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omments/comment1.xml" ContentType="application/vnd.openxmlformats-officedocument.presentationml.comment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9"/>
  </p:notesMasterIdLst>
  <p:sldIdLst>
    <p:sldId id="1494" r:id="rId2"/>
    <p:sldId id="501" r:id="rId3"/>
    <p:sldId id="2213" r:id="rId4"/>
    <p:sldId id="2216" r:id="rId5"/>
    <p:sldId id="473" r:id="rId6"/>
    <p:sldId id="2227" r:id="rId7"/>
    <p:sldId id="2228" r:id="rId8"/>
    <p:sldId id="451" r:id="rId9"/>
    <p:sldId id="2229" r:id="rId10"/>
    <p:sldId id="474" r:id="rId11"/>
    <p:sldId id="258" r:id="rId12"/>
    <p:sldId id="259" r:id="rId13"/>
    <p:sldId id="260" r:id="rId14"/>
    <p:sldId id="478" r:id="rId15"/>
    <p:sldId id="448" r:id="rId16"/>
    <p:sldId id="462" r:id="rId17"/>
    <p:sldId id="480" r:id="rId18"/>
    <p:sldId id="463" r:id="rId19"/>
    <p:sldId id="464" r:id="rId20"/>
    <p:sldId id="502" r:id="rId21"/>
    <p:sldId id="2224" r:id="rId22"/>
    <p:sldId id="1506" r:id="rId23"/>
    <p:sldId id="1412" r:id="rId24"/>
    <p:sldId id="1495" r:id="rId25"/>
    <p:sldId id="1498" r:id="rId26"/>
    <p:sldId id="1499" r:id="rId27"/>
    <p:sldId id="1496" r:id="rId28"/>
    <p:sldId id="1497" r:id="rId29"/>
    <p:sldId id="1500" r:id="rId30"/>
    <p:sldId id="2225" r:id="rId31"/>
    <p:sldId id="2226" r:id="rId32"/>
    <p:sldId id="1503" r:id="rId33"/>
    <p:sldId id="1509" r:id="rId34"/>
    <p:sldId id="1504" r:id="rId35"/>
    <p:sldId id="1505" r:id="rId36"/>
    <p:sldId id="2215" r:id="rId37"/>
    <p:sldId id="878" r:id="rId38"/>
    <p:sldId id="876" r:id="rId39"/>
    <p:sldId id="871" r:id="rId40"/>
    <p:sldId id="855" r:id="rId41"/>
    <p:sldId id="897" r:id="rId42"/>
    <p:sldId id="882" r:id="rId43"/>
    <p:sldId id="880" r:id="rId44"/>
    <p:sldId id="2214" r:id="rId45"/>
    <p:sldId id="268" r:id="rId46"/>
    <p:sldId id="270" r:id="rId47"/>
    <p:sldId id="1525" r:id="rId48"/>
    <p:sldId id="271" r:id="rId49"/>
    <p:sldId id="272" r:id="rId50"/>
    <p:sldId id="273" r:id="rId51"/>
    <p:sldId id="274" r:id="rId52"/>
    <p:sldId id="275" r:id="rId53"/>
    <p:sldId id="276" r:id="rId54"/>
    <p:sldId id="277" r:id="rId55"/>
    <p:sldId id="278" r:id="rId56"/>
    <p:sldId id="279" r:id="rId57"/>
    <p:sldId id="280" r:id="rId58"/>
    <p:sldId id="2217" r:id="rId59"/>
    <p:sldId id="2218" r:id="rId60"/>
    <p:sldId id="2230" r:id="rId61"/>
    <p:sldId id="2231" r:id="rId62"/>
    <p:sldId id="267" r:id="rId63"/>
    <p:sldId id="2232" r:id="rId64"/>
    <p:sldId id="1524" r:id="rId65"/>
    <p:sldId id="1515" r:id="rId66"/>
    <p:sldId id="1519" r:id="rId67"/>
    <p:sldId id="1517" r:id="rId68"/>
    <p:sldId id="1521" r:id="rId69"/>
    <p:sldId id="1522" r:id="rId70"/>
    <p:sldId id="1516" r:id="rId71"/>
    <p:sldId id="1520" r:id="rId72"/>
    <p:sldId id="1518" r:id="rId73"/>
    <p:sldId id="2233" r:id="rId74"/>
    <p:sldId id="1529" r:id="rId75"/>
    <p:sldId id="1508" r:id="rId76"/>
    <p:sldId id="1528" r:id="rId77"/>
    <p:sldId id="1511" r:id="rId78"/>
    <p:sldId id="1512" r:id="rId79"/>
    <p:sldId id="1513" r:id="rId80"/>
    <p:sldId id="281" r:id="rId81"/>
    <p:sldId id="1514" r:id="rId82"/>
    <p:sldId id="1526" r:id="rId83"/>
    <p:sldId id="1527" r:id="rId84"/>
    <p:sldId id="1507" r:id="rId85"/>
    <p:sldId id="2220" r:id="rId86"/>
    <p:sldId id="2219" r:id="rId87"/>
    <p:sldId id="1492" r:id="rId88"/>
  </p:sldIdLst>
  <p:sldSz cx="12192000" cy="6858000"/>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as Jimenez Buitrago" initials="NJB" lastIdx="1" clrIdx="0">
    <p:extLst>
      <p:ext uri="{19B8F6BF-5375-455C-9EA6-DF929625EA0E}">
        <p15:presenceInfo xmlns:p15="http://schemas.microsoft.com/office/powerpoint/2012/main" userId="S::njimenez@saesas.gov.co::25ca952b-18fb-49e6-b555-0835898d8e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953D"/>
    <a:srgbClr val="EA6B14"/>
    <a:srgbClr val="000A8B"/>
    <a:srgbClr val="A9A8A9"/>
    <a:srgbClr val="65897E"/>
    <a:srgbClr val="0000FF"/>
    <a:srgbClr val="2931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68" d="100"/>
          <a:sy n="68" d="100"/>
        </p:scale>
        <p:origin x="816" y="66"/>
      </p:cViewPr>
      <p:guideLst>
        <p:guide orient="horz" pos="2183"/>
        <p:guide pos="381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ileserver\publica\1001%20-%20Usuarios\220%20-%20Gerencia%20Financiera\fbarreiro\TESORERIA\PRESENTACIONES%20PORTAFOLIO\A&#209;O%202021\1.ENERO%202021\RESUMEN%20DE%20OPERACIONES%20MENSUAL%20A%20CONTABILIDAD%20ENERO_%202021.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fileserver\publica\1001%20-%20Usuarios\220%20-%20Gerencia%20Financiera\fbarreiro\TESORERIA\PRESENTACIONES%20PORTAFOLIO\A&#209;O%202021\1.ENERO%202021\RESUMEN%20DE%20OPERACIONES%20MENSUAL%20A%20CONTABILIDAD%20ENERO_%202021.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fileserver\publica\1001%20-%20Usuarios\220%20-%20Gerencia%20Financiera\fbarreiro\TESORERIA\PRESENTACIONES%20PORTAFOLIO\A&#209;O%202021\1.ENERO%202021\RESUMEN%20DE%20OPERACIONES%20MENSUAL%20A%20CONTABILIDAD%20ENERO_%20202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publica\7%20-%20Coordinaci&#243;n%20T&#233;cnica\AREA%20TECNICA\FUNCIONARIOS\NJIMENEZ\0.%20INTELIGENCIA%20DE%20NEGOCIOS\DESCUENTOS%20VENTAS\DESCUENTO%20VENTA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publica\7%20-%20Coordinaci&#243;n%20T&#233;cnica\AREA%20TECNICA\FUNCIONARIOS\NJIMENEZ\0.%20INTELIGENCIA%20DE%20NEGOCIOS\DESCUENTOS%20VENTAS\DESCUENTO%20VENTA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publica\7%20-%20Coordinaci&#243;n%20T&#233;cnica\AREA%20TECNICA\FUNCIONARIOS\NJIMENEZ\0.%20INTELIGENCIA%20DE%20NEGOCIOS\DESCUENTOS%20VENTAS\DESCUENTO%20VENTA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njimenez\AppData\Local\Microsoft\Windows\INetCache\Content.Outlook\4162EEHP\Copia%20de%20Libro1.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njimenez\AppData\Local\Microsoft\Windows\INetCache\Content.Outlook\4162EEHP\Copia%20de%20Libro1.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fileserver\publica\7%20-%20Coordinaci&#243;n%20T&#233;cnica\AREA%20TECNICA\FUNCIONARIOS\NJIMENEZ\0.%20INTELIGENCIA%20DE%20NEGOCIOS\DESCUENTOS%20VENTAS\DISPONIBLE%20VENTAS.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TOTAL PORTAFOLIO POR TIPOLOGIA DE INVERSION ENERO 2021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Hoja13!$C$112</c:f>
              <c:strCache>
                <c:ptCount val="1"/>
                <c:pt idx="0">
                  <c:v>TOTAL PORTAFOLIO ENERO/2021</c:v>
                </c:pt>
              </c:strCache>
            </c:strRef>
          </c:tx>
          <c:spPr>
            <a:solidFill>
              <a:schemeClr val="accent1"/>
            </a:solidFill>
            <a:ln>
              <a:noFill/>
            </a:ln>
            <a:effectLst/>
            <a:sp3d/>
          </c:spPr>
          <c:invertIfNegative val="0"/>
          <c:dLbls>
            <c:dLbl>
              <c:idx val="0"/>
              <c:layout>
                <c:manualLayout>
                  <c:x val="8.3610869487327918E-2"/>
                  <c:y val="-0.303133228556229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D8-4257-AD57-40B8CE67C074}"/>
                </c:ext>
              </c:extLst>
            </c:dLbl>
            <c:dLbl>
              <c:idx val="1"/>
              <c:layout>
                <c:manualLayout>
                  <c:x val="8.2566191968301617E-2"/>
                  <c:y val="-0.258500709512622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D8-4257-AD57-40B8CE67C074}"/>
                </c:ext>
              </c:extLst>
            </c:dLbl>
            <c:dLbl>
              <c:idx val="2"/>
              <c:layout>
                <c:manualLayout>
                  <c:x val="8.9698231034303841E-2"/>
                  <c:y val="-9.8308691387158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4D8-4257-AD57-40B8CE67C074}"/>
                </c:ext>
              </c:extLst>
            </c:dLbl>
            <c:dLbl>
              <c:idx val="3"/>
              <c:layout>
                <c:manualLayout>
                  <c:x val="7.9135700110686921E-2"/>
                  <c:y val="-3.14678201894053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4D8-4257-AD57-40B8CE67C074}"/>
                </c:ext>
              </c:extLst>
            </c:dLbl>
            <c:dLbl>
              <c:idx val="4"/>
              <c:layout>
                <c:manualLayout>
                  <c:x val="7.4570178950454993E-2"/>
                  <c:y val="-2.2027474132584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4D8-4257-AD57-40B8CE67C074}"/>
                </c:ext>
              </c:extLst>
            </c:dLbl>
            <c:dLbl>
              <c:idx val="5"/>
              <c:layout>
                <c:manualLayout>
                  <c:x val="7.4570178950455104E-2"/>
                  <c:y val="-1.573391009470327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5.0380466088183577E-2"/>
                      <c:h val="3.7714306386059604E-2"/>
                    </c:manualLayout>
                  </c15:layout>
                </c:ext>
                <c:ext xmlns:c16="http://schemas.microsoft.com/office/drawing/2014/chart" uri="{C3380CC4-5D6E-409C-BE32-E72D297353CC}">
                  <c16:uniqueId val="{00000006-B4D8-4257-AD57-40B8CE67C0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Hoja13!$B$113:$B$118</c:f>
              <c:strCache>
                <c:ptCount val="6"/>
                <c:pt idx="0">
                  <c:v>TES</c:v>
                </c:pt>
                <c:pt idx="1">
                  <c:v>FIC</c:v>
                </c:pt>
                <c:pt idx="2">
                  <c:v>CDT</c:v>
                </c:pt>
                <c:pt idx="3">
                  <c:v>Bancos Nacionales</c:v>
                </c:pt>
                <c:pt idx="4">
                  <c:v>Acciones</c:v>
                </c:pt>
                <c:pt idx="5">
                  <c:v>Bancos Internacionales</c:v>
                </c:pt>
              </c:strCache>
            </c:strRef>
          </c:cat>
          <c:val>
            <c:numRef>
              <c:f>Hoja13!$C$113:$C$118</c:f>
              <c:numCache>
                <c:formatCode>_(* #,##0.00_);_(* \(#,##0.00\);_(* "-"??_);_(@_)</c:formatCode>
                <c:ptCount val="6"/>
                <c:pt idx="0">
                  <c:v>464430</c:v>
                </c:pt>
                <c:pt idx="1">
                  <c:v>426966</c:v>
                </c:pt>
                <c:pt idx="2">
                  <c:v>155433</c:v>
                </c:pt>
                <c:pt idx="3">
                  <c:v>47931</c:v>
                </c:pt>
                <c:pt idx="4">
                  <c:v>1093</c:v>
                </c:pt>
                <c:pt idx="5">
                  <c:v>268</c:v>
                </c:pt>
              </c:numCache>
            </c:numRef>
          </c:val>
          <c:extLst>
            <c:ext xmlns:c16="http://schemas.microsoft.com/office/drawing/2014/chart" uri="{C3380CC4-5D6E-409C-BE32-E72D297353CC}">
              <c16:uniqueId val="{00000003-B4D8-4257-AD57-40B8CE67C074}"/>
            </c:ext>
          </c:extLst>
        </c:ser>
        <c:dLbls>
          <c:showLegendKey val="0"/>
          <c:showVal val="1"/>
          <c:showCatName val="0"/>
          <c:showSerName val="0"/>
          <c:showPercent val="0"/>
          <c:showBubbleSize val="0"/>
        </c:dLbls>
        <c:gapWidth val="150"/>
        <c:shape val="box"/>
        <c:axId val="181905615"/>
        <c:axId val="181915599"/>
        <c:axId val="0"/>
      </c:bar3DChart>
      <c:catAx>
        <c:axId val="1819056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15599"/>
        <c:crosses val="autoZero"/>
        <c:auto val="1"/>
        <c:lblAlgn val="ctr"/>
        <c:lblOffset val="100"/>
        <c:noMultiLvlLbl val="0"/>
      </c:catAx>
      <c:valAx>
        <c:axId val="181915599"/>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056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PORTAFOLIO</a:t>
            </a:r>
            <a:r>
              <a:rPr lang="es-CO" baseline="0"/>
              <a:t> DE INVERSIONES </a:t>
            </a:r>
            <a:r>
              <a:rPr lang="es-CO"/>
              <a:t>RECURSOS PROPIOS ENERO</a:t>
            </a:r>
            <a:r>
              <a:rPr lang="es-CO" baseline="0"/>
              <a:t> 2021</a:t>
            </a:r>
            <a:endParaRPr lang="es-C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4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Hoja13!$C$40</c:f>
              <c:strCache>
                <c:ptCount val="1"/>
                <c:pt idx="0">
                  <c:v>RECURSOS PROPIOS </c:v>
                </c:pt>
              </c:strCache>
            </c:strRef>
          </c:tx>
          <c:spPr>
            <a:solidFill>
              <a:schemeClr val="accent1"/>
            </a:solidFill>
            <a:ln>
              <a:noFill/>
            </a:ln>
            <a:effectLst/>
            <a:sp3d/>
          </c:spPr>
          <c:invertIfNegative val="0"/>
          <c:dPt>
            <c:idx val="1"/>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1-66A8-4A00-AC20-50AEC7B4BF21}"/>
              </c:ext>
            </c:extLst>
          </c:dPt>
          <c:dLbls>
            <c:dLbl>
              <c:idx val="0"/>
              <c:layout>
                <c:manualLayout>
                  <c:x val="-4.4444444444444446E-2"/>
                  <c:y val="0.102106413776861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A8-4A00-AC20-50AEC7B4BF21}"/>
                </c:ext>
              </c:extLst>
            </c:dLbl>
            <c:dLbl>
              <c:idx val="1"/>
              <c:layout>
                <c:manualLayout>
                  <c:x val="1.1111111111111112E-2"/>
                  <c:y val="6.807094251790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A8-4A00-AC20-50AEC7B4BF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Hoja13!$B$41:$B$42</c:f>
              <c:strCache>
                <c:ptCount val="2"/>
                <c:pt idx="0">
                  <c:v>Bancos Nacionales</c:v>
                </c:pt>
                <c:pt idx="1">
                  <c:v>FIC</c:v>
                </c:pt>
              </c:strCache>
            </c:strRef>
          </c:cat>
          <c:val>
            <c:numRef>
              <c:f>Hoja13!$C$41:$C$42</c:f>
              <c:numCache>
                <c:formatCode>_(* #,##0.00_);_(* \(#,##0.00\);_(* "-"??_);_(@_)</c:formatCode>
                <c:ptCount val="2"/>
                <c:pt idx="0">
                  <c:v>378</c:v>
                </c:pt>
                <c:pt idx="1">
                  <c:v>8869</c:v>
                </c:pt>
              </c:numCache>
            </c:numRef>
          </c:val>
          <c:extLst>
            <c:ext xmlns:c16="http://schemas.microsoft.com/office/drawing/2014/chart" uri="{C3380CC4-5D6E-409C-BE32-E72D297353CC}">
              <c16:uniqueId val="{00000002-66A8-4A00-AC20-50AEC7B4BF21}"/>
            </c:ext>
          </c:extLst>
        </c:ser>
        <c:dLbls>
          <c:showLegendKey val="0"/>
          <c:showVal val="0"/>
          <c:showCatName val="0"/>
          <c:showSerName val="0"/>
          <c:showPercent val="0"/>
          <c:showBubbleSize val="0"/>
        </c:dLbls>
        <c:gapWidth val="150"/>
        <c:shape val="box"/>
        <c:axId val="181936815"/>
        <c:axId val="181949295"/>
        <c:axId val="0"/>
      </c:bar3DChart>
      <c:catAx>
        <c:axId val="1819368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49295"/>
        <c:crosses val="autoZero"/>
        <c:auto val="1"/>
        <c:lblAlgn val="ctr"/>
        <c:lblOffset val="100"/>
        <c:noMultiLvlLbl val="0"/>
      </c:catAx>
      <c:valAx>
        <c:axId val="181949295"/>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368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400" b="0" i="0" baseline="0">
                <a:effectLst/>
              </a:rPr>
              <a:t>PORTAFOLIO DE INVERSIONES RECURSOS  A FAVOR DE TERCEROS ENERO 2021</a:t>
            </a:r>
            <a:endParaRPr lang="es-CO"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3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Hoja13!$J$40</c:f>
              <c:strCache>
                <c:ptCount val="1"/>
                <c:pt idx="0">
                  <c:v>RECURSOS TERCEROS </c:v>
                </c:pt>
              </c:strCache>
            </c:strRef>
          </c:tx>
          <c:spPr>
            <a:solidFill>
              <a:schemeClr val="accent1"/>
            </a:solidFill>
            <a:ln>
              <a:noFill/>
            </a:ln>
            <a:effectLst/>
            <a:sp3d/>
          </c:spPr>
          <c:invertIfNegative val="0"/>
          <c:dPt>
            <c:idx val="1"/>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1-5017-4CE4-B7EB-431DF9383EF1}"/>
              </c:ext>
            </c:extLst>
          </c:dPt>
          <c:dLbls>
            <c:dLbl>
              <c:idx val="0"/>
              <c:layout>
                <c:manualLayout>
                  <c:x val="-5.0925337632079971E-17"/>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17-4CE4-B7EB-431DF9383EF1}"/>
                </c:ext>
              </c:extLst>
            </c:dLbl>
            <c:dLbl>
              <c:idx val="1"/>
              <c:layout>
                <c:manualLayout>
                  <c:x val="1.3888888888888888E-2"/>
                  <c:y val="-0.222222222222222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17-4CE4-B7EB-431DF9383E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Hoja13!$I$41:$I$42</c:f>
              <c:strCache>
                <c:ptCount val="2"/>
                <c:pt idx="0">
                  <c:v>Bancos Nacionales</c:v>
                </c:pt>
                <c:pt idx="1">
                  <c:v>FIC</c:v>
                </c:pt>
              </c:strCache>
            </c:strRef>
          </c:cat>
          <c:val>
            <c:numRef>
              <c:f>Hoja13!$J$41:$J$42</c:f>
              <c:numCache>
                <c:formatCode>_(* #,##0.00_);_(* \(#,##0.00\);_(* "-"??_);_(@_)</c:formatCode>
                <c:ptCount val="2"/>
                <c:pt idx="0">
                  <c:v>2029</c:v>
                </c:pt>
                <c:pt idx="1">
                  <c:v>53316</c:v>
                </c:pt>
              </c:numCache>
            </c:numRef>
          </c:val>
          <c:extLst>
            <c:ext xmlns:c16="http://schemas.microsoft.com/office/drawing/2014/chart" uri="{C3380CC4-5D6E-409C-BE32-E72D297353CC}">
              <c16:uniqueId val="{00000003-5017-4CE4-B7EB-431DF9383EF1}"/>
            </c:ext>
          </c:extLst>
        </c:ser>
        <c:dLbls>
          <c:showLegendKey val="0"/>
          <c:showVal val="0"/>
          <c:showCatName val="0"/>
          <c:showSerName val="0"/>
          <c:showPercent val="0"/>
          <c:showBubbleSize val="0"/>
        </c:dLbls>
        <c:gapWidth val="150"/>
        <c:shape val="box"/>
        <c:axId val="181962607"/>
        <c:axId val="181955951"/>
        <c:axId val="0"/>
      </c:bar3DChart>
      <c:catAx>
        <c:axId val="18196260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55951"/>
        <c:crosses val="autoZero"/>
        <c:auto val="1"/>
        <c:lblAlgn val="ctr"/>
        <c:lblOffset val="100"/>
        <c:noMultiLvlLbl val="0"/>
      </c:catAx>
      <c:valAx>
        <c:axId val="181955951"/>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81962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Hoja3!$F$2</c:f>
              <c:strCache>
                <c:ptCount val="1"/>
                <c:pt idx="0">
                  <c:v>Rotación Anual Oficinas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E73-432E-8640-5BBDAC3D4E98}"/>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E73-432E-8640-5BBDAC3D4E98}"/>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E73-432E-8640-5BBDAC3D4E98}"/>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E73-432E-8640-5BBDAC3D4E98}"/>
                </c:ext>
              </c:extLst>
            </c:dLbl>
            <c:dLbl>
              <c:idx val="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E73-432E-8640-5BBDAC3D4E98}"/>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E73-432E-8640-5BBDAC3D4E98}"/>
                </c:ext>
              </c:extLst>
            </c:dLbl>
            <c:dLbl>
              <c:idx val="1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E73-432E-8640-5BBDAC3D4E98}"/>
                </c:ext>
              </c:extLst>
            </c:dLbl>
            <c:dLbl>
              <c:idx val="1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E73-432E-8640-5BBDAC3D4E98}"/>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73-432E-8640-5BBDAC3D4E98}"/>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E73-432E-8640-5BBDAC3D4E98}"/>
                </c:ext>
              </c:extLst>
            </c:dLbl>
            <c:dLbl>
              <c:idx val="2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73-432E-8640-5BBDAC3D4E98}"/>
                </c:ext>
              </c:extLst>
            </c:dLbl>
            <c:dLbl>
              <c:idx val="2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E73-432E-8640-5BBDAC3D4E98}"/>
                </c:ext>
              </c:extLst>
            </c:dLbl>
            <c:dLbl>
              <c:idx val="2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73-432E-8640-5BBDAC3D4E98}"/>
                </c:ext>
              </c:extLst>
            </c:dLbl>
            <c:dLbl>
              <c:idx val="3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73-432E-8640-5BBDAC3D4E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Hoja3!$D$3:$E$34</c:f>
              <c:multiLvlStrCache>
                <c:ptCount val="32"/>
                <c:lvl>
                  <c:pt idx="0">
                    <c:v>May</c:v>
                  </c:pt>
                  <c:pt idx="1">
                    <c:v>Jun</c:v>
                  </c:pt>
                  <c:pt idx="2">
                    <c:v>Jul</c:v>
                  </c:pt>
                  <c:pt idx="3">
                    <c:v>Ago</c:v>
                  </c:pt>
                  <c:pt idx="4">
                    <c:v>Sep</c:v>
                  </c:pt>
                  <c:pt idx="5">
                    <c:v>Oct</c:v>
                  </c:pt>
                  <c:pt idx="6">
                    <c:v>Nov</c:v>
                  </c:pt>
                  <c:pt idx="7">
                    <c:v>Dic</c:v>
                  </c:pt>
                  <c:pt idx="8">
                    <c:v>Ene</c:v>
                  </c:pt>
                  <c:pt idx="9">
                    <c:v>Feb</c:v>
                  </c:pt>
                  <c:pt idx="10">
                    <c:v>Mar</c:v>
                  </c:pt>
                  <c:pt idx="11">
                    <c:v>Abr</c:v>
                  </c:pt>
                  <c:pt idx="12">
                    <c:v>May</c:v>
                  </c:pt>
                  <c:pt idx="13">
                    <c:v>Jun</c:v>
                  </c:pt>
                  <c:pt idx="14">
                    <c:v>Jul</c:v>
                  </c:pt>
                  <c:pt idx="15">
                    <c:v>Ago</c:v>
                  </c:pt>
                  <c:pt idx="16">
                    <c:v>Sep</c:v>
                  </c:pt>
                  <c:pt idx="17">
                    <c:v>Oct</c:v>
                  </c:pt>
                  <c:pt idx="18">
                    <c:v>Nov</c:v>
                  </c:pt>
                  <c:pt idx="19">
                    <c:v>Dic</c:v>
                  </c:pt>
                  <c:pt idx="20">
                    <c:v>Ene</c:v>
                  </c:pt>
                  <c:pt idx="21">
                    <c:v>Feb</c:v>
                  </c:pt>
                  <c:pt idx="22">
                    <c:v>Mar</c:v>
                  </c:pt>
                  <c:pt idx="23">
                    <c:v>Abr</c:v>
                  </c:pt>
                  <c:pt idx="24">
                    <c:v>May</c:v>
                  </c:pt>
                  <c:pt idx="25">
                    <c:v>Jun</c:v>
                  </c:pt>
                  <c:pt idx="26">
                    <c:v>Jul</c:v>
                  </c:pt>
                  <c:pt idx="27">
                    <c:v>Ago</c:v>
                  </c:pt>
                  <c:pt idx="28">
                    <c:v>Sep</c:v>
                  </c:pt>
                  <c:pt idx="29">
                    <c:v>Oct</c:v>
                  </c:pt>
                  <c:pt idx="30">
                    <c:v>Nov</c:v>
                  </c:pt>
                  <c:pt idx="31">
                    <c:v>Dic</c:v>
                  </c:pt>
                </c:lvl>
                <c:lvl>
                  <c:pt idx="0">
                    <c:v>2018</c:v>
                  </c:pt>
                  <c:pt idx="8">
                    <c:v>2019</c:v>
                  </c:pt>
                  <c:pt idx="20">
                    <c:v>2020</c:v>
                  </c:pt>
                </c:lvl>
              </c:multiLvlStrCache>
            </c:multiLvlStrRef>
          </c:cat>
          <c:val>
            <c:numRef>
              <c:f>Hoja3!$F$3:$F$34</c:f>
              <c:numCache>
                <c:formatCode>General</c:formatCode>
                <c:ptCount val="32"/>
                <c:pt idx="0">
                  <c:v>37</c:v>
                </c:pt>
                <c:pt idx="1">
                  <c:v>34.200000000000003</c:v>
                </c:pt>
                <c:pt idx="2">
                  <c:v>32.200000000000003</c:v>
                </c:pt>
                <c:pt idx="3">
                  <c:v>30.5</c:v>
                </c:pt>
                <c:pt idx="4">
                  <c:v>29.7</c:v>
                </c:pt>
                <c:pt idx="5">
                  <c:v>27.6</c:v>
                </c:pt>
                <c:pt idx="6">
                  <c:v>27.4</c:v>
                </c:pt>
                <c:pt idx="7">
                  <c:v>28.2</c:v>
                </c:pt>
                <c:pt idx="8">
                  <c:v>25.1</c:v>
                </c:pt>
                <c:pt idx="9">
                  <c:v>25.7</c:v>
                </c:pt>
                <c:pt idx="10">
                  <c:v>24</c:v>
                </c:pt>
                <c:pt idx="11">
                  <c:v>23.6</c:v>
                </c:pt>
                <c:pt idx="12">
                  <c:v>25.5</c:v>
                </c:pt>
                <c:pt idx="13">
                  <c:v>22.7</c:v>
                </c:pt>
                <c:pt idx="14">
                  <c:v>24.1</c:v>
                </c:pt>
                <c:pt idx="15">
                  <c:v>21.9</c:v>
                </c:pt>
                <c:pt idx="16">
                  <c:v>19.399999999999999</c:v>
                </c:pt>
                <c:pt idx="17">
                  <c:v>18</c:v>
                </c:pt>
                <c:pt idx="18">
                  <c:v>18.5</c:v>
                </c:pt>
                <c:pt idx="19">
                  <c:v>19.399999999999999</c:v>
                </c:pt>
                <c:pt idx="20">
                  <c:v>21.2</c:v>
                </c:pt>
                <c:pt idx="21">
                  <c:v>21.4</c:v>
                </c:pt>
                <c:pt idx="22">
                  <c:v>21.3</c:v>
                </c:pt>
                <c:pt idx="23">
                  <c:v>22.7</c:v>
                </c:pt>
                <c:pt idx="24">
                  <c:v>23.2</c:v>
                </c:pt>
                <c:pt idx="25">
                  <c:v>25.1</c:v>
                </c:pt>
                <c:pt idx="26">
                  <c:v>26</c:v>
                </c:pt>
                <c:pt idx="27">
                  <c:v>32.9</c:v>
                </c:pt>
                <c:pt idx="28">
                  <c:v>43.3</c:v>
                </c:pt>
                <c:pt idx="29">
                  <c:v>58.1</c:v>
                </c:pt>
                <c:pt idx="30">
                  <c:v>50.4</c:v>
                </c:pt>
                <c:pt idx="31">
                  <c:v>51.4</c:v>
                </c:pt>
              </c:numCache>
            </c:numRef>
          </c:val>
          <c:smooth val="0"/>
          <c:extLst>
            <c:ext xmlns:c16="http://schemas.microsoft.com/office/drawing/2014/chart" uri="{C3380CC4-5D6E-409C-BE32-E72D297353CC}">
              <c16:uniqueId val="{00000000-DE73-432E-8640-5BBDAC3D4E98}"/>
            </c:ext>
          </c:extLst>
        </c:ser>
        <c:dLbls>
          <c:dLblPos val="t"/>
          <c:showLegendKey val="0"/>
          <c:showVal val="1"/>
          <c:showCatName val="0"/>
          <c:showSerName val="0"/>
          <c:showPercent val="0"/>
          <c:showBubbleSize val="0"/>
        </c:dLbls>
        <c:marker val="1"/>
        <c:smooth val="0"/>
        <c:axId val="1309239391"/>
        <c:axId val="1309231903"/>
      </c:lineChart>
      <c:catAx>
        <c:axId val="1309239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309231903"/>
        <c:crosses val="autoZero"/>
        <c:auto val="1"/>
        <c:lblAlgn val="ctr"/>
        <c:lblOffset val="100"/>
        <c:noMultiLvlLbl val="0"/>
      </c:catAx>
      <c:valAx>
        <c:axId val="130923190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309239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Hoja3!$H$2</c:f>
              <c:strCache>
                <c:ptCount val="1"/>
                <c:pt idx="0">
                  <c:v>Rotación Anual Comercio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Hoja3!$D$3:$E$34</c:f>
              <c:multiLvlStrCache>
                <c:ptCount val="32"/>
                <c:lvl>
                  <c:pt idx="0">
                    <c:v>May</c:v>
                  </c:pt>
                  <c:pt idx="1">
                    <c:v>Jun</c:v>
                  </c:pt>
                  <c:pt idx="2">
                    <c:v>Jul</c:v>
                  </c:pt>
                  <c:pt idx="3">
                    <c:v>Ago</c:v>
                  </c:pt>
                  <c:pt idx="4">
                    <c:v>Sep</c:v>
                  </c:pt>
                  <c:pt idx="5">
                    <c:v>Oct</c:v>
                  </c:pt>
                  <c:pt idx="6">
                    <c:v>Nov</c:v>
                  </c:pt>
                  <c:pt idx="7">
                    <c:v>Dic</c:v>
                  </c:pt>
                  <c:pt idx="8">
                    <c:v>Ene</c:v>
                  </c:pt>
                  <c:pt idx="9">
                    <c:v>Feb</c:v>
                  </c:pt>
                  <c:pt idx="10">
                    <c:v>Mar</c:v>
                  </c:pt>
                  <c:pt idx="11">
                    <c:v>Abr</c:v>
                  </c:pt>
                  <c:pt idx="12">
                    <c:v>May</c:v>
                  </c:pt>
                  <c:pt idx="13">
                    <c:v>Jun</c:v>
                  </c:pt>
                  <c:pt idx="14">
                    <c:v>Jul</c:v>
                  </c:pt>
                  <c:pt idx="15">
                    <c:v>Ago</c:v>
                  </c:pt>
                  <c:pt idx="16">
                    <c:v>Sep</c:v>
                  </c:pt>
                  <c:pt idx="17">
                    <c:v>Oct</c:v>
                  </c:pt>
                  <c:pt idx="18">
                    <c:v>Nov</c:v>
                  </c:pt>
                  <c:pt idx="19">
                    <c:v>Dic</c:v>
                  </c:pt>
                  <c:pt idx="20">
                    <c:v>Ene</c:v>
                  </c:pt>
                  <c:pt idx="21">
                    <c:v>Feb</c:v>
                  </c:pt>
                  <c:pt idx="22">
                    <c:v>Mar</c:v>
                  </c:pt>
                  <c:pt idx="23">
                    <c:v>Abr</c:v>
                  </c:pt>
                  <c:pt idx="24">
                    <c:v>May</c:v>
                  </c:pt>
                  <c:pt idx="25">
                    <c:v>Jun</c:v>
                  </c:pt>
                  <c:pt idx="26">
                    <c:v>Jul</c:v>
                  </c:pt>
                  <c:pt idx="27">
                    <c:v>Ago</c:v>
                  </c:pt>
                  <c:pt idx="28">
                    <c:v>Sep</c:v>
                  </c:pt>
                  <c:pt idx="29">
                    <c:v>Oct</c:v>
                  </c:pt>
                  <c:pt idx="30">
                    <c:v>Nov</c:v>
                  </c:pt>
                  <c:pt idx="31">
                    <c:v>Dic</c:v>
                  </c:pt>
                </c:lvl>
                <c:lvl>
                  <c:pt idx="0">
                    <c:v>2018</c:v>
                  </c:pt>
                  <c:pt idx="8">
                    <c:v>2019</c:v>
                  </c:pt>
                  <c:pt idx="20">
                    <c:v>2020</c:v>
                  </c:pt>
                </c:lvl>
              </c:multiLvlStrCache>
            </c:multiLvlStrRef>
          </c:cat>
          <c:val>
            <c:numRef>
              <c:f>Hoja3!$H$3:$H$34</c:f>
              <c:numCache>
                <c:formatCode>General</c:formatCode>
                <c:ptCount val="32"/>
                <c:pt idx="0">
                  <c:v>31.2</c:v>
                </c:pt>
                <c:pt idx="1">
                  <c:v>36.9</c:v>
                </c:pt>
                <c:pt idx="2">
                  <c:v>39.299999999999997</c:v>
                </c:pt>
                <c:pt idx="3">
                  <c:v>41.4</c:v>
                </c:pt>
                <c:pt idx="4">
                  <c:v>45.9</c:v>
                </c:pt>
                <c:pt idx="5">
                  <c:v>45.7</c:v>
                </c:pt>
                <c:pt idx="6">
                  <c:v>50.3</c:v>
                </c:pt>
                <c:pt idx="7">
                  <c:v>49.4</c:v>
                </c:pt>
                <c:pt idx="8">
                  <c:v>49</c:v>
                </c:pt>
                <c:pt idx="9">
                  <c:v>48.2</c:v>
                </c:pt>
                <c:pt idx="10">
                  <c:v>56.1</c:v>
                </c:pt>
                <c:pt idx="11">
                  <c:v>62.6</c:v>
                </c:pt>
                <c:pt idx="12">
                  <c:v>68.5</c:v>
                </c:pt>
                <c:pt idx="13">
                  <c:v>56.8</c:v>
                </c:pt>
                <c:pt idx="14">
                  <c:v>53.1</c:v>
                </c:pt>
                <c:pt idx="15">
                  <c:v>47.5</c:v>
                </c:pt>
                <c:pt idx="16">
                  <c:v>47.2</c:v>
                </c:pt>
                <c:pt idx="17">
                  <c:v>45.1</c:v>
                </c:pt>
                <c:pt idx="18">
                  <c:v>43.6</c:v>
                </c:pt>
                <c:pt idx="19">
                  <c:v>48.7</c:v>
                </c:pt>
                <c:pt idx="20">
                  <c:v>43.5</c:v>
                </c:pt>
                <c:pt idx="21">
                  <c:v>42.4</c:v>
                </c:pt>
                <c:pt idx="22">
                  <c:v>38.6</c:v>
                </c:pt>
                <c:pt idx="23">
                  <c:v>39.9</c:v>
                </c:pt>
                <c:pt idx="24">
                  <c:v>42.9</c:v>
                </c:pt>
                <c:pt idx="25">
                  <c:v>45.2</c:v>
                </c:pt>
                <c:pt idx="26">
                  <c:v>59.5</c:v>
                </c:pt>
                <c:pt idx="27">
                  <c:v>69</c:v>
                </c:pt>
                <c:pt idx="28">
                  <c:v>73.2</c:v>
                </c:pt>
                <c:pt idx="29">
                  <c:v>102.4</c:v>
                </c:pt>
                <c:pt idx="30">
                  <c:v>106.6</c:v>
                </c:pt>
                <c:pt idx="31">
                  <c:v>114.4</c:v>
                </c:pt>
              </c:numCache>
            </c:numRef>
          </c:val>
          <c:smooth val="0"/>
          <c:extLst>
            <c:ext xmlns:c16="http://schemas.microsoft.com/office/drawing/2014/chart" uri="{C3380CC4-5D6E-409C-BE32-E72D297353CC}">
              <c16:uniqueId val="{00000000-CC43-4B37-8EE1-7DC1C0761C32}"/>
            </c:ext>
          </c:extLst>
        </c:ser>
        <c:dLbls>
          <c:dLblPos val="t"/>
          <c:showLegendKey val="0"/>
          <c:showVal val="1"/>
          <c:showCatName val="0"/>
          <c:showSerName val="0"/>
          <c:showPercent val="0"/>
          <c:showBubbleSize val="0"/>
        </c:dLbls>
        <c:marker val="1"/>
        <c:smooth val="0"/>
        <c:axId val="1309239391"/>
        <c:axId val="1309231903"/>
      </c:lineChart>
      <c:catAx>
        <c:axId val="1309239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9231903"/>
        <c:crosses val="autoZero"/>
        <c:auto val="1"/>
        <c:lblAlgn val="ctr"/>
        <c:lblOffset val="100"/>
        <c:noMultiLvlLbl val="0"/>
      </c:catAx>
      <c:valAx>
        <c:axId val="130923190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9239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Hoja3!$G$2</c:f>
              <c:strCache>
                <c:ptCount val="1"/>
                <c:pt idx="0">
                  <c:v>Rotación Anual Bodegas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Hoja3!$D$3:$E$34</c:f>
              <c:multiLvlStrCache>
                <c:ptCount val="32"/>
                <c:lvl>
                  <c:pt idx="0">
                    <c:v>May</c:v>
                  </c:pt>
                  <c:pt idx="1">
                    <c:v>Jun</c:v>
                  </c:pt>
                  <c:pt idx="2">
                    <c:v>Jul</c:v>
                  </c:pt>
                  <c:pt idx="3">
                    <c:v>Ago</c:v>
                  </c:pt>
                  <c:pt idx="4">
                    <c:v>Sep</c:v>
                  </c:pt>
                  <c:pt idx="5">
                    <c:v>Oct</c:v>
                  </c:pt>
                  <c:pt idx="6">
                    <c:v>Nov</c:v>
                  </c:pt>
                  <c:pt idx="7">
                    <c:v>Dic</c:v>
                  </c:pt>
                  <c:pt idx="8">
                    <c:v>Ene</c:v>
                  </c:pt>
                  <c:pt idx="9">
                    <c:v>Feb</c:v>
                  </c:pt>
                  <c:pt idx="10">
                    <c:v>Mar</c:v>
                  </c:pt>
                  <c:pt idx="11">
                    <c:v>Abr</c:v>
                  </c:pt>
                  <c:pt idx="12">
                    <c:v>May</c:v>
                  </c:pt>
                  <c:pt idx="13">
                    <c:v>Jun</c:v>
                  </c:pt>
                  <c:pt idx="14">
                    <c:v>Jul</c:v>
                  </c:pt>
                  <c:pt idx="15">
                    <c:v>Ago</c:v>
                  </c:pt>
                  <c:pt idx="16">
                    <c:v>Sep</c:v>
                  </c:pt>
                  <c:pt idx="17">
                    <c:v>Oct</c:v>
                  </c:pt>
                  <c:pt idx="18">
                    <c:v>Nov</c:v>
                  </c:pt>
                  <c:pt idx="19">
                    <c:v>Dic</c:v>
                  </c:pt>
                  <c:pt idx="20">
                    <c:v>Ene</c:v>
                  </c:pt>
                  <c:pt idx="21">
                    <c:v>Feb</c:v>
                  </c:pt>
                  <c:pt idx="22">
                    <c:v>Mar</c:v>
                  </c:pt>
                  <c:pt idx="23">
                    <c:v>Abr</c:v>
                  </c:pt>
                  <c:pt idx="24">
                    <c:v>May</c:v>
                  </c:pt>
                  <c:pt idx="25">
                    <c:v>Jun</c:v>
                  </c:pt>
                  <c:pt idx="26">
                    <c:v>Jul</c:v>
                  </c:pt>
                  <c:pt idx="27">
                    <c:v>Ago</c:v>
                  </c:pt>
                  <c:pt idx="28">
                    <c:v>Sep</c:v>
                  </c:pt>
                  <c:pt idx="29">
                    <c:v>Oct</c:v>
                  </c:pt>
                  <c:pt idx="30">
                    <c:v>Nov</c:v>
                  </c:pt>
                  <c:pt idx="31">
                    <c:v>Dic</c:v>
                  </c:pt>
                </c:lvl>
                <c:lvl>
                  <c:pt idx="0">
                    <c:v>2018</c:v>
                  </c:pt>
                  <c:pt idx="8">
                    <c:v>2019</c:v>
                  </c:pt>
                  <c:pt idx="20">
                    <c:v>2020</c:v>
                  </c:pt>
                </c:lvl>
              </c:multiLvlStrCache>
            </c:multiLvlStrRef>
          </c:cat>
          <c:val>
            <c:numRef>
              <c:f>Hoja3!$G$3:$G$34</c:f>
              <c:numCache>
                <c:formatCode>General</c:formatCode>
                <c:ptCount val="32"/>
                <c:pt idx="0">
                  <c:v>65.400000000000006</c:v>
                </c:pt>
                <c:pt idx="1">
                  <c:v>54.9</c:v>
                </c:pt>
                <c:pt idx="2">
                  <c:v>51</c:v>
                </c:pt>
                <c:pt idx="3">
                  <c:v>43</c:v>
                </c:pt>
                <c:pt idx="4">
                  <c:v>40.200000000000003</c:v>
                </c:pt>
                <c:pt idx="5">
                  <c:v>42</c:v>
                </c:pt>
                <c:pt idx="6">
                  <c:v>45.5</c:v>
                </c:pt>
                <c:pt idx="7">
                  <c:v>42.1</c:v>
                </c:pt>
                <c:pt idx="8">
                  <c:v>38.5</c:v>
                </c:pt>
                <c:pt idx="9">
                  <c:v>39.9</c:v>
                </c:pt>
                <c:pt idx="10">
                  <c:v>41.5</c:v>
                </c:pt>
                <c:pt idx="11">
                  <c:v>39</c:v>
                </c:pt>
                <c:pt idx="12">
                  <c:v>38.6</c:v>
                </c:pt>
                <c:pt idx="13">
                  <c:v>43.2</c:v>
                </c:pt>
                <c:pt idx="14">
                  <c:v>47.9</c:v>
                </c:pt>
                <c:pt idx="15">
                  <c:v>53.5</c:v>
                </c:pt>
                <c:pt idx="16">
                  <c:v>42.5</c:v>
                </c:pt>
                <c:pt idx="17">
                  <c:v>39.200000000000003</c:v>
                </c:pt>
                <c:pt idx="18">
                  <c:v>36.299999999999997</c:v>
                </c:pt>
                <c:pt idx="19">
                  <c:v>36.299999999999997</c:v>
                </c:pt>
                <c:pt idx="20">
                  <c:v>43.7</c:v>
                </c:pt>
                <c:pt idx="21">
                  <c:v>43.6</c:v>
                </c:pt>
                <c:pt idx="22">
                  <c:v>48.1</c:v>
                </c:pt>
                <c:pt idx="23">
                  <c:v>58.2</c:v>
                </c:pt>
                <c:pt idx="24">
                  <c:v>59.1</c:v>
                </c:pt>
                <c:pt idx="25">
                  <c:v>50.6</c:v>
                </c:pt>
                <c:pt idx="26">
                  <c:v>50</c:v>
                </c:pt>
                <c:pt idx="27">
                  <c:v>56.3</c:v>
                </c:pt>
                <c:pt idx="28">
                  <c:v>73.5</c:v>
                </c:pt>
                <c:pt idx="29">
                  <c:v>71.3</c:v>
                </c:pt>
                <c:pt idx="30">
                  <c:v>64.599999999999994</c:v>
                </c:pt>
                <c:pt idx="31">
                  <c:v>63.8</c:v>
                </c:pt>
              </c:numCache>
            </c:numRef>
          </c:val>
          <c:smooth val="0"/>
          <c:extLst>
            <c:ext xmlns:c16="http://schemas.microsoft.com/office/drawing/2014/chart" uri="{C3380CC4-5D6E-409C-BE32-E72D297353CC}">
              <c16:uniqueId val="{00000000-7067-4E00-AD3C-BF91146098C4}"/>
            </c:ext>
          </c:extLst>
        </c:ser>
        <c:dLbls>
          <c:dLblPos val="t"/>
          <c:showLegendKey val="0"/>
          <c:showVal val="1"/>
          <c:showCatName val="0"/>
          <c:showSerName val="0"/>
          <c:showPercent val="0"/>
          <c:showBubbleSize val="0"/>
        </c:dLbls>
        <c:marker val="1"/>
        <c:smooth val="0"/>
        <c:axId val="1309239391"/>
        <c:axId val="1309231903"/>
      </c:lineChart>
      <c:catAx>
        <c:axId val="1309239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9231903"/>
        <c:crosses val="autoZero"/>
        <c:auto val="1"/>
        <c:lblAlgn val="ctr"/>
        <c:lblOffset val="100"/>
        <c:noMultiLvlLbl val="0"/>
      </c:catAx>
      <c:valAx>
        <c:axId val="130923190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9239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722129725543965E-2"/>
          <c:y val="3.6286402313602313E-2"/>
          <c:w val="0.95678661547146249"/>
          <c:h val="0.81640223308130255"/>
        </c:manualLayout>
      </c:layout>
      <c:barChart>
        <c:barDir val="col"/>
        <c:grouping val="clustered"/>
        <c:varyColors val="0"/>
        <c:ser>
          <c:idx val="0"/>
          <c:order val="0"/>
          <c:tx>
            <c:strRef>
              <c:f>GRAFICOS!$J$2</c:f>
              <c:strCache>
                <c:ptCount val="1"/>
                <c:pt idx="0">
                  <c:v>FMI</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GRAFICOS!$G$3:$H$67</c:f>
              <c:multiLvlStrCache>
                <c:ptCount val="65"/>
                <c:lvl>
                  <c:pt idx="0">
                    <c:v>sept</c:v>
                  </c:pt>
                  <c:pt idx="1">
                    <c:v>oct</c:v>
                  </c:pt>
                  <c:pt idx="2">
                    <c:v>nov</c:v>
                  </c:pt>
                  <c:pt idx="3">
                    <c:v>dic</c:v>
                  </c:pt>
                  <c:pt idx="4">
                    <c:v>feb</c:v>
                  </c:pt>
                  <c:pt idx="5">
                    <c:v>mar</c:v>
                  </c:pt>
                  <c:pt idx="6">
                    <c:v>abr</c:v>
                  </c:pt>
                  <c:pt idx="7">
                    <c:v>may</c:v>
                  </c:pt>
                  <c:pt idx="8">
                    <c:v>jun</c:v>
                  </c:pt>
                  <c:pt idx="9">
                    <c:v>jul</c:v>
                  </c:pt>
                  <c:pt idx="10">
                    <c:v>ago</c:v>
                  </c:pt>
                  <c:pt idx="11">
                    <c:v>sept</c:v>
                  </c:pt>
                  <c:pt idx="12">
                    <c:v>oct</c:v>
                  </c:pt>
                  <c:pt idx="13">
                    <c:v>nov</c:v>
                  </c:pt>
                  <c:pt idx="14">
                    <c:v>dic</c:v>
                  </c:pt>
                  <c:pt idx="15">
                    <c:v>ene</c:v>
                  </c:pt>
                  <c:pt idx="16">
                    <c:v>feb</c:v>
                  </c:pt>
                  <c:pt idx="17">
                    <c:v>mar</c:v>
                  </c:pt>
                  <c:pt idx="18">
                    <c:v>abr</c:v>
                  </c:pt>
                  <c:pt idx="19">
                    <c:v>may</c:v>
                  </c:pt>
                  <c:pt idx="20">
                    <c:v>jun</c:v>
                  </c:pt>
                  <c:pt idx="21">
                    <c:v>jul</c:v>
                  </c:pt>
                  <c:pt idx="22">
                    <c:v>ago</c:v>
                  </c:pt>
                  <c:pt idx="23">
                    <c:v>sept</c:v>
                  </c:pt>
                  <c:pt idx="24">
                    <c:v>oct</c:v>
                  </c:pt>
                  <c:pt idx="25">
                    <c:v>nov</c:v>
                  </c:pt>
                  <c:pt idx="26">
                    <c:v>dic</c:v>
                  </c:pt>
                  <c:pt idx="27">
                    <c:v>ene</c:v>
                  </c:pt>
                  <c:pt idx="28">
                    <c:v>feb</c:v>
                  </c:pt>
                  <c:pt idx="29">
                    <c:v>mar</c:v>
                  </c:pt>
                  <c:pt idx="30">
                    <c:v>abr</c:v>
                  </c:pt>
                  <c:pt idx="31">
                    <c:v>may</c:v>
                  </c:pt>
                  <c:pt idx="32">
                    <c:v>jun</c:v>
                  </c:pt>
                  <c:pt idx="33">
                    <c:v>jul</c:v>
                  </c:pt>
                  <c:pt idx="34">
                    <c:v>ago</c:v>
                  </c:pt>
                  <c:pt idx="35">
                    <c:v>sept</c:v>
                  </c:pt>
                  <c:pt idx="36">
                    <c:v>oct</c:v>
                  </c:pt>
                  <c:pt idx="37">
                    <c:v>nov</c:v>
                  </c:pt>
                  <c:pt idx="38">
                    <c:v>dic</c:v>
                  </c:pt>
                  <c:pt idx="39">
                    <c:v>ene</c:v>
                  </c:pt>
                  <c:pt idx="40">
                    <c:v>feb</c:v>
                  </c:pt>
                  <c:pt idx="41">
                    <c:v>mar</c:v>
                  </c:pt>
                  <c:pt idx="42">
                    <c:v>abr</c:v>
                  </c:pt>
                  <c:pt idx="43">
                    <c:v>may</c:v>
                  </c:pt>
                  <c:pt idx="44">
                    <c:v>jun</c:v>
                  </c:pt>
                  <c:pt idx="45">
                    <c:v>jul</c:v>
                  </c:pt>
                  <c:pt idx="46">
                    <c:v>ago</c:v>
                  </c:pt>
                  <c:pt idx="47">
                    <c:v>sept</c:v>
                  </c:pt>
                  <c:pt idx="48">
                    <c:v>oct</c:v>
                  </c:pt>
                  <c:pt idx="49">
                    <c:v>nov</c:v>
                  </c:pt>
                  <c:pt idx="50">
                    <c:v>dic</c:v>
                  </c:pt>
                  <c:pt idx="51">
                    <c:v>ene</c:v>
                  </c:pt>
                  <c:pt idx="52">
                    <c:v>feb</c:v>
                  </c:pt>
                  <c:pt idx="53">
                    <c:v>mar</c:v>
                  </c:pt>
                  <c:pt idx="54">
                    <c:v>abr</c:v>
                  </c:pt>
                  <c:pt idx="55">
                    <c:v>may</c:v>
                  </c:pt>
                  <c:pt idx="56">
                    <c:v>jun</c:v>
                  </c:pt>
                  <c:pt idx="57">
                    <c:v>jul</c:v>
                  </c:pt>
                  <c:pt idx="58">
                    <c:v>ago</c:v>
                  </c:pt>
                  <c:pt idx="59">
                    <c:v>sept</c:v>
                  </c:pt>
                  <c:pt idx="60">
                    <c:v>oct</c:v>
                  </c:pt>
                  <c:pt idx="61">
                    <c:v>nov</c:v>
                  </c:pt>
                  <c:pt idx="62">
                    <c:v>dic</c:v>
                  </c:pt>
                  <c:pt idx="63">
                    <c:v>ene</c:v>
                  </c:pt>
                  <c:pt idx="64">
                    <c:v>feb</c:v>
                  </c:pt>
                </c:lvl>
                <c:lvl>
                  <c:pt idx="0">
                    <c:v>2015</c:v>
                  </c:pt>
                  <c:pt idx="4">
                    <c:v>2016</c:v>
                  </c:pt>
                  <c:pt idx="15">
                    <c:v>2017</c:v>
                  </c:pt>
                  <c:pt idx="27">
                    <c:v>2018</c:v>
                  </c:pt>
                  <c:pt idx="39">
                    <c:v>2019</c:v>
                  </c:pt>
                  <c:pt idx="51">
                    <c:v>2020</c:v>
                  </c:pt>
                  <c:pt idx="63">
                    <c:v>2021</c:v>
                  </c:pt>
                </c:lvl>
              </c:multiLvlStrCache>
            </c:multiLvlStrRef>
          </c:cat>
          <c:val>
            <c:numRef>
              <c:f>GRAFICOS!$J$3:$J$67</c:f>
              <c:numCache>
                <c:formatCode>General</c:formatCode>
                <c:ptCount val="65"/>
                <c:pt idx="0">
                  <c:v>17</c:v>
                </c:pt>
                <c:pt idx="1">
                  <c:v>8</c:v>
                </c:pt>
                <c:pt idx="2">
                  <c:v>12</c:v>
                </c:pt>
                <c:pt idx="3">
                  <c:v>1</c:v>
                </c:pt>
                <c:pt idx="4">
                  <c:v>28</c:v>
                </c:pt>
                <c:pt idx="5">
                  <c:v>5</c:v>
                </c:pt>
                <c:pt idx="6">
                  <c:v>9</c:v>
                </c:pt>
                <c:pt idx="7">
                  <c:v>20</c:v>
                </c:pt>
                <c:pt idx="8">
                  <c:v>16</c:v>
                </c:pt>
                <c:pt idx="9">
                  <c:v>11</c:v>
                </c:pt>
                <c:pt idx="10">
                  <c:v>7</c:v>
                </c:pt>
                <c:pt idx="11">
                  <c:v>13</c:v>
                </c:pt>
                <c:pt idx="12">
                  <c:v>6</c:v>
                </c:pt>
                <c:pt idx="13">
                  <c:v>9</c:v>
                </c:pt>
                <c:pt idx="14">
                  <c:v>5</c:v>
                </c:pt>
                <c:pt idx="15">
                  <c:v>23</c:v>
                </c:pt>
                <c:pt idx="16">
                  <c:v>4</c:v>
                </c:pt>
                <c:pt idx="17">
                  <c:v>6</c:v>
                </c:pt>
                <c:pt idx="18">
                  <c:v>10</c:v>
                </c:pt>
                <c:pt idx="19">
                  <c:v>5</c:v>
                </c:pt>
                <c:pt idx="20">
                  <c:v>3</c:v>
                </c:pt>
                <c:pt idx="21">
                  <c:v>6</c:v>
                </c:pt>
                <c:pt idx="22">
                  <c:v>10</c:v>
                </c:pt>
                <c:pt idx="23">
                  <c:v>11</c:v>
                </c:pt>
                <c:pt idx="24">
                  <c:v>8</c:v>
                </c:pt>
                <c:pt idx="25">
                  <c:v>6</c:v>
                </c:pt>
                <c:pt idx="26">
                  <c:v>10</c:v>
                </c:pt>
                <c:pt idx="27">
                  <c:v>7</c:v>
                </c:pt>
                <c:pt idx="28">
                  <c:v>8</c:v>
                </c:pt>
                <c:pt idx="29">
                  <c:v>3</c:v>
                </c:pt>
                <c:pt idx="30">
                  <c:v>8</c:v>
                </c:pt>
                <c:pt idx="31">
                  <c:v>12</c:v>
                </c:pt>
                <c:pt idx="32">
                  <c:v>16</c:v>
                </c:pt>
                <c:pt idx="33">
                  <c:v>14</c:v>
                </c:pt>
                <c:pt idx="34">
                  <c:v>32</c:v>
                </c:pt>
                <c:pt idx="35">
                  <c:v>22</c:v>
                </c:pt>
                <c:pt idx="36">
                  <c:v>33</c:v>
                </c:pt>
                <c:pt idx="37">
                  <c:v>15</c:v>
                </c:pt>
                <c:pt idx="38">
                  <c:v>15</c:v>
                </c:pt>
                <c:pt idx="39">
                  <c:v>19</c:v>
                </c:pt>
                <c:pt idx="40">
                  <c:v>19</c:v>
                </c:pt>
                <c:pt idx="41">
                  <c:v>38</c:v>
                </c:pt>
                <c:pt idx="42">
                  <c:v>23</c:v>
                </c:pt>
                <c:pt idx="43">
                  <c:v>19</c:v>
                </c:pt>
                <c:pt idx="44">
                  <c:v>34</c:v>
                </c:pt>
                <c:pt idx="45">
                  <c:v>24</c:v>
                </c:pt>
                <c:pt idx="46">
                  <c:v>21</c:v>
                </c:pt>
                <c:pt idx="47">
                  <c:v>27</c:v>
                </c:pt>
                <c:pt idx="48">
                  <c:v>17</c:v>
                </c:pt>
                <c:pt idx="49">
                  <c:v>15</c:v>
                </c:pt>
                <c:pt idx="50">
                  <c:v>15</c:v>
                </c:pt>
                <c:pt idx="51">
                  <c:v>26</c:v>
                </c:pt>
                <c:pt idx="52">
                  <c:v>1</c:v>
                </c:pt>
                <c:pt idx="53">
                  <c:v>6</c:v>
                </c:pt>
                <c:pt idx="54">
                  <c:v>10</c:v>
                </c:pt>
                <c:pt idx="55">
                  <c:v>44</c:v>
                </c:pt>
                <c:pt idx="56">
                  <c:v>12</c:v>
                </c:pt>
                <c:pt idx="57">
                  <c:v>23</c:v>
                </c:pt>
                <c:pt idx="58">
                  <c:v>42</c:v>
                </c:pt>
                <c:pt idx="59">
                  <c:v>39</c:v>
                </c:pt>
                <c:pt idx="60">
                  <c:v>18</c:v>
                </c:pt>
                <c:pt idx="61">
                  <c:v>121</c:v>
                </c:pt>
                <c:pt idx="62">
                  <c:v>116</c:v>
                </c:pt>
                <c:pt idx="63">
                  <c:v>72</c:v>
                </c:pt>
                <c:pt idx="64">
                  <c:v>36</c:v>
                </c:pt>
              </c:numCache>
            </c:numRef>
          </c:val>
          <c:extLst>
            <c:ext xmlns:c16="http://schemas.microsoft.com/office/drawing/2014/chart" uri="{C3380CC4-5D6E-409C-BE32-E72D297353CC}">
              <c16:uniqueId val="{00000000-A19A-4BD7-B914-853FF513D462}"/>
            </c:ext>
          </c:extLst>
        </c:ser>
        <c:dLbls>
          <c:showLegendKey val="0"/>
          <c:showVal val="0"/>
          <c:showCatName val="0"/>
          <c:showSerName val="0"/>
          <c:showPercent val="0"/>
          <c:showBubbleSize val="0"/>
        </c:dLbls>
        <c:gapWidth val="219"/>
        <c:axId val="1012575631"/>
        <c:axId val="1012586031"/>
      </c:barChart>
      <c:lineChart>
        <c:grouping val="standard"/>
        <c:varyColors val="0"/>
        <c:ser>
          <c:idx val="1"/>
          <c:order val="1"/>
          <c:tx>
            <c:strRef>
              <c:f>GRAFICOS!$I$2</c:f>
              <c:strCache>
                <c:ptCount val="1"/>
                <c:pt idx="0">
                  <c:v>UI</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val>
            <c:numRef>
              <c:f>GRAFICOS!$I$3:$I$67</c:f>
              <c:numCache>
                <c:formatCode>General</c:formatCode>
                <c:ptCount val="65"/>
                <c:pt idx="0">
                  <c:v>12</c:v>
                </c:pt>
                <c:pt idx="1">
                  <c:v>6</c:v>
                </c:pt>
                <c:pt idx="2">
                  <c:v>6</c:v>
                </c:pt>
                <c:pt idx="3">
                  <c:v>1</c:v>
                </c:pt>
                <c:pt idx="4">
                  <c:v>18</c:v>
                </c:pt>
                <c:pt idx="5">
                  <c:v>4</c:v>
                </c:pt>
                <c:pt idx="6">
                  <c:v>7</c:v>
                </c:pt>
                <c:pt idx="7">
                  <c:v>9</c:v>
                </c:pt>
                <c:pt idx="8">
                  <c:v>10</c:v>
                </c:pt>
                <c:pt idx="9">
                  <c:v>6</c:v>
                </c:pt>
                <c:pt idx="10">
                  <c:v>5</c:v>
                </c:pt>
                <c:pt idx="11">
                  <c:v>6</c:v>
                </c:pt>
                <c:pt idx="12">
                  <c:v>5</c:v>
                </c:pt>
                <c:pt idx="13">
                  <c:v>8</c:v>
                </c:pt>
                <c:pt idx="14">
                  <c:v>2</c:v>
                </c:pt>
                <c:pt idx="15">
                  <c:v>23</c:v>
                </c:pt>
                <c:pt idx="16">
                  <c:v>4</c:v>
                </c:pt>
                <c:pt idx="17">
                  <c:v>5</c:v>
                </c:pt>
                <c:pt idx="18">
                  <c:v>8</c:v>
                </c:pt>
                <c:pt idx="19">
                  <c:v>4</c:v>
                </c:pt>
                <c:pt idx="20">
                  <c:v>3</c:v>
                </c:pt>
                <c:pt idx="21">
                  <c:v>6</c:v>
                </c:pt>
                <c:pt idx="22">
                  <c:v>10</c:v>
                </c:pt>
                <c:pt idx="23">
                  <c:v>9</c:v>
                </c:pt>
                <c:pt idx="24">
                  <c:v>7</c:v>
                </c:pt>
                <c:pt idx="25">
                  <c:v>3</c:v>
                </c:pt>
                <c:pt idx="26">
                  <c:v>7</c:v>
                </c:pt>
                <c:pt idx="27">
                  <c:v>5</c:v>
                </c:pt>
                <c:pt idx="28">
                  <c:v>6</c:v>
                </c:pt>
                <c:pt idx="29">
                  <c:v>3</c:v>
                </c:pt>
                <c:pt idx="30">
                  <c:v>8</c:v>
                </c:pt>
                <c:pt idx="31">
                  <c:v>11</c:v>
                </c:pt>
                <c:pt idx="32">
                  <c:v>14</c:v>
                </c:pt>
                <c:pt idx="33">
                  <c:v>10</c:v>
                </c:pt>
                <c:pt idx="34">
                  <c:v>24</c:v>
                </c:pt>
                <c:pt idx="35">
                  <c:v>16</c:v>
                </c:pt>
                <c:pt idx="36">
                  <c:v>25</c:v>
                </c:pt>
                <c:pt idx="37">
                  <c:v>11</c:v>
                </c:pt>
                <c:pt idx="38">
                  <c:v>9</c:v>
                </c:pt>
                <c:pt idx="39">
                  <c:v>17</c:v>
                </c:pt>
                <c:pt idx="40">
                  <c:v>14</c:v>
                </c:pt>
                <c:pt idx="41">
                  <c:v>30</c:v>
                </c:pt>
                <c:pt idx="42">
                  <c:v>21</c:v>
                </c:pt>
                <c:pt idx="43">
                  <c:v>17</c:v>
                </c:pt>
                <c:pt idx="44">
                  <c:v>25</c:v>
                </c:pt>
                <c:pt idx="45">
                  <c:v>16</c:v>
                </c:pt>
                <c:pt idx="46">
                  <c:v>15</c:v>
                </c:pt>
                <c:pt idx="47">
                  <c:v>21</c:v>
                </c:pt>
                <c:pt idx="48">
                  <c:v>11</c:v>
                </c:pt>
                <c:pt idx="49">
                  <c:v>12</c:v>
                </c:pt>
                <c:pt idx="50">
                  <c:v>10</c:v>
                </c:pt>
                <c:pt idx="51">
                  <c:v>18</c:v>
                </c:pt>
                <c:pt idx="52">
                  <c:v>1</c:v>
                </c:pt>
                <c:pt idx="53">
                  <c:v>6</c:v>
                </c:pt>
                <c:pt idx="54">
                  <c:v>8</c:v>
                </c:pt>
                <c:pt idx="55">
                  <c:v>34</c:v>
                </c:pt>
                <c:pt idx="56">
                  <c:v>12</c:v>
                </c:pt>
                <c:pt idx="57">
                  <c:v>22</c:v>
                </c:pt>
                <c:pt idx="58">
                  <c:v>38</c:v>
                </c:pt>
                <c:pt idx="59">
                  <c:v>35</c:v>
                </c:pt>
                <c:pt idx="60">
                  <c:v>16</c:v>
                </c:pt>
                <c:pt idx="61">
                  <c:v>109</c:v>
                </c:pt>
                <c:pt idx="62">
                  <c:v>97</c:v>
                </c:pt>
                <c:pt idx="63">
                  <c:v>54</c:v>
                </c:pt>
                <c:pt idx="64">
                  <c:v>28</c:v>
                </c:pt>
              </c:numCache>
            </c:numRef>
          </c:val>
          <c:smooth val="0"/>
          <c:extLst>
            <c:ext xmlns:c16="http://schemas.microsoft.com/office/drawing/2014/chart" uri="{C3380CC4-5D6E-409C-BE32-E72D297353CC}">
              <c16:uniqueId val="{00000001-A19A-4BD7-B914-853FF513D462}"/>
            </c:ext>
          </c:extLst>
        </c:ser>
        <c:dLbls>
          <c:showLegendKey val="0"/>
          <c:showVal val="0"/>
          <c:showCatName val="0"/>
          <c:showSerName val="0"/>
          <c:showPercent val="0"/>
          <c:showBubbleSize val="0"/>
        </c:dLbls>
        <c:marker val="1"/>
        <c:smooth val="0"/>
        <c:axId val="1012575631"/>
        <c:axId val="1012586031"/>
      </c:lineChart>
      <c:catAx>
        <c:axId val="1012575631"/>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12586031"/>
        <c:crosses val="autoZero"/>
        <c:auto val="1"/>
        <c:lblAlgn val="ctr"/>
        <c:lblOffset val="100"/>
        <c:noMultiLvlLbl val="0"/>
      </c:catAx>
      <c:valAx>
        <c:axId val="101258603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12575631"/>
        <c:crosses val="autoZero"/>
        <c:crossBetween val="between"/>
      </c:valAx>
      <c:spPr>
        <a:noFill/>
        <a:ln>
          <a:noFill/>
        </a:ln>
        <a:effectLst/>
      </c:spPr>
    </c:plotArea>
    <c:legend>
      <c:legendPos val="b"/>
      <c:layout>
        <c:manualLayout>
          <c:xMode val="edge"/>
          <c:yMode val="edge"/>
          <c:x val="0.45399025275723981"/>
          <c:y val="0.95570983918641461"/>
          <c:w val="9.2019408406510531E-2"/>
          <c:h val="4.429016081358541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GRAFICOS!$K$2</c:f>
              <c:strCache>
                <c:ptCount val="1"/>
                <c:pt idx="0">
                  <c:v>VALOR VENTA</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dLbls>
            <c:dLbl>
              <c:idx val="60"/>
              <c:layout>
                <c:manualLayout>
                  <c:x val="-0.10909172122684394"/>
                  <c:y val="-1.6550296938825034E-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6-F336-48D7-BF74-DC8C88E172DA}"/>
                </c:ext>
              </c:extLst>
            </c:dLbl>
            <c:dLbl>
              <c:idx val="61"/>
              <c:layout>
                <c:manualLayout>
                  <c:x val="-7.3091453221985334E-2"/>
                  <c:y val="-0.17101973503452431"/>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4-F336-48D7-BF74-DC8C88E172DA}"/>
                </c:ext>
              </c:extLst>
            </c:dLbl>
            <c:dLbl>
              <c:idx val="62"/>
              <c:layout>
                <c:manualLayout>
                  <c:x val="-6.3273198311569231E-2"/>
                  <c:y val="-5.072926646347304E-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CO"/>
                </a:p>
              </c:txPr>
              <c:dLblPos val="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F336-48D7-BF74-DC8C88E172DA}"/>
                </c:ext>
              </c:extLst>
            </c:dLbl>
            <c:dLbl>
              <c:idx val="63"/>
              <c:layout>
                <c:manualLayout>
                  <c:x val="-9.8182549104159408E-3"/>
                  <c:y val="-0.17929488350393677"/>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2-F336-48D7-BF74-DC8C88E172D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0"/>
              </c:ext>
            </c:extLst>
          </c:dLbls>
          <c:cat>
            <c:multiLvlStrRef>
              <c:f>GRAFICOS!$G$3:$H$66</c:f>
              <c:multiLvlStrCache>
                <c:ptCount val="64"/>
                <c:lvl>
                  <c:pt idx="0">
                    <c:v>sept</c:v>
                  </c:pt>
                  <c:pt idx="1">
                    <c:v>oct</c:v>
                  </c:pt>
                  <c:pt idx="2">
                    <c:v>nov</c:v>
                  </c:pt>
                  <c:pt idx="3">
                    <c:v>dic</c:v>
                  </c:pt>
                  <c:pt idx="4">
                    <c:v>feb</c:v>
                  </c:pt>
                  <c:pt idx="5">
                    <c:v>mar</c:v>
                  </c:pt>
                  <c:pt idx="6">
                    <c:v>abr</c:v>
                  </c:pt>
                  <c:pt idx="7">
                    <c:v>may</c:v>
                  </c:pt>
                  <c:pt idx="8">
                    <c:v>jun</c:v>
                  </c:pt>
                  <c:pt idx="9">
                    <c:v>jul</c:v>
                  </c:pt>
                  <c:pt idx="10">
                    <c:v>ago</c:v>
                  </c:pt>
                  <c:pt idx="11">
                    <c:v>sept</c:v>
                  </c:pt>
                  <c:pt idx="12">
                    <c:v>oct</c:v>
                  </c:pt>
                  <c:pt idx="13">
                    <c:v>nov</c:v>
                  </c:pt>
                  <c:pt idx="14">
                    <c:v>dic</c:v>
                  </c:pt>
                  <c:pt idx="15">
                    <c:v>ene</c:v>
                  </c:pt>
                  <c:pt idx="16">
                    <c:v>feb</c:v>
                  </c:pt>
                  <c:pt idx="17">
                    <c:v>mar</c:v>
                  </c:pt>
                  <c:pt idx="18">
                    <c:v>abr</c:v>
                  </c:pt>
                  <c:pt idx="19">
                    <c:v>may</c:v>
                  </c:pt>
                  <c:pt idx="20">
                    <c:v>jun</c:v>
                  </c:pt>
                  <c:pt idx="21">
                    <c:v>jul</c:v>
                  </c:pt>
                  <c:pt idx="22">
                    <c:v>ago</c:v>
                  </c:pt>
                  <c:pt idx="23">
                    <c:v>sept</c:v>
                  </c:pt>
                  <c:pt idx="24">
                    <c:v>oct</c:v>
                  </c:pt>
                  <c:pt idx="25">
                    <c:v>nov</c:v>
                  </c:pt>
                  <c:pt idx="26">
                    <c:v>dic</c:v>
                  </c:pt>
                  <c:pt idx="27">
                    <c:v>ene</c:v>
                  </c:pt>
                  <c:pt idx="28">
                    <c:v>feb</c:v>
                  </c:pt>
                  <c:pt idx="29">
                    <c:v>mar</c:v>
                  </c:pt>
                  <c:pt idx="30">
                    <c:v>abr</c:v>
                  </c:pt>
                  <c:pt idx="31">
                    <c:v>may</c:v>
                  </c:pt>
                  <c:pt idx="32">
                    <c:v>jun</c:v>
                  </c:pt>
                  <c:pt idx="33">
                    <c:v>jul</c:v>
                  </c:pt>
                  <c:pt idx="34">
                    <c:v>ago</c:v>
                  </c:pt>
                  <c:pt idx="35">
                    <c:v>sept</c:v>
                  </c:pt>
                  <c:pt idx="36">
                    <c:v>oct</c:v>
                  </c:pt>
                  <c:pt idx="37">
                    <c:v>nov</c:v>
                  </c:pt>
                  <c:pt idx="38">
                    <c:v>dic</c:v>
                  </c:pt>
                  <c:pt idx="39">
                    <c:v>ene</c:v>
                  </c:pt>
                  <c:pt idx="40">
                    <c:v>feb</c:v>
                  </c:pt>
                  <c:pt idx="41">
                    <c:v>mar</c:v>
                  </c:pt>
                  <c:pt idx="42">
                    <c:v>abr</c:v>
                  </c:pt>
                  <c:pt idx="43">
                    <c:v>may</c:v>
                  </c:pt>
                  <c:pt idx="44">
                    <c:v>jun</c:v>
                  </c:pt>
                  <c:pt idx="45">
                    <c:v>jul</c:v>
                  </c:pt>
                  <c:pt idx="46">
                    <c:v>ago</c:v>
                  </c:pt>
                  <c:pt idx="47">
                    <c:v>sept</c:v>
                  </c:pt>
                  <c:pt idx="48">
                    <c:v>oct</c:v>
                  </c:pt>
                  <c:pt idx="49">
                    <c:v>nov</c:v>
                  </c:pt>
                  <c:pt idx="50">
                    <c:v>dic</c:v>
                  </c:pt>
                  <c:pt idx="51">
                    <c:v>ene</c:v>
                  </c:pt>
                  <c:pt idx="52">
                    <c:v>feb</c:v>
                  </c:pt>
                  <c:pt idx="53">
                    <c:v>mar</c:v>
                  </c:pt>
                  <c:pt idx="54">
                    <c:v>abr</c:v>
                  </c:pt>
                  <c:pt idx="55">
                    <c:v>may</c:v>
                  </c:pt>
                  <c:pt idx="56">
                    <c:v>jun</c:v>
                  </c:pt>
                  <c:pt idx="57">
                    <c:v>jul</c:v>
                  </c:pt>
                  <c:pt idx="58">
                    <c:v>ago</c:v>
                  </c:pt>
                  <c:pt idx="59">
                    <c:v>sept</c:v>
                  </c:pt>
                  <c:pt idx="60">
                    <c:v>oct</c:v>
                  </c:pt>
                  <c:pt idx="61">
                    <c:v>nov</c:v>
                  </c:pt>
                  <c:pt idx="62">
                    <c:v>dic</c:v>
                  </c:pt>
                  <c:pt idx="63">
                    <c:v>ene</c:v>
                  </c:pt>
                </c:lvl>
                <c:lvl>
                  <c:pt idx="0">
                    <c:v>2015</c:v>
                  </c:pt>
                  <c:pt idx="4">
                    <c:v>2016</c:v>
                  </c:pt>
                  <c:pt idx="15">
                    <c:v>2017</c:v>
                  </c:pt>
                  <c:pt idx="27">
                    <c:v>2018</c:v>
                  </c:pt>
                  <c:pt idx="39">
                    <c:v>2019</c:v>
                  </c:pt>
                  <c:pt idx="51">
                    <c:v>2020</c:v>
                  </c:pt>
                  <c:pt idx="63">
                    <c:v>2021</c:v>
                  </c:pt>
                </c:lvl>
              </c:multiLvlStrCache>
            </c:multiLvlStrRef>
          </c:cat>
          <c:val>
            <c:numRef>
              <c:f>GRAFICOS!$K$3:$K$66</c:f>
              <c:numCache>
                <c:formatCode>"$"\ #,##0</c:formatCode>
                <c:ptCount val="64"/>
                <c:pt idx="0">
                  <c:v>2511743000</c:v>
                </c:pt>
                <c:pt idx="1">
                  <c:v>3681801000</c:v>
                </c:pt>
                <c:pt idx="2">
                  <c:v>2523707500</c:v>
                </c:pt>
                <c:pt idx="3">
                  <c:v>1200000000</c:v>
                </c:pt>
                <c:pt idx="4">
                  <c:v>5806239500</c:v>
                </c:pt>
                <c:pt idx="5">
                  <c:v>175941000</c:v>
                </c:pt>
                <c:pt idx="6">
                  <c:v>770036000</c:v>
                </c:pt>
                <c:pt idx="7">
                  <c:v>1430228717</c:v>
                </c:pt>
                <c:pt idx="8">
                  <c:v>5456383630</c:v>
                </c:pt>
                <c:pt idx="9">
                  <c:v>849892100</c:v>
                </c:pt>
                <c:pt idx="10">
                  <c:v>601100000</c:v>
                </c:pt>
                <c:pt idx="11">
                  <c:v>3389896200</c:v>
                </c:pt>
                <c:pt idx="12">
                  <c:v>1261683000</c:v>
                </c:pt>
                <c:pt idx="13">
                  <c:v>1917858500</c:v>
                </c:pt>
                <c:pt idx="14">
                  <c:v>719963240</c:v>
                </c:pt>
                <c:pt idx="15">
                  <c:v>1436365750</c:v>
                </c:pt>
                <c:pt idx="16">
                  <c:v>3515000000</c:v>
                </c:pt>
                <c:pt idx="17">
                  <c:v>5722278655</c:v>
                </c:pt>
                <c:pt idx="18">
                  <c:v>4499843826</c:v>
                </c:pt>
                <c:pt idx="19">
                  <c:v>12604869790</c:v>
                </c:pt>
                <c:pt idx="20">
                  <c:v>384000000</c:v>
                </c:pt>
                <c:pt idx="21">
                  <c:v>3260650000</c:v>
                </c:pt>
                <c:pt idx="22">
                  <c:v>2004691660</c:v>
                </c:pt>
                <c:pt idx="23">
                  <c:v>1118750000</c:v>
                </c:pt>
                <c:pt idx="24">
                  <c:v>1614000000</c:v>
                </c:pt>
                <c:pt idx="25">
                  <c:v>387260000</c:v>
                </c:pt>
                <c:pt idx="26">
                  <c:v>9189391000</c:v>
                </c:pt>
                <c:pt idx="27">
                  <c:v>53882213650</c:v>
                </c:pt>
                <c:pt idx="28">
                  <c:v>1310454000</c:v>
                </c:pt>
                <c:pt idx="29">
                  <c:v>878555000</c:v>
                </c:pt>
                <c:pt idx="30">
                  <c:v>2875159150</c:v>
                </c:pt>
                <c:pt idx="31">
                  <c:v>1626603000</c:v>
                </c:pt>
                <c:pt idx="32">
                  <c:v>5501327903</c:v>
                </c:pt>
                <c:pt idx="33">
                  <c:v>4765846500</c:v>
                </c:pt>
                <c:pt idx="34">
                  <c:v>4033511406</c:v>
                </c:pt>
                <c:pt idx="35">
                  <c:v>3590661008</c:v>
                </c:pt>
                <c:pt idx="36">
                  <c:v>3788723043</c:v>
                </c:pt>
                <c:pt idx="37">
                  <c:v>2396656993</c:v>
                </c:pt>
                <c:pt idx="38">
                  <c:v>15923894010</c:v>
                </c:pt>
                <c:pt idx="39">
                  <c:v>2036303200</c:v>
                </c:pt>
                <c:pt idx="40">
                  <c:v>1998715600</c:v>
                </c:pt>
                <c:pt idx="41">
                  <c:v>3094232948</c:v>
                </c:pt>
                <c:pt idx="42">
                  <c:v>2751001300</c:v>
                </c:pt>
                <c:pt idx="43">
                  <c:v>3854749129</c:v>
                </c:pt>
                <c:pt idx="44">
                  <c:v>3939926801</c:v>
                </c:pt>
                <c:pt idx="45">
                  <c:v>4903133214</c:v>
                </c:pt>
                <c:pt idx="46">
                  <c:v>7512807400</c:v>
                </c:pt>
                <c:pt idx="47">
                  <c:v>10493890645</c:v>
                </c:pt>
                <c:pt idx="48">
                  <c:v>2418498996</c:v>
                </c:pt>
                <c:pt idx="49">
                  <c:v>1623428294</c:v>
                </c:pt>
                <c:pt idx="50">
                  <c:v>6925141300</c:v>
                </c:pt>
                <c:pt idx="51">
                  <c:v>3886678813</c:v>
                </c:pt>
                <c:pt idx="52">
                  <c:v>78423333</c:v>
                </c:pt>
                <c:pt idx="53">
                  <c:v>680924454</c:v>
                </c:pt>
                <c:pt idx="54">
                  <c:v>2898704723</c:v>
                </c:pt>
                <c:pt idx="55">
                  <c:v>3435694538</c:v>
                </c:pt>
                <c:pt idx="56">
                  <c:v>676476000</c:v>
                </c:pt>
                <c:pt idx="57">
                  <c:v>7991187300</c:v>
                </c:pt>
                <c:pt idx="58">
                  <c:v>2349792339</c:v>
                </c:pt>
                <c:pt idx="59">
                  <c:v>3922808327</c:v>
                </c:pt>
                <c:pt idx="60">
                  <c:v>14972771951</c:v>
                </c:pt>
                <c:pt idx="61">
                  <c:v>13691163475</c:v>
                </c:pt>
                <c:pt idx="62">
                  <c:v>32620996734</c:v>
                </c:pt>
                <c:pt idx="63">
                  <c:v>33234990875</c:v>
                </c:pt>
              </c:numCache>
            </c:numRef>
          </c:val>
          <c:smooth val="0"/>
          <c:extLst>
            <c:ext xmlns:c16="http://schemas.microsoft.com/office/drawing/2014/chart" uri="{C3380CC4-5D6E-409C-BE32-E72D297353CC}">
              <c16:uniqueId val="{00000000-F336-48D7-BF74-DC8C88E172DA}"/>
            </c:ext>
          </c:extLst>
        </c:ser>
        <c:dLbls>
          <c:showLegendKey val="0"/>
          <c:showVal val="0"/>
          <c:showCatName val="0"/>
          <c:showSerName val="0"/>
          <c:showPercent val="0"/>
          <c:showBubbleSize val="0"/>
        </c:dLbls>
        <c:smooth val="0"/>
        <c:axId val="1302958079"/>
        <c:axId val="1302965983"/>
      </c:lineChart>
      <c:catAx>
        <c:axId val="130295807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302965983"/>
        <c:crosses val="autoZero"/>
        <c:auto val="1"/>
        <c:lblAlgn val="ctr"/>
        <c:lblOffset val="100"/>
        <c:noMultiLvlLbl val="0"/>
      </c:catAx>
      <c:valAx>
        <c:axId val="1302965983"/>
        <c:scaling>
          <c:orientation val="minMax"/>
        </c:scaling>
        <c:delete val="0"/>
        <c:axPos val="l"/>
        <c:numFmt formatCode="&quot;$&quot;\ #,##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302958079"/>
        <c:crosses val="autoZero"/>
        <c:crossBetween val="between"/>
        <c:dispUnits>
          <c:builtInUnit val="millions"/>
          <c:dispUnitsLbl>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ES" sz="1800" b="1" dirty="0">
                <a:effectLst/>
              </a:rPr>
              <a:t>FMI VS UI</a:t>
            </a:r>
            <a:endParaRPr lang="es-CO" dirty="0">
              <a:effectLs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9173684111789576E-2"/>
          <c:y val="3.6760638393672669E-2"/>
          <c:w val="0.94651491246171915"/>
          <c:h val="0.79211231838379259"/>
        </c:manualLayout>
      </c:layout>
      <c:barChart>
        <c:barDir val="col"/>
        <c:grouping val="clustered"/>
        <c:varyColors val="0"/>
        <c:ser>
          <c:idx val="0"/>
          <c:order val="0"/>
          <c:tx>
            <c:strRef>
              <c:f>GRAFICOS!$J$2</c:f>
              <c:strCache>
                <c:ptCount val="1"/>
                <c:pt idx="0">
                  <c:v>FMI</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GRAFICOS!$G$54:$H$66</c:f>
              <c:multiLvlStrCache>
                <c:ptCount val="13"/>
                <c:lvl>
                  <c:pt idx="0">
                    <c:v>ene</c:v>
                  </c:pt>
                  <c:pt idx="1">
                    <c:v>feb</c:v>
                  </c:pt>
                  <c:pt idx="2">
                    <c:v>mar</c:v>
                  </c:pt>
                  <c:pt idx="3">
                    <c:v>abr</c:v>
                  </c:pt>
                  <c:pt idx="4">
                    <c:v>may</c:v>
                  </c:pt>
                  <c:pt idx="5">
                    <c:v>jun</c:v>
                  </c:pt>
                  <c:pt idx="6">
                    <c:v>jul</c:v>
                  </c:pt>
                  <c:pt idx="7">
                    <c:v>ago</c:v>
                  </c:pt>
                  <c:pt idx="8">
                    <c:v>sept</c:v>
                  </c:pt>
                  <c:pt idx="9">
                    <c:v>oct</c:v>
                  </c:pt>
                  <c:pt idx="10">
                    <c:v>nov</c:v>
                  </c:pt>
                  <c:pt idx="11">
                    <c:v>dic</c:v>
                  </c:pt>
                  <c:pt idx="12">
                    <c:v>ene</c:v>
                  </c:pt>
                </c:lvl>
                <c:lvl>
                  <c:pt idx="0">
                    <c:v>2020</c:v>
                  </c:pt>
                  <c:pt idx="12">
                    <c:v>2021</c:v>
                  </c:pt>
                </c:lvl>
              </c:multiLvlStrCache>
            </c:multiLvlStrRef>
          </c:cat>
          <c:val>
            <c:numRef>
              <c:f>GRAFICOS!$J$54:$J$66</c:f>
              <c:numCache>
                <c:formatCode>General</c:formatCode>
                <c:ptCount val="13"/>
                <c:pt idx="0">
                  <c:v>26</c:v>
                </c:pt>
                <c:pt idx="1">
                  <c:v>1</c:v>
                </c:pt>
                <c:pt idx="2">
                  <c:v>6</c:v>
                </c:pt>
                <c:pt idx="3">
                  <c:v>10</c:v>
                </c:pt>
                <c:pt idx="4">
                  <c:v>44</c:v>
                </c:pt>
                <c:pt idx="5">
                  <c:v>12</c:v>
                </c:pt>
                <c:pt idx="6">
                  <c:v>23</c:v>
                </c:pt>
                <c:pt idx="7">
                  <c:v>42</c:v>
                </c:pt>
                <c:pt idx="8">
                  <c:v>39</c:v>
                </c:pt>
                <c:pt idx="9">
                  <c:v>18</c:v>
                </c:pt>
                <c:pt idx="10">
                  <c:v>121</c:v>
                </c:pt>
                <c:pt idx="11">
                  <c:v>116</c:v>
                </c:pt>
                <c:pt idx="12">
                  <c:v>72</c:v>
                </c:pt>
              </c:numCache>
            </c:numRef>
          </c:val>
          <c:extLst>
            <c:ext xmlns:c16="http://schemas.microsoft.com/office/drawing/2014/chart" uri="{C3380CC4-5D6E-409C-BE32-E72D297353CC}">
              <c16:uniqueId val="{00000000-C817-44A0-979D-6A3B63151D69}"/>
            </c:ext>
          </c:extLst>
        </c:ser>
        <c:dLbls>
          <c:showLegendKey val="0"/>
          <c:showVal val="0"/>
          <c:showCatName val="0"/>
          <c:showSerName val="0"/>
          <c:showPercent val="0"/>
          <c:showBubbleSize val="0"/>
        </c:dLbls>
        <c:gapWidth val="100"/>
        <c:axId val="1302926047"/>
        <c:axId val="1302936031"/>
      </c:barChart>
      <c:lineChart>
        <c:grouping val="standard"/>
        <c:varyColors val="0"/>
        <c:ser>
          <c:idx val="1"/>
          <c:order val="1"/>
          <c:tx>
            <c:strRef>
              <c:f>GRAFICOS!$I$2</c:f>
              <c:strCache>
                <c:ptCount val="1"/>
                <c:pt idx="0">
                  <c:v>UI</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val>
            <c:numRef>
              <c:f>GRAFICOS!$I$54:$I$66</c:f>
              <c:numCache>
                <c:formatCode>General</c:formatCode>
                <c:ptCount val="13"/>
                <c:pt idx="0">
                  <c:v>18</c:v>
                </c:pt>
                <c:pt idx="1">
                  <c:v>1</c:v>
                </c:pt>
                <c:pt idx="2">
                  <c:v>6</c:v>
                </c:pt>
                <c:pt idx="3">
                  <c:v>8</c:v>
                </c:pt>
                <c:pt idx="4">
                  <c:v>34</c:v>
                </c:pt>
                <c:pt idx="5">
                  <c:v>12</c:v>
                </c:pt>
                <c:pt idx="6">
                  <c:v>22</c:v>
                </c:pt>
                <c:pt idx="7">
                  <c:v>38</c:v>
                </c:pt>
                <c:pt idx="8">
                  <c:v>35</c:v>
                </c:pt>
                <c:pt idx="9">
                  <c:v>16</c:v>
                </c:pt>
                <c:pt idx="10">
                  <c:v>109</c:v>
                </c:pt>
                <c:pt idx="11">
                  <c:v>97</c:v>
                </c:pt>
                <c:pt idx="12">
                  <c:v>54</c:v>
                </c:pt>
              </c:numCache>
            </c:numRef>
          </c:val>
          <c:smooth val="0"/>
          <c:extLst>
            <c:ext xmlns:c16="http://schemas.microsoft.com/office/drawing/2014/chart" uri="{C3380CC4-5D6E-409C-BE32-E72D297353CC}">
              <c16:uniqueId val="{00000001-C817-44A0-979D-6A3B63151D69}"/>
            </c:ext>
          </c:extLst>
        </c:ser>
        <c:dLbls>
          <c:showLegendKey val="0"/>
          <c:showVal val="0"/>
          <c:showCatName val="0"/>
          <c:showSerName val="0"/>
          <c:showPercent val="0"/>
          <c:showBubbleSize val="0"/>
        </c:dLbls>
        <c:marker val="1"/>
        <c:smooth val="0"/>
        <c:axId val="1302926047"/>
        <c:axId val="1302936031"/>
      </c:lineChart>
      <c:catAx>
        <c:axId val="130292604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2936031"/>
        <c:crosses val="autoZero"/>
        <c:auto val="1"/>
        <c:lblAlgn val="ctr"/>
        <c:lblOffset val="100"/>
        <c:noMultiLvlLbl val="0"/>
      </c:catAx>
      <c:valAx>
        <c:axId val="1302936031"/>
        <c:scaling>
          <c:orientation val="minMax"/>
        </c:scaling>
        <c:delete val="1"/>
        <c:axPos val="l"/>
        <c:numFmt formatCode="General" sourceLinked="1"/>
        <c:majorTickMark val="none"/>
        <c:minorTickMark val="none"/>
        <c:tickLblPos val="nextTo"/>
        <c:crossAx val="13029260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dirty="0" err="1"/>
              <a:t>Ingresos</a:t>
            </a:r>
            <a:r>
              <a:rPr lang="en-US" dirty="0"/>
              <a:t> Ventas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GRAFICOS!$K$2</c:f>
              <c:strCache>
                <c:ptCount val="1"/>
                <c:pt idx="0">
                  <c:v>VALOR VENTA</c:v>
                </c:pt>
              </c:strCache>
            </c:strRef>
          </c:tx>
          <c:spPr>
            <a:ln w="3492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a:solidFill>
                  <a:schemeClr val="accent1"/>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DD-4A3D-84D7-205B009A83C2}"/>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DD-4A3D-84D7-205B009A83C2}"/>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4DD-4A3D-84D7-205B009A83C2}"/>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4DD-4A3D-84D7-205B009A83C2}"/>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DD-4A3D-84D7-205B009A83C2}"/>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4DD-4A3D-84D7-205B009A83C2}"/>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4DD-4A3D-84D7-205B009A83C2}"/>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4DD-4A3D-84D7-205B009A83C2}"/>
                </c:ext>
              </c:extLst>
            </c:dLbl>
            <c:dLbl>
              <c:idx val="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4DD-4A3D-84D7-205B009A83C2}"/>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4DD-4A3D-84D7-205B009A83C2}"/>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4DD-4A3D-84D7-205B009A83C2}"/>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4DD-4A3D-84D7-205B009A83C2}"/>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4DD-4A3D-84D7-205B009A83C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GRAFICOS!$G$54:$H$66</c:f>
              <c:multiLvlStrCache>
                <c:ptCount val="13"/>
                <c:lvl>
                  <c:pt idx="0">
                    <c:v>ene</c:v>
                  </c:pt>
                  <c:pt idx="1">
                    <c:v>feb</c:v>
                  </c:pt>
                  <c:pt idx="2">
                    <c:v>mar</c:v>
                  </c:pt>
                  <c:pt idx="3">
                    <c:v>abr</c:v>
                  </c:pt>
                  <c:pt idx="4">
                    <c:v>may</c:v>
                  </c:pt>
                  <c:pt idx="5">
                    <c:v>jun</c:v>
                  </c:pt>
                  <c:pt idx="6">
                    <c:v>jul</c:v>
                  </c:pt>
                  <c:pt idx="7">
                    <c:v>ago</c:v>
                  </c:pt>
                  <c:pt idx="8">
                    <c:v>sept</c:v>
                  </c:pt>
                  <c:pt idx="9">
                    <c:v>oct</c:v>
                  </c:pt>
                  <c:pt idx="10">
                    <c:v>nov</c:v>
                  </c:pt>
                  <c:pt idx="11">
                    <c:v>dic</c:v>
                  </c:pt>
                  <c:pt idx="12">
                    <c:v>ene</c:v>
                  </c:pt>
                </c:lvl>
                <c:lvl>
                  <c:pt idx="0">
                    <c:v>2020</c:v>
                  </c:pt>
                  <c:pt idx="12">
                    <c:v>2021</c:v>
                  </c:pt>
                </c:lvl>
              </c:multiLvlStrCache>
            </c:multiLvlStrRef>
          </c:cat>
          <c:val>
            <c:numRef>
              <c:f>GRAFICOS!$K$54:$K$66</c:f>
              <c:numCache>
                <c:formatCode>"$"\ #,##0</c:formatCode>
                <c:ptCount val="13"/>
                <c:pt idx="0">
                  <c:v>3886678813</c:v>
                </c:pt>
                <c:pt idx="1">
                  <c:v>78423333</c:v>
                </c:pt>
                <c:pt idx="2">
                  <c:v>680924454</c:v>
                </c:pt>
                <c:pt idx="3">
                  <c:v>2898704723</c:v>
                </c:pt>
                <c:pt idx="4">
                  <c:v>3435694538</c:v>
                </c:pt>
                <c:pt idx="5">
                  <c:v>676476000</c:v>
                </c:pt>
                <c:pt idx="6">
                  <c:v>7991187300</c:v>
                </c:pt>
                <c:pt idx="7">
                  <c:v>2349792339</c:v>
                </c:pt>
                <c:pt idx="8">
                  <c:v>3922808327</c:v>
                </c:pt>
                <c:pt idx="9">
                  <c:v>14972771951</c:v>
                </c:pt>
                <c:pt idx="10">
                  <c:v>13691163475</c:v>
                </c:pt>
                <c:pt idx="11">
                  <c:v>32620996734</c:v>
                </c:pt>
                <c:pt idx="12">
                  <c:v>33234990875</c:v>
                </c:pt>
              </c:numCache>
            </c:numRef>
          </c:val>
          <c:smooth val="0"/>
          <c:extLst>
            <c:ext xmlns:c16="http://schemas.microsoft.com/office/drawing/2014/chart" uri="{C3380CC4-5D6E-409C-BE32-E72D297353CC}">
              <c16:uniqueId val="{0000000D-44DD-4A3D-84D7-205B009A83C2}"/>
            </c:ext>
          </c:extLst>
        </c:ser>
        <c:dLbls>
          <c:dLblPos val="ctr"/>
          <c:showLegendKey val="0"/>
          <c:showVal val="1"/>
          <c:showCatName val="0"/>
          <c:showSerName val="0"/>
          <c:showPercent val="0"/>
          <c:showBubbleSize val="0"/>
        </c:dLbls>
        <c:marker val="1"/>
        <c:smooth val="0"/>
        <c:axId val="1302958079"/>
        <c:axId val="1302965983"/>
      </c:lineChart>
      <c:catAx>
        <c:axId val="130295807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02965983"/>
        <c:crosses val="autoZero"/>
        <c:auto val="1"/>
        <c:lblAlgn val="ctr"/>
        <c:lblOffset val="100"/>
        <c:noMultiLvlLbl val="0"/>
      </c:catAx>
      <c:valAx>
        <c:axId val="1302965983"/>
        <c:scaling>
          <c:orientation val="minMax"/>
        </c:scaling>
        <c:delete val="1"/>
        <c:axPos val="l"/>
        <c:numFmt formatCode="&quot;$&quot;\ #,##0" sourceLinked="1"/>
        <c:majorTickMark val="none"/>
        <c:minorTickMark val="none"/>
        <c:tickLblPos val="nextTo"/>
        <c:crossAx val="1302958079"/>
        <c:crosses val="autoZero"/>
        <c:crossBetween val="between"/>
        <c:dispUnits>
          <c:builtInUnit val="millions"/>
          <c:dispUnitsLbl>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'[DESCUENTO VENTAS.xlsx]GRAFICOS'!$J$134</c:f>
              <c:strCache>
                <c:ptCount val="1"/>
                <c:pt idx="0">
                  <c:v>SIN DESCUENTOS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1B6-4E8F-8FC4-1D0BFE52B38F}"/>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1B6-4E8F-8FC4-1D0BFE52B38F}"/>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1B6-4E8F-8FC4-1D0BFE52B38F}"/>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B6-4E8F-8FC4-1D0BFE52B38F}"/>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1B6-4E8F-8FC4-1D0BFE52B38F}"/>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B6-4E8F-8FC4-1D0BFE52B38F}"/>
                </c:ext>
              </c:extLst>
            </c:dLbl>
            <c:dLbl>
              <c:idx val="7"/>
              <c:layout>
                <c:manualLayout>
                  <c:x val="-2.0371718910043829E-2"/>
                  <c:y val="3.18835037610914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1B6-4E8F-8FC4-1D0BFE52B38F}"/>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B6-4E8F-8FC4-1D0BFE52B38F}"/>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B6-4E8F-8FC4-1D0BFE52B38F}"/>
                </c:ext>
              </c:extLst>
            </c:dLbl>
            <c:dLbl>
              <c:idx val="11"/>
              <c:layout>
                <c:manualLayout>
                  <c:x val="-5.7832051668515939E-2"/>
                  <c:y val="-6.57267768445648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B6-4E8F-8FC4-1D0BFE52B38F}"/>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B6-4E8F-8FC4-1D0BFE52B38F}"/>
                </c:ext>
              </c:extLst>
            </c:dLbl>
            <c:dLbl>
              <c:idx val="13"/>
              <c:layout>
                <c:manualLayout>
                  <c:x val="-6.8839294087342726E-2"/>
                  <c:y val="-3.29831952834070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1B6-4E8F-8FC4-1D0BFE52B38F}"/>
                </c:ext>
              </c:extLst>
            </c:dLbl>
            <c:dLbl>
              <c:idx val="14"/>
              <c:layout>
                <c:manualLayout>
                  <c:x val="-5.8897067375937542E-2"/>
                  <c:y val="4.03443775495044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1B6-4E8F-8FC4-1D0BFE52B38F}"/>
                </c:ext>
              </c:extLst>
            </c:dLbl>
            <c:dLbl>
              <c:idx val="15"/>
              <c:layout>
                <c:manualLayout>
                  <c:x val="-4.3486927989580121E-2"/>
                  <c:y val="6.85472901775472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1B6-4E8F-8FC4-1D0BFE52B38F}"/>
                </c:ext>
              </c:extLst>
            </c:dLbl>
            <c:dLbl>
              <c:idx val="16"/>
              <c:layout>
                <c:manualLayout>
                  <c:x val="-3.7983306780166648E-2"/>
                  <c:y val="3.4703795023895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1B6-4E8F-8FC4-1D0BFE52B38F}"/>
                </c:ext>
              </c:extLst>
            </c:dLbl>
            <c:dLbl>
              <c:idx val="17"/>
              <c:layout>
                <c:manualLayout>
                  <c:x val="-3.137896132887074E-2"/>
                  <c:y val="8.5469037754372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1B6-4E8F-8FC4-1D0BFE52B38F}"/>
                </c:ext>
              </c:extLst>
            </c:dLbl>
            <c:dLbl>
              <c:idx val="19"/>
              <c:layout>
                <c:manualLayout>
                  <c:x val="-2.9177512845105218E-2"/>
                  <c:y val="9.39299115427859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1B6-4E8F-8FC4-1D0BFE52B38F}"/>
                </c:ext>
              </c:extLst>
            </c:dLbl>
            <c:dLbl>
              <c:idx val="20"/>
              <c:layout>
                <c:manualLayout>
                  <c:x val="-3.1378961328870573E-2"/>
                  <c:y val="4.03443775495043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1B6-4E8F-8FC4-1D0BFE52B38F}"/>
                </c:ext>
              </c:extLst>
            </c:dLbl>
            <c:dLbl>
              <c:idx val="21"/>
              <c:layout>
                <c:manualLayout>
                  <c:x val="-2.9177512845105218E-2"/>
                  <c:y val="9.1109620279981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1B6-4E8F-8FC4-1D0BFE52B38F}"/>
                </c:ext>
              </c:extLst>
            </c:dLbl>
            <c:dLbl>
              <c:idx val="23"/>
              <c:layout>
                <c:manualLayout>
                  <c:x val="-7.618311821830522E-3"/>
                  <c:y val="9.1109620279981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61B6-4E8F-8FC4-1D0BFE52B38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'[DESCUENTO VENTAS.xlsx]GRAFICOS'!$H$135:$I$158</c:f>
              <c:multiLvlStrCache>
                <c:ptCount val="24"/>
                <c:lvl>
                  <c:pt idx="0">
                    <c:v>ene</c:v>
                  </c:pt>
                  <c:pt idx="1">
                    <c:v>feb</c:v>
                  </c:pt>
                  <c:pt idx="2">
                    <c:v>mar</c:v>
                  </c:pt>
                  <c:pt idx="3">
                    <c:v>abr</c:v>
                  </c:pt>
                  <c:pt idx="4">
                    <c:v>may</c:v>
                  </c:pt>
                  <c:pt idx="5">
                    <c:v>jun</c:v>
                  </c:pt>
                  <c:pt idx="6">
                    <c:v>jul</c:v>
                  </c:pt>
                  <c:pt idx="7">
                    <c:v>ago</c:v>
                  </c:pt>
                  <c:pt idx="8">
                    <c:v>sept</c:v>
                  </c:pt>
                  <c:pt idx="9">
                    <c:v>oct</c:v>
                  </c:pt>
                  <c:pt idx="10">
                    <c:v>nov</c:v>
                  </c:pt>
                  <c:pt idx="11">
                    <c:v>dic</c:v>
                  </c:pt>
                  <c:pt idx="12">
                    <c:v>ene</c:v>
                  </c:pt>
                  <c:pt idx="13">
                    <c:v>feb</c:v>
                  </c:pt>
                  <c:pt idx="14">
                    <c:v>mar</c:v>
                  </c:pt>
                  <c:pt idx="15">
                    <c:v>abr</c:v>
                  </c:pt>
                  <c:pt idx="16">
                    <c:v>may</c:v>
                  </c:pt>
                  <c:pt idx="17">
                    <c:v>jun</c:v>
                  </c:pt>
                  <c:pt idx="18">
                    <c:v>jul</c:v>
                  </c:pt>
                  <c:pt idx="19">
                    <c:v>ago</c:v>
                  </c:pt>
                  <c:pt idx="20">
                    <c:v>sept</c:v>
                  </c:pt>
                  <c:pt idx="21">
                    <c:v>oct</c:v>
                  </c:pt>
                  <c:pt idx="22">
                    <c:v>nov</c:v>
                  </c:pt>
                  <c:pt idx="23">
                    <c:v>dic</c:v>
                  </c:pt>
                </c:lvl>
                <c:lvl>
                  <c:pt idx="0">
                    <c:v>2020</c:v>
                  </c:pt>
                  <c:pt idx="12">
                    <c:v>2021</c:v>
                  </c:pt>
                </c:lvl>
              </c:multiLvlStrCache>
            </c:multiLvlStrRef>
          </c:cat>
          <c:val>
            <c:numRef>
              <c:f>'[DESCUENTO VENTAS.xlsx]GRAFICOS'!$J$135:$J$158</c:f>
              <c:numCache>
                <c:formatCode>"$"\ #,##0</c:formatCode>
                <c:ptCount val="24"/>
                <c:pt idx="0">
                  <c:v>3886678813</c:v>
                </c:pt>
                <c:pt idx="1">
                  <c:v>78423333</c:v>
                </c:pt>
                <c:pt idx="2">
                  <c:v>680924454</c:v>
                </c:pt>
                <c:pt idx="3">
                  <c:v>2898704723</c:v>
                </c:pt>
                <c:pt idx="4">
                  <c:v>3435694538</c:v>
                </c:pt>
                <c:pt idx="5">
                  <c:v>676476000</c:v>
                </c:pt>
                <c:pt idx="6">
                  <c:v>7991187300</c:v>
                </c:pt>
                <c:pt idx="7">
                  <c:v>2349792339</c:v>
                </c:pt>
                <c:pt idx="8">
                  <c:v>3922808327</c:v>
                </c:pt>
                <c:pt idx="9">
                  <c:v>14972771951</c:v>
                </c:pt>
                <c:pt idx="10">
                  <c:v>13691163475</c:v>
                </c:pt>
                <c:pt idx="11">
                  <c:v>32620996734</c:v>
                </c:pt>
                <c:pt idx="12">
                  <c:v>40907592073</c:v>
                </c:pt>
                <c:pt idx="13">
                  <c:v>11956554921</c:v>
                </c:pt>
                <c:pt idx="14">
                  <c:v>6131817154.6731892</c:v>
                </c:pt>
                <c:pt idx="15">
                  <c:v>6181568121.5614319</c:v>
                </c:pt>
                <c:pt idx="16">
                  <c:v>6231319088.4496746</c:v>
                </c:pt>
                <c:pt idx="17">
                  <c:v>6281070055.3379154</c:v>
                </c:pt>
                <c:pt idx="18">
                  <c:v>6330821022.2261581</c:v>
                </c:pt>
                <c:pt idx="19">
                  <c:v>6380571989.114399</c:v>
                </c:pt>
                <c:pt idx="20">
                  <c:v>6430322956.0026426</c:v>
                </c:pt>
                <c:pt idx="21">
                  <c:v>6480073922.8908863</c:v>
                </c:pt>
                <c:pt idx="22">
                  <c:v>6529824889.7791262</c:v>
                </c:pt>
                <c:pt idx="23">
                  <c:v>6629326823.5556126</c:v>
                </c:pt>
              </c:numCache>
            </c:numRef>
          </c:val>
          <c:smooth val="0"/>
          <c:extLst>
            <c:ext xmlns:c16="http://schemas.microsoft.com/office/drawing/2014/chart" uri="{C3380CC4-5D6E-409C-BE32-E72D297353CC}">
              <c16:uniqueId val="{00000000-61B6-4E8F-8FC4-1D0BFE52B38F}"/>
            </c:ext>
          </c:extLst>
        </c:ser>
        <c:ser>
          <c:idx val="1"/>
          <c:order val="1"/>
          <c:tx>
            <c:strRef>
              <c:f>'[DESCUENTO VENTAS.xlsx]GRAFICOS'!$K$134</c:f>
              <c:strCache>
                <c:ptCount val="1"/>
                <c:pt idx="0">
                  <c:v>CON DESCUENTOS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3"/>
              <c:delete val="1"/>
              <c:extLst>
                <c:ext xmlns:c15="http://schemas.microsoft.com/office/drawing/2012/chart" uri="{CE6537A1-D6FC-4f65-9D91-7224C49458BB}"/>
                <c:ext xmlns:c16="http://schemas.microsoft.com/office/drawing/2014/chart" uri="{C3380CC4-5D6E-409C-BE32-E72D297353CC}">
                  <c16:uniqueId val="{00000012-61B6-4E8F-8FC4-1D0BFE52B38F}"/>
                </c:ext>
              </c:extLst>
            </c:dLbl>
            <c:dLbl>
              <c:idx val="1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1B6-4E8F-8FC4-1D0BFE52B38F}"/>
                </c:ext>
              </c:extLst>
            </c:dLbl>
            <c:dLbl>
              <c:idx val="1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1B6-4E8F-8FC4-1D0BFE52B38F}"/>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1B6-4E8F-8FC4-1D0BFE52B38F}"/>
                </c:ext>
              </c:extLst>
            </c:dLbl>
            <c:dLbl>
              <c:idx val="2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1B6-4E8F-8FC4-1D0BFE52B38F}"/>
                </c:ext>
              </c:extLst>
            </c:dLbl>
            <c:dLbl>
              <c:idx val="2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1B6-4E8F-8FC4-1D0BFE52B38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'[DESCUENTO VENTAS.xlsx]GRAFICOS'!$K$135:$K$158</c:f>
              <c:numCache>
                <c:formatCode>General</c:formatCode>
                <c:ptCount val="24"/>
                <c:pt idx="13" formatCode="&quot;$&quot;\ #,##0">
                  <c:v>11956554921</c:v>
                </c:pt>
                <c:pt idx="14" formatCode="&quot;$&quot;\ #,##0">
                  <c:v>11984730852.914085</c:v>
                </c:pt>
                <c:pt idx="15" formatCode="&quot;$&quot;\ #,##0">
                  <c:v>12034481819.802326</c:v>
                </c:pt>
                <c:pt idx="16" formatCode="&quot;$&quot;\ #,##0">
                  <c:v>12084232786.690571</c:v>
                </c:pt>
                <c:pt idx="17" formatCode="&quot;$&quot;\ #,##0">
                  <c:v>12133983753.578812</c:v>
                </c:pt>
                <c:pt idx="18" formatCode="&quot;$&quot;\ #,##0">
                  <c:v>12183734720.467052</c:v>
                </c:pt>
                <c:pt idx="19" formatCode="&quot;$&quot;\ #,##0">
                  <c:v>12233485687.355293</c:v>
                </c:pt>
                <c:pt idx="20" formatCode="&quot;$&quot;\ #,##0">
                  <c:v>12283236654.243538</c:v>
                </c:pt>
                <c:pt idx="21" formatCode="&quot;$&quot;\ #,##0">
                  <c:v>12332987621.131783</c:v>
                </c:pt>
                <c:pt idx="22" formatCode="&quot;$&quot;\ #,##0">
                  <c:v>12382738588.020021</c:v>
                </c:pt>
                <c:pt idx="23" formatCode="&quot;$&quot;\ #,##0">
                  <c:v>12482240521.796509</c:v>
                </c:pt>
              </c:numCache>
            </c:numRef>
          </c:val>
          <c:smooth val="1"/>
          <c:extLst>
            <c:ext xmlns:c16="http://schemas.microsoft.com/office/drawing/2014/chart" uri="{C3380CC4-5D6E-409C-BE32-E72D297353CC}">
              <c16:uniqueId val="{00000001-61B6-4E8F-8FC4-1D0BFE52B38F}"/>
            </c:ext>
          </c:extLst>
        </c:ser>
        <c:dLbls>
          <c:showLegendKey val="0"/>
          <c:showVal val="0"/>
          <c:showCatName val="0"/>
          <c:showSerName val="0"/>
          <c:showPercent val="0"/>
          <c:showBubbleSize val="0"/>
        </c:dLbls>
        <c:marker val="1"/>
        <c:smooth val="0"/>
        <c:axId val="1053837679"/>
        <c:axId val="1053832687"/>
      </c:lineChart>
      <c:catAx>
        <c:axId val="1053837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053832687"/>
        <c:crosses val="autoZero"/>
        <c:auto val="1"/>
        <c:lblAlgn val="ctr"/>
        <c:lblOffset val="100"/>
        <c:noMultiLvlLbl val="0"/>
      </c:catAx>
      <c:valAx>
        <c:axId val="1053832687"/>
        <c:scaling>
          <c:orientation val="minMax"/>
        </c:scaling>
        <c:delete val="0"/>
        <c:axPos val="l"/>
        <c:numFmt formatCode="&quot;$&quot;\ #,##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053837679"/>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[Copia de Libro1.xlsx]Hoja2!TablaDinámica4</c:name>
    <c:fmtId val="7"/>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1"/>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1"/>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1"/>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s>
    <c:plotArea>
      <c:layout/>
      <c:pieChart>
        <c:varyColors val="1"/>
        <c:ser>
          <c:idx val="0"/>
          <c:order val="0"/>
          <c:tx>
            <c:strRef>
              <c:f>Hoja2!$K$3</c:f>
              <c:strCache>
                <c:ptCount val="1"/>
                <c:pt idx="0">
                  <c:v>UI</c:v>
                </c:pt>
              </c:strCache>
            </c:strRef>
          </c:tx>
          <c:dPt>
            <c:idx val="0"/>
            <c:bubble3D val="0"/>
            <c:spPr>
              <a:solidFill>
                <a:schemeClr val="accent5">
                  <a:lumMod val="60000"/>
                  <a:lumOff val="40000"/>
                </a:schemeClr>
              </a:solidFill>
              <a:ln w="19050">
                <a:solidFill>
                  <a:schemeClr val="accent5">
                    <a:lumMod val="60000"/>
                    <a:lumOff val="40000"/>
                  </a:schemeClr>
                </a:solidFill>
              </a:ln>
              <a:effectLst/>
            </c:spPr>
            <c:extLst>
              <c:ext xmlns:c16="http://schemas.microsoft.com/office/drawing/2014/chart" uri="{C3380CC4-5D6E-409C-BE32-E72D297353CC}">
                <c16:uniqueId val="{00000001-DEE5-410F-8BC3-A7D682CFFE6D}"/>
              </c:ext>
            </c:extLst>
          </c:dPt>
          <c:dPt>
            <c:idx val="1"/>
            <c:bubble3D val="0"/>
            <c:spPr>
              <a:solidFill>
                <a:schemeClr val="accent2">
                  <a:lumMod val="60000"/>
                  <a:lumOff val="40000"/>
                </a:schemeClr>
              </a:solidFill>
              <a:ln w="19050">
                <a:solidFill>
                  <a:schemeClr val="accent2">
                    <a:lumMod val="60000"/>
                    <a:lumOff val="40000"/>
                  </a:schemeClr>
                </a:solidFill>
              </a:ln>
              <a:effectLst/>
            </c:spPr>
            <c:extLst>
              <c:ext xmlns:c16="http://schemas.microsoft.com/office/drawing/2014/chart" uri="{C3380CC4-5D6E-409C-BE32-E72D297353CC}">
                <c16:uniqueId val="{00000003-DEE5-410F-8BC3-A7D682CFFE6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EE5-410F-8BC3-A7D682CFFE6D}"/>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1"/>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Hoja2!$J$4:$J$7</c:f>
              <c:strCache>
                <c:ptCount val="3"/>
                <c:pt idx="0">
                  <c:v>ENAJENACIÓN</c:v>
                </c:pt>
                <c:pt idx="1">
                  <c:v>EXTINTO</c:v>
                </c:pt>
                <c:pt idx="2">
                  <c:v>SOCIEDADES</c:v>
                </c:pt>
              </c:strCache>
            </c:strRef>
          </c:cat>
          <c:val>
            <c:numRef>
              <c:f>Hoja2!$K$4:$K$7</c:f>
              <c:numCache>
                <c:formatCode>General</c:formatCode>
                <c:ptCount val="3"/>
                <c:pt idx="0">
                  <c:v>2187</c:v>
                </c:pt>
                <c:pt idx="1">
                  <c:v>352</c:v>
                </c:pt>
                <c:pt idx="2">
                  <c:v>76</c:v>
                </c:pt>
              </c:numCache>
            </c:numRef>
          </c:val>
          <c:extLst>
            <c:ext xmlns:c16="http://schemas.microsoft.com/office/drawing/2014/chart" uri="{C3380CC4-5D6E-409C-BE32-E72D297353CC}">
              <c16:uniqueId val="{00000006-DEE5-410F-8BC3-A7D682CFFE6D}"/>
            </c:ext>
          </c:extLst>
        </c:ser>
        <c:ser>
          <c:idx val="1"/>
          <c:order val="1"/>
          <c:tx>
            <c:strRef>
              <c:f>Hoja2!$L$3</c:f>
              <c:strCache>
                <c:ptCount val="1"/>
                <c:pt idx="0">
                  <c:v>FMI</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DEE5-410F-8BC3-A7D682CFFE6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DEE5-410F-8BC3-A7D682CFFE6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DEE5-410F-8BC3-A7D682CFFE6D}"/>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Hoja2!$J$4:$J$7</c:f>
              <c:strCache>
                <c:ptCount val="3"/>
                <c:pt idx="0">
                  <c:v>ENAJENACIÓN</c:v>
                </c:pt>
                <c:pt idx="1">
                  <c:v>EXTINTO</c:v>
                </c:pt>
                <c:pt idx="2">
                  <c:v>SOCIEDADES</c:v>
                </c:pt>
              </c:strCache>
            </c:strRef>
          </c:cat>
          <c:val>
            <c:numRef>
              <c:f>Hoja2!$L$4:$L$7</c:f>
              <c:numCache>
                <c:formatCode>General</c:formatCode>
                <c:ptCount val="3"/>
                <c:pt idx="0">
                  <c:v>2712</c:v>
                </c:pt>
                <c:pt idx="1">
                  <c:v>430</c:v>
                </c:pt>
                <c:pt idx="2">
                  <c:v>131</c:v>
                </c:pt>
              </c:numCache>
            </c:numRef>
          </c:val>
          <c:extLst>
            <c:ext xmlns:c16="http://schemas.microsoft.com/office/drawing/2014/chart" uri="{C3380CC4-5D6E-409C-BE32-E72D297353CC}">
              <c16:uniqueId val="{0000000D-DEE5-410F-8BC3-A7D682CFFE6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[Copia de Libro1.xlsx]Hoja2!TablaDinámica3</c:name>
    <c:fmtId val="3"/>
  </c:pivotSource>
  <c:chart>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1"/>
          <c:order val="1"/>
          <c:tx>
            <c:strRef>
              <c:f>Hoja2!$H$3</c:f>
              <c:strCache>
                <c:ptCount val="1"/>
                <c:pt idx="0">
                  <c:v>FMI</c:v>
                </c:pt>
              </c:strCache>
            </c:strRef>
          </c:tx>
          <c:spPr>
            <a:solidFill>
              <a:schemeClr val="accent5">
                <a:lumMod val="60000"/>
                <a:lumOff val="40000"/>
              </a:schemeClr>
            </a:solidFill>
            <a:ln>
              <a:solidFill>
                <a:schemeClr val="accent5">
                  <a:lumMod val="60000"/>
                  <a:lumOff val="40000"/>
                </a:schemeClr>
              </a:solid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Hoja2!$F$4:$F$10</c:f>
              <c:strCache>
                <c:ptCount val="6"/>
                <c:pt idx="0">
                  <c:v>1. Un avalúo</c:v>
                </c:pt>
                <c:pt idx="1">
                  <c:v>2. Dos avalúos primera actualización</c:v>
                </c:pt>
                <c:pt idx="2">
                  <c:v>3. Tres avalúos segunda actualización</c:v>
                </c:pt>
                <c:pt idx="3">
                  <c:v>4. Cuatro avalúos tercera actualización</c:v>
                </c:pt>
                <c:pt idx="4">
                  <c:v>5. Cinco avalúos cuarta actualización</c:v>
                </c:pt>
                <c:pt idx="5">
                  <c:v>6. Seis avalúos quinta actualización</c:v>
                </c:pt>
              </c:strCache>
            </c:strRef>
          </c:cat>
          <c:val>
            <c:numRef>
              <c:f>Hoja2!$H$4:$H$10</c:f>
              <c:numCache>
                <c:formatCode>General</c:formatCode>
                <c:ptCount val="6"/>
                <c:pt idx="0">
                  <c:v>751</c:v>
                </c:pt>
                <c:pt idx="1">
                  <c:v>1530</c:v>
                </c:pt>
                <c:pt idx="2">
                  <c:v>836</c:v>
                </c:pt>
                <c:pt idx="3">
                  <c:v>97</c:v>
                </c:pt>
                <c:pt idx="4">
                  <c:v>55</c:v>
                </c:pt>
                <c:pt idx="5">
                  <c:v>4</c:v>
                </c:pt>
              </c:numCache>
            </c:numRef>
          </c:val>
          <c:extLst>
            <c:ext xmlns:c16="http://schemas.microsoft.com/office/drawing/2014/chart" uri="{C3380CC4-5D6E-409C-BE32-E72D297353CC}">
              <c16:uniqueId val="{00000000-C7EF-4791-AB1B-323B5C8F77C5}"/>
            </c:ext>
          </c:extLst>
        </c:ser>
        <c:dLbls>
          <c:showLegendKey val="0"/>
          <c:showVal val="0"/>
          <c:showCatName val="0"/>
          <c:showSerName val="0"/>
          <c:showPercent val="0"/>
          <c:showBubbleSize val="0"/>
        </c:dLbls>
        <c:gapWidth val="219"/>
        <c:axId val="1413151391"/>
        <c:axId val="1413152223"/>
      </c:barChart>
      <c:lineChart>
        <c:grouping val="standard"/>
        <c:varyColors val="0"/>
        <c:ser>
          <c:idx val="0"/>
          <c:order val="0"/>
          <c:tx>
            <c:strRef>
              <c:f>Hoja2!$G$3</c:f>
              <c:strCache>
                <c:ptCount val="1"/>
                <c:pt idx="0">
                  <c:v>UI</c:v>
                </c:pt>
              </c:strCache>
            </c:strRef>
          </c:tx>
          <c:spPr>
            <a:ln w="28575" cap="rnd">
              <a:solidFill>
                <a:schemeClr val="accent2">
                  <a:lumMod val="60000"/>
                  <a:lumOff val="40000"/>
                </a:schemeClr>
              </a:solidFill>
              <a:round/>
            </a:ln>
            <a:effectLst/>
          </c:spPr>
          <c:marker>
            <c:symbol val="circle"/>
            <c:size val="5"/>
            <c:spPr>
              <a:solidFill>
                <a:schemeClr val="accent2">
                  <a:lumMod val="60000"/>
                  <a:lumOff val="40000"/>
                </a:schemeClr>
              </a:solidFill>
              <a:ln w="9525">
                <a:solidFill>
                  <a:schemeClr val="accent2">
                    <a:lumMod val="60000"/>
                    <a:lumOff val="40000"/>
                  </a:schemeClr>
                </a:solidFill>
              </a:ln>
              <a:effectLst/>
            </c:spPr>
          </c:marker>
          <c:dLbls>
            <c:dLbl>
              <c:idx val="4"/>
              <c:layout>
                <c:manualLayout>
                  <c:x val="-1.4502882660187986E-2"/>
                  <c:y val="2.0900811695229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EF-4791-AB1B-323B5C8F77C5}"/>
                </c:ext>
              </c:extLst>
            </c:dLbl>
            <c:dLbl>
              <c:idx val="5"/>
              <c:layout>
                <c:manualLayout>
                  <c:x val="-1.5302429024302648E-2"/>
                  <c:y val="9.742583182616506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7EF-4791-AB1B-323B5C8F77C5}"/>
                </c:ext>
              </c:extLst>
            </c:dLbl>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Hoja2!$F$4:$F$10</c:f>
              <c:strCache>
                <c:ptCount val="6"/>
                <c:pt idx="0">
                  <c:v>1. Un avalúo</c:v>
                </c:pt>
                <c:pt idx="1">
                  <c:v>2. Dos avalúos primera actualización</c:v>
                </c:pt>
                <c:pt idx="2">
                  <c:v>3. Tres avalúos segunda actualización</c:v>
                </c:pt>
                <c:pt idx="3">
                  <c:v>4. Cuatro avalúos tercera actualización</c:v>
                </c:pt>
                <c:pt idx="4">
                  <c:v>5. Cinco avalúos cuarta actualización</c:v>
                </c:pt>
                <c:pt idx="5">
                  <c:v>6. Seis avalúos quinta actualización</c:v>
                </c:pt>
              </c:strCache>
            </c:strRef>
          </c:cat>
          <c:val>
            <c:numRef>
              <c:f>Hoja2!$G$4:$G$10</c:f>
              <c:numCache>
                <c:formatCode>General</c:formatCode>
                <c:ptCount val="6"/>
                <c:pt idx="0">
                  <c:v>600</c:v>
                </c:pt>
                <c:pt idx="1">
                  <c:v>1210</c:v>
                </c:pt>
                <c:pt idx="2">
                  <c:v>693</c:v>
                </c:pt>
                <c:pt idx="3">
                  <c:v>80</c:v>
                </c:pt>
                <c:pt idx="4">
                  <c:v>31</c:v>
                </c:pt>
                <c:pt idx="5">
                  <c:v>1</c:v>
                </c:pt>
              </c:numCache>
            </c:numRef>
          </c:val>
          <c:smooth val="0"/>
          <c:extLst>
            <c:ext xmlns:c16="http://schemas.microsoft.com/office/drawing/2014/chart" uri="{C3380CC4-5D6E-409C-BE32-E72D297353CC}">
              <c16:uniqueId val="{00000001-C7EF-4791-AB1B-323B5C8F77C5}"/>
            </c:ext>
          </c:extLst>
        </c:ser>
        <c:dLbls>
          <c:showLegendKey val="0"/>
          <c:showVal val="0"/>
          <c:showCatName val="0"/>
          <c:showSerName val="0"/>
          <c:showPercent val="0"/>
          <c:showBubbleSize val="0"/>
        </c:dLbls>
        <c:marker val="1"/>
        <c:smooth val="0"/>
        <c:axId val="1413151391"/>
        <c:axId val="1413152223"/>
      </c:lineChart>
      <c:catAx>
        <c:axId val="1413151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413152223"/>
        <c:crosses val="autoZero"/>
        <c:auto val="1"/>
        <c:lblAlgn val="ctr"/>
        <c:lblOffset val="100"/>
        <c:noMultiLvlLbl val="0"/>
      </c:catAx>
      <c:valAx>
        <c:axId val="141315222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413151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[DISPONIBLE VENTAS.xlsx]Hoja2!TablaDinámica2</c:name>
    <c:fmtId val="11"/>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s>
    <c:plotArea>
      <c:layout/>
      <c:pieChart>
        <c:varyColors val="1"/>
        <c:ser>
          <c:idx val="0"/>
          <c:order val="0"/>
          <c:tx>
            <c:strRef>
              <c:f>Hoja2!$S$3</c:f>
              <c:strCache>
                <c:ptCount val="1"/>
                <c:pt idx="0">
                  <c:v>Total</c:v>
                </c:pt>
              </c:strCache>
            </c:strRef>
          </c:tx>
          <c:explosion val="15"/>
          <c:dPt>
            <c:idx val="0"/>
            <c:bubble3D val="0"/>
            <c:spPr>
              <a:solidFill>
                <a:schemeClr val="accent5">
                  <a:lumMod val="60000"/>
                  <a:lumOff val="40000"/>
                </a:schemeClr>
              </a:solidFill>
              <a:ln w="19050">
                <a:solidFill>
                  <a:schemeClr val="accent5">
                    <a:lumMod val="60000"/>
                    <a:lumOff val="40000"/>
                  </a:schemeClr>
                </a:solidFill>
              </a:ln>
              <a:effectLst/>
            </c:spPr>
            <c:extLst>
              <c:ext xmlns:c16="http://schemas.microsoft.com/office/drawing/2014/chart" uri="{C3380CC4-5D6E-409C-BE32-E72D297353CC}">
                <c16:uniqueId val="{00000001-97EA-4711-B4D7-1CE6C2BFE3F7}"/>
              </c:ext>
            </c:extLst>
          </c:dPt>
          <c:dPt>
            <c:idx val="1"/>
            <c:bubble3D val="0"/>
            <c:spPr>
              <a:solidFill>
                <a:schemeClr val="accent2">
                  <a:lumMod val="60000"/>
                  <a:lumOff val="40000"/>
                </a:schemeClr>
              </a:solidFill>
              <a:ln w="19050">
                <a:solidFill>
                  <a:schemeClr val="accent2">
                    <a:lumMod val="60000"/>
                    <a:lumOff val="40000"/>
                  </a:schemeClr>
                </a:solidFill>
              </a:ln>
              <a:effectLst/>
            </c:spPr>
            <c:extLst>
              <c:ext xmlns:c16="http://schemas.microsoft.com/office/drawing/2014/chart" uri="{C3380CC4-5D6E-409C-BE32-E72D297353CC}">
                <c16:uniqueId val="{00000003-97EA-4711-B4D7-1CE6C2BFE3F7}"/>
              </c:ext>
            </c:extLst>
          </c:dPt>
          <c:dLbls>
            <c:dLbl>
              <c:idx val="0"/>
              <c:layout>
                <c:manualLayout>
                  <c:x val="5.5555555555555558E-3"/>
                  <c:y val="3.7037037037037035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7EA-4711-B4D7-1CE6C2BFE3F7}"/>
                </c:ext>
              </c:extLst>
            </c:dLbl>
            <c:dLbl>
              <c:idx val="1"/>
              <c:layout>
                <c:manualLayout>
                  <c:x val="-3.6111111111111108E-2"/>
                  <c:y val="9.2592592592592587E-3"/>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7EA-4711-B4D7-1CE6C2BFE3F7}"/>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Hoja2!$R$4:$R$6</c:f>
              <c:strCache>
                <c:ptCount val="2"/>
                <c:pt idx="0">
                  <c:v>Actualización</c:v>
                </c:pt>
                <c:pt idx="1">
                  <c:v>Primer Avalúo</c:v>
                </c:pt>
              </c:strCache>
            </c:strRef>
          </c:cat>
          <c:val>
            <c:numRef>
              <c:f>Hoja2!$S$4:$S$6</c:f>
              <c:numCache>
                <c:formatCode>General</c:formatCode>
                <c:ptCount val="2"/>
                <c:pt idx="0">
                  <c:v>2522</c:v>
                </c:pt>
                <c:pt idx="1">
                  <c:v>751</c:v>
                </c:pt>
              </c:numCache>
            </c:numRef>
          </c:val>
          <c:extLst>
            <c:ext xmlns:c16="http://schemas.microsoft.com/office/drawing/2014/chart" uri="{C3380CC4-5D6E-409C-BE32-E72D297353CC}">
              <c16:uniqueId val="{00000004-97EA-4711-B4D7-1CE6C2BFE3F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2-22T10:49:07.391" idx="1">
    <p:pos x="5061" y="923"/>
    <p:text>La rotación de Inventarios permite conocer el número de veces en que el inventario es realizado en un periodo determinado. La rotación de inventarios permite identificar cuántas veces se convierte el inventario en dinero o en cuentas por cobrar (se ha vendido). Con ello determinamos la eficiencia en el uso del capital de trabajo de la empresa.
Entre más se rote el inventario, más rápido se realiza el dinero invertido en ellos, lo que permite un mayor retorno o rentabilidad en la inversión.</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0F950-4123-49D7-B49D-0CA92079CCF7}"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es-CO"/>
        </a:p>
      </dgm:t>
    </dgm:pt>
    <dgm:pt modelId="{482A574A-7F1A-47C3-A38C-FBB28CBFBDDE}">
      <dgm:prSet phldrT="[Texto]"/>
      <dgm:spPr/>
      <dgm:t>
        <a:bodyPr/>
        <a:lstStyle/>
        <a:p>
          <a:r>
            <a:rPr lang="es-CO" b="1" u="none" dirty="0"/>
            <a:t>INTRODUCCIÓN</a:t>
          </a:r>
          <a:endParaRPr lang="es-CO" u="none" dirty="0"/>
        </a:p>
      </dgm:t>
    </dgm:pt>
    <dgm:pt modelId="{34E8FBB9-0BBB-4FD5-83CE-F70C1019237F}" type="parTrans" cxnId="{A12A7EE2-5FD7-4C0F-84E0-0AFEA96684CD}">
      <dgm:prSet/>
      <dgm:spPr/>
      <dgm:t>
        <a:bodyPr/>
        <a:lstStyle/>
        <a:p>
          <a:endParaRPr lang="es-CO"/>
        </a:p>
      </dgm:t>
    </dgm:pt>
    <dgm:pt modelId="{6836F1C5-FBBA-43A9-AB6C-6EC68C5C21D5}" type="sibTrans" cxnId="{A12A7EE2-5FD7-4C0F-84E0-0AFEA96684CD}">
      <dgm:prSet/>
      <dgm:spPr/>
      <dgm:t>
        <a:bodyPr/>
        <a:lstStyle/>
        <a:p>
          <a:endParaRPr lang="es-CO"/>
        </a:p>
      </dgm:t>
    </dgm:pt>
    <dgm:pt modelId="{C2F9C54F-B25D-40E1-BC6D-1E0BCCFB2D96}">
      <dgm:prSet phldrT="[Texto]"/>
      <dgm:spPr/>
      <dgm:t>
        <a:bodyPr/>
        <a:lstStyle/>
        <a:p>
          <a:pPr>
            <a:buClrTx/>
            <a:buSzTx/>
            <a:buFont typeface="Arial" panose="020B0604020202020204" pitchFamily="34" charset="0"/>
            <a:buChar char="•"/>
          </a:pPr>
          <a:r>
            <a:rPr lang="es-ES" altLang="es-CO" u="none" baseline="0" dirty="0">
              <a:effectLst/>
              <a:latin typeface="Calibri"/>
              <a:ea typeface="+mn-ea"/>
              <a:cs typeface="+mn-cs"/>
            </a:rPr>
            <a:t>Reseña Histórica.</a:t>
          </a:r>
          <a:endParaRPr lang="es-CO" dirty="0"/>
        </a:p>
      </dgm:t>
    </dgm:pt>
    <dgm:pt modelId="{48A17345-55EF-4047-B91C-39C8F9CB3359}" type="parTrans" cxnId="{5E64EF51-CB70-4B5B-AF20-6A15CC05B290}">
      <dgm:prSet/>
      <dgm:spPr/>
      <dgm:t>
        <a:bodyPr/>
        <a:lstStyle/>
        <a:p>
          <a:endParaRPr lang="es-CO"/>
        </a:p>
      </dgm:t>
    </dgm:pt>
    <dgm:pt modelId="{CD6BAA59-0196-42E5-8C4A-95C72B9AAE0B}" type="sibTrans" cxnId="{5E64EF51-CB70-4B5B-AF20-6A15CC05B290}">
      <dgm:prSet/>
      <dgm:spPr/>
      <dgm:t>
        <a:bodyPr/>
        <a:lstStyle/>
        <a:p>
          <a:endParaRPr lang="es-CO"/>
        </a:p>
      </dgm:t>
    </dgm:pt>
    <dgm:pt modelId="{B8C8AE61-A49F-49BB-A534-AF7896F429E2}">
      <dgm:prSet phldrT="[Texto]"/>
      <dgm:spPr/>
      <dgm:t>
        <a:bodyPr/>
        <a:lstStyle/>
        <a:p>
          <a:pPr>
            <a:buNone/>
          </a:pPr>
          <a:r>
            <a:rPr lang="es-ES" altLang="es-CO" b="1" u="none" dirty="0">
              <a:latin typeface="Calibri"/>
              <a:ea typeface="+mn-ea"/>
              <a:cs typeface="+mn-cs"/>
            </a:rPr>
            <a:t>GESTIÓN  POR ÁREA</a:t>
          </a:r>
          <a:endParaRPr lang="es-CO" dirty="0"/>
        </a:p>
      </dgm:t>
    </dgm:pt>
    <dgm:pt modelId="{ACB5E748-CF5D-4FFB-AF03-93C1361EFB9F}" type="parTrans" cxnId="{D49E3F66-EECE-464C-B497-E51EA2064A08}">
      <dgm:prSet/>
      <dgm:spPr/>
      <dgm:t>
        <a:bodyPr/>
        <a:lstStyle/>
        <a:p>
          <a:endParaRPr lang="es-CO"/>
        </a:p>
      </dgm:t>
    </dgm:pt>
    <dgm:pt modelId="{D0636695-D1AB-4471-AF3C-5F8516491A9D}" type="sibTrans" cxnId="{D49E3F66-EECE-464C-B497-E51EA2064A08}">
      <dgm:prSet/>
      <dgm:spPr/>
      <dgm:t>
        <a:bodyPr/>
        <a:lstStyle/>
        <a:p>
          <a:endParaRPr lang="es-CO"/>
        </a:p>
      </dgm:t>
    </dgm:pt>
    <dgm:pt modelId="{0AB95ED8-DED8-4D97-AC25-E1C85FE67797}">
      <dgm:prSet phldrT="[Texto]" custT="1"/>
      <dgm:spPr/>
      <dgm:t>
        <a:bodyPr/>
        <a:lstStyle/>
        <a:p>
          <a:pPr>
            <a:buClrTx/>
            <a:buSzTx/>
            <a:buFont typeface="Arial" panose="020B0604020202020204" pitchFamily="34" charset="0"/>
            <a:buChar char="•"/>
          </a:pPr>
          <a:r>
            <a:rPr lang="es-ES" altLang="es-CO" sz="2300" kern="1200">
              <a:latin typeface="Calibri"/>
              <a:ea typeface="+mn-ea"/>
              <a:cs typeface="+mn-cs"/>
            </a:rPr>
            <a:t>Vicepresidencia Jurídica</a:t>
          </a:r>
          <a:endParaRPr lang="es-CO" sz="2300" kern="1200" dirty="0">
            <a:latin typeface="Calibri"/>
            <a:ea typeface="+mn-ea"/>
            <a:cs typeface="+mn-cs"/>
          </a:endParaRPr>
        </a:p>
      </dgm:t>
    </dgm:pt>
    <dgm:pt modelId="{C23635DC-32E4-409A-B69E-309F4525C040}" type="parTrans" cxnId="{BFE49856-6C3E-4D88-B928-0B1024FC7E70}">
      <dgm:prSet/>
      <dgm:spPr/>
      <dgm:t>
        <a:bodyPr/>
        <a:lstStyle/>
        <a:p>
          <a:endParaRPr lang="es-CO"/>
        </a:p>
      </dgm:t>
    </dgm:pt>
    <dgm:pt modelId="{7C505D69-AE8A-47AE-A6AC-8E3C1EFA3CF6}" type="sibTrans" cxnId="{BFE49856-6C3E-4D88-B928-0B1024FC7E70}">
      <dgm:prSet/>
      <dgm:spPr/>
      <dgm:t>
        <a:bodyPr/>
        <a:lstStyle/>
        <a:p>
          <a:endParaRPr lang="es-CO"/>
        </a:p>
      </dgm:t>
    </dgm:pt>
    <dgm:pt modelId="{AC5FA0F4-4641-4571-90CA-386B6FCA2F84}">
      <dgm:prSet/>
      <dgm:spPr/>
      <dgm:t>
        <a:bodyPr/>
        <a:lstStyle/>
        <a:p>
          <a:r>
            <a:rPr lang="es-CO" altLang="es-CO" u="none" baseline="0" dirty="0">
              <a:effectLst/>
              <a:latin typeface="Calibri"/>
              <a:ea typeface="+mn-ea"/>
              <a:cs typeface="+mn-cs"/>
            </a:rPr>
            <a:t>Plan Estratégico 2019-2022.</a:t>
          </a:r>
        </a:p>
      </dgm:t>
    </dgm:pt>
    <dgm:pt modelId="{54884AA2-3ADB-46FB-AE0D-53C6BB3CD3CB}" type="parTrans" cxnId="{0CF15AB5-06DA-4BD8-99DB-33FE4F939FDC}">
      <dgm:prSet/>
      <dgm:spPr/>
      <dgm:t>
        <a:bodyPr/>
        <a:lstStyle/>
        <a:p>
          <a:endParaRPr lang="es-CO"/>
        </a:p>
      </dgm:t>
    </dgm:pt>
    <dgm:pt modelId="{A5F18E6C-E017-4034-A4DA-0A90AF77DB3C}" type="sibTrans" cxnId="{0CF15AB5-06DA-4BD8-99DB-33FE4F939FDC}">
      <dgm:prSet/>
      <dgm:spPr/>
      <dgm:t>
        <a:bodyPr/>
        <a:lstStyle/>
        <a:p>
          <a:endParaRPr lang="es-CO"/>
        </a:p>
      </dgm:t>
    </dgm:pt>
    <dgm:pt modelId="{46E7210E-F7E9-4341-94CD-5CA758E8602A}">
      <dgm:prSet/>
      <dgm:spPr/>
      <dgm:t>
        <a:bodyPr/>
        <a:lstStyle/>
        <a:p>
          <a:r>
            <a:rPr lang="es-ES" altLang="es-CO" u="none" dirty="0">
              <a:effectLst/>
              <a:latin typeface="Calibri"/>
              <a:ea typeface="+mn-ea"/>
              <a:cs typeface="+mn-cs"/>
            </a:rPr>
            <a:t>Principales Logros SAE.</a:t>
          </a:r>
          <a:endParaRPr lang="es-CO" altLang="es-CO" u="none" dirty="0">
            <a:effectLst/>
            <a:latin typeface="Calibri"/>
            <a:ea typeface="+mn-ea"/>
            <a:cs typeface="+mn-cs"/>
          </a:endParaRPr>
        </a:p>
      </dgm:t>
    </dgm:pt>
    <dgm:pt modelId="{9D77087F-D513-4E79-A2BD-A1A11F0B52C3}" type="parTrans" cxnId="{F0F2897B-C25A-40AA-ACFF-CB0F2AB2CD32}">
      <dgm:prSet/>
      <dgm:spPr/>
      <dgm:t>
        <a:bodyPr/>
        <a:lstStyle/>
        <a:p>
          <a:endParaRPr lang="es-CO"/>
        </a:p>
      </dgm:t>
    </dgm:pt>
    <dgm:pt modelId="{3BB7965A-DCA2-488C-82F3-A5531926DA38}" type="sibTrans" cxnId="{F0F2897B-C25A-40AA-ACFF-CB0F2AB2CD32}">
      <dgm:prSet/>
      <dgm:spPr/>
      <dgm:t>
        <a:bodyPr/>
        <a:lstStyle/>
        <a:p>
          <a:endParaRPr lang="es-CO"/>
        </a:p>
      </dgm:t>
    </dgm:pt>
    <dgm:pt modelId="{C6C8918E-24F5-4491-85A7-939AF82B257D}">
      <dgm:prSet/>
      <dgm:spPr/>
      <dgm:t>
        <a:bodyPr/>
        <a:lstStyle/>
        <a:p>
          <a:r>
            <a:rPr lang="es-CO" sz="2300" kern="1200" dirty="0">
              <a:latin typeface="Calibri"/>
              <a:ea typeface="+mn-ea"/>
              <a:cs typeface="+mn-cs"/>
            </a:rPr>
            <a:t>Vicepresidencia De bienes Muebles e Inmuebles</a:t>
          </a:r>
        </a:p>
      </dgm:t>
    </dgm:pt>
    <dgm:pt modelId="{8BBB87C6-9313-483A-8C5C-9D263BD0556E}" type="parTrans" cxnId="{C549A294-026F-4A2A-B8A0-68115F7EA0EA}">
      <dgm:prSet/>
      <dgm:spPr/>
      <dgm:t>
        <a:bodyPr/>
        <a:lstStyle/>
        <a:p>
          <a:endParaRPr lang="es-CO"/>
        </a:p>
      </dgm:t>
    </dgm:pt>
    <dgm:pt modelId="{0A836A86-1D15-4114-BC06-D769A05AF291}" type="sibTrans" cxnId="{C549A294-026F-4A2A-B8A0-68115F7EA0EA}">
      <dgm:prSet/>
      <dgm:spPr/>
      <dgm:t>
        <a:bodyPr/>
        <a:lstStyle/>
        <a:p>
          <a:endParaRPr lang="es-CO"/>
        </a:p>
      </dgm:t>
    </dgm:pt>
    <dgm:pt modelId="{AB886BE1-0A4A-4E93-91BA-CCF0BF7ED24D}">
      <dgm:prSet/>
      <dgm:spPr/>
      <dgm:t>
        <a:bodyPr/>
        <a:lstStyle/>
        <a:p>
          <a:r>
            <a:rPr lang="es-CO" sz="2300" kern="1200" dirty="0">
              <a:latin typeface="Calibri"/>
              <a:ea typeface="+mn-ea"/>
              <a:cs typeface="+mn-cs"/>
            </a:rPr>
            <a:t>Vicepresidencia de Sociedades</a:t>
          </a:r>
        </a:p>
      </dgm:t>
    </dgm:pt>
    <dgm:pt modelId="{A004145A-95E7-4357-B17C-3C36163E04BA}" type="parTrans" cxnId="{26E2EB02-1CC1-4DE9-83F6-DF198171EAAB}">
      <dgm:prSet/>
      <dgm:spPr/>
      <dgm:t>
        <a:bodyPr/>
        <a:lstStyle/>
        <a:p>
          <a:endParaRPr lang="es-CO"/>
        </a:p>
      </dgm:t>
    </dgm:pt>
    <dgm:pt modelId="{59A26436-A575-49B5-9207-8DCD0E2064AF}" type="sibTrans" cxnId="{26E2EB02-1CC1-4DE9-83F6-DF198171EAAB}">
      <dgm:prSet/>
      <dgm:spPr/>
      <dgm:t>
        <a:bodyPr/>
        <a:lstStyle/>
        <a:p>
          <a:endParaRPr lang="es-CO"/>
        </a:p>
      </dgm:t>
    </dgm:pt>
    <dgm:pt modelId="{C7FFB322-0857-453F-9FEF-C22EB26D5FE1}">
      <dgm:prSet custT="1"/>
      <dgm:spPr/>
      <dgm:t>
        <a:bodyPr/>
        <a:lstStyle/>
        <a:p>
          <a:r>
            <a:rPr lang="es-CO" sz="2300" kern="1200" dirty="0">
              <a:latin typeface="Calibri"/>
              <a:ea typeface="+mn-ea"/>
              <a:cs typeface="+mn-cs"/>
            </a:rPr>
            <a:t>Vicepresidencia Administrativa</a:t>
          </a:r>
        </a:p>
      </dgm:t>
    </dgm:pt>
    <dgm:pt modelId="{520B4A99-D357-4C22-9A27-6DA6A63BE327}" type="parTrans" cxnId="{0325F7FB-5647-4D7F-B5A7-883908552126}">
      <dgm:prSet/>
      <dgm:spPr/>
      <dgm:t>
        <a:bodyPr/>
        <a:lstStyle/>
        <a:p>
          <a:endParaRPr lang="es-CO"/>
        </a:p>
      </dgm:t>
    </dgm:pt>
    <dgm:pt modelId="{EFCFE493-3764-4017-A165-C92267577026}" type="sibTrans" cxnId="{0325F7FB-5647-4D7F-B5A7-883908552126}">
      <dgm:prSet/>
      <dgm:spPr/>
      <dgm:t>
        <a:bodyPr/>
        <a:lstStyle/>
        <a:p>
          <a:endParaRPr lang="es-CO"/>
        </a:p>
      </dgm:t>
    </dgm:pt>
    <dgm:pt modelId="{0FD8A1C3-73A1-46B6-9021-BF95061E2F90}" type="pres">
      <dgm:prSet presAssocID="{C280F950-4123-49D7-B49D-0CA92079CCF7}" presName="Name0" presStyleCnt="0">
        <dgm:presLayoutVars>
          <dgm:dir/>
          <dgm:animLvl val="lvl"/>
          <dgm:resizeHandles/>
        </dgm:presLayoutVars>
      </dgm:prSet>
      <dgm:spPr/>
    </dgm:pt>
    <dgm:pt modelId="{29D52489-7EC5-4060-984E-FA827F80F990}" type="pres">
      <dgm:prSet presAssocID="{482A574A-7F1A-47C3-A38C-FBB28CBFBDDE}" presName="linNode" presStyleCnt="0"/>
      <dgm:spPr/>
    </dgm:pt>
    <dgm:pt modelId="{D938B8BD-041A-4DDD-A3AE-C3AF3859202E}" type="pres">
      <dgm:prSet presAssocID="{482A574A-7F1A-47C3-A38C-FBB28CBFBDDE}" presName="parentShp" presStyleLbl="node1" presStyleIdx="0" presStyleCnt="2">
        <dgm:presLayoutVars>
          <dgm:bulletEnabled val="1"/>
        </dgm:presLayoutVars>
      </dgm:prSet>
      <dgm:spPr/>
    </dgm:pt>
    <dgm:pt modelId="{594D095A-247D-4154-A7A3-6FDC53D1A009}" type="pres">
      <dgm:prSet presAssocID="{482A574A-7F1A-47C3-A38C-FBB28CBFBDDE}" presName="childShp" presStyleLbl="bgAccFollowNode1" presStyleIdx="0" presStyleCnt="2">
        <dgm:presLayoutVars>
          <dgm:bulletEnabled val="1"/>
        </dgm:presLayoutVars>
      </dgm:prSet>
      <dgm:spPr/>
    </dgm:pt>
    <dgm:pt modelId="{011A7D0A-5B87-476A-99C4-065C29FD3CD9}" type="pres">
      <dgm:prSet presAssocID="{6836F1C5-FBBA-43A9-AB6C-6EC68C5C21D5}" presName="spacing" presStyleCnt="0"/>
      <dgm:spPr/>
    </dgm:pt>
    <dgm:pt modelId="{42C0773C-5209-44BD-A042-92B63C6826F5}" type="pres">
      <dgm:prSet presAssocID="{B8C8AE61-A49F-49BB-A534-AF7896F429E2}" presName="linNode" presStyleCnt="0"/>
      <dgm:spPr/>
    </dgm:pt>
    <dgm:pt modelId="{B83916A9-13E6-4247-8959-9AEBBEEC906C}" type="pres">
      <dgm:prSet presAssocID="{B8C8AE61-A49F-49BB-A534-AF7896F429E2}" presName="parentShp" presStyleLbl="node1" presStyleIdx="1" presStyleCnt="2">
        <dgm:presLayoutVars>
          <dgm:bulletEnabled val="1"/>
        </dgm:presLayoutVars>
      </dgm:prSet>
      <dgm:spPr/>
    </dgm:pt>
    <dgm:pt modelId="{B3ED7432-2E09-456F-915A-6D3759BF1B53}" type="pres">
      <dgm:prSet presAssocID="{B8C8AE61-A49F-49BB-A534-AF7896F429E2}" presName="childShp" presStyleLbl="bgAccFollowNode1" presStyleIdx="1" presStyleCnt="2">
        <dgm:presLayoutVars>
          <dgm:bulletEnabled val="1"/>
        </dgm:presLayoutVars>
      </dgm:prSet>
      <dgm:spPr/>
    </dgm:pt>
  </dgm:ptLst>
  <dgm:cxnLst>
    <dgm:cxn modelId="{26E2EB02-1CC1-4DE9-83F6-DF198171EAAB}" srcId="{B8C8AE61-A49F-49BB-A534-AF7896F429E2}" destId="{AB886BE1-0A4A-4E93-91BA-CCF0BF7ED24D}" srcOrd="2" destOrd="0" parTransId="{A004145A-95E7-4357-B17C-3C36163E04BA}" sibTransId="{59A26436-A575-49B5-9207-8DCD0E2064AF}"/>
    <dgm:cxn modelId="{C66DE00D-5522-4ADD-9589-74AE309D1AD6}" type="presOf" srcId="{C280F950-4123-49D7-B49D-0CA92079CCF7}" destId="{0FD8A1C3-73A1-46B6-9021-BF95061E2F90}" srcOrd="0" destOrd="0" presId="urn:microsoft.com/office/officeart/2005/8/layout/vList6"/>
    <dgm:cxn modelId="{AA12351C-6A35-4C79-820E-39D3B9491C0F}" type="presOf" srcId="{C6C8918E-24F5-4491-85A7-939AF82B257D}" destId="{B3ED7432-2E09-456F-915A-6D3759BF1B53}" srcOrd="0" destOrd="1" presId="urn:microsoft.com/office/officeart/2005/8/layout/vList6"/>
    <dgm:cxn modelId="{20EFBE1E-1F5A-4A92-AE97-6FDDEC2F7C31}" type="presOf" srcId="{C2F9C54F-B25D-40E1-BC6D-1E0BCCFB2D96}" destId="{594D095A-247D-4154-A7A3-6FDC53D1A009}" srcOrd="0" destOrd="0" presId="urn:microsoft.com/office/officeart/2005/8/layout/vList6"/>
    <dgm:cxn modelId="{D49E3F66-EECE-464C-B497-E51EA2064A08}" srcId="{C280F950-4123-49D7-B49D-0CA92079CCF7}" destId="{B8C8AE61-A49F-49BB-A534-AF7896F429E2}" srcOrd="1" destOrd="0" parTransId="{ACB5E748-CF5D-4FFB-AF03-93C1361EFB9F}" sibTransId="{D0636695-D1AB-4471-AF3C-5F8516491A9D}"/>
    <dgm:cxn modelId="{A4A0234A-4B18-4732-81FA-9A5EA8C56227}" type="presOf" srcId="{482A574A-7F1A-47C3-A38C-FBB28CBFBDDE}" destId="{D938B8BD-041A-4DDD-A3AE-C3AF3859202E}" srcOrd="0" destOrd="0" presId="urn:microsoft.com/office/officeart/2005/8/layout/vList6"/>
    <dgm:cxn modelId="{4483E271-8E87-46C2-ACED-7073174650D4}" type="presOf" srcId="{46E7210E-F7E9-4341-94CD-5CA758E8602A}" destId="{594D095A-247D-4154-A7A3-6FDC53D1A009}" srcOrd="0" destOrd="2" presId="urn:microsoft.com/office/officeart/2005/8/layout/vList6"/>
    <dgm:cxn modelId="{5E64EF51-CB70-4B5B-AF20-6A15CC05B290}" srcId="{482A574A-7F1A-47C3-A38C-FBB28CBFBDDE}" destId="{C2F9C54F-B25D-40E1-BC6D-1E0BCCFB2D96}" srcOrd="0" destOrd="0" parTransId="{48A17345-55EF-4047-B91C-39C8F9CB3359}" sibTransId="{CD6BAA59-0196-42E5-8C4A-95C72B9AAE0B}"/>
    <dgm:cxn modelId="{515A8C72-BD6B-4E62-BF09-E8BC5541BFD5}" type="presOf" srcId="{0AB95ED8-DED8-4D97-AC25-E1C85FE67797}" destId="{B3ED7432-2E09-456F-915A-6D3759BF1B53}" srcOrd="0" destOrd="0" presId="urn:microsoft.com/office/officeart/2005/8/layout/vList6"/>
    <dgm:cxn modelId="{BFE49856-6C3E-4D88-B928-0B1024FC7E70}" srcId="{B8C8AE61-A49F-49BB-A534-AF7896F429E2}" destId="{0AB95ED8-DED8-4D97-AC25-E1C85FE67797}" srcOrd="0" destOrd="0" parTransId="{C23635DC-32E4-409A-B69E-309F4525C040}" sibTransId="{7C505D69-AE8A-47AE-A6AC-8E3C1EFA3CF6}"/>
    <dgm:cxn modelId="{F0F2897B-C25A-40AA-ACFF-CB0F2AB2CD32}" srcId="{482A574A-7F1A-47C3-A38C-FBB28CBFBDDE}" destId="{46E7210E-F7E9-4341-94CD-5CA758E8602A}" srcOrd="2" destOrd="0" parTransId="{9D77087F-D513-4E79-A2BD-A1A11F0B52C3}" sibTransId="{3BB7965A-DCA2-488C-82F3-A5531926DA38}"/>
    <dgm:cxn modelId="{4C14737E-2A68-47A5-AD1E-39264CBCBA5C}" type="presOf" srcId="{C7FFB322-0857-453F-9FEF-C22EB26D5FE1}" destId="{B3ED7432-2E09-456F-915A-6D3759BF1B53}" srcOrd="0" destOrd="3" presId="urn:microsoft.com/office/officeart/2005/8/layout/vList6"/>
    <dgm:cxn modelId="{C549A294-026F-4A2A-B8A0-68115F7EA0EA}" srcId="{B8C8AE61-A49F-49BB-A534-AF7896F429E2}" destId="{C6C8918E-24F5-4491-85A7-939AF82B257D}" srcOrd="1" destOrd="0" parTransId="{8BBB87C6-9313-483A-8C5C-9D263BD0556E}" sibTransId="{0A836A86-1D15-4114-BC06-D769A05AF291}"/>
    <dgm:cxn modelId="{B888779C-4A04-4527-B6BE-CC8A8F1C17D7}" type="presOf" srcId="{B8C8AE61-A49F-49BB-A534-AF7896F429E2}" destId="{B83916A9-13E6-4247-8959-9AEBBEEC906C}" srcOrd="0" destOrd="0" presId="urn:microsoft.com/office/officeart/2005/8/layout/vList6"/>
    <dgm:cxn modelId="{0CF15AB5-06DA-4BD8-99DB-33FE4F939FDC}" srcId="{482A574A-7F1A-47C3-A38C-FBB28CBFBDDE}" destId="{AC5FA0F4-4641-4571-90CA-386B6FCA2F84}" srcOrd="1" destOrd="0" parTransId="{54884AA2-3ADB-46FB-AE0D-53C6BB3CD3CB}" sibTransId="{A5F18E6C-E017-4034-A4DA-0A90AF77DB3C}"/>
    <dgm:cxn modelId="{EE80B6DD-84A6-4B3E-9935-347B575E24B3}" type="presOf" srcId="{AC5FA0F4-4641-4571-90CA-386B6FCA2F84}" destId="{594D095A-247D-4154-A7A3-6FDC53D1A009}" srcOrd="0" destOrd="1" presId="urn:microsoft.com/office/officeart/2005/8/layout/vList6"/>
    <dgm:cxn modelId="{A12A7EE2-5FD7-4C0F-84E0-0AFEA96684CD}" srcId="{C280F950-4123-49D7-B49D-0CA92079CCF7}" destId="{482A574A-7F1A-47C3-A38C-FBB28CBFBDDE}" srcOrd="0" destOrd="0" parTransId="{34E8FBB9-0BBB-4FD5-83CE-F70C1019237F}" sibTransId="{6836F1C5-FBBA-43A9-AB6C-6EC68C5C21D5}"/>
    <dgm:cxn modelId="{49A873EB-ADFC-44E3-8A0F-2EB87B02B638}" type="presOf" srcId="{AB886BE1-0A4A-4E93-91BA-CCF0BF7ED24D}" destId="{B3ED7432-2E09-456F-915A-6D3759BF1B53}" srcOrd="0" destOrd="2" presId="urn:microsoft.com/office/officeart/2005/8/layout/vList6"/>
    <dgm:cxn modelId="{0325F7FB-5647-4D7F-B5A7-883908552126}" srcId="{B8C8AE61-A49F-49BB-A534-AF7896F429E2}" destId="{C7FFB322-0857-453F-9FEF-C22EB26D5FE1}" srcOrd="3" destOrd="0" parTransId="{520B4A99-D357-4C22-9A27-6DA6A63BE327}" sibTransId="{EFCFE493-3764-4017-A165-C92267577026}"/>
    <dgm:cxn modelId="{0DC7308C-E4E4-43E3-A516-0C98550399ED}" type="presParOf" srcId="{0FD8A1C3-73A1-46B6-9021-BF95061E2F90}" destId="{29D52489-7EC5-4060-984E-FA827F80F990}" srcOrd="0" destOrd="0" presId="urn:microsoft.com/office/officeart/2005/8/layout/vList6"/>
    <dgm:cxn modelId="{02AC85AA-C9E9-48FA-9EF6-B4E6BBFC9472}" type="presParOf" srcId="{29D52489-7EC5-4060-984E-FA827F80F990}" destId="{D938B8BD-041A-4DDD-A3AE-C3AF3859202E}" srcOrd="0" destOrd="0" presId="urn:microsoft.com/office/officeart/2005/8/layout/vList6"/>
    <dgm:cxn modelId="{5B8C8822-9DA7-4F1F-8452-92BC018CCFB7}" type="presParOf" srcId="{29D52489-7EC5-4060-984E-FA827F80F990}" destId="{594D095A-247D-4154-A7A3-6FDC53D1A009}" srcOrd="1" destOrd="0" presId="urn:microsoft.com/office/officeart/2005/8/layout/vList6"/>
    <dgm:cxn modelId="{A9A9AB39-9289-4D44-A155-5F29C537F657}" type="presParOf" srcId="{0FD8A1C3-73A1-46B6-9021-BF95061E2F90}" destId="{011A7D0A-5B87-476A-99C4-065C29FD3CD9}" srcOrd="1" destOrd="0" presId="urn:microsoft.com/office/officeart/2005/8/layout/vList6"/>
    <dgm:cxn modelId="{859D020F-B94E-4718-AD32-4264FD8E5441}" type="presParOf" srcId="{0FD8A1C3-73A1-46B6-9021-BF95061E2F90}" destId="{42C0773C-5209-44BD-A042-92B63C6826F5}" srcOrd="2" destOrd="0" presId="urn:microsoft.com/office/officeart/2005/8/layout/vList6"/>
    <dgm:cxn modelId="{F6CE90CA-3756-4E48-B6A8-A6A492372FA6}" type="presParOf" srcId="{42C0773C-5209-44BD-A042-92B63C6826F5}" destId="{B83916A9-13E6-4247-8959-9AEBBEEC906C}" srcOrd="0" destOrd="0" presId="urn:microsoft.com/office/officeart/2005/8/layout/vList6"/>
    <dgm:cxn modelId="{998F5B12-9B29-4F04-8F1E-F352523A57D9}" type="presParOf" srcId="{42C0773C-5209-44BD-A042-92B63C6826F5}" destId="{B3ED7432-2E09-456F-915A-6D3759BF1B53}"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190E98-A337-48DB-9E4D-537CF4A17357}" type="doc">
      <dgm:prSet loTypeId="urn:microsoft.com/office/officeart/2008/layout/LinedList" loCatId="list" qsTypeId="urn:microsoft.com/office/officeart/2005/8/quickstyle/3d3" qsCatId="3D" csTypeId="urn:microsoft.com/office/officeart/2005/8/colors/accent0_2" csCatId="mainScheme" phldr="1"/>
      <dgm:spPr/>
      <dgm:t>
        <a:bodyPr/>
        <a:lstStyle/>
        <a:p>
          <a:endParaRPr lang="es-CO"/>
        </a:p>
      </dgm:t>
    </dgm:pt>
    <dgm:pt modelId="{893F6BEE-4151-4E5D-AE38-C92B31E3CF04}">
      <dgm:prSet phldrT="[Texto]" custT="1"/>
      <dgm:spPr/>
      <dgm:t>
        <a:bodyPr/>
        <a:lstStyle/>
        <a:p>
          <a:r>
            <a:rPr lang="es-CO" sz="3600" b="1" dirty="0">
              <a:solidFill>
                <a:schemeClr val="accent1"/>
              </a:solidFill>
            </a:rPr>
            <a:t>Gestión Vicepresidencia Jurídica</a:t>
          </a:r>
        </a:p>
      </dgm:t>
    </dgm:pt>
    <dgm:pt modelId="{5E80BCAF-D390-402A-B394-C76EA2BFFBDD}" type="parTrans" cxnId="{088D9D8E-522E-478B-B649-6DAAE260D0E3}">
      <dgm:prSet/>
      <dgm:spPr/>
      <dgm:t>
        <a:bodyPr/>
        <a:lstStyle/>
        <a:p>
          <a:endParaRPr lang="es-CO" sz="1200"/>
        </a:p>
      </dgm:t>
    </dgm:pt>
    <dgm:pt modelId="{265AE3AC-185C-4FC1-9A83-21D4113883B5}" type="sibTrans" cxnId="{088D9D8E-522E-478B-B649-6DAAE260D0E3}">
      <dgm:prSet/>
      <dgm:spPr/>
      <dgm:t>
        <a:bodyPr/>
        <a:lstStyle/>
        <a:p>
          <a:endParaRPr lang="es-CO" sz="1200"/>
        </a:p>
      </dgm:t>
    </dgm:pt>
    <dgm:pt modelId="{DBBAE666-7D2B-4D8D-B237-09A9706DB1AD}">
      <dgm:prSet phldrT="[Texto]" custT="1"/>
      <dgm:spPr/>
      <dgm:t>
        <a:bodyPr/>
        <a:lstStyle/>
        <a:p>
          <a:pPr algn="just">
            <a:buFont typeface="Arial" panose="020B0604020202020204" pitchFamily="34" charset="0"/>
            <a:buChar char="•"/>
          </a:pPr>
          <a:r>
            <a:rPr lang="es-CO" sz="1200" dirty="0"/>
            <a:t>Reglamentación distribución del 20% a favor del Gobierno Nacional: A través del Decreto 1055 del 19 de julio de 2020, se logró reglamentar la distribución del 20% del Gobierno Nacional a favor del Departamento Nacional de Planeación.</a:t>
          </a:r>
        </a:p>
      </dgm:t>
    </dgm:pt>
    <dgm:pt modelId="{75A7153C-8D36-4CD6-8F11-696C30BE4C0B}" type="parTrans" cxnId="{35F0F831-986F-4986-9B25-36DCB738E990}">
      <dgm:prSet/>
      <dgm:spPr/>
      <dgm:t>
        <a:bodyPr/>
        <a:lstStyle/>
        <a:p>
          <a:endParaRPr lang="es-CO" sz="1200"/>
        </a:p>
      </dgm:t>
    </dgm:pt>
    <dgm:pt modelId="{1D029967-89FC-4EDE-8EC7-BF4EF78BA804}" type="sibTrans" cxnId="{35F0F831-986F-4986-9B25-36DCB738E990}">
      <dgm:prSet/>
      <dgm:spPr/>
      <dgm:t>
        <a:bodyPr/>
        <a:lstStyle/>
        <a:p>
          <a:endParaRPr lang="es-CO" sz="1200"/>
        </a:p>
      </dgm:t>
    </dgm:pt>
    <dgm:pt modelId="{CD4F7E32-E5BE-4B26-AE86-85DB95E8E76F}">
      <dgm:prSet phldrT="[Texto]" custT="1"/>
      <dgm:spPr/>
      <dgm:t>
        <a:bodyPr/>
        <a:lstStyle/>
        <a:p>
          <a:pPr algn="just">
            <a:buFont typeface="Arial" panose="020B0604020202020204" pitchFamily="34" charset="0"/>
            <a:buChar char="•"/>
          </a:pPr>
          <a:r>
            <a:rPr lang="es-CO" sz="1200" dirty="0"/>
            <a:t>Se logro la expedición del Decreto 1543 del 24 de noviembre de 2020, en donde se desarrolló el artículo 283 del Plan Nacional de Desarrollo respecto de la transferencia de predios rurales para proyectos productivos en el marco de la reincorporación. </a:t>
          </a:r>
        </a:p>
      </dgm:t>
    </dgm:pt>
    <dgm:pt modelId="{668658F6-87CE-4475-B548-D59E06CAE132}" type="parTrans" cxnId="{AE87713E-DAEF-42B0-BE42-586D6E03DA52}">
      <dgm:prSet/>
      <dgm:spPr/>
      <dgm:t>
        <a:bodyPr/>
        <a:lstStyle/>
        <a:p>
          <a:endParaRPr lang="es-CO" sz="1200"/>
        </a:p>
      </dgm:t>
    </dgm:pt>
    <dgm:pt modelId="{B64AD03E-3A23-4F8E-9832-DFABFC17F1B3}" type="sibTrans" cxnId="{AE87713E-DAEF-42B0-BE42-586D6E03DA52}">
      <dgm:prSet/>
      <dgm:spPr/>
      <dgm:t>
        <a:bodyPr/>
        <a:lstStyle/>
        <a:p>
          <a:endParaRPr lang="es-CO" sz="1200"/>
        </a:p>
      </dgm:t>
    </dgm:pt>
    <dgm:pt modelId="{02803FF4-EA5B-426B-A6BA-5658A1F3CA04}">
      <dgm:prSet phldrT="[Texto]" custT="1"/>
      <dgm:spPr/>
      <dgm:t>
        <a:bodyPr/>
        <a:lstStyle/>
        <a:p>
          <a:pPr algn="just"/>
          <a:r>
            <a:rPr lang="es-ES" sz="1200" dirty="0"/>
            <a:t>La Vicepresidencia Jurídica brindó su apoyo en la inclusión de los artículos en la Ley del Presupuesto en el marco de la reactivación económica, que benefician la administración del FRISCO.</a:t>
          </a:r>
          <a:endParaRPr lang="es-CO" sz="1200" dirty="0"/>
        </a:p>
      </dgm:t>
    </dgm:pt>
    <dgm:pt modelId="{E2405436-06FB-4170-88C9-D693D602AC9A}" type="parTrans" cxnId="{9BF18AF5-E44E-46CD-917E-8CAABDE77CF0}">
      <dgm:prSet/>
      <dgm:spPr/>
      <dgm:t>
        <a:bodyPr/>
        <a:lstStyle/>
        <a:p>
          <a:endParaRPr lang="es-CO" sz="1200"/>
        </a:p>
      </dgm:t>
    </dgm:pt>
    <dgm:pt modelId="{61B84433-215B-4A15-BE5A-23B1ACE05BF9}" type="sibTrans" cxnId="{9BF18AF5-E44E-46CD-917E-8CAABDE77CF0}">
      <dgm:prSet/>
      <dgm:spPr/>
      <dgm:t>
        <a:bodyPr/>
        <a:lstStyle/>
        <a:p>
          <a:endParaRPr lang="es-CO" sz="1200"/>
        </a:p>
      </dgm:t>
    </dgm:pt>
    <dgm:pt modelId="{611E13C5-DE6E-471C-9F01-36561662C858}">
      <dgm:prSet phldrT="[Texto]" custT="1"/>
      <dgm:spPr/>
      <dgm:t>
        <a:bodyPr/>
        <a:lstStyle/>
        <a:p>
          <a:pPr algn="just"/>
          <a:r>
            <a:rPr lang="es-ES" sz="1050" dirty="0"/>
            <a:t>Dentro de la Ley de Emprendimiento Económico se logró la inclusión de un parágrafo que adiciona el artículo 93 de la Ley 1708, respecto de la enajenación temprana sin requerirse causal dispuesta en este artículo, de las acciones, cuotas partes, cuotas sociales, derechos fiduciarios o derechos de participación societaria en cualquier tipo de sociedad comercial, establecimientos de comercio y/o cualquier persona jurídica.</a:t>
          </a:r>
          <a:endParaRPr lang="es-CO" sz="1050" dirty="0"/>
        </a:p>
      </dgm:t>
    </dgm:pt>
    <dgm:pt modelId="{7041CC05-5AA4-44A1-B85A-3389CF53C645}" type="parTrans" cxnId="{2654B266-31BA-4C10-8413-965E650CF4D6}">
      <dgm:prSet/>
      <dgm:spPr/>
      <dgm:t>
        <a:bodyPr/>
        <a:lstStyle/>
        <a:p>
          <a:endParaRPr lang="es-CO" sz="1200"/>
        </a:p>
      </dgm:t>
    </dgm:pt>
    <dgm:pt modelId="{E651F56E-2D82-4BB9-89EC-40B09E7F7BC8}" type="sibTrans" cxnId="{2654B266-31BA-4C10-8413-965E650CF4D6}">
      <dgm:prSet/>
      <dgm:spPr/>
      <dgm:t>
        <a:bodyPr/>
        <a:lstStyle/>
        <a:p>
          <a:endParaRPr lang="es-CO" sz="1200"/>
        </a:p>
      </dgm:t>
    </dgm:pt>
    <dgm:pt modelId="{C0BEE06D-6A2B-48F0-90D6-CF585294ABD3}">
      <dgm:prSet phldrT="[Texto]" custT="1"/>
      <dgm:spPr/>
      <dgm:t>
        <a:bodyPr/>
        <a:lstStyle/>
        <a:p>
          <a:pPr algn="just"/>
          <a:r>
            <a:rPr lang="es-ES" sz="1200" dirty="0"/>
            <a:t>La recuperación de recursos a través de la gestión de cartera tuvo un recaudo de $1.586.586.563 con corte al 31 de diciembre de 2020, con un cumplimiento de meta del 150%, la meta para el año 2020 fue $1.052.694.138.</a:t>
          </a:r>
          <a:endParaRPr lang="es-CO" sz="1200" dirty="0"/>
        </a:p>
      </dgm:t>
    </dgm:pt>
    <dgm:pt modelId="{A5C65F10-A35A-4ED8-8264-9453213FB8D9}" type="parTrans" cxnId="{EE4B6C02-1647-4248-B413-B22EBA3AF069}">
      <dgm:prSet/>
      <dgm:spPr/>
      <dgm:t>
        <a:bodyPr/>
        <a:lstStyle/>
        <a:p>
          <a:endParaRPr lang="es-CO" sz="1200"/>
        </a:p>
      </dgm:t>
    </dgm:pt>
    <dgm:pt modelId="{AE611F0C-41E9-465E-A8D9-71FD9A882CF7}" type="sibTrans" cxnId="{EE4B6C02-1647-4248-B413-B22EBA3AF069}">
      <dgm:prSet/>
      <dgm:spPr/>
      <dgm:t>
        <a:bodyPr/>
        <a:lstStyle/>
        <a:p>
          <a:endParaRPr lang="es-CO" sz="1200"/>
        </a:p>
      </dgm:t>
    </dgm:pt>
    <dgm:pt modelId="{B04DDD99-DEE2-4B69-A312-3CC13CF14D89}">
      <dgm:prSet phldrT="[Texto]" custT="1"/>
      <dgm:spPr/>
      <dgm:t>
        <a:bodyPr/>
        <a:lstStyle/>
        <a:p>
          <a:pPr algn="just"/>
          <a:r>
            <a:rPr lang="es-ES" sz="1200" dirty="0"/>
            <a:t>La Vigencia 2020 cerro con 866 procesos activos de cartera procesos por un valor en pretensiones de $ 27.984.152.719 millones, su mayor concentración son 342 procesos ejecutivos por valor de $15.354 millones</a:t>
          </a:r>
          <a:endParaRPr lang="es-CO" sz="1200" dirty="0"/>
        </a:p>
      </dgm:t>
    </dgm:pt>
    <dgm:pt modelId="{1C4F7397-B06C-40CF-A75A-0AB49EA6BFFE}" type="parTrans" cxnId="{2816BEE9-A55F-4825-B6A7-78F2597525E5}">
      <dgm:prSet/>
      <dgm:spPr/>
      <dgm:t>
        <a:bodyPr/>
        <a:lstStyle/>
        <a:p>
          <a:endParaRPr lang="es-CO" sz="1200"/>
        </a:p>
      </dgm:t>
    </dgm:pt>
    <dgm:pt modelId="{C2E797F8-D37E-4B55-A60D-E5166A0ED6C5}" type="sibTrans" cxnId="{2816BEE9-A55F-4825-B6A7-78F2597525E5}">
      <dgm:prSet/>
      <dgm:spPr/>
      <dgm:t>
        <a:bodyPr/>
        <a:lstStyle/>
        <a:p>
          <a:endParaRPr lang="es-CO" sz="1200"/>
        </a:p>
      </dgm:t>
    </dgm:pt>
    <dgm:pt modelId="{29248658-30CB-4835-8BE2-C72F0FB0F277}">
      <dgm:prSet phldrT="[Texto]" custT="1"/>
      <dgm:spPr/>
      <dgm:t>
        <a:bodyPr/>
        <a:lstStyle/>
        <a:p>
          <a:pPr algn="just"/>
          <a:r>
            <a:rPr lang="es-CO" sz="1200" dirty="0"/>
            <a:t>Se realizó el alistamiento jurídico de 909 bienes extintos y 7.052 bienes en proceso.</a:t>
          </a:r>
        </a:p>
      </dgm:t>
    </dgm:pt>
    <dgm:pt modelId="{73BCD235-D72E-4799-87C5-ADD1771AD0D4}" type="parTrans" cxnId="{0FF8F8C0-DFA2-42E1-9F82-2BD5FFF17B62}">
      <dgm:prSet/>
      <dgm:spPr/>
      <dgm:t>
        <a:bodyPr/>
        <a:lstStyle/>
        <a:p>
          <a:endParaRPr lang="es-CO" sz="1200"/>
        </a:p>
      </dgm:t>
    </dgm:pt>
    <dgm:pt modelId="{E7B683E9-DE2F-4B6B-A4D2-A693067B52AB}" type="sibTrans" cxnId="{0FF8F8C0-DFA2-42E1-9F82-2BD5FFF17B62}">
      <dgm:prSet/>
      <dgm:spPr/>
      <dgm:t>
        <a:bodyPr/>
        <a:lstStyle/>
        <a:p>
          <a:endParaRPr lang="es-CO" sz="1200"/>
        </a:p>
      </dgm:t>
    </dgm:pt>
    <dgm:pt modelId="{E0363DD3-CEBE-451D-88FB-C454CD5EFE47}">
      <dgm:prSet phldrT="[Texto]" custT="1"/>
      <dgm:spPr/>
      <dgm:t>
        <a:bodyPr/>
        <a:lstStyle/>
        <a:p>
          <a:pPr algn="just"/>
          <a:r>
            <a:rPr lang="es-CO" sz="1200" dirty="0"/>
            <a:t>Se efectuó el saneamiento de 1.869 FMI de bienes en proceso por un valor de $218.092 millones de pesos</a:t>
          </a:r>
          <a:r>
            <a:rPr lang="es-ES" sz="1200" dirty="0"/>
            <a:t> </a:t>
          </a:r>
          <a:endParaRPr lang="es-CO" sz="1200" dirty="0"/>
        </a:p>
      </dgm:t>
    </dgm:pt>
    <dgm:pt modelId="{7A6970FE-43FC-45E9-A0C0-DF6F2ACE6A91}" type="parTrans" cxnId="{A2E2E189-39FF-4135-A9AD-CD21CAB4FDE0}">
      <dgm:prSet/>
      <dgm:spPr/>
      <dgm:t>
        <a:bodyPr/>
        <a:lstStyle/>
        <a:p>
          <a:endParaRPr lang="es-CO" sz="1200"/>
        </a:p>
      </dgm:t>
    </dgm:pt>
    <dgm:pt modelId="{CD949966-1B5B-443B-98C4-E345323A9588}" type="sibTrans" cxnId="{A2E2E189-39FF-4135-A9AD-CD21CAB4FDE0}">
      <dgm:prSet/>
      <dgm:spPr/>
      <dgm:t>
        <a:bodyPr/>
        <a:lstStyle/>
        <a:p>
          <a:endParaRPr lang="es-CO" sz="1200"/>
        </a:p>
      </dgm:t>
    </dgm:pt>
    <dgm:pt modelId="{5F25EC48-B29D-4385-88A5-870451C78D29}" type="pres">
      <dgm:prSet presAssocID="{5B190E98-A337-48DB-9E4D-537CF4A17357}" presName="vert0" presStyleCnt="0">
        <dgm:presLayoutVars>
          <dgm:dir/>
          <dgm:animOne val="branch"/>
          <dgm:animLvl val="lvl"/>
        </dgm:presLayoutVars>
      </dgm:prSet>
      <dgm:spPr/>
    </dgm:pt>
    <dgm:pt modelId="{F9762ECE-67F4-44E0-A50A-5F60A876CF9B}" type="pres">
      <dgm:prSet presAssocID="{893F6BEE-4151-4E5D-AE38-C92B31E3CF04}" presName="thickLine" presStyleLbl="alignNode1" presStyleIdx="0" presStyleCnt="1"/>
      <dgm:spPr/>
    </dgm:pt>
    <dgm:pt modelId="{C372AFBB-8356-4019-AFBE-CE306D2F3695}" type="pres">
      <dgm:prSet presAssocID="{893F6BEE-4151-4E5D-AE38-C92B31E3CF04}" presName="horz1" presStyleCnt="0"/>
      <dgm:spPr/>
    </dgm:pt>
    <dgm:pt modelId="{717D8AE0-B51E-41E1-96AC-C665C2DFC703}" type="pres">
      <dgm:prSet presAssocID="{893F6BEE-4151-4E5D-AE38-C92B31E3CF04}" presName="tx1" presStyleLbl="revTx" presStyleIdx="0" presStyleCnt="9" custScaleX="223914"/>
      <dgm:spPr/>
    </dgm:pt>
    <dgm:pt modelId="{54487B1F-1660-4DF5-85AB-A77BDFCBE854}" type="pres">
      <dgm:prSet presAssocID="{893F6BEE-4151-4E5D-AE38-C92B31E3CF04}" presName="vert1" presStyleCnt="0"/>
      <dgm:spPr/>
    </dgm:pt>
    <dgm:pt modelId="{7434F621-3E93-4E34-B6CD-7D42FEB4842D}" type="pres">
      <dgm:prSet presAssocID="{C0BEE06D-6A2B-48F0-90D6-CF585294ABD3}" presName="vertSpace2a" presStyleCnt="0"/>
      <dgm:spPr/>
    </dgm:pt>
    <dgm:pt modelId="{28567F26-F330-465B-A4AF-B1FA3F4A39D9}" type="pres">
      <dgm:prSet presAssocID="{C0BEE06D-6A2B-48F0-90D6-CF585294ABD3}" presName="horz2" presStyleCnt="0"/>
      <dgm:spPr/>
    </dgm:pt>
    <dgm:pt modelId="{3F8DB8E7-341F-4F13-86DA-E23CF69EA20D}" type="pres">
      <dgm:prSet presAssocID="{C0BEE06D-6A2B-48F0-90D6-CF585294ABD3}" presName="horzSpace2" presStyleCnt="0"/>
      <dgm:spPr/>
    </dgm:pt>
    <dgm:pt modelId="{B19D675C-D727-4616-AF5B-5378B22021EE}" type="pres">
      <dgm:prSet presAssocID="{C0BEE06D-6A2B-48F0-90D6-CF585294ABD3}" presName="tx2" presStyleLbl="revTx" presStyleIdx="1" presStyleCnt="9"/>
      <dgm:spPr/>
    </dgm:pt>
    <dgm:pt modelId="{8C376463-2385-41ED-8908-A801720949A3}" type="pres">
      <dgm:prSet presAssocID="{C0BEE06D-6A2B-48F0-90D6-CF585294ABD3}" presName="vert2" presStyleCnt="0"/>
      <dgm:spPr/>
    </dgm:pt>
    <dgm:pt modelId="{A9327406-8894-4C6A-AAC1-26FCEC943DF3}" type="pres">
      <dgm:prSet presAssocID="{C0BEE06D-6A2B-48F0-90D6-CF585294ABD3}" presName="thinLine2b" presStyleLbl="callout" presStyleIdx="0" presStyleCnt="8"/>
      <dgm:spPr/>
    </dgm:pt>
    <dgm:pt modelId="{43373DA0-8284-4B30-900B-C9997F4D9968}" type="pres">
      <dgm:prSet presAssocID="{C0BEE06D-6A2B-48F0-90D6-CF585294ABD3}" presName="vertSpace2b" presStyleCnt="0"/>
      <dgm:spPr/>
    </dgm:pt>
    <dgm:pt modelId="{DA0F80C7-4164-4153-991D-9DC3225940C8}" type="pres">
      <dgm:prSet presAssocID="{B04DDD99-DEE2-4B69-A312-3CC13CF14D89}" presName="horz2" presStyleCnt="0"/>
      <dgm:spPr/>
    </dgm:pt>
    <dgm:pt modelId="{D4E2A1F9-B88A-48A5-8786-8F83E9FDA028}" type="pres">
      <dgm:prSet presAssocID="{B04DDD99-DEE2-4B69-A312-3CC13CF14D89}" presName="horzSpace2" presStyleCnt="0"/>
      <dgm:spPr/>
    </dgm:pt>
    <dgm:pt modelId="{854D6CEB-19C5-4A37-9C10-64E99F9FBD6D}" type="pres">
      <dgm:prSet presAssocID="{B04DDD99-DEE2-4B69-A312-3CC13CF14D89}" presName="tx2" presStyleLbl="revTx" presStyleIdx="2" presStyleCnt="9"/>
      <dgm:spPr/>
    </dgm:pt>
    <dgm:pt modelId="{A42E97DD-6A12-4996-8BA2-9982B1F35F16}" type="pres">
      <dgm:prSet presAssocID="{B04DDD99-DEE2-4B69-A312-3CC13CF14D89}" presName="vert2" presStyleCnt="0"/>
      <dgm:spPr/>
    </dgm:pt>
    <dgm:pt modelId="{0DD6C18A-065C-45BB-9935-6BDC0F7B66AE}" type="pres">
      <dgm:prSet presAssocID="{B04DDD99-DEE2-4B69-A312-3CC13CF14D89}" presName="thinLine2b" presStyleLbl="callout" presStyleIdx="1" presStyleCnt="8"/>
      <dgm:spPr/>
    </dgm:pt>
    <dgm:pt modelId="{EB974362-49BE-43CA-A18A-DC56EB63DC46}" type="pres">
      <dgm:prSet presAssocID="{B04DDD99-DEE2-4B69-A312-3CC13CF14D89}" presName="vertSpace2b" presStyleCnt="0"/>
      <dgm:spPr/>
    </dgm:pt>
    <dgm:pt modelId="{35088E74-F502-4036-8C70-4F64B5CEBFDF}" type="pres">
      <dgm:prSet presAssocID="{DBBAE666-7D2B-4D8D-B237-09A9706DB1AD}" presName="horz2" presStyleCnt="0"/>
      <dgm:spPr/>
    </dgm:pt>
    <dgm:pt modelId="{FA249EE7-3239-436B-97C3-3CFFC597D5A0}" type="pres">
      <dgm:prSet presAssocID="{DBBAE666-7D2B-4D8D-B237-09A9706DB1AD}" presName="horzSpace2" presStyleCnt="0"/>
      <dgm:spPr/>
    </dgm:pt>
    <dgm:pt modelId="{81EBD9CE-D37E-4AF8-A256-5E53D824E0F6}" type="pres">
      <dgm:prSet presAssocID="{DBBAE666-7D2B-4D8D-B237-09A9706DB1AD}" presName="tx2" presStyleLbl="revTx" presStyleIdx="3" presStyleCnt="9"/>
      <dgm:spPr/>
    </dgm:pt>
    <dgm:pt modelId="{9EF7E4A5-89FA-4D33-95BB-6CA36BDD5A65}" type="pres">
      <dgm:prSet presAssocID="{DBBAE666-7D2B-4D8D-B237-09A9706DB1AD}" presName="vert2" presStyleCnt="0"/>
      <dgm:spPr/>
    </dgm:pt>
    <dgm:pt modelId="{0A241C8E-DCA9-4E31-AA03-B59163B76161}" type="pres">
      <dgm:prSet presAssocID="{DBBAE666-7D2B-4D8D-B237-09A9706DB1AD}" presName="thinLine2b" presStyleLbl="callout" presStyleIdx="2" presStyleCnt="8"/>
      <dgm:spPr/>
    </dgm:pt>
    <dgm:pt modelId="{CF1B8FAC-9D20-4037-B47C-26137C74EB89}" type="pres">
      <dgm:prSet presAssocID="{DBBAE666-7D2B-4D8D-B237-09A9706DB1AD}" presName="vertSpace2b" presStyleCnt="0"/>
      <dgm:spPr/>
    </dgm:pt>
    <dgm:pt modelId="{792B0332-52F2-4676-8530-C50C20955AA8}" type="pres">
      <dgm:prSet presAssocID="{CD4F7E32-E5BE-4B26-AE86-85DB95E8E76F}" presName="horz2" presStyleCnt="0"/>
      <dgm:spPr/>
    </dgm:pt>
    <dgm:pt modelId="{7E361186-5C13-4BFD-9B90-4627DBE21A9B}" type="pres">
      <dgm:prSet presAssocID="{CD4F7E32-E5BE-4B26-AE86-85DB95E8E76F}" presName="horzSpace2" presStyleCnt="0"/>
      <dgm:spPr/>
    </dgm:pt>
    <dgm:pt modelId="{D08864C4-EFD5-4C43-9AD4-D28BFBE4F009}" type="pres">
      <dgm:prSet presAssocID="{CD4F7E32-E5BE-4B26-AE86-85DB95E8E76F}" presName="tx2" presStyleLbl="revTx" presStyleIdx="4" presStyleCnt="9"/>
      <dgm:spPr/>
    </dgm:pt>
    <dgm:pt modelId="{B64AEE27-7CB4-40E6-B97C-7A78F1523136}" type="pres">
      <dgm:prSet presAssocID="{CD4F7E32-E5BE-4B26-AE86-85DB95E8E76F}" presName="vert2" presStyleCnt="0"/>
      <dgm:spPr/>
    </dgm:pt>
    <dgm:pt modelId="{8DB6D435-9E53-42B2-B351-23223EE02B77}" type="pres">
      <dgm:prSet presAssocID="{CD4F7E32-E5BE-4B26-AE86-85DB95E8E76F}" presName="thinLine2b" presStyleLbl="callout" presStyleIdx="3" presStyleCnt="8"/>
      <dgm:spPr/>
    </dgm:pt>
    <dgm:pt modelId="{66D2F551-9F1D-4C1E-91B6-DEAA3645B53B}" type="pres">
      <dgm:prSet presAssocID="{CD4F7E32-E5BE-4B26-AE86-85DB95E8E76F}" presName="vertSpace2b" presStyleCnt="0"/>
      <dgm:spPr/>
    </dgm:pt>
    <dgm:pt modelId="{26DAE606-C367-4AC7-8403-9F566AA37BA7}" type="pres">
      <dgm:prSet presAssocID="{02803FF4-EA5B-426B-A6BA-5658A1F3CA04}" presName="horz2" presStyleCnt="0"/>
      <dgm:spPr/>
    </dgm:pt>
    <dgm:pt modelId="{808BA1EE-01F9-465C-9DE4-33846B149851}" type="pres">
      <dgm:prSet presAssocID="{02803FF4-EA5B-426B-A6BA-5658A1F3CA04}" presName="horzSpace2" presStyleCnt="0"/>
      <dgm:spPr/>
    </dgm:pt>
    <dgm:pt modelId="{12D6529C-833A-4D92-B935-877778089F30}" type="pres">
      <dgm:prSet presAssocID="{02803FF4-EA5B-426B-A6BA-5658A1F3CA04}" presName="tx2" presStyleLbl="revTx" presStyleIdx="5" presStyleCnt="9"/>
      <dgm:spPr/>
    </dgm:pt>
    <dgm:pt modelId="{198B8104-FBC1-40B3-A770-110D0D6922CA}" type="pres">
      <dgm:prSet presAssocID="{02803FF4-EA5B-426B-A6BA-5658A1F3CA04}" presName="vert2" presStyleCnt="0"/>
      <dgm:spPr/>
    </dgm:pt>
    <dgm:pt modelId="{FDD28A33-29A4-4A6E-A771-CD340D964FBF}" type="pres">
      <dgm:prSet presAssocID="{02803FF4-EA5B-426B-A6BA-5658A1F3CA04}" presName="thinLine2b" presStyleLbl="callout" presStyleIdx="4" presStyleCnt="8"/>
      <dgm:spPr/>
    </dgm:pt>
    <dgm:pt modelId="{CEFCCD94-40C8-4C25-89C8-F76060F0D499}" type="pres">
      <dgm:prSet presAssocID="{02803FF4-EA5B-426B-A6BA-5658A1F3CA04}" presName="vertSpace2b" presStyleCnt="0"/>
      <dgm:spPr/>
    </dgm:pt>
    <dgm:pt modelId="{F2115049-CE0D-44A8-AB72-C4D04FDFFC3F}" type="pres">
      <dgm:prSet presAssocID="{611E13C5-DE6E-471C-9F01-36561662C858}" presName="horz2" presStyleCnt="0"/>
      <dgm:spPr/>
    </dgm:pt>
    <dgm:pt modelId="{FDB5EA08-E92D-4D37-B052-B6542A1451F4}" type="pres">
      <dgm:prSet presAssocID="{611E13C5-DE6E-471C-9F01-36561662C858}" presName="horzSpace2" presStyleCnt="0"/>
      <dgm:spPr/>
    </dgm:pt>
    <dgm:pt modelId="{D68A01C8-3868-4E22-A9F7-18AA960C0585}" type="pres">
      <dgm:prSet presAssocID="{611E13C5-DE6E-471C-9F01-36561662C858}" presName="tx2" presStyleLbl="revTx" presStyleIdx="6" presStyleCnt="9"/>
      <dgm:spPr/>
    </dgm:pt>
    <dgm:pt modelId="{529824BC-570B-4495-BC8F-23AF3AE58D69}" type="pres">
      <dgm:prSet presAssocID="{611E13C5-DE6E-471C-9F01-36561662C858}" presName="vert2" presStyleCnt="0"/>
      <dgm:spPr/>
    </dgm:pt>
    <dgm:pt modelId="{ED2A3C11-29BB-4B36-A1C2-439D74E3A06F}" type="pres">
      <dgm:prSet presAssocID="{611E13C5-DE6E-471C-9F01-36561662C858}" presName="thinLine2b" presStyleLbl="callout" presStyleIdx="5" presStyleCnt="8"/>
      <dgm:spPr/>
    </dgm:pt>
    <dgm:pt modelId="{6F732A85-8813-46D0-8213-EA5EBD1B5A8A}" type="pres">
      <dgm:prSet presAssocID="{611E13C5-DE6E-471C-9F01-36561662C858}" presName="vertSpace2b" presStyleCnt="0"/>
      <dgm:spPr/>
    </dgm:pt>
    <dgm:pt modelId="{75343F44-9A63-4758-A018-57E1E5CD7BD5}" type="pres">
      <dgm:prSet presAssocID="{29248658-30CB-4835-8BE2-C72F0FB0F277}" presName="horz2" presStyleCnt="0"/>
      <dgm:spPr/>
    </dgm:pt>
    <dgm:pt modelId="{F95BB65E-E8C2-4A65-A727-17D2884530F7}" type="pres">
      <dgm:prSet presAssocID="{29248658-30CB-4835-8BE2-C72F0FB0F277}" presName="horzSpace2" presStyleCnt="0"/>
      <dgm:spPr/>
    </dgm:pt>
    <dgm:pt modelId="{6AE8F5F2-9316-41AF-A003-97510F169CC5}" type="pres">
      <dgm:prSet presAssocID="{29248658-30CB-4835-8BE2-C72F0FB0F277}" presName="tx2" presStyleLbl="revTx" presStyleIdx="7" presStyleCnt="9"/>
      <dgm:spPr/>
    </dgm:pt>
    <dgm:pt modelId="{5D8E674B-4518-41AE-980F-BCFC94BAE154}" type="pres">
      <dgm:prSet presAssocID="{29248658-30CB-4835-8BE2-C72F0FB0F277}" presName="vert2" presStyleCnt="0"/>
      <dgm:spPr/>
    </dgm:pt>
    <dgm:pt modelId="{33A3A5C0-83FA-412B-BDD8-CEE3047C68E8}" type="pres">
      <dgm:prSet presAssocID="{29248658-30CB-4835-8BE2-C72F0FB0F277}" presName="thinLine2b" presStyleLbl="callout" presStyleIdx="6" presStyleCnt="8"/>
      <dgm:spPr/>
    </dgm:pt>
    <dgm:pt modelId="{53BD93D0-2918-4804-97CB-008E0D81EC16}" type="pres">
      <dgm:prSet presAssocID="{29248658-30CB-4835-8BE2-C72F0FB0F277}" presName="vertSpace2b" presStyleCnt="0"/>
      <dgm:spPr/>
    </dgm:pt>
    <dgm:pt modelId="{92777710-99E0-42FC-852B-517A1A3430CF}" type="pres">
      <dgm:prSet presAssocID="{E0363DD3-CEBE-451D-88FB-C454CD5EFE47}" presName="horz2" presStyleCnt="0"/>
      <dgm:spPr/>
    </dgm:pt>
    <dgm:pt modelId="{7D34FBEA-B71B-4E7B-8EC8-5DC460317372}" type="pres">
      <dgm:prSet presAssocID="{E0363DD3-CEBE-451D-88FB-C454CD5EFE47}" presName="horzSpace2" presStyleCnt="0"/>
      <dgm:spPr/>
    </dgm:pt>
    <dgm:pt modelId="{43706625-F352-4E0A-9C05-93769F8F4407}" type="pres">
      <dgm:prSet presAssocID="{E0363DD3-CEBE-451D-88FB-C454CD5EFE47}" presName="tx2" presStyleLbl="revTx" presStyleIdx="8" presStyleCnt="9"/>
      <dgm:spPr/>
    </dgm:pt>
    <dgm:pt modelId="{FC6496B3-48E8-4543-889D-1FDF02691BF3}" type="pres">
      <dgm:prSet presAssocID="{E0363DD3-CEBE-451D-88FB-C454CD5EFE47}" presName="vert2" presStyleCnt="0"/>
      <dgm:spPr/>
    </dgm:pt>
    <dgm:pt modelId="{0C1AC30D-C16B-4FFB-9EC0-BE1813EB8730}" type="pres">
      <dgm:prSet presAssocID="{E0363DD3-CEBE-451D-88FB-C454CD5EFE47}" presName="thinLine2b" presStyleLbl="callout" presStyleIdx="7" presStyleCnt="8"/>
      <dgm:spPr/>
    </dgm:pt>
    <dgm:pt modelId="{239597B1-EB76-4F09-88D5-9E0B4B746D7C}" type="pres">
      <dgm:prSet presAssocID="{E0363DD3-CEBE-451D-88FB-C454CD5EFE47}" presName="vertSpace2b" presStyleCnt="0"/>
      <dgm:spPr/>
    </dgm:pt>
  </dgm:ptLst>
  <dgm:cxnLst>
    <dgm:cxn modelId="{EE4B6C02-1647-4248-B413-B22EBA3AF069}" srcId="{893F6BEE-4151-4E5D-AE38-C92B31E3CF04}" destId="{C0BEE06D-6A2B-48F0-90D6-CF585294ABD3}" srcOrd="0" destOrd="0" parTransId="{A5C65F10-A35A-4ED8-8264-9453213FB8D9}" sibTransId="{AE611F0C-41E9-465E-A8D9-71FD9A882CF7}"/>
    <dgm:cxn modelId="{35F0F831-986F-4986-9B25-36DCB738E990}" srcId="{893F6BEE-4151-4E5D-AE38-C92B31E3CF04}" destId="{DBBAE666-7D2B-4D8D-B237-09A9706DB1AD}" srcOrd="2" destOrd="0" parTransId="{75A7153C-8D36-4CD6-8F11-696C30BE4C0B}" sibTransId="{1D029967-89FC-4EDE-8EC7-BF4EF78BA804}"/>
    <dgm:cxn modelId="{AE87713E-DAEF-42B0-BE42-586D6E03DA52}" srcId="{893F6BEE-4151-4E5D-AE38-C92B31E3CF04}" destId="{CD4F7E32-E5BE-4B26-AE86-85DB95E8E76F}" srcOrd="3" destOrd="0" parTransId="{668658F6-87CE-4475-B548-D59E06CAE132}" sibTransId="{B64AD03E-3A23-4F8E-9832-DFABFC17F1B3}"/>
    <dgm:cxn modelId="{9A53313F-EDBE-4FE6-96EB-71D201DA67EA}" type="presOf" srcId="{611E13C5-DE6E-471C-9F01-36561662C858}" destId="{D68A01C8-3868-4E22-A9F7-18AA960C0585}" srcOrd="0" destOrd="0" presId="urn:microsoft.com/office/officeart/2008/layout/LinedList"/>
    <dgm:cxn modelId="{86B7E563-CB5E-446D-BEBF-7C93F9C21FA8}" type="presOf" srcId="{29248658-30CB-4835-8BE2-C72F0FB0F277}" destId="{6AE8F5F2-9316-41AF-A003-97510F169CC5}" srcOrd="0" destOrd="0" presId="urn:microsoft.com/office/officeart/2008/layout/LinedList"/>
    <dgm:cxn modelId="{2654B266-31BA-4C10-8413-965E650CF4D6}" srcId="{893F6BEE-4151-4E5D-AE38-C92B31E3CF04}" destId="{611E13C5-DE6E-471C-9F01-36561662C858}" srcOrd="5" destOrd="0" parTransId="{7041CC05-5AA4-44A1-B85A-3389CF53C645}" sibTransId="{E651F56E-2D82-4BB9-89EC-40B09E7F7BC8}"/>
    <dgm:cxn modelId="{E9735169-DFB0-4E24-ACBC-4D15ABD6373B}" type="presOf" srcId="{C0BEE06D-6A2B-48F0-90D6-CF585294ABD3}" destId="{B19D675C-D727-4616-AF5B-5378B22021EE}" srcOrd="0" destOrd="0" presId="urn:microsoft.com/office/officeart/2008/layout/LinedList"/>
    <dgm:cxn modelId="{64CA9376-BF41-404E-8315-FDD513DC97E7}" type="presOf" srcId="{DBBAE666-7D2B-4D8D-B237-09A9706DB1AD}" destId="{81EBD9CE-D37E-4AF8-A256-5E53D824E0F6}" srcOrd="0" destOrd="0" presId="urn:microsoft.com/office/officeart/2008/layout/LinedList"/>
    <dgm:cxn modelId="{A2E2E189-39FF-4135-A9AD-CD21CAB4FDE0}" srcId="{893F6BEE-4151-4E5D-AE38-C92B31E3CF04}" destId="{E0363DD3-CEBE-451D-88FB-C454CD5EFE47}" srcOrd="7" destOrd="0" parTransId="{7A6970FE-43FC-45E9-A0C0-DF6F2ACE6A91}" sibTransId="{CD949966-1B5B-443B-98C4-E345323A9588}"/>
    <dgm:cxn modelId="{AD7B778E-37B9-4A9A-850A-E6009BD0E354}" type="presOf" srcId="{02803FF4-EA5B-426B-A6BA-5658A1F3CA04}" destId="{12D6529C-833A-4D92-B935-877778089F30}" srcOrd="0" destOrd="0" presId="urn:microsoft.com/office/officeart/2008/layout/LinedList"/>
    <dgm:cxn modelId="{088D9D8E-522E-478B-B649-6DAAE260D0E3}" srcId="{5B190E98-A337-48DB-9E4D-537CF4A17357}" destId="{893F6BEE-4151-4E5D-AE38-C92B31E3CF04}" srcOrd="0" destOrd="0" parTransId="{5E80BCAF-D390-402A-B394-C76EA2BFFBDD}" sibTransId="{265AE3AC-185C-4FC1-9A83-21D4113883B5}"/>
    <dgm:cxn modelId="{71E63D94-678B-45B2-AC69-3BAA37112007}" type="presOf" srcId="{B04DDD99-DEE2-4B69-A312-3CC13CF14D89}" destId="{854D6CEB-19C5-4A37-9C10-64E99F9FBD6D}" srcOrd="0" destOrd="0" presId="urn:microsoft.com/office/officeart/2008/layout/LinedList"/>
    <dgm:cxn modelId="{1D4F87AF-2883-4708-9A52-BB1C63919206}" type="presOf" srcId="{893F6BEE-4151-4E5D-AE38-C92B31E3CF04}" destId="{717D8AE0-B51E-41E1-96AC-C665C2DFC703}" srcOrd="0" destOrd="0" presId="urn:microsoft.com/office/officeart/2008/layout/LinedList"/>
    <dgm:cxn modelId="{0FF8F8C0-DFA2-42E1-9F82-2BD5FFF17B62}" srcId="{893F6BEE-4151-4E5D-AE38-C92B31E3CF04}" destId="{29248658-30CB-4835-8BE2-C72F0FB0F277}" srcOrd="6" destOrd="0" parTransId="{73BCD235-D72E-4799-87C5-ADD1771AD0D4}" sibTransId="{E7B683E9-DE2F-4B6B-A4D2-A693067B52AB}"/>
    <dgm:cxn modelId="{BCA79CC9-F30C-4989-A77C-C792C32823E5}" type="presOf" srcId="{5B190E98-A337-48DB-9E4D-537CF4A17357}" destId="{5F25EC48-B29D-4385-88A5-870451C78D29}" srcOrd="0" destOrd="0" presId="urn:microsoft.com/office/officeart/2008/layout/LinedList"/>
    <dgm:cxn modelId="{2816BEE9-A55F-4825-B6A7-78F2597525E5}" srcId="{893F6BEE-4151-4E5D-AE38-C92B31E3CF04}" destId="{B04DDD99-DEE2-4B69-A312-3CC13CF14D89}" srcOrd="1" destOrd="0" parTransId="{1C4F7397-B06C-40CF-A75A-0AB49EA6BFFE}" sibTransId="{C2E797F8-D37E-4B55-A60D-E5166A0ED6C5}"/>
    <dgm:cxn modelId="{9BF18AF5-E44E-46CD-917E-8CAABDE77CF0}" srcId="{893F6BEE-4151-4E5D-AE38-C92B31E3CF04}" destId="{02803FF4-EA5B-426B-A6BA-5658A1F3CA04}" srcOrd="4" destOrd="0" parTransId="{E2405436-06FB-4170-88C9-D693D602AC9A}" sibTransId="{61B84433-215B-4A15-BE5A-23B1ACE05BF9}"/>
    <dgm:cxn modelId="{31C239FA-BE05-474B-8AEF-BB7ED0C28817}" type="presOf" srcId="{CD4F7E32-E5BE-4B26-AE86-85DB95E8E76F}" destId="{D08864C4-EFD5-4C43-9AD4-D28BFBE4F009}" srcOrd="0" destOrd="0" presId="urn:microsoft.com/office/officeart/2008/layout/LinedList"/>
    <dgm:cxn modelId="{98A01BFC-9820-499C-A5DD-EC6E3747BC57}" type="presOf" srcId="{E0363DD3-CEBE-451D-88FB-C454CD5EFE47}" destId="{43706625-F352-4E0A-9C05-93769F8F4407}" srcOrd="0" destOrd="0" presId="urn:microsoft.com/office/officeart/2008/layout/LinedList"/>
    <dgm:cxn modelId="{3713BA47-888E-4763-96CF-50A921EE41AD}" type="presParOf" srcId="{5F25EC48-B29D-4385-88A5-870451C78D29}" destId="{F9762ECE-67F4-44E0-A50A-5F60A876CF9B}" srcOrd="0" destOrd="0" presId="urn:microsoft.com/office/officeart/2008/layout/LinedList"/>
    <dgm:cxn modelId="{1EC6E9EE-C36A-48EC-A4BB-90C4B9992491}" type="presParOf" srcId="{5F25EC48-B29D-4385-88A5-870451C78D29}" destId="{C372AFBB-8356-4019-AFBE-CE306D2F3695}" srcOrd="1" destOrd="0" presId="urn:microsoft.com/office/officeart/2008/layout/LinedList"/>
    <dgm:cxn modelId="{0159F48D-992D-4422-8984-CDE562AE7126}" type="presParOf" srcId="{C372AFBB-8356-4019-AFBE-CE306D2F3695}" destId="{717D8AE0-B51E-41E1-96AC-C665C2DFC703}" srcOrd="0" destOrd="0" presId="urn:microsoft.com/office/officeart/2008/layout/LinedList"/>
    <dgm:cxn modelId="{2F70DFB2-0E54-4D90-BC5F-80CC602BD873}" type="presParOf" srcId="{C372AFBB-8356-4019-AFBE-CE306D2F3695}" destId="{54487B1F-1660-4DF5-85AB-A77BDFCBE854}" srcOrd="1" destOrd="0" presId="urn:microsoft.com/office/officeart/2008/layout/LinedList"/>
    <dgm:cxn modelId="{BB7219BA-1C25-4117-A0EE-762420056A04}" type="presParOf" srcId="{54487B1F-1660-4DF5-85AB-A77BDFCBE854}" destId="{7434F621-3E93-4E34-B6CD-7D42FEB4842D}" srcOrd="0" destOrd="0" presId="urn:microsoft.com/office/officeart/2008/layout/LinedList"/>
    <dgm:cxn modelId="{043D730E-97EF-42FE-93F6-12510F2F92C9}" type="presParOf" srcId="{54487B1F-1660-4DF5-85AB-A77BDFCBE854}" destId="{28567F26-F330-465B-A4AF-B1FA3F4A39D9}" srcOrd="1" destOrd="0" presId="urn:microsoft.com/office/officeart/2008/layout/LinedList"/>
    <dgm:cxn modelId="{C2461E08-1956-4055-8270-89E20E70C889}" type="presParOf" srcId="{28567F26-F330-465B-A4AF-B1FA3F4A39D9}" destId="{3F8DB8E7-341F-4F13-86DA-E23CF69EA20D}" srcOrd="0" destOrd="0" presId="urn:microsoft.com/office/officeart/2008/layout/LinedList"/>
    <dgm:cxn modelId="{0354ED4F-4F88-4B36-AA52-71A898F30FAF}" type="presParOf" srcId="{28567F26-F330-465B-A4AF-B1FA3F4A39D9}" destId="{B19D675C-D727-4616-AF5B-5378B22021EE}" srcOrd="1" destOrd="0" presId="urn:microsoft.com/office/officeart/2008/layout/LinedList"/>
    <dgm:cxn modelId="{A3F386DF-707B-4EE9-B942-FB251E9A1668}" type="presParOf" srcId="{28567F26-F330-465B-A4AF-B1FA3F4A39D9}" destId="{8C376463-2385-41ED-8908-A801720949A3}" srcOrd="2" destOrd="0" presId="urn:microsoft.com/office/officeart/2008/layout/LinedList"/>
    <dgm:cxn modelId="{8C6B5C47-37E1-41BD-862A-743D9AAECD91}" type="presParOf" srcId="{54487B1F-1660-4DF5-85AB-A77BDFCBE854}" destId="{A9327406-8894-4C6A-AAC1-26FCEC943DF3}" srcOrd="2" destOrd="0" presId="urn:microsoft.com/office/officeart/2008/layout/LinedList"/>
    <dgm:cxn modelId="{8B3CFF95-6761-4325-BD14-97CE2D55806E}" type="presParOf" srcId="{54487B1F-1660-4DF5-85AB-A77BDFCBE854}" destId="{43373DA0-8284-4B30-900B-C9997F4D9968}" srcOrd="3" destOrd="0" presId="urn:microsoft.com/office/officeart/2008/layout/LinedList"/>
    <dgm:cxn modelId="{AD4888EC-FC8B-474F-B57E-46BDAF3F78CB}" type="presParOf" srcId="{54487B1F-1660-4DF5-85AB-A77BDFCBE854}" destId="{DA0F80C7-4164-4153-991D-9DC3225940C8}" srcOrd="4" destOrd="0" presId="urn:microsoft.com/office/officeart/2008/layout/LinedList"/>
    <dgm:cxn modelId="{8FA7529A-14C2-4935-81D6-8D89C45E84A1}" type="presParOf" srcId="{DA0F80C7-4164-4153-991D-9DC3225940C8}" destId="{D4E2A1F9-B88A-48A5-8786-8F83E9FDA028}" srcOrd="0" destOrd="0" presId="urn:microsoft.com/office/officeart/2008/layout/LinedList"/>
    <dgm:cxn modelId="{E2EEFE64-FCDE-48E7-BFE5-F0E7A21DCC07}" type="presParOf" srcId="{DA0F80C7-4164-4153-991D-9DC3225940C8}" destId="{854D6CEB-19C5-4A37-9C10-64E99F9FBD6D}" srcOrd="1" destOrd="0" presId="urn:microsoft.com/office/officeart/2008/layout/LinedList"/>
    <dgm:cxn modelId="{56C4AA16-9663-466A-89DE-B641BD899F29}" type="presParOf" srcId="{DA0F80C7-4164-4153-991D-9DC3225940C8}" destId="{A42E97DD-6A12-4996-8BA2-9982B1F35F16}" srcOrd="2" destOrd="0" presId="urn:microsoft.com/office/officeart/2008/layout/LinedList"/>
    <dgm:cxn modelId="{F4C8C4BD-2314-4C16-8A85-34048E8DD89C}" type="presParOf" srcId="{54487B1F-1660-4DF5-85AB-A77BDFCBE854}" destId="{0DD6C18A-065C-45BB-9935-6BDC0F7B66AE}" srcOrd="5" destOrd="0" presId="urn:microsoft.com/office/officeart/2008/layout/LinedList"/>
    <dgm:cxn modelId="{CA2A6C86-5B2B-470F-85B5-7226F9F50BB9}" type="presParOf" srcId="{54487B1F-1660-4DF5-85AB-A77BDFCBE854}" destId="{EB974362-49BE-43CA-A18A-DC56EB63DC46}" srcOrd="6" destOrd="0" presId="urn:microsoft.com/office/officeart/2008/layout/LinedList"/>
    <dgm:cxn modelId="{FB6A0B85-D1B3-405F-9A73-6FD22392EEA7}" type="presParOf" srcId="{54487B1F-1660-4DF5-85AB-A77BDFCBE854}" destId="{35088E74-F502-4036-8C70-4F64B5CEBFDF}" srcOrd="7" destOrd="0" presId="urn:microsoft.com/office/officeart/2008/layout/LinedList"/>
    <dgm:cxn modelId="{6B0A11B4-85AB-40F5-8FEA-15B01B2CA5C5}" type="presParOf" srcId="{35088E74-F502-4036-8C70-4F64B5CEBFDF}" destId="{FA249EE7-3239-436B-97C3-3CFFC597D5A0}" srcOrd="0" destOrd="0" presId="urn:microsoft.com/office/officeart/2008/layout/LinedList"/>
    <dgm:cxn modelId="{444E0713-D943-475A-94CC-DA34ABF6B360}" type="presParOf" srcId="{35088E74-F502-4036-8C70-4F64B5CEBFDF}" destId="{81EBD9CE-D37E-4AF8-A256-5E53D824E0F6}" srcOrd="1" destOrd="0" presId="urn:microsoft.com/office/officeart/2008/layout/LinedList"/>
    <dgm:cxn modelId="{7F8FE5B0-A253-4D98-8672-B08443005FDC}" type="presParOf" srcId="{35088E74-F502-4036-8C70-4F64B5CEBFDF}" destId="{9EF7E4A5-89FA-4D33-95BB-6CA36BDD5A65}" srcOrd="2" destOrd="0" presId="urn:microsoft.com/office/officeart/2008/layout/LinedList"/>
    <dgm:cxn modelId="{70947513-9096-4FA5-8031-1677746CE173}" type="presParOf" srcId="{54487B1F-1660-4DF5-85AB-A77BDFCBE854}" destId="{0A241C8E-DCA9-4E31-AA03-B59163B76161}" srcOrd="8" destOrd="0" presId="urn:microsoft.com/office/officeart/2008/layout/LinedList"/>
    <dgm:cxn modelId="{A594040D-6541-4C92-B2D2-5F5A15873CD8}" type="presParOf" srcId="{54487B1F-1660-4DF5-85AB-A77BDFCBE854}" destId="{CF1B8FAC-9D20-4037-B47C-26137C74EB89}" srcOrd="9" destOrd="0" presId="urn:microsoft.com/office/officeart/2008/layout/LinedList"/>
    <dgm:cxn modelId="{15832421-1790-431C-9266-8DE33A6E1418}" type="presParOf" srcId="{54487B1F-1660-4DF5-85AB-A77BDFCBE854}" destId="{792B0332-52F2-4676-8530-C50C20955AA8}" srcOrd="10" destOrd="0" presId="urn:microsoft.com/office/officeart/2008/layout/LinedList"/>
    <dgm:cxn modelId="{41DF7274-81F1-4AFE-8E67-1BF63DA9CB69}" type="presParOf" srcId="{792B0332-52F2-4676-8530-C50C20955AA8}" destId="{7E361186-5C13-4BFD-9B90-4627DBE21A9B}" srcOrd="0" destOrd="0" presId="urn:microsoft.com/office/officeart/2008/layout/LinedList"/>
    <dgm:cxn modelId="{207A9BD2-10C2-4989-B678-302C8F89E841}" type="presParOf" srcId="{792B0332-52F2-4676-8530-C50C20955AA8}" destId="{D08864C4-EFD5-4C43-9AD4-D28BFBE4F009}" srcOrd="1" destOrd="0" presId="urn:microsoft.com/office/officeart/2008/layout/LinedList"/>
    <dgm:cxn modelId="{D7C6CB28-0592-4B90-8C68-10EB5859E467}" type="presParOf" srcId="{792B0332-52F2-4676-8530-C50C20955AA8}" destId="{B64AEE27-7CB4-40E6-B97C-7A78F1523136}" srcOrd="2" destOrd="0" presId="urn:microsoft.com/office/officeart/2008/layout/LinedList"/>
    <dgm:cxn modelId="{46A37B8E-FE87-48CB-8DBB-9134E4B512FA}" type="presParOf" srcId="{54487B1F-1660-4DF5-85AB-A77BDFCBE854}" destId="{8DB6D435-9E53-42B2-B351-23223EE02B77}" srcOrd="11" destOrd="0" presId="urn:microsoft.com/office/officeart/2008/layout/LinedList"/>
    <dgm:cxn modelId="{0DCB81F9-CC86-4B39-9100-507ED4694DC4}" type="presParOf" srcId="{54487B1F-1660-4DF5-85AB-A77BDFCBE854}" destId="{66D2F551-9F1D-4C1E-91B6-DEAA3645B53B}" srcOrd="12" destOrd="0" presId="urn:microsoft.com/office/officeart/2008/layout/LinedList"/>
    <dgm:cxn modelId="{B7B2BB54-6E4B-42D3-AF7B-BB8212D7FD03}" type="presParOf" srcId="{54487B1F-1660-4DF5-85AB-A77BDFCBE854}" destId="{26DAE606-C367-4AC7-8403-9F566AA37BA7}" srcOrd="13" destOrd="0" presId="urn:microsoft.com/office/officeart/2008/layout/LinedList"/>
    <dgm:cxn modelId="{50C25372-4BB9-4B4B-BB5E-9B5AC17FA231}" type="presParOf" srcId="{26DAE606-C367-4AC7-8403-9F566AA37BA7}" destId="{808BA1EE-01F9-465C-9DE4-33846B149851}" srcOrd="0" destOrd="0" presId="urn:microsoft.com/office/officeart/2008/layout/LinedList"/>
    <dgm:cxn modelId="{8D5D79DC-C6F6-44C7-8CA4-D97FEEDBD7C4}" type="presParOf" srcId="{26DAE606-C367-4AC7-8403-9F566AA37BA7}" destId="{12D6529C-833A-4D92-B935-877778089F30}" srcOrd="1" destOrd="0" presId="urn:microsoft.com/office/officeart/2008/layout/LinedList"/>
    <dgm:cxn modelId="{C8D727B4-CE5E-4DF0-9788-93174F73C28F}" type="presParOf" srcId="{26DAE606-C367-4AC7-8403-9F566AA37BA7}" destId="{198B8104-FBC1-40B3-A770-110D0D6922CA}" srcOrd="2" destOrd="0" presId="urn:microsoft.com/office/officeart/2008/layout/LinedList"/>
    <dgm:cxn modelId="{7EBE34F3-06E7-4A17-8A11-7ADC7E3FB1ED}" type="presParOf" srcId="{54487B1F-1660-4DF5-85AB-A77BDFCBE854}" destId="{FDD28A33-29A4-4A6E-A771-CD340D964FBF}" srcOrd="14" destOrd="0" presId="urn:microsoft.com/office/officeart/2008/layout/LinedList"/>
    <dgm:cxn modelId="{6370F1AE-4C84-4395-B063-D5A2A6E7D297}" type="presParOf" srcId="{54487B1F-1660-4DF5-85AB-A77BDFCBE854}" destId="{CEFCCD94-40C8-4C25-89C8-F76060F0D499}" srcOrd="15" destOrd="0" presId="urn:microsoft.com/office/officeart/2008/layout/LinedList"/>
    <dgm:cxn modelId="{ACBD32CC-C69A-4190-B155-5A31886D86C2}" type="presParOf" srcId="{54487B1F-1660-4DF5-85AB-A77BDFCBE854}" destId="{F2115049-CE0D-44A8-AB72-C4D04FDFFC3F}" srcOrd="16" destOrd="0" presId="urn:microsoft.com/office/officeart/2008/layout/LinedList"/>
    <dgm:cxn modelId="{058842AC-2481-4F76-8DC2-0D721CFAF9D7}" type="presParOf" srcId="{F2115049-CE0D-44A8-AB72-C4D04FDFFC3F}" destId="{FDB5EA08-E92D-4D37-B052-B6542A1451F4}" srcOrd="0" destOrd="0" presId="urn:microsoft.com/office/officeart/2008/layout/LinedList"/>
    <dgm:cxn modelId="{48B6F5F1-0505-400F-BED8-14C1DDC818D1}" type="presParOf" srcId="{F2115049-CE0D-44A8-AB72-C4D04FDFFC3F}" destId="{D68A01C8-3868-4E22-A9F7-18AA960C0585}" srcOrd="1" destOrd="0" presId="urn:microsoft.com/office/officeart/2008/layout/LinedList"/>
    <dgm:cxn modelId="{A994D18B-9B80-46D0-BC0B-73D285392856}" type="presParOf" srcId="{F2115049-CE0D-44A8-AB72-C4D04FDFFC3F}" destId="{529824BC-570B-4495-BC8F-23AF3AE58D69}" srcOrd="2" destOrd="0" presId="urn:microsoft.com/office/officeart/2008/layout/LinedList"/>
    <dgm:cxn modelId="{ADBC7A34-16CA-4D6F-BA85-6B329F373D65}" type="presParOf" srcId="{54487B1F-1660-4DF5-85AB-A77BDFCBE854}" destId="{ED2A3C11-29BB-4B36-A1C2-439D74E3A06F}" srcOrd="17" destOrd="0" presId="urn:microsoft.com/office/officeart/2008/layout/LinedList"/>
    <dgm:cxn modelId="{80200D4A-EF74-4DA3-B9B9-F1F25022DCCF}" type="presParOf" srcId="{54487B1F-1660-4DF5-85AB-A77BDFCBE854}" destId="{6F732A85-8813-46D0-8213-EA5EBD1B5A8A}" srcOrd="18" destOrd="0" presId="urn:microsoft.com/office/officeart/2008/layout/LinedList"/>
    <dgm:cxn modelId="{CD93E05D-CD44-4F74-9CDB-191E3F84AC72}" type="presParOf" srcId="{54487B1F-1660-4DF5-85AB-A77BDFCBE854}" destId="{75343F44-9A63-4758-A018-57E1E5CD7BD5}" srcOrd="19" destOrd="0" presId="urn:microsoft.com/office/officeart/2008/layout/LinedList"/>
    <dgm:cxn modelId="{00C061CA-6FE9-4538-A51E-480CA379EE1E}" type="presParOf" srcId="{75343F44-9A63-4758-A018-57E1E5CD7BD5}" destId="{F95BB65E-E8C2-4A65-A727-17D2884530F7}" srcOrd="0" destOrd="0" presId="urn:microsoft.com/office/officeart/2008/layout/LinedList"/>
    <dgm:cxn modelId="{B5F563A5-7F93-492B-965E-1E08C2D4DE9A}" type="presParOf" srcId="{75343F44-9A63-4758-A018-57E1E5CD7BD5}" destId="{6AE8F5F2-9316-41AF-A003-97510F169CC5}" srcOrd="1" destOrd="0" presId="urn:microsoft.com/office/officeart/2008/layout/LinedList"/>
    <dgm:cxn modelId="{57B2EA7B-0B44-45E9-AA39-8142E07982A4}" type="presParOf" srcId="{75343F44-9A63-4758-A018-57E1E5CD7BD5}" destId="{5D8E674B-4518-41AE-980F-BCFC94BAE154}" srcOrd="2" destOrd="0" presId="urn:microsoft.com/office/officeart/2008/layout/LinedList"/>
    <dgm:cxn modelId="{2896A351-AC5A-43A9-BF62-3D829679FB08}" type="presParOf" srcId="{54487B1F-1660-4DF5-85AB-A77BDFCBE854}" destId="{33A3A5C0-83FA-412B-BDD8-CEE3047C68E8}" srcOrd="20" destOrd="0" presId="urn:microsoft.com/office/officeart/2008/layout/LinedList"/>
    <dgm:cxn modelId="{3E104F84-6B10-4C36-99E7-0D075E765DAF}" type="presParOf" srcId="{54487B1F-1660-4DF5-85AB-A77BDFCBE854}" destId="{53BD93D0-2918-4804-97CB-008E0D81EC16}" srcOrd="21" destOrd="0" presId="urn:microsoft.com/office/officeart/2008/layout/LinedList"/>
    <dgm:cxn modelId="{A259D4C3-6A0F-4A05-BB39-9F80471BB1CB}" type="presParOf" srcId="{54487B1F-1660-4DF5-85AB-A77BDFCBE854}" destId="{92777710-99E0-42FC-852B-517A1A3430CF}" srcOrd="22" destOrd="0" presId="urn:microsoft.com/office/officeart/2008/layout/LinedList"/>
    <dgm:cxn modelId="{434E8FF5-DC97-41CE-849C-5A16EDC5B684}" type="presParOf" srcId="{92777710-99E0-42FC-852B-517A1A3430CF}" destId="{7D34FBEA-B71B-4E7B-8EC8-5DC460317372}" srcOrd="0" destOrd="0" presId="urn:microsoft.com/office/officeart/2008/layout/LinedList"/>
    <dgm:cxn modelId="{BD93F5D6-261E-46F8-9C9A-C6951B25A1F6}" type="presParOf" srcId="{92777710-99E0-42FC-852B-517A1A3430CF}" destId="{43706625-F352-4E0A-9C05-93769F8F4407}" srcOrd="1" destOrd="0" presId="urn:microsoft.com/office/officeart/2008/layout/LinedList"/>
    <dgm:cxn modelId="{A49922A4-1286-41C8-A477-5AB2A5465DF5}" type="presParOf" srcId="{92777710-99E0-42FC-852B-517A1A3430CF}" destId="{FC6496B3-48E8-4543-889D-1FDF02691BF3}" srcOrd="2" destOrd="0" presId="urn:microsoft.com/office/officeart/2008/layout/LinedList"/>
    <dgm:cxn modelId="{E6CCF3F0-D70E-4F27-A5D7-A112B6507586}" type="presParOf" srcId="{54487B1F-1660-4DF5-85AB-A77BDFCBE854}" destId="{0C1AC30D-C16B-4FFB-9EC0-BE1813EB8730}" srcOrd="23" destOrd="0" presId="urn:microsoft.com/office/officeart/2008/layout/LinedList"/>
    <dgm:cxn modelId="{2FD8A5DA-AB5F-4B68-8468-F082C6F5DE82}" type="presParOf" srcId="{54487B1F-1660-4DF5-85AB-A77BDFCBE854}" destId="{239597B1-EB76-4F09-88D5-9E0B4B746D7C}" srcOrd="24"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190E98-A337-48DB-9E4D-537CF4A17357}" type="doc">
      <dgm:prSet loTypeId="urn:microsoft.com/office/officeart/2005/8/layout/vList5" loCatId="list" qsTypeId="urn:microsoft.com/office/officeart/2005/8/quickstyle/3d3" qsCatId="3D" csTypeId="urn:microsoft.com/office/officeart/2005/8/colors/accent0_3" csCatId="mainScheme" phldr="1"/>
      <dgm:spPr/>
      <dgm:t>
        <a:bodyPr/>
        <a:lstStyle/>
        <a:p>
          <a:endParaRPr lang="es-CO"/>
        </a:p>
      </dgm:t>
    </dgm:pt>
    <dgm:pt modelId="{893F6BEE-4151-4E5D-AE38-C92B31E3CF04}">
      <dgm:prSet phldrT="[Texto]" custT="1"/>
      <dgm:spPr/>
      <dgm:t>
        <a:bodyPr/>
        <a:lstStyle/>
        <a:p>
          <a:r>
            <a:rPr lang="es-CO" sz="3100" dirty="0"/>
            <a:t>Gestión Vicepresidencia de Bienes Muebles e Inmuebles</a:t>
          </a:r>
        </a:p>
      </dgm:t>
    </dgm:pt>
    <dgm:pt modelId="{5E80BCAF-D390-402A-B394-C76EA2BFFBDD}" type="parTrans" cxnId="{088D9D8E-522E-478B-B649-6DAAE260D0E3}">
      <dgm:prSet/>
      <dgm:spPr/>
      <dgm:t>
        <a:bodyPr/>
        <a:lstStyle/>
        <a:p>
          <a:endParaRPr lang="es-CO"/>
        </a:p>
      </dgm:t>
    </dgm:pt>
    <dgm:pt modelId="{265AE3AC-185C-4FC1-9A83-21D4113883B5}" type="sibTrans" cxnId="{088D9D8E-522E-478B-B649-6DAAE260D0E3}">
      <dgm:prSet/>
      <dgm:spPr/>
      <dgm:t>
        <a:bodyPr/>
        <a:lstStyle/>
        <a:p>
          <a:endParaRPr lang="es-CO"/>
        </a:p>
      </dgm:t>
    </dgm:pt>
    <dgm:pt modelId="{AD8A0264-C1CF-4C18-AE13-BD9B80F2C036}">
      <dgm:prSet custT="1"/>
      <dgm:spPr>
        <a:solidFill>
          <a:schemeClr val="bg1">
            <a:lumMod val="75000"/>
            <a:alpha val="90000"/>
          </a:schemeClr>
        </a:solidFill>
      </dgm:spPr>
      <dgm:t>
        <a:bodyPr/>
        <a:lstStyle/>
        <a:p>
          <a:pPr algn="just"/>
          <a:endParaRPr lang="es-CO" sz="1200" dirty="0"/>
        </a:p>
      </dgm:t>
    </dgm:pt>
    <dgm:pt modelId="{051395EC-5C4F-42F5-9C2E-7BB5371AEA9C}" type="parTrans" cxnId="{F96A0EA9-D22C-4CF5-AE0D-BFE7279BB3C1}">
      <dgm:prSet/>
      <dgm:spPr/>
      <dgm:t>
        <a:bodyPr/>
        <a:lstStyle/>
        <a:p>
          <a:endParaRPr lang="es-CO"/>
        </a:p>
      </dgm:t>
    </dgm:pt>
    <dgm:pt modelId="{5BF7B7E1-AF2D-42AE-B0AB-124481440BD7}" type="sibTrans" cxnId="{F96A0EA9-D22C-4CF5-AE0D-BFE7279BB3C1}">
      <dgm:prSet/>
      <dgm:spPr/>
      <dgm:t>
        <a:bodyPr/>
        <a:lstStyle/>
        <a:p>
          <a:endParaRPr lang="es-CO"/>
        </a:p>
      </dgm:t>
    </dgm:pt>
    <dgm:pt modelId="{D1C61547-5771-4B2C-9D47-06B33493021F}">
      <dgm:prSet custT="1"/>
      <dgm:spPr>
        <a:solidFill>
          <a:schemeClr val="bg1">
            <a:lumMod val="75000"/>
            <a:alpha val="90000"/>
          </a:schemeClr>
        </a:solidFill>
      </dgm:spPr>
      <dgm:t>
        <a:bodyPr/>
        <a:lstStyle/>
        <a:p>
          <a:pPr algn="just"/>
          <a:endParaRPr lang="es-CO" sz="1200" dirty="0"/>
        </a:p>
      </dgm:t>
    </dgm:pt>
    <dgm:pt modelId="{4FD30642-72F0-4227-A336-B37439ED0183}" type="parTrans" cxnId="{E04868D1-EC12-4E5B-84D9-9D37484FA12D}">
      <dgm:prSet/>
      <dgm:spPr/>
      <dgm:t>
        <a:bodyPr/>
        <a:lstStyle/>
        <a:p>
          <a:endParaRPr lang="es-CO"/>
        </a:p>
      </dgm:t>
    </dgm:pt>
    <dgm:pt modelId="{8A945822-40D3-4519-88BF-8078C49E1E84}" type="sibTrans" cxnId="{E04868D1-EC12-4E5B-84D9-9D37484FA12D}">
      <dgm:prSet/>
      <dgm:spPr/>
      <dgm:t>
        <a:bodyPr/>
        <a:lstStyle/>
        <a:p>
          <a:endParaRPr lang="es-CO"/>
        </a:p>
      </dgm:t>
    </dgm:pt>
    <dgm:pt modelId="{301BCBA8-6F15-4339-8971-42F94CEBB317}">
      <dgm:prSet custT="1"/>
      <dgm:spPr>
        <a:solidFill>
          <a:schemeClr val="bg1">
            <a:lumMod val="75000"/>
            <a:alpha val="90000"/>
          </a:schemeClr>
        </a:solidFill>
      </dgm:spPr>
      <dgm:t>
        <a:bodyPr/>
        <a:lstStyle/>
        <a:p>
          <a:pPr algn="l"/>
          <a:endParaRPr lang="es-CO" sz="1200" dirty="0"/>
        </a:p>
      </dgm:t>
    </dgm:pt>
    <dgm:pt modelId="{E35E5B69-2EE5-4D65-A9F4-E155A1D1565B}" type="parTrans" cxnId="{581AC47D-8EAC-4F7D-8E51-3E4462578CA0}">
      <dgm:prSet/>
      <dgm:spPr/>
      <dgm:t>
        <a:bodyPr/>
        <a:lstStyle/>
        <a:p>
          <a:endParaRPr lang="es-CO"/>
        </a:p>
      </dgm:t>
    </dgm:pt>
    <dgm:pt modelId="{5E2E23CF-3707-4E8C-B614-D0085D44A035}" type="sibTrans" cxnId="{581AC47D-8EAC-4F7D-8E51-3E4462578CA0}">
      <dgm:prSet/>
      <dgm:spPr/>
      <dgm:t>
        <a:bodyPr/>
        <a:lstStyle/>
        <a:p>
          <a:endParaRPr lang="es-CO"/>
        </a:p>
      </dgm:t>
    </dgm:pt>
    <dgm:pt modelId="{1830A45F-BDBC-49FC-8A68-B7BACD029B1E}">
      <dgm:prSet custT="1"/>
      <dgm:spPr>
        <a:solidFill>
          <a:schemeClr val="bg1">
            <a:lumMod val="75000"/>
            <a:alpha val="90000"/>
          </a:schemeClr>
        </a:solidFill>
      </dgm:spPr>
      <dgm:t>
        <a:bodyPr/>
        <a:lstStyle/>
        <a:p>
          <a:pPr algn="l"/>
          <a:endParaRPr lang="es-CO" sz="1000" dirty="0"/>
        </a:p>
      </dgm:t>
    </dgm:pt>
    <dgm:pt modelId="{B7737392-F21E-4472-8713-571037B631FF}" type="parTrans" cxnId="{510A4B1B-6AD5-46FA-88B6-FB711B8E276D}">
      <dgm:prSet/>
      <dgm:spPr/>
      <dgm:t>
        <a:bodyPr/>
        <a:lstStyle/>
        <a:p>
          <a:endParaRPr lang="es-CO"/>
        </a:p>
      </dgm:t>
    </dgm:pt>
    <dgm:pt modelId="{97D79B9C-26CF-4BD4-9D40-49A4F101095D}" type="sibTrans" cxnId="{510A4B1B-6AD5-46FA-88B6-FB711B8E276D}">
      <dgm:prSet/>
      <dgm:spPr/>
      <dgm:t>
        <a:bodyPr/>
        <a:lstStyle/>
        <a:p>
          <a:endParaRPr lang="es-CO"/>
        </a:p>
      </dgm:t>
    </dgm:pt>
    <dgm:pt modelId="{BFC52EEC-437D-4BB3-9890-1A5219721070}">
      <dgm:prSet custT="1"/>
      <dgm:spPr>
        <a:solidFill>
          <a:schemeClr val="bg1">
            <a:lumMod val="75000"/>
            <a:alpha val="90000"/>
          </a:schemeClr>
        </a:solidFill>
      </dgm:spPr>
      <dgm:t>
        <a:bodyPr/>
        <a:lstStyle/>
        <a:p>
          <a:pPr algn="l"/>
          <a:endParaRPr lang="es-CO" sz="1000" dirty="0"/>
        </a:p>
      </dgm:t>
    </dgm:pt>
    <dgm:pt modelId="{DE6E14D1-EFC1-4E94-90A7-1A90ABA98206}" type="parTrans" cxnId="{208500F4-AB9E-48ED-BAE9-A5FCB7296512}">
      <dgm:prSet/>
      <dgm:spPr/>
      <dgm:t>
        <a:bodyPr/>
        <a:lstStyle/>
        <a:p>
          <a:endParaRPr lang="es-CO"/>
        </a:p>
      </dgm:t>
    </dgm:pt>
    <dgm:pt modelId="{C4A9CC85-0DC8-463E-979F-E9344E20CECF}" type="sibTrans" cxnId="{208500F4-AB9E-48ED-BAE9-A5FCB7296512}">
      <dgm:prSet/>
      <dgm:spPr/>
      <dgm:t>
        <a:bodyPr/>
        <a:lstStyle/>
        <a:p>
          <a:endParaRPr lang="es-CO"/>
        </a:p>
      </dgm:t>
    </dgm:pt>
    <dgm:pt modelId="{170BC367-BF8D-48AF-AA6A-6D1A952D73A9}">
      <dgm:prSet custT="1"/>
      <dgm:spPr>
        <a:solidFill>
          <a:schemeClr val="bg1">
            <a:lumMod val="75000"/>
            <a:alpha val="90000"/>
          </a:schemeClr>
        </a:solidFill>
      </dgm:spPr>
      <dgm:t>
        <a:bodyPr/>
        <a:lstStyle/>
        <a:p>
          <a:pPr algn="l"/>
          <a:endParaRPr lang="es-CO" sz="1400" dirty="0"/>
        </a:p>
      </dgm:t>
    </dgm:pt>
    <dgm:pt modelId="{67688E88-0CAE-4087-915F-669AF6CB4C1B}" type="parTrans" cxnId="{3669618F-CE7C-4CAF-8D65-008132F00EEE}">
      <dgm:prSet/>
      <dgm:spPr/>
      <dgm:t>
        <a:bodyPr/>
        <a:lstStyle/>
        <a:p>
          <a:endParaRPr lang="es-CO"/>
        </a:p>
      </dgm:t>
    </dgm:pt>
    <dgm:pt modelId="{7AA132B8-FD0C-4123-B53D-8AD5635EB5FA}" type="sibTrans" cxnId="{3669618F-CE7C-4CAF-8D65-008132F00EEE}">
      <dgm:prSet/>
      <dgm:spPr/>
      <dgm:t>
        <a:bodyPr/>
        <a:lstStyle/>
        <a:p>
          <a:endParaRPr lang="es-CO"/>
        </a:p>
      </dgm:t>
    </dgm:pt>
    <dgm:pt modelId="{286200EE-8470-4F85-B6DD-F9E7901912CF}">
      <dgm:prSet custT="1"/>
      <dgm:spPr>
        <a:solidFill>
          <a:schemeClr val="bg1">
            <a:lumMod val="75000"/>
            <a:alpha val="90000"/>
          </a:schemeClr>
        </a:solidFill>
      </dgm:spPr>
      <dgm:t>
        <a:bodyPr/>
        <a:lstStyle/>
        <a:p>
          <a:pPr algn="l"/>
          <a:endParaRPr lang="es-CO" sz="1400" dirty="0"/>
        </a:p>
      </dgm:t>
    </dgm:pt>
    <dgm:pt modelId="{7060B0C9-3EBF-46BA-AE49-D1F9E94D87AE}" type="parTrans" cxnId="{6B081DFB-91B7-43B1-A08F-C7B96779779C}">
      <dgm:prSet/>
      <dgm:spPr/>
      <dgm:t>
        <a:bodyPr/>
        <a:lstStyle/>
        <a:p>
          <a:endParaRPr lang="es-CO"/>
        </a:p>
      </dgm:t>
    </dgm:pt>
    <dgm:pt modelId="{1E8D5754-0C84-4137-86CC-D805017FA707}" type="sibTrans" cxnId="{6B081DFB-91B7-43B1-A08F-C7B96779779C}">
      <dgm:prSet/>
      <dgm:spPr/>
      <dgm:t>
        <a:bodyPr/>
        <a:lstStyle/>
        <a:p>
          <a:endParaRPr lang="es-CO"/>
        </a:p>
      </dgm:t>
    </dgm:pt>
    <dgm:pt modelId="{FAC1FA2F-3975-4209-A1A5-C99D6C977B04}">
      <dgm:prSet custT="1"/>
      <dgm:spPr>
        <a:solidFill>
          <a:schemeClr val="bg1">
            <a:lumMod val="75000"/>
            <a:alpha val="90000"/>
          </a:schemeClr>
        </a:solidFill>
      </dgm:spPr>
      <dgm:t>
        <a:bodyPr/>
        <a:lstStyle/>
        <a:p>
          <a:pPr algn="l"/>
          <a:endParaRPr lang="es-CO" sz="1400" dirty="0"/>
        </a:p>
      </dgm:t>
    </dgm:pt>
    <dgm:pt modelId="{8FD4985F-04EB-47C9-A89B-BB4F9EA716BF}" type="parTrans" cxnId="{988E2D4B-4510-4A68-AB9E-A1361B19ACBC}">
      <dgm:prSet/>
      <dgm:spPr/>
      <dgm:t>
        <a:bodyPr/>
        <a:lstStyle/>
        <a:p>
          <a:endParaRPr lang="es-CO"/>
        </a:p>
      </dgm:t>
    </dgm:pt>
    <dgm:pt modelId="{07955E06-DDE6-4F4C-8F1A-3F4137D85B6F}" type="sibTrans" cxnId="{988E2D4B-4510-4A68-AB9E-A1361B19ACBC}">
      <dgm:prSet/>
      <dgm:spPr/>
      <dgm:t>
        <a:bodyPr/>
        <a:lstStyle/>
        <a:p>
          <a:endParaRPr lang="es-CO"/>
        </a:p>
      </dgm:t>
    </dgm:pt>
    <dgm:pt modelId="{C11BD904-53BD-468E-88C3-48D746D232DB}">
      <dgm:prSet custT="1"/>
      <dgm:spPr>
        <a:solidFill>
          <a:schemeClr val="bg1">
            <a:lumMod val="75000"/>
            <a:alpha val="90000"/>
          </a:schemeClr>
        </a:solidFill>
      </dgm:spPr>
      <dgm:t>
        <a:bodyPr/>
        <a:lstStyle/>
        <a:p>
          <a:pPr algn="just"/>
          <a:r>
            <a:rPr lang="es-ES" sz="1200" dirty="0"/>
            <a:t>La Gerencia Técnica realizó el estudio de 3134 folios de matrícula que representa                                      $ 5,925,347,870,520 en valor catastral.</a:t>
          </a:r>
        </a:p>
      </dgm:t>
    </dgm:pt>
    <dgm:pt modelId="{2A0F7CA6-96A7-415A-9633-BB772B18105F}" type="parTrans" cxnId="{B54E2CBF-B5B4-4B08-BB03-FBCBEE7BBCE9}">
      <dgm:prSet/>
      <dgm:spPr/>
      <dgm:t>
        <a:bodyPr/>
        <a:lstStyle/>
        <a:p>
          <a:endParaRPr lang="es-CO"/>
        </a:p>
      </dgm:t>
    </dgm:pt>
    <dgm:pt modelId="{5C72D4F2-C02F-4DA9-872D-707CCBCFE271}" type="sibTrans" cxnId="{B54E2CBF-B5B4-4B08-BB03-FBCBEE7BBCE9}">
      <dgm:prSet/>
      <dgm:spPr/>
      <dgm:t>
        <a:bodyPr/>
        <a:lstStyle/>
        <a:p>
          <a:endParaRPr lang="es-CO"/>
        </a:p>
      </dgm:t>
    </dgm:pt>
    <dgm:pt modelId="{B6AE8D9E-5D4A-4342-86CA-83348369186E}">
      <dgm:prSet custT="1"/>
      <dgm:spPr>
        <a:solidFill>
          <a:schemeClr val="bg1">
            <a:lumMod val="75000"/>
            <a:alpha val="90000"/>
          </a:schemeClr>
        </a:solidFill>
      </dgm:spPr>
      <dgm:t>
        <a:bodyPr/>
        <a:lstStyle/>
        <a:p>
          <a:pPr algn="just">
            <a:buFont typeface="Wingdings" panose="05000000000000000000" pitchFamily="2" charset="2"/>
            <a:buChar char="ü"/>
          </a:pPr>
          <a:r>
            <a:rPr lang="es-ES" sz="1200" dirty="0"/>
            <a:t>661 FMI Urbanos por valor de $3,139,311,000 arriendo mensual.</a:t>
          </a:r>
          <a:endParaRPr lang="es-CO" sz="1200" dirty="0"/>
        </a:p>
      </dgm:t>
    </dgm:pt>
    <dgm:pt modelId="{435AE027-135B-48AB-A800-CC170215714F}" type="parTrans" cxnId="{A8CA6709-D102-4454-88BE-6CEC42CCD0A1}">
      <dgm:prSet/>
      <dgm:spPr/>
      <dgm:t>
        <a:bodyPr/>
        <a:lstStyle/>
        <a:p>
          <a:endParaRPr lang="es-CO"/>
        </a:p>
      </dgm:t>
    </dgm:pt>
    <dgm:pt modelId="{BA420976-F4F6-4039-955F-16B1ECBEAA2F}" type="sibTrans" cxnId="{A8CA6709-D102-4454-88BE-6CEC42CCD0A1}">
      <dgm:prSet/>
      <dgm:spPr/>
      <dgm:t>
        <a:bodyPr/>
        <a:lstStyle/>
        <a:p>
          <a:endParaRPr lang="es-CO"/>
        </a:p>
      </dgm:t>
    </dgm:pt>
    <dgm:pt modelId="{6CD7EFC3-F495-4AC2-A458-DE0ADC026E67}">
      <dgm:prSet custT="1"/>
      <dgm:spPr>
        <a:solidFill>
          <a:schemeClr val="bg1">
            <a:lumMod val="75000"/>
            <a:alpha val="90000"/>
          </a:schemeClr>
        </a:solidFill>
      </dgm:spPr>
      <dgm:t>
        <a:bodyPr/>
        <a:lstStyle/>
        <a:p>
          <a:pPr algn="just">
            <a:buFont typeface="Wingdings" panose="05000000000000000000" pitchFamily="2" charset="2"/>
            <a:buChar char="ü"/>
          </a:pPr>
          <a:r>
            <a:rPr lang="es-ES" sz="1200" dirty="0"/>
            <a:t>653 FMI Rurales por valor de $913,580,000 arriendo mensual.</a:t>
          </a:r>
          <a:endParaRPr lang="es-CO" sz="1200" dirty="0"/>
        </a:p>
      </dgm:t>
    </dgm:pt>
    <dgm:pt modelId="{3849C33C-F903-4F59-9E64-5673A94245D7}" type="parTrans" cxnId="{CBC4214B-22F7-4A30-8DC8-C906CBFE4DC8}">
      <dgm:prSet/>
      <dgm:spPr/>
      <dgm:t>
        <a:bodyPr/>
        <a:lstStyle/>
        <a:p>
          <a:endParaRPr lang="es-CO"/>
        </a:p>
      </dgm:t>
    </dgm:pt>
    <dgm:pt modelId="{CCACDDF8-A427-4A95-B43E-923DDE47C789}" type="sibTrans" cxnId="{CBC4214B-22F7-4A30-8DC8-C906CBFE4DC8}">
      <dgm:prSet/>
      <dgm:spPr/>
      <dgm:t>
        <a:bodyPr/>
        <a:lstStyle/>
        <a:p>
          <a:endParaRPr lang="es-CO"/>
        </a:p>
      </dgm:t>
    </dgm:pt>
    <dgm:pt modelId="{99E270FE-F75F-4B48-BF84-F4E362FA3F55}">
      <dgm:prSet custT="1"/>
      <dgm:spPr>
        <a:solidFill>
          <a:schemeClr val="bg1">
            <a:lumMod val="75000"/>
            <a:alpha val="90000"/>
          </a:schemeClr>
        </a:solidFill>
      </dgm:spPr>
      <dgm:t>
        <a:bodyPr/>
        <a:lstStyle/>
        <a:p>
          <a:pPr algn="just"/>
          <a:r>
            <a:rPr lang="es-ES" sz="1200" dirty="0"/>
            <a:t>Con base a la generación de valor de los inmuebles, la Gerencia Técnica desarrolla parte de la estimación de renta de los bienes urbanos y rurales susceptibles a dicho proceso, de acuerdo con la metodología establecida para este trámite, los resultados para el 2020 fueron los siguientes: </a:t>
          </a:r>
        </a:p>
      </dgm:t>
    </dgm:pt>
    <dgm:pt modelId="{C8357A2F-51B4-4E81-8B8B-5A164541C92A}" type="parTrans" cxnId="{B94F60FF-3654-4082-99E1-F108FE040A7A}">
      <dgm:prSet/>
      <dgm:spPr/>
      <dgm:t>
        <a:bodyPr/>
        <a:lstStyle/>
        <a:p>
          <a:endParaRPr lang="es-CO"/>
        </a:p>
      </dgm:t>
    </dgm:pt>
    <dgm:pt modelId="{80B53FFC-0DB5-4D14-92F9-2E824E64F049}" type="sibTrans" cxnId="{B94F60FF-3654-4082-99E1-F108FE040A7A}">
      <dgm:prSet/>
      <dgm:spPr/>
      <dgm:t>
        <a:bodyPr/>
        <a:lstStyle/>
        <a:p>
          <a:endParaRPr lang="es-CO"/>
        </a:p>
      </dgm:t>
    </dgm:pt>
    <dgm:pt modelId="{9819A65C-5DEA-4846-AB7C-A136AE85E767}">
      <dgm:prSet custT="1"/>
      <dgm:spPr>
        <a:solidFill>
          <a:schemeClr val="bg1">
            <a:lumMod val="75000"/>
            <a:alpha val="90000"/>
          </a:schemeClr>
        </a:solidFill>
      </dgm:spPr>
      <dgm:t>
        <a:bodyPr/>
        <a:lstStyle/>
        <a:p>
          <a:pPr algn="just"/>
          <a:r>
            <a:rPr lang="es-ES" sz="1200" dirty="0"/>
            <a:t>Se realizaron 696 viabilidades técnicas para inmuebles rurales.</a:t>
          </a:r>
          <a:endParaRPr lang="es-CO" sz="1200" dirty="0"/>
        </a:p>
      </dgm:t>
    </dgm:pt>
    <dgm:pt modelId="{24B0FE9B-C34E-486B-AC02-6D28016C8275}" type="parTrans" cxnId="{416351EC-42CF-4596-ABC1-E2A4F04B1CDF}">
      <dgm:prSet/>
      <dgm:spPr/>
      <dgm:t>
        <a:bodyPr/>
        <a:lstStyle/>
        <a:p>
          <a:endParaRPr lang="es-CO"/>
        </a:p>
      </dgm:t>
    </dgm:pt>
    <dgm:pt modelId="{7E407B7E-F4B8-4ABA-846C-7254F92A9A3E}" type="sibTrans" cxnId="{416351EC-42CF-4596-ABC1-E2A4F04B1CDF}">
      <dgm:prSet/>
      <dgm:spPr/>
      <dgm:t>
        <a:bodyPr/>
        <a:lstStyle/>
        <a:p>
          <a:endParaRPr lang="es-CO"/>
        </a:p>
      </dgm:t>
    </dgm:pt>
    <dgm:pt modelId="{DA3BF2A9-916D-496D-A4BE-14726092C4FB}">
      <dgm:prSet custT="1"/>
      <dgm:spPr>
        <a:solidFill>
          <a:schemeClr val="bg1">
            <a:lumMod val="75000"/>
            <a:alpha val="90000"/>
          </a:schemeClr>
        </a:solidFill>
      </dgm:spPr>
      <dgm:t>
        <a:bodyPr/>
        <a:lstStyle/>
        <a:p>
          <a:pPr algn="just"/>
          <a:r>
            <a:rPr lang="es-ES" sz="1200" dirty="0"/>
            <a:t>Se desarrolló la valoración de los bienes muebles dependiendo de su tipología 2995 bienes muebles por valor de $ 21,162,797,308.</a:t>
          </a:r>
          <a:endParaRPr lang="es-CO" sz="1200" dirty="0"/>
        </a:p>
      </dgm:t>
    </dgm:pt>
    <dgm:pt modelId="{5BB702FD-E77A-475A-A090-B3AC21A61002}" type="parTrans" cxnId="{081FA9D9-EFD8-4CA0-B6B5-8FAA62A41D72}">
      <dgm:prSet/>
      <dgm:spPr/>
      <dgm:t>
        <a:bodyPr/>
        <a:lstStyle/>
        <a:p>
          <a:endParaRPr lang="es-CO"/>
        </a:p>
      </dgm:t>
    </dgm:pt>
    <dgm:pt modelId="{908AC1E6-7B09-4CE1-9485-5D32C334A345}" type="sibTrans" cxnId="{081FA9D9-EFD8-4CA0-B6B5-8FAA62A41D72}">
      <dgm:prSet/>
      <dgm:spPr/>
      <dgm:t>
        <a:bodyPr/>
        <a:lstStyle/>
        <a:p>
          <a:endParaRPr lang="es-CO"/>
        </a:p>
      </dgm:t>
    </dgm:pt>
    <dgm:pt modelId="{11A55368-88D2-450E-83E9-05361EA97A6D}">
      <dgm:prSet custT="1"/>
      <dgm:spPr>
        <a:solidFill>
          <a:schemeClr val="bg1">
            <a:lumMod val="75000"/>
            <a:alpha val="90000"/>
          </a:schemeClr>
        </a:solidFill>
      </dgm:spPr>
      <dgm:t>
        <a:bodyPr/>
        <a:lstStyle/>
        <a:p>
          <a:pPr algn="just"/>
          <a:r>
            <a:rPr lang="es-ES" sz="1200" dirty="0"/>
            <a:t>Se desarrolló el objeto del contrato con el proveedor Ernest &amp; Young, cuyo trabajo en específico fue realizar un modelo económico, para evaluar la potencial enajenación temprana de bienes inmuebles, el cual incluye los gastos de administración y tributarios, potenciales descuentos a otorgar y tasa interna de retorno por cada escenario.</a:t>
          </a:r>
          <a:endParaRPr lang="es-CO" sz="1200" dirty="0"/>
        </a:p>
      </dgm:t>
    </dgm:pt>
    <dgm:pt modelId="{B88B367D-322E-4F02-8EBD-8D6F3FBD34F5}" type="parTrans" cxnId="{5012F4C6-7C2F-41E5-B0CA-A833327469E0}">
      <dgm:prSet/>
      <dgm:spPr/>
      <dgm:t>
        <a:bodyPr/>
        <a:lstStyle/>
        <a:p>
          <a:endParaRPr lang="es-CO"/>
        </a:p>
      </dgm:t>
    </dgm:pt>
    <dgm:pt modelId="{3EBE0A3D-495F-482B-852E-DC49230A773B}" type="sibTrans" cxnId="{5012F4C6-7C2F-41E5-B0CA-A833327469E0}">
      <dgm:prSet/>
      <dgm:spPr/>
      <dgm:t>
        <a:bodyPr/>
        <a:lstStyle/>
        <a:p>
          <a:endParaRPr lang="es-CO"/>
        </a:p>
      </dgm:t>
    </dgm:pt>
    <dgm:pt modelId="{36382633-1EED-46AC-8B77-D468E04A7606}">
      <dgm:prSet custT="1"/>
      <dgm:spPr>
        <a:solidFill>
          <a:schemeClr val="bg1">
            <a:lumMod val="75000"/>
            <a:alpha val="90000"/>
          </a:schemeClr>
        </a:solidFill>
      </dgm:spPr>
      <dgm:t>
        <a:bodyPr/>
        <a:lstStyle/>
        <a:p>
          <a:pPr algn="just"/>
          <a:endParaRPr lang="es-ES" sz="1200" dirty="0"/>
        </a:p>
      </dgm:t>
    </dgm:pt>
    <dgm:pt modelId="{16922888-6334-4D9B-9D83-D8ECA857DFFC}" type="parTrans" cxnId="{80728854-1093-490F-B450-9297EAD0E5A2}">
      <dgm:prSet/>
      <dgm:spPr/>
      <dgm:t>
        <a:bodyPr/>
        <a:lstStyle/>
        <a:p>
          <a:endParaRPr lang="es-CO"/>
        </a:p>
      </dgm:t>
    </dgm:pt>
    <dgm:pt modelId="{0E1911B7-0373-4709-9355-09C54DF5C6A3}" type="sibTrans" cxnId="{80728854-1093-490F-B450-9297EAD0E5A2}">
      <dgm:prSet/>
      <dgm:spPr/>
      <dgm:t>
        <a:bodyPr/>
        <a:lstStyle/>
        <a:p>
          <a:endParaRPr lang="es-CO"/>
        </a:p>
      </dgm:t>
    </dgm:pt>
    <dgm:pt modelId="{2E8C79C8-F8E8-4516-8E05-5D230B3453D1}">
      <dgm:prSet custT="1"/>
      <dgm:spPr>
        <a:solidFill>
          <a:schemeClr val="bg1">
            <a:lumMod val="75000"/>
            <a:alpha val="90000"/>
          </a:schemeClr>
        </a:solidFill>
      </dgm:spPr>
      <dgm:t>
        <a:bodyPr/>
        <a:lstStyle/>
        <a:p>
          <a:pPr algn="just"/>
          <a:endParaRPr lang="es-ES" sz="1200" dirty="0"/>
        </a:p>
      </dgm:t>
    </dgm:pt>
    <dgm:pt modelId="{6C551034-261F-42CB-8F44-BC1F495C1C70}" type="parTrans" cxnId="{6DF0A79F-6739-48AF-8941-C1633F04168D}">
      <dgm:prSet/>
      <dgm:spPr/>
      <dgm:t>
        <a:bodyPr/>
        <a:lstStyle/>
        <a:p>
          <a:endParaRPr lang="es-CO"/>
        </a:p>
      </dgm:t>
    </dgm:pt>
    <dgm:pt modelId="{FE61DE6B-BC0E-4CF2-AE3A-4E3E46F0DCBB}" type="sibTrans" cxnId="{6DF0A79F-6739-48AF-8941-C1633F04168D}">
      <dgm:prSet/>
      <dgm:spPr/>
      <dgm:t>
        <a:bodyPr/>
        <a:lstStyle/>
        <a:p>
          <a:endParaRPr lang="es-CO"/>
        </a:p>
      </dgm:t>
    </dgm:pt>
    <dgm:pt modelId="{2663C8D2-CB36-451A-98A0-5AF8747D67BE}">
      <dgm:prSet custT="1"/>
      <dgm:spPr>
        <a:solidFill>
          <a:schemeClr val="bg1">
            <a:lumMod val="75000"/>
            <a:alpha val="90000"/>
          </a:schemeClr>
        </a:solidFill>
      </dgm:spPr>
      <dgm:t>
        <a:bodyPr/>
        <a:lstStyle/>
        <a:p>
          <a:pPr algn="just"/>
          <a:endParaRPr lang="es-ES" sz="1200" dirty="0"/>
        </a:p>
      </dgm:t>
    </dgm:pt>
    <dgm:pt modelId="{180277C9-B6A1-4DDE-8460-2DD1EC26FC83}" type="parTrans" cxnId="{C3E2FB69-292F-4E4E-B84F-ADC2899BFF81}">
      <dgm:prSet/>
      <dgm:spPr/>
      <dgm:t>
        <a:bodyPr/>
        <a:lstStyle/>
        <a:p>
          <a:endParaRPr lang="es-CO"/>
        </a:p>
      </dgm:t>
    </dgm:pt>
    <dgm:pt modelId="{55AA2C24-9E91-483B-B64A-DFE0435C8C85}" type="sibTrans" cxnId="{C3E2FB69-292F-4E4E-B84F-ADC2899BFF81}">
      <dgm:prSet/>
      <dgm:spPr/>
      <dgm:t>
        <a:bodyPr/>
        <a:lstStyle/>
        <a:p>
          <a:endParaRPr lang="es-CO"/>
        </a:p>
      </dgm:t>
    </dgm:pt>
    <dgm:pt modelId="{6EB0338E-A97A-4D92-8BD6-475B52BF582E}">
      <dgm:prSet custT="1"/>
      <dgm:spPr>
        <a:solidFill>
          <a:schemeClr val="bg1">
            <a:lumMod val="75000"/>
            <a:alpha val="90000"/>
          </a:schemeClr>
        </a:solidFill>
      </dgm:spPr>
      <dgm:t>
        <a:bodyPr/>
        <a:lstStyle/>
        <a:p>
          <a:pPr algn="just"/>
          <a:endParaRPr lang="es-ES" sz="1200" dirty="0"/>
        </a:p>
      </dgm:t>
    </dgm:pt>
    <dgm:pt modelId="{113F8EFF-07D7-4928-92C8-29836D7BCAD4}" type="parTrans" cxnId="{A1E5E2F8-A994-4588-9878-D37A353BC942}">
      <dgm:prSet/>
      <dgm:spPr/>
      <dgm:t>
        <a:bodyPr/>
        <a:lstStyle/>
        <a:p>
          <a:endParaRPr lang="es-CO"/>
        </a:p>
      </dgm:t>
    </dgm:pt>
    <dgm:pt modelId="{9B720AC8-7766-4422-BFBA-97D7A1B55756}" type="sibTrans" cxnId="{A1E5E2F8-A994-4588-9878-D37A353BC942}">
      <dgm:prSet/>
      <dgm:spPr/>
      <dgm:t>
        <a:bodyPr/>
        <a:lstStyle/>
        <a:p>
          <a:endParaRPr lang="es-CO"/>
        </a:p>
      </dgm:t>
    </dgm:pt>
    <dgm:pt modelId="{DAD1B314-FB05-40E5-9208-5C69EEFBE1D5}">
      <dgm:prSet custT="1"/>
      <dgm:spPr>
        <a:solidFill>
          <a:schemeClr val="bg1">
            <a:lumMod val="75000"/>
            <a:alpha val="90000"/>
          </a:schemeClr>
        </a:solidFill>
      </dgm:spPr>
      <dgm:t>
        <a:bodyPr/>
        <a:lstStyle/>
        <a:p>
          <a:pPr algn="just"/>
          <a:endParaRPr lang="es-ES" sz="1200" dirty="0"/>
        </a:p>
      </dgm:t>
    </dgm:pt>
    <dgm:pt modelId="{97AF7741-918D-48D1-9DE2-02310640C84D}" type="parTrans" cxnId="{38A90268-EE5D-4153-AEDF-560C589DAC5F}">
      <dgm:prSet/>
      <dgm:spPr/>
      <dgm:t>
        <a:bodyPr/>
        <a:lstStyle/>
        <a:p>
          <a:endParaRPr lang="es-CO"/>
        </a:p>
      </dgm:t>
    </dgm:pt>
    <dgm:pt modelId="{39482A61-51C3-41AA-AF62-0471FFBFFAD4}" type="sibTrans" cxnId="{38A90268-EE5D-4153-AEDF-560C589DAC5F}">
      <dgm:prSet/>
      <dgm:spPr/>
      <dgm:t>
        <a:bodyPr/>
        <a:lstStyle/>
        <a:p>
          <a:endParaRPr lang="es-CO"/>
        </a:p>
      </dgm:t>
    </dgm:pt>
    <dgm:pt modelId="{7BCD53B2-7244-4803-AF14-20FEE89A562D}">
      <dgm:prSet custT="1"/>
      <dgm:spPr>
        <a:solidFill>
          <a:schemeClr val="bg1">
            <a:lumMod val="75000"/>
            <a:alpha val="90000"/>
          </a:schemeClr>
        </a:solidFill>
      </dgm:spPr>
      <dgm:t>
        <a:bodyPr/>
        <a:lstStyle/>
        <a:p>
          <a:pPr algn="just"/>
          <a:endParaRPr lang="es-ES" sz="1200" dirty="0"/>
        </a:p>
      </dgm:t>
    </dgm:pt>
    <dgm:pt modelId="{1F2A528B-7F3D-4207-B6E6-752777D2DCD3}" type="parTrans" cxnId="{1804D994-21BD-48B6-B22E-46E7DAAB4856}">
      <dgm:prSet/>
      <dgm:spPr/>
      <dgm:t>
        <a:bodyPr/>
        <a:lstStyle/>
        <a:p>
          <a:endParaRPr lang="es-CO"/>
        </a:p>
      </dgm:t>
    </dgm:pt>
    <dgm:pt modelId="{633AB966-0B17-4ABB-B816-5A94FAEAAB65}" type="sibTrans" cxnId="{1804D994-21BD-48B6-B22E-46E7DAAB4856}">
      <dgm:prSet/>
      <dgm:spPr/>
      <dgm:t>
        <a:bodyPr/>
        <a:lstStyle/>
        <a:p>
          <a:endParaRPr lang="es-CO"/>
        </a:p>
      </dgm:t>
    </dgm:pt>
    <dgm:pt modelId="{7368131A-3BDA-4CED-A2F2-C965A35F3B0F}">
      <dgm:prSet custT="1"/>
      <dgm:spPr>
        <a:solidFill>
          <a:schemeClr val="bg1">
            <a:lumMod val="75000"/>
            <a:alpha val="90000"/>
          </a:schemeClr>
        </a:solidFill>
      </dgm:spPr>
      <dgm:t>
        <a:bodyPr/>
        <a:lstStyle/>
        <a:p>
          <a:pPr algn="just"/>
          <a:endParaRPr lang="es-ES" sz="1200" dirty="0"/>
        </a:p>
      </dgm:t>
    </dgm:pt>
    <dgm:pt modelId="{962A21FD-12AA-47B3-88F2-CC77B926EB54}" type="parTrans" cxnId="{EE014625-5A05-46DD-895C-BC3593015D88}">
      <dgm:prSet/>
      <dgm:spPr/>
      <dgm:t>
        <a:bodyPr/>
        <a:lstStyle/>
        <a:p>
          <a:endParaRPr lang="es-CO"/>
        </a:p>
      </dgm:t>
    </dgm:pt>
    <dgm:pt modelId="{781E4199-737A-4E6B-8118-484E6387F515}" type="sibTrans" cxnId="{EE014625-5A05-46DD-895C-BC3593015D88}">
      <dgm:prSet/>
      <dgm:spPr/>
      <dgm:t>
        <a:bodyPr/>
        <a:lstStyle/>
        <a:p>
          <a:endParaRPr lang="es-CO"/>
        </a:p>
      </dgm:t>
    </dgm:pt>
    <dgm:pt modelId="{8CEF8321-C6A1-4D1B-A536-9A34E197F96E}">
      <dgm:prSet custT="1"/>
      <dgm:spPr>
        <a:solidFill>
          <a:schemeClr val="bg1">
            <a:lumMod val="75000"/>
            <a:alpha val="90000"/>
          </a:schemeClr>
        </a:solidFill>
      </dgm:spPr>
      <dgm:t>
        <a:bodyPr/>
        <a:lstStyle/>
        <a:p>
          <a:pPr algn="just"/>
          <a:endParaRPr lang="es-ES" sz="1200" dirty="0"/>
        </a:p>
      </dgm:t>
    </dgm:pt>
    <dgm:pt modelId="{C4F9DD23-F48A-446D-93BB-887EFE21C1BB}" type="parTrans" cxnId="{3D85D724-CEE9-4623-8365-AA363A0525C3}">
      <dgm:prSet/>
      <dgm:spPr/>
      <dgm:t>
        <a:bodyPr/>
        <a:lstStyle/>
        <a:p>
          <a:endParaRPr lang="es-CO"/>
        </a:p>
      </dgm:t>
    </dgm:pt>
    <dgm:pt modelId="{A6059E49-AB29-4482-9EA2-E71BB6226E8D}" type="sibTrans" cxnId="{3D85D724-CEE9-4623-8365-AA363A0525C3}">
      <dgm:prSet/>
      <dgm:spPr/>
      <dgm:t>
        <a:bodyPr/>
        <a:lstStyle/>
        <a:p>
          <a:endParaRPr lang="es-CO"/>
        </a:p>
      </dgm:t>
    </dgm:pt>
    <dgm:pt modelId="{4D6960B4-CA4E-458E-8138-1F6D2D78B2C2}" type="pres">
      <dgm:prSet presAssocID="{5B190E98-A337-48DB-9E4D-537CF4A17357}" presName="Name0" presStyleCnt="0">
        <dgm:presLayoutVars>
          <dgm:dir/>
          <dgm:animLvl val="lvl"/>
          <dgm:resizeHandles val="exact"/>
        </dgm:presLayoutVars>
      </dgm:prSet>
      <dgm:spPr/>
    </dgm:pt>
    <dgm:pt modelId="{49FFE665-FB67-4946-8239-907E2A817AEF}" type="pres">
      <dgm:prSet presAssocID="{893F6BEE-4151-4E5D-AE38-C92B31E3CF04}" presName="linNode" presStyleCnt="0"/>
      <dgm:spPr/>
    </dgm:pt>
    <dgm:pt modelId="{38C5E9C4-7168-48C2-A1B3-DD830522426A}" type="pres">
      <dgm:prSet presAssocID="{893F6BEE-4151-4E5D-AE38-C92B31E3CF04}" presName="parentText" presStyleLbl="node1" presStyleIdx="0" presStyleCnt="1">
        <dgm:presLayoutVars>
          <dgm:chMax val="1"/>
          <dgm:bulletEnabled val="1"/>
        </dgm:presLayoutVars>
      </dgm:prSet>
      <dgm:spPr/>
    </dgm:pt>
    <dgm:pt modelId="{A4880A63-0C5D-43BD-98F8-A5839F491FE8}" type="pres">
      <dgm:prSet presAssocID="{893F6BEE-4151-4E5D-AE38-C92B31E3CF04}" presName="descendantText" presStyleLbl="alignAccFollowNode1" presStyleIdx="0" presStyleCnt="1">
        <dgm:presLayoutVars>
          <dgm:bulletEnabled val="1"/>
        </dgm:presLayoutVars>
      </dgm:prSet>
      <dgm:spPr/>
    </dgm:pt>
  </dgm:ptLst>
  <dgm:cxnLst>
    <dgm:cxn modelId="{35120602-AD03-4F40-BD42-C5596C348476}" type="presOf" srcId="{893F6BEE-4151-4E5D-AE38-C92B31E3CF04}" destId="{38C5E9C4-7168-48C2-A1B3-DD830522426A}" srcOrd="0" destOrd="0" presId="urn:microsoft.com/office/officeart/2005/8/layout/vList5"/>
    <dgm:cxn modelId="{6C8F4B04-E3DB-4B31-98A7-2EF552233793}" type="presOf" srcId="{6EB0338E-A97A-4D92-8BD6-475B52BF582E}" destId="{A4880A63-0C5D-43BD-98F8-A5839F491FE8}" srcOrd="0" destOrd="3" presId="urn:microsoft.com/office/officeart/2005/8/layout/vList5"/>
    <dgm:cxn modelId="{A8CA6709-D102-4454-88BE-6CEC42CCD0A1}" srcId="{893F6BEE-4151-4E5D-AE38-C92B31E3CF04}" destId="{B6AE8D9E-5D4A-4342-86CA-83348369186E}" srcOrd="10" destOrd="0" parTransId="{435AE027-135B-48AB-A800-CC170215714F}" sibTransId="{BA420976-F4F6-4039-955F-16B1ECBEAA2F}"/>
    <dgm:cxn modelId="{F3284A10-8F91-4B52-ABB1-9B27C646A94B}" type="presOf" srcId="{286200EE-8470-4F85-B6DD-F9E7901912CF}" destId="{A4880A63-0C5D-43BD-98F8-A5839F491FE8}" srcOrd="0" destOrd="21" presId="urn:microsoft.com/office/officeart/2005/8/layout/vList5"/>
    <dgm:cxn modelId="{510A4B1B-6AD5-46FA-88B6-FB711B8E276D}" srcId="{893F6BEE-4151-4E5D-AE38-C92B31E3CF04}" destId="{1830A45F-BDBC-49FC-8A68-B7BACD029B1E}" srcOrd="18" destOrd="0" parTransId="{B7737392-F21E-4472-8713-571037B631FF}" sibTransId="{97D79B9C-26CF-4BD4-9D40-49A4F101095D}"/>
    <dgm:cxn modelId="{C4D01D20-8BFD-4662-A9AE-F50B67483B8A}" type="presOf" srcId="{1830A45F-BDBC-49FC-8A68-B7BACD029B1E}" destId="{A4880A63-0C5D-43BD-98F8-A5839F491FE8}" srcOrd="0" destOrd="18" presId="urn:microsoft.com/office/officeart/2005/8/layout/vList5"/>
    <dgm:cxn modelId="{3D85D724-CEE9-4623-8365-AA363A0525C3}" srcId="{893F6BEE-4151-4E5D-AE38-C92B31E3CF04}" destId="{8CEF8321-C6A1-4D1B-A536-9A34E197F96E}" srcOrd="7" destOrd="0" parTransId="{C4F9DD23-F48A-446D-93BB-887EFE21C1BB}" sibTransId="{A6059E49-AB29-4482-9EA2-E71BB6226E8D}"/>
    <dgm:cxn modelId="{EE014625-5A05-46DD-895C-BC3593015D88}" srcId="{893F6BEE-4151-4E5D-AE38-C92B31E3CF04}" destId="{7368131A-3BDA-4CED-A2F2-C965A35F3B0F}" srcOrd="6" destOrd="0" parTransId="{962A21FD-12AA-47B3-88F2-CC77B926EB54}" sibTransId="{781E4199-737A-4E6B-8118-484E6387F515}"/>
    <dgm:cxn modelId="{80E41938-3CC3-4055-892D-62DE1116EC76}" type="presOf" srcId="{8CEF8321-C6A1-4D1B-A536-9A34E197F96E}" destId="{A4880A63-0C5D-43BD-98F8-A5839F491FE8}" srcOrd="0" destOrd="7" presId="urn:microsoft.com/office/officeart/2005/8/layout/vList5"/>
    <dgm:cxn modelId="{8B4CA53D-8D5D-49F3-BA4B-5B21BC873B6E}" type="presOf" srcId="{DA3BF2A9-916D-496D-A4BE-14726092C4FB}" destId="{A4880A63-0C5D-43BD-98F8-A5839F491FE8}" srcOrd="0" destOrd="13" presId="urn:microsoft.com/office/officeart/2005/8/layout/vList5"/>
    <dgm:cxn modelId="{38A90268-EE5D-4153-AEDF-560C589DAC5F}" srcId="{893F6BEE-4151-4E5D-AE38-C92B31E3CF04}" destId="{DAD1B314-FB05-40E5-9208-5C69EEFBE1D5}" srcOrd="4" destOrd="0" parTransId="{97AF7741-918D-48D1-9DE2-02310640C84D}" sibTransId="{39482A61-51C3-41AA-AF62-0471FFBFFAD4}"/>
    <dgm:cxn modelId="{003C1048-A9FC-4428-BF96-600732B5BC0D}" type="presOf" srcId="{2E8C79C8-F8E8-4516-8E05-5D230B3453D1}" destId="{A4880A63-0C5D-43BD-98F8-A5839F491FE8}" srcOrd="0" destOrd="1" presId="urn:microsoft.com/office/officeart/2005/8/layout/vList5"/>
    <dgm:cxn modelId="{C3E2FB69-292F-4E4E-B84F-ADC2899BFF81}" srcId="{893F6BEE-4151-4E5D-AE38-C92B31E3CF04}" destId="{2663C8D2-CB36-451A-98A0-5AF8747D67BE}" srcOrd="2" destOrd="0" parTransId="{180277C9-B6A1-4DDE-8460-2DD1EC26FC83}" sibTransId="{55AA2C24-9E91-483B-B64A-DFE0435C8C85}"/>
    <dgm:cxn modelId="{CBC4214B-22F7-4A30-8DC8-C906CBFE4DC8}" srcId="{893F6BEE-4151-4E5D-AE38-C92B31E3CF04}" destId="{6CD7EFC3-F495-4AC2-A458-DE0ADC026E67}" srcOrd="11" destOrd="0" parTransId="{3849C33C-F903-4F59-9E64-5673A94245D7}" sibTransId="{CCACDDF8-A427-4A95-B43E-923DDE47C789}"/>
    <dgm:cxn modelId="{988E2D4B-4510-4A68-AB9E-A1361B19ACBC}" srcId="{893F6BEE-4151-4E5D-AE38-C92B31E3CF04}" destId="{FAC1FA2F-3975-4209-A1A5-C99D6C977B04}" srcOrd="22" destOrd="0" parTransId="{8FD4985F-04EB-47C9-A89B-BB4F9EA716BF}" sibTransId="{07955E06-DDE6-4F4C-8F1A-3F4137D85B6F}"/>
    <dgm:cxn modelId="{80728854-1093-490F-B450-9297EAD0E5A2}" srcId="{893F6BEE-4151-4E5D-AE38-C92B31E3CF04}" destId="{36382633-1EED-46AC-8B77-D468E04A7606}" srcOrd="0" destOrd="0" parTransId="{16922888-6334-4D9B-9D83-D8ECA857DFFC}" sibTransId="{0E1911B7-0373-4709-9355-09C54DF5C6A3}"/>
    <dgm:cxn modelId="{0B1D3778-BB99-4040-A4C3-0BB67BA8A386}" type="presOf" srcId="{FAC1FA2F-3975-4209-A1A5-C99D6C977B04}" destId="{A4880A63-0C5D-43BD-98F8-A5839F491FE8}" srcOrd="0" destOrd="22" presId="urn:microsoft.com/office/officeart/2005/8/layout/vList5"/>
    <dgm:cxn modelId="{600C015A-A4EE-4A90-AECE-1B7C3675BFCF}" type="presOf" srcId="{9819A65C-5DEA-4846-AB7C-A136AE85E767}" destId="{A4880A63-0C5D-43BD-98F8-A5839F491FE8}" srcOrd="0" destOrd="12" presId="urn:microsoft.com/office/officeart/2005/8/layout/vList5"/>
    <dgm:cxn modelId="{750AE87B-256A-4ED4-AEEB-618208D93C57}" type="presOf" srcId="{99E270FE-F75F-4B48-BF84-F4E362FA3F55}" destId="{A4880A63-0C5D-43BD-98F8-A5839F491FE8}" srcOrd="0" destOrd="9" presId="urn:microsoft.com/office/officeart/2005/8/layout/vList5"/>
    <dgm:cxn modelId="{581AC47D-8EAC-4F7D-8E51-3E4462578CA0}" srcId="{893F6BEE-4151-4E5D-AE38-C92B31E3CF04}" destId="{301BCBA8-6F15-4339-8971-42F94CEBB317}" srcOrd="17" destOrd="0" parTransId="{E35E5B69-2EE5-4D65-A9F4-E155A1D1565B}" sibTransId="{5E2E23CF-3707-4E8C-B614-D0085D44A035}"/>
    <dgm:cxn modelId="{179EBD80-DA4A-4FC6-A708-755C37C8E8AE}" type="presOf" srcId="{AD8A0264-C1CF-4C18-AE13-BD9B80F2C036}" destId="{A4880A63-0C5D-43BD-98F8-A5839F491FE8}" srcOrd="0" destOrd="15" presId="urn:microsoft.com/office/officeart/2005/8/layout/vList5"/>
    <dgm:cxn modelId="{EDD21681-3880-4021-8633-E4B6A0557596}" type="presOf" srcId="{D1C61547-5771-4B2C-9D47-06B33493021F}" destId="{A4880A63-0C5D-43BD-98F8-A5839F491FE8}" srcOrd="0" destOrd="16" presId="urn:microsoft.com/office/officeart/2005/8/layout/vList5"/>
    <dgm:cxn modelId="{088D9D8E-522E-478B-B649-6DAAE260D0E3}" srcId="{5B190E98-A337-48DB-9E4D-537CF4A17357}" destId="{893F6BEE-4151-4E5D-AE38-C92B31E3CF04}" srcOrd="0" destOrd="0" parTransId="{5E80BCAF-D390-402A-B394-C76EA2BFFBDD}" sibTransId="{265AE3AC-185C-4FC1-9A83-21D4113883B5}"/>
    <dgm:cxn modelId="{3669618F-CE7C-4CAF-8D65-008132F00EEE}" srcId="{893F6BEE-4151-4E5D-AE38-C92B31E3CF04}" destId="{170BC367-BF8D-48AF-AA6A-6D1A952D73A9}" srcOrd="20" destOrd="0" parTransId="{67688E88-0CAE-4087-915F-669AF6CB4C1B}" sibTransId="{7AA132B8-FD0C-4123-B53D-8AD5635EB5FA}"/>
    <dgm:cxn modelId="{A4419092-0EDB-437B-82F1-0E9BA57A0A2E}" type="presOf" srcId="{170BC367-BF8D-48AF-AA6A-6D1A952D73A9}" destId="{A4880A63-0C5D-43BD-98F8-A5839F491FE8}" srcOrd="0" destOrd="20" presId="urn:microsoft.com/office/officeart/2005/8/layout/vList5"/>
    <dgm:cxn modelId="{1804D994-21BD-48B6-B22E-46E7DAAB4856}" srcId="{893F6BEE-4151-4E5D-AE38-C92B31E3CF04}" destId="{7BCD53B2-7244-4803-AF14-20FEE89A562D}" srcOrd="5" destOrd="0" parTransId="{1F2A528B-7F3D-4207-B6E6-752777D2DCD3}" sibTransId="{633AB966-0B17-4ABB-B816-5A94FAEAAB65}"/>
    <dgm:cxn modelId="{C7257D97-3BAD-48F6-B57A-671060AAB0C8}" type="presOf" srcId="{301BCBA8-6F15-4339-8971-42F94CEBB317}" destId="{A4880A63-0C5D-43BD-98F8-A5839F491FE8}" srcOrd="0" destOrd="17" presId="urn:microsoft.com/office/officeart/2005/8/layout/vList5"/>
    <dgm:cxn modelId="{CBFE699A-D637-4D2E-9679-C760332E12CD}" type="presOf" srcId="{BFC52EEC-437D-4BB3-9890-1A5219721070}" destId="{A4880A63-0C5D-43BD-98F8-A5839F491FE8}" srcOrd="0" destOrd="19" presId="urn:microsoft.com/office/officeart/2005/8/layout/vList5"/>
    <dgm:cxn modelId="{6DF0A79F-6739-48AF-8941-C1633F04168D}" srcId="{893F6BEE-4151-4E5D-AE38-C92B31E3CF04}" destId="{2E8C79C8-F8E8-4516-8E05-5D230B3453D1}" srcOrd="1" destOrd="0" parTransId="{6C551034-261F-42CB-8F44-BC1F495C1C70}" sibTransId="{FE61DE6B-BC0E-4CF2-AE3A-4E3E46F0DCBB}"/>
    <dgm:cxn modelId="{F96A0EA9-D22C-4CF5-AE0D-BFE7279BB3C1}" srcId="{893F6BEE-4151-4E5D-AE38-C92B31E3CF04}" destId="{AD8A0264-C1CF-4C18-AE13-BD9B80F2C036}" srcOrd="15" destOrd="0" parTransId="{051395EC-5C4F-42F5-9C2E-7BB5371AEA9C}" sibTransId="{5BF7B7E1-AF2D-42AE-B0AB-124481440BD7}"/>
    <dgm:cxn modelId="{1A9DE3AC-43A7-44D6-A820-7869C3200C68}" type="presOf" srcId="{5B190E98-A337-48DB-9E4D-537CF4A17357}" destId="{4D6960B4-CA4E-458E-8138-1F6D2D78B2C2}" srcOrd="0" destOrd="0" presId="urn:microsoft.com/office/officeart/2005/8/layout/vList5"/>
    <dgm:cxn modelId="{FABBF9AC-25AB-4B43-8C5F-511B78189B1F}" type="presOf" srcId="{7368131A-3BDA-4CED-A2F2-C965A35F3B0F}" destId="{A4880A63-0C5D-43BD-98F8-A5839F491FE8}" srcOrd="0" destOrd="6" presId="urn:microsoft.com/office/officeart/2005/8/layout/vList5"/>
    <dgm:cxn modelId="{B54E2CBF-B5B4-4B08-BB03-FBCBEE7BBCE9}" srcId="{893F6BEE-4151-4E5D-AE38-C92B31E3CF04}" destId="{C11BD904-53BD-468E-88C3-48D746D232DB}" srcOrd="8" destOrd="0" parTransId="{2A0F7CA6-96A7-415A-9633-BB772B18105F}" sibTransId="{5C72D4F2-C02F-4DA9-872D-707CCBCFE271}"/>
    <dgm:cxn modelId="{6262E8C2-DCA3-4B00-B704-540541F772E0}" type="presOf" srcId="{11A55368-88D2-450E-83E9-05361EA97A6D}" destId="{A4880A63-0C5D-43BD-98F8-A5839F491FE8}" srcOrd="0" destOrd="14" presId="urn:microsoft.com/office/officeart/2005/8/layout/vList5"/>
    <dgm:cxn modelId="{5012F4C6-7C2F-41E5-B0CA-A833327469E0}" srcId="{893F6BEE-4151-4E5D-AE38-C92B31E3CF04}" destId="{11A55368-88D2-450E-83E9-05361EA97A6D}" srcOrd="14" destOrd="0" parTransId="{B88B367D-322E-4F02-8EBD-8D6F3FBD34F5}" sibTransId="{3EBE0A3D-495F-482B-852E-DC49230A773B}"/>
    <dgm:cxn modelId="{E04868D1-EC12-4E5B-84D9-9D37484FA12D}" srcId="{893F6BEE-4151-4E5D-AE38-C92B31E3CF04}" destId="{D1C61547-5771-4B2C-9D47-06B33493021F}" srcOrd="16" destOrd="0" parTransId="{4FD30642-72F0-4227-A336-B37439ED0183}" sibTransId="{8A945822-40D3-4519-88BF-8078C49E1E84}"/>
    <dgm:cxn modelId="{A9858FD1-9397-4026-AC24-CEB99F75EA99}" type="presOf" srcId="{B6AE8D9E-5D4A-4342-86CA-83348369186E}" destId="{A4880A63-0C5D-43BD-98F8-A5839F491FE8}" srcOrd="0" destOrd="10" presId="urn:microsoft.com/office/officeart/2005/8/layout/vList5"/>
    <dgm:cxn modelId="{C11471D4-9028-47D8-B609-44306B5A2462}" type="presOf" srcId="{7BCD53B2-7244-4803-AF14-20FEE89A562D}" destId="{A4880A63-0C5D-43BD-98F8-A5839F491FE8}" srcOrd="0" destOrd="5" presId="urn:microsoft.com/office/officeart/2005/8/layout/vList5"/>
    <dgm:cxn modelId="{081FA9D9-EFD8-4CA0-B6B5-8FAA62A41D72}" srcId="{893F6BEE-4151-4E5D-AE38-C92B31E3CF04}" destId="{DA3BF2A9-916D-496D-A4BE-14726092C4FB}" srcOrd="13" destOrd="0" parTransId="{5BB702FD-E77A-475A-A090-B3AC21A61002}" sibTransId="{908AC1E6-7B09-4CE1-9485-5D32C334A345}"/>
    <dgm:cxn modelId="{38EF8BE0-0C75-4F27-8D0D-5EB5238255F5}" type="presOf" srcId="{C11BD904-53BD-468E-88C3-48D746D232DB}" destId="{A4880A63-0C5D-43BD-98F8-A5839F491FE8}" srcOrd="0" destOrd="8" presId="urn:microsoft.com/office/officeart/2005/8/layout/vList5"/>
    <dgm:cxn modelId="{CEE12FE8-C027-43A8-BBFB-416629F7C990}" type="presOf" srcId="{36382633-1EED-46AC-8B77-D468E04A7606}" destId="{A4880A63-0C5D-43BD-98F8-A5839F491FE8}" srcOrd="0" destOrd="0" presId="urn:microsoft.com/office/officeart/2005/8/layout/vList5"/>
    <dgm:cxn modelId="{201E4AE9-419A-41C7-AC5F-B1D58A479269}" type="presOf" srcId="{DAD1B314-FB05-40E5-9208-5C69EEFBE1D5}" destId="{A4880A63-0C5D-43BD-98F8-A5839F491FE8}" srcOrd="0" destOrd="4" presId="urn:microsoft.com/office/officeart/2005/8/layout/vList5"/>
    <dgm:cxn modelId="{416351EC-42CF-4596-ABC1-E2A4F04B1CDF}" srcId="{893F6BEE-4151-4E5D-AE38-C92B31E3CF04}" destId="{9819A65C-5DEA-4846-AB7C-A136AE85E767}" srcOrd="12" destOrd="0" parTransId="{24B0FE9B-C34E-486B-AC02-6D28016C8275}" sibTransId="{7E407B7E-F4B8-4ABA-846C-7254F92A9A3E}"/>
    <dgm:cxn modelId="{DB2C0DF1-844D-440B-9167-CA734F0B6591}" type="presOf" srcId="{6CD7EFC3-F495-4AC2-A458-DE0ADC026E67}" destId="{A4880A63-0C5D-43BD-98F8-A5839F491FE8}" srcOrd="0" destOrd="11" presId="urn:microsoft.com/office/officeart/2005/8/layout/vList5"/>
    <dgm:cxn modelId="{208500F4-AB9E-48ED-BAE9-A5FCB7296512}" srcId="{893F6BEE-4151-4E5D-AE38-C92B31E3CF04}" destId="{BFC52EEC-437D-4BB3-9890-1A5219721070}" srcOrd="19" destOrd="0" parTransId="{DE6E14D1-EFC1-4E94-90A7-1A90ABA98206}" sibTransId="{C4A9CC85-0DC8-463E-979F-E9344E20CECF}"/>
    <dgm:cxn modelId="{A1E5E2F8-A994-4588-9878-D37A353BC942}" srcId="{893F6BEE-4151-4E5D-AE38-C92B31E3CF04}" destId="{6EB0338E-A97A-4D92-8BD6-475B52BF582E}" srcOrd="3" destOrd="0" parTransId="{113F8EFF-07D7-4928-92C8-29836D7BCAD4}" sibTransId="{9B720AC8-7766-4422-BFBA-97D7A1B55756}"/>
    <dgm:cxn modelId="{6B081DFB-91B7-43B1-A08F-C7B96779779C}" srcId="{893F6BEE-4151-4E5D-AE38-C92B31E3CF04}" destId="{286200EE-8470-4F85-B6DD-F9E7901912CF}" srcOrd="21" destOrd="0" parTransId="{7060B0C9-3EBF-46BA-AE49-D1F9E94D87AE}" sibTransId="{1E8D5754-0C84-4137-86CC-D805017FA707}"/>
    <dgm:cxn modelId="{C94309FF-EFD4-4DE7-8225-556F20A129AB}" type="presOf" srcId="{2663C8D2-CB36-451A-98A0-5AF8747D67BE}" destId="{A4880A63-0C5D-43BD-98F8-A5839F491FE8}" srcOrd="0" destOrd="2" presId="urn:microsoft.com/office/officeart/2005/8/layout/vList5"/>
    <dgm:cxn modelId="{B94F60FF-3654-4082-99E1-F108FE040A7A}" srcId="{893F6BEE-4151-4E5D-AE38-C92B31E3CF04}" destId="{99E270FE-F75F-4B48-BF84-F4E362FA3F55}" srcOrd="9" destOrd="0" parTransId="{C8357A2F-51B4-4E81-8B8B-5A164541C92A}" sibTransId="{80B53FFC-0DB5-4D14-92F9-2E824E64F049}"/>
    <dgm:cxn modelId="{055A6C3C-F1B6-40C5-8A9A-C9DFE0162503}" type="presParOf" srcId="{4D6960B4-CA4E-458E-8138-1F6D2D78B2C2}" destId="{49FFE665-FB67-4946-8239-907E2A817AEF}" srcOrd="0" destOrd="0" presId="urn:microsoft.com/office/officeart/2005/8/layout/vList5"/>
    <dgm:cxn modelId="{2401CBC2-D611-4EAB-825D-C39AB4B65148}" type="presParOf" srcId="{49FFE665-FB67-4946-8239-907E2A817AEF}" destId="{38C5E9C4-7168-48C2-A1B3-DD830522426A}" srcOrd="0" destOrd="0" presId="urn:microsoft.com/office/officeart/2005/8/layout/vList5"/>
    <dgm:cxn modelId="{45117B2D-80DC-476E-8BB2-F08CF3A0D8A2}" type="presParOf" srcId="{49FFE665-FB67-4946-8239-907E2A817AEF}" destId="{A4880A63-0C5D-43BD-98F8-A5839F491FE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190E98-A337-48DB-9E4D-537CF4A17357}" type="doc">
      <dgm:prSet loTypeId="urn:microsoft.com/office/officeart/2008/layout/LinedList" loCatId="list" qsTypeId="urn:microsoft.com/office/officeart/2005/8/quickstyle/3d3" qsCatId="3D" csTypeId="urn:microsoft.com/office/officeart/2005/8/colors/accent0_2" csCatId="mainScheme" phldr="1"/>
      <dgm:spPr/>
      <dgm:t>
        <a:bodyPr/>
        <a:lstStyle/>
        <a:p>
          <a:endParaRPr lang="es-CO"/>
        </a:p>
      </dgm:t>
    </dgm:pt>
    <dgm:pt modelId="{893F6BEE-4151-4E5D-AE38-C92B31E3CF04}">
      <dgm:prSet phldrT="[Texto]" custT="1"/>
      <dgm:spPr/>
      <dgm:t>
        <a:bodyPr/>
        <a:lstStyle/>
        <a:p>
          <a:r>
            <a:rPr lang="es-ES" sz="3600" b="1" dirty="0">
              <a:solidFill>
                <a:schemeClr val="accent1"/>
              </a:solidFill>
            </a:rPr>
            <a:t>Gestión Vicepresidencia de Bienes Muebles e Inmuebles</a:t>
          </a:r>
          <a:endParaRPr lang="es-CO" sz="3600" b="1" dirty="0">
            <a:solidFill>
              <a:schemeClr val="accent1"/>
            </a:solidFill>
          </a:endParaRPr>
        </a:p>
        <a:p>
          <a:endParaRPr lang="es-CO" sz="3600" b="1" dirty="0">
            <a:solidFill>
              <a:schemeClr val="accent1"/>
            </a:solidFill>
          </a:endParaRPr>
        </a:p>
      </dgm:t>
    </dgm:pt>
    <dgm:pt modelId="{5E80BCAF-D390-402A-B394-C76EA2BFFBDD}" type="parTrans" cxnId="{088D9D8E-522E-478B-B649-6DAAE260D0E3}">
      <dgm:prSet/>
      <dgm:spPr/>
      <dgm:t>
        <a:bodyPr/>
        <a:lstStyle/>
        <a:p>
          <a:endParaRPr lang="es-CO" sz="1200"/>
        </a:p>
      </dgm:t>
    </dgm:pt>
    <dgm:pt modelId="{265AE3AC-185C-4FC1-9A83-21D4113883B5}" type="sibTrans" cxnId="{088D9D8E-522E-478B-B649-6DAAE260D0E3}">
      <dgm:prSet/>
      <dgm:spPr/>
      <dgm:t>
        <a:bodyPr/>
        <a:lstStyle/>
        <a:p>
          <a:endParaRPr lang="es-CO" sz="1200"/>
        </a:p>
      </dgm:t>
    </dgm:pt>
    <dgm:pt modelId="{C0BEE06D-6A2B-48F0-90D6-CF585294ABD3}">
      <dgm:prSet phldrT="[Texto]" custT="1"/>
      <dgm:spPr/>
      <dgm:t>
        <a:bodyPr/>
        <a:lstStyle/>
        <a:p>
          <a:pPr algn="just"/>
          <a:r>
            <a:rPr lang="es-ES" sz="1200"/>
            <a:t>La Gerencia Técnica realizó el estudio de 3134 folios de matrícula que representa                                      $ 5,925,347,870,520 en valor catastral.</a:t>
          </a:r>
          <a:endParaRPr lang="es-CO" sz="1200" dirty="0"/>
        </a:p>
      </dgm:t>
    </dgm:pt>
    <dgm:pt modelId="{AE611F0C-41E9-465E-A8D9-71FD9A882CF7}" type="sibTrans" cxnId="{EE4B6C02-1647-4248-B413-B22EBA3AF069}">
      <dgm:prSet/>
      <dgm:spPr/>
      <dgm:t>
        <a:bodyPr/>
        <a:lstStyle/>
        <a:p>
          <a:endParaRPr lang="es-CO" sz="1200"/>
        </a:p>
      </dgm:t>
    </dgm:pt>
    <dgm:pt modelId="{A5C65F10-A35A-4ED8-8264-9453213FB8D9}" type="parTrans" cxnId="{EE4B6C02-1647-4248-B413-B22EBA3AF069}">
      <dgm:prSet/>
      <dgm:spPr/>
      <dgm:t>
        <a:bodyPr/>
        <a:lstStyle/>
        <a:p>
          <a:endParaRPr lang="es-CO" sz="1200"/>
        </a:p>
      </dgm:t>
    </dgm:pt>
    <dgm:pt modelId="{6B03CA60-5D43-4B27-BD58-5F1CE6AE4841}">
      <dgm:prSet/>
      <dgm:spPr/>
      <dgm:t>
        <a:bodyPr/>
        <a:lstStyle/>
        <a:p>
          <a:pPr algn="just"/>
          <a:r>
            <a:rPr lang="es-ES"/>
            <a:t>Con base a la generación de valor de los inmuebles, la Gerencia Técnica desarrolla parte de la estimación de renta de los bienes urbanos y rurales susceptibles a dicho proceso, de acuerdo con la metodología establecida para este trámite, los resultados para el 2020 fueron los siguientes: </a:t>
          </a:r>
          <a:endParaRPr lang="es-ES" dirty="0"/>
        </a:p>
      </dgm:t>
    </dgm:pt>
    <dgm:pt modelId="{9947A1D9-6AF3-4F58-B18D-1513B513AA60}" type="parTrans" cxnId="{4DA23BF1-2978-4DAB-A1B2-6500E6252E00}">
      <dgm:prSet/>
      <dgm:spPr/>
      <dgm:t>
        <a:bodyPr/>
        <a:lstStyle/>
        <a:p>
          <a:endParaRPr lang="es-CO"/>
        </a:p>
      </dgm:t>
    </dgm:pt>
    <dgm:pt modelId="{E7BFD2D2-9BFF-4A2F-AED9-584B01EEE672}" type="sibTrans" cxnId="{4DA23BF1-2978-4DAB-A1B2-6500E6252E00}">
      <dgm:prSet/>
      <dgm:spPr/>
      <dgm:t>
        <a:bodyPr/>
        <a:lstStyle/>
        <a:p>
          <a:endParaRPr lang="es-CO"/>
        </a:p>
      </dgm:t>
    </dgm:pt>
    <dgm:pt modelId="{7A5D399F-166D-4032-ADBF-174EC95D6E29}">
      <dgm:prSet/>
      <dgm:spPr/>
      <dgm:t>
        <a:bodyPr/>
        <a:lstStyle/>
        <a:p>
          <a:pPr algn="just"/>
          <a:r>
            <a:rPr lang="es-ES"/>
            <a:t>661 FMI Urbanos por valor de $3,139,311,000 arriendo mensual.</a:t>
          </a:r>
          <a:endParaRPr lang="es-CO" dirty="0"/>
        </a:p>
      </dgm:t>
    </dgm:pt>
    <dgm:pt modelId="{02937917-E558-4618-A27D-DE8BA9CD339F}" type="parTrans" cxnId="{3F6283E3-9651-47C8-A39C-602F7F45E7E5}">
      <dgm:prSet/>
      <dgm:spPr/>
      <dgm:t>
        <a:bodyPr/>
        <a:lstStyle/>
        <a:p>
          <a:endParaRPr lang="es-CO"/>
        </a:p>
      </dgm:t>
    </dgm:pt>
    <dgm:pt modelId="{598836D1-3DD7-4B5F-B1A3-36C52F5B64CA}" type="sibTrans" cxnId="{3F6283E3-9651-47C8-A39C-602F7F45E7E5}">
      <dgm:prSet/>
      <dgm:spPr/>
      <dgm:t>
        <a:bodyPr/>
        <a:lstStyle/>
        <a:p>
          <a:endParaRPr lang="es-CO"/>
        </a:p>
      </dgm:t>
    </dgm:pt>
    <dgm:pt modelId="{C5C24F2A-CDB9-4D63-977A-4E8E744AEB3D}">
      <dgm:prSet/>
      <dgm:spPr/>
      <dgm:t>
        <a:bodyPr/>
        <a:lstStyle/>
        <a:p>
          <a:pPr algn="just"/>
          <a:r>
            <a:rPr lang="es-ES"/>
            <a:t>653 FMI Rurales por valor de $913,580,000 arriendo mensual.</a:t>
          </a:r>
          <a:endParaRPr lang="es-CO" dirty="0"/>
        </a:p>
      </dgm:t>
    </dgm:pt>
    <dgm:pt modelId="{22239F29-774D-4E4A-A61A-665A287037B5}" type="parTrans" cxnId="{87569E6F-BA35-4F51-8BDF-EE5D2F7973D3}">
      <dgm:prSet/>
      <dgm:spPr/>
      <dgm:t>
        <a:bodyPr/>
        <a:lstStyle/>
        <a:p>
          <a:endParaRPr lang="es-CO"/>
        </a:p>
      </dgm:t>
    </dgm:pt>
    <dgm:pt modelId="{4AA0692A-7879-4FE7-A6B4-CF1BF7BCD994}" type="sibTrans" cxnId="{87569E6F-BA35-4F51-8BDF-EE5D2F7973D3}">
      <dgm:prSet/>
      <dgm:spPr/>
      <dgm:t>
        <a:bodyPr/>
        <a:lstStyle/>
        <a:p>
          <a:endParaRPr lang="es-CO"/>
        </a:p>
      </dgm:t>
    </dgm:pt>
    <dgm:pt modelId="{4EEE0047-2DA0-42AC-8478-E8080D80B4B8}">
      <dgm:prSet/>
      <dgm:spPr/>
      <dgm:t>
        <a:bodyPr/>
        <a:lstStyle/>
        <a:p>
          <a:pPr algn="just"/>
          <a:r>
            <a:rPr lang="es-ES"/>
            <a:t>Se realizaron 696 viabilidades técnicas para inmuebles rurales.</a:t>
          </a:r>
          <a:endParaRPr lang="es-CO" dirty="0"/>
        </a:p>
      </dgm:t>
    </dgm:pt>
    <dgm:pt modelId="{3C6FA81A-AD32-410D-884A-11E8F27E58F2}" type="parTrans" cxnId="{BDDB852C-D3FC-4EDD-BB24-D69E047DBA6B}">
      <dgm:prSet/>
      <dgm:spPr/>
      <dgm:t>
        <a:bodyPr/>
        <a:lstStyle/>
        <a:p>
          <a:endParaRPr lang="es-CO"/>
        </a:p>
      </dgm:t>
    </dgm:pt>
    <dgm:pt modelId="{FDD0D839-B1E4-4DF9-AB23-6D8B0375CA4D}" type="sibTrans" cxnId="{BDDB852C-D3FC-4EDD-BB24-D69E047DBA6B}">
      <dgm:prSet/>
      <dgm:spPr/>
      <dgm:t>
        <a:bodyPr/>
        <a:lstStyle/>
        <a:p>
          <a:endParaRPr lang="es-CO"/>
        </a:p>
      </dgm:t>
    </dgm:pt>
    <dgm:pt modelId="{F9B00B13-A528-4864-A742-CF97D24361C3}">
      <dgm:prSet/>
      <dgm:spPr/>
      <dgm:t>
        <a:bodyPr/>
        <a:lstStyle/>
        <a:p>
          <a:pPr algn="just"/>
          <a:r>
            <a:rPr lang="es-ES"/>
            <a:t>Se desarrolló la valoración de los bienes muebles dependiendo de su tipología 2995 bienes muebles por valor de $ 21,162,797,308.</a:t>
          </a:r>
          <a:endParaRPr lang="es-CO" dirty="0"/>
        </a:p>
      </dgm:t>
    </dgm:pt>
    <dgm:pt modelId="{57801922-9265-4DAA-BB08-C173AEAC8A3A}" type="parTrans" cxnId="{D4D88E3E-6CB4-4187-9ED7-9DBA50C09037}">
      <dgm:prSet/>
      <dgm:spPr/>
      <dgm:t>
        <a:bodyPr/>
        <a:lstStyle/>
        <a:p>
          <a:endParaRPr lang="es-CO"/>
        </a:p>
      </dgm:t>
    </dgm:pt>
    <dgm:pt modelId="{844B351F-A5D6-4A6D-9A79-1BD5AF16463C}" type="sibTrans" cxnId="{D4D88E3E-6CB4-4187-9ED7-9DBA50C09037}">
      <dgm:prSet/>
      <dgm:spPr/>
      <dgm:t>
        <a:bodyPr/>
        <a:lstStyle/>
        <a:p>
          <a:endParaRPr lang="es-CO"/>
        </a:p>
      </dgm:t>
    </dgm:pt>
    <dgm:pt modelId="{E541F8FE-9427-463A-B5FF-2B62F8A78D65}">
      <dgm:prSet/>
      <dgm:spPr/>
      <dgm:t>
        <a:bodyPr/>
        <a:lstStyle/>
        <a:p>
          <a:pPr algn="just"/>
          <a:r>
            <a:rPr lang="es-ES" dirty="0"/>
            <a:t>Se desarrolló el objeto del contrato con el proveedor Ernest &amp; Young: modelo económico, para evaluar la potencial enajenación temprana de bienes inmuebles, incluye los gastos de administración y tributarios, potenciales descuentos a otorgar y tasa interna de retorno por cada escenario.</a:t>
          </a:r>
          <a:endParaRPr lang="es-CO" dirty="0"/>
        </a:p>
      </dgm:t>
    </dgm:pt>
    <dgm:pt modelId="{E767A5B3-9D2E-4CD0-92C4-EA38731488A9}" type="parTrans" cxnId="{10886B2D-5DAB-48DC-B71B-92F18D7295F8}">
      <dgm:prSet/>
      <dgm:spPr/>
      <dgm:t>
        <a:bodyPr/>
        <a:lstStyle/>
        <a:p>
          <a:endParaRPr lang="es-CO"/>
        </a:p>
      </dgm:t>
    </dgm:pt>
    <dgm:pt modelId="{9ACAA878-2B32-48B3-B9E2-6BB2839B928C}" type="sibTrans" cxnId="{10886B2D-5DAB-48DC-B71B-92F18D7295F8}">
      <dgm:prSet/>
      <dgm:spPr/>
      <dgm:t>
        <a:bodyPr/>
        <a:lstStyle/>
        <a:p>
          <a:endParaRPr lang="es-CO"/>
        </a:p>
      </dgm:t>
    </dgm:pt>
    <dgm:pt modelId="{5F25EC48-B29D-4385-88A5-870451C78D29}" type="pres">
      <dgm:prSet presAssocID="{5B190E98-A337-48DB-9E4D-537CF4A17357}" presName="vert0" presStyleCnt="0">
        <dgm:presLayoutVars>
          <dgm:dir/>
          <dgm:animOne val="branch"/>
          <dgm:animLvl val="lvl"/>
        </dgm:presLayoutVars>
      </dgm:prSet>
      <dgm:spPr/>
    </dgm:pt>
    <dgm:pt modelId="{F9762ECE-67F4-44E0-A50A-5F60A876CF9B}" type="pres">
      <dgm:prSet presAssocID="{893F6BEE-4151-4E5D-AE38-C92B31E3CF04}" presName="thickLine" presStyleLbl="alignNode1" presStyleIdx="0" presStyleCnt="1"/>
      <dgm:spPr/>
    </dgm:pt>
    <dgm:pt modelId="{C372AFBB-8356-4019-AFBE-CE306D2F3695}" type="pres">
      <dgm:prSet presAssocID="{893F6BEE-4151-4E5D-AE38-C92B31E3CF04}" presName="horz1" presStyleCnt="0"/>
      <dgm:spPr/>
    </dgm:pt>
    <dgm:pt modelId="{717D8AE0-B51E-41E1-96AC-C665C2DFC703}" type="pres">
      <dgm:prSet presAssocID="{893F6BEE-4151-4E5D-AE38-C92B31E3CF04}" presName="tx1" presStyleLbl="revTx" presStyleIdx="0" presStyleCnt="8" custScaleX="223914"/>
      <dgm:spPr/>
    </dgm:pt>
    <dgm:pt modelId="{54487B1F-1660-4DF5-85AB-A77BDFCBE854}" type="pres">
      <dgm:prSet presAssocID="{893F6BEE-4151-4E5D-AE38-C92B31E3CF04}" presName="vert1" presStyleCnt="0"/>
      <dgm:spPr/>
    </dgm:pt>
    <dgm:pt modelId="{7434F621-3E93-4E34-B6CD-7D42FEB4842D}" type="pres">
      <dgm:prSet presAssocID="{C0BEE06D-6A2B-48F0-90D6-CF585294ABD3}" presName="vertSpace2a" presStyleCnt="0"/>
      <dgm:spPr/>
    </dgm:pt>
    <dgm:pt modelId="{28567F26-F330-465B-A4AF-B1FA3F4A39D9}" type="pres">
      <dgm:prSet presAssocID="{C0BEE06D-6A2B-48F0-90D6-CF585294ABD3}" presName="horz2" presStyleCnt="0"/>
      <dgm:spPr/>
    </dgm:pt>
    <dgm:pt modelId="{3F8DB8E7-341F-4F13-86DA-E23CF69EA20D}" type="pres">
      <dgm:prSet presAssocID="{C0BEE06D-6A2B-48F0-90D6-CF585294ABD3}" presName="horzSpace2" presStyleCnt="0"/>
      <dgm:spPr/>
    </dgm:pt>
    <dgm:pt modelId="{B19D675C-D727-4616-AF5B-5378B22021EE}" type="pres">
      <dgm:prSet presAssocID="{C0BEE06D-6A2B-48F0-90D6-CF585294ABD3}" presName="tx2" presStyleLbl="revTx" presStyleIdx="1" presStyleCnt="8"/>
      <dgm:spPr/>
    </dgm:pt>
    <dgm:pt modelId="{8C376463-2385-41ED-8908-A801720949A3}" type="pres">
      <dgm:prSet presAssocID="{C0BEE06D-6A2B-48F0-90D6-CF585294ABD3}" presName="vert2" presStyleCnt="0"/>
      <dgm:spPr/>
    </dgm:pt>
    <dgm:pt modelId="{A9327406-8894-4C6A-AAC1-26FCEC943DF3}" type="pres">
      <dgm:prSet presAssocID="{C0BEE06D-6A2B-48F0-90D6-CF585294ABD3}" presName="thinLine2b" presStyleLbl="callout" presStyleIdx="0" presStyleCnt="7"/>
      <dgm:spPr/>
    </dgm:pt>
    <dgm:pt modelId="{43373DA0-8284-4B30-900B-C9997F4D9968}" type="pres">
      <dgm:prSet presAssocID="{C0BEE06D-6A2B-48F0-90D6-CF585294ABD3}" presName="vertSpace2b" presStyleCnt="0"/>
      <dgm:spPr/>
    </dgm:pt>
    <dgm:pt modelId="{388B366C-739D-4686-B3F4-B831344D536F}" type="pres">
      <dgm:prSet presAssocID="{6B03CA60-5D43-4B27-BD58-5F1CE6AE4841}" presName="horz2" presStyleCnt="0"/>
      <dgm:spPr/>
    </dgm:pt>
    <dgm:pt modelId="{26712B24-8A34-4D04-ACB6-8AA9CBB8E04D}" type="pres">
      <dgm:prSet presAssocID="{6B03CA60-5D43-4B27-BD58-5F1CE6AE4841}" presName="horzSpace2" presStyleCnt="0"/>
      <dgm:spPr/>
    </dgm:pt>
    <dgm:pt modelId="{BD30D126-FA2E-47CD-B8E8-160057181029}" type="pres">
      <dgm:prSet presAssocID="{6B03CA60-5D43-4B27-BD58-5F1CE6AE4841}" presName="tx2" presStyleLbl="revTx" presStyleIdx="2" presStyleCnt="8"/>
      <dgm:spPr/>
    </dgm:pt>
    <dgm:pt modelId="{A52E420D-B579-4F05-8E62-E03D3C9C4918}" type="pres">
      <dgm:prSet presAssocID="{6B03CA60-5D43-4B27-BD58-5F1CE6AE4841}" presName="vert2" presStyleCnt="0"/>
      <dgm:spPr/>
    </dgm:pt>
    <dgm:pt modelId="{86120247-0278-472D-8B96-4998A4B707F0}" type="pres">
      <dgm:prSet presAssocID="{6B03CA60-5D43-4B27-BD58-5F1CE6AE4841}" presName="thinLine2b" presStyleLbl="callout" presStyleIdx="1" presStyleCnt="7"/>
      <dgm:spPr/>
    </dgm:pt>
    <dgm:pt modelId="{E793B115-9156-4643-B8A5-EE6DB8D46A8D}" type="pres">
      <dgm:prSet presAssocID="{6B03CA60-5D43-4B27-BD58-5F1CE6AE4841}" presName="vertSpace2b" presStyleCnt="0"/>
      <dgm:spPr/>
    </dgm:pt>
    <dgm:pt modelId="{20355676-C4ED-4279-8C1D-41AE76B02A6D}" type="pres">
      <dgm:prSet presAssocID="{7A5D399F-166D-4032-ADBF-174EC95D6E29}" presName="horz2" presStyleCnt="0"/>
      <dgm:spPr/>
    </dgm:pt>
    <dgm:pt modelId="{11A7B2D1-D3DF-4A3D-B647-525D90FC9F56}" type="pres">
      <dgm:prSet presAssocID="{7A5D399F-166D-4032-ADBF-174EC95D6E29}" presName="horzSpace2" presStyleCnt="0"/>
      <dgm:spPr/>
    </dgm:pt>
    <dgm:pt modelId="{5A9AF37C-0459-4D42-8D38-F3CCC9FF6B62}" type="pres">
      <dgm:prSet presAssocID="{7A5D399F-166D-4032-ADBF-174EC95D6E29}" presName="tx2" presStyleLbl="revTx" presStyleIdx="3" presStyleCnt="8"/>
      <dgm:spPr/>
    </dgm:pt>
    <dgm:pt modelId="{31FB2C9F-8B00-476D-8B14-A72AE46CA7FF}" type="pres">
      <dgm:prSet presAssocID="{7A5D399F-166D-4032-ADBF-174EC95D6E29}" presName="vert2" presStyleCnt="0"/>
      <dgm:spPr/>
    </dgm:pt>
    <dgm:pt modelId="{0619AAD3-FE9E-4E0A-B85A-44D49FAFD802}" type="pres">
      <dgm:prSet presAssocID="{7A5D399F-166D-4032-ADBF-174EC95D6E29}" presName="thinLine2b" presStyleLbl="callout" presStyleIdx="2" presStyleCnt="7"/>
      <dgm:spPr/>
    </dgm:pt>
    <dgm:pt modelId="{7223EA55-B20C-4BD6-A54A-370DACE7B49C}" type="pres">
      <dgm:prSet presAssocID="{7A5D399F-166D-4032-ADBF-174EC95D6E29}" presName="vertSpace2b" presStyleCnt="0"/>
      <dgm:spPr/>
    </dgm:pt>
    <dgm:pt modelId="{A5409B12-6FA2-4EC3-8015-CE88BDCFA16C}" type="pres">
      <dgm:prSet presAssocID="{C5C24F2A-CDB9-4D63-977A-4E8E744AEB3D}" presName="horz2" presStyleCnt="0"/>
      <dgm:spPr/>
    </dgm:pt>
    <dgm:pt modelId="{55393A2C-E861-480C-A1D2-D81D8FE34AFC}" type="pres">
      <dgm:prSet presAssocID="{C5C24F2A-CDB9-4D63-977A-4E8E744AEB3D}" presName="horzSpace2" presStyleCnt="0"/>
      <dgm:spPr/>
    </dgm:pt>
    <dgm:pt modelId="{427BA0F0-B221-4DA5-9757-BC3BDC44B714}" type="pres">
      <dgm:prSet presAssocID="{C5C24F2A-CDB9-4D63-977A-4E8E744AEB3D}" presName="tx2" presStyleLbl="revTx" presStyleIdx="4" presStyleCnt="8"/>
      <dgm:spPr/>
    </dgm:pt>
    <dgm:pt modelId="{5A3A138F-4647-4C73-B3A2-E536D606F07A}" type="pres">
      <dgm:prSet presAssocID="{C5C24F2A-CDB9-4D63-977A-4E8E744AEB3D}" presName="vert2" presStyleCnt="0"/>
      <dgm:spPr/>
    </dgm:pt>
    <dgm:pt modelId="{5ED79F55-EF8E-4548-B2EE-26BA2C159C6D}" type="pres">
      <dgm:prSet presAssocID="{C5C24F2A-CDB9-4D63-977A-4E8E744AEB3D}" presName="thinLine2b" presStyleLbl="callout" presStyleIdx="3" presStyleCnt="7"/>
      <dgm:spPr/>
    </dgm:pt>
    <dgm:pt modelId="{C8F1016F-D252-429F-ADA3-EA40EF1728F1}" type="pres">
      <dgm:prSet presAssocID="{C5C24F2A-CDB9-4D63-977A-4E8E744AEB3D}" presName="vertSpace2b" presStyleCnt="0"/>
      <dgm:spPr/>
    </dgm:pt>
    <dgm:pt modelId="{0274C6FE-D766-42DA-826F-2B69514CEA75}" type="pres">
      <dgm:prSet presAssocID="{4EEE0047-2DA0-42AC-8478-E8080D80B4B8}" presName="horz2" presStyleCnt="0"/>
      <dgm:spPr/>
    </dgm:pt>
    <dgm:pt modelId="{AA72D40D-0E20-46A0-904D-7ADC94D16B18}" type="pres">
      <dgm:prSet presAssocID="{4EEE0047-2DA0-42AC-8478-E8080D80B4B8}" presName="horzSpace2" presStyleCnt="0"/>
      <dgm:spPr/>
    </dgm:pt>
    <dgm:pt modelId="{FA966AB2-A784-479D-8357-C4B6107D8E79}" type="pres">
      <dgm:prSet presAssocID="{4EEE0047-2DA0-42AC-8478-E8080D80B4B8}" presName="tx2" presStyleLbl="revTx" presStyleIdx="5" presStyleCnt="8"/>
      <dgm:spPr/>
    </dgm:pt>
    <dgm:pt modelId="{C09807A1-6DA4-49A7-A0DA-EE65E40C4824}" type="pres">
      <dgm:prSet presAssocID="{4EEE0047-2DA0-42AC-8478-E8080D80B4B8}" presName="vert2" presStyleCnt="0"/>
      <dgm:spPr/>
    </dgm:pt>
    <dgm:pt modelId="{6E1F60F6-5E4E-4590-9887-28EE2109E22D}" type="pres">
      <dgm:prSet presAssocID="{4EEE0047-2DA0-42AC-8478-E8080D80B4B8}" presName="thinLine2b" presStyleLbl="callout" presStyleIdx="4" presStyleCnt="7"/>
      <dgm:spPr/>
    </dgm:pt>
    <dgm:pt modelId="{28770DB2-264A-423D-90DB-3600D4EC3774}" type="pres">
      <dgm:prSet presAssocID="{4EEE0047-2DA0-42AC-8478-E8080D80B4B8}" presName="vertSpace2b" presStyleCnt="0"/>
      <dgm:spPr/>
    </dgm:pt>
    <dgm:pt modelId="{2CB58E8A-6912-4145-A171-9976C43037EB}" type="pres">
      <dgm:prSet presAssocID="{F9B00B13-A528-4864-A742-CF97D24361C3}" presName="horz2" presStyleCnt="0"/>
      <dgm:spPr/>
    </dgm:pt>
    <dgm:pt modelId="{494FA2B4-D947-492D-AAF3-B14FCFCB6572}" type="pres">
      <dgm:prSet presAssocID="{F9B00B13-A528-4864-A742-CF97D24361C3}" presName="horzSpace2" presStyleCnt="0"/>
      <dgm:spPr/>
    </dgm:pt>
    <dgm:pt modelId="{5B438AC6-96D9-44AE-9A9D-02615CB95C92}" type="pres">
      <dgm:prSet presAssocID="{F9B00B13-A528-4864-A742-CF97D24361C3}" presName="tx2" presStyleLbl="revTx" presStyleIdx="6" presStyleCnt="8"/>
      <dgm:spPr/>
    </dgm:pt>
    <dgm:pt modelId="{ACA5A60B-B213-4C3D-A01F-6F9969B75C7B}" type="pres">
      <dgm:prSet presAssocID="{F9B00B13-A528-4864-A742-CF97D24361C3}" presName="vert2" presStyleCnt="0"/>
      <dgm:spPr/>
    </dgm:pt>
    <dgm:pt modelId="{A4506EE2-9011-4B87-8067-04E9AEF16C08}" type="pres">
      <dgm:prSet presAssocID="{F9B00B13-A528-4864-A742-CF97D24361C3}" presName="thinLine2b" presStyleLbl="callout" presStyleIdx="5" presStyleCnt="7"/>
      <dgm:spPr/>
    </dgm:pt>
    <dgm:pt modelId="{7A30A1CE-8B9D-424A-83FE-16A82743F068}" type="pres">
      <dgm:prSet presAssocID="{F9B00B13-A528-4864-A742-CF97D24361C3}" presName="vertSpace2b" presStyleCnt="0"/>
      <dgm:spPr/>
    </dgm:pt>
    <dgm:pt modelId="{17572B08-5B74-40D7-A79E-86A398A2BD5A}" type="pres">
      <dgm:prSet presAssocID="{E541F8FE-9427-463A-B5FF-2B62F8A78D65}" presName="horz2" presStyleCnt="0"/>
      <dgm:spPr/>
    </dgm:pt>
    <dgm:pt modelId="{76D31E1C-40C0-46A9-A327-126BBE3AA21A}" type="pres">
      <dgm:prSet presAssocID="{E541F8FE-9427-463A-B5FF-2B62F8A78D65}" presName="horzSpace2" presStyleCnt="0"/>
      <dgm:spPr/>
    </dgm:pt>
    <dgm:pt modelId="{E6E4D76C-1D10-4837-BC75-B326FDA29B5B}" type="pres">
      <dgm:prSet presAssocID="{E541F8FE-9427-463A-B5FF-2B62F8A78D65}" presName="tx2" presStyleLbl="revTx" presStyleIdx="7" presStyleCnt="8"/>
      <dgm:spPr/>
    </dgm:pt>
    <dgm:pt modelId="{57B6D4D0-BA37-4ACA-B63A-EFAC74BFD757}" type="pres">
      <dgm:prSet presAssocID="{E541F8FE-9427-463A-B5FF-2B62F8A78D65}" presName="vert2" presStyleCnt="0"/>
      <dgm:spPr/>
    </dgm:pt>
    <dgm:pt modelId="{AF34B11A-F507-4F56-81B5-0D34E8801E9A}" type="pres">
      <dgm:prSet presAssocID="{E541F8FE-9427-463A-B5FF-2B62F8A78D65}" presName="thinLine2b" presStyleLbl="callout" presStyleIdx="6" presStyleCnt="7"/>
      <dgm:spPr/>
    </dgm:pt>
    <dgm:pt modelId="{A6BC4814-0E85-427D-940A-982AB02787C3}" type="pres">
      <dgm:prSet presAssocID="{E541F8FE-9427-463A-B5FF-2B62F8A78D65}" presName="vertSpace2b" presStyleCnt="0"/>
      <dgm:spPr/>
    </dgm:pt>
  </dgm:ptLst>
  <dgm:cxnLst>
    <dgm:cxn modelId="{EE4B6C02-1647-4248-B413-B22EBA3AF069}" srcId="{893F6BEE-4151-4E5D-AE38-C92B31E3CF04}" destId="{C0BEE06D-6A2B-48F0-90D6-CF585294ABD3}" srcOrd="0" destOrd="0" parTransId="{A5C65F10-A35A-4ED8-8264-9453213FB8D9}" sibTransId="{AE611F0C-41E9-465E-A8D9-71FD9A882CF7}"/>
    <dgm:cxn modelId="{ED762308-1588-4EF6-A991-C08FEE67BFD8}" type="presOf" srcId="{4EEE0047-2DA0-42AC-8478-E8080D80B4B8}" destId="{FA966AB2-A784-479D-8357-C4B6107D8E79}" srcOrd="0" destOrd="0" presId="urn:microsoft.com/office/officeart/2008/layout/LinedList"/>
    <dgm:cxn modelId="{BDDB852C-D3FC-4EDD-BB24-D69E047DBA6B}" srcId="{893F6BEE-4151-4E5D-AE38-C92B31E3CF04}" destId="{4EEE0047-2DA0-42AC-8478-E8080D80B4B8}" srcOrd="4" destOrd="0" parTransId="{3C6FA81A-AD32-410D-884A-11E8F27E58F2}" sibTransId="{FDD0D839-B1E4-4DF9-AB23-6D8B0375CA4D}"/>
    <dgm:cxn modelId="{10886B2D-5DAB-48DC-B71B-92F18D7295F8}" srcId="{893F6BEE-4151-4E5D-AE38-C92B31E3CF04}" destId="{E541F8FE-9427-463A-B5FF-2B62F8A78D65}" srcOrd="6" destOrd="0" parTransId="{E767A5B3-9D2E-4CD0-92C4-EA38731488A9}" sibTransId="{9ACAA878-2B32-48B3-B9E2-6BB2839B928C}"/>
    <dgm:cxn modelId="{ED0BA62E-2E68-4734-AAC0-0A2C7C716774}" type="presOf" srcId="{C5C24F2A-CDB9-4D63-977A-4E8E744AEB3D}" destId="{427BA0F0-B221-4DA5-9757-BC3BDC44B714}" srcOrd="0" destOrd="0" presId="urn:microsoft.com/office/officeart/2008/layout/LinedList"/>
    <dgm:cxn modelId="{D4D88E3E-6CB4-4187-9ED7-9DBA50C09037}" srcId="{893F6BEE-4151-4E5D-AE38-C92B31E3CF04}" destId="{F9B00B13-A528-4864-A742-CF97D24361C3}" srcOrd="5" destOrd="0" parTransId="{57801922-9265-4DAA-BB08-C173AEAC8A3A}" sibTransId="{844B351F-A5D6-4A6D-9A79-1BD5AF16463C}"/>
    <dgm:cxn modelId="{F5C13D41-5BEF-4224-91EC-62E0A063C06B}" type="presOf" srcId="{F9B00B13-A528-4864-A742-CF97D24361C3}" destId="{5B438AC6-96D9-44AE-9A9D-02615CB95C92}" srcOrd="0" destOrd="0" presId="urn:microsoft.com/office/officeart/2008/layout/LinedList"/>
    <dgm:cxn modelId="{95A9FA66-3E0E-42B2-B45D-4D64FA7051D4}" type="presOf" srcId="{E541F8FE-9427-463A-B5FF-2B62F8A78D65}" destId="{E6E4D76C-1D10-4837-BC75-B326FDA29B5B}" srcOrd="0" destOrd="0" presId="urn:microsoft.com/office/officeart/2008/layout/LinedList"/>
    <dgm:cxn modelId="{E9735169-DFB0-4E24-ACBC-4D15ABD6373B}" type="presOf" srcId="{C0BEE06D-6A2B-48F0-90D6-CF585294ABD3}" destId="{B19D675C-D727-4616-AF5B-5378B22021EE}" srcOrd="0" destOrd="0" presId="urn:microsoft.com/office/officeart/2008/layout/LinedList"/>
    <dgm:cxn modelId="{87569E6F-BA35-4F51-8BDF-EE5D2F7973D3}" srcId="{893F6BEE-4151-4E5D-AE38-C92B31E3CF04}" destId="{C5C24F2A-CDB9-4D63-977A-4E8E744AEB3D}" srcOrd="3" destOrd="0" parTransId="{22239F29-774D-4E4A-A61A-665A287037B5}" sibTransId="{4AA0692A-7879-4FE7-A6B4-CF1BF7BCD994}"/>
    <dgm:cxn modelId="{088D9D8E-522E-478B-B649-6DAAE260D0E3}" srcId="{5B190E98-A337-48DB-9E4D-537CF4A17357}" destId="{893F6BEE-4151-4E5D-AE38-C92B31E3CF04}" srcOrd="0" destOrd="0" parTransId="{5E80BCAF-D390-402A-B394-C76EA2BFFBDD}" sibTransId="{265AE3AC-185C-4FC1-9A83-21D4113883B5}"/>
    <dgm:cxn modelId="{330AC290-83C2-44AB-BD68-A18B4C99F8B6}" type="presOf" srcId="{7A5D399F-166D-4032-ADBF-174EC95D6E29}" destId="{5A9AF37C-0459-4D42-8D38-F3CCC9FF6B62}" srcOrd="0" destOrd="0" presId="urn:microsoft.com/office/officeart/2008/layout/LinedList"/>
    <dgm:cxn modelId="{1D4F87AF-2883-4708-9A52-BB1C63919206}" type="presOf" srcId="{893F6BEE-4151-4E5D-AE38-C92B31E3CF04}" destId="{717D8AE0-B51E-41E1-96AC-C665C2DFC703}" srcOrd="0" destOrd="0" presId="urn:microsoft.com/office/officeart/2008/layout/LinedList"/>
    <dgm:cxn modelId="{1FC706C2-99F5-4886-BF26-A4EE83993865}" type="presOf" srcId="{6B03CA60-5D43-4B27-BD58-5F1CE6AE4841}" destId="{BD30D126-FA2E-47CD-B8E8-160057181029}" srcOrd="0" destOrd="0" presId="urn:microsoft.com/office/officeart/2008/layout/LinedList"/>
    <dgm:cxn modelId="{BCA79CC9-F30C-4989-A77C-C792C32823E5}" type="presOf" srcId="{5B190E98-A337-48DB-9E4D-537CF4A17357}" destId="{5F25EC48-B29D-4385-88A5-870451C78D29}" srcOrd="0" destOrd="0" presId="urn:microsoft.com/office/officeart/2008/layout/LinedList"/>
    <dgm:cxn modelId="{3F6283E3-9651-47C8-A39C-602F7F45E7E5}" srcId="{893F6BEE-4151-4E5D-AE38-C92B31E3CF04}" destId="{7A5D399F-166D-4032-ADBF-174EC95D6E29}" srcOrd="2" destOrd="0" parTransId="{02937917-E558-4618-A27D-DE8BA9CD339F}" sibTransId="{598836D1-3DD7-4B5F-B1A3-36C52F5B64CA}"/>
    <dgm:cxn modelId="{4DA23BF1-2978-4DAB-A1B2-6500E6252E00}" srcId="{893F6BEE-4151-4E5D-AE38-C92B31E3CF04}" destId="{6B03CA60-5D43-4B27-BD58-5F1CE6AE4841}" srcOrd="1" destOrd="0" parTransId="{9947A1D9-6AF3-4F58-B18D-1513B513AA60}" sibTransId="{E7BFD2D2-9BFF-4A2F-AED9-584B01EEE672}"/>
    <dgm:cxn modelId="{3713BA47-888E-4763-96CF-50A921EE41AD}" type="presParOf" srcId="{5F25EC48-B29D-4385-88A5-870451C78D29}" destId="{F9762ECE-67F4-44E0-A50A-5F60A876CF9B}" srcOrd="0" destOrd="0" presId="urn:microsoft.com/office/officeart/2008/layout/LinedList"/>
    <dgm:cxn modelId="{1EC6E9EE-C36A-48EC-A4BB-90C4B9992491}" type="presParOf" srcId="{5F25EC48-B29D-4385-88A5-870451C78D29}" destId="{C372AFBB-8356-4019-AFBE-CE306D2F3695}" srcOrd="1" destOrd="0" presId="urn:microsoft.com/office/officeart/2008/layout/LinedList"/>
    <dgm:cxn modelId="{0159F48D-992D-4422-8984-CDE562AE7126}" type="presParOf" srcId="{C372AFBB-8356-4019-AFBE-CE306D2F3695}" destId="{717D8AE0-B51E-41E1-96AC-C665C2DFC703}" srcOrd="0" destOrd="0" presId="urn:microsoft.com/office/officeart/2008/layout/LinedList"/>
    <dgm:cxn modelId="{2F70DFB2-0E54-4D90-BC5F-80CC602BD873}" type="presParOf" srcId="{C372AFBB-8356-4019-AFBE-CE306D2F3695}" destId="{54487B1F-1660-4DF5-85AB-A77BDFCBE854}" srcOrd="1" destOrd="0" presId="urn:microsoft.com/office/officeart/2008/layout/LinedList"/>
    <dgm:cxn modelId="{BB7219BA-1C25-4117-A0EE-762420056A04}" type="presParOf" srcId="{54487B1F-1660-4DF5-85AB-A77BDFCBE854}" destId="{7434F621-3E93-4E34-B6CD-7D42FEB4842D}" srcOrd="0" destOrd="0" presId="urn:microsoft.com/office/officeart/2008/layout/LinedList"/>
    <dgm:cxn modelId="{043D730E-97EF-42FE-93F6-12510F2F92C9}" type="presParOf" srcId="{54487B1F-1660-4DF5-85AB-A77BDFCBE854}" destId="{28567F26-F330-465B-A4AF-B1FA3F4A39D9}" srcOrd="1" destOrd="0" presId="urn:microsoft.com/office/officeart/2008/layout/LinedList"/>
    <dgm:cxn modelId="{C2461E08-1956-4055-8270-89E20E70C889}" type="presParOf" srcId="{28567F26-F330-465B-A4AF-B1FA3F4A39D9}" destId="{3F8DB8E7-341F-4F13-86DA-E23CF69EA20D}" srcOrd="0" destOrd="0" presId="urn:microsoft.com/office/officeart/2008/layout/LinedList"/>
    <dgm:cxn modelId="{0354ED4F-4F88-4B36-AA52-71A898F30FAF}" type="presParOf" srcId="{28567F26-F330-465B-A4AF-B1FA3F4A39D9}" destId="{B19D675C-D727-4616-AF5B-5378B22021EE}" srcOrd="1" destOrd="0" presId="urn:microsoft.com/office/officeart/2008/layout/LinedList"/>
    <dgm:cxn modelId="{A3F386DF-707B-4EE9-B942-FB251E9A1668}" type="presParOf" srcId="{28567F26-F330-465B-A4AF-B1FA3F4A39D9}" destId="{8C376463-2385-41ED-8908-A801720949A3}" srcOrd="2" destOrd="0" presId="urn:microsoft.com/office/officeart/2008/layout/LinedList"/>
    <dgm:cxn modelId="{8C6B5C47-37E1-41BD-862A-743D9AAECD91}" type="presParOf" srcId="{54487B1F-1660-4DF5-85AB-A77BDFCBE854}" destId="{A9327406-8894-4C6A-AAC1-26FCEC943DF3}" srcOrd="2" destOrd="0" presId="urn:microsoft.com/office/officeart/2008/layout/LinedList"/>
    <dgm:cxn modelId="{8B3CFF95-6761-4325-BD14-97CE2D55806E}" type="presParOf" srcId="{54487B1F-1660-4DF5-85AB-A77BDFCBE854}" destId="{43373DA0-8284-4B30-900B-C9997F4D9968}" srcOrd="3" destOrd="0" presId="urn:microsoft.com/office/officeart/2008/layout/LinedList"/>
    <dgm:cxn modelId="{426B1F54-6EAF-4835-8B35-2189DC5BA635}" type="presParOf" srcId="{54487B1F-1660-4DF5-85AB-A77BDFCBE854}" destId="{388B366C-739D-4686-B3F4-B831344D536F}" srcOrd="4" destOrd="0" presId="urn:microsoft.com/office/officeart/2008/layout/LinedList"/>
    <dgm:cxn modelId="{66E62347-D317-4DC1-AC4E-24CBC58C50BC}" type="presParOf" srcId="{388B366C-739D-4686-B3F4-B831344D536F}" destId="{26712B24-8A34-4D04-ACB6-8AA9CBB8E04D}" srcOrd="0" destOrd="0" presId="urn:microsoft.com/office/officeart/2008/layout/LinedList"/>
    <dgm:cxn modelId="{449261AE-F879-4DC9-84D0-DAECF1D32A55}" type="presParOf" srcId="{388B366C-739D-4686-B3F4-B831344D536F}" destId="{BD30D126-FA2E-47CD-B8E8-160057181029}" srcOrd="1" destOrd="0" presId="urn:microsoft.com/office/officeart/2008/layout/LinedList"/>
    <dgm:cxn modelId="{C35A3F81-5D07-4565-8FD0-95A1E083FA28}" type="presParOf" srcId="{388B366C-739D-4686-B3F4-B831344D536F}" destId="{A52E420D-B579-4F05-8E62-E03D3C9C4918}" srcOrd="2" destOrd="0" presId="urn:microsoft.com/office/officeart/2008/layout/LinedList"/>
    <dgm:cxn modelId="{E383BFC4-C491-4DD8-A113-E991085D555A}" type="presParOf" srcId="{54487B1F-1660-4DF5-85AB-A77BDFCBE854}" destId="{86120247-0278-472D-8B96-4998A4B707F0}" srcOrd="5" destOrd="0" presId="urn:microsoft.com/office/officeart/2008/layout/LinedList"/>
    <dgm:cxn modelId="{CAF5C70D-50D1-4330-98F4-1BFCE8335095}" type="presParOf" srcId="{54487B1F-1660-4DF5-85AB-A77BDFCBE854}" destId="{E793B115-9156-4643-B8A5-EE6DB8D46A8D}" srcOrd="6" destOrd="0" presId="urn:microsoft.com/office/officeart/2008/layout/LinedList"/>
    <dgm:cxn modelId="{E7D182CC-FF28-481E-B55F-E0AE8F6B8A41}" type="presParOf" srcId="{54487B1F-1660-4DF5-85AB-A77BDFCBE854}" destId="{20355676-C4ED-4279-8C1D-41AE76B02A6D}" srcOrd="7" destOrd="0" presId="urn:microsoft.com/office/officeart/2008/layout/LinedList"/>
    <dgm:cxn modelId="{8F40F9C8-A5CD-4673-9C21-8D6768D1D55A}" type="presParOf" srcId="{20355676-C4ED-4279-8C1D-41AE76B02A6D}" destId="{11A7B2D1-D3DF-4A3D-B647-525D90FC9F56}" srcOrd="0" destOrd="0" presId="urn:microsoft.com/office/officeart/2008/layout/LinedList"/>
    <dgm:cxn modelId="{39B447D0-3905-42C0-9F11-47BAE043CC56}" type="presParOf" srcId="{20355676-C4ED-4279-8C1D-41AE76B02A6D}" destId="{5A9AF37C-0459-4D42-8D38-F3CCC9FF6B62}" srcOrd="1" destOrd="0" presId="urn:microsoft.com/office/officeart/2008/layout/LinedList"/>
    <dgm:cxn modelId="{CA03C2EA-0943-4C8E-B29F-73EFFED2BB34}" type="presParOf" srcId="{20355676-C4ED-4279-8C1D-41AE76B02A6D}" destId="{31FB2C9F-8B00-476D-8B14-A72AE46CA7FF}" srcOrd="2" destOrd="0" presId="urn:microsoft.com/office/officeart/2008/layout/LinedList"/>
    <dgm:cxn modelId="{50C85F1F-CF77-4D30-8B29-CD7902AA75BD}" type="presParOf" srcId="{54487B1F-1660-4DF5-85AB-A77BDFCBE854}" destId="{0619AAD3-FE9E-4E0A-B85A-44D49FAFD802}" srcOrd="8" destOrd="0" presId="urn:microsoft.com/office/officeart/2008/layout/LinedList"/>
    <dgm:cxn modelId="{92F9B3F4-8853-4ECA-B5B3-4B2174B42949}" type="presParOf" srcId="{54487B1F-1660-4DF5-85AB-A77BDFCBE854}" destId="{7223EA55-B20C-4BD6-A54A-370DACE7B49C}" srcOrd="9" destOrd="0" presId="urn:microsoft.com/office/officeart/2008/layout/LinedList"/>
    <dgm:cxn modelId="{F5A2EC4F-FC20-4721-A415-90C76897CF8D}" type="presParOf" srcId="{54487B1F-1660-4DF5-85AB-A77BDFCBE854}" destId="{A5409B12-6FA2-4EC3-8015-CE88BDCFA16C}" srcOrd="10" destOrd="0" presId="urn:microsoft.com/office/officeart/2008/layout/LinedList"/>
    <dgm:cxn modelId="{2E743058-7A78-4FCD-8E70-CE26065C7E4E}" type="presParOf" srcId="{A5409B12-6FA2-4EC3-8015-CE88BDCFA16C}" destId="{55393A2C-E861-480C-A1D2-D81D8FE34AFC}" srcOrd="0" destOrd="0" presId="urn:microsoft.com/office/officeart/2008/layout/LinedList"/>
    <dgm:cxn modelId="{BB5A208F-F9B4-4EB7-8111-E3DBF2AA217A}" type="presParOf" srcId="{A5409B12-6FA2-4EC3-8015-CE88BDCFA16C}" destId="{427BA0F0-B221-4DA5-9757-BC3BDC44B714}" srcOrd="1" destOrd="0" presId="urn:microsoft.com/office/officeart/2008/layout/LinedList"/>
    <dgm:cxn modelId="{0CEDA94C-6CFE-4929-85BB-A05922DC5C38}" type="presParOf" srcId="{A5409B12-6FA2-4EC3-8015-CE88BDCFA16C}" destId="{5A3A138F-4647-4C73-B3A2-E536D606F07A}" srcOrd="2" destOrd="0" presId="urn:microsoft.com/office/officeart/2008/layout/LinedList"/>
    <dgm:cxn modelId="{16062BB1-2DEF-4D8B-81F1-A48C44A081FA}" type="presParOf" srcId="{54487B1F-1660-4DF5-85AB-A77BDFCBE854}" destId="{5ED79F55-EF8E-4548-B2EE-26BA2C159C6D}" srcOrd="11" destOrd="0" presId="urn:microsoft.com/office/officeart/2008/layout/LinedList"/>
    <dgm:cxn modelId="{410C2A8F-F30F-4CDA-A167-69C294FC7540}" type="presParOf" srcId="{54487B1F-1660-4DF5-85AB-A77BDFCBE854}" destId="{C8F1016F-D252-429F-ADA3-EA40EF1728F1}" srcOrd="12" destOrd="0" presId="urn:microsoft.com/office/officeart/2008/layout/LinedList"/>
    <dgm:cxn modelId="{3888F61E-176D-475B-8637-3CBE1C109D7B}" type="presParOf" srcId="{54487B1F-1660-4DF5-85AB-A77BDFCBE854}" destId="{0274C6FE-D766-42DA-826F-2B69514CEA75}" srcOrd="13" destOrd="0" presId="urn:microsoft.com/office/officeart/2008/layout/LinedList"/>
    <dgm:cxn modelId="{5215B28A-585E-44AA-84CD-F7FCE352281D}" type="presParOf" srcId="{0274C6FE-D766-42DA-826F-2B69514CEA75}" destId="{AA72D40D-0E20-46A0-904D-7ADC94D16B18}" srcOrd="0" destOrd="0" presId="urn:microsoft.com/office/officeart/2008/layout/LinedList"/>
    <dgm:cxn modelId="{EE893FF9-805B-4550-85CB-8E1E9B35CFF0}" type="presParOf" srcId="{0274C6FE-D766-42DA-826F-2B69514CEA75}" destId="{FA966AB2-A784-479D-8357-C4B6107D8E79}" srcOrd="1" destOrd="0" presId="urn:microsoft.com/office/officeart/2008/layout/LinedList"/>
    <dgm:cxn modelId="{582FEF52-AEC9-4016-BEAA-6A4CF033EB07}" type="presParOf" srcId="{0274C6FE-D766-42DA-826F-2B69514CEA75}" destId="{C09807A1-6DA4-49A7-A0DA-EE65E40C4824}" srcOrd="2" destOrd="0" presId="urn:microsoft.com/office/officeart/2008/layout/LinedList"/>
    <dgm:cxn modelId="{D016A513-09CD-42C7-886E-0A150C168462}" type="presParOf" srcId="{54487B1F-1660-4DF5-85AB-A77BDFCBE854}" destId="{6E1F60F6-5E4E-4590-9887-28EE2109E22D}" srcOrd="14" destOrd="0" presId="urn:microsoft.com/office/officeart/2008/layout/LinedList"/>
    <dgm:cxn modelId="{CDF5B212-3E04-49F9-AE6E-D22DAB444521}" type="presParOf" srcId="{54487B1F-1660-4DF5-85AB-A77BDFCBE854}" destId="{28770DB2-264A-423D-90DB-3600D4EC3774}" srcOrd="15" destOrd="0" presId="urn:microsoft.com/office/officeart/2008/layout/LinedList"/>
    <dgm:cxn modelId="{0E368579-F438-4E7F-874A-6909705443A8}" type="presParOf" srcId="{54487B1F-1660-4DF5-85AB-A77BDFCBE854}" destId="{2CB58E8A-6912-4145-A171-9976C43037EB}" srcOrd="16" destOrd="0" presId="urn:microsoft.com/office/officeart/2008/layout/LinedList"/>
    <dgm:cxn modelId="{0B9B3918-6180-4BE0-97C4-9742A78F34E2}" type="presParOf" srcId="{2CB58E8A-6912-4145-A171-9976C43037EB}" destId="{494FA2B4-D947-492D-AAF3-B14FCFCB6572}" srcOrd="0" destOrd="0" presId="urn:microsoft.com/office/officeart/2008/layout/LinedList"/>
    <dgm:cxn modelId="{FC4FE17E-AAD9-411D-8F46-189AEE41CB21}" type="presParOf" srcId="{2CB58E8A-6912-4145-A171-9976C43037EB}" destId="{5B438AC6-96D9-44AE-9A9D-02615CB95C92}" srcOrd="1" destOrd="0" presId="urn:microsoft.com/office/officeart/2008/layout/LinedList"/>
    <dgm:cxn modelId="{FF4C6374-4D77-4A1A-83F1-40A66E15078E}" type="presParOf" srcId="{2CB58E8A-6912-4145-A171-9976C43037EB}" destId="{ACA5A60B-B213-4C3D-A01F-6F9969B75C7B}" srcOrd="2" destOrd="0" presId="urn:microsoft.com/office/officeart/2008/layout/LinedList"/>
    <dgm:cxn modelId="{8CFC95DF-E57E-4B20-A188-8CBACB8A6747}" type="presParOf" srcId="{54487B1F-1660-4DF5-85AB-A77BDFCBE854}" destId="{A4506EE2-9011-4B87-8067-04E9AEF16C08}" srcOrd="17" destOrd="0" presId="urn:microsoft.com/office/officeart/2008/layout/LinedList"/>
    <dgm:cxn modelId="{1D305E31-3C53-4783-9617-BB315386D2EB}" type="presParOf" srcId="{54487B1F-1660-4DF5-85AB-A77BDFCBE854}" destId="{7A30A1CE-8B9D-424A-83FE-16A82743F068}" srcOrd="18" destOrd="0" presId="urn:microsoft.com/office/officeart/2008/layout/LinedList"/>
    <dgm:cxn modelId="{581630FD-A82F-414E-8246-265F0981E996}" type="presParOf" srcId="{54487B1F-1660-4DF5-85AB-A77BDFCBE854}" destId="{17572B08-5B74-40D7-A79E-86A398A2BD5A}" srcOrd="19" destOrd="0" presId="urn:microsoft.com/office/officeart/2008/layout/LinedList"/>
    <dgm:cxn modelId="{462296D1-CD9E-4F73-BC92-E43464D85C33}" type="presParOf" srcId="{17572B08-5B74-40D7-A79E-86A398A2BD5A}" destId="{76D31E1C-40C0-46A9-A327-126BBE3AA21A}" srcOrd="0" destOrd="0" presId="urn:microsoft.com/office/officeart/2008/layout/LinedList"/>
    <dgm:cxn modelId="{35B7E00A-3E02-4F33-AE7E-84DF46F7B54F}" type="presParOf" srcId="{17572B08-5B74-40D7-A79E-86A398A2BD5A}" destId="{E6E4D76C-1D10-4837-BC75-B326FDA29B5B}" srcOrd="1" destOrd="0" presId="urn:microsoft.com/office/officeart/2008/layout/LinedList"/>
    <dgm:cxn modelId="{147D7E0A-9C15-4859-8D46-D174342DAF47}" type="presParOf" srcId="{17572B08-5B74-40D7-A79E-86A398A2BD5A}" destId="{57B6D4D0-BA37-4ACA-B63A-EFAC74BFD757}" srcOrd="2" destOrd="0" presId="urn:microsoft.com/office/officeart/2008/layout/LinedList"/>
    <dgm:cxn modelId="{BCAA2D63-FCF0-4B92-800C-395E01171C5C}" type="presParOf" srcId="{54487B1F-1660-4DF5-85AB-A77BDFCBE854}" destId="{AF34B11A-F507-4F56-81B5-0D34E8801E9A}" srcOrd="20" destOrd="0" presId="urn:microsoft.com/office/officeart/2008/layout/LinedList"/>
    <dgm:cxn modelId="{CD9063D2-97C2-48E4-9886-239B0A4D5C21}" type="presParOf" srcId="{54487B1F-1660-4DF5-85AB-A77BDFCBE854}" destId="{A6BC4814-0E85-427D-940A-982AB02787C3}" srcOrd="2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BDEA5D-B1D1-4570-94F4-EAED18AB8BC9}" type="doc">
      <dgm:prSet loTypeId="urn:microsoft.com/office/officeart/2005/8/layout/hProcess4" loCatId="process" qsTypeId="urn:microsoft.com/office/officeart/2005/8/quickstyle/simple1" qsCatId="simple" csTypeId="urn:microsoft.com/office/officeart/2005/8/colors/accent1_3" csCatId="accent1" phldr="1"/>
      <dgm:spPr/>
      <dgm:t>
        <a:bodyPr/>
        <a:lstStyle/>
        <a:p>
          <a:endParaRPr lang="es-CO"/>
        </a:p>
      </dgm:t>
    </dgm:pt>
    <dgm:pt modelId="{72F2BC5B-255D-400E-81C4-17AC9C39E315}">
      <dgm:prSet phldrT="[Texto]"/>
      <dgm:spPr/>
      <dgm:t>
        <a:bodyPr/>
        <a:lstStyle/>
        <a:p>
          <a:r>
            <a:rPr lang="es-CO" dirty="0"/>
            <a:t>Gerencia Financiera</a:t>
          </a:r>
        </a:p>
      </dgm:t>
    </dgm:pt>
    <dgm:pt modelId="{68B030C5-5996-4555-9AB2-4693EBB240AC}" type="parTrans" cxnId="{3A5C5B7B-CCF3-4F8A-AABA-F80445BEFDB2}">
      <dgm:prSet/>
      <dgm:spPr/>
      <dgm:t>
        <a:bodyPr/>
        <a:lstStyle/>
        <a:p>
          <a:endParaRPr lang="es-CO"/>
        </a:p>
      </dgm:t>
    </dgm:pt>
    <dgm:pt modelId="{0E3E4F31-94D5-4B74-B6F7-FF5F13A805A1}" type="sibTrans" cxnId="{3A5C5B7B-CCF3-4F8A-AABA-F80445BEFDB2}">
      <dgm:prSet/>
      <dgm:spPr/>
      <dgm:t>
        <a:bodyPr/>
        <a:lstStyle/>
        <a:p>
          <a:endParaRPr lang="es-CO"/>
        </a:p>
      </dgm:t>
    </dgm:pt>
    <dgm:pt modelId="{C25C72EC-693C-4A8C-8B4E-0A0894C4AFE5}">
      <dgm:prSet phldrT="[Texto]" custT="1"/>
      <dgm:spPr/>
      <dgm:t>
        <a:bodyPr/>
        <a:lstStyle/>
        <a:p>
          <a:pPr marL="0" lvl="0" algn="ctr" defTabSz="400050">
            <a:lnSpc>
              <a:spcPct val="90000"/>
            </a:lnSpc>
            <a:spcBef>
              <a:spcPct val="0"/>
            </a:spcBef>
            <a:spcAft>
              <a:spcPct val="35000"/>
            </a:spcAft>
            <a:buFont typeface="Arial" panose="020B0604020202020204" pitchFamily="34" charset="0"/>
            <a:buNone/>
          </a:pPr>
          <a:r>
            <a:rPr lang="es-ES" sz="1000" b="1" dirty="0"/>
            <a:t>Gerencia Financiera</a:t>
          </a:r>
          <a:endParaRPr lang="es-ES" sz="1000" dirty="0"/>
        </a:p>
        <a:p>
          <a:pPr marL="0" lvl="0" algn="just" defTabSz="400050">
            <a:lnSpc>
              <a:spcPct val="90000"/>
            </a:lnSpc>
            <a:spcBef>
              <a:spcPct val="0"/>
            </a:spcBef>
            <a:spcAft>
              <a:spcPct val="35000"/>
            </a:spcAft>
            <a:buFont typeface="Arial" panose="020B0604020202020204" pitchFamily="34" charset="0"/>
            <a:buNone/>
          </a:pPr>
          <a:r>
            <a:rPr lang="es-ES" sz="900" dirty="0"/>
            <a:t>-El principal concepto a destacar son los Ingresos Corrientes los cuales recaudaron $205.452 millones. En éstos se resaltan Arrendamientos con ingresos por $77.813 millones, en Monetización de Divisas se alcanzó la suma de $22.034 millones, por Venta de Activos ingresaron $80.763 millones reflejado principalmente en venta de Inmuebles. Como venta de Títulos de Portafolio por disposición temprana de productividades que autoriza la Ley 1849 de 2017 se recaudaron $65.951 millones y por Rendimientos ingresaron $65.931 millones.</a:t>
          </a:r>
        </a:p>
      </dgm:t>
    </dgm:pt>
    <dgm:pt modelId="{B6DD47E1-E6F4-4995-B079-21888DC3B601}" type="parTrans" cxnId="{05E81FAD-6352-42B0-8E81-CE7049E614B5}">
      <dgm:prSet/>
      <dgm:spPr/>
      <dgm:t>
        <a:bodyPr/>
        <a:lstStyle/>
        <a:p>
          <a:endParaRPr lang="es-CO"/>
        </a:p>
      </dgm:t>
    </dgm:pt>
    <dgm:pt modelId="{E2B1956A-9A43-47FE-929C-CB9C63F2E4B9}" type="sibTrans" cxnId="{05E81FAD-6352-42B0-8E81-CE7049E614B5}">
      <dgm:prSet/>
      <dgm:spPr/>
      <dgm:t>
        <a:bodyPr/>
        <a:lstStyle/>
        <a:p>
          <a:endParaRPr lang="es-CO"/>
        </a:p>
      </dgm:t>
    </dgm:pt>
    <dgm:pt modelId="{E9C8605C-2902-4AF3-8536-372C527F3F9E}">
      <dgm:prSet/>
      <dgm:spPr/>
      <dgm:t>
        <a:bodyPr/>
        <a:lstStyle/>
        <a:p>
          <a:r>
            <a:rPr lang="es-CO" b="1" dirty="0"/>
            <a:t>Grupo Administrativo y GIT Archivo</a:t>
          </a:r>
        </a:p>
      </dgm:t>
    </dgm:pt>
    <dgm:pt modelId="{C27D8E70-4986-48F3-B388-D46CD7E1CF07}" type="parTrans" cxnId="{616B6BD5-25C8-44F5-A163-84019C84FA33}">
      <dgm:prSet/>
      <dgm:spPr/>
      <dgm:t>
        <a:bodyPr/>
        <a:lstStyle/>
        <a:p>
          <a:endParaRPr lang="es-CO"/>
        </a:p>
      </dgm:t>
    </dgm:pt>
    <dgm:pt modelId="{6C9743E9-7DF9-4CF1-91A9-7AD34476A1B3}" type="sibTrans" cxnId="{616B6BD5-25C8-44F5-A163-84019C84FA33}">
      <dgm:prSet/>
      <dgm:spPr/>
      <dgm:t>
        <a:bodyPr/>
        <a:lstStyle/>
        <a:p>
          <a:endParaRPr lang="es-CO"/>
        </a:p>
      </dgm:t>
    </dgm:pt>
    <dgm:pt modelId="{7206BC0E-C153-46F7-8660-99FD9589F0A1}">
      <dgm:prSet/>
      <dgm:spPr/>
      <dgm:t>
        <a:bodyPr/>
        <a:lstStyle/>
        <a:p>
          <a:r>
            <a:rPr lang="es-CO" b="1" dirty="0"/>
            <a:t>Gerencia Talento Humano</a:t>
          </a:r>
        </a:p>
      </dgm:t>
    </dgm:pt>
    <dgm:pt modelId="{EC0985EB-6406-41A4-9D57-CFDA2A98B8FA}" type="parTrans" cxnId="{5FF22281-21D7-4B4C-9324-2435ADB54A67}">
      <dgm:prSet/>
      <dgm:spPr/>
      <dgm:t>
        <a:bodyPr/>
        <a:lstStyle/>
        <a:p>
          <a:endParaRPr lang="es-CO"/>
        </a:p>
      </dgm:t>
    </dgm:pt>
    <dgm:pt modelId="{529B143E-03AB-4EF3-AF79-C371F5DECE1B}" type="sibTrans" cxnId="{5FF22281-21D7-4B4C-9324-2435ADB54A67}">
      <dgm:prSet/>
      <dgm:spPr/>
      <dgm:t>
        <a:bodyPr/>
        <a:lstStyle/>
        <a:p>
          <a:endParaRPr lang="es-CO"/>
        </a:p>
      </dgm:t>
    </dgm:pt>
    <dgm:pt modelId="{45F04233-4ED0-47D9-A9CC-D1FDD458335B}">
      <dgm:prSet/>
      <dgm:spPr/>
      <dgm:t>
        <a:bodyPr/>
        <a:lstStyle/>
        <a:p>
          <a:pPr algn="just"/>
          <a:r>
            <a:rPr lang="es-ES" dirty="0"/>
            <a:t>Se logró gestionar acciones que permitieron crear ambientes laborales adecuados y que contribuyen al mejoramiento de las condiciones actuales de trabajo y al bienestar de las personas que a diario laboran en la Entidad.</a:t>
          </a:r>
          <a:endParaRPr lang="es-CO" dirty="0"/>
        </a:p>
      </dgm:t>
    </dgm:pt>
    <dgm:pt modelId="{0ED75FF0-B366-4E72-B048-E42A88DAB510}" type="parTrans" cxnId="{B1352DB0-F9D5-43BF-9781-36D4502CF5A5}">
      <dgm:prSet/>
      <dgm:spPr/>
      <dgm:t>
        <a:bodyPr/>
        <a:lstStyle/>
        <a:p>
          <a:endParaRPr lang="es-CO"/>
        </a:p>
      </dgm:t>
    </dgm:pt>
    <dgm:pt modelId="{B4D03031-BF96-4B49-95DB-786DECB2BE0E}" type="sibTrans" cxnId="{B1352DB0-F9D5-43BF-9781-36D4502CF5A5}">
      <dgm:prSet/>
      <dgm:spPr/>
      <dgm:t>
        <a:bodyPr/>
        <a:lstStyle/>
        <a:p>
          <a:endParaRPr lang="es-CO"/>
        </a:p>
      </dgm:t>
    </dgm:pt>
    <dgm:pt modelId="{2D13E755-5088-402D-B46E-341BC27ADC7E}">
      <dgm:prSet/>
      <dgm:spPr/>
      <dgm:t>
        <a:bodyPr/>
        <a:lstStyle/>
        <a:p>
          <a:pPr algn="just"/>
          <a:r>
            <a:rPr lang="es-ES" dirty="0"/>
            <a:t>Se continuó con la prestación de los servicios en el GITAC como: radicación de entrada, salida, certificación de correos electrónicos, circulación y préstamo, la actualización y digitalización de los expedientes.</a:t>
          </a:r>
          <a:endParaRPr lang="es-CO" dirty="0"/>
        </a:p>
      </dgm:t>
    </dgm:pt>
    <dgm:pt modelId="{616C264B-1FC7-4ABE-8281-F8FA4A2180E5}" type="parTrans" cxnId="{DF14FECF-4780-446F-A229-98CDB6B3F7F5}">
      <dgm:prSet/>
      <dgm:spPr/>
      <dgm:t>
        <a:bodyPr/>
        <a:lstStyle/>
        <a:p>
          <a:endParaRPr lang="es-CO"/>
        </a:p>
      </dgm:t>
    </dgm:pt>
    <dgm:pt modelId="{35429371-E01D-4753-AEC6-4B8F1B8491ED}" type="sibTrans" cxnId="{DF14FECF-4780-446F-A229-98CDB6B3F7F5}">
      <dgm:prSet/>
      <dgm:spPr/>
      <dgm:t>
        <a:bodyPr/>
        <a:lstStyle/>
        <a:p>
          <a:endParaRPr lang="es-CO"/>
        </a:p>
      </dgm:t>
    </dgm:pt>
    <dgm:pt modelId="{A306F8E7-27D7-4BDB-BF26-21664CF61DD9}">
      <dgm:prSet/>
      <dgm:spPr/>
      <dgm:t>
        <a:bodyPr/>
        <a:lstStyle/>
        <a:p>
          <a:pPr algn="l">
            <a:buFont typeface="Wingdings" panose="05000000000000000000" pitchFamily="2" charset="2"/>
            <a:buNone/>
          </a:pPr>
          <a:endParaRPr lang="es-CO" dirty="0"/>
        </a:p>
      </dgm:t>
    </dgm:pt>
    <dgm:pt modelId="{9F065EF3-605A-46DB-8F10-9C2FB0F24D41}" type="parTrans" cxnId="{6A0C5647-7834-4AC6-A3EB-05A8823F56E8}">
      <dgm:prSet/>
      <dgm:spPr/>
      <dgm:t>
        <a:bodyPr/>
        <a:lstStyle/>
        <a:p>
          <a:endParaRPr lang="es-CO"/>
        </a:p>
      </dgm:t>
    </dgm:pt>
    <dgm:pt modelId="{D51011E0-7390-40BF-B0B0-679C13A168BA}" type="sibTrans" cxnId="{6A0C5647-7834-4AC6-A3EB-05A8823F56E8}">
      <dgm:prSet/>
      <dgm:spPr/>
      <dgm:t>
        <a:bodyPr/>
        <a:lstStyle/>
        <a:p>
          <a:endParaRPr lang="es-CO"/>
        </a:p>
      </dgm:t>
    </dgm:pt>
    <dgm:pt modelId="{76603C32-760B-49E5-BF50-F4EC324A39CA}">
      <dgm:prSet/>
      <dgm:spPr/>
      <dgm:t>
        <a:bodyPr/>
        <a:lstStyle/>
        <a:p>
          <a:pPr algn="just">
            <a:buFont typeface="Wingdings" panose="05000000000000000000" pitchFamily="2" charset="2"/>
            <a:buNone/>
          </a:pPr>
          <a:r>
            <a:rPr lang="es-ES" b="0" dirty="0"/>
            <a:t>- Programa de aprendices, practicantes y Judicantes</a:t>
          </a:r>
        </a:p>
      </dgm:t>
    </dgm:pt>
    <dgm:pt modelId="{CAA311B2-6AC7-4065-9E1B-E5DF007ECB4F}" type="parTrans" cxnId="{739930EE-21C9-44A0-98D3-C38092C86ED1}">
      <dgm:prSet/>
      <dgm:spPr/>
      <dgm:t>
        <a:bodyPr/>
        <a:lstStyle/>
        <a:p>
          <a:endParaRPr lang="es-CO"/>
        </a:p>
      </dgm:t>
    </dgm:pt>
    <dgm:pt modelId="{2C1E7924-E111-4302-9758-245D1F4BC6FB}" type="sibTrans" cxnId="{739930EE-21C9-44A0-98D3-C38092C86ED1}">
      <dgm:prSet/>
      <dgm:spPr/>
      <dgm:t>
        <a:bodyPr/>
        <a:lstStyle/>
        <a:p>
          <a:endParaRPr lang="es-CO"/>
        </a:p>
      </dgm:t>
    </dgm:pt>
    <dgm:pt modelId="{BD3EBF4A-0D0F-4E49-92EE-9BDA3C03413A}">
      <dgm:prSet/>
      <dgm:spPr/>
      <dgm:t>
        <a:bodyPr/>
        <a:lstStyle/>
        <a:p>
          <a:pPr algn="just">
            <a:buFont typeface="Wingdings" panose="05000000000000000000" pitchFamily="2" charset="2"/>
            <a:buNone/>
          </a:pPr>
          <a:r>
            <a:rPr lang="es-ES" b="0" dirty="0"/>
            <a:t>- Plan de carrera. </a:t>
          </a:r>
        </a:p>
      </dgm:t>
    </dgm:pt>
    <dgm:pt modelId="{6F2BAC36-3486-4E10-9D01-BA85E221B8B9}" type="parTrans" cxnId="{471E469F-A187-4220-9753-AF80A49D937A}">
      <dgm:prSet/>
      <dgm:spPr/>
      <dgm:t>
        <a:bodyPr/>
        <a:lstStyle/>
        <a:p>
          <a:endParaRPr lang="es-CO"/>
        </a:p>
      </dgm:t>
    </dgm:pt>
    <dgm:pt modelId="{E6EB05D8-BA61-4297-8913-9CD406137687}" type="sibTrans" cxnId="{471E469F-A187-4220-9753-AF80A49D937A}">
      <dgm:prSet/>
      <dgm:spPr/>
      <dgm:t>
        <a:bodyPr/>
        <a:lstStyle/>
        <a:p>
          <a:endParaRPr lang="es-CO"/>
        </a:p>
      </dgm:t>
    </dgm:pt>
    <dgm:pt modelId="{3979CFB6-FFE6-47A7-8EAD-B7AA29D3C88A}">
      <dgm:prSet/>
      <dgm:spPr/>
      <dgm:t>
        <a:bodyPr/>
        <a:lstStyle/>
        <a:p>
          <a:pPr algn="just">
            <a:buFont typeface="Wingdings" panose="05000000000000000000" pitchFamily="2" charset="2"/>
            <a:buNone/>
          </a:pPr>
          <a:r>
            <a:rPr lang="es-ES" b="0" dirty="0"/>
            <a:t>- Reconocimientos auxilios educativos</a:t>
          </a:r>
        </a:p>
      </dgm:t>
    </dgm:pt>
    <dgm:pt modelId="{8D86920A-6897-4B5C-93CF-9A4E7694C87D}" type="parTrans" cxnId="{18AE4D9E-14EA-47B7-8A6A-AA3C0AF9A503}">
      <dgm:prSet/>
      <dgm:spPr/>
      <dgm:t>
        <a:bodyPr/>
        <a:lstStyle/>
        <a:p>
          <a:endParaRPr lang="es-CO"/>
        </a:p>
      </dgm:t>
    </dgm:pt>
    <dgm:pt modelId="{EB2F72E6-FA28-411C-9FA6-8F7C35F6A6E6}" type="sibTrans" cxnId="{18AE4D9E-14EA-47B7-8A6A-AA3C0AF9A503}">
      <dgm:prSet/>
      <dgm:spPr/>
      <dgm:t>
        <a:bodyPr/>
        <a:lstStyle/>
        <a:p>
          <a:endParaRPr lang="es-CO"/>
        </a:p>
      </dgm:t>
    </dgm:pt>
    <dgm:pt modelId="{5F6FDEC9-EB09-4519-9AA0-E437415086B0}">
      <dgm:prSet/>
      <dgm:spPr/>
      <dgm:t>
        <a:bodyPr/>
        <a:lstStyle/>
        <a:p>
          <a:pPr algn="just">
            <a:buFont typeface="Wingdings" panose="05000000000000000000" pitchFamily="2" charset="2"/>
            <a:buNone/>
          </a:pPr>
          <a:r>
            <a:rPr lang="es-ES" b="0" dirty="0"/>
            <a:t>- Estrategia para trabajo en casa a raíz de la pandemia</a:t>
          </a:r>
        </a:p>
      </dgm:t>
    </dgm:pt>
    <dgm:pt modelId="{FB8C8336-45C3-45C6-92AD-36B907F3FB37}" type="parTrans" cxnId="{5203A3EA-C168-434E-8CD8-3112CEF64939}">
      <dgm:prSet/>
      <dgm:spPr/>
      <dgm:t>
        <a:bodyPr/>
        <a:lstStyle/>
        <a:p>
          <a:endParaRPr lang="es-CO"/>
        </a:p>
      </dgm:t>
    </dgm:pt>
    <dgm:pt modelId="{AEE67A12-CC4C-414B-BF0D-07AD4EA939C5}" type="sibTrans" cxnId="{5203A3EA-C168-434E-8CD8-3112CEF64939}">
      <dgm:prSet/>
      <dgm:spPr/>
      <dgm:t>
        <a:bodyPr/>
        <a:lstStyle/>
        <a:p>
          <a:endParaRPr lang="es-CO"/>
        </a:p>
      </dgm:t>
    </dgm:pt>
    <dgm:pt modelId="{62118AEA-7194-4202-B2D5-09FDF18BBFA7}">
      <dgm:prSet/>
      <dgm:spPr/>
      <dgm:t>
        <a:bodyPr/>
        <a:lstStyle/>
        <a:p>
          <a:pPr algn="just">
            <a:buFont typeface="Wingdings" panose="05000000000000000000" pitchFamily="2" charset="2"/>
            <a:buNone/>
          </a:pPr>
          <a:r>
            <a:rPr lang="es-ES" b="0" dirty="0"/>
            <a:t>- Certificación en Buenas Prácticas Laborales  </a:t>
          </a:r>
          <a:endParaRPr lang="es-CO" b="0" dirty="0"/>
        </a:p>
      </dgm:t>
    </dgm:pt>
    <dgm:pt modelId="{31DDD58A-3E31-4872-9426-57CF1F88F31F}" type="parTrans" cxnId="{3D28CD2E-CD77-42AD-838F-5E42FC2F21E0}">
      <dgm:prSet/>
      <dgm:spPr/>
      <dgm:t>
        <a:bodyPr/>
        <a:lstStyle/>
        <a:p>
          <a:endParaRPr lang="es-CO"/>
        </a:p>
      </dgm:t>
    </dgm:pt>
    <dgm:pt modelId="{BA64D22D-1B70-4AEE-B886-943C7E31F2A2}" type="sibTrans" cxnId="{3D28CD2E-CD77-42AD-838F-5E42FC2F21E0}">
      <dgm:prSet/>
      <dgm:spPr/>
      <dgm:t>
        <a:bodyPr/>
        <a:lstStyle/>
        <a:p>
          <a:endParaRPr lang="es-CO"/>
        </a:p>
      </dgm:t>
    </dgm:pt>
    <dgm:pt modelId="{63470006-3722-4739-AACE-18523F6EA4FB}">
      <dgm:prSet/>
      <dgm:spPr/>
      <dgm:t>
        <a:bodyPr/>
        <a:lstStyle/>
        <a:p>
          <a:pPr algn="just">
            <a:buFont typeface="Wingdings" panose="05000000000000000000" pitchFamily="2" charset="2"/>
            <a:buNone/>
          </a:pPr>
          <a:r>
            <a:rPr lang="es-ES" b="0" dirty="0"/>
            <a:t>- Inclusión Laboral de Personas con Discapacidad</a:t>
          </a:r>
          <a:endParaRPr lang="es-CO" dirty="0"/>
        </a:p>
      </dgm:t>
    </dgm:pt>
    <dgm:pt modelId="{8481DFC9-FBE2-4141-A01F-5AFD1440C182}" type="parTrans" cxnId="{047AE737-38E7-4BA9-92DB-D08EE87715F0}">
      <dgm:prSet/>
      <dgm:spPr/>
    </dgm:pt>
    <dgm:pt modelId="{1CF6D3FC-4EF3-4104-A471-D6AEEF0E6D38}" type="sibTrans" cxnId="{047AE737-38E7-4BA9-92DB-D08EE87715F0}">
      <dgm:prSet/>
      <dgm:spPr/>
    </dgm:pt>
    <dgm:pt modelId="{D959771C-0165-4D3F-B067-58B33F558EE2}" type="pres">
      <dgm:prSet presAssocID="{5CBDEA5D-B1D1-4570-94F4-EAED18AB8BC9}" presName="Name0" presStyleCnt="0">
        <dgm:presLayoutVars>
          <dgm:dir/>
          <dgm:animLvl val="lvl"/>
          <dgm:resizeHandles val="exact"/>
        </dgm:presLayoutVars>
      </dgm:prSet>
      <dgm:spPr/>
    </dgm:pt>
    <dgm:pt modelId="{BF47CAFA-55AF-4E35-A675-061AB788E8E7}" type="pres">
      <dgm:prSet presAssocID="{5CBDEA5D-B1D1-4570-94F4-EAED18AB8BC9}" presName="tSp" presStyleCnt="0"/>
      <dgm:spPr/>
    </dgm:pt>
    <dgm:pt modelId="{25E760E4-911C-4574-B0A5-E7B8DF84FA19}" type="pres">
      <dgm:prSet presAssocID="{5CBDEA5D-B1D1-4570-94F4-EAED18AB8BC9}" presName="bSp" presStyleCnt="0"/>
      <dgm:spPr/>
    </dgm:pt>
    <dgm:pt modelId="{ED3CE8E7-9A75-4D33-900B-B048B20CA692}" type="pres">
      <dgm:prSet presAssocID="{5CBDEA5D-B1D1-4570-94F4-EAED18AB8BC9}" presName="process" presStyleCnt="0"/>
      <dgm:spPr/>
    </dgm:pt>
    <dgm:pt modelId="{1AF42322-5DF2-4289-BE52-C81B0F050B41}" type="pres">
      <dgm:prSet presAssocID="{72F2BC5B-255D-400E-81C4-17AC9C39E315}" presName="composite1" presStyleCnt="0"/>
      <dgm:spPr/>
    </dgm:pt>
    <dgm:pt modelId="{CE415ED5-FBA8-43D4-B4E8-EB9A61DACBDD}" type="pres">
      <dgm:prSet presAssocID="{72F2BC5B-255D-400E-81C4-17AC9C39E315}" presName="dummyNode1" presStyleLbl="node1" presStyleIdx="0" presStyleCnt="3"/>
      <dgm:spPr/>
    </dgm:pt>
    <dgm:pt modelId="{079EA5E5-6A68-486E-A13E-A1492C0DC039}" type="pres">
      <dgm:prSet presAssocID="{72F2BC5B-255D-400E-81C4-17AC9C39E315}" presName="childNode1" presStyleLbl="bgAcc1" presStyleIdx="0" presStyleCnt="3" custScaleX="108966" custScaleY="132607">
        <dgm:presLayoutVars>
          <dgm:bulletEnabled val="1"/>
        </dgm:presLayoutVars>
      </dgm:prSet>
      <dgm:spPr/>
    </dgm:pt>
    <dgm:pt modelId="{DCE2C8F6-5086-4264-B7C1-9507C942E9DA}" type="pres">
      <dgm:prSet presAssocID="{72F2BC5B-255D-400E-81C4-17AC9C39E315}" presName="childNode1tx" presStyleLbl="bgAcc1" presStyleIdx="0" presStyleCnt="3">
        <dgm:presLayoutVars>
          <dgm:bulletEnabled val="1"/>
        </dgm:presLayoutVars>
      </dgm:prSet>
      <dgm:spPr/>
    </dgm:pt>
    <dgm:pt modelId="{373A6537-15B9-4292-AD98-115C50902741}" type="pres">
      <dgm:prSet presAssocID="{72F2BC5B-255D-400E-81C4-17AC9C39E315}" presName="parentNode1" presStyleLbl="node1" presStyleIdx="0" presStyleCnt="3">
        <dgm:presLayoutVars>
          <dgm:chMax val="1"/>
          <dgm:bulletEnabled val="1"/>
        </dgm:presLayoutVars>
      </dgm:prSet>
      <dgm:spPr/>
    </dgm:pt>
    <dgm:pt modelId="{FD89D5BB-49F3-4092-B524-BFF366C97BBF}" type="pres">
      <dgm:prSet presAssocID="{72F2BC5B-255D-400E-81C4-17AC9C39E315}" presName="connSite1" presStyleCnt="0"/>
      <dgm:spPr/>
    </dgm:pt>
    <dgm:pt modelId="{8AA55620-DC4C-46FF-A17A-DADAFC828BC8}" type="pres">
      <dgm:prSet presAssocID="{0E3E4F31-94D5-4B74-B6F7-FF5F13A805A1}" presName="Name9" presStyleLbl="sibTrans2D1" presStyleIdx="0" presStyleCnt="2"/>
      <dgm:spPr/>
    </dgm:pt>
    <dgm:pt modelId="{4A885DB2-0D05-49B1-987A-A6B8D5EEEC45}" type="pres">
      <dgm:prSet presAssocID="{E9C8605C-2902-4AF3-8536-372C527F3F9E}" presName="composite2" presStyleCnt="0"/>
      <dgm:spPr/>
    </dgm:pt>
    <dgm:pt modelId="{BA1568E6-63F3-4347-AC8B-248DD4B4EFB4}" type="pres">
      <dgm:prSet presAssocID="{E9C8605C-2902-4AF3-8536-372C527F3F9E}" presName="dummyNode2" presStyleLbl="node1" presStyleIdx="0" presStyleCnt="3"/>
      <dgm:spPr/>
    </dgm:pt>
    <dgm:pt modelId="{33828E12-0B9E-4187-8068-2491CE6E5DBD}" type="pres">
      <dgm:prSet presAssocID="{E9C8605C-2902-4AF3-8536-372C527F3F9E}" presName="childNode2" presStyleLbl="bgAcc1" presStyleIdx="1" presStyleCnt="3">
        <dgm:presLayoutVars>
          <dgm:bulletEnabled val="1"/>
        </dgm:presLayoutVars>
      </dgm:prSet>
      <dgm:spPr/>
    </dgm:pt>
    <dgm:pt modelId="{A96B214A-69E2-4BB6-8F91-A09F7731D215}" type="pres">
      <dgm:prSet presAssocID="{E9C8605C-2902-4AF3-8536-372C527F3F9E}" presName="childNode2tx" presStyleLbl="bgAcc1" presStyleIdx="1" presStyleCnt="3">
        <dgm:presLayoutVars>
          <dgm:bulletEnabled val="1"/>
        </dgm:presLayoutVars>
      </dgm:prSet>
      <dgm:spPr/>
    </dgm:pt>
    <dgm:pt modelId="{DE12EC2A-8E70-4ED0-B76B-30F450CD0FF6}" type="pres">
      <dgm:prSet presAssocID="{E9C8605C-2902-4AF3-8536-372C527F3F9E}" presName="parentNode2" presStyleLbl="node1" presStyleIdx="1" presStyleCnt="3">
        <dgm:presLayoutVars>
          <dgm:chMax val="0"/>
          <dgm:bulletEnabled val="1"/>
        </dgm:presLayoutVars>
      </dgm:prSet>
      <dgm:spPr/>
    </dgm:pt>
    <dgm:pt modelId="{1B5579C8-D39B-4E73-8947-9698E69D8EF4}" type="pres">
      <dgm:prSet presAssocID="{E9C8605C-2902-4AF3-8536-372C527F3F9E}" presName="connSite2" presStyleCnt="0"/>
      <dgm:spPr/>
    </dgm:pt>
    <dgm:pt modelId="{628C4161-5D65-4F32-94B8-8223E0D2B7C0}" type="pres">
      <dgm:prSet presAssocID="{6C9743E9-7DF9-4CF1-91A9-7AD34476A1B3}" presName="Name18" presStyleLbl="sibTrans2D1" presStyleIdx="1" presStyleCnt="2"/>
      <dgm:spPr/>
    </dgm:pt>
    <dgm:pt modelId="{1CBA2CEF-F715-448C-94A1-57805CB6CFBF}" type="pres">
      <dgm:prSet presAssocID="{7206BC0E-C153-46F7-8660-99FD9589F0A1}" presName="composite1" presStyleCnt="0"/>
      <dgm:spPr/>
    </dgm:pt>
    <dgm:pt modelId="{DA4CCC66-B397-46ED-A38F-D4FD61564EC4}" type="pres">
      <dgm:prSet presAssocID="{7206BC0E-C153-46F7-8660-99FD9589F0A1}" presName="dummyNode1" presStyleLbl="node1" presStyleIdx="1" presStyleCnt="3"/>
      <dgm:spPr/>
    </dgm:pt>
    <dgm:pt modelId="{81FFE560-3E33-4D96-8711-ABB6C458E874}" type="pres">
      <dgm:prSet presAssocID="{7206BC0E-C153-46F7-8660-99FD9589F0A1}" presName="childNode1" presStyleLbl="bgAcc1" presStyleIdx="2" presStyleCnt="3">
        <dgm:presLayoutVars>
          <dgm:bulletEnabled val="1"/>
        </dgm:presLayoutVars>
      </dgm:prSet>
      <dgm:spPr/>
    </dgm:pt>
    <dgm:pt modelId="{BF67ECC4-876B-423F-BB8F-6E8CC9134542}" type="pres">
      <dgm:prSet presAssocID="{7206BC0E-C153-46F7-8660-99FD9589F0A1}" presName="childNode1tx" presStyleLbl="bgAcc1" presStyleIdx="2" presStyleCnt="3">
        <dgm:presLayoutVars>
          <dgm:bulletEnabled val="1"/>
        </dgm:presLayoutVars>
      </dgm:prSet>
      <dgm:spPr/>
    </dgm:pt>
    <dgm:pt modelId="{7620BAA1-1325-444C-9534-1E19A50CFF26}" type="pres">
      <dgm:prSet presAssocID="{7206BC0E-C153-46F7-8660-99FD9589F0A1}" presName="parentNode1" presStyleLbl="node1" presStyleIdx="2" presStyleCnt="3">
        <dgm:presLayoutVars>
          <dgm:chMax val="1"/>
          <dgm:bulletEnabled val="1"/>
        </dgm:presLayoutVars>
      </dgm:prSet>
      <dgm:spPr/>
    </dgm:pt>
    <dgm:pt modelId="{3917402A-9C2C-4283-B60F-E406C106E4DA}" type="pres">
      <dgm:prSet presAssocID="{7206BC0E-C153-46F7-8660-99FD9589F0A1}" presName="connSite1" presStyleCnt="0"/>
      <dgm:spPr/>
    </dgm:pt>
  </dgm:ptLst>
  <dgm:cxnLst>
    <dgm:cxn modelId="{8BEA730A-3867-452F-B86E-56B861288F10}" type="presOf" srcId="{7206BC0E-C153-46F7-8660-99FD9589F0A1}" destId="{7620BAA1-1325-444C-9534-1E19A50CFF26}" srcOrd="0" destOrd="0" presId="urn:microsoft.com/office/officeart/2005/8/layout/hProcess4"/>
    <dgm:cxn modelId="{E264300D-7D3C-43A9-885C-E404D2B6CD9C}" type="presOf" srcId="{5CBDEA5D-B1D1-4570-94F4-EAED18AB8BC9}" destId="{D959771C-0165-4D3F-B067-58B33F558EE2}" srcOrd="0" destOrd="0" presId="urn:microsoft.com/office/officeart/2005/8/layout/hProcess4"/>
    <dgm:cxn modelId="{D8F5730E-6EBE-4DE5-B5A4-08D4BA559042}" type="presOf" srcId="{6C9743E9-7DF9-4CF1-91A9-7AD34476A1B3}" destId="{628C4161-5D65-4F32-94B8-8223E0D2B7C0}" srcOrd="0" destOrd="0" presId="urn:microsoft.com/office/officeart/2005/8/layout/hProcess4"/>
    <dgm:cxn modelId="{1BE43D1E-A69D-4EDE-9900-97353EE6A0D2}" type="presOf" srcId="{63470006-3722-4739-AACE-18523F6EA4FB}" destId="{81FFE560-3E33-4D96-8711-ABB6C458E874}" srcOrd="0" destOrd="1" presId="urn:microsoft.com/office/officeart/2005/8/layout/hProcess4"/>
    <dgm:cxn modelId="{F3F0B81E-3901-4AD4-A429-863E150DC629}" type="presOf" srcId="{3979CFB6-FFE6-47A7-8EAD-B7AA29D3C88A}" destId="{BF67ECC4-876B-423F-BB8F-6E8CC9134542}" srcOrd="1" destOrd="4" presId="urn:microsoft.com/office/officeart/2005/8/layout/hProcess4"/>
    <dgm:cxn modelId="{64ECF324-E513-46ED-A0DE-F25DB457BD95}" type="presOf" srcId="{C25C72EC-693C-4A8C-8B4E-0A0894C4AFE5}" destId="{DCE2C8F6-5086-4264-B7C1-9507C942E9DA}" srcOrd="1" destOrd="0" presId="urn:microsoft.com/office/officeart/2005/8/layout/hProcess4"/>
    <dgm:cxn modelId="{22D25F27-4A3D-4A6E-B31B-49AB5A4C3E42}" type="presOf" srcId="{63470006-3722-4739-AACE-18523F6EA4FB}" destId="{BF67ECC4-876B-423F-BB8F-6E8CC9134542}" srcOrd="1" destOrd="1" presId="urn:microsoft.com/office/officeart/2005/8/layout/hProcess4"/>
    <dgm:cxn modelId="{3D28CD2E-CD77-42AD-838F-5E42FC2F21E0}" srcId="{7206BC0E-C153-46F7-8660-99FD9589F0A1}" destId="{62118AEA-7194-4202-B2D5-09FDF18BBFA7}" srcOrd="6" destOrd="0" parTransId="{31DDD58A-3E31-4872-9426-57CF1F88F31F}" sibTransId="{BA64D22D-1B70-4AEE-B886-943C7E31F2A2}"/>
    <dgm:cxn modelId="{047AE737-38E7-4BA9-92DB-D08EE87715F0}" srcId="{7206BC0E-C153-46F7-8660-99FD9589F0A1}" destId="{63470006-3722-4739-AACE-18523F6EA4FB}" srcOrd="1" destOrd="0" parTransId="{8481DFC9-FBE2-4141-A01F-5AFD1440C182}" sibTransId="{1CF6D3FC-4EF3-4104-A471-D6AEEF0E6D38}"/>
    <dgm:cxn modelId="{CB7B7B3E-EC57-4DAC-8C56-447E578D4730}" type="presOf" srcId="{3979CFB6-FFE6-47A7-8EAD-B7AA29D3C88A}" destId="{81FFE560-3E33-4D96-8711-ABB6C458E874}" srcOrd="0" destOrd="4" presId="urn:microsoft.com/office/officeart/2005/8/layout/hProcess4"/>
    <dgm:cxn modelId="{F3C12D65-D3C1-4697-B5F4-887D541E12E0}" type="presOf" srcId="{76603C32-760B-49E5-BF50-F4EC324A39CA}" destId="{81FFE560-3E33-4D96-8711-ABB6C458E874}" srcOrd="0" destOrd="2" presId="urn:microsoft.com/office/officeart/2005/8/layout/hProcess4"/>
    <dgm:cxn modelId="{6A0C5647-7834-4AC6-A3EB-05A8823F56E8}" srcId="{7206BC0E-C153-46F7-8660-99FD9589F0A1}" destId="{A306F8E7-27D7-4BDB-BF26-21664CF61DD9}" srcOrd="0" destOrd="0" parTransId="{9F065EF3-605A-46DB-8F10-9C2FB0F24D41}" sibTransId="{D51011E0-7390-40BF-B0B0-679C13A168BA}"/>
    <dgm:cxn modelId="{BE64BF4F-216E-4BCC-9A8A-A045D88DC74E}" type="presOf" srcId="{72F2BC5B-255D-400E-81C4-17AC9C39E315}" destId="{373A6537-15B9-4292-AD98-115C50902741}" srcOrd="0" destOrd="0" presId="urn:microsoft.com/office/officeart/2005/8/layout/hProcess4"/>
    <dgm:cxn modelId="{9DE9CA56-9065-4D1F-A540-230FDDBBCA31}" type="presOf" srcId="{5F6FDEC9-EB09-4519-9AA0-E437415086B0}" destId="{81FFE560-3E33-4D96-8711-ABB6C458E874}" srcOrd="0" destOrd="5" presId="urn:microsoft.com/office/officeart/2005/8/layout/hProcess4"/>
    <dgm:cxn modelId="{3A5C5B7B-CCF3-4F8A-AABA-F80445BEFDB2}" srcId="{5CBDEA5D-B1D1-4570-94F4-EAED18AB8BC9}" destId="{72F2BC5B-255D-400E-81C4-17AC9C39E315}" srcOrd="0" destOrd="0" parTransId="{68B030C5-5996-4555-9AB2-4693EBB240AC}" sibTransId="{0E3E4F31-94D5-4B74-B6F7-FF5F13A805A1}"/>
    <dgm:cxn modelId="{F6A9767D-3955-4006-845C-2957D74957A9}" type="presOf" srcId="{62118AEA-7194-4202-B2D5-09FDF18BBFA7}" destId="{BF67ECC4-876B-423F-BB8F-6E8CC9134542}" srcOrd="1" destOrd="6" presId="urn:microsoft.com/office/officeart/2005/8/layout/hProcess4"/>
    <dgm:cxn modelId="{5FF22281-21D7-4B4C-9324-2435ADB54A67}" srcId="{5CBDEA5D-B1D1-4570-94F4-EAED18AB8BC9}" destId="{7206BC0E-C153-46F7-8660-99FD9589F0A1}" srcOrd="2" destOrd="0" parTransId="{EC0985EB-6406-41A4-9D57-CFDA2A98B8FA}" sibTransId="{529B143E-03AB-4EF3-AF79-C371F5DECE1B}"/>
    <dgm:cxn modelId="{EDE8F890-5D6D-4D68-8392-68172DD3D4E0}" type="presOf" srcId="{62118AEA-7194-4202-B2D5-09FDF18BBFA7}" destId="{81FFE560-3E33-4D96-8711-ABB6C458E874}" srcOrd="0" destOrd="6" presId="urn:microsoft.com/office/officeart/2005/8/layout/hProcess4"/>
    <dgm:cxn modelId="{18AE4D9E-14EA-47B7-8A6A-AA3C0AF9A503}" srcId="{7206BC0E-C153-46F7-8660-99FD9589F0A1}" destId="{3979CFB6-FFE6-47A7-8EAD-B7AA29D3C88A}" srcOrd="4" destOrd="0" parTransId="{8D86920A-6897-4B5C-93CF-9A4E7694C87D}" sibTransId="{EB2F72E6-FA28-411C-9FA6-8F7C35F6A6E6}"/>
    <dgm:cxn modelId="{471E469F-A187-4220-9753-AF80A49D937A}" srcId="{7206BC0E-C153-46F7-8660-99FD9589F0A1}" destId="{BD3EBF4A-0D0F-4E49-92EE-9BDA3C03413A}" srcOrd="3" destOrd="0" parTransId="{6F2BAC36-3486-4E10-9D01-BA85E221B8B9}" sibTransId="{E6EB05D8-BA61-4297-8913-9CD406137687}"/>
    <dgm:cxn modelId="{A68DA99F-41C6-4DD4-A888-771BA4544F43}" type="presOf" srcId="{BD3EBF4A-0D0F-4E49-92EE-9BDA3C03413A}" destId="{BF67ECC4-876B-423F-BB8F-6E8CC9134542}" srcOrd="1" destOrd="3" presId="urn:microsoft.com/office/officeart/2005/8/layout/hProcess4"/>
    <dgm:cxn modelId="{35338DA1-C591-49B1-AFB0-D4E1E1A402FE}" type="presOf" srcId="{45F04233-4ED0-47D9-A9CC-D1FDD458335B}" destId="{A96B214A-69E2-4BB6-8F91-A09F7731D215}" srcOrd="1" destOrd="0" presId="urn:microsoft.com/office/officeart/2005/8/layout/hProcess4"/>
    <dgm:cxn modelId="{05E81FAD-6352-42B0-8E81-CE7049E614B5}" srcId="{72F2BC5B-255D-400E-81C4-17AC9C39E315}" destId="{C25C72EC-693C-4A8C-8B4E-0A0894C4AFE5}" srcOrd="0" destOrd="0" parTransId="{B6DD47E1-E6F4-4995-B079-21888DC3B601}" sibTransId="{E2B1956A-9A43-47FE-929C-CB9C63F2E4B9}"/>
    <dgm:cxn modelId="{817B89AF-1D05-4C21-B6D1-E762199D2A48}" type="presOf" srcId="{5F6FDEC9-EB09-4519-9AA0-E437415086B0}" destId="{BF67ECC4-876B-423F-BB8F-6E8CC9134542}" srcOrd="1" destOrd="5" presId="urn:microsoft.com/office/officeart/2005/8/layout/hProcess4"/>
    <dgm:cxn modelId="{B1352DB0-F9D5-43BF-9781-36D4502CF5A5}" srcId="{E9C8605C-2902-4AF3-8536-372C527F3F9E}" destId="{45F04233-4ED0-47D9-A9CC-D1FDD458335B}" srcOrd="0" destOrd="0" parTransId="{0ED75FF0-B366-4E72-B048-E42A88DAB510}" sibTransId="{B4D03031-BF96-4B49-95DB-786DECB2BE0E}"/>
    <dgm:cxn modelId="{1AAAD2BB-D6D0-4D4F-BAA8-538F41BC41A8}" type="presOf" srcId="{2D13E755-5088-402D-B46E-341BC27ADC7E}" destId="{33828E12-0B9E-4187-8068-2491CE6E5DBD}" srcOrd="0" destOrd="1" presId="urn:microsoft.com/office/officeart/2005/8/layout/hProcess4"/>
    <dgm:cxn modelId="{6E3FECBB-91DB-4168-90C1-D81B71605151}" type="presOf" srcId="{76603C32-760B-49E5-BF50-F4EC324A39CA}" destId="{BF67ECC4-876B-423F-BB8F-6E8CC9134542}" srcOrd="1" destOrd="2" presId="urn:microsoft.com/office/officeart/2005/8/layout/hProcess4"/>
    <dgm:cxn modelId="{D40E8CBC-8387-428A-A4F2-BE771F932D00}" type="presOf" srcId="{0E3E4F31-94D5-4B74-B6F7-FF5F13A805A1}" destId="{8AA55620-DC4C-46FF-A17A-DADAFC828BC8}" srcOrd="0" destOrd="0" presId="urn:microsoft.com/office/officeart/2005/8/layout/hProcess4"/>
    <dgm:cxn modelId="{047FDEBC-C094-433B-9A87-7CC006F6ADD0}" type="presOf" srcId="{BD3EBF4A-0D0F-4E49-92EE-9BDA3C03413A}" destId="{81FFE560-3E33-4D96-8711-ABB6C458E874}" srcOrd="0" destOrd="3" presId="urn:microsoft.com/office/officeart/2005/8/layout/hProcess4"/>
    <dgm:cxn modelId="{DF14FECF-4780-446F-A229-98CDB6B3F7F5}" srcId="{E9C8605C-2902-4AF3-8536-372C527F3F9E}" destId="{2D13E755-5088-402D-B46E-341BC27ADC7E}" srcOrd="1" destOrd="0" parTransId="{616C264B-1FC7-4ABE-8281-F8FA4A2180E5}" sibTransId="{35429371-E01D-4753-AEC6-4B8F1B8491ED}"/>
    <dgm:cxn modelId="{616B6BD5-25C8-44F5-A163-84019C84FA33}" srcId="{5CBDEA5D-B1D1-4570-94F4-EAED18AB8BC9}" destId="{E9C8605C-2902-4AF3-8536-372C527F3F9E}" srcOrd="1" destOrd="0" parTransId="{C27D8E70-4986-48F3-B388-D46CD7E1CF07}" sibTransId="{6C9743E9-7DF9-4CF1-91A9-7AD34476A1B3}"/>
    <dgm:cxn modelId="{999B82E0-3B18-461B-8CF8-C64D69EDC83F}" type="presOf" srcId="{E9C8605C-2902-4AF3-8536-372C527F3F9E}" destId="{DE12EC2A-8E70-4ED0-B76B-30F450CD0FF6}" srcOrd="0" destOrd="0" presId="urn:microsoft.com/office/officeart/2005/8/layout/hProcess4"/>
    <dgm:cxn modelId="{8D56E1E9-970D-4E86-A0D2-9E53E3EF1399}" type="presOf" srcId="{A306F8E7-27D7-4BDB-BF26-21664CF61DD9}" destId="{BF67ECC4-876B-423F-BB8F-6E8CC9134542}" srcOrd="1" destOrd="0" presId="urn:microsoft.com/office/officeart/2005/8/layout/hProcess4"/>
    <dgm:cxn modelId="{5203A3EA-C168-434E-8CD8-3112CEF64939}" srcId="{7206BC0E-C153-46F7-8660-99FD9589F0A1}" destId="{5F6FDEC9-EB09-4519-9AA0-E437415086B0}" srcOrd="5" destOrd="0" parTransId="{FB8C8336-45C3-45C6-92AD-36B907F3FB37}" sibTransId="{AEE67A12-CC4C-414B-BF0D-07AD4EA939C5}"/>
    <dgm:cxn modelId="{3938DDEC-8459-4D42-A3CF-1194D8B7E860}" type="presOf" srcId="{2D13E755-5088-402D-B46E-341BC27ADC7E}" destId="{A96B214A-69E2-4BB6-8F91-A09F7731D215}" srcOrd="1" destOrd="1" presId="urn:microsoft.com/office/officeart/2005/8/layout/hProcess4"/>
    <dgm:cxn modelId="{739930EE-21C9-44A0-98D3-C38092C86ED1}" srcId="{7206BC0E-C153-46F7-8660-99FD9589F0A1}" destId="{76603C32-760B-49E5-BF50-F4EC324A39CA}" srcOrd="2" destOrd="0" parTransId="{CAA311B2-6AC7-4065-9E1B-E5DF007ECB4F}" sibTransId="{2C1E7924-E111-4302-9758-245D1F4BC6FB}"/>
    <dgm:cxn modelId="{EEC000F1-52F6-46ED-BA8D-98DFE13BBB63}" type="presOf" srcId="{45F04233-4ED0-47D9-A9CC-D1FDD458335B}" destId="{33828E12-0B9E-4187-8068-2491CE6E5DBD}" srcOrd="0" destOrd="0" presId="urn:microsoft.com/office/officeart/2005/8/layout/hProcess4"/>
    <dgm:cxn modelId="{082B82F3-9439-4050-BD4E-4B1685962F60}" type="presOf" srcId="{C25C72EC-693C-4A8C-8B4E-0A0894C4AFE5}" destId="{079EA5E5-6A68-486E-A13E-A1492C0DC039}" srcOrd="0" destOrd="0" presId="urn:microsoft.com/office/officeart/2005/8/layout/hProcess4"/>
    <dgm:cxn modelId="{32E933FF-D7F9-48AC-A9F8-2F41C7BCD2C1}" type="presOf" srcId="{A306F8E7-27D7-4BDB-BF26-21664CF61DD9}" destId="{81FFE560-3E33-4D96-8711-ABB6C458E874}" srcOrd="0" destOrd="0" presId="urn:microsoft.com/office/officeart/2005/8/layout/hProcess4"/>
    <dgm:cxn modelId="{5C0A5C39-96EE-444D-9A1F-42CE24C83411}" type="presParOf" srcId="{D959771C-0165-4D3F-B067-58B33F558EE2}" destId="{BF47CAFA-55AF-4E35-A675-061AB788E8E7}" srcOrd="0" destOrd="0" presId="urn:microsoft.com/office/officeart/2005/8/layout/hProcess4"/>
    <dgm:cxn modelId="{0FCE067A-B6BE-44B4-BFDA-0ED573994F94}" type="presParOf" srcId="{D959771C-0165-4D3F-B067-58B33F558EE2}" destId="{25E760E4-911C-4574-B0A5-E7B8DF84FA19}" srcOrd="1" destOrd="0" presId="urn:microsoft.com/office/officeart/2005/8/layout/hProcess4"/>
    <dgm:cxn modelId="{D8E77CE7-DA39-4638-B9BB-10253D196C64}" type="presParOf" srcId="{D959771C-0165-4D3F-B067-58B33F558EE2}" destId="{ED3CE8E7-9A75-4D33-900B-B048B20CA692}" srcOrd="2" destOrd="0" presId="urn:microsoft.com/office/officeart/2005/8/layout/hProcess4"/>
    <dgm:cxn modelId="{EF009CAB-2EB3-4F9C-A64E-CAF11F0D1EFC}" type="presParOf" srcId="{ED3CE8E7-9A75-4D33-900B-B048B20CA692}" destId="{1AF42322-5DF2-4289-BE52-C81B0F050B41}" srcOrd="0" destOrd="0" presId="urn:microsoft.com/office/officeart/2005/8/layout/hProcess4"/>
    <dgm:cxn modelId="{1B3B5E0A-75BC-4564-B419-8472AFD1EFD7}" type="presParOf" srcId="{1AF42322-5DF2-4289-BE52-C81B0F050B41}" destId="{CE415ED5-FBA8-43D4-B4E8-EB9A61DACBDD}" srcOrd="0" destOrd="0" presId="urn:microsoft.com/office/officeart/2005/8/layout/hProcess4"/>
    <dgm:cxn modelId="{930AE59B-9620-4DC6-A535-C4C82940C656}" type="presParOf" srcId="{1AF42322-5DF2-4289-BE52-C81B0F050B41}" destId="{079EA5E5-6A68-486E-A13E-A1492C0DC039}" srcOrd="1" destOrd="0" presId="urn:microsoft.com/office/officeart/2005/8/layout/hProcess4"/>
    <dgm:cxn modelId="{F8856DA0-58F9-4E2A-8366-CCF6E31F07BC}" type="presParOf" srcId="{1AF42322-5DF2-4289-BE52-C81B0F050B41}" destId="{DCE2C8F6-5086-4264-B7C1-9507C942E9DA}" srcOrd="2" destOrd="0" presId="urn:microsoft.com/office/officeart/2005/8/layout/hProcess4"/>
    <dgm:cxn modelId="{78986A5C-46B8-4BF0-923E-83D54DA8070B}" type="presParOf" srcId="{1AF42322-5DF2-4289-BE52-C81B0F050B41}" destId="{373A6537-15B9-4292-AD98-115C50902741}" srcOrd="3" destOrd="0" presId="urn:microsoft.com/office/officeart/2005/8/layout/hProcess4"/>
    <dgm:cxn modelId="{791E8BD7-3B41-4D97-BFED-8E856ED3EA8A}" type="presParOf" srcId="{1AF42322-5DF2-4289-BE52-C81B0F050B41}" destId="{FD89D5BB-49F3-4092-B524-BFF366C97BBF}" srcOrd="4" destOrd="0" presId="urn:microsoft.com/office/officeart/2005/8/layout/hProcess4"/>
    <dgm:cxn modelId="{B3E547F0-66F6-4EC6-BBA0-E92C2E7A2567}" type="presParOf" srcId="{ED3CE8E7-9A75-4D33-900B-B048B20CA692}" destId="{8AA55620-DC4C-46FF-A17A-DADAFC828BC8}" srcOrd="1" destOrd="0" presId="urn:microsoft.com/office/officeart/2005/8/layout/hProcess4"/>
    <dgm:cxn modelId="{CFFA32A5-9CE3-400B-8233-043D27F388EC}" type="presParOf" srcId="{ED3CE8E7-9A75-4D33-900B-B048B20CA692}" destId="{4A885DB2-0D05-49B1-987A-A6B8D5EEEC45}" srcOrd="2" destOrd="0" presId="urn:microsoft.com/office/officeart/2005/8/layout/hProcess4"/>
    <dgm:cxn modelId="{5C44E9E4-721B-416B-A2C1-E5E61DAA8C17}" type="presParOf" srcId="{4A885DB2-0D05-49B1-987A-A6B8D5EEEC45}" destId="{BA1568E6-63F3-4347-AC8B-248DD4B4EFB4}" srcOrd="0" destOrd="0" presId="urn:microsoft.com/office/officeart/2005/8/layout/hProcess4"/>
    <dgm:cxn modelId="{1B8F29F4-6208-4F23-8BE1-FF725E2334D3}" type="presParOf" srcId="{4A885DB2-0D05-49B1-987A-A6B8D5EEEC45}" destId="{33828E12-0B9E-4187-8068-2491CE6E5DBD}" srcOrd="1" destOrd="0" presId="urn:microsoft.com/office/officeart/2005/8/layout/hProcess4"/>
    <dgm:cxn modelId="{E4D53229-C89F-4000-BD76-B15F12C7958E}" type="presParOf" srcId="{4A885DB2-0D05-49B1-987A-A6B8D5EEEC45}" destId="{A96B214A-69E2-4BB6-8F91-A09F7731D215}" srcOrd="2" destOrd="0" presId="urn:microsoft.com/office/officeart/2005/8/layout/hProcess4"/>
    <dgm:cxn modelId="{2B6BDB98-E622-4398-938E-6FBF4B369F4B}" type="presParOf" srcId="{4A885DB2-0D05-49B1-987A-A6B8D5EEEC45}" destId="{DE12EC2A-8E70-4ED0-B76B-30F450CD0FF6}" srcOrd="3" destOrd="0" presId="urn:microsoft.com/office/officeart/2005/8/layout/hProcess4"/>
    <dgm:cxn modelId="{FB6CB8DD-D3BD-4575-97A0-6C96C56F3A30}" type="presParOf" srcId="{4A885DB2-0D05-49B1-987A-A6B8D5EEEC45}" destId="{1B5579C8-D39B-4E73-8947-9698E69D8EF4}" srcOrd="4" destOrd="0" presId="urn:microsoft.com/office/officeart/2005/8/layout/hProcess4"/>
    <dgm:cxn modelId="{3B7EB2BA-465A-41E9-9630-B61678052BB8}" type="presParOf" srcId="{ED3CE8E7-9A75-4D33-900B-B048B20CA692}" destId="{628C4161-5D65-4F32-94B8-8223E0D2B7C0}" srcOrd="3" destOrd="0" presId="urn:microsoft.com/office/officeart/2005/8/layout/hProcess4"/>
    <dgm:cxn modelId="{2C82B6DA-A62C-4F54-A838-7B6DEB25E9CE}" type="presParOf" srcId="{ED3CE8E7-9A75-4D33-900B-B048B20CA692}" destId="{1CBA2CEF-F715-448C-94A1-57805CB6CFBF}" srcOrd="4" destOrd="0" presId="urn:microsoft.com/office/officeart/2005/8/layout/hProcess4"/>
    <dgm:cxn modelId="{09A4CCD5-3F4D-40C2-85C8-D9DC10666A1C}" type="presParOf" srcId="{1CBA2CEF-F715-448C-94A1-57805CB6CFBF}" destId="{DA4CCC66-B397-46ED-A38F-D4FD61564EC4}" srcOrd="0" destOrd="0" presId="urn:microsoft.com/office/officeart/2005/8/layout/hProcess4"/>
    <dgm:cxn modelId="{92253FA0-5C4C-4843-B932-BE5436D740AF}" type="presParOf" srcId="{1CBA2CEF-F715-448C-94A1-57805CB6CFBF}" destId="{81FFE560-3E33-4D96-8711-ABB6C458E874}" srcOrd="1" destOrd="0" presId="urn:microsoft.com/office/officeart/2005/8/layout/hProcess4"/>
    <dgm:cxn modelId="{AF0D5FC3-CC1D-4970-B972-D60A5B433C88}" type="presParOf" srcId="{1CBA2CEF-F715-448C-94A1-57805CB6CFBF}" destId="{BF67ECC4-876B-423F-BB8F-6E8CC9134542}" srcOrd="2" destOrd="0" presId="urn:microsoft.com/office/officeart/2005/8/layout/hProcess4"/>
    <dgm:cxn modelId="{1BA86E85-D2C2-4782-81A0-A88403AC824C}" type="presParOf" srcId="{1CBA2CEF-F715-448C-94A1-57805CB6CFBF}" destId="{7620BAA1-1325-444C-9534-1E19A50CFF26}" srcOrd="3" destOrd="0" presId="urn:microsoft.com/office/officeart/2005/8/layout/hProcess4"/>
    <dgm:cxn modelId="{F689E8F6-71E9-4A4B-AE62-EE89B136AE0D}" type="presParOf" srcId="{1CBA2CEF-F715-448C-94A1-57805CB6CFBF}" destId="{3917402A-9C2C-4283-B60F-E406C106E4DA}"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CBDEA5D-B1D1-4570-94F4-EAED18AB8BC9}" type="doc">
      <dgm:prSet loTypeId="urn:microsoft.com/office/officeart/2005/8/layout/hProcess4" loCatId="process" qsTypeId="urn:microsoft.com/office/officeart/2005/8/quickstyle/simple1" qsCatId="simple" csTypeId="urn:microsoft.com/office/officeart/2005/8/colors/accent1_3" csCatId="accent1" phldr="1"/>
      <dgm:spPr/>
      <dgm:t>
        <a:bodyPr/>
        <a:lstStyle/>
        <a:p>
          <a:endParaRPr lang="es-CO"/>
        </a:p>
      </dgm:t>
    </dgm:pt>
    <dgm:pt modelId="{72F2BC5B-255D-400E-81C4-17AC9C39E315}">
      <dgm:prSet phldrT="[Texto]"/>
      <dgm:spPr/>
      <dgm:t>
        <a:bodyPr/>
        <a:lstStyle/>
        <a:p>
          <a:r>
            <a:rPr lang="es-CO" dirty="0"/>
            <a:t>Sociedades Activas</a:t>
          </a:r>
        </a:p>
      </dgm:t>
    </dgm:pt>
    <dgm:pt modelId="{68B030C5-5996-4555-9AB2-4693EBB240AC}" type="parTrans" cxnId="{3A5C5B7B-CCF3-4F8A-AABA-F80445BEFDB2}">
      <dgm:prSet/>
      <dgm:spPr/>
      <dgm:t>
        <a:bodyPr/>
        <a:lstStyle/>
        <a:p>
          <a:endParaRPr lang="es-CO"/>
        </a:p>
      </dgm:t>
    </dgm:pt>
    <dgm:pt modelId="{0E3E4F31-94D5-4B74-B6F7-FF5F13A805A1}" type="sibTrans" cxnId="{3A5C5B7B-CCF3-4F8A-AABA-F80445BEFDB2}">
      <dgm:prSet/>
      <dgm:spPr/>
      <dgm:t>
        <a:bodyPr/>
        <a:lstStyle/>
        <a:p>
          <a:endParaRPr lang="es-CO"/>
        </a:p>
      </dgm:t>
    </dgm:pt>
    <dgm:pt modelId="{C25C72EC-693C-4A8C-8B4E-0A0894C4AFE5}">
      <dgm:prSet phldrT="[Texto]" custT="1"/>
      <dgm:spPr/>
      <dgm:t>
        <a:bodyPr/>
        <a:lstStyle/>
        <a:p>
          <a:pPr marL="0" lvl="0" algn="just" defTabSz="400050">
            <a:lnSpc>
              <a:spcPct val="90000"/>
            </a:lnSpc>
            <a:spcBef>
              <a:spcPct val="0"/>
            </a:spcBef>
            <a:spcAft>
              <a:spcPct val="35000"/>
            </a:spcAft>
          </a:pPr>
          <a:r>
            <a:rPr lang="es-ES" sz="900" dirty="0"/>
            <a:t>Se desarrolló un plan de choque que busca cumplir con el objetivo de entregar, visitar y auditar las sociedades, establecimientos de comercio, inmuebles sociales y demás activos que estén a cargo del área. Durante el año 2020, se dio un cumplimento del 81%.</a:t>
          </a:r>
        </a:p>
      </dgm:t>
    </dgm:pt>
    <dgm:pt modelId="{B6DD47E1-E6F4-4995-B079-21888DC3B601}" type="parTrans" cxnId="{05E81FAD-6352-42B0-8E81-CE7049E614B5}">
      <dgm:prSet/>
      <dgm:spPr/>
      <dgm:t>
        <a:bodyPr/>
        <a:lstStyle/>
        <a:p>
          <a:endParaRPr lang="es-CO"/>
        </a:p>
      </dgm:t>
    </dgm:pt>
    <dgm:pt modelId="{E2B1956A-9A43-47FE-929C-CB9C63F2E4B9}" type="sibTrans" cxnId="{05E81FAD-6352-42B0-8E81-CE7049E614B5}">
      <dgm:prSet/>
      <dgm:spPr/>
      <dgm:t>
        <a:bodyPr/>
        <a:lstStyle/>
        <a:p>
          <a:endParaRPr lang="es-CO"/>
        </a:p>
      </dgm:t>
    </dgm:pt>
    <dgm:pt modelId="{E9C8605C-2902-4AF3-8536-372C527F3F9E}">
      <dgm:prSet/>
      <dgm:spPr/>
      <dgm:t>
        <a:bodyPr/>
        <a:lstStyle/>
        <a:p>
          <a:r>
            <a:rPr lang="es-CO" b="1" dirty="0"/>
            <a:t>Sociedades en Liquidación</a:t>
          </a:r>
        </a:p>
      </dgm:t>
    </dgm:pt>
    <dgm:pt modelId="{C27D8E70-4986-48F3-B388-D46CD7E1CF07}" type="parTrans" cxnId="{616B6BD5-25C8-44F5-A163-84019C84FA33}">
      <dgm:prSet/>
      <dgm:spPr/>
      <dgm:t>
        <a:bodyPr/>
        <a:lstStyle/>
        <a:p>
          <a:endParaRPr lang="es-CO"/>
        </a:p>
      </dgm:t>
    </dgm:pt>
    <dgm:pt modelId="{6C9743E9-7DF9-4CF1-91A9-7AD34476A1B3}" type="sibTrans" cxnId="{616B6BD5-25C8-44F5-A163-84019C84FA33}">
      <dgm:prSet/>
      <dgm:spPr/>
      <dgm:t>
        <a:bodyPr/>
        <a:lstStyle/>
        <a:p>
          <a:endParaRPr lang="es-CO"/>
        </a:p>
      </dgm:t>
    </dgm:pt>
    <dgm:pt modelId="{45F04233-4ED0-47D9-A9CC-D1FDD458335B}">
      <dgm:prSet/>
      <dgm:spPr/>
      <dgm:t>
        <a:bodyPr/>
        <a:lstStyle/>
        <a:p>
          <a:pPr algn="just"/>
          <a:r>
            <a:rPr lang="es-ES" dirty="0"/>
            <a:t>Durante la vigencia 2020 se logró el saneamiento tanto físico como jurídico de 1680 (del total de 1993) bienes inmuebles en total cuya comercialización se espera se cierre durante la vigencia 2021.</a:t>
          </a:r>
          <a:endParaRPr lang="es-CO" dirty="0"/>
        </a:p>
      </dgm:t>
    </dgm:pt>
    <dgm:pt modelId="{0ED75FF0-B366-4E72-B048-E42A88DAB510}" type="parTrans" cxnId="{B1352DB0-F9D5-43BF-9781-36D4502CF5A5}">
      <dgm:prSet/>
      <dgm:spPr/>
      <dgm:t>
        <a:bodyPr/>
        <a:lstStyle/>
        <a:p>
          <a:endParaRPr lang="es-CO"/>
        </a:p>
      </dgm:t>
    </dgm:pt>
    <dgm:pt modelId="{B4D03031-BF96-4B49-95DB-786DECB2BE0E}" type="sibTrans" cxnId="{B1352DB0-F9D5-43BF-9781-36D4502CF5A5}">
      <dgm:prSet/>
      <dgm:spPr/>
      <dgm:t>
        <a:bodyPr/>
        <a:lstStyle/>
        <a:p>
          <a:endParaRPr lang="es-CO"/>
        </a:p>
      </dgm:t>
    </dgm:pt>
    <dgm:pt modelId="{2D13E755-5088-402D-B46E-341BC27ADC7E}">
      <dgm:prSet/>
      <dgm:spPr/>
      <dgm:t>
        <a:bodyPr/>
        <a:lstStyle/>
        <a:p>
          <a:pPr algn="just"/>
          <a:r>
            <a:rPr lang="es-ES" dirty="0"/>
            <a:t>La Gerencia logró la transmisión de un inventario totalmente disponible para su comercialización inmediata correspondiente a 313 bienes inmuebles por un valor total de 230.379.325.219 millones de pesos.</a:t>
          </a:r>
          <a:endParaRPr lang="es-CO" dirty="0"/>
        </a:p>
      </dgm:t>
    </dgm:pt>
    <dgm:pt modelId="{616C264B-1FC7-4ABE-8281-F8FA4A2180E5}" type="parTrans" cxnId="{DF14FECF-4780-446F-A229-98CDB6B3F7F5}">
      <dgm:prSet/>
      <dgm:spPr/>
      <dgm:t>
        <a:bodyPr/>
        <a:lstStyle/>
        <a:p>
          <a:endParaRPr lang="es-CO"/>
        </a:p>
      </dgm:t>
    </dgm:pt>
    <dgm:pt modelId="{35429371-E01D-4753-AEC6-4B8F1B8491ED}" type="sibTrans" cxnId="{DF14FECF-4780-446F-A229-98CDB6B3F7F5}">
      <dgm:prSet/>
      <dgm:spPr/>
      <dgm:t>
        <a:bodyPr/>
        <a:lstStyle/>
        <a:p>
          <a:endParaRPr lang="es-CO"/>
        </a:p>
      </dgm:t>
    </dgm:pt>
    <dgm:pt modelId="{CA80B45D-5586-4453-ACD8-875D25AA9349}">
      <dgm:prSet phldrT="[Texto]" custT="1"/>
      <dgm:spPr/>
      <dgm:t>
        <a:bodyPr/>
        <a:lstStyle/>
        <a:p>
          <a:pPr marL="0" lvl="0" algn="just" defTabSz="400050">
            <a:lnSpc>
              <a:spcPct val="90000"/>
            </a:lnSpc>
            <a:spcBef>
              <a:spcPct val="0"/>
            </a:spcBef>
            <a:spcAft>
              <a:spcPct val="35000"/>
            </a:spcAft>
          </a:pPr>
          <a:r>
            <a:rPr lang="es-ES" sz="900" dirty="0"/>
            <a:t>Se adelantaron las gestiones para el estudio, diagnóstico y elaboración de una estructura de gobierno corporativo común a las sociedades y establecimientos de comercio administrados por la Sociedad de Activos Especiales.</a:t>
          </a:r>
        </a:p>
      </dgm:t>
    </dgm:pt>
    <dgm:pt modelId="{BC9E2E99-6AB5-4437-A61A-450539277C6E}" type="parTrans" cxnId="{C0B5F1F3-1741-493B-B42A-D7CD30D6ECED}">
      <dgm:prSet/>
      <dgm:spPr/>
      <dgm:t>
        <a:bodyPr/>
        <a:lstStyle/>
        <a:p>
          <a:endParaRPr lang="es-CO"/>
        </a:p>
      </dgm:t>
    </dgm:pt>
    <dgm:pt modelId="{B7E2AC2A-F5A9-4191-ABDD-2F18479F91CF}" type="sibTrans" cxnId="{C0B5F1F3-1741-493B-B42A-D7CD30D6ECED}">
      <dgm:prSet/>
      <dgm:spPr/>
      <dgm:t>
        <a:bodyPr/>
        <a:lstStyle/>
        <a:p>
          <a:endParaRPr lang="es-CO"/>
        </a:p>
      </dgm:t>
    </dgm:pt>
    <dgm:pt modelId="{A609CA95-93F7-4DBE-9BA7-561C96B6B827}">
      <dgm:prSet phldrT="[Texto]" custT="1"/>
      <dgm:spPr/>
      <dgm:t>
        <a:bodyPr/>
        <a:lstStyle/>
        <a:p>
          <a:pPr marL="0" lvl="0" algn="just" defTabSz="400050">
            <a:lnSpc>
              <a:spcPct val="90000"/>
            </a:lnSpc>
            <a:spcBef>
              <a:spcPct val="0"/>
            </a:spcBef>
            <a:spcAft>
              <a:spcPct val="35000"/>
            </a:spcAft>
          </a:pPr>
          <a:endParaRPr lang="es-ES" sz="900" dirty="0"/>
        </a:p>
      </dgm:t>
    </dgm:pt>
    <dgm:pt modelId="{F774083E-09C1-4DC6-8B92-A7A670928FA5}" type="parTrans" cxnId="{3D7FB38D-998D-481B-8515-BCEE943B42A6}">
      <dgm:prSet/>
      <dgm:spPr/>
      <dgm:t>
        <a:bodyPr/>
        <a:lstStyle/>
        <a:p>
          <a:endParaRPr lang="es-CO"/>
        </a:p>
      </dgm:t>
    </dgm:pt>
    <dgm:pt modelId="{407A1F17-6516-4B60-8DC0-8F72A746050E}" type="sibTrans" cxnId="{3D7FB38D-998D-481B-8515-BCEE943B42A6}">
      <dgm:prSet/>
      <dgm:spPr/>
      <dgm:t>
        <a:bodyPr/>
        <a:lstStyle/>
        <a:p>
          <a:endParaRPr lang="es-CO"/>
        </a:p>
      </dgm:t>
    </dgm:pt>
    <dgm:pt modelId="{BE158B5E-C5CD-42C1-A3C5-5F1673F4521E}">
      <dgm:prSet phldrT="[Texto]" custT="1"/>
      <dgm:spPr/>
      <dgm:t>
        <a:bodyPr/>
        <a:lstStyle/>
        <a:p>
          <a:pPr marL="0" lvl="0" algn="just" defTabSz="400050">
            <a:lnSpc>
              <a:spcPct val="90000"/>
            </a:lnSpc>
            <a:spcBef>
              <a:spcPct val="0"/>
            </a:spcBef>
            <a:spcAft>
              <a:spcPct val="35000"/>
            </a:spcAft>
          </a:pPr>
          <a:r>
            <a:rPr lang="es-CO" sz="900" dirty="0"/>
            <a:t>La Gerencia de Sociedades Activas adelantó las gestiones tendientes a destinar los siguientes activos:</a:t>
          </a:r>
          <a:endParaRPr lang="es-ES" sz="900" dirty="0"/>
        </a:p>
      </dgm:t>
    </dgm:pt>
    <dgm:pt modelId="{C09689A3-5200-4EAC-871C-4742B3C0B409}" type="parTrans" cxnId="{EA7839E5-7BC6-4956-B09E-B7D6B9D0100C}">
      <dgm:prSet/>
      <dgm:spPr/>
      <dgm:t>
        <a:bodyPr/>
        <a:lstStyle/>
        <a:p>
          <a:endParaRPr lang="es-CO"/>
        </a:p>
      </dgm:t>
    </dgm:pt>
    <dgm:pt modelId="{0E0AAB7D-1804-47E4-A729-FA357B657495}" type="sibTrans" cxnId="{EA7839E5-7BC6-4956-B09E-B7D6B9D0100C}">
      <dgm:prSet/>
      <dgm:spPr/>
      <dgm:t>
        <a:bodyPr/>
        <a:lstStyle/>
        <a:p>
          <a:endParaRPr lang="es-CO"/>
        </a:p>
      </dgm:t>
    </dgm:pt>
    <dgm:pt modelId="{6E679AE7-63DE-4296-AB15-B511F98AFADF}">
      <dgm:prSet/>
      <dgm:spPr/>
      <dgm:t>
        <a:bodyPr/>
        <a:lstStyle/>
        <a:p>
          <a:pPr algn="just"/>
          <a:r>
            <a:rPr lang="es-ES" dirty="0"/>
            <a:t>Alistamiento de bienes inmuebles activos sociales de sociedades en liquidación, llegó a la cifra de 1680 bienes inmuebles alistados entre extintos y en proceso </a:t>
          </a:r>
          <a:endParaRPr lang="es-CO" dirty="0"/>
        </a:p>
      </dgm:t>
    </dgm:pt>
    <dgm:pt modelId="{5F2C7C3F-918A-4E1D-8100-39AD5A173F16}" type="parTrans" cxnId="{0594A34C-9502-42A3-A98A-F3C6B572873E}">
      <dgm:prSet/>
      <dgm:spPr/>
      <dgm:t>
        <a:bodyPr/>
        <a:lstStyle/>
        <a:p>
          <a:endParaRPr lang="es-CO"/>
        </a:p>
      </dgm:t>
    </dgm:pt>
    <dgm:pt modelId="{9F47327E-B76F-49EA-A300-DD6047C363BF}" type="sibTrans" cxnId="{0594A34C-9502-42A3-A98A-F3C6B572873E}">
      <dgm:prSet/>
      <dgm:spPr/>
      <dgm:t>
        <a:bodyPr/>
        <a:lstStyle/>
        <a:p>
          <a:endParaRPr lang="es-CO"/>
        </a:p>
      </dgm:t>
    </dgm:pt>
    <dgm:pt modelId="{D959771C-0165-4D3F-B067-58B33F558EE2}" type="pres">
      <dgm:prSet presAssocID="{5CBDEA5D-B1D1-4570-94F4-EAED18AB8BC9}" presName="Name0" presStyleCnt="0">
        <dgm:presLayoutVars>
          <dgm:dir/>
          <dgm:animLvl val="lvl"/>
          <dgm:resizeHandles val="exact"/>
        </dgm:presLayoutVars>
      </dgm:prSet>
      <dgm:spPr/>
    </dgm:pt>
    <dgm:pt modelId="{BF47CAFA-55AF-4E35-A675-061AB788E8E7}" type="pres">
      <dgm:prSet presAssocID="{5CBDEA5D-B1D1-4570-94F4-EAED18AB8BC9}" presName="tSp" presStyleCnt="0"/>
      <dgm:spPr/>
    </dgm:pt>
    <dgm:pt modelId="{25E760E4-911C-4574-B0A5-E7B8DF84FA19}" type="pres">
      <dgm:prSet presAssocID="{5CBDEA5D-B1D1-4570-94F4-EAED18AB8BC9}" presName="bSp" presStyleCnt="0"/>
      <dgm:spPr/>
    </dgm:pt>
    <dgm:pt modelId="{ED3CE8E7-9A75-4D33-900B-B048B20CA692}" type="pres">
      <dgm:prSet presAssocID="{5CBDEA5D-B1D1-4570-94F4-EAED18AB8BC9}" presName="process" presStyleCnt="0"/>
      <dgm:spPr/>
    </dgm:pt>
    <dgm:pt modelId="{1AF42322-5DF2-4289-BE52-C81B0F050B41}" type="pres">
      <dgm:prSet presAssocID="{72F2BC5B-255D-400E-81C4-17AC9C39E315}" presName="composite1" presStyleCnt="0"/>
      <dgm:spPr/>
    </dgm:pt>
    <dgm:pt modelId="{CE415ED5-FBA8-43D4-B4E8-EB9A61DACBDD}" type="pres">
      <dgm:prSet presAssocID="{72F2BC5B-255D-400E-81C4-17AC9C39E315}" presName="dummyNode1" presStyleLbl="node1" presStyleIdx="0" presStyleCnt="2"/>
      <dgm:spPr/>
    </dgm:pt>
    <dgm:pt modelId="{079EA5E5-6A68-486E-A13E-A1492C0DC039}" type="pres">
      <dgm:prSet presAssocID="{72F2BC5B-255D-400E-81C4-17AC9C39E315}" presName="childNode1" presStyleLbl="bgAcc1" presStyleIdx="0" presStyleCnt="2" custScaleX="135802" custScaleY="157915">
        <dgm:presLayoutVars>
          <dgm:bulletEnabled val="1"/>
        </dgm:presLayoutVars>
      </dgm:prSet>
      <dgm:spPr/>
    </dgm:pt>
    <dgm:pt modelId="{DCE2C8F6-5086-4264-B7C1-9507C942E9DA}" type="pres">
      <dgm:prSet presAssocID="{72F2BC5B-255D-400E-81C4-17AC9C39E315}" presName="childNode1tx" presStyleLbl="bgAcc1" presStyleIdx="0" presStyleCnt="2">
        <dgm:presLayoutVars>
          <dgm:bulletEnabled val="1"/>
        </dgm:presLayoutVars>
      </dgm:prSet>
      <dgm:spPr/>
    </dgm:pt>
    <dgm:pt modelId="{373A6537-15B9-4292-AD98-115C50902741}" type="pres">
      <dgm:prSet presAssocID="{72F2BC5B-255D-400E-81C4-17AC9C39E315}" presName="parentNode1" presStyleLbl="node1" presStyleIdx="0" presStyleCnt="2">
        <dgm:presLayoutVars>
          <dgm:chMax val="1"/>
          <dgm:bulletEnabled val="1"/>
        </dgm:presLayoutVars>
      </dgm:prSet>
      <dgm:spPr/>
    </dgm:pt>
    <dgm:pt modelId="{FD89D5BB-49F3-4092-B524-BFF366C97BBF}" type="pres">
      <dgm:prSet presAssocID="{72F2BC5B-255D-400E-81C4-17AC9C39E315}" presName="connSite1" presStyleCnt="0"/>
      <dgm:spPr/>
    </dgm:pt>
    <dgm:pt modelId="{8AA55620-DC4C-46FF-A17A-DADAFC828BC8}" type="pres">
      <dgm:prSet presAssocID="{0E3E4F31-94D5-4B74-B6F7-FF5F13A805A1}" presName="Name9" presStyleLbl="sibTrans2D1" presStyleIdx="0" presStyleCnt="1"/>
      <dgm:spPr/>
    </dgm:pt>
    <dgm:pt modelId="{4A885DB2-0D05-49B1-987A-A6B8D5EEEC45}" type="pres">
      <dgm:prSet presAssocID="{E9C8605C-2902-4AF3-8536-372C527F3F9E}" presName="composite2" presStyleCnt="0"/>
      <dgm:spPr/>
    </dgm:pt>
    <dgm:pt modelId="{BA1568E6-63F3-4347-AC8B-248DD4B4EFB4}" type="pres">
      <dgm:prSet presAssocID="{E9C8605C-2902-4AF3-8536-372C527F3F9E}" presName="dummyNode2" presStyleLbl="node1" presStyleIdx="0" presStyleCnt="2"/>
      <dgm:spPr/>
    </dgm:pt>
    <dgm:pt modelId="{33828E12-0B9E-4187-8068-2491CE6E5DBD}" type="pres">
      <dgm:prSet presAssocID="{E9C8605C-2902-4AF3-8536-372C527F3F9E}" presName="childNode2" presStyleLbl="bgAcc1" presStyleIdx="1" presStyleCnt="2">
        <dgm:presLayoutVars>
          <dgm:bulletEnabled val="1"/>
        </dgm:presLayoutVars>
      </dgm:prSet>
      <dgm:spPr/>
    </dgm:pt>
    <dgm:pt modelId="{A96B214A-69E2-4BB6-8F91-A09F7731D215}" type="pres">
      <dgm:prSet presAssocID="{E9C8605C-2902-4AF3-8536-372C527F3F9E}" presName="childNode2tx" presStyleLbl="bgAcc1" presStyleIdx="1" presStyleCnt="2">
        <dgm:presLayoutVars>
          <dgm:bulletEnabled val="1"/>
        </dgm:presLayoutVars>
      </dgm:prSet>
      <dgm:spPr/>
    </dgm:pt>
    <dgm:pt modelId="{DE12EC2A-8E70-4ED0-B76B-30F450CD0FF6}" type="pres">
      <dgm:prSet presAssocID="{E9C8605C-2902-4AF3-8536-372C527F3F9E}" presName="parentNode2" presStyleLbl="node1" presStyleIdx="1" presStyleCnt="2">
        <dgm:presLayoutVars>
          <dgm:chMax val="0"/>
          <dgm:bulletEnabled val="1"/>
        </dgm:presLayoutVars>
      </dgm:prSet>
      <dgm:spPr/>
    </dgm:pt>
    <dgm:pt modelId="{1B5579C8-D39B-4E73-8947-9698E69D8EF4}" type="pres">
      <dgm:prSet presAssocID="{E9C8605C-2902-4AF3-8536-372C527F3F9E}" presName="connSite2" presStyleCnt="0"/>
      <dgm:spPr/>
    </dgm:pt>
  </dgm:ptLst>
  <dgm:cxnLst>
    <dgm:cxn modelId="{E264300D-7D3C-43A9-885C-E404D2B6CD9C}" type="presOf" srcId="{5CBDEA5D-B1D1-4570-94F4-EAED18AB8BC9}" destId="{D959771C-0165-4D3F-B067-58B33F558EE2}" srcOrd="0" destOrd="0" presId="urn:microsoft.com/office/officeart/2005/8/layout/hProcess4"/>
    <dgm:cxn modelId="{8A862111-6854-4197-8848-F29A7DA3F26D}" type="presOf" srcId="{CA80B45D-5586-4453-ACD8-875D25AA9349}" destId="{DCE2C8F6-5086-4264-B7C1-9507C942E9DA}" srcOrd="1" destOrd="1" presId="urn:microsoft.com/office/officeart/2005/8/layout/hProcess4"/>
    <dgm:cxn modelId="{F0A68B22-0B2E-44D7-8CB2-7267AF490184}" type="presOf" srcId="{A609CA95-93F7-4DBE-9BA7-561C96B6B827}" destId="{DCE2C8F6-5086-4264-B7C1-9507C942E9DA}" srcOrd="1" destOrd="3" presId="urn:microsoft.com/office/officeart/2005/8/layout/hProcess4"/>
    <dgm:cxn modelId="{64ECF324-E513-46ED-A0DE-F25DB457BD95}" type="presOf" srcId="{C25C72EC-693C-4A8C-8B4E-0A0894C4AFE5}" destId="{DCE2C8F6-5086-4264-B7C1-9507C942E9DA}" srcOrd="1" destOrd="0" presId="urn:microsoft.com/office/officeart/2005/8/layout/hProcess4"/>
    <dgm:cxn modelId="{55A0E33A-3C9F-4F8C-B940-BF2F762268F5}" type="presOf" srcId="{CA80B45D-5586-4453-ACD8-875D25AA9349}" destId="{079EA5E5-6A68-486E-A13E-A1492C0DC039}" srcOrd="0" destOrd="1" presId="urn:microsoft.com/office/officeart/2005/8/layout/hProcess4"/>
    <dgm:cxn modelId="{0594A34C-9502-42A3-A98A-F3C6B572873E}" srcId="{E9C8605C-2902-4AF3-8536-372C527F3F9E}" destId="{6E679AE7-63DE-4296-AB15-B511F98AFADF}" srcOrd="2" destOrd="0" parTransId="{5F2C7C3F-918A-4E1D-8100-39AD5A173F16}" sibTransId="{9F47327E-B76F-49EA-A300-DD6047C363BF}"/>
    <dgm:cxn modelId="{BE64BF4F-216E-4BCC-9A8A-A045D88DC74E}" type="presOf" srcId="{72F2BC5B-255D-400E-81C4-17AC9C39E315}" destId="{373A6537-15B9-4292-AD98-115C50902741}" srcOrd="0" destOrd="0" presId="urn:microsoft.com/office/officeart/2005/8/layout/hProcess4"/>
    <dgm:cxn modelId="{35856856-E8E9-49E5-BC93-2EF85315FEDC}" type="presOf" srcId="{BE158B5E-C5CD-42C1-A3C5-5F1673F4521E}" destId="{DCE2C8F6-5086-4264-B7C1-9507C942E9DA}" srcOrd="1" destOrd="2" presId="urn:microsoft.com/office/officeart/2005/8/layout/hProcess4"/>
    <dgm:cxn modelId="{3A5C5B7B-CCF3-4F8A-AABA-F80445BEFDB2}" srcId="{5CBDEA5D-B1D1-4570-94F4-EAED18AB8BC9}" destId="{72F2BC5B-255D-400E-81C4-17AC9C39E315}" srcOrd="0" destOrd="0" parTransId="{68B030C5-5996-4555-9AB2-4693EBB240AC}" sibTransId="{0E3E4F31-94D5-4B74-B6F7-FF5F13A805A1}"/>
    <dgm:cxn modelId="{3D7FB38D-998D-481B-8515-BCEE943B42A6}" srcId="{72F2BC5B-255D-400E-81C4-17AC9C39E315}" destId="{A609CA95-93F7-4DBE-9BA7-561C96B6B827}" srcOrd="3" destOrd="0" parTransId="{F774083E-09C1-4DC6-8B92-A7A670928FA5}" sibTransId="{407A1F17-6516-4B60-8DC0-8F72A746050E}"/>
    <dgm:cxn modelId="{47D1619A-B832-4C57-8B3F-682285A273EC}" type="presOf" srcId="{BE158B5E-C5CD-42C1-A3C5-5F1673F4521E}" destId="{079EA5E5-6A68-486E-A13E-A1492C0DC039}" srcOrd="0" destOrd="2" presId="urn:microsoft.com/office/officeart/2005/8/layout/hProcess4"/>
    <dgm:cxn modelId="{35338DA1-C591-49B1-AFB0-D4E1E1A402FE}" type="presOf" srcId="{45F04233-4ED0-47D9-A9CC-D1FDD458335B}" destId="{A96B214A-69E2-4BB6-8F91-A09F7731D215}" srcOrd="1" destOrd="0" presId="urn:microsoft.com/office/officeart/2005/8/layout/hProcess4"/>
    <dgm:cxn modelId="{05E81FAD-6352-42B0-8E81-CE7049E614B5}" srcId="{72F2BC5B-255D-400E-81C4-17AC9C39E315}" destId="{C25C72EC-693C-4A8C-8B4E-0A0894C4AFE5}" srcOrd="0" destOrd="0" parTransId="{B6DD47E1-E6F4-4995-B079-21888DC3B601}" sibTransId="{E2B1956A-9A43-47FE-929C-CB9C63F2E4B9}"/>
    <dgm:cxn modelId="{B1352DB0-F9D5-43BF-9781-36D4502CF5A5}" srcId="{E9C8605C-2902-4AF3-8536-372C527F3F9E}" destId="{45F04233-4ED0-47D9-A9CC-D1FDD458335B}" srcOrd="0" destOrd="0" parTransId="{0ED75FF0-B366-4E72-B048-E42A88DAB510}" sibTransId="{B4D03031-BF96-4B49-95DB-786DECB2BE0E}"/>
    <dgm:cxn modelId="{1AAAD2BB-D6D0-4D4F-BAA8-538F41BC41A8}" type="presOf" srcId="{2D13E755-5088-402D-B46E-341BC27ADC7E}" destId="{33828E12-0B9E-4187-8068-2491CE6E5DBD}" srcOrd="0" destOrd="1" presId="urn:microsoft.com/office/officeart/2005/8/layout/hProcess4"/>
    <dgm:cxn modelId="{D40E8CBC-8387-428A-A4F2-BE771F932D00}" type="presOf" srcId="{0E3E4F31-94D5-4B74-B6F7-FF5F13A805A1}" destId="{8AA55620-DC4C-46FF-A17A-DADAFC828BC8}" srcOrd="0" destOrd="0" presId="urn:microsoft.com/office/officeart/2005/8/layout/hProcess4"/>
    <dgm:cxn modelId="{DF14FECF-4780-446F-A229-98CDB6B3F7F5}" srcId="{E9C8605C-2902-4AF3-8536-372C527F3F9E}" destId="{2D13E755-5088-402D-B46E-341BC27ADC7E}" srcOrd="1" destOrd="0" parTransId="{616C264B-1FC7-4ABE-8281-F8FA4A2180E5}" sibTransId="{35429371-E01D-4753-AEC6-4B8F1B8491ED}"/>
    <dgm:cxn modelId="{5DE3A8D3-6533-432F-A34F-0A3929B7B4D8}" type="presOf" srcId="{6E679AE7-63DE-4296-AB15-B511F98AFADF}" destId="{A96B214A-69E2-4BB6-8F91-A09F7731D215}" srcOrd="1" destOrd="2" presId="urn:microsoft.com/office/officeart/2005/8/layout/hProcess4"/>
    <dgm:cxn modelId="{616B6BD5-25C8-44F5-A163-84019C84FA33}" srcId="{5CBDEA5D-B1D1-4570-94F4-EAED18AB8BC9}" destId="{E9C8605C-2902-4AF3-8536-372C527F3F9E}" srcOrd="1" destOrd="0" parTransId="{C27D8E70-4986-48F3-B388-D46CD7E1CF07}" sibTransId="{6C9743E9-7DF9-4CF1-91A9-7AD34476A1B3}"/>
    <dgm:cxn modelId="{D6DB3EDA-C1BC-4E95-88D8-BD382DF5D336}" type="presOf" srcId="{A609CA95-93F7-4DBE-9BA7-561C96B6B827}" destId="{079EA5E5-6A68-486E-A13E-A1492C0DC039}" srcOrd="0" destOrd="3" presId="urn:microsoft.com/office/officeart/2005/8/layout/hProcess4"/>
    <dgm:cxn modelId="{999B82E0-3B18-461B-8CF8-C64D69EDC83F}" type="presOf" srcId="{E9C8605C-2902-4AF3-8536-372C527F3F9E}" destId="{DE12EC2A-8E70-4ED0-B76B-30F450CD0FF6}" srcOrd="0" destOrd="0" presId="urn:microsoft.com/office/officeart/2005/8/layout/hProcess4"/>
    <dgm:cxn modelId="{EA7839E5-7BC6-4956-B09E-B7D6B9D0100C}" srcId="{72F2BC5B-255D-400E-81C4-17AC9C39E315}" destId="{BE158B5E-C5CD-42C1-A3C5-5F1673F4521E}" srcOrd="2" destOrd="0" parTransId="{C09689A3-5200-4EAC-871C-4742B3C0B409}" sibTransId="{0E0AAB7D-1804-47E4-A729-FA357B657495}"/>
    <dgm:cxn modelId="{3938DDEC-8459-4D42-A3CF-1194D8B7E860}" type="presOf" srcId="{2D13E755-5088-402D-B46E-341BC27ADC7E}" destId="{A96B214A-69E2-4BB6-8F91-A09F7731D215}" srcOrd="1" destOrd="1" presId="urn:microsoft.com/office/officeart/2005/8/layout/hProcess4"/>
    <dgm:cxn modelId="{EEC000F1-52F6-46ED-BA8D-98DFE13BBB63}" type="presOf" srcId="{45F04233-4ED0-47D9-A9CC-D1FDD458335B}" destId="{33828E12-0B9E-4187-8068-2491CE6E5DBD}" srcOrd="0" destOrd="0" presId="urn:microsoft.com/office/officeart/2005/8/layout/hProcess4"/>
    <dgm:cxn modelId="{082B82F3-9439-4050-BD4E-4B1685962F60}" type="presOf" srcId="{C25C72EC-693C-4A8C-8B4E-0A0894C4AFE5}" destId="{079EA5E5-6A68-486E-A13E-A1492C0DC039}" srcOrd="0" destOrd="0" presId="urn:microsoft.com/office/officeart/2005/8/layout/hProcess4"/>
    <dgm:cxn modelId="{C0B5F1F3-1741-493B-B42A-D7CD30D6ECED}" srcId="{72F2BC5B-255D-400E-81C4-17AC9C39E315}" destId="{CA80B45D-5586-4453-ACD8-875D25AA9349}" srcOrd="1" destOrd="0" parTransId="{BC9E2E99-6AB5-4437-A61A-450539277C6E}" sibTransId="{B7E2AC2A-F5A9-4191-ABDD-2F18479F91CF}"/>
    <dgm:cxn modelId="{44132AF4-B305-46D3-94D0-EC68D9EAC3B4}" type="presOf" srcId="{6E679AE7-63DE-4296-AB15-B511F98AFADF}" destId="{33828E12-0B9E-4187-8068-2491CE6E5DBD}" srcOrd="0" destOrd="2" presId="urn:microsoft.com/office/officeart/2005/8/layout/hProcess4"/>
    <dgm:cxn modelId="{5C0A5C39-96EE-444D-9A1F-42CE24C83411}" type="presParOf" srcId="{D959771C-0165-4D3F-B067-58B33F558EE2}" destId="{BF47CAFA-55AF-4E35-A675-061AB788E8E7}" srcOrd="0" destOrd="0" presId="urn:microsoft.com/office/officeart/2005/8/layout/hProcess4"/>
    <dgm:cxn modelId="{0FCE067A-B6BE-44B4-BFDA-0ED573994F94}" type="presParOf" srcId="{D959771C-0165-4D3F-B067-58B33F558EE2}" destId="{25E760E4-911C-4574-B0A5-E7B8DF84FA19}" srcOrd="1" destOrd="0" presId="urn:microsoft.com/office/officeart/2005/8/layout/hProcess4"/>
    <dgm:cxn modelId="{D8E77CE7-DA39-4638-B9BB-10253D196C64}" type="presParOf" srcId="{D959771C-0165-4D3F-B067-58B33F558EE2}" destId="{ED3CE8E7-9A75-4D33-900B-B048B20CA692}" srcOrd="2" destOrd="0" presId="urn:microsoft.com/office/officeart/2005/8/layout/hProcess4"/>
    <dgm:cxn modelId="{EF009CAB-2EB3-4F9C-A64E-CAF11F0D1EFC}" type="presParOf" srcId="{ED3CE8E7-9A75-4D33-900B-B048B20CA692}" destId="{1AF42322-5DF2-4289-BE52-C81B0F050B41}" srcOrd="0" destOrd="0" presId="urn:microsoft.com/office/officeart/2005/8/layout/hProcess4"/>
    <dgm:cxn modelId="{1B3B5E0A-75BC-4564-B419-8472AFD1EFD7}" type="presParOf" srcId="{1AF42322-5DF2-4289-BE52-C81B0F050B41}" destId="{CE415ED5-FBA8-43D4-B4E8-EB9A61DACBDD}" srcOrd="0" destOrd="0" presId="urn:microsoft.com/office/officeart/2005/8/layout/hProcess4"/>
    <dgm:cxn modelId="{930AE59B-9620-4DC6-A535-C4C82940C656}" type="presParOf" srcId="{1AF42322-5DF2-4289-BE52-C81B0F050B41}" destId="{079EA5E5-6A68-486E-A13E-A1492C0DC039}" srcOrd="1" destOrd="0" presId="urn:microsoft.com/office/officeart/2005/8/layout/hProcess4"/>
    <dgm:cxn modelId="{F8856DA0-58F9-4E2A-8366-CCF6E31F07BC}" type="presParOf" srcId="{1AF42322-5DF2-4289-BE52-C81B0F050B41}" destId="{DCE2C8F6-5086-4264-B7C1-9507C942E9DA}" srcOrd="2" destOrd="0" presId="urn:microsoft.com/office/officeart/2005/8/layout/hProcess4"/>
    <dgm:cxn modelId="{78986A5C-46B8-4BF0-923E-83D54DA8070B}" type="presParOf" srcId="{1AF42322-5DF2-4289-BE52-C81B0F050B41}" destId="{373A6537-15B9-4292-AD98-115C50902741}" srcOrd="3" destOrd="0" presId="urn:microsoft.com/office/officeart/2005/8/layout/hProcess4"/>
    <dgm:cxn modelId="{791E8BD7-3B41-4D97-BFED-8E856ED3EA8A}" type="presParOf" srcId="{1AF42322-5DF2-4289-BE52-C81B0F050B41}" destId="{FD89D5BB-49F3-4092-B524-BFF366C97BBF}" srcOrd="4" destOrd="0" presId="urn:microsoft.com/office/officeart/2005/8/layout/hProcess4"/>
    <dgm:cxn modelId="{B3E547F0-66F6-4EC6-BBA0-E92C2E7A2567}" type="presParOf" srcId="{ED3CE8E7-9A75-4D33-900B-B048B20CA692}" destId="{8AA55620-DC4C-46FF-A17A-DADAFC828BC8}" srcOrd="1" destOrd="0" presId="urn:microsoft.com/office/officeart/2005/8/layout/hProcess4"/>
    <dgm:cxn modelId="{CFFA32A5-9CE3-400B-8233-043D27F388EC}" type="presParOf" srcId="{ED3CE8E7-9A75-4D33-900B-B048B20CA692}" destId="{4A885DB2-0D05-49B1-987A-A6B8D5EEEC45}" srcOrd="2" destOrd="0" presId="urn:microsoft.com/office/officeart/2005/8/layout/hProcess4"/>
    <dgm:cxn modelId="{5C44E9E4-721B-416B-A2C1-E5E61DAA8C17}" type="presParOf" srcId="{4A885DB2-0D05-49B1-987A-A6B8D5EEEC45}" destId="{BA1568E6-63F3-4347-AC8B-248DD4B4EFB4}" srcOrd="0" destOrd="0" presId="urn:microsoft.com/office/officeart/2005/8/layout/hProcess4"/>
    <dgm:cxn modelId="{1B8F29F4-6208-4F23-8BE1-FF725E2334D3}" type="presParOf" srcId="{4A885DB2-0D05-49B1-987A-A6B8D5EEEC45}" destId="{33828E12-0B9E-4187-8068-2491CE6E5DBD}" srcOrd="1" destOrd="0" presId="urn:microsoft.com/office/officeart/2005/8/layout/hProcess4"/>
    <dgm:cxn modelId="{E4D53229-C89F-4000-BD76-B15F12C7958E}" type="presParOf" srcId="{4A885DB2-0D05-49B1-987A-A6B8D5EEEC45}" destId="{A96B214A-69E2-4BB6-8F91-A09F7731D215}" srcOrd="2" destOrd="0" presId="urn:microsoft.com/office/officeart/2005/8/layout/hProcess4"/>
    <dgm:cxn modelId="{2B6BDB98-E622-4398-938E-6FBF4B369F4B}" type="presParOf" srcId="{4A885DB2-0D05-49B1-987A-A6B8D5EEEC45}" destId="{DE12EC2A-8E70-4ED0-B76B-30F450CD0FF6}" srcOrd="3" destOrd="0" presId="urn:microsoft.com/office/officeart/2005/8/layout/hProcess4"/>
    <dgm:cxn modelId="{FB6CB8DD-D3BD-4575-97A0-6C96C56F3A30}" type="presParOf" srcId="{4A885DB2-0D05-49B1-987A-A6B8D5EEEC45}" destId="{1B5579C8-D39B-4E73-8947-9698E69D8EF4}"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D095A-247D-4154-A7A3-6FDC53D1A009}">
      <dsp:nvSpPr>
        <dsp:cNvPr id="0" name=""/>
        <dsp:cNvSpPr/>
      </dsp:nvSpPr>
      <dsp:spPr>
        <a:xfrm>
          <a:off x="3164702" y="575"/>
          <a:ext cx="4747053" cy="2245046"/>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lrTx/>
            <a:buSzTx/>
            <a:buFont typeface="Arial" panose="020B0604020202020204" pitchFamily="34" charset="0"/>
            <a:buChar char="•"/>
          </a:pPr>
          <a:r>
            <a:rPr lang="es-ES" altLang="es-CO" sz="2700" u="none" kern="1200" baseline="0" dirty="0">
              <a:effectLst/>
              <a:latin typeface="Calibri"/>
              <a:ea typeface="+mn-ea"/>
              <a:cs typeface="+mn-cs"/>
            </a:rPr>
            <a:t>Reseña Histórica.</a:t>
          </a:r>
          <a:endParaRPr lang="es-CO" sz="2700" kern="1200" dirty="0"/>
        </a:p>
        <a:p>
          <a:pPr marL="228600" lvl="1" indent="-228600" algn="l" defTabSz="1200150">
            <a:lnSpc>
              <a:spcPct val="90000"/>
            </a:lnSpc>
            <a:spcBef>
              <a:spcPct val="0"/>
            </a:spcBef>
            <a:spcAft>
              <a:spcPct val="15000"/>
            </a:spcAft>
            <a:buChar char="•"/>
          </a:pPr>
          <a:r>
            <a:rPr lang="es-CO" altLang="es-CO" sz="2700" u="none" kern="1200" baseline="0" dirty="0">
              <a:effectLst/>
              <a:latin typeface="Calibri"/>
              <a:ea typeface="+mn-ea"/>
              <a:cs typeface="+mn-cs"/>
            </a:rPr>
            <a:t>Plan Estratégico 2019-2022.</a:t>
          </a:r>
        </a:p>
        <a:p>
          <a:pPr marL="228600" lvl="1" indent="-228600" algn="l" defTabSz="1200150">
            <a:lnSpc>
              <a:spcPct val="90000"/>
            </a:lnSpc>
            <a:spcBef>
              <a:spcPct val="0"/>
            </a:spcBef>
            <a:spcAft>
              <a:spcPct val="15000"/>
            </a:spcAft>
            <a:buChar char="•"/>
          </a:pPr>
          <a:r>
            <a:rPr lang="es-ES" altLang="es-CO" sz="2700" u="none" kern="1200" dirty="0">
              <a:effectLst/>
              <a:latin typeface="Calibri"/>
              <a:ea typeface="+mn-ea"/>
              <a:cs typeface="+mn-cs"/>
            </a:rPr>
            <a:t>Principales Logros SAE.</a:t>
          </a:r>
          <a:endParaRPr lang="es-CO" altLang="es-CO" sz="2700" u="none" kern="1200" dirty="0">
            <a:effectLst/>
            <a:latin typeface="Calibri"/>
            <a:ea typeface="+mn-ea"/>
            <a:cs typeface="+mn-cs"/>
          </a:endParaRPr>
        </a:p>
      </dsp:txBody>
      <dsp:txXfrm>
        <a:off x="3164702" y="281206"/>
        <a:ext cx="3905161" cy="1683784"/>
      </dsp:txXfrm>
    </dsp:sp>
    <dsp:sp modelId="{D938B8BD-041A-4DDD-A3AE-C3AF3859202E}">
      <dsp:nvSpPr>
        <dsp:cNvPr id="0" name=""/>
        <dsp:cNvSpPr/>
      </dsp:nvSpPr>
      <dsp:spPr>
        <a:xfrm>
          <a:off x="0" y="575"/>
          <a:ext cx="3164702" cy="224504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s-CO" sz="3100" b="1" u="none" kern="1200" dirty="0"/>
            <a:t>INTRODUCCIÓN</a:t>
          </a:r>
          <a:endParaRPr lang="es-CO" sz="3100" u="none" kern="1200" dirty="0"/>
        </a:p>
      </dsp:txBody>
      <dsp:txXfrm>
        <a:off x="109594" y="110169"/>
        <a:ext cx="2945514" cy="2025858"/>
      </dsp:txXfrm>
    </dsp:sp>
    <dsp:sp modelId="{B3ED7432-2E09-456F-915A-6D3759BF1B53}">
      <dsp:nvSpPr>
        <dsp:cNvPr id="0" name=""/>
        <dsp:cNvSpPr/>
      </dsp:nvSpPr>
      <dsp:spPr>
        <a:xfrm>
          <a:off x="3164702" y="2470126"/>
          <a:ext cx="4747053" cy="2245046"/>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lrTx/>
            <a:buSzTx/>
            <a:buFont typeface="Arial" panose="020B0604020202020204" pitchFamily="34" charset="0"/>
            <a:buChar char="•"/>
          </a:pPr>
          <a:r>
            <a:rPr lang="es-ES" altLang="es-CO" sz="2300" kern="1200">
              <a:latin typeface="Calibri"/>
              <a:ea typeface="+mn-ea"/>
              <a:cs typeface="+mn-cs"/>
            </a:rPr>
            <a:t>Vicepresidencia Jurídica</a:t>
          </a:r>
          <a:endParaRPr lang="es-CO" sz="2300" kern="1200" dirty="0">
            <a:latin typeface="Calibri"/>
            <a:ea typeface="+mn-ea"/>
            <a:cs typeface="+mn-cs"/>
          </a:endParaRPr>
        </a:p>
        <a:p>
          <a:pPr marL="228600" lvl="1" indent="-228600" algn="l" defTabSz="1022350">
            <a:lnSpc>
              <a:spcPct val="90000"/>
            </a:lnSpc>
            <a:spcBef>
              <a:spcPct val="0"/>
            </a:spcBef>
            <a:spcAft>
              <a:spcPct val="15000"/>
            </a:spcAft>
            <a:buChar char="•"/>
          </a:pPr>
          <a:r>
            <a:rPr lang="es-CO" sz="2300" kern="1200" dirty="0">
              <a:latin typeface="Calibri"/>
              <a:ea typeface="+mn-ea"/>
              <a:cs typeface="+mn-cs"/>
            </a:rPr>
            <a:t>Vicepresidencia De bienes Muebles e Inmuebles</a:t>
          </a:r>
        </a:p>
        <a:p>
          <a:pPr marL="228600" lvl="1" indent="-228600" algn="l" defTabSz="1022350">
            <a:lnSpc>
              <a:spcPct val="90000"/>
            </a:lnSpc>
            <a:spcBef>
              <a:spcPct val="0"/>
            </a:spcBef>
            <a:spcAft>
              <a:spcPct val="15000"/>
            </a:spcAft>
            <a:buChar char="•"/>
          </a:pPr>
          <a:r>
            <a:rPr lang="es-CO" sz="2300" kern="1200" dirty="0">
              <a:latin typeface="Calibri"/>
              <a:ea typeface="+mn-ea"/>
              <a:cs typeface="+mn-cs"/>
            </a:rPr>
            <a:t>Vicepresidencia de Sociedades</a:t>
          </a:r>
        </a:p>
        <a:p>
          <a:pPr marL="228600" lvl="1" indent="-228600" algn="l" defTabSz="1022350">
            <a:lnSpc>
              <a:spcPct val="90000"/>
            </a:lnSpc>
            <a:spcBef>
              <a:spcPct val="0"/>
            </a:spcBef>
            <a:spcAft>
              <a:spcPct val="15000"/>
            </a:spcAft>
            <a:buChar char="•"/>
          </a:pPr>
          <a:r>
            <a:rPr lang="es-CO" sz="2300" kern="1200" dirty="0">
              <a:latin typeface="Calibri"/>
              <a:ea typeface="+mn-ea"/>
              <a:cs typeface="+mn-cs"/>
            </a:rPr>
            <a:t>Vicepresidencia Administrativa</a:t>
          </a:r>
        </a:p>
      </dsp:txBody>
      <dsp:txXfrm>
        <a:off x="3164702" y="2750757"/>
        <a:ext cx="3905161" cy="1683784"/>
      </dsp:txXfrm>
    </dsp:sp>
    <dsp:sp modelId="{B83916A9-13E6-4247-8959-9AEBBEEC906C}">
      <dsp:nvSpPr>
        <dsp:cNvPr id="0" name=""/>
        <dsp:cNvSpPr/>
      </dsp:nvSpPr>
      <dsp:spPr>
        <a:xfrm>
          <a:off x="0" y="2470126"/>
          <a:ext cx="3164702" cy="224504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s-ES" altLang="es-CO" sz="3100" b="1" u="none" kern="1200" dirty="0">
              <a:latin typeface="Calibri"/>
              <a:ea typeface="+mn-ea"/>
              <a:cs typeface="+mn-cs"/>
            </a:rPr>
            <a:t>GESTIÓN  POR ÁREA</a:t>
          </a:r>
          <a:endParaRPr lang="es-CO" sz="3100" kern="1200" dirty="0"/>
        </a:p>
      </dsp:txBody>
      <dsp:txXfrm>
        <a:off x="109594" y="2579720"/>
        <a:ext cx="2945514" cy="20258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62ECE-67F4-44E0-A50A-5F60A876CF9B}">
      <dsp:nvSpPr>
        <dsp:cNvPr id="0" name=""/>
        <dsp:cNvSpPr/>
      </dsp:nvSpPr>
      <dsp:spPr>
        <a:xfrm>
          <a:off x="0" y="2753"/>
          <a:ext cx="9742185" cy="0"/>
        </a:xfrm>
        <a:prstGeom prst="lin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17D8AE0-B51E-41E1-96AC-C665C2DFC703}">
      <dsp:nvSpPr>
        <dsp:cNvPr id="0" name=""/>
        <dsp:cNvSpPr/>
      </dsp:nvSpPr>
      <dsp:spPr>
        <a:xfrm>
          <a:off x="0" y="2753"/>
          <a:ext cx="3493667" cy="5632857"/>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s-CO" sz="3600" b="1" kern="1200" dirty="0">
              <a:solidFill>
                <a:schemeClr val="accent1"/>
              </a:solidFill>
            </a:rPr>
            <a:t>Gestión Vicepresidencia Jurídica</a:t>
          </a:r>
        </a:p>
      </dsp:txBody>
      <dsp:txXfrm>
        <a:off x="0" y="2753"/>
        <a:ext cx="3493667" cy="5632857"/>
      </dsp:txXfrm>
    </dsp:sp>
    <dsp:sp modelId="{B19D675C-D727-4616-AF5B-5378B22021EE}">
      <dsp:nvSpPr>
        <dsp:cNvPr id="0" name=""/>
        <dsp:cNvSpPr/>
      </dsp:nvSpPr>
      <dsp:spPr>
        <a:xfrm>
          <a:off x="3610687" y="36067"/>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dirty="0"/>
            <a:t>La recuperación de recursos a través de la gestión de cartera tuvo un recaudo de $1.586.586.563 con corte al 31 de diciembre de 2020, con un cumplimiento de meta del 150%, la meta para el año 2020 fue $1.052.694.138.</a:t>
          </a:r>
          <a:endParaRPr lang="es-CO" sz="1200" kern="1200" dirty="0"/>
        </a:p>
      </dsp:txBody>
      <dsp:txXfrm>
        <a:off x="3610687" y="36067"/>
        <a:ext cx="6124066" cy="666288"/>
      </dsp:txXfrm>
    </dsp:sp>
    <dsp:sp modelId="{A9327406-8894-4C6A-AAC1-26FCEC943DF3}">
      <dsp:nvSpPr>
        <dsp:cNvPr id="0" name=""/>
        <dsp:cNvSpPr/>
      </dsp:nvSpPr>
      <dsp:spPr>
        <a:xfrm>
          <a:off x="3493667" y="702356"/>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854D6CEB-19C5-4A37-9C10-64E99F9FBD6D}">
      <dsp:nvSpPr>
        <dsp:cNvPr id="0" name=""/>
        <dsp:cNvSpPr/>
      </dsp:nvSpPr>
      <dsp:spPr>
        <a:xfrm>
          <a:off x="3610687" y="735670"/>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dirty="0"/>
            <a:t>La Vigencia 2020 cerro con 866 procesos activos de cartera procesos por un valor en pretensiones de $ 27.984.152.719 millones, su mayor concentración son 342 procesos ejecutivos por valor de $15.354 millones</a:t>
          </a:r>
          <a:endParaRPr lang="es-CO" sz="1200" kern="1200" dirty="0"/>
        </a:p>
      </dsp:txBody>
      <dsp:txXfrm>
        <a:off x="3610687" y="735670"/>
        <a:ext cx="6124066" cy="666288"/>
      </dsp:txXfrm>
    </dsp:sp>
    <dsp:sp modelId="{0DD6C18A-065C-45BB-9935-6BDC0F7B66AE}">
      <dsp:nvSpPr>
        <dsp:cNvPr id="0" name=""/>
        <dsp:cNvSpPr/>
      </dsp:nvSpPr>
      <dsp:spPr>
        <a:xfrm>
          <a:off x="3493667" y="1401959"/>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81EBD9CE-D37E-4AF8-A256-5E53D824E0F6}">
      <dsp:nvSpPr>
        <dsp:cNvPr id="0" name=""/>
        <dsp:cNvSpPr/>
      </dsp:nvSpPr>
      <dsp:spPr>
        <a:xfrm>
          <a:off x="3610687" y="1435274"/>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Font typeface="Arial" panose="020B0604020202020204" pitchFamily="34" charset="0"/>
            <a:buNone/>
          </a:pPr>
          <a:r>
            <a:rPr lang="es-CO" sz="1200" kern="1200" dirty="0"/>
            <a:t>Reglamentación distribución del 20% a favor del Gobierno Nacional: A través del Decreto 1055 del 19 de julio de 2020, se logró reglamentar la distribución del 20% del Gobierno Nacional a favor del Departamento Nacional de Planeación.</a:t>
          </a:r>
        </a:p>
      </dsp:txBody>
      <dsp:txXfrm>
        <a:off x="3610687" y="1435274"/>
        <a:ext cx="6124066" cy="666288"/>
      </dsp:txXfrm>
    </dsp:sp>
    <dsp:sp modelId="{0A241C8E-DCA9-4E31-AA03-B59163B76161}">
      <dsp:nvSpPr>
        <dsp:cNvPr id="0" name=""/>
        <dsp:cNvSpPr/>
      </dsp:nvSpPr>
      <dsp:spPr>
        <a:xfrm>
          <a:off x="3493667" y="2101563"/>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D08864C4-EFD5-4C43-9AD4-D28BFBE4F009}">
      <dsp:nvSpPr>
        <dsp:cNvPr id="0" name=""/>
        <dsp:cNvSpPr/>
      </dsp:nvSpPr>
      <dsp:spPr>
        <a:xfrm>
          <a:off x="3610687" y="2134877"/>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Font typeface="Arial" panose="020B0604020202020204" pitchFamily="34" charset="0"/>
            <a:buNone/>
          </a:pPr>
          <a:r>
            <a:rPr lang="es-CO" sz="1200" kern="1200" dirty="0"/>
            <a:t>Se logro la expedición del Decreto 1543 del 24 de noviembre de 2020, en donde se desarrolló el artículo 283 del Plan Nacional de Desarrollo respecto de la transferencia de predios rurales para proyectos productivos en el marco de la reincorporación. </a:t>
          </a:r>
        </a:p>
      </dsp:txBody>
      <dsp:txXfrm>
        <a:off x="3610687" y="2134877"/>
        <a:ext cx="6124066" cy="666288"/>
      </dsp:txXfrm>
    </dsp:sp>
    <dsp:sp modelId="{8DB6D435-9E53-42B2-B351-23223EE02B77}">
      <dsp:nvSpPr>
        <dsp:cNvPr id="0" name=""/>
        <dsp:cNvSpPr/>
      </dsp:nvSpPr>
      <dsp:spPr>
        <a:xfrm>
          <a:off x="3493667" y="2801166"/>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12D6529C-833A-4D92-B935-877778089F30}">
      <dsp:nvSpPr>
        <dsp:cNvPr id="0" name=""/>
        <dsp:cNvSpPr/>
      </dsp:nvSpPr>
      <dsp:spPr>
        <a:xfrm>
          <a:off x="3610687" y="2834481"/>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dirty="0"/>
            <a:t>La Vicepresidencia Jurídica brindó su apoyo en la inclusión de los artículos en la Ley del Presupuesto en el marco de la reactivación económica, que benefician la administración del FRISCO.</a:t>
          </a:r>
          <a:endParaRPr lang="es-CO" sz="1200" kern="1200" dirty="0"/>
        </a:p>
      </dsp:txBody>
      <dsp:txXfrm>
        <a:off x="3610687" y="2834481"/>
        <a:ext cx="6124066" cy="666288"/>
      </dsp:txXfrm>
    </dsp:sp>
    <dsp:sp modelId="{FDD28A33-29A4-4A6E-A771-CD340D964FBF}">
      <dsp:nvSpPr>
        <dsp:cNvPr id="0" name=""/>
        <dsp:cNvSpPr/>
      </dsp:nvSpPr>
      <dsp:spPr>
        <a:xfrm>
          <a:off x="3493667" y="3500770"/>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D68A01C8-3868-4E22-A9F7-18AA960C0585}">
      <dsp:nvSpPr>
        <dsp:cNvPr id="0" name=""/>
        <dsp:cNvSpPr/>
      </dsp:nvSpPr>
      <dsp:spPr>
        <a:xfrm>
          <a:off x="3610687" y="3534084"/>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66725">
            <a:lnSpc>
              <a:spcPct val="90000"/>
            </a:lnSpc>
            <a:spcBef>
              <a:spcPct val="0"/>
            </a:spcBef>
            <a:spcAft>
              <a:spcPct val="35000"/>
            </a:spcAft>
            <a:buNone/>
          </a:pPr>
          <a:r>
            <a:rPr lang="es-ES" sz="1050" kern="1200" dirty="0"/>
            <a:t>Dentro de la Ley de Emprendimiento Económico se logró la inclusión de un parágrafo que adiciona el artículo 93 de la Ley 1708, respecto de la enajenación temprana sin requerirse causal dispuesta en este artículo, de las acciones, cuotas partes, cuotas sociales, derechos fiduciarios o derechos de participación societaria en cualquier tipo de sociedad comercial, establecimientos de comercio y/o cualquier persona jurídica.</a:t>
          </a:r>
          <a:endParaRPr lang="es-CO" sz="1050" kern="1200" dirty="0"/>
        </a:p>
      </dsp:txBody>
      <dsp:txXfrm>
        <a:off x="3610687" y="3534084"/>
        <a:ext cx="6124066" cy="666288"/>
      </dsp:txXfrm>
    </dsp:sp>
    <dsp:sp modelId="{ED2A3C11-29BB-4B36-A1C2-439D74E3A06F}">
      <dsp:nvSpPr>
        <dsp:cNvPr id="0" name=""/>
        <dsp:cNvSpPr/>
      </dsp:nvSpPr>
      <dsp:spPr>
        <a:xfrm>
          <a:off x="3493667" y="4200373"/>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6AE8F5F2-9316-41AF-A003-97510F169CC5}">
      <dsp:nvSpPr>
        <dsp:cNvPr id="0" name=""/>
        <dsp:cNvSpPr/>
      </dsp:nvSpPr>
      <dsp:spPr>
        <a:xfrm>
          <a:off x="3610687" y="4233688"/>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t>Se realizó el alistamiento jurídico de 909 bienes extintos y 7.052 bienes en proceso.</a:t>
          </a:r>
        </a:p>
      </dsp:txBody>
      <dsp:txXfrm>
        <a:off x="3610687" y="4233688"/>
        <a:ext cx="6124066" cy="666288"/>
      </dsp:txXfrm>
    </dsp:sp>
    <dsp:sp modelId="{33A3A5C0-83FA-412B-BDD8-CEE3047C68E8}">
      <dsp:nvSpPr>
        <dsp:cNvPr id="0" name=""/>
        <dsp:cNvSpPr/>
      </dsp:nvSpPr>
      <dsp:spPr>
        <a:xfrm>
          <a:off x="3493667" y="4899976"/>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43706625-F352-4E0A-9C05-93769F8F4407}">
      <dsp:nvSpPr>
        <dsp:cNvPr id="0" name=""/>
        <dsp:cNvSpPr/>
      </dsp:nvSpPr>
      <dsp:spPr>
        <a:xfrm>
          <a:off x="3610687" y="4933291"/>
          <a:ext cx="6124066" cy="666288"/>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CO" sz="1200" kern="1200" dirty="0"/>
            <a:t>Se efectuó el saneamiento de 1.869 FMI de bienes en proceso por un valor de $218.092 millones de pesos</a:t>
          </a:r>
          <a:r>
            <a:rPr lang="es-ES" sz="1200" kern="1200" dirty="0"/>
            <a:t> </a:t>
          </a:r>
          <a:endParaRPr lang="es-CO" sz="1200" kern="1200" dirty="0"/>
        </a:p>
      </dsp:txBody>
      <dsp:txXfrm>
        <a:off x="3610687" y="4933291"/>
        <a:ext cx="6124066" cy="666288"/>
      </dsp:txXfrm>
    </dsp:sp>
    <dsp:sp modelId="{0C1AC30D-C16B-4FFB-9EC0-BE1813EB8730}">
      <dsp:nvSpPr>
        <dsp:cNvPr id="0" name=""/>
        <dsp:cNvSpPr/>
      </dsp:nvSpPr>
      <dsp:spPr>
        <a:xfrm>
          <a:off x="3493667" y="5599580"/>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80A63-0C5D-43BD-98F8-A5839F491FE8}">
      <dsp:nvSpPr>
        <dsp:cNvPr id="0" name=""/>
        <dsp:cNvSpPr/>
      </dsp:nvSpPr>
      <dsp:spPr>
        <a:xfrm rot="5400000">
          <a:off x="4788155" y="-930641"/>
          <a:ext cx="3388549" cy="6101110"/>
        </a:xfrm>
        <a:prstGeom prst="round2SameRect">
          <a:avLst/>
        </a:prstGeom>
        <a:solidFill>
          <a:schemeClr val="bg1">
            <a:lumMod val="75000"/>
            <a:alpha val="9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endParaRPr lang="es-ES" sz="1200" kern="1200" dirty="0"/>
        </a:p>
        <a:p>
          <a:pPr marL="114300" lvl="1" indent="-114300" algn="just" defTabSz="533400">
            <a:lnSpc>
              <a:spcPct val="90000"/>
            </a:lnSpc>
            <a:spcBef>
              <a:spcPct val="0"/>
            </a:spcBef>
            <a:spcAft>
              <a:spcPct val="15000"/>
            </a:spcAft>
            <a:buChar char="•"/>
          </a:pPr>
          <a:r>
            <a:rPr lang="es-ES" sz="1200" kern="1200" dirty="0"/>
            <a:t>La Gerencia Técnica realizó el estudio de 3134 folios de matrícula que representa                                      $ 5,925,347,870,520 en valor catastral.</a:t>
          </a:r>
        </a:p>
        <a:p>
          <a:pPr marL="114300" lvl="1" indent="-114300" algn="just" defTabSz="533400">
            <a:lnSpc>
              <a:spcPct val="90000"/>
            </a:lnSpc>
            <a:spcBef>
              <a:spcPct val="0"/>
            </a:spcBef>
            <a:spcAft>
              <a:spcPct val="15000"/>
            </a:spcAft>
            <a:buChar char="•"/>
          </a:pPr>
          <a:r>
            <a:rPr lang="es-ES" sz="1200" kern="1200" dirty="0"/>
            <a:t>Con base a la generación de valor de los inmuebles, la Gerencia Técnica desarrolla parte de la estimación de renta de los bienes urbanos y rurales susceptibles a dicho proceso, de acuerdo con la metodología establecida para este trámite, los resultados para el 2020 fueron los siguientes: </a:t>
          </a:r>
        </a:p>
        <a:p>
          <a:pPr marL="114300" lvl="1" indent="-114300" algn="just" defTabSz="533400">
            <a:lnSpc>
              <a:spcPct val="90000"/>
            </a:lnSpc>
            <a:spcBef>
              <a:spcPct val="0"/>
            </a:spcBef>
            <a:spcAft>
              <a:spcPct val="15000"/>
            </a:spcAft>
            <a:buFont typeface="Wingdings" panose="05000000000000000000" pitchFamily="2" charset="2"/>
            <a:buChar char="ü"/>
          </a:pPr>
          <a:r>
            <a:rPr lang="es-ES" sz="1200" kern="1200" dirty="0"/>
            <a:t>661 FMI Urbanos por valor de $3,139,311,000 arriendo mensual.</a:t>
          </a:r>
          <a:endParaRPr lang="es-CO" sz="1200" kern="1200" dirty="0"/>
        </a:p>
        <a:p>
          <a:pPr marL="114300" lvl="1" indent="-114300" algn="just" defTabSz="533400">
            <a:lnSpc>
              <a:spcPct val="90000"/>
            </a:lnSpc>
            <a:spcBef>
              <a:spcPct val="0"/>
            </a:spcBef>
            <a:spcAft>
              <a:spcPct val="15000"/>
            </a:spcAft>
            <a:buFont typeface="Wingdings" panose="05000000000000000000" pitchFamily="2" charset="2"/>
            <a:buChar char="ü"/>
          </a:pPr>
          <a:r>
            <a:rPr lang="es-ES" sz="1200" kern="1200" dirty="0"/>
            <a:t>653 FMI Rurales por valor de $913,580,000 arriendo mensual.</a:t>
          </a:r>
          <a:endParaRPr lang="es-CO" sz="1200" kern="1200" dirty="0"/>
        </a:p>
        <a:p>
          <a:pPr marL="114300" lvl="1" indent="-114300" algn="just" defTabSz="533400">
            <a:lnSpc>
              <a:spcPct val="90000"/>
            </a:lnSpc>
            <a:spcBef>
              <a:spcPct val="0"/>
            </a:spcBef>
            <a:spcAft>
              <a:spcPct val="15000"/>
            </a:spcAft>
            <a:buChar char="•"/>
          </a:pPr>
          <a:r>
            <a:rPr lang="es-ES" sz="1200" kern="1200" dirty="0"/>
            <a:t>Se realizaron 696 viabilidades técnicas para inmuebles rurales.</a:t>
          </a:r>
          <a:endParaRPr lang="es-CO" sz="1200" kern="1200" dirty="0"/>
        </a:p>
        <a:p>
          <a:pPr marL="114300" lvl="1" indent="-114300" algn="just" defTabSz="533400">
            <a:lnSpc>
              <a:spcPct val="90000"/>
            </a:lnSpc>
            <a:spcBef>
              <a:spcPct val="0"/>
            </a:spcBef>
            <a:spcAft>
              <a:spcPct val="15000"/>
            </a:spcAft>
            <a:buChar char="•"/>
          </a:pPr>
          <a:r>
            <a:rPr lang="es-ES" sz="1200" kern="1200" dirty="0"/>
            <a:t>Se desarrolló la valoración de los bienes muebles dependiendo de su tipología 2995 bienes muebles por valor de $ 21,162,797,308.</a:t>
          </a:r>
          <a:endParaRPr lang="es-CO" sz="1200" kern="1200" dirty="0"/>
        </a:p>
        <a:p>
          <a:pPr marL="114300" lvl="1" indent="-114300" algn="just" defTabSz="533400">
            <a:lnSpc>
              <a:spcPct val="90000"/>
            </a:lnSpc>
            <a:spcBef>
              <a:spcPct val="0"/>
            </a:spcBef>
            <a:spcAft>
              <a:spcPct val="15000"/>
            </a:spcAft>
            <a:buChar char="•"/>
          </a:pPr>
          <a:r>
            <a:rPr lang="es-ES" sz="1200" kern="1200" dirty="0"/>
            <a:t>Se desarrolló el objeto del contrato con el proveedor Ernest &amp; Young, cuyo trabajo en específico fue realizar un modelo económico, para evaluar la potencial enajenación temprana de bienes inmuebles, el cual incluye los gastos de administración y tributarios, potenciales descuentos a otorgar y tasa interna de retorno por cada escenario.</a:t>
          </a:r>
          <a:endParaRPr lang="es-CO" sz="1200" kern="1200" dirty="0"/>
        </a:p>
        <a:p>
          <a:pPr marL="114300" lvl="1" indent="-114300" algn="just" defTabSz="533400">
            <a:lnSpc>
              <a:spcPct val="90000"/>
            </a:lnSpc>
            <a:spcBef>
              <a:spcPct val="0"/>
            </a:spcBef>
            <a:spcAft>
              <a:spcPct val="15000"/>
            </a:spcAft>
            <a:buChar char="•"/>
          </a:pPr>
          <a:endParaRPr lang="es-CO" sz="1200" kern="1200" dirty="0"/>
        </a:p>
        <a:p>
          <a:pPr marL="114300" lvl="1" indent="-114300" algn="just"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57150" lvl="1" indent="-57150" algn="l" defTabSz="444500">
            <a:lnSpc>
              <a:spcPct val="90000"/>
            </a:lnSpc>
            <a:spcBef>
              <a:spcPct val="0"/>
            </a:spcBef>
            <a:spcAft>
              <a:spcPct val="15000"/>
            </a:spcAft>
            <a:buChar char="•"/>
          </a:pPr>
          <a:endParaRPr lang="es-CO" sz="1000" kern="1200" dirty="0"/>
        </a:p>
        <a:p>
          <a:pPr marL="57150" lvl="1" indent="-57150" algn="l" defTabSz="444500">
            <a:lnSpc>
              <a:spcPct val="90000"/>
            </a:lnSpc>
            <a:spcBef>
              <a:spcPct val="0"/>
            </a:spcBef>
            <a:spcAft>
              <a:spcPct val="15000"/>
            </a:spcAft>
            <a:buChar char="•"/>
          </a:pPr>
          <a:endParaRPr lang="es-CO" sz="1000" kern="1200" dirty="0"/>
        </a:p>
        <a:p>
          <a:pPr marL="114300" lvl="1" indent="-114300" algn="l" defTabSz="622300">
            <a:lnSpc>
              <a:spcPct val="90000"/>
            </a:lnSpc>
            <a:spcBef>
              <a:spcPct val="0"/>
            </a:spcBef>
            <a:spcAft>
              <a:spcPct val="15000"/>
            </a:spcAft>
            <a:buChar char="•"/>
          </a:pPr>
          <a:endParaRPr lang="es-CO" sz="1400" kern="1200" dirty="0"/>
        </a:p>
        <a:p>
          <a:pPr marL="114300" lvl="1" indent="-114300" algn="l" defTabSz="622300">
            <a:lnSpc>
              <a:spcPct val="90000"/>
            </a:lnSpc>
            <a:spcBef>
              <a:spcPct val="0"/>
            </a:spcBef>
            <a:spcAft>
              <a:spcPct val="15000"/>
            </a:spcAft>
            <a:buChar char="•"/>
          </a:pPr>
          <a:endParaRPr lang="es-CO" sz="1400" kern="1200" dirty="0"/>
        </a:p>
        <a:p>
          <a:pPr marL="114300" lvl="1" indent="-114300" algn="l" defTabSz="622300">
            <a:lnSpc>
              <a:spcPct val="90000"/>
            </a:lnSpc>
            <a:spcBef>
              <a:spcPct val="0"/>
            </a:spcBef>
            <a:spcAft>
              <a:spcPct val="15000"/>
            </a:spcAft>
            <a:buChar char="•"/>
          </a:pPr>
          <a:endParaRPr lang="es-CO" sz="1400" kern="1200" dirty="0"/>
        </a:p>
      </dsp:txBody>
      <dsp:txXfrm rot="-5400000">
        <a:off x="3431875" y="591054"/>
        <a:ext cx="5935695" cy="3057719"/>
      </dsp:txXfrm>
    </dsp:sp>
    <dsp:sp modelId="{38C5E9C4-7168-48C2-A1B3-DD830522426A}">
      <dsp:nvSpPr>
        <dsp:cNvPr id="0" name=""/>
        <dsp:cNvSpPr/>
      </dsp:nvSpPr>
      <dsp:spPr>
        <a:xfrm>
          <a:off x="0" y="2070"/>
          <a:ext cx="3431874" cy="4235686"/>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s-CO" sz="3100" kern="1200" dirty="0"/>
            <a:t>Gestión Vicepresidencia de Bienes Muebles e Inmuebles</a:t>
          </a:r>
        </a:p>
      </dsp:txBody>
      <dsp:txXfrm>
        <a:off x="167530" y="169600"/>
        <a:ext cx="3096814" cy="39006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62ECE-67F4-44E0-A50A-5F60A876CF9B}">
      <dsp:nvSpPr>
        <dsp:cNvPr id="0" name=""/>
        <dsp:cNvSpPr/>
      </dsp:nvSpPr>
      <dsp:spPr>
        <a:xfrm>
          <a:off x="0" y="0"/>
          <a:ext cx="9742185" cy="0"/>
        </a:xfrm>
        <a:prstGeom prst="lin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17D8AE0-B51E-41E1-96AC-C665C2DFC703}">
      <dsp:nvSpPr>
        <dsp:cNvPr id="0" name=""/>
        <dsp:cNvSpPr/>
      </dsp:nvSpPr>
      <dsp:spPr>
        <a:xfrm>
          <a:off x="0" y="0"/>
          <a:ext cx="3493667" cy="563836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s-ES" sz="3600" b="1" kern="1200" dirty="0">
              <a:solidFill>
                <a:schemeClr val="accent1"/>
              </a:solidFill>
            </a:rPr>
            <a:t>Gestión Vicepresidencia de Bienes Muebles e Inmuebles</a:t>
          </a:r>
          <a:endParaRPr lang="es-CO" sz="3600" b="1" kern="1200" dirty="0">
            <a:solidFill>
              <a:schemeClr val="accent1"/>
            </a:solidFill>
          </a:endParaRPr>
        </a:p>
        <a:p>
          <a:pPr marL="0" lvl="0" indent="0" algn="l" defTabSz="1600200">
            <a:lnSpc>
              <a:spcPct val="90000"/>
            </a:lnSpc>
            <a:spcBef>
              <a:spcPct val="0"/>
            </a:spcBef>
            <a:spcAft>
              <a:spcPct val="35000"/>
            </a:spcAft>
            <a:buNone/>
          </a:pPr>
          <a:endParaRPr lang="es-CO" sz="3600" b="1" kern="1200" dirty="0">
            <a:solidFill>
              <a:schemeClr val="accent1"/>
            </a:solidFill>
          </a:endParaRPr>
        </a:p>
      </dsp:txBody>
      <dsp:txXfrm>
        <a:off x="0" y="0"/>
        <a:ext cx="3493667" cy="5638364"/>
      </dsp:txXfrm>
    </dsp:sp>
    <dsp:sp modelId="{B19D675C-D727-4616-AF5B-5378B22021EE}">
      <dsp:nvSpPr>
        <dsp:cNvPr id="0" name=""/>
        <dsp:cNvSpPr/>
      </dsp:nvSpPr>
      <dsp:spPr>
        <a:xfrm>
          <a:off x="3610687" y="38061"/>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just" defTabSz="533400">
            <a:lnSpc>
              <a:spcPct val="90000"/>
            </a:lnSpc>
            <a:spcBef>
              <a:spcPct val="0"/>
            </a:spcBef>
            <a:spcAft>
              <a:spcPct val="35000"/>
            </a:spcAft>
            <a:buNone/>
          </a:pPr>
          <a:r>
            <a:rPr lang="es-ES" sz="1200" kern="1200"/>
            <a:t>La Gerencia Técnica realizó el estudio de 3134 folios de matrícula que representa                                      $ 5,925,347,870,520 en valor catastral.</a:t>
          </a:r>
          <a:endParaRPr lang="es-CO" sz="1200" kern="1200" dirty="0"/>
        </a:p>
      </dsp:txBody>
      <dsp:txXfrm>
        <a:off x="3610687" y="38061"/>
        <a:ext cx="6124066" cy="761234"/>
      </dsp:txXfrm>
    </dsp:sp>
    <dsp:sp modelId="{A9327406-8894-4C6A-AAC1-26FCEC943DF3}">
      <dsp:nvSpPr>
        <dsp:cNvPr id="0" name=""/>
        <dsp:cNvSpPr/>
      </dsp:nvSpPr>
      <dsp:spPr>
        <a:xfrm>
          <a:off x="3493667" y="799295"/>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BD30D126-FA2E-47CD-B8E8-160057181029}">
      <dsp:nvSpPr>
        <dsp:cNvPr id="0" name=""/>
        <dsp:cNvSpPr/>
      </dsp:nvSpPr>
      <dsp:spPr>
        <a:xfrm>
          <a:off x="3610687" y="837357"/>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Con base a la generación de valor de los inmuebles, la Gerencia Técnica desarrolla parte de la estimación de renta de los bienes urbanos y rurales susceptibles a dicho proceso, de acuerdo con la metodología establecida para este trámite, los resultados para el 2020 fueron los siguientes: </a:t>
          </a:r>
          <a:endParaRPr lang="es-ES" sz="1100" kern="1200" dirty="0"/>
        </a:p>
      </dsp:txBody>
      <dsp:txXfrm>
        <a:off x="3610687" y="837357"/>
        <a:ext cx="6124066" cy="761234"/>
      </dsp:txXfrm>
    </dsp:sp>
    <dsp:sp modelId="{86120247-0278-472D-8B96-4998A4B707F0}">
      <dsp:nvSpPr>
        <dsp:cNvPr id="0" name=""/>
        <dsp:cNvSpPr/>
      </dsp:nvSpPr>
      <dsp:spPr>
        <a:xfrm>
          <a:off x="3493667" y="1598591"/>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5A9AF37C-0459-4D42-8D38-F3CCC9FF6B62}">
      <dsp:nvSpPr>
        <dsp:cNvPr id="0" name=""/>
        <dsp:cNvSpPr/>
      </dsp:nvSpPr>
      <dsp:spPr>
        <a:xfrm>
          <a:off x="3610687" y="1636653"/>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661 FMI Urbanos por valor de $3,139,311,000 arriendo mensual.</a:t>
          </a:r>
          <a:endParaRPr lang="es-CO" sz="1100" kern="1200" dirty="0"/>
        </a:p>
      </dsp:txBody>
      <dsp:txXfrm>
        <a:off x="3610687" y="1636653"/>
        <a:ext cx="6124066" cy="761234"/>
      </dsp:txXfrm>
    </dsp:sp>
    <dsp:sp modelId="{0619AAD3-FE9E-4E0A-B85A-44D49FAFD802}">
      <dsp:nvSpPr>
        <dsp:cNvPr id="0" name=""/>
        <dsp:cNvSpPr/>
      </dsp:nvSpPr>
      <dsp:spPr>
        <a:xfrm>
          <a:off x="3493667" y="2397887"/>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427BA0F0-B221-4DA5-9757-BC3BDC44B714}">
      <dsp:nvSpPr>
        <dsp:cNvPr id="0" name=""/>
        <dsp:cNvSpPr/>
      </dsp:nvSpPr>
      <dsp:spPr>
        <a:xfrm>
          <a:off x="3610687" y="2435949"/>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653 FMI Rurales por valor de $913,580,000 arriendo mensual.</a:t>
          </a:r>
          <a:endParaRPr lang="es-CO" sz="1100" kern="1200" dirty="0"/>
        </a:p>
      </dsp:txBody>
      <dsp:txXfrm>
        <a:off x="3610687" y="2435949"/>
        <a:ext cx="6124066" cy="761234"/>
      </dsp:txXfrm>
    </dsp:sp>
    <dsp:sp modelId="{5ED79F55-EF8E-4548-B2EE-26BA2C159C6D}">
      <dsp:nvSpPr>
        <dsp:cNvPr id="0" name=""/>
        <dsp:cNvSpPr/>
      </dsp:nvSpPr>
      <dsp:spPr>
        <a:xfrm>
          <a:off x="3493667" y="3197183"/>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FA966AB2-A784-479D-8357-C4B6107D8E79}">
      <dsp:nvSpPr>
        <dsp:cNvPr id="0" name=""/>
        <dsp:cNvSpPr/>
      </dsp:nvSpPr>
      <dsp:spPr>
        <a:xfrm>
          <a:off x="3610687" y="3235245"/>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Se realizaron 696 viabilidades técnicas para inmuebles rurales.</a:t>
          </a:r>
          <a:endParaRPr lang="es-CO" sz="1100" kern="1200" dirty="0"/>
        </a:p>
      </dsp:txBody>
      <dsp:txXfrm>
        <a:off x="3610687" y="3235245"/>
        <a:ext cx="6124066" cy="761234"/>
      </dsp:txXfrm>
    </dsp:sp>
    <dsp:sp modelId="{6E1F60F6-5E4E-4590-9887-28EE2109E22D}">
      <dsp:nvSpPr>
        <dsp:cNvPr id="0" name=""/>
        <dsp:cNvSpPr/>
      </dsp:nvSpPr>
      <dsp:spPr>
        <a:xfrm>
          <a:off x="3493667" y="3996479"/>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5B438AC6-96D9-44AE-9A9D-02615CB95C92}">
      <dsp:nvSpPr>
        <dsp:cNvPr id="0" name=""/>
        <dsp:cNvSpPr/>
      </dsp:nvSpPr>
      <dsp:spPr>
        <a:xfrm>
          <a:off x="3610687" y="4034541"/>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a:t>Se desarrolló la valoración de los bienes muebles dependiendo de su tipología 2995 bienes muebles por valor de $ 21,162,797,308.</a:t>
          </a:r>
          <a:endParaRPr lang="es-CO" sz="1100" kern="1200" dirty="0"/>
        </a:p>
      </dsp:txBody>
      <dsp:txXfrm>
        <a:off x="3610687" y="4034541"/>
        <a:ext cx="6124066" cy="761234"/>
      </dsp:txXfrm>
    </dsp:sp>
    <dsp:sp modelId="{A4506EE2-9011-4B87-8067-04E9AEF16C08}">
      <dsp:nvSpPr>
        <dsp:cNvPr id="0" name=""/>
        <dsp:cNvSpPr/>
      </dsp:nvSpPr>
      <dsp:spPr>
        <a:xfrm>
          <a:off x="3493667" y="4795775"/>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E6E4D76C-1D10-4837-BC75-B326FDA29B5B}">
      <dsp:nvSpPr>
        <dsp:cNvPr id="0" name=""/>
        <dsp:cNvSpPr/>
      </dsp:nvSpPr>
      <dsp:spPr>
        <a:xfrm>
          <a:off x="3610687" y="4833837"/>
          <a:ext cx="6124066" cy="761234"/>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just" defTabSz="488950">
            <a:lnSpc>
              <a:spcPct val="90000"/>
            </a:lnSpc>
            <a:spcBef>
              <a:spcPct val="0"/>
            </a:spcBef>
            <a:spcAft>
              <a:spcPct val="35000"/>
            </a:spcAft>
            <a:buNone/>
          </a:pPr>
          <a:r>
            <a:rPr lang="es-ES" sz="1100" kern="1200" dirty="0"/>
            <a:t>Se desarrolló el objeto del contrato con el proveedor Ernest &amp; Young: modelo económico, para evaluar la potencial enajenación temprana de bienes inmuebles, incluye los gastos de administración y tributarios, potenciales descuentos a otorgar y tasa interna de retorno por cada escenario.</a:t>
          </a:r>
          <a:endParaRPr lang="es-CO" sz="1100" kern="1200" dirty="0"/>
        </a:p>
      </dsp:txBody>
      <dsp:txXfrm>
        <a:off x="3610687" y="4833837"/>
        <a:ext cx="6124066" cy="761234"/>
      </dsp:txXfrm>
    </dsp:sp>
    <dsp:sp modelId="{AF34B11A-F507-4F56-81B5-0D34E8801E9A}">
      <dsp:nvSpPr>
        <dsp:cNvPr id="0" name=""/>
        <dsp:cNvSpPr/>
      </dsp:nvSpPr>
      <dsp:spPr>
        <a:xfrm>
          <a:off x="3493667" y="5595071"/>
          <a:ext cx="624108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EA5E5-6A68-486E-A13E-A1492C0DC039}">
      <dsp:nvSpPr>
        <dsp:cNvPr id="0" name=""/>
        <dsp:cNvSpPr/>
      </dsp:nvSpPr>
      <dsp:spPr>
        <a:xfrm>
          <a:off x="3064" y="1432421"/>
          <a:ext cx="2778127" cy="2788505"/>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0" lvl="0" indent="-57150" algn="ctr" defTabSz="400050">
            <a:lnSpc>
              <a:spcPct val="90000"/>
            </a:lnSpc>
            <a:spcBef>
              <a:spcPct val="0"/>
            </a:spcBef>
            <a:spcAft>
              <a:spcPct val="35000"/>
            </a:spcAft>
            <a:buFont typeface="Arial" panose="020B0604020202020204" pitchFamily="34" charset="0"/>
            <a:buNone/>
          </a:pPr>
          <a:r>
            <a:rPr lang="es-ES" sz="1000" b="1" kern="1200" dirty="0"/>
            <a:t>Gerencia Financiera</a:t>
          </a:r>
          <a:endParaRPr lang="es-ES" sz="1000" kern="1200" dirty="0"/>
        </a:p>
        <a:p>
          <a:pPr marL="0" lvl="0" indent="-57150" algn="just" defTabSz="400050">
            <a:lnSpc>
              <a:spcPct val="90000"/>
            </a:lnSpc>
            <a:spcBef>
              <a:spcPct val="0"/>
            </a:spcBef>
            <a:spcAft>
              <a:spcPct val="35000"/>
            </a:spcAft>
            <a:buFont typeface="Arial" panose="020B0604020202020204" pitchFamily="34" charset="0"/>
            <a:buNone/>
          </a:pPr>
          <a:r>
            <a:rPr lang="es-ES" sz="900" kern="1200" dirty="0"/>
            <a:t>-El principal concepto a destacar son los Ingresos Corrientes los cuales recaudaron $205.452 millones. En éstos se resaltan Arrendamientos con ingresos por $77.813 millones, en Monetización de Divisas se alcanzó la suma de $22.034 millones, por Venta de Activos ingresaron $80.763 millones reflejado principalmente en venta de Inmuebles. Como venta de Títulos de Portafolio por disposición temprana de productividades que autoriza la Ley 1849 de 2017 se recaudaron $65.951 millones y por Rendimientos ingresaron $65.931 millones.</a:t>
          </a:r>
        </a:p>
      </dsp:txBody>
      <dsp:txXfrm>
        <a:off x="67235" y="1496592"/>
        <a:ext cx="2649785" cy="2062626"/>
      </dsp:txXfrm>
    </dsp:sp>
    <dsp:sp modelId="{8AA55620-DC4C-46FF-A17A-DADAFC828BC8}">
      <dsp:nvSpPr>
        <dsp:cNvPr id="0" name=""/>
        <dsp:cNvSpPr/>
      </dsp:nvSpPr>
      <dsp:spPr>
        <a:xfrm>
          <a:off x="1570005" y="2348734"/>
          <a:ext cx="2702533" cy="2702533"/>
        </a:xfrm>
        <a:prstGeom prst="leftCircularArrow">
          <a:avLst>
            <a:gd name="adj1" fmla="val 2753"/>
            <a:gd name="adj2" fmla="val 335664"/>
            <a:gd name="adj3" fmla="val 2107365"/>
            <a:gd name="adj4" fmla="val 9020680"/>
            <a:gd name="adj5" fmla="val 3212"/>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3A6537-15B9-4292-AD98-115C50902741}">
      <dsp:nvSpPr>
        <dsp:cNvPr id="0" name=""/>
        <dsp:cNvSpPr/>
      </dsp:nvSpPr>
      <dsp:spPr>
        <a:xfrm>
          <a:off x="683923" y="3427483"/>
          <a:ext cx="2266254" cy="901214"/>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kern="1200" dirty="0"/>
            <a:t>Gerencia Financiera</a:t>
          </a:r>
        </a:p>
      </dsp:txBody>
      <dsp:txXfrm>
        <a:off x="710319" y="3453879"/>
        <a:ext cx="2213462" cy="848422"/>
      </dsp:txXfrm>
    </dsp:sp>
    <dsp:sp modelId="{33828E12-0B9E-4187-8068-2491CE6E5DBD}">
      <dsp:nvSpPr>
        <dsp:cNvPr id="0" name=""/>
        <dsp:cNvSpPr/>
      </dsp:nvSpPr>
      <dsp:spPr>
        <a:xfrm>
          <a:off x="3304515" y="1772807"/>
          <a:ext cx="2549536" cy="2102834"/>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153123"/>
              <a:satOff val="-2196"/>
              <a:lumOff val="1280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57150" lvl="1" indent="-57150" algn="just" defTabSz="400050">
            <a:lnSpc>
              <a:spcPct val="90000"/>
            </a:lnSpc>
            <a:spcBef>
              <a:spcPct val="0"/>
            </a:spcBef>
            <a:spcAft>
              <a:spcPct val="15000"/>
            </a:spcAft>
            <a:buChar char="•"/>
          </a:pPr>
          <a:r>
            <a:rPr lang="es-ES" sz="900" kern="1200" dirty="0"/>
            <a:t>Se logró gestionar acciones que permitieron crear ambientes laborales adecuados y que contribuyen al mejoramiento de las condiciones actuales de trabajo y al bienestar de las personas que a diario laboran en la Entidad.</a:t>
          </a:r>
          <a:endParaRPr lang="es-CO" sz="900" kern="1200" dirty="0"/>
        </a:p>
        <a:p>
          <a:pPr marL="57150" lvl="1" indent="-57150" algn="just" defTabSz="400050">
            <a:lnSpc>
              <a:spcPct val="90000"/>
            </a:lnSpc>
            <a:spcBef>
              <a:spcPct val="0"/>
            </a:spcBef>
            <a:spcAft>
              <a:spcPct val="15000"/>
            </a:spcAft>
            <a:buChar char="•"/>
          </a:pPr>
          <a:r>
            <a:rPr lang="es-ES" sz="900" kern="1200" dirty="0"/>
            <a:t>Se continuó con la prestación de los servicios en el GITAC como: radicación de entrada, salida, certificación de correos electrónicos, circulación y préstamo, la actualización y digitalización de los expedientes.</a:t>
          </a:r>
          <a:endParaRPr lang="es-CO" sz="900" kern="1200" dirty="0"/>
        </a:p>
      </dsp:txBody>
      <dsp:txXfrm>
        <a:off x="3352907" y="2271807"/>
        <a:ext cx="2452752" cy="1555442"/>
      </dsp:txXfrm>
    </dsp:sp>
    <dsp:sp modelId="{628C4161-5D65-4F32-94B8-8223E0D2B7C0}">
      <dsp:nvSpPr>
        <dsp:cNvPr id="0" name=""/>
        <dsp:cNvSpPr/>
      </dsp:nvSpPr>
      <dsp:spPr>
        <a:xfrm>
          <a:off x="4736611" y="515956"/>
          <a:ext cx="3028306" cy="3028306"/>
        </a:xfrm>
        <a:prstGeom prst="circularArrow">
          <a:avLst>
            <a:gd name="adj1" fmla="val 2457"/>
            <a:gd name="adj2" fmla="val 297498"/>
            <a:gd name="adj3" fmla="val 19526991"/>
            <a:gd name="adj4" fmla="val 12575511"/>
            <a:gd name="adj5" fmla="val 2867"/>
          </a:avLst>
        </a:prstGeom>
        <a:solidFill>
          <a:schemeClr val="accent1">
            <a:shade val="90000"/>
            <a:hueOff val="306302"/>
            <a:satOff val="-4255"/>
            <a:lumOff val="229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12EC2A-8E70-4ED0-B76B-30F450CD0FF6}">
      <dsp:nvSpPr>
        <dsp:cNvPr id="0" name=""/>
        <dsp:cNvSpPr/>
      </dsp:nvSpPr>
      <dsp:spPr>
        <a:xfrm>
          <a:off x="3871079" y="1322200"/>
          <a:ext cx="2266254" cy="901214"/>
        </a:xfrm>
        <a:prstGeom prst="roundRect">
          <a:avLst>
            <a:gd name="adj" fmla="val 10000"/>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b="1" kern="1200" dirty="0"/>
            <a:t>Grupo Administrativo y GIT Archivo</a:t>
          </a:r>
        </a:p>
      </dsp:txBody>
      <dsp:txXfrm>
        <a:off x="3897475" y="1348596"/>
        <a:ext cx="2213462" cy="848422"/>
      </dsp:txXfrm>
    </dsp:sp>
    <dsp:sp modelId="{81FFE560-3E33-4D96-8711-ABB6C458E874}">
      <dsp:nvSpPr>
        <dsp:cNvPr id="0" name=""/>
        <dsp:cNvSpPr/>
      </dsp:nvSpPr>
      <dsp:spPr>
        <a:xfrm>
          <a:off x="6491671" y="1772807"/>
          <a:ext cx="2549536" cy="2102834"/>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306246"/>
              <a:satOff val="-4392"/>
              <a:lumOff val="256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57150" lvl="1" indent="-57150" algn="l" defTabSz="400050">
            <a:lnSpc>
              <a:spcPct val="90000"/>
            </a:lnSpc>
            <a:spcBef>
              <a:spcPct val="0"/>
            </a:spcBef>
            <a:spcAft>
              <a:spcPct val="15000"/>
            </a:spcAft>
            <a:buFont typeface="Wingdings" panose="05000000000000000000" pitchFamily="2" charset="2"/>
            <a:buNone/>
          </a:pPr>
          <a:endParaRPr lang="es-CO" sz="900" kern="1200" dirty="0"/>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Inclusión Laboral de Personas con Discapacidad</a:t>
          </a:r>
          <a:endParaRPr lang="es-CO" sz="900" kern="1200" dirty="0"/>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Programa de aprendices, practicantes y Judicantes</a:t>
          </a:r>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Plan de carrera. </a:t>
          </a:r>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Reconocimientos auxilios educativos</a:t>
          </a:r>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Estrategia para trabajo en casa a raíz de la pandemia</a:t>
          </a:r>
        </a:p>
        <a:p>
          <a:pPr marL="57150" lvl="1" indent="-57150" algn="just" defTabSz="400050">
            <a:lnSpc>
              <a:spcPct val="90000"/>
            </a:lnSpc>
            <a:spcBef>
              <a:spcPct val="0"/>
            </a:spcBef>
            <a:spcAft>
              <a:spcPct val="15000"/>
            </a:spcAft>
            <a:buFont typeface="Wingdings" panose="05000000000000000000" pitchFamily="2" charset="2"/>
            <a:buNone/>
          </a:pPr>
          <a:r>
            <a:rPr lang="es-ES" sz="900" b="0" kern="1200" dirty="0"/>
            <a:t>- Certificación en Buenas Prácticas Laborales  </a:t>
          </a:r>
          <a:endParaRPr lang="es-CO" sz="900" b="0" kern="1200" dirty="0"/>
        </a:p>
      </dsp:txBody>
      <dsp:txXfrm>
        <a:off x="6540063" y="1821199"/>
        <a:ext cx="2452752" cy="1555442"/>
      </dsp:txXfrm>
    </dsp:sp>
    <dsp:sp modelId="{7620BAA1-1325-444C-9534-1E19A50CFF26}">
      <dsp:nvSpPr>
        <dsp:cNvPr id="0" name=""/>
        <dsp:cNvSpPr/>
      </dsp:nvSpPr>
      <dsp:spPr>
        <a:xfrm>
          <a:off x="7058235" y="3425034"/>
          <a:ext cx="2266254" cy="901214"/>
        </a:xfrm>
        <a:prstGeom prst="roundRect">
          <a:avLst>
            <a:gd name="adj" fmla="val 10000"/>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CO" sz="1900" b="1" kern="1200" dirty="0"/>
            <a:t>Gerencia Talento Humano</a:t>
          </a:r>
        </a:p>
      </dsp:txBody>
      <dsp:txXfrm>
        <a:off x="7084631" y="3451430"/>
        <a:ext cx="2213462" cy="8484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EA5E5-6A68-486E-A13E-A1492C0DC039}">
      <dsp:nvSpPr>
        <dsp:cNvPr id="0" name=""/>
        <dsp:cNvSpPr/>
      </dsp:nvSpPr>
      <dsp:spPr>
        <a:xfrm>
          <a:off x="287771" y="638886"/>
          <a:ext cx="4557090" cy="4370677"/>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57150" algn="just" defTabSz="400050">
            <a:lnSpc>
              <a:spcPct val="90000"/>
            </a:lnSpc>
            <a:spcBef>
              <a:spcPct val="0"/>
            </a:spcBef>
            <a:spcAft>
              <a:spcPct val="35000"/>
            </a:spcAft>
            <a:buChar char="•"/>
          </a:pPr>
          <a:r>
            <a:rPr lang="es-ES" sz="900" kern="1200" dirty="0"/>
            <a:t>Se desarrolló un plan de choque que busca cumplir con el objetivo de entregar, visitar y auditar las sociedades, establecimientos de comercio, inmuebles sociales y demás activos que estén a cargo del área. Durante el año 2020, se dio un cumplimento del 81%.</a:t>
          </a:r>
        </a:p>
        <a:p>
          <a:pPr marL="0" lvl="0" indent="-57150" algn="just" defTabSz="400050">
            <a:lnSpc>
              <a:spcPct val="90000"/>
            </a:lnSpc>
            <a:spcBef>
              <a:spcPct val="0"/>
            </a:spcBef>
            <a:spcAft>
              <a:spcPct val="35000"/>
            </a:spcAft>
            <a:buChar char="•"/>
          </a:pPr>
          <a:r>
            <a:rPr lang="es-ES" sz="900" kern="1200" dirty="0"/>
            <a:t>Se adelantaron las gestiones para el estudio, diagnóstico y elaboración de una estructura de gobierno corporativo común a las sociedades y establecimientos de comercio administrados por la Sociedad de Activos Especiales.</a:t>
          </a:r>
        </a:p>
        <a:p>
          <a:pPr marL="0" lvl="0" indent="-57150" algn="just" defTabSz="400050">
            <a:lnSpc>
              <a:spcPct val="90000"/>
            </a:lnSpc>
            <a:spcBef>
              <a:spcPct val="0"/>
            </a:spcBef>
            <a:spcAft>
              <a:spcPct val="35000"/>
            </a:spcAft>
            <a:buChar char="•"/>
          </a:pPr>
          <a:r>
            <a:rPr lang="es-CO" sz="900" kern="1200" dirty="0"/>
            <a:t>La Gerencia de Sociedades Activas adelantó las gestiones tendientes a destinar los siguientes activos:</a:t>
          </a:r>
          <a:endParaRPr lang="es-ES" sz="900" kern="1200" dirty="0"/>
        </a:p>
        <a:p>
          <a:pPr marL="0" lvl="0" indent="-57150" algn="just" defTabSz="400050">
            <a:lnSpc>
              <a:spcPct val="90000"/>
            </a:lnSpc>
            <a:spcBef>
              <a:spcPct val="0"/>
            </a:spcBef>
            <a:spcAft>
              <a:spcPct val="35000"/>
            </a:spcAft>
            <a:buChar char="•"/>
          </a:pPr>
          <a:endParaRPr lang="es-ES" sz="900" kern="1200" dirty="0"/>
        </a:p>
      </dsp:txBody>
      <dsp:txXfrm>
        <a:off x="388352" y="739467"/>
        <a:ext cx="4355928" cy="3232941"/>
      </dsp:txXfrm>
    </dsp:sp>
    <dsp:sp modelId="{8AA55620-DC4C-46FF-A17A-DADAFC828BC8}">
      <dsp:nvSpPr>
        <dsp:cNvPr id="0" name=""/>
        <dsp:cNvSpPr/>
      </dsp:nvSpPr>
      <dsp:spPr>
        <a:xfrm>
          <a:off x="2784266" y="2001067"/>
          <a:ext cx="3819084" cy="3819084"/>
        </a:xfrm>
        <a:prstGeom prst="leftCircularArrow">
          <a:avLst>
            <a:gd name="adj1" fmla="val 2564"/>
            <a:gd name="adj2" fmla="val 311262"/>
            <a:gd name="adj3" fmla="val 2086773"/>
            <a:gd name="adj4" fmla="val 9024489"/>
            <a:gd name="adj5" fmla="val 2992"/>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3A6537-15B9-4292-AD98-115C50902741}">
      <dsp:nvSpPr>
        <dsp:cNvPr id="0" name=""/>
        <dsp:cNvSpPr/>
      </dsp:nvSpPr>
      <dsp:spPr>
        <a:xfrm>
          <a:off x="1634181" y="3615008"/>
          <a:ext cx="2982833" cy="1186174"/>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s-CO" sz="3600" kern="1200" dirty="0"/>
            <a:t>Sociedades Activas</a:t>
          </a:r>
        </a:p>
      </dsp:txBody>
      <dsp:txXfrm>
        <a:off x="1668923" y="3649750"/>
        <a:ext cx="2913349" cy="1116690"/>
      </dsp:txXfrm>
    </dsp:sp>
    <dsp:sp modelId="{33828E12-0B9E-4187-8068-2491CE6E5DBD}">
      <dsp:nvSpPr>
        <dsp:cNvPr id="0" name=""/>
        <dsp:cNvSpPr/>
      </dsp:nvSpPr>
      <dsp:spPr>
        <a:xfrm>
          <a:off x="5311240" y="1440354"/>
          <a:ext cx="3355687" cy="2767740"/>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306246"/>
              <a:satOff val="-4392"/>
              <a:lumOff val="256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57150" lvl="1" indent="-57150" algn="just" defTabSz="488950">
            <a:lnSpc>
              <a:spcPct val="90000"/>
            </a:lnSpc>
            <a:spcBef>
              <a:spcPct val="0"/>
            </a:spcBef>
            <a:spcAft>
              <a:spcPct val="15000"/>
            </a:spcAft>
            <a:buChar char="•"/>
          </a:pPr>
          <a:r>
            <a:rPr lang="es-ES" sz="1100" kern="1200" dirty="0"/>
            <a:t>Durante la vigencia 2020 se logró el saneamiento tanto físico como jurídico de 1680 (del total de 1993) bienes inmuebles en total cuya comercialización se espera se cierre durante la vigencia 2021.</a:t>
          </a:r>
          <a:endParaRPr lang="es-CO" sz="1100" kern="1200" dirty="0"/>
        </a:p>
        <a:p>
          <a:pPr marL="57150" lvl="1" indent="-57150" algn="just" defTabSz="488950">
            <a:lnSpc>
              <a:spcPct val="90000"/>
            </a:lnSpc>
            <a:spcBef>
              <a:spcPct val="0"/>
            </a:spcBef>
            <a:spcAft>
              <a:spcPct val="15000"/>
            </a:spcAft>
            <a:buChar char="•"/>
          </a:pPr>
          <a:r>
            <a:rPr lang="es-ES" sz="1100" kern="1200" dirty="0"/>
            <a:t>La Gerencia logró la transmisión de un inventario totalmente disponible para su comercialización inmediata correspondiente a 313 bienes inmuebles por un valor total de 230.379.325.219 millones de pesos.</a:t>
          </a:r>
          <a:endParaRPr lang="es-CO" sz="1100" kern="1200" dirty="0"/>
        </a:p>
        <a:p>
          <a:pPr marL="57150" lvl="1" indent="-57150" algn="just" defTabSz="488950">
            <a:lnSpc>
              <a:spcPct val="90000"/>
            </a:lnSpc>
            <a:spcBef>
              <a:spcPct val="0"/>
            </a:spcBef>
            <a:spcAft>
              <a:spcPct val="15000"/>
            </a:spcAft>
            <a:buChar char="•"/>
          </a:pPr>
          <a:r>
            <a:rPr lang="es-ES" sz="1100" kern="1200" dirty="0"/>
            <a:t>Alistamiento de bienes inmuebles activos sociales de sociedades en liquidación, llegó a la cifra de 1680 bienes inmuebles alistados entre extintos y en proceso </a:t>
          </a:r>
          <a:endParaRPr lang="es-CO" sz="1100" kern="1200" dirty="0"/>
        </a:p>
      </dsp:txBody>
      <dsp:txXfrm>
        <a:off x="5374933" y="2097135"/>
        <a:ext cx="3228301" cy="2047267"/>
      </dsp:txXfrm>
    </dsp:sp>
    <dsp:sp modelId="{DE12EC2A-8E70-4ED0-B76B-30F450CD0FF6}">
      <dsp:nvSpPr>
        <dsp:cNvPr id="0" name=""/>
        <dsp:cNvSpPr/>
      </dsp:nvSpPr>
      <dsp:spPr>
        <a:xfrm>
          <a:off x="6056948" y="847267"/>
          <a:ext cx="2982833" cy="1186174"/>
        </a:xfrm>
        <a:prstGeom prst="roundRect">
          <a:avLst>
            <a:gd name="adj" fmla="val 10000"/>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s-CO" sz="3600" b="1" kern="1200" dirty="0"/>
            <a:t>Sociedades en Liquidación</a:t>
          </a:r>
        </a:p>
      </dsp:txBody>
      <dsp:txXfrm>
        <a:off x="6091690" y="882009"/>
        <a:ext cx="2913349" cy="111669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500B1DE-506D-4754-B367-C110A3656C7F}" type="datetimeFigureOut">
              <a:rPr lang="es-CO" smtClean="0"/>
              <a:t>23/02/2021</a:t>
            </a:fld>
            <a:endParaRPr lang="es-CO"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49C0E0-7DA6-4666-980F-0D06350DEFDC}" type="slidenum">
              <a:rPr lang="es-CO" smtClean="0"/>
              <a:t>‹Nº›</a:t>
            </a:fld>
            <a:endParaRPr lang="es-CO" dirty="0"/>
          </a:p>
        </p:txBody>
      </p:sp>
    </p:spTree>
    <p:extLst>
      <p:ext uri="{BB962C8B-B14F-4D97-AF65-F5344CB8AC3E}">
        <p14:creationId xmlns:p14="http://schemas.microsoft.com/office/powerpoint/2010/main" val="293268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Marcador de imagen de diapositiva 1">
            <a:extLst>
              <a:ext uri="{FF2B5EF4-FFF2-40B4-BE49-F238E27FC236}">
                <a16:creationId xmlns:a16="http://schemas.microsoft.com/office/drawing/2014/main" id="{C41814D3-6DE6-4A41-96B8-5399F393FA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Marcador de notas 2">
            <a:extLst>
              <a:ext uri="{FF2B5EF4-FFF2-40B4-BE49-F238E27FC236}">
                <a16:creationId xmlns:a16="http://schemas.microsoft.com/office/drawing/2014/main" id="{4E009C95-E424-46CA-8EB3-6BA82B85FA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14340" name="Marcador de número de diapositiva 3">
            <a:extLst>
              <a:ext uri="{FF2B5EF4-FFF2-40B4-BE49-F238E27FC236}">
                <a16:creationId xmlns:a16="http://schemas.microsoft.com/office/drawing/2014/main" id="{83B67236-B565-489A-A59E-9BC5D94711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18C959C8-47DF-4AF7-8554-CF2B89C9C9C7}" type="slidenum">
              <a:rPr lang="es-CO" altLang="es-CO" smtClean="0"/>
              <a:pPr/>
              <a:t>12</a:t>
            </a:fld>
            <a:endParaRPr lang="es-CO" altLang="es-C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arcador de imagen de diapositiva 1">
            <a:extLst>
              <a:ext uri="{FF2B5EF4-FFF2-40B4-BE49-F238E27FC236}">
                <a16:creationId xmlns:a16="http://schemas.microsoft.com/office/drawing/2014/main" id="{01902C58-89A8-40C8-A474-579E86316C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Marcador de notas 2">
            <a:extLst>
              <a:ext uri="{FF2B5EF4-FFF2-40B4-BE49-F238E27FC236}">
                <a16:creationId xmlns:a16="http://schemas.microsoft.com/office/drawing/2014/main" id="{9BD7E824-A3A7-4A7A-BFF3-89CD81244F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CO" altLang="es-CO"/>
          </a:p>
        </p:txBody>
      </p:sp>
      <p:sp>
        <p:nvSpPr>
          <p:cNvPr id="16388" name="Marcador de número de diapositiva 3">
            <a:extLst>
              <a:ext uri="{FF2B5EF4-FFF2-40B4-BE49-F238E27FC236}">
                <a16:creationId xmlns:a16="http://schemas.microsoft.com/office/drawing/2014/main" id="{C8F0F151-D6C5-42F8-A5D2-13B49688A9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6EC304EB-C9D9-414F-BA4D-CF6778B951D8}" type="slidenum">
              <a:rPr lang="es-CO" altLang="es-CO" smtClean="0"/>
              <a:pPr/>
              <a:t>13</a:t>
            </a:fld>
            <a:endParaRPr lang="es-CO" alt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AEC3E762-5F3D-4215-BB0A-6CAEE83992C4}"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53A57B60-8FD1-480F-A775-6A912D46B08E}"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E4F9C641-073C-4159-BD8B-98F685E3796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FE77A4C-0952-4494-97E3-FFF6D6055BD9}"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BDDC8EC7-81FB-4BB1-9C66-244E40EEFF34}" type="datetime1">
              <a:rPr lang="es-ES" smtClean="0"/>
              <a:t>23/02/2021</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7358D4A-ED50-48E2-A2C7-091B31A07A94}" type="datetime1">
              <a:rPr lang="es-ES" smtClean="0"/>
              <a:t>23/02/2021</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5B3338-3431-40A3-840E-18A7EA696F85}" type="datetime1">
              <a:rPr lang="es-ES" smtClean="0"/>
              <a:t>23/02/2021</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476568C5-DF68-4477-9B9A-E984F215EFF5}"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A63F3A88-B908-4B4B-BB91-921ECA1AE886}" type="datetime1">
              <a:rPr lang="es-ES" smtClean="0"/>
              <a:t>23/02/2021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2C52A1D-2AC7-4B45-9E84-47BEDDAC972C}"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A0D1CD96-E7BA-4E39-B41A-D03A9C230718}" type="datetime1">
              <a:rPr lang="es-ES" smtClean="0"/>
              <a:t>23/02/2021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dirty="0"/>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448BE-1704-4CA7-A720-FBDD03E0BE48}" type="datetime1">
              <a:rPr lang="es-ES" smtClean="0"/>
              <a:t>23/02/2021</a:t>
            </a:fld>
            <a:endParaRPr lang="es-ES" dirty="0"/>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dirty="0"/>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6.png"/><Relationship Id="rId2" Type="http://schemas.openxmlformats.org/officeDocument/2006/relationships/image" Target="../media/image8.emf"/><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7.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emf"/><Relationship Id="rId7" Type="http://schemas.openxmlformats.org/officeDocument/2006/relationships/image" Target="../media/image7.png"/><Relationship Id="rId2"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3.xml"/><Relationship Id="rId7" Type="http://schemas.openxmlformats.org/officeDocument/2006/relationships/image" Target="../media/image7.pn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slide" Target="slide27.xml"/><Relationship Id="rId7" Type="http://schemas.openxmlformats.org/officeDocument/2006/relationships/slide" Target="slide35.xml"/><Relationship Id="rId2" Type="http://schemas.openxmlformats.org/officeDocument/2006/relationships/slide" Target="slide26.xml"/><Relationship Id="rId1" Type="http://schemas.openxmlformats.org/officeDocument/2006/relationships/slideLayout" Target="../slideLayouts/slideLayout1.xml"/><Relationship Id="rId6" Type="http://schemas.openxmlformats.org/officeDocument/2006/relationships/slide" Target="slide46.xml"/><Relationship Id="rId11" Type="http://schemas.openxmlformats.org/officeDocument/2006/relationships/image" Target="../media/image6.png"/><Relationship Id="rId5" Type="http://schemas.openxmlformats.org/officeDocument/2006/relationships/slide" Target="slide62.xml"/><Relationship Id="rId10" Type="http://schemas.openxmlformats.org/officeDocument/2006/relationships/image" Target="../media/image7.png"/><Relationship Id="rId4" Type="http://schemas.openxmlformats.org/officeDocument/2006/relationships/slide" Target="slide28.xml"/><Relationship Id="rId9" Type="http://schemas.openxmlformats.org/officeDocument/2006/relationships/slide" Target="slide54.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57.xml"/><Relationship Id="rId7" Type="http://schemas.openxmlformats.org/officeDocument/2006/relationships/image" Target="../media/image14.w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wmf"/><Relationship Id="rId5" Type="http://schemas.openxmlformats.org/officeDocument/2006/relationships/slide" Target="slide40.xml"/><Relationship Id="rId4" Type="http://schemas.openxmlformats.org/officeDocument/2006/relationships/slide" Target="slide80.xml"/><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45.xml"/><Relationship Id="rId7" Type="http://schemas.openxmlformats.org/officeDocument/2006/relationships/image" Target="../media/image15.w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47.xml"/><Relationship Id="rId5" Type="http://schemas.openxmlformats.org/officeDocument/2006/relationships/slide" Target="slide46.xml"/><Relationship Id="rId4" Type="http://schemas.openxmlformats.org/officeDocument/2006/relationships/slide" Target="slide44.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6.png"/><Relationship Id="rId2" Type="http://schemas.openxmlformats.org/officeDocument/2006/relationships/oleObject" Target="../embeddings/oleObject2.bin"/><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3.bin"/><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4.bin"/><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4.sv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8.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30.sv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33.emf"/><Relationship Id="rId4" Type="http://schemas.openxmlformats.org/officeDocument/2006/relationships/package" Target="../embeddings/Microsoft_Word_Document.docx"/></Relationships>
</file>

<file path=ppt/slides/_rels/slide3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png"/><Relationship Id="rId7" Type="http://schemas.openxmlformats.org/officeDocument/2006/relationships/diagramColors" Target="../diagrams/colors6.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4.emf"/></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oleObject" Target="../embeddings/oleObject6.bin"/><Relationship Id="rId5" Type="http://schemas.openxmlformats.org/officeDocument/2006/relationships/image" Target="../media/image35.png"/><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oleObject" Target="../embeddings/oleObject7.bin"/></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chart" Target="../charts/chart4.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image" Target="../media/image47.png"/><Relationship Id="rId4" Type="http://schemas.openxmlformats.org/officeDocument/2006/relationships/chart" Target="../charts/chart9.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chart" Target="../charts/chart11.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14.xml"/><Relationship Id="rId4" Type="http://schemas.openxmlformats.org/officeDocument/2006/relationships/chart" Target="../charts/chart13.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00823" y="2831624"/>
            <a:ext cx="6714308" cy="923330"/>
          </a:xfrm>
          <a:prstGeom prst="rect">
            <a:avLst/>
          </a:prstGeom>
          <a:noFill/>
        </p:spPr>
        <p:txBody>
          <a:bodyPr wrap="square" rtlCol="0">
            <a:spAutoFit/>
          </a:bodyPr>
          <a:lstStyle/>
          <a:p>
            <a:pPr algn="ctr"/>
            <a:r>
              <a:rPr lang="es-CO" sz="5400" b="1" dirty="0"/>
              <a:t>Junta Directiva No 209</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8538543" y="3804108"/>
            <a:ext cx="3828281" cy="523220"/>
          </a:xfrm>
          <a:prstGeom prst="rect">
            <a:avLst/>
          </a:prstGeom>
          <a:noFill/>
        </p:spPr>
        <p:txBody>
          <a:bodyPr wrap="square" rtlCol="0">
            <a:spAutoFit/>
          </a:bodyPr>
          <a:lstStyle/>
          <a:p>
            <a:r>
              <a:rPr lang="es-CO" sz="2800" dirty="0"/>
              <a:t>24 de Febrero de 2021</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17" y="185040"/>
            <a:ext cx="1395779" cy="606681"/>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183" y="76812"/>
            <a:ext cx="4160858" cy="71490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19286" y="1022739"/>
            <a:ext cx="5802672" cy="76944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4400" dirty="0">
                <a:solidFill>
                  <a:schemeClr val="accent1">
                    <a:lumMod val="75000"/>
                  </a:schemeClr>
                </a:solidFill>
              </a:rPr>
              <a:t>Orden del Día</a:t>
            </a:r>
          </a:p>
        </p:txBody>
      </p:sp>
      <p:sp>
        <p:nvSpPr>
          <p:cNvPr id="3" name="CuadroTexto 2">
            <a:extLst>
              <a:ext uri="{FF2B5EF4-FFF2-40B4-BE49-F238E27FC236}">
                <a16:creationId xmlns:a16="http://schemas.microsoft.com/office/drawing/2014/main" id="{14A35848-7A67-4B9A-AA49-A5A0105D1C1F}"/>
              </a:ext>
            </a:extLst>
          </p:cNvPr>
          <p:cNvSpPr txBox="1"/>
          <p:nvPr/>
        </p:nvSpPr>
        <p:spPr>
          <a:xfrm>
            <a:off x="1657896" y="2023198"/>
            <a:ext cx="9463735" cy="3908762"/>
          </a:xfrm>
          <a:prstGeom prst="rect">
            <a:avLst/>
          </a:prstGeom>
          <a:noFill/>
        </p:spPr>
        <p:txBody>
          <a:bodyPr wrap="square" rtlCol="0">
            <a:spAutoFit/>
          </a:bodyPr>
          <a:lstStyle/>
          <a:p>
            <a:pPr marL="457200" indent="-457200" algn="just">
              <a:buAutoNum type="arabicPeriod"/>
            </a:pPr>
            <a:r>
              <a:rPr lang="es-CO" sz="2400" dirty="0">
                <a:latin typeface="Arial Narrow" panose="020B0606020202030204" pitchFamily="34" charset="0"/>
              </a:rPr>
              <a:t>Aprobación orden del día.</a:t>
            </a:r>
          </a:p>
          <a:p>
            <a:pPr marL="457200" indent="-457200" algn="just">
              <a:buAutoNum type="arabicPeriod"/>
            </a:pPr>
            <a:r>
              <a:rPr lang="es-CO" sz="2400" dirty="0">
                <a:latin typeface="Arial Narrow" panose="020B0606020202030204" pitchFamily="34" charset="0"/>
              </a:rPr>
              <a:t>Verificación del Quorum.</a:t>
            </a:r>
          </a:p>
          <a:p>
            <a:pPr marL="457200" indent="-457200" algn="just">
              <a:buAutoNum type="arabicPeriod"/>
            </a:pPr>
            <a:r>
              <a:rPr lang="es-CO" sz="2400" dirty="0">
                <a:latin typeface="Arial Narrow" panose="020B0606020202030204" pitchFamily="34" charset="0"/>
              </a:rPr>
              <a:t>Aprobación Actas.</a:t>
            </a:r>
          </a:p>
          <a:p>
            <a:pPr marL="457200" indent="-457200" algn="just">
              <a:buAutoNum type="arabicPeriod"/>
            </a:pPr>
            <a:r>
              <a:rPr lang="es-CO" sz="2400" dirty="0">
                <a:latin typeface="Arial Narrow" panose="020B0606020202030204" pitchFamily="34" charset="0"/>
              </a:rPr>
              <a:t>Preparación Asamblea de Accionistas 2021.</a:t>
            </a:r>
          </a:p>
          <a:p>
            <a:pPr marL="457200" indent="-457200" algn="just">
              <a:buAutoNum type="arabicPeriod"/>
            </a:pPr>
            <a:r>
              <a:rPr lang="es-CO" sz="2400" dirty="0">
                <a:latin typeface="Arial Narrow" panose="020B0606020202030204" pitchFamily="34" charset="0"/>
              </a:rPr>
              <a:t>Adición Contrato Semovientes.</a:t>
            </a:r>
          </a:p>
          <a:p>
            <a:pPr marL="457200" indent="-457200" algn="just">
              <a:buAutoNum type="arabicPeriod"/>
            </a:pPr>
            <a:r>
              <a:rPr lang="es-CO" sz="2400" dirty="0">
                <a:latin typeface="Arial Narrow" panose="020B0606020202030204" pitchFamily="34" charset="0"/>
              </a:rPr>
              <a:t>Precio Mínimo de Venta Masiva.</a:t>
            </a:r>
          </a:p>
          <a:p>
            <a:pPr marL="457200" indent="-457200" algn="just">
              <a:buAutoNum type="arabicPeriod"/>
            </a:pPr>
            <a:r>
              <a:rPr lang="es-CO" sz="2400" dirty="0">
                <a:latin typeface="Arial Narrow" panose="020B0606020202030204" pitchFamily="34" charset="0"/>
              </a:rPr>
              <a:t>Denuncia – Ventas por debajo del precio de mercado.</a:t>
            </a:r>
          </a:p>
          <a:p>
            <a:pPr marL="457200" indent="-457200" algn="just">
              <a:buAutoNum type="arabicPeriod"/>
            </a:pPr>
            <a:r>
              <a:rPr lang="es-CO" sz="2400" dirty="0">
                <a:latin typeface="Arial Narrow" panose="020B0606020202030204" pitchFamily="34" charset="0"/>
              </a:rPr>
              <a:t>Información de Descuentos Covid – Ley de Presupuesto. </a:t>
            </a:r>
          </a:p>
          <a:p>
            <a:pPr marL="457200" indent="-457200" algn="just">
              <a:buAutoNum type="arabicPeriod"/>
            </a:pPr>
            <a:r>
              <a:rPr lang="es-CO" sz="2400" dirty="0">
                <a:latin typeface="Arial Narrow" panose="020B0606020202030204" pitchFamily="34" charset="0"/>
              </a:rPr>
              <a:t>Información retiro de depositarios.</a:t>
            </a:r>
          </a:p>
          <a:p>
            <a:pPr marL="457200" indent="-457200" algn="just">
              <a:buAutoNum type="arabicPeriod"/>
            </a:pPr>
            <a:r>
              <a:rPr lang="es-CO" sz="2400" dirty="0">
                <a:latin typeface="Arial Narrow" panose="020B0606020202030204" pitchFamily="34" charset="0"/>
              </a:rPr>
              <a:t>Proposiciones y Varios</a:t>
            </a:r>
            <a:r>
              <a:rPr lang="es-CO" sz="3200" dirty="0">
                <a:latin typeface="Arial Narrow" panose="020B0606020202030204" pitchFamily="34" charset="0"/>
              </a:rPr>
              <a:t>. </a:t>
            </a:r>
          </a:p>
        </p:txBody>
      </p:sp>
    </p:spTree>
    <p:extLst>
      <p:ext uri="{BB962C8B-B14F-4D97-AF65-F5344CB8AC3E}">
        <p14:creationId xmlns:p14="http://schemas.microsoft.com/office/powerpoint/2010/main" val="2611233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086678" y="2276030"/>
            <a:ext cx="9143999" cy="3662541"/>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Aprobación Actas de Junta Directiva</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049811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197061" y="2511900"/>
            <a:ext cx="9143999" cy="1569660"/>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Preparación Asamblea de Accionistas 2021.</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266117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E0762EA-E4B2-4683-BA59-0955DEA47437}"/>
              </a:ext>
            </a:extLst>
          </p:cNvPr>
          <p:cNvSpPr txBox="1"/>
          <p:nvPr/>
        </p:nvSpPr>
        <p:spPr>
          <a:xfrm>
            <a:off x="2857500" y="2447926"/>
            <a:ext cx="6853238" cy="1323975"/>
          </a:xfrm>
          <a:prstGeom prst="rect">
            <a:avLst/>
          </a:prstGeom>
          <a:noFill/>
        </p:spPr>
        <p:txBody>
          <a:bodyPr>
            <a:spAutoFit/>
          </a:bodyPr>
          <a:lstStyle/>
          <a:p>
            <a:pPr algn="ctr">
              <a:defRPr/>
            </a:pPr>
            <a:r>
              <a:rPr lang="es-CO" sz="4000" dirty="0">
                <a:solidFill>
                  <a:srgbClr val="000A8B"/>
                </a:solidFill>
              </a:rPr>
              <a:t>ESTADOS FINANCIEROS SAE</a:t>
            </a:r>
          </a:p>
          <a:p>
            <a:pPr algn="ctr">
              <a:defRPr/>
            </a:pPr>
            <a:r>
              <a:rPr lang="es-CO" sz="4000" dirty="0">
                <a:solidFill>
                  <a:srgbClr val="000A8B"/>
                </a:solidFill>
              </a:rPr>
              <a:t> AL 31 DE DICIEMBRE DE 2020</a:t>
            </a:r>
            <a:endParaRPr lang="es-ES" sz="4000"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B791872C-6094-4F9A-9667-33A31E030CB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B91EBC29-7A7E-4814-8C46-DA9B1EE36B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613FD6C9-0E3D-4072-858A-B308DBDDC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C08D5AF4-830A-4EE0-81D9-0178EED4015E}"/>
              </a:ext>
            </a:extLst>
          </p:cNvPr>
          <p:cNvSpPr txBox="1">
            <a:spLocks/>
          </p:cNvSpPr>
          <p:nvPr/>
        </p:nvSpPr>
        <p:spPr>
          <a:xfrm>
            <a:off x="2436813" y="31750"/>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a:t>
            </a:r>
          </a:p>
          <a:p>
            <a:pPr algn="ctr">
              <a:defRPr/>
            </a:pPr>
            <a:r>
              <a:rPr lang="es-CO" sz="788" dirty="0">
                <a:solidFill>
                  <a:srgbClr val="0070C0"/>
                </a:solidFill>
                <a:latin typeface="+mn-lt"/>
                <a:ea typeface="+mn-ea"/>
                <a:cs typeface="Lato Regular"/>
              </a:rPr>
              <a:t>AL 31 DE DICIEMBRE DE 2020 -2019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7175" name="Imagen 2">
            <a:extLst>
              <a:ext uri="{FF2B5EF4-FFF2-40B4-BE49-F238E27FC236}">
                <a16:creationId xmlns:a16="http://schemas.microsoft.com/office/drawing/2014/main" id="{500D8547-5928-47B4-A9DA-91D53C4C5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13" y="982664"/>
            <a:ext cx="76136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2E67F86B-B3F5-4DF8-8EC7-A3C129E33BA2}"/>
              </a:ext>
            </a:extLst>
          </p:cNvPr>
          <p:cNvGraphicFramePr>
            <a:graphicFrameLocks noGrp="1"/>
          </p:cNvGraphicFramePr>
          <p:nvPr/>
        </p:nvGraphicFramePr>
        <p:xfrm>
          <a:off x="2284413" y="1549400"/>
          <a:ext cx="7327900" cy="4470400"/>
        </p:xfrm>
        <a:graphic>
          <a:graphicData uri="http://schemas.openxmlformats.org/drawingml/2006/table">
            <a:tbl>
              <a:tblPr/>
              <a:tblGrid>
                <a:gridCol w="3161772">
                  <a:extLst>
                    <a:ext uri="{9D8B030D-6E8A-4147-A177-3AD203B41FA5}">
                      <a16:colId xmlns:a16="http://schemas.microsoft.com/office/drawing/2014/main" val="20000"/>
                    </a:ext>
                  </a:extLst>
                </a:gridCol>
                <a:gridCol w="866095">
                  <a:extLst>
                    <a:ext uri="{9D8B030D-6E8A-4147-A177-3AD203B41FA5}">
                      <a16:colId xmlns:a16="http://schemas.microsoft.com/office/drawing/2014/main" val="20001"/>
                    </a:ext>
                  </a:extLst>
                </a:gridCol>
                <a:gridCol w="866095">
                  <a:extLst>
                    <a:ext uri="{9D8B030D-6E8A-4147-A177-3AD203B41FA5}">
                      <a16:colId xmlns:a16="http://schemas.microsoft.com/office/drawing/2014/main" val="20002"/>
                    </a:ext>
                  </a:extLst>
                </a:gridCol>
                <a:gridCol w="1346102">
                  <a:extLst>
                    <a:ext uri="{9D8B030D-6E8A-4147-A177-3AD203B41FA5}">
                      <a16:colId xmlns:a16="http://schemas.microsoft.com/office/drawing/2014/main" val="20003"/>
                    </a:ext>
                  </a:extLst>
                </a:gridCol>
                <a:gridCol w="1087836">
                  <a:extLst>
                    <a:ext uri="{9D8B030D-6E8A-4147-A177-3AD203B41FA5}">
                      <a16:colId xmlns:a16="http://schemas.microsoft.com/office/drawing/2014/main" val="20004"/>
                    </a:ext>
                  </a:extLst>
                </a:gridCol>
              </a:tblGrid>
              <a:tr h="236947">
                <a:tc>
                  <a:txBody>
                    <a:bodyPr/>
                    <a:lstStyle/>
                    <a:p>
                      <a:pPr algn="l" fontAlgn="ctr"/>
                      <a:r>
                        <a:rPr lang="es-CO" sz="1300" b="1" i="0" u="none" strike="noStrike" dirty="0">
                          <a:solidFill>
                            <a:srgbClr val="000000"/>
                          </a:solidFill>
                          <a:effectLst/>
                          <a:latin typeface="Arial Narrow" panose="020B0606020202030204" pitchFamily="34" charset="0"/>
                        </a:rPr>
                        <a:t>ACTIVO CORRIENTE</a:t>
                      </a:r>
                    </a:p>
                  </a:txBody>
                  <a:tcPr marL="0" marR="0" marT="0" marB="0" anchor="ctr">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36947">
                <a:tc>
                  <a:txBody>
                    <a:bodyPr/>
                    <a:lstStyle/>
                    <a:p>
                      <a:pPr algn="l" fontAlgn="ctr"/>
                      <a:r>
                        <a:rPr lang="es-CO" sz="1300" b="0" i="0" u="none" strike="noStrike" dirty="0">
                          <a:solidFill>
                            <a:srgbClr val="000000"/>
                          </a:solidFill>
                          <a:effectLst/>
                          <a:latin typeface="Arial Narrow" panose="020B0606020202030204" pitchFamily="34" charset="0"/>
                        </a:rPr>
                        <a:t>Efectivo en Bancos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414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475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-61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-15</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36947">
                <a:tc>
                  <a:txBody>
                    <a:bodyPr/>
                    <a:lstStyle/>
                    <a:p>
                      <a:pPr algn="l" fontAlgn="ctr"/>
                      <a:r>
                        <a:rPr lang="es-CO" sz="1300" b="0" i="0" u="none" strike="noStrike" dirty="0">
                          <a:solidFill>
                            <a:srgbClr val="000000"/>
                          </a:solidFill>
                          <a:effectLst/>
                          <a:latin typeface="Arial Narrow" panose="020B0606020202030204" pitchFamily="34" charset="0"/>
                        </a:rPr>
                        <a:t>Efectivo de uso restringido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53,446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6,640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46,806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88</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36947">
                <a:tc>
                  <a:txBody>
                    <a:bodyPr/>
                    <a:lstStyle/>
                    <a:p>
                      <a:pPr algn="l" fontAlgn="ctr"/>
                      <a:r>
                        <a:rPr lang="es-CO" sz="1300" b="0" i="0" u="none" strike="noStrike" dirty="0">
                          <a:solidFill>
                            <a:srgbClr val="000000"/>
                          </a:solidFill>
                          <a:effectLst/>
                          <a:latin typeface="Arial Narrow" panose="020B0606020202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11,717</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10,076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1,641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36947">
                <a:tc>
                  <a:txBody>
                    <a:bodyPr/>
                    <a:lstStyle/>
                    <a:p>
                      <a:pPr algn="l" fontAlgn="ctr"/>
                      <a:r>
                        <a:rPr lang="es-CO" sz="1300" b="0" i="0" u="none" strike="noStrike">
                          <a:solidFill>
                            <a:srgbClr val="000000"/>
                          </a:solidFill>
                          <a:effectLst/>
                          <a:latin typeface="Arial Narrow" panose="020B0606020202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5,377</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5,486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36947">
                <a:tc>
                  <a:txBody>
                    <a:bodyPr/>
                    <a:lstStyle/>
                    <a:p>
                      <a:pPr algn="l" fontAlgn="ctr"/>
                      <a:r>
                        <a:rPr lang="es-CO" sz="1300" b="0" i="0" u="none" strike="noStrike" dirty="0">
                          <a:solidFill>
                            <a:srgbClr val="000000"/>
                          </a:solidFill>
                          <a:effectLst/>
                          <a:latin typeface="Arial Narrow" panose="020B0606020202030204" pitchFamily="34" charset="0"/>
                        </a:rPr>
                        <a:t>Saldos a favor impuestos - Renta</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3,799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8,000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-4,201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-111</a:t>
                      </a:r>
                    </a:p>
                  </a:txBody>
                  <a:tcPr marL="0" marR="0" marT="0" marB="0" anchor="ctr">
                    <a:lnL>
                      <a:noFill/>
                    </a:lnL>
                    <a:lnR>
                      <a:noFill/>
                    </a:lnR>
                    <a:lnT>
                      <a:noFill/>
                    </a:lnT>
                    <a:lnB>
                      <a:noFill/>
                    </a:lnB>
                  </a:tcPr>
                </a:tc>
                <a:extLst>
                  <a:ext uri="{0D108BD9-81ED-4DB2-BD59-A6C34878D82A}">
                    <a16:rowId xmlns:a16="http://schemas.microsoft.com/office/drawing/2014/main" val="10005"/>
                  </a:ext>
                </a:extLst>
              </a:tr>
              <a:tr h="236947">
                <a:tc>
                  <a:txBody>
                    <a:bodyPr/>
                    <a:lstStyle/>
                    <a:p>
                      <a:pPr algn="l" fontAlgn="ctr"/>
                      <a:r>
                        <a:rPr lang="es-CO" sz="1300" b="0" i="0" u="none" strike="noStrike" dirty="0">
                          <a:solidFill>
                            <a:srgbClr val="000000"/>
                          </a:solidFill>
                          <a:effectLst/>
                          <a:latin typeface="Arial Narrow" panose="020B0606020202030204" pitchFamily="34" charset="0"/>
                        </a:rPr>
                        <a:t>Anticipos / Bienes pagados por anticipado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235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185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21</a:t>
                      </a:r>
                    </a:p>
                  </a:txBody>
                  <a:tcPr marL="0" marR="0" marT="0" marB="0" anchor="ctr">
                    <a:lnL>
                      <a:noFill/>
                    </a:lnL>
                    <a:lnR>
                      <a:noFill/>
                    </a:lnR>
                    <a:lnT>
                      <a:noFill/>
                    </a:lnT>
                    <a:lnB>
                      <a:noFill/>
                    </a:lnB>
                  </a:tcPr>
                </a:tc>
                <a:extLst>
                  <a:ext uri="{0D108BD9-81ED-4DB2-BD59-A6C34878D82A}">
                    <a16:rowId xmlns:a16="http://schemas.microsoft.com/office/drawing/2014/main" val="10006"/>
                  </a:ext>
                </a:extLst>
              </a:tr>
              <a:tr h="236947">
                <a:tc>
                  <a:txBody>
                    <a:bodyPr/>
                    <a:lstStyle/>
                    <a:p>
                      <a:pPr algn="l" fontAlgn="ctr"/>
                      <a:r>
                        <a:rPr lang="es-CO" sz="1300" b="1" i="0" u="none" strike="noStrike" dirty="0">
                          <a:solidFill>
                            <a:srgbClr val="000000"/>
                          </a:solidFill>
                          <a:effectLst/>
                          <a:latin typeface="Arial Narrow" panose="020B0606020202030204" pitchFamily="34" charset="0"/>
                        </a:rPr>
                        <a:t>TOTAL ACTIVO CORRIENTE</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74,988</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30,863</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44,125</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59</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236947">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8"/>
                  </a:ext>
                </a:extLst>
              </a:tr>
              <a:tr h="236947">
                <a:tc>
                  <a:txBody>
                    <a:bodyPr/>
                    <a:lstStyle/>
                    <a:p>
                      <a:pPr algn="l" fontAlgn="ctr"/>
                      <a:r>
                        <a:rPr lang="es-CO" sz="1300" b="1" i="0" u="none" strike="noStrike">
                          <a:solidFill>
                            <a:srgbClr val="000000"/>
                          </a:solidFill>
                          <a:effectLst/>
                          <a:latin typeface="Arial Narrow" panose="020B0606020202030204" pitchFamily="34" charset="0"/>
                        </a:rPr>
                        <a:t>ACTIVO NO CORRIENTE</a:t>
                      </a:r>
                    </a:p>
                  </a:txBody>
                  <a:tcPr marL="0" marR="0" marT="0" marB="0" anchor="ctr">
                    <a:lnL>
                      <a:noFill/>
                    </a:lnL>
                    <a:lnR>
                      <a:noFill/>
                    </a:lnR>
                    <a:lnT>
                      <a:noFill/>
                    </a:lnT>
                    <a:lnB>
                      <a:noFill/>
                    </a:lnB>
                  </a:tcPr>
                </a:tc>
                <a:tc>
                  <a:txBody>
                    <a:bodyPr/>
                    <a:lstStyle/>
                    <a:p>
                      <a:pPr algn="r"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r"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9"/>
                  </a:ext>
                </a:extLst>
              </a:tr>
              <a:tr h="236947">
                <a:tc>
                  <a:txBody>
                    <a:bodyPr/>
                    <a:lstStyle/>
                    <a:p>
                      <a:pPr algn="l" fontAlgn="ctr"/>
                      <a:r>
                        <a:rPr lang="es-CO" sz="1300" b="0" i="0" u="none" strike="noStrike">
                          <a:solidFill>
                            <a:srgbClr val="000000"/>
                          </a:solidFill>
                          <a:effectLst/>
                          <a:latin typeface="Arial Narrow" panose="020B0606020202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236947">
                <a:tc>
                  <a:txBody>
                    <a:bodyPr/>
                    <a:lstStyle/>
                    <a:p>
                      <a:pPr algn="l" fontAlgn="ctr"/>
                      <a:r>
                        <a:rPr lang="es-CO" sz="1300" b="0" i="0" u="none" strike="noStrike">
                          <a:solidFill>
                            <a:srgbClr val="000000"/>
                          </a:solidFill>
                          <a:effectLst/>
                          <a:latin typeface="Arial Narrow" panose="020B0606020202030204" pitchFamily="34" charset="0"/>
                        </a:rPr>
                        <a:t>Deterioro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solidFill>
                            <a:srgbClr val="000000"/>
                          </a:solidFill>
                          <a:effectLst/>
                          <a:latin typeface="Arial Narrow" panose="020B0606020202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236947">
                <a:tc>
                  <a:txBody>
                    <a:bodyPr/>
                    <a:lstStyle/>
                    <a:p>
                      <a:pPr algn="l" fontAlgn="ctr"/>
                      <a:r>
                        <a:rPr lang="es-CO" sz="1300" b="0" i="0" u="none" strike="noStrike">
                          <a:solidFill>
                            <a:srgbClr val="000000"/>
                          </a:solidFill>
                          <a:effectLst/>
                          <a:latin typeface="Arial Narrow" panose="020B0606020202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2"/>
                  </a:ext>
                </a:extLst>
              </a:tr>
              <a:tr h="236947">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3"/>
                  </a:ext>
                </a:extLst>
              </a:tr>
              <a:tr h="236947">
                <a:tc>
                  <a:txBody>
                    <a:bodyPr/>
                    <a:lstStyle/>
                    <a:p>
                      <a:pPr algn="l" fontAlgn="ctr"/>
                      <a:r>
                        <a:rPr lang="es-CO" sz="1300" b="0" i="0" u="none" strike="noStrike">
                          <a:solidFill>
                            <a:srgbClr val="000000"/>
                          </a:solidFill>
                          <a:effectLst/>
                          <a:latin typeface="Arial Narrow" panose="020B0606020202030204" pitchFamily="34" charset="0"/>
                        </a:rPr>
                        <a:t>Propiedades, planta y equipo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385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438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-14</a:t>
                      </a:r>
                    </a:p>
                  </a:txBody>
                  <a:tcPr marL="0" marR="0" marT="0" marB="0" anchor="ctr">
                    <a:lnL>
                      <a:noFill/>
                    </a:lnL>
                    <a:lnR>
                      <a:noFill/>
                    </a:lnR>
                    <a:lnT>
                      <a:noFill/>
                    </a:lnT>
                    <a:lnB>
                      <a:noFill/>
                    </a:lnB>
                  </a:tcPr>
                </a:tc>
                <a:extLst>
                  <a:ext uri="{0D108BD9-81ED-4DB2-BD59-A6C34878D82A}">
                    <a16:rowId xmlns:a16="http://schemas.microsoft.com/office/drawing/2014/main" val="10014"/>
                  </a:ext>
                </a:extLst>
              </a:tr>
              <a:tr h="236947">
                <a:tc>
                  <a:txBody>
                    <a:bodyPr/>
                    <a:lstStyle/>
                    <a:p>
                      <a:pPr algn="l" fontAlgn="ctr"/>
                      <a:r>
                        <a:rPr lang="es-CO" sz="1300" b="0" i="0" u="none" strike="noStrike">
                          <a:solidFill>
                            <a:srgbClr val="000000"/>
                          </a:solidFill>
                          <a:effectLst/>
                          <a:latin typeface="Arial Narrow" panose="020B0606020202030204" pitchFamily="34" charset="0"/>
                        </a:rPr>
                        <a:t>Otros activos (Intangibles)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3,508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2,385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1,123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32</a:t>
                      </a:r>
                    </a:p>
                  </a:txBody>
                  <a:tcPr marL="0" marR="0" marT="0" marB="0" anchor="ctr">
                    <a:lnL>
                      <a:noFill/>
                    </a:lnL>
                    <a:lnR>
                      <a:noFill/>
                    </a:lnR>
                    <a:lnT>
                      <a:noFill/>
                    </a:lnT>
                    <a:lnB>
                      <a:noFill/>
                    </a:lnB>
                  </a:tcPr>
                </a:tc>
                <a:extLst>
                  <a:ext uri="{0D108BD9-81ED-4DB2-BD59-A6C34878D82A}">
                    <a16:rowId xmlns:a16="http://schemas.microsoft.com/office/drawing/2014/main" val="10015"/>
                  </a:ext>
                </a:extLst>
              </a:tr>
              <a:tr h="236947">
                <a:tc>
                  <a:txBody>
                    <a:bodyPr/>
                    <a:lstStyle/>
                    <a:p>
                      <a:pPr algn="l" fontAlgn="ctr"/>
                      <a:r>
                        <a:rPr lang="es-CO" sz="1300" b="1" i="0" u="none" strike="noStrike" dirty="0">
                          <a:solidFill>
                            <a:srgbClr val="000000"/>
                          </a:solidFill>
                          <a:effectLst/>
                          <a:latin typeface="Arial Narrow" panose="020B0606020202030204" pitchFamily="34" charset="0"/>
                        </a:rPr>
                        <a:t>TOTAL ACTIVO NO CORRIENTE</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3,893</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2,822</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1,071</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28</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205354">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17"/>
                  </a:ext>
                </a:extLst>
              </a:tr>
              <a:tr h="236947">
                <a:tc>
                  <a:txBody>
                    <a:bodyPr/>
                    <a:lstStyle/>
                    <a:p>
                      <a:pPr algn="l" fontAlgn="ctr"/>
                      <a:r>
                        <a:rPr lang="es-CO" sz="1300" b="1" i="0" u="none" strike="noStrike" dirty="0">
                          <a:solidFill>
                            <a:srgbClr val="000000"/>
                          </a:solidFill>
                          <a:effectLst/>
                          <a:latin typeface="Arial Narrow" panose="020B0606020202030204" pitchFamily="34" charset="0"/>
                        </a:rPr>
                        <a:t>TOTAL ACTIVO</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78,881</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33,685</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45,196</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57</a:t>
                      </a:r>
                    </a:p>
                  </a:txBody>
                  <a:tcPr marL="0" marR="0" marT="0" marB="0" anchor="ctr">
                    <a:lnL>
                      <a:noFill/>
                    </a:lnL>
                    <a:lnR>
                      <a:noFill/>
                    </a:lnR>
                    <a:lnT>
                      <a:noFill/>
                    </a:lnT>
                    <a:lnB>
                      <a:noFill/>
                    </a:lnB>
                  </a:tcPr>
                </a:tc>
                <a:extLst>
                  <a:ext uri="{0D108BD9-81ED-4DB2-BD59-A6C34878D82A}">
                    <a16:rowId xmlns:a16="http://schemas.microsoft.com/office/drawing/2014/main" val="10018"/>
                  </a:ext>
                </a:extLst>
              </a:tr>
            </a:tbl>
          </a:graphicData>
        </a:graphic>
      </p:graphicFrame>
      <p:sp>
        <p:nvSpPr>
          <p:cNvPr id="10" name="Botón de acción: ir hacia delante o siguiente 9">
            <a:hlinkClick r:id="rId3" action="ppaction://hlinksldjump" highlightClick="1"/>
            <a:extLst>
              <a:ext uri="{FF2B5EF4-FFF2-40B4-BE49-F238E27FC236}">
                <a16:creationId xmlns:a16="http://schemas.microsoft.com/office/drawing/2014/main" id="{A39D7A6E-E92A-4F94-871D-5D4F2E066518}"/>
              </a:ext>
            </a:extLst>
          </p:cNvPr>
          <p:cNvSpPr/>
          <p:nvPr/>
        </p:nvSpPr>
        <p:spPr>
          <a:xfrm>
            <a:off x="3575050" y="185737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2" name="Botón de acción: ir hacia delante o siguiente 11">
            <a:hlinkClick r:id="rId3" action="ppaction://hlinksldjump" highlightClick="1"/>
            <a:extLst>
              <a:ext uri="{FF2B5EF4-FFF2-40B4-BE49-F238E27FC236}">
                <a16:creationId xmlns:a16="http://schemas.microsoft.com/office/drawing/2014/main" id="{14EFA66B-3F51-4A8D-9A90-9AE42F0DA246}"/>
              </a:ext>
            </a:extLst>
          </p:cNvPr>
          <p:cNvSpPr/>
          <p:nvPr/>
        </p:nvSpPr>
        <p:spPr>
          <a:xfrm>
            <a:off x="4805363" y="2332039"/>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13" name="Botón de acción: ir hacia delante o siguiente 12">
            <a:hlinkClick r:id="rId4" action="ppaction://hlinksldjump" highlightClick="1"/>
            <a:extLst>
              <a:ext uri="{FF2B5EF4-FFF2-40B4-BE49-F238E27FC236}">
                <a16:creationId xmlns:a16="http://schemas.microsoft.com/office/drawing/2014/main" id="{1BF96005-C8D6-479A-94E7-D7D3378AFC75}"/>
              </a:ext>
            </a:extLst>
          </p:cNvPr>
          <p:cNvSpPr/>
          <p:nvPr/>
        </p:nvSpPr>
        <p:spPr>
          <a:xfrm>
            <a:off x="4252913" y="25717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422FC69D-57D8-4C4A-B7D9-170BE0E13A72}"/>
              </a:ext>
            </a:extLst>
          </p:cNvPr>
          <p:cNvSpPr/>
          <p:nvPr/>
        </p:nvSpPr>
        <p:spPr>
          <a:xfrm>
            <a:off x="3897313" y="2112964"/>
            <a:ext cx="266700"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5D1342E0-0209-428A-814C-BC98AD55935A}"/>
              </a:ext>
            </a:extLst>
          </p:cNvPr>
          <p:cNvSpPr/>
          <p:nvPr/>
        </p:nvSpPr>
        <p:spPr>
          <a:xfrm>
            <a:off x="4386263" y="280352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5" action="ppaction://hlinksldjump" highlightClick="1"/>
            <a:extLst>
              <a:ext uri="{FF2B5EF4-FFF2-40B4-BE49-F238E27FC236}">
                <a16:creationId xmlns:a16="http://schemas.microsoft.com/office/drawing/2014/main" id="{ED20C3FB-0D53-4D0E-B8FE-D9A6ECE87F30}"/>
              </a:ext>
            </a:extLst>
          </p:cNvPr>
          <p:cNvSpPr/>
          <p:nvPr/>
        </p:nvSpPr>
        <p:spPr>
          <a:xfrm>
            <a:off x="4837113" y="303530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sp>
        <p:nvSpPr>
          <p:cNvPr id="21" name="Botón de acción: ir hacia delante o siguiente 20">
            <a:hlinkClick r:id="rId5" action="ppaction://hlinksldjump" highlightClick="1"/>
            <a:extLst>
              <a:ext uri="{FF2B5EF4-FFF2-40B4-BE49-F238E27FC236}">
                <a16:creationId xmlns:a16="http://schemas.microsoft.com/office/drawing/2014/main" id="{2BCC3EE4-E6EA-40B8-BDBA-B75D0E17725F}"/>
              </a:ext>
            </a:extLst>
          </p:cNvPr>
          <p:cNvSpPr/>
          <p:nvPr/>
        </p:nvSpPr>
        <p:spPr>
          <a:xfrm>
            <a:off x="3897313" y="51990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Rectángulo 21">
            <a:extLst>
              <a:ext uri="{FF2B5EF4-FFF2-40B4-BE49-F238E27FC236}">
                <a16:creationId xmlns:a16="http://schemas.microsoft.com/office/drawing/2014/main" id="{BB836BD6-536F-49D8-8078-3D58D25848D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3" name="Imagen 7">
            <a:extLst>
              <a:ext uri="{FF2B5EF4-FFF2-40B4-BE49-F238E27FC236}">
                <a16:creationId xmlns:a16="http://schemas.microsoft.com/office/drawing/2014/main" id="{1ABC2828-6376-4B5A-934A-3769BE8C84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4" name="Imagen 5">
            <a:extLst>
              <a:ext uri="{FF2B5EF4-FFF2-40B4-BE49-F238E27FC236}">
                <a16:creationId xmlns:a16="http://schemas.microsoft.com/office/drawing/2014/main" id="{E98B8896-712B-4D50-82E2-7906A90E31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8" name="CuadroTexto 27">
            <a:extLst>
              <a:ext uri="{FF2B5EF4-FFF2-40B4-BE49-F238E27FC236}">
                <a16:creationId xmlns:a16="http://schemas.microsoft.com/office/drawing/2014/main" id="{5CB508CD-5603-4778-A412-C69E1D231AE8}"/>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173A7C93-1D9E-4688-B76A-75A0FF0463D3}"/>
              </a:ext>
            </a:extLst>
          </p:cNvPr>
          <p:cNvSpPr txBox="1">
            <a:spLocks/>
          </p:cNvSpPr>
          <p:nvPr/>
        </p:nvSpPr>
        <p:spPr>
          <a:xfrm>
            <a:off x="2671764" y="-11113"/>
            <a:ext cx="5064125" cy="615951"/>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a:t>
            </a:r>
          </a:p>
          <a:p>
            <a:pPr algn="ctr">
              <a:defRPr/>
            </a:pPr>
            <a:r>
              <a:rPr lang="es-CO" sz="788" dirty="0">
                <a:solidFill>
                  <a:srgbClr val="0070C0"/>
                </a:solidFill>
                <a:latin typeface="+mn-lt"/>
                <a:ea typeface="+mn-ea"/>
                <a:cs typeface="Lato Regular"/>
              </a:rPr>
              <a:t>AL 31 DE DICIEMBRE DE 2020 - 2019</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8199" name="Imagen 2">
            <a:extLst>
              <a:ext uri="{FF2B5EF4-FFF2-40B4-BE49-F238E27FC236}">
                <a16:creationId xmlns:a16="http://schemas.microsoft.com/office/drawing/2014/main" id="{4930F42A-66B3-47D3-ACAB-B2B136A78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0" y="3521076"/>
            <a:ext cx="39639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Imagen 2">
            <a:extLst>
              <a:ext uri="{FF2B5EF4-FFF2-40B4-BE49-F238E27FC236}">
                <a16:creationId xmlns:a16="http://schemas.microsoft.com/office/drawing/2014/main" id="{9BA5F48C-B837-46AC-8491-AFE8D99C5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2976" y="957264"/>
            <a:ext cx="7464425"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a 3">
            <a:extLst>
              <a:ext uri="{FF2B5EF4-FFF2-40B4-BE49-F238E27FC236}">
                <a16:creationId xmlns:a16="http://schemas.microsoft.com/office/drawing/2014/main" id="{9A42432C-6710-4CD3-9E90-1A7396848A76}"/>
              </a:ext>
            </a:extLst>
          </p:cNvPr>
          <p:cNvGraphicFramePr>
            <a:graphicFrameLocks noGrp="1"/>
          </p:cNvGraphicFramePr>
          <p:nvPr/>
        </p:nvGraphicFramePr>
        <p:xfrm>
          <a:off x="2211388" y="1468439"/>
          <a:ext cx="7442201" cy="1254124"/>
        </p:xfrm>
        <a:graphic>
          <a:graphicData uri="http://schemas.openxmlformats.org/drawingml/2006/table">
            <a:tbl>
              <a:tblPr/>
              <a:tblGrid>
                <a:gridCol w="3453272">
                  <a:extLst>
                    <a:ext uri="{9D8B030D-6E8A-4147-A177-3AD203B41FA5}">
                      <a16:colId xmlns:a16="http://schemas.microsoft.com/office/drawing/2014/main" val="20000"/>
                    </a:ext>
                  </a:extLst>
                </a:gridCol>
                <a:gridCol w="945946">
                  <a:extLst>
                    <a:ext uri="{9D8B030D-6E8A-4147-A177-3AD203B41FA5}">
                      <a16:colId xmlns:a16="http://schemas.microsoft.com/office/drawing/2014/main" val="20001"/>
                    </a:ext>
                  </a:extLst>
                </a:gridCol>
                <a:gridCol w="945946">
                  <a:extLst>
                    <a:ext uri="{9D8B030D-6E8A-4147-A177-3AD203B41FA5}">
                      <a16:colId xmlns:a16="http://schemas.microsoft.com/office/drawing/2014/main" val="20002"/>
                    </a:ext>
                  </a:extLst>
                </a:gridCol>
                <a:gridCol w="1025725">
                  <a:extLst>
                    <a:ext uri="{9D8B030D-6E8A-4147-A177-3AD203B41FA5}">
                      <a16:colId xmlns:a16="http://schemas.microsoft.com/office/drawing/2014/main" val="20003"/>
                    </a:ext>
                  </a:extLst>
                </a:gridCol>
                <a:gridCol w="1071312">
                  <a:extLst>
                    <a:ext uri="{9D8B030D-6E8A-4147-A177-3AD203B41FA5}">
                      <a16:colId xmlns:a16="http://schemas.microsoft.com/office/drawing/2014/main" val="20004"/>
                    </a:ext>
                  </a:extLst>
                </a:gridCol>
              </a:tblGrid>
              <a:tr h="246713">
                <a:tc>
                  <a:txBody>
                    <a:bodyPr/>
                    <a:lstStyle/>
                    <a:p>
                      <a:pPr algn="l" fontAlgn="ctr"/>
                      <a:r>
                        <a:rPr lang="es-CO" sz="1300" b="0" i="0" u="none" strike="noStrike" dirty="0">
                          <a:solidFill>
                            <a:srgbClr val="000000"/>
                          </a:solidFill>
                          <a:effectLst/>
                          <a:latin typeface="Arial Narrow" panose="020B0606020202030204" pitchFamily="34" charset="0"/>
                        </a:rPr>
                        <a:t>Cuentas por Pagar</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1,852</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3,166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-1,314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-71</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46713">
                <a:tc>
                  <a:txBody>
                    <a:bodyPr/>
                    <a:lstStyle/>
                    <a:p>
                      <a:pPr algn="l" fontAlgn="ctr"/>
                      <a:r>
                        <a:rPr lang="es-CO" sz="1300" b="0" i="0" u="none" strike="noStrike" dirty="0">
                          <a:solidFill>
                            <a:srgbClr val="000000"/>
                          </a:solidFill>
                          <a:effectLst/>
                          <a:latin typeface="Arial Narrow" panose="020B0606020202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2,723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2,541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182</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46713">
                <a:tc>
                  <a:txBody>
                    <a:bodyPr/>
                    <a:lstStyle/>
                    <a:p>
                      <a:pPr algn="l" fontAlgn="ctr"/>
                      <a:r>
                        <a:rPr lang="es-CO" sz="1300" b="0" i="0" u="none" strike="noStrike" dirty="0">
                          <a:solidFill>
                            <a:srgbClr val="000000"/>
                          </a:solidFill>
                          <a:effectLst/>
                          <a:latin typeface="Arial Narrow" panose="020B0606020202030204" pitchFamily="34" charset="0"/>
                        </a:rPr>
                        <a:t>Provisiones</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587</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197</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390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66</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46713">
                <a:tc>
                  <a:txBody>
                    <a:bodyPr/>
                    <a:lstStyle/>
                    <a:p>
                      <a:pPr algn="l" fontAlgn="ctr"/>
                      <a:r>
                        <a:rPr lang="es-CO" sz="1300" b="0" i="0" u="none" strike="noStrike" dirty="0">
                          <a:solidFill>
                            <a:srgbClr val="000000"/>
                          </a:solidFill>
                          <a:effectLst/>
                          <a:latin typeface="Arial Narrow" panose="020B0606020202030204" pitchFamily="34" charset="0"/>
                        </a:rPr>
                        <a:t>Otros pasivos</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54,014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6,815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47,199</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87</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67272">
                <a:tc>
                  <a:txBody>
                    <a:bodyPr/>
                    <a:lstStyle/>
                    <a:p>
                      <a:pPr algn="l" fontAlgn="ctr"/>
                      <a:r>
                        <a:rPr lang="es-CO" sz="1300" b="1" i="0" u="none" strike="noStrike" dirty="0">
                          <a:solidFill>
                            <a:srgbClr val="000000"/>
                          </a:solidFill>
                          <a:effectLst/>
                          <a:latin typeface="Arial Narrow" panose="020B0606020202030204" pitchFamily="34" charset="0"/>
                        </a:rPr>
                        <a:t>TOTAL PASIVO CORRIENTE</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59,176</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12,719</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46,457</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79</a:t>
                      </a:r>
                    </a:p>
                  </a:txBody>
                  <a:tcPr marL="0" marR="0" marT="0" marB="0"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17" name="Botón de acción: ir hacia delante o siguiente 16">
            <a:hlinkClick r:id="rId4" action="ppaction://hlinksldjump" highlightClick="1"/>
            <a:extLst>
              <a:ext uri="{FF2B5EF4-FFF2-40B4-BE49-F238E27FC236}">
                <a16:creationId xmlns:a16="http://schemas.microsoft.com/office/drawing/2014/main" id="{750791FC-3B80-4467-AFFF-5F1E7198BD4E}"/>
              </a:ext>
            </a:extLst>
          </p:cNvPr>
          <p:cNvSpPr/>
          <p:nvPr/>
        </p:nvSpPr>
        <p:spPr>
          <a:xfrm>
            <a:off x="3575050" y="15335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Botón de acción: ir hacia delante o siguiente 17">
            <a:hlinkClick r:id="rId5" action="ppaction://hlinksldjump" highlightClick="1"/>
            <a:extLst>
              <a:ext uri="{FF2B5EF4-FFF2-40B4-BE49-F238E27FC236}">
                <a16:creationId xmlns:a16="http://schemas.microsoft.com/office/drawing/2014/main" id="{A227E3CA-4BE8-42F4-9050-61225532BE42}"/>
              </a:ext>
            </a:extLst>
          </p:cNvPr>
          <p:cNvSpPr/>
          <p:nvPr/>
        </p:nvSpPr>
        <p:spPr>
          <a:xfrm>
            <a:off x="4835525" y="1808163"/>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9D7B47BF-018B-4408-8C0C-D6AC7AB3DB91}"/>
              </a:ext>
            </a:extLst>
          </p:cNvPr>
          <p:cNvSpPr/>
          <p:nvPr/>
        </p:nvSpPr>
        <p:spPr>
          <a:xfrm>
            <a:off x="3062288" y="20383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6" action="ppaction://hlinksldjump" highlightClick="1"/>
            <a:extLst>
              <a:ext uri="{FF2B5EF4-FFF2-40B4-BE49-F238E27FC236}">
                <a16:creationId xmlns:a16="http://schemas.microsoft.com/office/drawing/2014/main" id="{A0335C1E-DA4D-4BAD-9E4F-C98CAB394457}"/>
              </a:ext>
            </a:extLst>
          </p:cNvPr>
          <p:cNvSpPr/>
          <p:nvPr/>
        </p:nvSpPr>
        <p:spPr>
          <a:xfrm>
            <a:off x="3171825" y="2290763"/>
            <a:ext cx="266700" cy="889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6" name="Tabla 5">
            <a:extLst>
              <a:ext uri="{FF2B5EF4-FFF2-40B4-BE49-F238E27FC236}">
                <a16:creationId xmlns:a16="http://schemas.microsoft.com/office/drawing/2014/main" id="{40BDD934-870B-4BD6-8616-465DF6DA827C}"/>
              </a:ext>
            </a:extLst>
          </p:cNvPr>
          <p:cNvGraphicFramePr>
            <a:graphicFrameLocks noGrp="1"/>
          </p:cNvGraphicFramePr>
          <p:nvPr/>
        </p:nvGraphicFramePr>
        <p:xfrm>
          <a:off x="2211388" y="4124325"/>
          <a:ext cx="7466013" cy="1625600"/>
        </p:xfrm>
        <a:graphic>
          <a:graphicData uri="http://schemas.openxmlformats.org/drawingml/2006/table">
            <a:tbl>
              <a:tblPr/>
              <a:tblGrid>
                <a:gridCol w="3292871">
                  <a:extLst>
                    <a:ext uri="{9D8B030D-6E8A-4147-A177-3AD203B41FA5}">
                      <a16:colId xmlns:a16="http://schemas.microsoft.com/office/drawing/2014/main" val="20000"/>
                    </a:ext>
                  </a:extLst>
                </a:gridCol>
                <a:gridCol w="902007">
                  <a:extLst>
                    <a:ext uri="{9D8B030D-6E8A-4147-A177-3AD203B41FA5}">
                      <a16:colId xmlns:a16="http://schemas.microsoft.com/office/drawing/2014/main" val="20001"/>
                    </a:ext>
                  </a:extLst>
                </a:gridCol>
                <a:gridCol w="902007">
                  <a:extLst>
                    <a:ext uri="{9D8B030D-6E8A-4147-A177-3AD203B41FA5}">
                      <a16:colId xmlns:a16="http://schemas.microsoft.com/office/drawing/2014/main" val="20002"/>
                    </a:ext>
                  </a:extLst>
                </a:gridCol>
                <a:gridCol w="1184564">
                  <a:extLst>
                    <a:ext uri="{9D8B030D-6E8A-4147-A177-3AD203B41FA5}">
                      <a16:colId xmlns:a16="http://schemas.microsoft.com/office/drawing/2014/main" val="20003"/>
                    </a:ext>
                  </a:extLst>
                </a:gridCol>
                <a:gridCol w="1184564">
                  <a:extLst>
                    <a:ext uri="{9D8B030D-6E8A-4147-A177-3AD203B41FA5}">
                      <a16:colId xmlns:a16="http://schemas.microsoft.com/office/drawing/2014/main" val="20004"/>
                    </a:ext>
                  </a:extLst>
                </a:gridCol>
              </a:tblGrid>
              <a:tr h="228958">
                <a:tc>
                  <a:txBody>
                    <a:bodyPr/>
                    <a:lstStyle/>
                    <a:p>
                      <a:pPr algn="l" fontAlgn="ctr"/>
                      <a:r>
                        <a:rPr lang="es-CO" sz="1300" b="0" i="0" u="none" strike="noStrike" dirty="0">
                          <a:solidFill>
                            <a:srgbClr val="000000"/>
                          </a:solidFill>
                          <a:effectLst/>
                          <a:latin typeface="Arial Narrow" panose="020B0606020202030204" pitchFamily="34" charset="0"/>
                        </a:rPr>
                        <a:t>Capital Suscrito y Pagado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17,430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28958">
                <a:tc>
                  <a:txBody>
                    <a:bodyPr/>
                    <a:lstStyle/>
                    <a:p>
                      <a:pPr algn="l" fontAlgn="ctr"/>
                      <a:r>
                        <a:rPr lang="es-CO" sz="1300" b="0" i="0" u="none" strike="noStrike" dirty="0">
                          <a:solidFill>
                            <a:srgbClr val="000000"/>
                          </a:solidFill>
                          <a:effectLst/>
                          <a:latin typeface="Arial Narrow" panose="020B0606020202030204" pitchFamily="34" charset="0"/>
                        </a:rPr>
                        <a:t>Reservas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901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595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306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34</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28958">
                <a:tc>
                  <a:txBody>
                    <a:bodyPr/>
                    <a:lstStyle/>
                    <a:p>
                      <a:pPr algn="l" fontAlgn="ctr"/>
                      <a:r>
                        <a:rPr lang="es-CO" sz="1300" b="0" i="0" u="none" strike="noStrike" dirty="0">
                          <a:solidFill>
                            <a:srgbClr val="000000"/>
                          </a:solidFill>
                          <a:effectLst/>
                          <a:latin typeface="Arial Narrow" panose="020B0606020202030204" pitchFamily="34" charset="0"/>
                        </a:rPr>
                        <a:t>Resultados ejercicios anteriores (impacto NIFF)                                </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-126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-126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28958">
                <a:tc>
                  <a:txBody>
                    <a:bodyPr/>
                    <a:lstStyle/>
                    <a:p>
                      <a:pPr algn="l" fontAlgn="ctr"/>
                      <a:r>
                        <a:rPr lang="es-CO" sz="1300" b="0" i="0" u="none" strike="noStrike" dirty="0">
                          <a:solidFill>
                            <a:srgbClr val="000000"/>
                          </a:solidFill>
                          <a:effectLst/>
                          <a:latin typeface="Arial Narrow" panose="020B0606020202030204" pitchFamily="34" charset="0"/>
                        </a:rPr>
                        <a:t>Resultado</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1,499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3,068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-1,569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-105</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48037">
                <a:tc>
                  <a:txBody>
                    <a:bodyPr/>
                    <a:lstStyle/>
                    <a:p>
                      <a:pPr algn="l" fontAlgn="ctr"/>
                      <a:r>
                        <a:rPr lang="es-CO" sz="1300" b="1" i="0" u="none" strike="noStrike" dirty="0">
                          <a:solidFill>
                            <a:srgbClr val="000000"/>
                          </a:solidFill>
                          <a:effectLst/>
                          <a:latin typeface="Arial Narrow" panose="020B0606020202030204" pitchFamily="34" charset="0"/>
                        </a:rPr>
                        <a:t>TOTAL PATRIMONIO</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19,704</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20,966</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-1,262</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-6</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13694">
                <a:tc>
                  <a:txBody>
                    <a:bodyPr/>
                    <a:lstStyle/>
                    <a:p>
                      <a:pPr algn="l" fontAlgn="b"/>
                      <a:endParaRPr lang="es-CO" sz="1300" b="0" i="0" u="none" strike="noStrike" dirty="0">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tc>
                  <a:txBody>
                    <a:bodyPr/>
                    <a:lstStyle/>
                    <a:p>
                      <a:pPr algn="l" fontAlgn="b"/>
                      <a:endParaRPr lang="es-CO" sz="1300" b="0" i="0" u="none" strike="noStrike">
                        <a:solidFill>
                          <a:srgbClr val="000000"/>
                        </a:solidFill>
                        <a:effectLst/>
                        <a:latin typeface="Arial Narrow" panose="020B0606020202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5"/>
                  </a:ext>
                </a:extLst>
              </a:tr>
              <a:tr h="248037">
                <a:tc>
                  <a:txBody>
                    <a:bodyPr/>
                    <a:lstStyle/>
                    <a:p>
                      <a:pPr algn="l" fontAlgn="ctr"/>
                      <a:r>
                        <a:rPr lang="es-CO" sz="1300" b="1" i="0" u="none" strike="noStrike" dirty="0">
                          <a:solidFill>
                            <a:srgbClr val="000000"/>
                          </a:solidFill>
                          <a:effectLst/>
                          <a:latin typeface="Arial Narrow" panose="020B0606020202030204" pitchFamily="34" charset="0"/>
                        </a:rPr>
                        <a:t>TOTAL PASIVO MAS PATRIMONIO</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78,880</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33,685</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dirty="0">
                          <a:solidFill>
                            <a:srgbClr val="000000"/>
                          </a:solidFill>
                          <a:effectLst/>
                          <a:latin typeface="Arial Narrow" panose="020B0606020202030204" pitchFamily="34" charset="0"/>
                        </a:rPr>
                        <a:t>45,195</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57</a:t>
                      </a:r>
                    </a:p>
                  </a:txBody>
                  <a:tcPr marL="0" marR="0" marT="0" marB="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24" name="Rectángulo 23">
            <a:extLst>
              <a:ext uri="{FF2B5EF4-FFF2-40B4-BE49-F238E27FC236}">
                <a16:creationId xmlns:a16="http://schemas.microsoft.com/office/drawing/2014/main" id="{21B607C1-D2B3-4D33-9C63-A121B5A0FA0F}"/>
              </a:ext>
            </a:extLst>
          </p:cNvPr>
          <p:cNvSpPr/>
          <p:nvPr/>
        </p:nvSpPr>
        <p:spPr>
          <a:xfrm>
            <a:off x="12701" y="6588125"/>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5" name="Imagen 7">
            <a:extLst>
              <a:ext uri="{FF2B5EF4-FFF2-40B4-BE49-F238E27FC236}">
                <a16:creationId xmlns:a16="http://schemas.microsoft.com/office/drawing/2014/main" id="{0D8A0B55-89AA-4EFA-B818-422BAF01FD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1" y="47625"/>
            <a:ext cx="2286000" cy="1283804"/>
          </a:xfrm>
          <a:prstGeom prst="rect">
            <a:avLst/>
          </a:prstGeom>
        </p:spPr>
      </p:pic>
      <p:pic>
        <p:nvPicPr>
          <p:cNvPr id="26" name="Imagen 5">
            <a:extLst>
              <a:ext uri="{FF2B5EF4-FFF2-40B4-BE49-F238E27FC236}">
                <a16:creationId xmlns:a16="http://schemas.microsoft.com/office/drawing/2014/main" id="{9B0602B6-C781-4691-8464-A4560D64C1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45059" y="259426"/>
            <a:ext cx="3745825" cy="713105"/>
          </a:xfrm>
          <a:prstGeom prst="rect">
            <a:avLst/>
          </a:prstGeom>
        </p:spPr>
      </p:pic>
      <p:sp>
        <p:nvSpPr>
          <p:cNvPr id="27" name="CuadroTexto 26">
            <a:extLst>
              <a:ext uri="{FF2B5EF4-FFF2-40B4-BE49-F238E27FC236}">
                <a16:creationId xmlns:a16="http://schemas.microsoft.com/office/drawing/2014/main" id="{6EAB946D-A66E-440D-8D47-EF15561753F5}"/>
              </a:ext>
            </a:extLst>
          </p:cNvPr>
          <p:cNvSpPr txBox="1"/>
          <p:nvPr/>
        </p:nvSpPr>
        <p:spPr>
          <a:xfrm>
            <a:off x="6284915" y="6604000"/>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a:extLst>
              <a:ext uri="{FF2B5EF4-FFF2-40B4-BE49-F238E27FC236}">
                <a16:creationId xmlns:a16="http://schemas.microsoft.com/office/drawing/2014/main" id="{E197F61A-C9E7-4038-9619-9C5EA709C93E}"/>
              </a:ext>
            </a:extLst>
          </p:cNvPr>
          <p:cNvSpPr txBox="1">
            <a:spLocks noChangeArrowheads="1"/>
          </p:cNvSpPr>
          <p:nvPr/>
        </p:nvSpPr>
        <p:spPr bwMode="auto">
          <a:xfrm>
            <a:off x="2111376" y="77789"/>
            <a:ext cx="55149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a:spcAft>
                <a:spcPts val="600"/>
              </a:spcAft>
            </a:pPr>
            <a:r>
              <a:rPr lang="es-CO" altLang="es-CO" sz="1200"/>
              <a:t> </a:t>
            </a:r>
            <a:r>
              <a:rPr lang="es-CO" altLang="es-CO" sz="1200">
                <a:solidFill>
                  <a:srgbClr val="0070C0"/>
                </a:solidFill>
                <a:ea typeface="Lato Regular"/>
                <a:cs typeface="Lato Regular"/>
              </a:rPr>
              <a:t>ESTADO DE RESULTADO INTEGRAL</a:t>
            </a:r>
          </a:p>
          <a:p>
            <a:pPr algn="ctr" defTabSz="914400">
              <a:lnSpc>
                <a:spcPct val="90000"/>
              </a:lnSpc>
            </a:pPr>
            <a:r>
              <a:rPr lang="es-CO" altLang="es-CO" sz="800">
                <a:solidFill>
                  <a:srgbClr val="0070C0"/>
                </a:solidFill>
                <a:ea typeface="Lato Regular"/>
                <a:cs typeface="Lato Regular"/>
              </a:rPr>
              <a:t>DEL PERIODO CONTABLE DEL 1° AL 31 DE DICIEMBRE DEL 2020 - 2019</a:t>
            </a:r>
          </a:p>
          <a:p>
            <a:pPr algn="ctr" defTabSz="914400">
              <a:lnSpc>
                <a:spcPct val="90000"/>
              </a:lnSpc>
            </a:pPr>
            <a:r>
              <a:rPr lang="es-CO" altLang="es-CO" sz="800">
                <a:solidFill>
                  <a:srgbClr val="0070C0"/>
                </a:solidFill>
                <a:ea typeface="Lato Regular"/>
                <a:cs typeface="Lato Regular"/>
              </a:rPr>
              <a:t>(cifras expresadas en millones de pesos)</a:t>
            </a:r>
          </a:p>
          <a:p>
            <a:pPr defTabSz="914400">
              <a:lnSpc>
                <a:spcPct val="90000"/>
              </a:lnSpc>
            </a:pPr>
            <a:endParaRPr lang="es-CO" altLang="es-CO" sz="1200">
              <a:solidFill>
                <a:srgbClr val="0070C0"/>
              </a:solidFill>
              <a:ea typeface="Lato Regular"/>
              <a:cs typeface="Lato Regular"/>
            </a:endParaRPr>
          </a:p>
        </p:txBody>
      </p:sp>
      <p:pic>
        <p:nvPicPr>
          <p:cNvPr id="9223" name="Imagen 5">
            <a:extLst>
              <a:ext uri="{FF2B5EF4-FFF2-40B4-BE49-F238E27FC236}">
                <a16:creationId xmlns:a16="http://schemas.microsoft.com/office/drawing/2014/main" id="{5227D4E4-F08A-4D04-B6B6-AC63428DC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3213" y="1312863"/>
            <a:ext cx="403066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D266B1CE-24A1-4D03-8546-7403E31DE1B8}"/>
              </a:ext>
            </a:extLst>
          </p:cNvPr>
          <p:cNvGraphicFramePr>
            <a:graphicFrameLocks noGrp="1"/>
          </p:cNvGraphicFramePr>
          <p:nvPr/>
        </p:nvGraphicFramePr>
        <p:xfrm>
          <a:off x="2360614" y="1751013"/>
          <a:ext cx="7470775" cy="4424364"/>
        </p:xfrm>
        <a:graphic>
          <a:graphicData uri="http://schemas.openxmlformats.org/drawingml/2006/table">
            <a:tbl>
              <a:tblPr/>
              <a:tblGrid>
                <a:gridCol w="3523149">
                  <a:extLst>
                    <a:ext uri="{9D8B030D-6E8A-4147-A177-3AD203B41FA5}">
                      <a16:colId xmlns:a16="http://schemas.microsoft.com/office/drawing/2014/main" val="20000"/>
                    </a:ext>
                  </a:extLst>
                </a:gridCol>
                <a:gridCol w="880787">
                  <a:extLst>
                    <a:ext uri="{9D8B030D-6E8A-4147-A177-3AD203B41FA5}">
                      <a16:colId xmlns:a16="http://schemas.microsoft.com/office/drawing/2014/main" val="20001"/>
                    </a:ext>
                  </a:extLst>
                </a:gridCol>
                <a:gridCol w="880787">
                  <a:extLst>
                    <a:ext uri="{9D8B030D-6E8A-4147-A177-3AD203B41FA5}">
                      <a16:colId xmlns:a16="http://schemas.microsoft.com/office/drawing/2014/main" val="20002"/>
                    </a:ext>
                  </a:extLst>
                </a:gridCol>
                <a:gridCol w="1093026">
                  <a:extLst>
                    <a:ext uri="{9D8B030D-6E8A-4147-A177-3AD203B41FA5}">
                      <a16:colId xmlns:a16="http://schemas.microsoft.com/office/drawing/2014/main" val="20003"/>
                    </a:ext>
                  </a:extLst>
                </a:gridCol>
                <a:gridCol w="1093026">
                  <a:extLst>
                    <a:ext uri="{9D8B030D-6E8A-4147-A177-3AD203B41FA5}">
                      <a16:colId xmlns:a16="http://schemas.microsoft.com/office/drawing/2014/main" val="20004"/>
                    </a:ext>
                  </a:extLst>
                </a:gridCol>
              </a:tblGrid>
              <a:tr h="227936">
                <a:tc>
                  <a:txBody>
                    <a:bodyPr/>
                    <a:lstStyle/>
                    <a:p>
                      <a:pPr algn="l" fontAlgn="ctr"/>
                      <a:r>
                        <a:rPr lang="es-CO" sz="1300" b="0" i="0" u="none" strike="noStrike">
                          <a:solidFill>
                            <a:srgbClr val="000000"/>
                          </a:solidFill>
                          <a:effectLst/>
                          <a:latin typeface="Arial Narrow" panose="020B0606020202030204" pitchFamily="34" charset="0"/>
                        </a:rPr>
                        <a:t>Ingresos por prestación servicios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48,501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48,813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-312</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0000"/>
                  </a:ext>
                </a:extLst>
              </a:tr>
              <a:tr h="227936">
                <a:tc>
                  <a:txBody>
                    <a:bodyPr/>
                    <a:lstStyle/>
                    <a:p>
                      <a:pPr algn="l" fontAlgn="ctr"/>
                      <a:r>
                        <a:rPr lang="es-CO" sz="1300" b="0" i="0" u="none" strike="noStrike">
                          <a:solidFill>
                            <a:srgbClr val="000000"/>
                          </a:solidFill>
                          <a:effectLst/>
                          <a:latin typeface="Arial Narrow" panose="020B0606020202030204" pitchFamily="34" charset="0"/>
                        </a:rPr>
                        <a:t>Financieros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314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175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139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44</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227936">
                <a:tc>
                  <a:txBody>
                    <a:bodyPr/>
                    <a:lstStyle/>
                    <a:p>
                      <a:pPr algn="l" fontAlgn="ctr"/>
                      <a:r>
                        <a:rPr lang="es-CO" sz="1300" b="0" i="0" u="none" strike="noStrike">
                          <a:solidFill>
                            <a:srgbClr val="000000"/>
                          </a:solidFill>
                          <a:effectLst/>
                          <a:latin typeface="Arial Narrow" panose="020B0606020202030204" pitchFamily="34" charset="0"/>
                        </a:rPr>
                        <a:t>Subvenciones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227936">
                <a:tc>
                  <a:txBody>
                    <a:bodyPr/>
                    <a:lstStyle/>
                    <a:p>
                      <a:pPr algn="l" fontAlgn="ctr"/>
                      <a:r>
                        <a:rPr lang="es-CO" sz="1300" b="0" i="0" u="none" strike="noStrike">
                          <a:solidFill>
                            <a:srgbClr val="000000"/>
                          </a:solidFill>
                          <a:effectLst/>
                          <a:latin typeface="Arial Narrow" panose="020B0606020202030204" pitchFamily="34" charset="0"/>
                        </a:rPr>
                        <a:t>Ingresos diversos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227936">
                <a:tc>
                  <a:txBody>
                    <a:bodyPr/>
                    <a:lstStyle/>
                    <a:p>
                      <a:pPr algn="l" fontAlgn="ctr"/>
                      <a:r>
                        <a:rPr lang="es-CO" sz="1400" b="1" i="0" u="none" strike="noStrike">
                          <a:solidFill>
                            <a:srgbClr val="000000"/>
                          </a:solidFill>
                          <a:effectLst/>
                          <a:latin typeface="Arial Narrow" panose="020B0606020202030204" pitchFamily="34" charset="0"/>
                        </a:rPr>
                        <a:t>TOTAL INGRESOS</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48,815</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49,093</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a:solidFill>
                            <a:srgbClr val="000000"/>
                          </a:solidFill>
                          <a:effectLst/>
                          <a:latin typeface="Arial Narrow" panose="020B0606020202030204" pitchFamily="34" charset="0"/>
                        </a:rPr>
                        <a:t>-278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227936">
                <a:tc>
                  <a:txBody>
                    <a:bodyPr/>
                    <a:lstStyle/>
                    <a:p>
                      <a:pPr algn="l" fontAlgn="ctr"/>
                      <a:endParaRPr lang="es-CO" sz="13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05"/>
                  </a:ext>
                </a:extLst>
              </a:tr>
              <a:tr h="227936">
                <a:tc>
                  <a:txBody>
                    <a:bodyPr/>
                    <a:lstStyle/>
                    <a:p>
                      <a:pPr algn="l" fontAlgn="ctr"/>
                      <a:r>
                        <a:rPr lang="es-CO" sz="1300" b="0" i="0" u="none" strike="noStrike" dirty="0">
                          <a:solidFill>
                            <a:srgbClr val="000000"/>
                          </a:solidFill>
                          <a:effectLst/>
                          <a:latin typeface="Arial Narrow" panose="020B0606020202030204" pitchFamily="34" charset="0"/>
                        </a:rPr>
                        <a:t>Gastos de administración de operación</a:t>
                      </a: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06"/>
                  </a:ext>
                </a:extLst>
              </a:tr>
              <a:tr h="210402">
                <a:tc>
                  <a:txBody>
                    <a:bodyPr/>
                    <a:lstStyle/>
                    <a:p>
                      <a:pPr algn="l" fontAlgn="ctr"/>
                      <a:r>
                        <a:rPr lang="es-CO" sz="1300" b="0" i="0" u="none" strike="noStrike" dirty="0">
                          <a:solidFill>
                            <a:srgbClr val="000000"/>
                          </a:solidFill>
                          <a:effectLst/>
                          <a:latin typeface="Arial Narrow" panose="020B0606020202030204" pitchFamily="34" charset="0"/>
                        </a:rPr>
                        <a:t>Gastos de Personal</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28,543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27,134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1,409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210402">
                <a:tc>
                  <a:txBody>
                    <a:bodyPr/>
                    <a:lstStyle/>
                    <a:p>
                      <a:pPr algn="l" fontAlgn="ctr"/>
                      <a:r>
                        <a:rPr lang="es-CO" sz="1300" b="0" i="0" u="none" strike="noStrike">
                          <a:solidFill>
                            <a:srgbClr val="000000"/>
                          </a:solidFill>
                          <a:effectLst/>
                          <a:latin typeface="Arial Narrow" panose="020B0606020202030204" pitchFamily="34" charset="0"/>
                        </a:rPr>
                        <a:t>Gastos generales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12,994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12,799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195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008"/>
                  </a:ext>
                </a:extLst>
              </a:tr>
              <a:tr h="210402">
                <a:tc>
                  <a:txBody>
                    <a:bodyPr/>
                    <a:lstStyle/>
                    <a:p>
                      <a:pPr algn="l" fontAlgn="ctr"/>
                      <a:r>
                        <a:rPr lang="es-CO" sz="1300" b="0" i="0" u="none" strike="noStrike">
                          <a:solidFill>
                            <a:srgbClr val="000000"/>
                          </a:solidFill>
                          <a:effectLst/>
                          <a:latin typeface="Arial Narrow" panose="020B0606020202030204" pitchFamily="34" charset="0"/>
                        </a:rPr>
                        <a:t>Impuestos contribuciones y tasas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361</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332</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29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8</a:t>
                      </a:r>
                    </a:p>
                  </a:txBody>
                  <a:tcPr marL="0" marR="0" marT="0" marB="0" anchor="ctr">
                    <a:lnL>
                      <a:noFill/>
                    </a:lnL>
                    <a:lnR>
                      <a:noFill/>
                    </a:lnR>
                    <a:lnT>
                      <a:noFill/>
                    </a:lnT>
                    <a:lnB>
                      <a:noFill/>
                    </a:lnB>
                  </a:tcPr>
                </a:tc>
                <a:extLst>
                  <a:ext uri="{0D108BD9-81ED-4DB2-BD59-A6C34878D82A}">
                    <a16:rowId xmlns:a16="http://schemas.microsoft.com/office/drawing/2014/main" val="10009"/>
                  </a:ext>
                </a:extLst>
              </a:tr>
              <a:tr h="210402">
                <a:tc>
                  <a:txBody>
                    <a:bodyPr/>
                    <a:lstStyle/>
                    <a:p>
                      <a:pPr algn="l" fontAlgn="ctr"/>
                      <a:r>
                        <a:rPr lang="es-CO" sz="1300" b="0" i="0" u="none" strike="noStrike">
                          <a:solidFill>
                            <a:srgbClr val="000000"/>
                          </a:solidFill>
                          <a:effectLst/>
                          <a:latin typeface="Arial Narrow" panose="020B0606020202030204" pitchFamily="34" charset="0"/>
                        </a:rPr>
                        <a:t>Gastos de operación</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2,887</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3,422</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-535</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-19</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210402">
                <a:tc>
                  <a:txBody>
                    <a:bodyPr/>
                    <a:lstStyle/>
                    <a:p>
                      <a:pPr algn="l" fontAlgn="ctr"/>
                      <a:r>
                        <a:rPr lang="es-CO" sz="1300" b="0" i="0" u="none" strike="noStrike">
                          <a:solidFill>
                            <a:srgbClr val="000000"/>
                          </a:solidFill>
                          <a:effectLst/>
                          <a:latin typeface="Arial Narrow" panose="020B0606020202030204" pitchFamily="34" charset="0"/>
                        </a:rPr>
                        <a:t>Deterioro / Depreciación / Amortización</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869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576</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293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34</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210402">
                <a:tc>
                  <a:txBody>
                    <a:bodyPr/>
                    <a:lstStyle/>
                    <a:p>
                      <a:pPr algn="l" fontAlgn="ctr"/>
                      <a:r>
                        <a:rPr lang="es-CO" sz="1300" b="0" i="0" u="none" strike="noStrike">
                          <a:solidFill>
                            <a:srgbClr val="000000"/>
                          </a:solidFill>
                          <a:effectLst/>
                          <a:latin typeface="Arial Narrow" panose="020B0606020202030204" pitchFamily="34" charset="0"/>
                        </a:rPr>
                        <a:t>Otros Gastos ( financieros, IVA asumido, comparendos)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1,629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1,668</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012"/>
                  </a:ext>
                </a:extLst>
              </a:tr>
              <a:tr h="227936">
                <a:tc>
                  <a:txBody>
                    <a:bodyPr/>
                    <a:lstStyle/>
                    <a:p>
                      <a:pPr algn="l" fontAlgn="ctr"/>
                      <a:r>
                        <a:rPr lang="es-CO" sz="1400" b="1" i="0" u="none" strike="noStrike">
                          <a:solidFill>
                            <a:srgbClr val="000000"/>
                          </a:solidFill>
                          <a:effectLst/>
                          <a:latin typeface="Arial Narrow" panose="020B0606020202030204" pitchFamily="34" charset="0"/>
                        </a:rPr>
                        <a:t>TOTAL GASTOS</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47,283</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45,932</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a:solidFill>
                            <a:srgbClr val="000000"/>
                          </a:solidFill>
                          <a:effectLst/>
                          <a:latin typeface="Arial Narrow" panose="020B0606020202030204" pitchFamily="34" charset="0"/>
                        </a:rPr>
                        <a:t>1,351</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a:t>
                      </a:r>
                    </a:p>
                  </a:txBody>
                  <a:tcPr marL="0" marR="0" marT="0" marB="0" anchor="ctr">
                    <a:lnL>
                      <a:noFill/>
                    </a:lnL>
                    <a:lnR>
                      <a:noFill/>
                    </a:lnR>
                    <a:lnT>
                      <a:noFill/>
                    </a:lnT>
                    <a:lnB>
                      <a:noFill/>
                    </a:lnB>
                  </a:tcPr>
                </a:tc>
                <a:extLst>
                  <a:ext uri="{0D108BD9-81ED-4DB2-BD59-A6C34878D82A}">
                    <a16:rowId xmlns:a16="http://schemas.microsoft.com/office/drawing/2014/main" val="10013"/>
                  </a:ext>
                </a:extLst>
              </a:tr>
              <a:tr h="227936">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14"/>
                  </a:ext>
                </a:extLst>
              </a:tr>
              <a:tr h="227936">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a:solidFill>
                          <a:srgbClr val="000000"/>
                        </a:solidFill>
                        <a:effectLst/>
                        <a:latin typeface="Arial Narrow" panose="020B0606020202030204" pitchFamily="34" charset="0"/>
                      </a:endParaRPr>
                    </a:p>
                  </a:txBody>
                  <a:tcPr marL="0" marR="0" marT="0" marB="0" anchor="ctr">
                    <a:lnL>
                      <a:noFill/>
                    </a:lnL>
                    <a:lnR>
                      <a:noFill/>
                    </a:lnR>
                    <a:lnT>
                      <a:noFill/>
                    </a:lnT>
                    <a:lnB>
                      <a:noFill/>
                    </a:lnB>
                  </a:tcPr>
                </a:tc>
                <a:tc>
                  <a:txBody>
                    <a:bodyPr/>
                    <a:lstStyle/>
                    <a:p>
                      <a:pPr algn="l" fontAlgn="ctr"/>
                      <a:endParaRPr lang="es-CO" sz="1300" b="0" i="0" u="none" strike="noStrike" dirty="0">
                        <a:solidFill>
                          <a:srgbClr val="000000"/>
                        </a:solidFill>
                        <a:effectLst/>
                        <a:latin typeface="Arial Narrow" panose="020B0606020202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015"/>
                  </a:ext>
                </a:extLst>
              </a:tr>
              <a:tr h="426720">
                <a:tc>
                  <a:txBody>
                    <a:bodyPr/>
                    <a:lstStyle/>
                    <a:p>
                      <a:pPr algn="l" fontAlgn="ctr"/>
                      <a:r>
                        <a:rPr lang="es-CO" sz="1400" b="1" i="0" u="none" strike="noStrike">
                          <a:solidFill>
                            <a:srgbClr val="000000"/>
                          </a:solidFill>
                          <a:effectLst/>
                          <a:latin typeface="Arial Narrow" panose="020B0606020202030204" pitchFamily="34" charset="0"/>
                        </a:rPr>
                        <a:t>RESULTADO DEL PERIODO ANTES DE IMPUESTOS</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1,532</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3,161</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a:solidFill>
                            <a:srgbClr val="000000"/>
                          </a:solidFill>
                          <a:effectLst/>
                          <a:latin typeface="Arial Narrow" panose="020B0606020202030204" pitchFamily="34" charset="0"/>
                        </a:rPr>
                        <a:t>-1,629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-106</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227936">
                <a:tc>
                  <a:txBody>
                    <a:bodyPr/>
                    <a:lstStyle/>
                    <a:p>
                      <a:pPr algn="l" fontAlgn="ctr"/>
                      <a:r>
                        <a:rPr lang="es-CO" sz="1300" b="0" i="0" u="none" strike="noStrike">
                          <a:solidFill>
                            <a:srgbClr val="000000"/>
                          </a:solidFill>
                          <a:effectLst/>
                          <a:latin typeface="Arial Narrow" panose="020B0606020202030204" pitchFamily="34" charset="0"/>
                        </a:rPr>
                        <a:t>Impuestos de renta y complementarios</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34</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93</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-59</a:t>
                      </a:r>
                    </a:p>
                  </a:txBody>
                  <a:tcPr marL="0" marR="0" marT="0" marB="0" anchor="ctr">
                    <a:lnL>
                      <a:noFill/>
                    </a:lnL>
                    <a:lnR>
                      <a:noFill/>
                    </a:lnR>
                    <a:lnT>
                      <a:noFill/>
                    </a:lnT>
                    <a:lnB>
                      <a:noFill/>
                    </a:lnB>
                  </a:tcPr>
                </a:tc>
                <a:tc>
                  <a:txBody>
                    <a:bodyPr/>
                    <a:lstStyle/>
                    <a:p>
                      <a:pPr algn="r" fontAlgn="ctr"/>
                      <a:r>
                        <a:rPr lang="es-CO" sz="1300" b="0" i="0" u="none" strike="noStrike">
                          <a:solidFill>
                            <a:srgbClr val="000000"/>
                          </a:solidFill>
                          <a:effectLst/>
                          <a:latin typeface="Arial Narrow" panose="020B0606020202030204" pitchFamily="34" charset="0"/>
                        </a:rPr>
                        <a:t>-175</a:t>
                      </a:r>
                    </a:p>
                  </a:txBody>
                  <a:tcPr marL="0" marR="0" marT="0" marB="0" anchor="ctr">
                    <a:lnL>
                      <a:noFill/>
                    </a:lnL>
                    <a:lnR>
                      <a:noFill/>
                    </a:lnR>
                    <a:lnT>
                      <a:noFill/>
                    </a:lnT>
                    <a:lnB>
                      <a:noFill/>
                    </a:lnB>
                  </a:tcPr>
                </a:tc>
                <a:extLst>
                  <a:ext uri="{0D108BD9-81ED-4DB2-BD59-A6C34878D82A}">
                    <a16:rowId xmlns:a16="http://schemas.microsoft.com/office/drawing/2014/main" val="10017"/>
                  </a:ext>
                </a:extLst>
              </a:tr>
              <a:tr h="227936">
                <a:tc>
                  <a:txBody>
                    <a:bodyPr/>
                    <a:lstStyle/>
                    <a:p>
                      <a:pPr algn="l" fontAlgn="ctr"/>
                      <a:r>
                        <a:rPr lang="es-CO" sz="1400" b="1" i="0" u="none" strike="noStrike">
                          <a:solidFill>
                            <a:srgbClr val="000000"/>
                          </a:solidFill>
                          <a:effectLst/>
                          <a:latin typeface="Arial Narrow" panose="020B0606020202030204" pitchFamily="34" charset="0"/>
                        </a:rPr>
                        <a:t>RESULTADO DEL PERIODO</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1,498</a:t>
                      </a:r>
                    </a:p>
                  </a:txBody>
                  <a:tcPr marL="0" marR="0" marT="0" marB="0" anchor="ctr">
                    <a:lnL>
                      <a:noFill/>
                    </a:lnL>
                    <a:lnR>
                      <a:noFill/>
                    </a:lnR>
                    <a:lnT>
                      <a:noFill/>
                    </a:lnT>
                    <a:lnB>
                      <a:noFill/>
                    </a:lnB>
                    <a:solidFill>
                      <a:srgbClr val="EDEDED"/>
                    </a:solidFill>
                  </a:tcPr>
                </a:tc>
                <a:tc>
                  <a:txBody>
                    <a:bodyPr/>
                    <a:lstStyle/>
                    <a:p>
                      <a:pPr algn="r" fontAlgn="ctr"/>
                      <a:r>
                        <a:rPr lang="es-CO" sz="1400" b="0" i="0" u="none" strike="noStrike">
                          <a:solidFill>
                            <a:srgbClr val="000000"/>
                          </a:solidFill>
                          <a:effectLst/>
                          <a:latin typeface="Arial Narrow" panose="020B0606020202030204" pitchFamily="34" charset="0"/>
                        </a:rPr>
                        <a:t>3,068</a:t>
                      </a:r>
                    </a:p>
                  </a:txBody>
                  <a:tcPr marL="0" marR="0" marT="0" marB="0" anchor="ctr">
                    <a:lnL>
                      <a:noFill/>
                    </a:lnL>
                    <a:lnR>
                      <a:noFill/>
                    </a:lnR>
                    <a:lnT>
                      <a:noFill/>
                    </a:lnT>
                    <a:lnB>
                      <a:noFill/>
                    </a:lnB>
                    <a:solidFill>
                      <a:srgbClr val="EDEDED"/>
                    </a:solidFill>
                  </a:tcPr>
                </a:tc>
                <a:tc>
                  <a:txBody>
                    <a:bodyPr/>
                    <a:lstStyle/>
                    <a:p>
                      <a:pPr algn="r" fontAlgn="ctr"/>
                      <a:r>
                        <a:rPr lang="es-CO" sz="1300" b="0" i="0" u="none" strike="noStrike">
                          <a:solidFill>
                            <a:srgbClr val="000000"/>
                          </a:solidFill>
                          <a:effectLst/>
                          <a:latin typeface="Arial Narrow" panose="020B0606020202030204" pitchFamily="34" charset="0"/>
                        </a:rPr>
                        <a:t>-1,570</a:t>
                      </a:r>
                    </a:p>
                  </a:txBody>
                  <a:tcPr marL="0" marR="0" marT="0" marB="0" anchor="ctr">
                    <a:lnL>
                      <a:noFill/>
                    </a:lnL>
                    <a:lnR>
                      <a:noFill/>
                    </a:lnR>
                    <a:lnT>
                      <a:noFill/>
                    </a:lnT>
                    <a:lnB>
                      <a:noFill/>
                    </a:lnB>
                  </a:tcPr>
                </a:tc>
                <a:tc>
                  <a:txBody>
                    <a:bodyPr/>
                    <a:lstStyle/>
                    <a:p>
                      <a:pPr algn="r" fontAlgn="ctr"/>
                      <a:r>
                        <a:rPr lang="es-CO" sz="1300" b="0" i="0" u="none" strike="noStrike" dirty="0">
                          <a:solidFill>
                            <a:srgbClr val="000000"/>
                          </a:solidFill>
                          <a:effectLst/>
                          <a:latin typeface="Arial Narrow" panose="020B0606020202030204" pitchFamily="34" charset="0"/>
                        </a:rPr>
                        <a:t>-105</a:t>
                      </a:r>
                    </a:p>
                  </a:txBody>
                  <a:tcPr marL="0" marR="0" marT="0" marB="0" anchor="ctr">
                    <a:lnL>
                      <a:noFill/>
                    </a:lnL>
                    <a:lnR>
                      <a:noFill/>
                    </a:lnR>
                    <a:lnT>
                      <a:noFill/>
                    </a:lnT>
                    <a:lnB>
                      <a:noFill/>
                    </a:lnB>
                  </a:tcPr>
                </a:tc>
                <a:extLst>
                  <a:ext uri="{0D108BD9-81ED-4DB2-BD59-A6C34878D82A}">
                    <a16:rowId xmlns:a16="http://schemas.microsoft.com/office/drawing/2014/main" val="10018"/>
                  </a:ext>
                </a:extLst>
              </a:tr>
            </a:tbl>
          </a:graphicData>
        </a:graphic>
      </p:graphicFrame>
      <p:sp>
        <p:nvSpPr>
          <p:cNvPr id="26" name="Botón de acción: ir hacia delante o siguiente 25">
            <a:hlinkClick r:id="rId3" action="ppaction://hlinksldjump" highlightClick="1"/>
            <a:extLst>
              <a:ext uri="{FF2B5EF4-FFF2-40B4-BE49-F238E27FC236}">
                <a16:creationId xmlns:a16="http://schemas.microsoft.com/office/drawing/2014/main" id="{B797A002-FEA0-4B9B-9D41-4E65E527E702}"/>
              </a:ext>
            </a:extLst>
          </p:cNvPr>
          <p:cNvSpPr/>
          <p:nvPr/>
        </p:nvSpPr>
        <p:spPr>
          <a:xfrm>
            <a:off x="3609975" y="3402013"/>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7" name="Botón de acción: ir hacia delante o siguiente 26">
            <a:hlinkClick r:id="rId4" action="ppaction://hlinksldjump" highlightClick="1"/>
            <a:extLst>
              <a:ext uri="{FF2B5EF4-FFF2-40B4-BE49-F238E27FC236}">
                <a16:creationId xmlns:a16="http://schemas.microsoft.com/office/drawing/2014/main" id="{A3CD0A69-A83C-49E7-9B01-05B4464E4CE0}"/>
              </a:ext>
            </a:extLst>
          </p:cNvPr>
          <p:cNvSpPr/>
          <p:nvPr/>
        </p:nvSpPr>
        <p:spPr>
          <a:xfrm>
            <a:off x="3476625" y="3614738"/>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5" action="ppaction://hlinksldjump" highlightClick="1"/>
            <a:extLst>
              <a:ext uri="{FF2B5EF4-FFF2-40B4-BE49-F238E27FC236}">
                <a16:creationId xmlns:a16="http://schemas.microsoft.com/office/drawing/2014/main" id="{BC250B78-5498-44A5-A031-785F0D68FA3F}"/>
              </a:ext>
            </a:extLst>
          </p:cNvPr>
          <p:cNvSpPr/>
          <p:nvPr/>
        </p:nvSpPr>
        <p:spPr>
          <a:xfrm>
            <a:off x="3673475" y="4033838"/>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6" action="ppaction://hlinksldjump" highlightClick="1"/>
            <a:extLst>
              <a:ext uri="{FF2B5EF4-FFF2-40B4-BE49-F238E27FC236}">
                <a16:creationId xmlns:a16="http://schemas.microsoft.com/office/drawing/2014/main" id="{EBFAE34F-683A-4FE9-8BE5-37D3A867F9DA}"/>
              </a:ext>
            </a:extLst>
          </p:cNvPr>
          <p:cNvSpPr/>
          <p:nvPr/>
        </p:nvSpPr>
        <p:spPr>
          <a:xfrm>
            <a:off x="4759325" y="42640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Botón de acción: ir hacia delante o siguiente 17">
            <a:hlinkClick r:id="rId6" action="ppaction://hlinksldjump" highlightClick="1"/>
            <a:extLst>
              <a:ext uri="{FF2B5EF4-FFF2-40B4-BE49-F238E27FC236}">
                <a16:creationId xmlns:a16="http://schemas.microsoft.com/office/drawing/2014/main" id="{56B2E1CF-1595-4EC4-94BB-2B5F27DB8B0B}"/>
              </a:ext>
            </a:extLst>
          </p:cNvPr>
          <p:cNvSpPr/>
          <p:nvPr/>
        </p:nvSpPr>
        <p:spPr>
          <a:xfrm>
            <a:off x="5757863" y="4467225"/>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Rectángulo 18">
            <a:extLst>
              <a:ext uri="{FF2B5EF4-FFF2-40B4-BE49-F238E27FC236}">
                <a16:creationId xmlns:a16="http://schemas.microsoft.com/office/drawing/2014/main" id="{5C237244-2C18-40B4-8824-90B1CD75646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0" name="Imagen 7">
            <a:extLst>
              <a:ext uri="{FF2B5EF4-FFF2-40B4-BE49-F238E27FC236}">
                <a16:creationId xmlns:a16="http://schemas.microsoft.com/office/drawing/2014/main" id="{9CB4A46A-CBD2-45C6-B352-85B85D13B9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5">
            <a:extLst>
              <a:ext uri="{FF2B5EF4-FFF2-40B4-BE49-F238E27FC236}">
                <a16:creationId xmlns:a16="http://schemas.microsoft.com/office/drawing/2014/main" id="{B06DFD41-3055-447E-8BDB-5598EC72B5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2" name="CuadroTexto 21">
            <a:extLst>
              <a:ext uri="{FF2B5EF4-FFF2-40B4-BE49-F238E27FC236}">
                <a16:creationId xmlns:a16="http://schemas.microsoft.com/office/drawing/2014/main" id="{C90EA097-4D3A-489C-98D8-91D1153221DA}"/>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uadroTexto 8">
            <a:extLst>
              <a:ext uri="{FF2B5EF4-FFF2-40B4-BE49-F238E27FC236}">
                <a16:creationId xmlns:a16="http://schemas.microsoft.com/office/drawing/2014/main" id="{BA6B1888-9BDD-4552-84A8-FEB8A4A24D58}"/>
              </a:ext>
            </a:extLst>
          </p:cNvPr>
          <p:cNvSpPr txBox="1">
            <a:spLocks noChangeArrowheads="1"/>
          </p:cNvSpPr>
          <p:nvPr/>
        </p:nvSpPr>
        <p:spPr bwMode="auto">
          <a:xfrm>
            <a:off x="2857500" y="2447925"/>
            <a:ext cx="68532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000" dirty="0">
                <a:solidFill>
                  <a:srgbClr val="000A8B"/>
                </a:solidFill>
              </a:rPr>
              <a:t>OPINION ESTADOS FINANCIEROS – REVISORIA FISCAL</a:t>
            </a:r>
          </a:p>
        </p:txBody>
      </p:sp>
      <p:sp>
        <p:nvSpPr>
          <p:cNvPr id="7" name="Rectángulo 6">
            <a:extLst>
              <a:ext uri="{FF2B5EF4-FFF2-40B4-BE49-F238E27FC236}">
                <a16:creationId xmlns:a16="http://schemas.microsoft.com/office/drawing/2014/main" id="{70C114C8-FDAC-4E45-94BC-6CE0C55B047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22E79296-8C9C-4805-A337-0208B405C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44201A7B-11C0-451B-908D-8770125F1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CuadroTexto 9">
            <a:extLst>
              <a:ext uri="{FF2B5EF4-FFF2-40B4-BE49-F238E27FC236}">
                <a16:creationId xmlns:a16="http://schemas.microsoft.com/office/drawing/2014/main" id="{2B19A2CF-55FA-43DE-8684-FDDBF83B5BBE}"/>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4F0387CB-0BA9-46C6-901F-94E55EFF8EBA}"/>
              </a:ext>
            </a:extLst>
          </p:cNvPr>
          <p:cNvSpPr txBox="1"/>
          <p:nvPr/>
        </p:nvSpPr>
        <p:spPr>
          <a:xfrm>
            <a:off x="2857500" y="2447925"/>
            <a:ext cx="6853238" cy="1323439"/>
          </a:xfrm>
          <a:prstGeom prst="rect">
            <a:avLst/>
          </a:prstGeom>
          <a:noFill/>
        </p:spPr>
        <p:txBody>
          <a:bodyPr>
            <a:spAutoFit/>
          </a:bodyPr>
          <a:lstStyle/>
          <a:p>
            <a:pPr algn="ctr">
              <a:defRPr/>
            </a:pPr>
            <a:r>
              <a:rPr lang="es-CO" sz="4000" dirty="0">
                <a:solidFill>
                  <a:srgbClr val="000A8B"/>
                </a:solidFill>
              </a:rPr>
              <a:t>ESTADOS FINANCIEROS FRISCO</a:t>
            </a:r>
          </a:p>
          <a:p>
            <a:pPr algn="ctr">
              <a:defRPr/>
            </a:pPr>
            <a:r>
              <a:rPr lang="es-CO" sz="4000" dirty="0">
                <a:solidFill>
                  <a:srgbClr val="000A8B"/>
                </a:solidFill>
              </a:rPr>
              <a:t> AL 31 DE DICIEMBRE DE 2020</a:t>
            </a:r>
            <a:endParaRPr lang="es-ES" sz="4000"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224140B3-1938-41C7-BA72-542BE310394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7FCC869A-503C-44FD-A2A0-6BF5B92FF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FAA7293F-8B6F-4B30-897D-76270A0BE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CuadroTexto 10">
            <a:extLst>
              <a:ext uri="{FF2B5EF4-FFF2-40B4-BE49-F238E27FC236}">
                <a16:creationId xmlns:a16="http://schemas.microsoft.com/office/drawing/2014/main" id="{F4215125-6311-481D-9452-F6D660478C61}"/>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Botón de acción: ir al final 17">
            <a:hlinkClick r:id="rId2" action="ppaction://hlinksldjump" highlightClick="1"/>
            <a:extLst>
              <a:ext uri="{FF2B5EF4-FFF2-40B4-BE49-F238E27FC236}">
                <a16:creationId xmlns:a16="http://schemas.microsoft.com/office/drawing/2014/main" id="{C301974A-DB7D-4512-ABF6-3E47D05429BC}"/>
              </a:ext>
            </a:extLst>
          </p:cNvPr>
          <p:cNvSpPr/>
          <p:nvPr/>
        </p:nvSpPr>
        <p:spPr>
          <a:xfrm>
            <a:off x="2025650" y="2357438"/>
            <a:ext cx="331788"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0" name="Botón de acción: ir al final 19">
            <a:hlinkClick r:id="rId3" action="ppaction://hlinksldjump" highlightClick="1"/>
            <a:extLst>
              <a:ext uri="{FF2B5EF4-FFF2-40B4-BE49-F238E27FC236}">
                <a16:creationId xmlns:a16="http://schemas.microsoft.com/office/drawing/2014/main" id="{82AF212B-1429-4BE4-B8E4-EC3E51FB0D97}"/>
              </a:ext>
            </a:extLst>
          </p:cNvPr>
          <p:cNvSpPr/>
          <p:nvPr/>
        </p:nvSpPr>
        <p:spPr>
          <a:xfrm>
            <a:off x="2046289" y="2906713"/>
            <a:ext cx="331787"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1" name="Botón de acción: ir al final 20">
            <a:hlinkClick r:id="rId4" action="ppaction://hlinksldjump" highlightClick="1"/>
            <a:extLst>
              <a:ext uri="{FF2B5EF4-FFF2-40B4-BE49-F238E27FC236}">
                <a16:creationId xmlns:a16="http://schemas.microsoft.com/office/drawing/2014/main" id="{22552763-7BFA-46D0-90BD-3193CB7F78EF}"/>
              </a:ext>
            </a:extLst>
          </p:cNvPr>
          <p:cNvSpPr/>
          <p:nvPr/>
        </p:nvSpPr>
        <p:spPr>
          <a:xfrm>
            <a:off x="2025650" y="3170238"/>
            <a:ext cx="331788"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3" name="Botón de acción: ir al final 22">
            <a:hlinkClick r:id="rId5" action="ppaction://hlinksldjump" highlightClick="1"/>
            <a:extLst>
              <a:ext uri="{FF2B5EF4-FFF2-40B4-BE49-F238E27FC236}">
                <a16:creationId xmlns:a16="http://schemas.microsoft.com/office/drawing/2014/main" id="{D1D9052B-F6DF-451D-945F-89D5572338DB}"/>
              </a:ext>
            </a:extLst>
          </p:cNvPr>
          <p:cNvSpPr/>
          <p:nvPr/>
        </p:nvSpPr>
        <p:spPr>
          <a:xfrm>
            <a:off x="2033588" y="3465513"/>
            <a:ext cx="330200"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4" name="Botón de acción: ir al final 23">
            <a:hlinkClick r:id="rId6" action="ppaction://hlinksldjump" highlightClick="1"/>
            <a:extLst>
              <a:ext uri="{FF2B5EF4-FFF2-40B4-BE49-F238E27FC236}">
                <a16:creationId xmlns:a16="http://schemas.microsoft.com/office/drawing/2014/main" id="{DDDAAADC-9A61-4192-A2C4-9372C7E2A4D1}"/>
              </a:ext>
            </a:extLst>
          </p:cNvPr>
          <p:cNvSpPr/>
          <p:nvPr/>
        </p:nvSpPr>
        <p:spPr>
          <a:xfrm>
            <a:off x="2025650" y="3727450"/>
            <a:ext cx="331788"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5" name="Botón de acción: ir al final 24">
            <a:hlinkClick r:id="rId7" action="ppaction://hlinksldjump" highlightClick="1"/>
            <a:extLst>
              <a:ext uri="{FF2B5EF4-FFF2-40B4-BE49-F238E27FC236}">
                <a16:creationId xmlns:a16="http://schemas.microsoft.com/office/drawing/2014/main" id="{A41CD986-CF4F-4638-BFFA-3F898436D044}"/>
              </a:ext>
            </a:extLst>
          </p:cNvPr>
          <p:cNvSpPr/>
          <p:nvPr/>
        </p:nvSpPr>
        <p:spPr>
          <a:xfrm>
            <a:off x="2033589" y="4017963"/>
            <a:ext cx="331787"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dirty="0"/>
          </a:p>
        </p:txBody>
      </p:sp>
      <p:sp>
        <p:nvSpPr>
          <p:cNvPr id="15" name="Título 1">
            <a:extLst>
              <a:ext uri="{FF2B5EF4-FFF2-40B4-BE49-F238E27FC236}">
                <a16:creationId xmlns:a16="http://schemas.microsoft.com/office/drawing/2014/main" id="{D6B32AF8-F90E-4B4A-B95B-186A9D00DF1F}"/>
              </a:ext>
            </a:extLst>
          </p:cNvPr>
          <p:cNvSpPr txBox="1">
            <a:spLocks/>
          </p:cNvSpPr>
          <p:nvPr/>
        </p:nvSpPr>
        <p:spPr>
          <a:xfrm>
            <a:off x="2857501" y="409575"/>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31 DE DICIEMBRE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2301" name="Imagen 1">
            <a:extLst>
              <a:ext uri="{FF2B5EF4-FFF2-40B4-BE49-F238E27FC236}">
                <a16:creationId xmlns:a16="http://schemas.microsoft.com/office/drawing/2014/main" id="{ECF6980C-82D9-42AC-BFA1-0CA3E2885C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0300" y="1574801"/>
            <a:ext cx="7831138"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Botón de acción: ir al final 5">
            <a:hlinkClick r:id="rId9" action="ppaction://hlinksldjump" highlightClick="1"/>
            <a:extLst>
              <a:ext uri="{FF2B5EF4-FFF2-40B4-BE49-F238E27FC236}">
                <a16:creationId xmlns:a16="http://schemas.microsoft.com/office/drawing/2014/main" id="{ADC35A74-D364-4906-9D7B-71CCE239EB17}"/>
              </a:ext>
            </a:extLst>
          </p:cNvPr>
          <p:cNvSpPr/>
          <p:nvPr/>
        </p:nvSpPr>
        <p:spPr>
          <a:xfrm>
            <a:off x="3424239" y="3460750"/>
            <a:ext cx="331787"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2303" name="CuadroTexto 13">
            <a:extLst>
              <a:ext uri="{FF2B5EF4-FFF2-40B4-BE49-F238E27FC236}">
                <a16:creationId xmlns:a16="http://schemas.microsoft.com/office/drawing/2014/main" id="{992E7ABB-078E-4B39-90D5-930C247996E1}"/>
              </a:ext>
            </a:extLst>
          </p:cNvPr>
          <p:cNvSpPr txBox="1">
            <a:spLocks noChangeArrowheads="1"/>
          </p:cNvSpPr>
          <p:nvPr/>
        </p:nvSpPr>
        <p:spPr bwMode="auto">
          <a:xfrm>
            <a:off x="3724275" y="3397250"/>
            <a:ext cx="10096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a:t>Inventario total</a:t>
            </a:r>
          </a:p>
        </p:txBody>
      </p:sp>
      <p:sp>
        <p:nvSpPr>
          <p:cNvPr id="19" name="Rectángulo 18">
            <a:extLst>
              <a:ext uri="{FF2B5EF4-FFF2-40B4-BE49-F238E27FC236}">
                <a16:creationId xmlns:a16="http://schemas.microsoft.com/office/drawing/2014/main" id="{759581E4-A6FC-4B22-BC14-1FD4E3C8359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2" name="Imagen 7">
            <a:extLst>
              <a:ext uri="{FF2B5EF4-FFF2-40B4-BE49-F238E27FC236}">
                <a16:creationId xmlns:a16="http://schemas.microsoft.com/office/drawing/2014/main" id="{3776FE53-020F-404C-A8D8-E24F31C0D5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6" name="Imagen 5">
            <a:extLst>
              <a:ext uri="{FF2B5EF4-FFF2-40B4-BE49-F238E27FC236}">
                <a16:creationId xmlns:a16="http://schemas.microsoft.com/office/drawing/2014/main" id="{F1D474A9-D54B-47C6-A73E-BBE68E3B356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7" name="CuadroTexto 26">
            <a:extLst>
              <a:ext uri="{FF2B5EF4-FFF2-40B4-BE49-F238E27FC236}">
                <a16:creationId xmlns:a16="http://schemas.microsoft.com/office/drawing/2014/main" id="{05F8A832-E4D3-4DCF-9EAD-93CE16467B2A}"/>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tón de acción: ir al final 14">
            <a:hlinkClick r:id="rId3" action="ppaction://hlinksldjump" highlightClick="1"/>
            <a:extLst>
              <a:ext uri="{FF2B5EF4-FFF2-40B4-BE49-F238E27FC236}">
                <a16:creationId xmlns:a16="http://schemas.microsoft.com/office/drawing/2014/main" id="{E56B82EC-BB42-4857-A1B8-323F5726942B}"/>
              </a:ext>
            </a:extLst>
          </p:cNvPr>
          <p:cNvSpPr/>
          <p:nvPr/>
        </p:nvSpPr>
        <p:spPr>
          <a:xfrm>
            <a:off x="1784350" y="1968500"/>
            <a:ext cx="330200"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6" name="Botón de acción: ir al final 15">
            <a:hlinkClick r:id="rId4" action="ppaction://hlinksldjump" highlightClick="1"/>
            <a:extLst>
              <a:ext uri="{FF2B5EF4-FFF2-40B4-BE49-F238E27FC236}">
                <a16:creationId xmlns:a16="http://schemas.microsoft.com/office/drawing/2014/main" id="{D3C9671C-6FA1-4F91-9EB2-25875EC5B45C}"/>
              </a:ext>
            </a:extLst>
          </p:cNvPr>
          <p:cNvSpPr/>
          <p:nvPr/>
        </p:nvSpPr>
        <p:spPr>
          <a:xfrm>
            <a:off x="1785939" y="2189163"/>
            <a:ext cx="331787"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7" name="Botón de acción: ir al final 16">
            <a:hlinkClick r:id="rId5" action="ppaction://hlinksldjump" highlightClick="1"/>
            <a:extLst>
              <a:ext uri="{FF2B5EF4-FFF2-40B4-BE49-F238E27FC236}">
                <a16:creationId xmlns:a16="http://schemas.microsoft.com/office/drawing/2014/main" id="{C17BE435-FB77-41D5-8C07-A9C74C7C1A1A}"/>
              </a:ext>
            </a:extLst>
          </p:cNvPr>
          <p:cNvSpPr/>
          <p:nvPr/>
        </p:nvSpPr>
        <p:spPr>
          <a:xfrm>
            <a:off x="1789114" y="2432050"/>
            <a:ext cx="331787"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3" name="Título 1">
            <a:extLst>
              <a:ext uri="{FF2B5EF4-FFF2-40B4-BE49-F238E27FC236}">
                <a16:creationId xmlns:a16="http://schemas.microsoft.com/office/drawing/2014/main" id="{86FE89AA-D675-44BF-A0E1-27A9A66A993F}"/>
              </a:ext>
            </a:extLst>
          </p:cNvPr>
          <p:cNvSpPr txBox="1">
            <a:spLocks/>
          </p:cNvSpPr>
          <p:nvPr/>
        </p:nvSpPr>
        <p:spPr>
          <a:xfrm>
            <a:off x="2776539" y="436563"/>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000" dirty="0">
                <a:solidFill>
                  <a:schemeClr val="bg1">
                    <a:lumMod val="50000"/>
                  </a:schemeClr>
                </a:solidFill>
                <a:latin typeface="+mn-lt"/>
              </a:rPr>
              <a:t> </a:t>
            </a:r>
            <a:r>
              <a:rPr lang="es-CO" sz="1000" dirty="0">
                <a:solidFill>
                  <a:schemeClr val="bg1">
                    <a:lumMod val="50000"/>
                  </a:schemeClr>
                </a:solidFill>
                <a:latin typeface="+mn-lt"/>
                <a:ea typeface="+mn-ea"/>
                <a:cs typeface="Lato Regular"/>
              </a:rPr>
              <a:t>ESTADO DE SITUACION FINANCIERA INDIVIDUAL</a:t>
            </a:r>
          </a:p>
          <a:p>
            <a:pPr algn="ctr">
              <a:defRPr/>
            </a:pPr>
            <a:r>
              <a:rPr lang="es-CO" sz="1000" dirty="0">
                <a:solidFill>
                  <a:schemeClr val="bg1">
                    <a:lumMod val="50000"/>
                  </a:schemeClr>
                </a:solidFill>
                <a:latin typeface="+mn-lt"/>
                <a:ea typeface="+mn-ea"/>
                <a:cs typeface="Lato Regular"/>
              </a:rPr>
              <a:t>FONDO PARA LA REHABILITACION, INVERSION SOCIAL Y LUCHA CONTRA EL CRIMEN ORGANIZACIONAL – FRISCO</a:t>
            </a:r>
          </a:p>
          <a:p>
            <a:pPr algn="ctr">
              <a:defRPr/>
            </a:pPr>
            <a:endParaRPr lang="es-CO" sz="1000" dirty="0">
              <a:solidFill>
                <a:schemeClr val="bg1">
                  <a:lumMod val="50000"/>
                </a:schemeClr>
              </a:solidFill>
              <a:latin typeface="+mn-lt"/>
              <a:ea typeface="+mn-ea"/>
              <a:cs typeface="Lato Regular"/>
            </a:endParaRPr>
          </a:p>
          <a:p>
            <a:pPr algn="ctr">
              <a:defRPr/>
            </a:pPr>
            <a:r>
              <a:rPr lang="es-CO" sz="788" dirty="0">
                <a:solidFill>
                  <a:schemeClr val="bg1">
                    <a:lumMod val="50000"/>
                  </a:schemeClr>
                </a:solidFill>
                <a:latin typeface="+mn-lt"/>
                <a:ea typeface="+mn-ea"/>
                <a:cs typeface="Lato Regular"/>
              </a:rPr>
              <a:t>AL 31 DE DICIEMBRE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3322" name="Imagen 3">
            <a:extLst>
              <a:ext uri="{FF2B5EF4-FFF2-40B4-BE49-F238E27FC236}">
                <a16:creationId xmlns:a16="http://schemas.microsoft.com/office/drawing/2014/main" id="{CDFAED36-8961-49D1-9C4D-2E51D177C4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1700" y="1381126"/>
            <a:ext cx="7861300"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Imagen 6">
            <a:extLst>
              <a:ext uri="{FF2B5EF4-FFF2-40B4-BE49-F238E27FC236}">
                <a16:creationId xmlns:a16="http://schemas.microsoft.com/office/drawing/2014/main" id="{C59C7CB9-C836-4C93-9740-95CCA21807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5039" y="3402013"/>
            <a:ext cx="78581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AC55F8D9-51E1-4A9B-94FF-5603B6C3CF4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4" name="Imagen 7">
            <a:extLst>
              <a:ext uri="{FF2B5EF4-FFF2-40B4-BE49-F238E27FC236}">
                <a16:creationId xmlns:a16="http://schemas.microsoft.com/office/drawing/2014/main" id="{81A9B782-E26B-4222-8A38-684E47182D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56387C81-957D-43D1-A8F9-A8C29B5D55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21" name="CuadroTexto 20">
            <a:extLst>
              <a:ext uri="{FF2B5EF4-FFF2-40B4-BE49-F238E27FC236}">
                <a16:creationId xmlns:a16="http://schemas.microsoft.com/office/drawing/2014/main" id="{096929F0-CE8E-4CE9-91D3-CA0FFDE83C5C}"/>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Botón de acción: ir al final 15">
            <a:hlinkClick r:id="rId3" action="ppaction://hlinksldjump" highlightClick="1"/>
            <a:extLst>
              <a:ext uri="{FF2B5EF4-FFF2-40B4-BE49-F238E27FC236}">
                <a16:creationId xmlns:a16="http://schemas.microsoft.com/office/drawing/2014/main" id="{58BA65EA-C0C2-477B-8C6B-D6BAC570E182}"/>
              </a:ext>
            </a:extLst>
          </p:cNvPr>
          <p:cNvSpPr/>
          <p:nvPr/>
        </p:nvSpPr>
        <p:spPr>
          <a:xfrm>
            <a:off x="2136775" y="3529013"/>
            <a:ext cx="331788"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dirty="0"/>
              <a:t>|</a:t>
            </a:r>
          </a:p>
        </p:txBody>
      </p:sp>
      <p:sp>
        <p:nvSpPr>
          <p:cNvPr id="15" name="Botón de acción: ir al final 14">
            <a:hlinkClick r:id="rId4" action="ppaction://hlinksldjump" highlightClick="1"/>
            <a:extLst>
              <a:ext uri="{FF2B5EF4-FFF2-40B4-BE49-F238E27FC236}">
                <a16:creationId xmlns:a16="http://schemas.microsoft.com/office/drawing/2014/main" id="{E471AC77-475D-4E48-8B16-781AB27DA392}"/>
              </a:ext>
            </a:extLst>
          </p:cNvPr>
          <p:cNvSpPr/>
          <p:nvPr/>
        </p:nvSpPr>
        <p:spPr>
          <a:xfrm>
            <a:off x="2130425" y="3027363"/>
            <a:ext cx="331788"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7" name="Botón de acción: ir al final 16">
            <a:hlinkClick r:id="rId5" action="ppaction://hlinksldjump" highlightClick="1"/>
            <a:extLst>
              <a:ext uri="{FF2B5EF4-FFF2-40B4-BE49-F238E27FC236}">
                <a16:creationId xmlns:a16="http://schemas.microsoft.com/office/drawing/2014/main" id="{86268E73-EB65-4991-88CB-C645540B8730}"/>
              </a:ext>
            </a:extLst>
          </p:cNvPr>
          <p:cNvSpPr/>
          <p:nvPr/>
        </p:nvSpPr>
        <p:spPr>
          <a:xfrm>
            <a:off x="2136775" y="4429125"/>
            <a:ext cx="331788" cy="952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8" name="Botón de acción: ir al final 17">
            <a:hlinkClick r:id="rId5" action="ppaction://hlinksldjump" highlightClick="1"/>
            <a:extLst>
              <a:ext uri="{FF2B5EF4-FFF2-40B4-BE49-F238E27FC236}">
                <a16:creationId xmlns:a16="http://schemas.microsoft.com/office/drawing/2014/main" id="{87E1362C-5E8A-4734-AB13-7D43A561664B}"/>
              </a:ext>
            </a:extLst>
          </p:cNvPr>
          <p:cNvSpPr/>
          <p:nvPr/>
        </p:nvSpPr>
        <p:spPr>
          <a:xfrm>
            <a:off x="2133600" y="4630738"/>
            <a:ext cx="330200"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9" name="Botón de acción: ir al final 18">
            <a:hlinkClick r:id="rId6" action="ppaction://hlinksldjump" highlightClick="1"/>
            <a:extLst>
              <a:ext uri="{FF2B5EF4-FFF2-40B4-BE49-F238E27FC236}">
                <a16:creationId xmlns:a16="http://schemas.microsoft.com/office/drawing/2014/main" id="{A8B3F46A-020F-4C52-96CB-09E8D80D8AC5}"/>
              </a:ext>
            </a:extLst>
          </p:cNvPr>
          <p:cNvSpPr/>
          <p:nvPr/>
        </p:nvSpPr>
        <p:spPr>
          <a:xfrm>
            <a:off x="2159000" y="5975350"/>
            <a:ext cx="330200" cy="107950"/>
          </a:xfrm>
          <a:prstGeom prst="actionButtonEnd">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2" name="Título 1">
            <a:extLst>
              <a:ext uri="{FF2B5EF4-FFF2-40B4-BE49-F238E27FC236}">
                <a16:creationId xmlns:a16="http://schemas.microsoft.com/office/drawing/2014/main" id="{741042EB-5920-4505-9CAD-4E8483B19141}"/>
              </a:ext>
            </a:extLst>
          </p:cNvPr>
          <p:cNvSpPr txBox="1">
            <a:spLocks/>
          </p:cNvSpPr>
          <p:nvPr/>
        </p:nvSpPr>
        <p:spPr>
          <a:xfrm>
            <a:off x="2673351" y="147638"/>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900" dirty="0">
                <a:solidFill>
                  <a:schemeClr val="bg1">
                    <a:lumMod val="50000"/>
                  </a:schemeClr>
                </a:solidFill>
                <a:latin typeface="+mn-lt"/>
              </a:rPr>
              <a:t> </a:t>
            </a:r>
            <a:r>
              <a:rPr lang="es-CO" sz="900" dirty="0">
                <a:solidFill>
                  <a:schemeClr val="bg1">
                    <a:lumMod val="50000"/>
                  </a:schemeClr>
                </a:solidFill>
                <a:latin typeface="+mn-lt"/>
                <a:ea typeface="+mn-ea"/>
                <a:cs typeface="Lato Regular"/>
              </a:rPr>
              <a:t>ESTADO DE RESULTADOS</a:t>
            </a:r>
          </a:p>
          <a:p>
            <a:pPr algn="ctr">
              <a:defRPr/>
            </a:pPr>
            <a:r>
              <a:rPr lang="es-CO" sz="900" dirty="0">
                <a:solidFill>
                  <a:schemeClr val="bg1">
                    <a:lumMod val="50000"/>
                  </a:schemeClr>
                </a:solidFill>
                <a:latin typeface="+mn-lt"/>
                <a:ea typeface="+mn-ea"/>
                <a:cs typeface="Lato Regular"/>
              </a:rPr>
              <a:t>FONDO PARA LA REHABILITACION, INVERSION SOCIAL Y LUCHA CONTRA EL CRIMEN ORGANIZACIONAL – FRISCO</a:t>
            </a:r>
          </a:p>
          <a:p>
            <a:pPr algn="ctr">
              <a:defRPr/>
            </a:pPr>
            <a:r>
              <a:rPr lang="es-CO" sz="1000" dirty="0">
                <a:solidFill>
                  <a:schemeClr val="bg1">
                    <a:lumMod val="50000"/>
                  </a:schemeClr>
                </a:solidFill>
                <a:latin typeface="+mn-lt"/>
                <a:ea typeface="+mn-ea"/>
                <a:cs typeface="Lato Regular"/>
              </a:rPr>
              <a:t>DEL 1 DE ENERO AL 31 DE DICIEMBRE DEL AÑO 2020</a:t>
            </a:r>
          </a:p>
          <a:p>
            <a:pPr algn="ctr">
              <a:defRPr/>
            </a:pPr>
            <a:r>
              <a:rPr lang="es-CO" sz="788" dirty="0">
                <a:solidFill>
                  <a:schemeClr val="bg1">
                    <a:lumMod val="50000"/>
                  </a:schemeClr>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5372" name="Imagen 8">
            <a:extLst>
              <a:ext uri="{FF2B5EF4-FFF2-40B4-BE49-F238E27FC236}">
                <a16:creationId xmlns:a16="http://schemas.microsoft.com/office/drawing/2014/main" id="{5812B449-A195-4117-A875-A01F8ADC82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6826" y="887413"/>
            <a:ext cx="7496175"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ángulo 19">
            <a:extLst>
              <a:ext uri="{FF2B5EF4-FFF2-40B4-BE49-F238E27FC236}">
                <a16:creationId xmlns:a16="http://schemas.microsoft.com/office/drawing/2014/main" id="{0B2DD124-26F3-45E2-8A0E-B38EABE88689}"/>
              </a:ext>
            </a:extLst>
          </p:cNvPr>
          <p:cNvSpPr/>
          <p:nvPr/>
        </p:nvSpPr>
        <p:spPr>
          <a:xfrm>
            <a:off x="-324186" y="6540500"/>
            <a:ext cx="12503486"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21" name="Imagen 7">
            <a:extLst>
              <a:ext uri="{FF2B5EF4-FFF2-40B4-BE49-F238E27FC236}">
                <a16:creationId xmlns:a16="http://schemas.microsoft.com/office/drawing/2014/main" id="{BA1F251B-708A-43C6-9BBD-0CE7B3FEC8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849" y="0"/>
            <a:ext cx="2346849" cy="1317976"/>
          </a:xfrm>
          <a:prstGeom prst="rect">
            <a:avLst/>
          </a:prstGeom>
        </p:spPr>
      </p:pic>
      <p:pic>
        <p:nvPicPr>
          <p:cNvPr id="22" name="Imagen 5">
            <a:extLst>
              <a:ext uri="{FF2B5EF4-FFF2-40B4-BE49-F238E27FC236}">
                <a16:creationId xmlns:a16="http://schemas.microsoft.com/office/drawing/2014/main" id="{7EAFDF37-700C-4FBA-B13D-B6FB70A0C0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32652" y="211801"/>
            <a:ext cx="3845531" cy="732086"/>
          </a:xfrm>
          <a:prstGeom prst="rect">
            <a:avLst/>
          </a:prstGeom>
        </p:spPr>
      </p:pic>
      <p:sp>
        <p:nvSpPr>
          <p:cNvPr id="23" name="CuadroTexto 22">
            <a:extLst>
              <a:ext uri="{FF2B5EF4-FFF2-40B4-BE49-F238E27FC236}">
                <a16:creationId xmlns:a16="http://schemas.microsoft.com/office/drawing/2014/main" id="{34FCAEF7-BB8E-4E66-8081-E3AB240438B7}"/>
              </a:ext>
            </a:extLst>
          </p:cNvPr>
          <p:cNvSpPr txBox="1"/>
          <p:nvPr/>
        </p:nvSpPr>
        <p:spPr>
          <a:xfrm>
            <a:off x="6162772" y="6556375"/>
            <a:ext cx="4221068" cy="254000"/>
          </a:xfrm>
          <a:prstGeom prst="rect">
            <a:avLst/>
          </a:prstGeom>
          <a:noFill/>
        </p:spPr>
        <p:txBody>
          <a:bodyPr wrap="square">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A5F515E-AC4E-427C-B56A-9CE40F367E89}"/>
              </a:ext>
            </a:extLst>
          </p:cNvPr>
          <p:cNvSpPr txBox="1"/>
          <p:nvPr/>
        </p:nvSpPr>
        <p:spPr>
          <a:xfrm>
            <a:off x="2857500" y="2447925"/>
            <a:ext cx="6853238" cy="1938338"/>
          </a:xfrm>
          <a:prstGeom prst="rect">
            <a:avLst/>
          </a:prstGeom>
          <a:noFill/>
        </p:spPr>
        <p:txBody>
          <a:bodyPr>
            <a:spAutoFit/>
          </a:bodyPr>
          <a:lstStyle/>
          <a:p>
            <a:pPr algn="ctr">
              <a:defRPr/>
            </a:pPr>
            <a:r>
              <a:rPr lang="es-CO" sz="4000" dirty="0">
                <a:solidFill>
                  <a:srgbClr val="000A8B"/>
                </a:solidFill>
              </a:rPr>
              <a:t>4. PORTAFOLIO DE INVERSIONES</a:t>
            </a:r>
          </a:p>
          <a:p>
            <a:pPr algn="ctr">
              <a:defRPr/>
            </a:pPr>
            <a:r>
              <a:rPr lang="es-CO" sz="4000" dirty="0">
                <a:solidFill>
                  <a:srgbClr val="000A8B"/>
                </a:solidFill>
              </a:rPr>
              <a:t> AL 31 DE ENERO DE 2021</a:t>
            </a:r>
            <a:endParaRPr lang="es-ES" sz="4000"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C10E8554-89EC-4621-B0A8-BA2183CB46F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279C4629-C840-49F9-A80C-2C1B50CBF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21B9FBC7-D3D3-4F30-8447-09F00E8CA0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1" name="CuadroTexto 10">
            <a:extLst>
              <a:ext uri="{FF2B5EF4-FFF2-40B4-BE49-F238E27FC236}">
                <a16:creationId xmlns:a16="http://schemas.microsoft.com/office/drawing/2014/main" id="{93E857C8-1415-4DE7-AAAB-5A4F863AE892}"/>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ítulo 7">
            <a:extLst>
              <a:ext uri="{FF2B5EF4-FFF2-40B4-BE49-F238E27FC236}">
                <a16:creationId xmlns:a16="http://schemas.microsoft.com/office/drawing/2014/main" id="{C71A4F66-3732-4C83-9E0C-9E11C6CF354A}"/>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ENERO 2021 </a:t>
            </a:r>
          </a:p>
        </p:txBody>
      </p:sp>
      <p:sp>
        <p:nvSpPr>
          <p:cNvPr id="18438" name="CuadroTexto 15">
            <a:extLst>
              <a:ext uri="{FF2B5EF4-FFF2-40B4-BE49-F238E27FC236}">
                <a16:creationId xmlns:a16="http://schemas.microsoft.com/office/drawing/2014/main" id="{D98B321A-2EB2-4797-BA2B-B3A71D61A6F0}"/>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pic>
        <p:nvPicPr>
          <p:cNvPr id="18439" name="Imagen 12">
            <a:extLst>
              <a:ext uri="{FF2B5EF4-FFF2-40B4-BE49-F238E27FC236}">
                <a16:creationId xmlns:a16="http://schemas.microsoft.com/office/drawing/2014/main" id="{0576AAF4-C702-4AF3-994A-57DAC2DBB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7089" y="4175126"/>
            <a:ext cx="8205787"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440" name="Objeto 4">
            <a:extLst>
              <a:ext uri="{FF2B5EF4-FFF2-40B4-BE49-F238E27FC236}">
                <a16:creationId xmlns:a16="http://schemas.microsoft.com/office/drawing/2014/main" id="{41517DCA-557A-45B2-BAF5-FA2B75C13E61}"/>
              </a:ext>
            </a:extLst>
          </p:cNvPr>
          <p:cNvGraphicFramePr>
            <a:graphicFrameLocks noChangeAspect="1"/>
          </p:cNvGraphicFramePr>
          <p:nvPr/>
        </p:nvGraphicFramePr>
        <p:xfrm>
          <a:off x="2097089" y="1503363"/>
          <a:ext cx="8205787" cy="2671762"/>
        </p:xfrm>
        <a:graphic>
          <a:graphicData uri="http://schemas.openxmlformats.org/presentationml/2006/ole">
            <mc:AlternateContent xmlns:mc="http://schemas.openxmlformats.org/markup-compatibility/2006">
              <mc:Choice xmlns:v="urn:schemas-microsoft-com:vml" Requires="v">
                <p:oleObj name="Worksheet" r:id="rId3" imgW="4934039" imgH="2295430" progId="Excel.Sheet.12">
                  <p:embed/>
                </p:oleObj>
              </mc:Choice>
              <mc:Fallback>
                <p:oleObj name="Worksheet" r:id="rId3" imgW="4934039" imgH="2295430" progId="Excel.Sheet.12">
                  <p:embed/>
                  <p:pic>
                    <p:nvPicPr>
                      <p:cNvPr id="18440" name="Objeto 4">
                        <a:extLst>
                          <a:ext uri="{FF2B5EF4-FFF2-40B4-BE49-F238E27FC236}">
                            <a16:creationId xmlns:a16="http://schemas.microsoft.com/office/drawing/2014/main" id="{41517DCA-557A-45B2-BAF5-FA2B75C13E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7089" y="1503363"/>
                        <a:ext cx="8205787"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ángulo 15">
            <a:extLst>
              <a:ext uri="{FF2B5EF4-FFF2-40B4-BE49-F238E27FC236}">
                <a16:creationId xmlns:a16="http://schemas.microsoft.com/office/drawing/2014/main" id="{CF4EA978-AE50-44BC-A21F-28B7C03AEAA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7" name="Imagen 7">
            <a:extLst>
              <a:ext uri="{FF2B5EF4-FFF2-40B4-BE49-F238E27FC236}">
                <a16:creationId xmlns:a16="http://schemas.microsoft.com/office/drawing/2014/main" id="{E6B467F8-26AC-4040-87FB-F0C9AC8C14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8" name="Imagen 5">
            <a:extLst>
              <a:ext uri="{FF2B5EF4-FFF2-40B4-BE49-F238E27FC236}">
                <a16:creationId xmlns:a16="http://schemas.microsoft.com/office/drawing/2014/main" id="{B3C9CF95-858C-4C38-85A7-FB24C648C7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9" name="CuadroTexto 18">
            <a:extLst>
              <a:ext uri="{FF2B5EF4-FFF2-40B4-BE49-F238E27FC236}">
                <a16:creationId xmlns:a16="http://schemas.microsoft.com/office/drawing/2014/main" id="{7D035CBC-140E-4CE2-9492-8CBF77723FED}"/>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ítulo 7">
            <a:extLst>
              <a:ext uri="{FF2B5EF4-FFF2-40B4-BE49-F238E27FC236}">
                <a16:creationId xmlns:a16="http://schemas.microsoft.com/office/drawing/2014/main" id="{4A201092-670E-4C20-96EE-E199F2BA0259}"/>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ENERO 2021 </a:t>
            </a:r>
          </a:p>
        </p:txBody>
      </p:sp>
      <p:sp>
        <p:nvSpPr>
          <p:cNvPr id="19462" name="CuadroTexto 15">
            <a:extLst>
              <a:ext uri="{FF2B5EF4-FFF2-40B4-BE49-F238E27FC236}">
                <a16:creationId xmlns:a16="http://schemas.microsoft.com/office/drawing/2014/main" id="{1A22A87F-D2C8-4EB0-9E28-D5D71AE443E8}"/>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2" name="Gráfico 11">
            <a:extLst>
              <a:ext uri="{FF2B5EF4-FFF2-40B4-BE49-F238E27FC236}">
                <a16:creationId xmlns:a16="http://schemas.microsoft.com/office/drawing/2014/main" id="{047B57D5-392D-4D47-9E72-1299963AA68B}"/>
              </a:ext>
            </a:extLst>
          </p:cNvPr>
          <p:cNvGraphicFramePr>
            <a:graphicFrameLocks/>
          </p:cNvGraphicFramePr>
          <p:nvPr/>
        </p:nvGraphicFramePr>
        <p:xfrm>
          <a:off x="1957717" y="1820918"/>
          <a:ext cx="8345159" cy="403586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ángulo 9">
            <a:extLst>
              <a:ext uri="{FF2B5EF4-FFF2-40B4-BE49-F238E27FC236}">
                <a16:creationId xmlns:a16="http://schemas.microsoft.com/office/drawing/2014/main" id="{4F033B60-07A4-41DE-8BD8-17CB6055FC0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1" name="Imagen 7">
            <a:extLst>
              <a:ext uri="{FF2B5EF4-FFF2-40B4-BE49-F238E27FC236}">
                <a16:creationId xmlns:a16="http://schemas.microsoft.com/office/drawing/2014/main" id="{DA938578-4900-4ECC-9454-56CD54DC1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1B8E27C6-FB97-4FAE-9AB2-570192950F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4" name="CuadroTexto 13">
            <a:extLst>
              <a:ext uri="{FF2B5EF4-FFF2-40B4-BE49-F238E27FC236}">
                <a16:creationId xmlns:a16="http://schemas.microsoft.com/office/drawing/2014/main" id="{B6675770-C6D9-42B0-974C-160721DE836B}"/>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CuadroTexto 6">
            <a:extLst>
              <a:ext uri="{FF2B5EF4-FFF2-40B4-BE49-F238E27FC236}">
                <a16:creationId xmlns:a16="http://schemas.microsoft.com/office/drawing/2014/main" id="{A186B26B-327D-4AB0-928D-5521512E58A2}"/>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ENERO 2021 </a:t>
            </a:r>
          </a:p>
        </p:txBody>
      </p:sp>
      <p:sp>
        <p:nvSpPr>
          <p:cNvPr id="20485" name="CuadroTexto 2">
            <a:extLst>
              <a:ext uri="{FF2B5EF4-FFF2-40B4-BE49-F238E27FC236}">
                <a16:creationId xmlns:a16="http://schemas.microsoft.com/office/drawing/2014/main" id="{D3377C02-5F91-477F-A328-8A27D0468A45}"/>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20487" name="Objeto 4">
            <a:extLst>
              <a:ext uri="{FF2B5EF4-FFF2-40B4-BE49-F238E27FC236}">
                <a16:creationId xmlns:a16="http://schemas.microsoft.com/office/drawing/2014/main" id="{D8EE59B0-E026-4D32-9DDF-678781B73B31}"/>
              </a:ext>
            </a:extLst>
          </p:cNvPr>
          <p:cNvGraphicFramePr>
            <a:graphicFrameLocks noChangeAspect="1"/>
          </p:cNvGraphicFramePr>
          <p:nvPr/>
        </p:nvGraphicFramePr>
        <p:xfrm>
          <a:off x="2097088" y="1974850"/>
          <a:ext cx="7943850" cy="1409700"/>
        </p:xfrm>
        <a:graphic>
          <a:graphicData uri="http://schemas.openxmlformats.org/presentationml/2006/ole">
            <mc:AlternateContent xmlns:mc="http://schemas.openxmlformats.org/markup-compatibility/2006">
              <mc:Choice xmlns:v="urn:schemas-microsoft-com:vml" Requires="v">
                <p:oleObj name="Worksheet" r:id="rId2" imgW="7305755" imgH="771525" progId="Excel.Sheet.12">
                  <p:embed/>
                </p:oleObj>
              </mc:Choice>
              <mc:Fallback>
                <p:oleObj name="Worksheet" r:id="rId2" imgW="7305755" imgH="771525" progId="Excel.Sheet.12">
                  <p:embed/>
                  <p:pic>
                    <p:nvPicPr>
                      <p:cNvPr id="20487" name="Objeto 4">
                        <a:extLst>
                          <a:ext uri="{FF2B5EF4-FFF2-40B4-BE49-F238E27FC236}">
                            <a16:creationId xmlns:a16="http://schemas.microsoft.com/office/drawing/2014/main" id="{D8EE59B0-E026-4D32-9DDF-678781B73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7088" y="1974850"/>
                        <a:ext cx="79438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Gráfico 13">
            <a:extLst>
              <a:ext uri="{FF2B5EF4-FFF2-40B4-BE49-F238E27FC236}">
                <a16:creationId xmlns:a16="http://schemas.microsoft.com/office/drawing/2014/main" id="{CB326BC5-59B8-44E7-8B75-72011CA6BB08}"/>
              </a:ext>
            </a:extLst>
          </p:cNvPr>
          <p:cNvGraphicFramePr>
            <a:graphicFrameLocks/>
          </p:cNvGraphicFramePr>
          <p:nvPr/>
        </p:nvGraphicFramePr>
        <p:xfrm>
          <a:off x="1823545" y="3505492"/>
          <a:ext cx="4572000" cy="29851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áfico 15">
            <a:extLst>
              <a:ext uri="{FF2B5EF4-FFF2-40B4-BE49-F238E27FC236}">
                <a16:creationId xmlns:a16="http://schemas.microsoft.com/office/drawing/2014/main" id="{0EB3889E-D4E5-4CE4-9F56-98F393EBE66B}"/>
              </a:ext>
            </a:extLst>
          </p:cNvPr>
          <p:cNvGraphicFramePr>
            <a:graphicFrameLocks/>
          </p:cNvGraphicFramePr>
          <p:nvPr/>
        </p:nvGraphicFramePr>
        <p:xfrm>
          <a:off x="6069520" y="3500219"/>
          <a:ext cx="4572000" cy="2990394"/>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ángulo 11">
            <a:extLst>
              <a:ext uri="{FF2B5EF4-FFF2-40B4-BE49-F238E27FC236}">
                <a16:creationId xmlns:a16="http://schemas.microsoft.com/office/drawing/2014/main" id="{0BA5FCB8-D069-4C4A-A9E7-DF37A0E7D2B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3" name="Imagen 7">
            <a:extLst>
              <a:ext uri="{FF2B5EF4-FFF2-40B4-BE49-F238E27FC236}">
                <a16:creationId xmlns:a16="http://schemas.microsoft.com/office/drawing/2014/main" id="{271E6D4A-E1A2-4D23-8108-6DB7D563DB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E6D1F412-C08F-4037-9BE2-AE02477A14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7" name="CuadroTexto 16">
            <a:extLst>
              <a:ext uri="{FF2B5EF4-FFF2-40B4-BE49-F238E27FC236}">
                <a16:creationId xmlns:a16="http://schemas.microsoft.com/office/drawing/2014/main" id="{0EE6163F-AFAF-4DFC-819F-8D2A36E25244}"/>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CuadroTexto 6">
            <a:extLst>
              <a:ext uri="{FF2B5EF4-FFF2-40B4-BE49-F238E27FC236}">
                <a16:creationId xmlns:a16="http://schemas.microsoft.com/office/drawing/2014/main" id="{E139B441-EDA5-469D-9A5E-0262C4BB00D0}"/>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ENERO 2021 </a:t>
            </a:r>
          </a:p>
        </p:txBody>
      </p:sp>
      <p:sp>
        <p:nvSpPr>
          <p:cNvPr id="4" name="CuadroTexto 3">
            <a:extLst>
              <a:ext uri="{FF2B5EF4-FFF2-40B4-BE49-F238E27FC236}">
                <a16:creationId xmlns:a16="http://schemas.microsoft.com/office/drawing/2014/main" id="{0D3ED43B-1E3D-45AD-882E-277A91D5441E}"/>
              </a:ext>
            </a:extLst>
          </p:cNvPr>
          <p:cNvSpPr txBox="1"/>
          <p:nvPr/>
        </p:nvSpPr>
        <p:spPr>
          <a:xfrm>
            <a:off x="3273425" y="1647825"/>
            <a:ext cx="6007100" cy="400050"/>
          </a:xfrm>
          <a:prstGeom prst="rect">
            <a:avLst/>
          </a:prstGeom>
          <a:noFill/>
        </p:spPr>
        <p:txBody>
          <a:bodyPr>
            <a:spAutoFit/>
          </a:bodyPr>
          <a:lstStyle/>
          <a:p>
            <a:pPr>
              <a:defRPr/>
            </a:pPr>
            <a:r>
              <a:rPr lang="es-CO" sz="2000" b="1" dirty="0">
                <a:solidFill>
                  <a:srgbClr val="000A8B"/>
                </a:solidFill>
              </a:rPr>
              <a:t>VENTA</a:t>
            </a:r>
            <a:r>
              <a:rPr lang="es-CO" sz="2000" b="1" u="sng" dirty="0">
                <a:solidFill>
                  <a:schemeClr val="accent1">
                    <a:lumMod val="75000"/>
                  </a:schemeClr>
                </a:solidFill>
              </a:rPr>
              <a:t> </a:t>
            </a:r>
            <a:r>
              <a:rPr lang="es-CO" sz="2000" b="1" dirty="0">
                <a:solidFill>
                  <a:srgbClr val="000A8B"/>
                </a:solidFill>
              </a:rPr>
              <a:t>TITULO TIDI SOCIEDAD DE ACTIVOS ESPECIALES </a:t>
            </a:r>
          </a:p>
        </p:txBody>
      </p:sp>
      <p:sp>
        <p:nvSpPr>
          <p:cNvPr id="21511" name="CuadroTexto 5">
            <a:extLst>
              <a:ext uri="{FF2B5EF4-FFF2-40B4-BE49-F238E27FC236}">
                <a16:creationId xmlns:a16="http://schemas.microsoft.com/office/drawing/2014/main" id="{202992F6-14A1-4DE5-8F23-E1F0CEF06F4C}"/>
              </a:ext>
            </a:extLst>
          </p:cNvPr>
          <p:cNvSpPr txBox="1">
            <a:spLocks noChangeArrowheads="1"/>
          </p:cNvSpPr>
          <p:nvPr/>
        </p:nvSpPr>
        <p:spPr bwMode="auto">
          <a:xfrm>
            <a:off x="2438401" y="2119314"/>
            <a:ext cx="78644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a:t>El día 09 de febrero del año 2021 la Sociedad de Activos Especiales SAE S.A.S oferto un titulo TIDI por valor de $ 4,305,783,000.00 en la cual participaron 4 oferentes como se relaciona a continuación :</a:t>
            </a:r>
          </a:p>
        </p:txBody>
      </p:sp>
      <p:graphicFrame>
        <p:nvGraphicFramePr>
          <p:cNvPr id="21512" name="Objeto 8">
            <a:extLst>
              <a:ext uri="{FF2B5EF4-FFF2-40B4-BE49-F238E27FC236}">
                <a16:creationId xmlns:a16="http://schemas.microsoft.com/office/drawing/2014/main" id="{1176F27F-B771-4F41-BE11-DD86787CFD97}"/>
              </a:ext>
            </a:extLst>
          </p:cNvPr>
          <p:cNvGraphicFramePr>
            <a:graphicFrameLocks noChangeAspect="1"/>
          </p:cNvGraphicFramePr>
          <p:nvPr/>
        </p:nvGraphicFramePr>
        <p:xfrm>
          <a:off x="2438401" y="3114676"/>
          <a:ext cx="7864475" cy="3376613"/>
        </p:xfrm>
        <a:graphic>
          <a:graphicData uri="http://schemas.openxmlformats.org/presentationml/2006/ole">
            <mc:AlternateContent xmlns:mc="http://schemas.openxmlformats.org/markup-compatibility/2006">
              <mc:Choice xmlns:v="urn:schemas-microsoft-com:vml" Requires="v">
                <p:oleObj name="Worksheet" r:id="rId2" imgW="5934012" imgH="3019520" progId="Excel.Sheet.12">
                  <p:embed/>
                </p:oleObj>
              </mc:Choice>
              <mc:Fallback>
                <p:oleObj name="Worksheet" r:id="rId2" imgW="5934012" imgH="3019520" progId="Excel.Sheet.12">
                  <p:embed/>
                  <p:pic>
                    <p:nvPicPr>
                      <p:cNvPr id="21512" name="Objeto 8">
                        <a:extLst>
                          <a:ext uri="{FF2B5EF4-FFF2-40B4-BE49-F238E27FC236}">
                            <a16:creationId xmlns:a16="http://schemas.microsoft.com/office/drawing/2014/main" id="{1176F27F-B771-4F41-BE11-DD86787CF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3114676"/>
                        <a:ext cx="7864475" cy="337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ángulo 10">
            <a:extLst>
              <a:ext uri="{FF2B5EF4-FFF2-40B4-BE49-F238E27FC236}">
                <a16:creationId xmlns:a16="http://schemas.microsoft.com/office/drawing/2014/main" id="{50BA1678-750A-4DD4-837C-898F247C4F7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Imagen 7">
            <a:extLst>
              <a:ext uri="{FF2B5EF4-FFF2-40B4-BE49-F238E27FC236}">
                <a16:creationId xmlns:a16="http://schemas.microsoft.com/office/drawing/2014/main" id="{DAA20D74-C2B7-4E9D-BB62-4CA3184732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26AB3982-5DD9-49AB-B115-4CC01B97C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4" name="CuadroTexto 13">
            <a:extLst>
              <a:ext uri="{FF2B5EF4-FFF2-40B4-BE49-F238E27FC236}">
                <a16:creationId xmlns:a16="http://schemas.microsoft.com/office/drawing/2014/main" id="{BB91F0C9-B878-4D1A-BA35-18C40FC3774A}"/>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CuadroTexto 6">
            <a:extLst>
              <a:ext uri="{FF2B5EF4-FFF2-40B4-BE49-F238E27FC236}">
                <a16:creationId xmlns:a16="http://schemas.microsoft.com/office/drawing/2014/main" id="{A5895DFE-2E57-4797-BF84-6C3E79DDAF4B}"/>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ENERO 2021 </a:t>
            </a:r>
          </a:p>
        </p:txBody>
      </p:sp>
      <p:sp>
        <p:nvSpPr>
          <p:cNvPr id="4" name="CuadroTexto 3">
            <a:extLst>
              <a:ext uri="{FF2B5EF4-FFF2-40B4-BE49-F238E27FC236}">
                <a16:creationId xmlns:a16="http://schemas.microsoft.com/office/drawing/2014/main" id="{A6B88DF6-1CD6-4D88-8586-ACFD609B64E7}"/>
              </a:ext>
            </a:extLst>
          </p:cNvPr>
          <p:cNvSpPr txBox="1"/>
          <p:nvPr/>
        </p:nvSpPr>
        <p:spPr>
          <a:xfrm>
            <a:off x="3273425" y="1647825"/>
            <a:ext cx="6007100" cy="400050"/>
          </a:xfrm>
          <a:prstGeom prst="rect">
            <a:avLst/>
          </a:prstGeom>
          <a:noFill/>
        </p:spPr>
        <p:txBody>
          <a:bodyPr>
            <a:spAutoFit/>
          </a:bodyPr>
          <a:lstStyle/>
          <a:p>
            <a:pPr>
              <a:defRPr/>
            </a:pPr>
            <a:r>
              <a:rPr lang="es-CO" sz="2000" b="1" dirty="0">
                <a:solidFill>
                  <a:srgbClr val="000A8B"/>
                </a:solidFill>
              </a:rPr>
              <a:t>VENTA</a:t>
            </a:r>
            <a:r>
              <a:rPr lang="es-CO" sz="2000" b="1" u="sng" dirty="0">
                <a:solidFill>
                  <a:schemeClr val="accent1">
                    <a:lumMod val="75000"/>
                  </a:schemeClr>
                </a:solidFill>
              </a:rPr>
              <a:t> </a:t>
            </a:r>
            <a:r>
              <a:rPr lang="es-CO" sz="2000" b="1" dirty="0">
                <a:solidFill>
                  <a:srgbClr val="000A8B"/>
                </a:solidFill>
              </a:rPr>
              <a:t>TITULO TIDI SOCIEDAD DE ACTIVOS ESPECIALES </a:t>
            </a:r>
          </a:p>
        </p:txBody>
      </p:sp>
      <p:sp>
        <p:nvSpPr>
          <p:cNvPr id="22535" name="CuadroTexto 5">
            <a:extLst>
              <a:ext uri="{FF2B5EF4-FFF2-40B4-BE49-F238E27FC236}">
                <a16:creationId xmlns:a16="http://schemas.microsoft.com/office/drawing/2014/main" id="{7B11E565-3427-4617-95B0-D9173313DC2E}"/>
              </a:ext>
            </a:extLst>
          </p:cNvPr>
          <p:cNvSpPr txBox="1">
            <a:spLocks noChangeArrowheads="1"/>
          </p:cNvSpPr>
          <p:nvPr/>
        </p:nvSpPr>
        <p:spPr bwMode="auto">
          <a:xfrm>
            <a:off x="2438401" y="2119314"/>
            <a:ext cx="78644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a:t>Teniendo en cuenta el cuadro anterior la entidad financiera que presento la mejor oferta fue Fiduexcedentes Bancolombia con el 100.21% vendiéndose por encima del par, por lo tanto la entidad obtuvo una utilidad $9,042,144.30</a:t>
            </a:r>
          </a:p>
        </p:txBody>
      </p:sp>
      <p:graphicFrame>
        <p:nvGraphicFramePr>
          <p:cNvPr id="22536" name="Objeto 2">
            <a:extLst>
              <a:ext uri="{FF2B5EF4-FFF2-40B4-BE49-F238E27FC236}">
                <a16:creationId xmlns:a16="http://schemas.microsoft.com/office/drawing/2014/main" id="{386FAF20-7F5B-4B44-8044-7857819EF7D8}"/>
              </a:ext>
            </a:extLst>
          </p:cNvPr>
          <p:cNvGraphicFramePr>
            <a:graphicFrameLocks noChangeAspect="1"/>
          </p:cNvGraphicFramePr>
          <p:nvPr/>
        </p:nvGraphicFramePr>
        <p:xfrm>
          <a:off x="2903538" y="4683126"/>
          <a:ext cx="6450012" cy="1349375"/>
        </p:xfrm>
        <a:graphic>
          <a:graphicData uri="http://schemas.openxmlformats.org/presentationml/2006/ole">
            <mc:AlternateContent xmlns:mc="http://schemas.openxmlformats.org/markup-compatibility/2006">
              <mc:Choice xmlns:v="urn:schemas-microsoft-com:vml" Requires="v">
                <p:oleObj name="Worksheet" r:id="rId2" imgW="3686220" imgH="771525" progId="Excel.Sheet.12">
                  <p:embed/>
                </p:oleObj>
              </mc:Choice>
              <mc:Fallback>
                <p:oleObj name="Worksheet" r:id="rId2" imgW="3686220" imgH="771525" progId="Excel.Sheet.12">
                  <p:embed/>
                  <p:pic>
                    <p:nvPicPr>
                      <p:cNvPr id="22536" name="Objeto 2">
                        <a:extLst>
                          <a:ext uri="{FF2B5EF4-FFF2-40B4-BE49-F238E27FC236}">
                            <a16:creationId xmlns:a16="http://schemas.microsoft.com/office/drawing/2014/main" id="{386FAF20-7F5B-4B44-8044-7857819EF7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4683126"/>
                        <a:ext cx="6450012"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2537" name="Imagen 11" descr="Resultado de imagen de LOGO FIDUEXCEDENTES BANCOLOMBIA">
            <a:extLst>
              <a:ext uri="{FF2B5EF4-FFF2-40B4-BE49-F238E27FC236}">
                <a16:creationId xmlns:a16="http://schemas.microsoft.com/office/drawing/2014/main" id="{CC09E67C-CB1D-4C2C-8EBD-0069EB8747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75" y="3170238"/>
            <a:ext cx="3005138"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2EB3A00B-CC2F-40AE-B03F-71B614F8C08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3" name="Imagen 7">
            <a:extLst>
              <a:ext uri="{FF2B5EF4-FFF2-40B4-BE49-F238E27FC236}">
                <a16:creationId xmlns:a16="http://schemas.microsoft.com/office/drawing/2014/main" id="{3EAD8CE9-9BFF-47E7-A3A0-7557EF03B8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72571835-C177-4275-A33D-C21ABBCC1E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5" name="CuadroTexto 14">
            <a:extLst>
              <a:ext uri="{FF2B5EF4-FFF2-40B4-BE49-F238E27FC236}">
                <a16:creationId xmlns:a16="http://schemas.microsoft.com/office/drawing/2014/main" id="{AE99C8EB-D2BA-4B6A-B339-98D820F287B8}"/>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uadroTexto 5">
            <a:extLst>
              <a:ext uri="{FF2B5EF4-FFF2-40B4-BE49-F238E27FC236}">
                <a16:creationId xmlns:a16="http://schemas.microsoft.com/office/drawing/2014/main" id="{F77E02AE-56F5-4989-A6E6-43C598E38F06}"/>
              </a:ext>
            </a:extLst>
          </p:cNvPr>
          <p:cNvSpPr txBox="1">
            <a:spLocks noChangeArrowheads="1"/>
          </p:cNvSpPr>
          <p:nvPr/>
        </p:nvSpPr>
        <p:spPr bwMode="auto">
          <a:xfrm>
            <a:off x="3138488" y="1042988"/>
            <a:ext cx="648335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500">
                <a:latin typeface="Lato Bold"/>
                <a:ea typeface="Lato Bold"/>
                <a:cs typeface="Lato Bold"/>
              </a:rPr>
              <a:t>Proyección Rendimientos Financieros FRISCO 2021</a:t>
            </a:r>
          </a:p>
        </p:txBody>
      </p:sp>
      <p:graphicFrame>
        <p:nvGraphicFramePr>
          <p:cNvPr id="3" name="Tabla 3">
            <a:extLst>
              <a:ext uri="{FF2B5EF4-FFF2-40B4-BE49-F238E27FC236}">
                <a16:creationId xmlns:a16="http://schemas.microsoft.com/office/drawing/2014/main" id="{BF6E38AE-EC7C-4DD8-929C-3BA41D454EE2}"/>
              </a:ext>
            </a:extLst>
          </p:cNvPr>
          <p:cNvGraphicFramePr>
            <a:graphicFrameLocks noGrp="1"/>
          </p:cNvGraphicFramePr>
          <p:nvPr/>
        </p:nvGraphicFramePr>
        <p:xfrm>
          <a:off x="1776413" y="2535238"/>
          <a:ext cx="8128000" cy="1985963"/>
        </p:xfrm>
        <a:graphic>
          <a:graphicData uri="http://schemas.openxmlformats.org/drawingml/2006/table">
            <a:tbl>
              <a:tblPr firstRow="1" bandRow="1">
                <a:tableStyleId>{5C22544A-7EE6-4342-B048-85BDC9FD1C3A}</a:tableStyleId>
              </a:tblPr>
              <a:tblGrid>
                <a:gridCol w="1897922">
                  <a:extLst>
                    <a:ext uri="{9D8B030D-6E8A-4147-A177-3AD203B41FA5}">
                      <a16:colId xmlns:a16="http://schemas.microsoft.com/office/drawing/2014/main" val="20000"/>
                    </a:ext>
                  </a:extLst>
                </a:gridCol>
                <a:gridCol w="4537167">
                  <a:extLst>
                    <a:ext uri="{9D8B030D-6E8A-4147-A177-3AD203B41FA5}">
                      <a16:colId xmlns:a16="http://schemas.microsoft.com/office/drawing/2014/main" val="20001"/>
                    </a:ext>
                  </a:extLst>
                </a:gridCol>
                <a:gridCol w="1692911">
                  <a:extLst>
                    <a:ext uri="{9D8B030D-6E8A-4147-A177-3AD203B41FA5}">
                      <a16:colId xmlns:a16="http://schemas.microsoft.com/office/drawing/2014/main" val="20002"/>
                    </a:ext>
                  </a:extLst>
                </a:gridCol>
              </a:tblGrid>
              <a:tr h="502839">
                <a:tc>
                  <a:txBody>
                    <a:bodyPr/>
                    <a:lstStyle/>
                    <a:p>
                      <a:r>
                        <a:rPr lang="es-ES" sz="1300" dirty="0"/>
                        <a:t>Instrumento de Inversión</a:t>
                      </a:r>
                      <a:endParaRPr lang="es-CO" sz="1300" dirty="0"/>
                    </a:p>
                  </a:txBody>
                  <a:tcPr marT="45713" marB="45713"/>
                </a:tc>
                <a:tc>
                  <a:txBody>
                    <a:bodyPr/>
                    <a:lstStyle/>
                    <a:p>
                      <a:r>
                        <a:rPr lang="es-ES" sz="1300" dirty="0"/>
                        <a:t>Variable de Proyección</a:t>
                      </a:r>
                      <a:endParaRPr lang="es-CO" sz="1300" dirty="0"/>
                    </a:p>
                  </a:txBody>
                  <a:tcPr marT="45713" marB="45713"/>
                </a:tc>
                <a:tc>
                  <a:txBody>
                    <a:bodyPr/>
                    <a:lstStyle/>
                    <a:p>
                      <a:r>
                        <a:rPr lang="es-ES" sz="1300" dirty="0"/>
                        <a:t>Proyección Rendimientos</a:t>
                      </a:r>
                      <a:endParaRPr lang="es-CO" sz="1300" dirty="0"/>
                    </a:p>
                  </a:txBody>
                  <a:tcPr marT="45713" marB="45713"/>
                </a:tc>
                <a:extLst>
                  <a:ext uri="{0D108BD9-81ED-4DB2-BD59-A6C34878D82A}">
                    <a16:rowId xmlns:a16="http://schemas.microsoft.com/office/drawing/2014/main" val="10000"/>
                  </a:ext>
                </a:extLst>
              </a:tr>
              <a:tr h="370781">
                <a:tc>
                  <a:txBody>
                    <a:bodyPr/>
                    <a:lstStyle/>
                    <a:p>
                      <a:r>
                        <a:rPr lang="es-ES" sz="1300" dirty="0"/>
                        <a:t>TES</a:t>
                      </a:r>
                      <a:endParaRPr lang="es-CO" sz="1300" dirty="0"/>
                    </a:p>
                  </a:txBody>
                  <a:tcPr marT="45713" marB="45713"/>
                </a:tc>
                <a:tc>
                  <a:txBody>
                    <a:bodyPr/>
                    <a:lstStyle/>
                    <a:p>
                      <a:r>
                        <a:rPr lang="es-ES" sz="1300" dirty="0"/>
                        <a:t>Tasa Cupón* </a:t>
                      </a:r>
                      <a:r>
                        <a:rPr lang="es-ES" sz="1600" dirty="0"/>
                        <a:t>(6%, 6.25%, 7%, 7,25% y 10%)</a:t>
                      </a:r>
                      <a:endParaRPr lang="es-CO" sz="1300" dirty="0"/>
                    </a:p>
                  </a:txBody>
                  <a:tcPr marT="45713" marB="45713"/>
                </a:tc>
                <a:tc>
                  <a:txBody>
                    <a:bodyPr/>
                    <a:lstStyle/>
                    <a:p>
                      <a:pPr algn="ctr"/>
                      <a:r>
                        <a:rPr lang="es-CO" sz="1300" dirty="0"/>
                        <a:t>$21.057</a:t>
                      </a:r>
                    </a:p>
                  </a:txBody>
                  <a:tcPr marT="45713" marB="45713"/>
                </a:tc>
                <a:extLst>
                  <a:ext uri="{0D108BD9-81ED-4DB2-BD59-A6C34878D82A}">
                    <a16:rowId xmlns:a16="http://schemas.microsoft.com/office/drawing/2014/main" val="10001"/>
                  </a:ext>
                </a:extLst>
              </a:tr>
              <a:tr h="370781">
                <a:tc>
                  <a:txBody>
                    <a:bodyPr/>
                    <a:lstStyle/>
                    <a:p>
                      <a:r>
                        <a:rPr lang="es-ES" sz="1300" dirty="0"/>
                        <a:t>CDT</a:t>
                      </a:r>
                      <a:endParaRPr lang="es-CO" sz="1300" dirty="0"/>
                    </a:p>
                  </a:txBody>
                  <a:tcPr marT="45713" marB="45713"/>
                </a:tc>
                <a:tc>
                  <a:txBody>
                    <a:bodyPr/>
                    <a:lstStyle/>
                    <a:p>
                      <a:r>
                        <a:rPr lang="es-ES" sz="1300" dirty="0"/>
                        <a:t>Tasa de Compra ** (2,3</a:t>
                      </a:r>
                      <a:r>
                        <a:rPr lang="es-ES" sz="1600" dirty="0"/>
                        <a:t>%, 2,4%, 2,5%, 2,7% y 3%</a:t>
                      </a:r>
                      <a:r>
                        <a:rPr lang="es-ES" sz="1800" dirty="0"/>
                        <a:t>)</a:t>
                      </a:r>
                      <a:endParaRPr lang="es-CO" sz="1300" dirty="0"/>
                    </a:p>
                  </a:txBody>
                  <a:tcPr marT="45713" marB="45713"/>
                </a:tc>
                <a:tc>
                  <a:txBody>
                    <a:bodyPr/>
                    <a:lstStyle/>
                    <a:p>
                      <a:pPr algn="ctr"/>
                      <a:r>
                        <a:rPr lang="es-CO" sz="1300" dirty="0"/>
                        <a:t>$2.695</a:t>
                      </a:r>
                    </a:p>
                  </a:txBody>
                  <a:tcPr marT="45713" marB="45713"/>
                </a:tc>
                <a:extLst>
                  <a:ext uri="{0D108BD9-81ED-4DB2-BD59-A6C34878D82A}">
                    <a16:rowId xmlns:a16="http://schemas.microsoft.com/office/drawing/2014/main" val="10002"/>
                  </a:ext>
                </a:extLst>
              </a:tr>
              <a:tr h="370781">
                <a:tc>
                  <a:txBody>
                    <a:bodyPr/>
                    <a:lstStyle/>
                    <a:p>
                      <a:r>
                        <a:rPr lang="es-ES" sz="1300" dirty="0"/>
                        <a:t>FIC</a:t>
                      </a:r>
                      <a:endParaRPr lang="es-CO" sz="1300" dirty="0"/>
                    </a:p>
                  </a:txBody>
                  <a:tcPr marT="45713" marB="45713"/>
                </a:tc>
                <a:tc>
                  <a:txBody>
                    <a:bodyPr/>
                    <a:lstStyle/>
                    <a:p>
                      <a:r>
                        <a:rPr lang="es-ES" sz="1300" dirty="0"/>
                        <a:t>1,75%</a:t>
                      </a:r>
                      <a:endParaRPr lang="es-CO" sz="1300" dirty="0"/>
                    </a:p>
                  </a:txBody>
                  <a:tcPr marT="45713" marB="45713"/>
                </a:tc>
                <a:tc>
                  <a:txBody>
                    <a:bodyPr/>
                    <a:lstStyle/>
                    <a:p>
                      <a:pPr algn="ctr"/>
                      <a:r>
                        <a:rPr lang="es-CO" sz="1300" dirty="0"/>
                        <a:t>$1.255</a:t>
                      </a:r>
                    </a:p>
                  </a:txBody>
                  <a:tcPr marT="45713" marB="45713"/>
                </a:tc>
                <a:extLst>
                  <a:ext uri="{0D108BD9-81ED-4DB2-BD59-A6C34878D82A}">
                    <a16:rowId xmlns:a16="http://schemas.microsoft.com/office/drawing/2014/main" val="10003"/>
                  </a:ext>
                </a:extLst>
              </a:tr>
              <a:tr h="370781">
                <a:tc gridSpan="2">
                  <a:txBody>
                    <a:bodyPr/>
                    <a:lstStyle/>
                    <a:p>
                      <a:pPr algn="ctr"/>
                      <a:r>
                        <a:rPr lang="es-CO" sz="1300" b="1" dirty="0"/>
                        <a:t>Total</a:t>
                      </a:r>
                    </a:p>
                  </a:txBody>
                  <a:tcPr marT="45713" marB="45713"/>
                </a:tc>
                <a:tc hMerge="1">
                  <a:txBody>
                    <a:bodyPr/>
                    <a:lstStyle/>
                    <a:p>
                      <a:endParaRPr lang="es-CO" dirty="0"/>
                    </a:p>
                  </a:txBody>
                  <a:tcPr/>
                </a:tc>
                <a:tc>
                  <a:txBody>
                    <a:bodyPr/>
                    <a:lstStyle/>
                    <a:p>
                      <a:pPr algn="ctr"/>
                      <a:r>
                        <a:rPr lang="es-CO" sz="1300" b="1" dirty="0"/>
                        <a:t>$25.007</a:t>
                      </a:r>
                    </a:p>
                  </a:txBody>
                  <a:tcPr marT="45713" marB="45713"/>
                </a:tc>
                <a:extLst>
                  <a:ext uri="{0D108BD9-81ED-4DB2-BD59-A6C34878D82A}">
                    <a16:rowId xmlns:a16="http://schemas.microsoft.com/office/drawing/2014/main" val="10004"/>
                  </a:ext>
                </a:extLst>
              </a:tr>
            </a:tbl>
          </a:graphicData>
        </a:graphic>
      </p:graphicFrame>
      <p:sp>
        <p:nvSpPr>
          <p:cNvPr id="23583" name="CuadroTexto 3">
            <a:extLst>
              <a:ext uri="{FF2B5EF4-FFF2-40B4-BE49-F238E27FC236}">
                <a16:creationId xmlns:a16="http://schemas.microsoft.com/office/drawing/2014/main" id="{0BC47283-B64F-4243-8697-36CACC172BBD}"/>
              </a:ext>
            </a:extLst>
          </p:cNvPr>
          <p:cNvSpPr txBox="1">
            <a:spLocks noChangeArrowheads="1"/>
          </p:cNvSpPr>
          <p:nvPr/>
        </p:nvSpPr>
        <p:spPr bwMode="auto">
          <a:xfrm>
            <a:off x="2039939" y="5019676"/>
            <a:ext cx="62182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ES" altLang="es-CO"/>
          </a:p>
          <a:p>
            <a:r>
              <a:rPr lang="es-ES" altLang="es-CO"/>
              <a:t>*   Rendimientos recibidos anualmente</a:t>
            </a:r>
          </a:p>
          <a:p>
            <a:r>
              <a:rPr lang="es-ES" altLang="es-CO"/>
              <a:t>** Las renovaciones se proyectan a una tasa del 1,75%</a:t>
            </a:r>
            <a:endParaRPr lang="es-CO" altLang="es-CO"/>
          </a:p>
        </p:txBody>
      </p:sp>
      <p:sp>
        <p:nvSpPr>
          <p:cNvPr id="23584" name="Rectángulo 4">
            <a:extLst>
              <a:ext uri="{FF2B5EF4-FFF2-40B4-BE49-F238E27FC236}">
                <a16:creationId xmlns:a16="http://schemas.microsoft.com/office/drawing/2014/main" id="{028774D5-38C5-4D54-8021-05316419B706}"/>
              </a:ext>
            </a:extLst>
          </p:cNvPr>
          <p:cNvSpPr>
            <a:spLocks noChangeArrowheads="1"/>
          </p:cNvSpPr>
          <p:nvPr/>
        </p:nvSpPr>
        <p:spPr bwMode="auto">
          <a:xfrm>
            <a:off x="7916863" y="4719639"/>
            <a:ext cx="1878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Cifras en millones de pesos</a:t>
            </a:r>
          </a:p>
        </p:txBody>
      </p:sp>
      <p:sp>
        <p:nvSpPr>
          <p:cNvPr id="9" name="Rectángulo 8">
            <a:extLst>
              <a:ext uri="{FF2B5EF4-FFF2-40B4-BE49-F238E27FC236}">
                <a16:creationId xmlns:a16="http://schemas.microsoft.com/office/drawing/2014/main" id="{C9A9D6F6-3E98-4422-9B75-87C5BBCDBEF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0" name="Imagen 7">
            <a:extLst>
              <a:ext uri="{FF2B5EF4-FFF2-40B4-BE49-F238E27FC236}">
                <a16:creationId xmlns:a16="http://schemas.microsoft.com/office/drawing/2014/main" id="{555F2792-501F-4A02-9A46-7F5C8F152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7426055F-1A55-447C-9299-FDDD5E8F0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2" name="CuadroTexto 11">
            <a:extLst>
              <a:ext uri="{FF2B5EF4-FFF2-40B4-BE49-F238E27FC236}">
                <a16:creationId xmlns:a16="http://schemas.microsoft.com/office/drawing/2014/main" id="{C755D085-0FF6-49B0-88D5-EDDD299DE5A2}"/>
              </a:ext>
            </a:extLst>
          </p:cNvPr>
          <p:cNvSpPr txBox="1"/>
          <p:nvPr/>
        </p:nvSpPr>
        <p:spPr>
          <a:xfrm>
            <a:off x="6272214" y="6556375"/>
            <a:ext cx="4111625" cy="254000"/>
          </a:xfrm>
          <a:prstGeom prst="rect">
            <a:avLst/>
          </a:prstGeom>
          <a:noFill/>
        </p:spPr>
        <p:txBody>
          <a:bodyPr>
            <a:spAutoFit/>
          </a:bodyPr>
          <a:lstStyle/>
          <a:p>
            <a:pPr algn="r">
              <a:defRPr/>
            </a:pPr>
            <a:r>
              <a:rPr lang="es-ES" sz="1050" dirty="0">
                <a:solidFill>
                  <a:srgbClr val="A9A8A9"/>
                </a:solidFill>
                <a:latin typeface="Lato Regular"/>
                <a:cs typeface="Lato Regular"/>
              </a:rPr>
              <a:t>Vicepresidencia Administrativa y Financiera – Gerencia Financiera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477692" y="2807480"/>
            <a:ext cx="6714308" cy="1569660"/>
          </a:xfrm>
          <a:prstGeom prst="rect">
            <a:avLst/>
          </a:prstGeom>
          <a:noFill/>
        </p:spPr>
        <p:txBody>
          <a:bodyPr wrap="square" rtlCol="0">
            <a:spAutoFit/>
          </a:bodyPr>
          <a:lstStyle/>
          <a:p>
            <a:pPr algn="ctr"/>
            <a:r>
              <a:rPr lang="es-CO" sz="4800" b="1" dirty="0"/>
              <a:t>APROBACIÓN INFORME DE GESTIÓN 2020</a:t>
            </a:r>
          </a:p>
        </p:txBody>
      </p:sp>
    </p:spTree>
    <p:extLst>
      <p:ext uri="{BB962C8B-B14F-4D97-AF65-F5344CB8AC3E}">
        <p14:creationId xmlns:p14="http://schemas.microsoft.com/office/powerpoint/2010/main" val="2606841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665356" y="179041"/>
            <a:ext cx="8688926" cy="523220"/>
          </a:xfrm>
          <a:prstGeom prst="rect">
            <a:avLst/>
          </a:prstGeom>
          <a:noFill/>
        </p:spPr>
        <p:txBody>
          <a:bodyPr wrap="square" rtlCol="0">
            <a:spAutoFit/>
          </a:bodyPr>
          <a:lstStyle/>
          <a:p>
            <a:r>
              <a:rPr lang="es-CO" sz="2800" b="1" dirty="0">
                <a:solidFill>
                  <a:srgbClr val="002060"/>
                </a:solidFill>
              </a:rPr>
              <a:t>ESTRUCTURA DEL INFORME</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9" name="Rectángulo 8">
            <a:extLst>
              <a:ext uri="{FF2B5EF4-FFF2-40B4-BE49-F238E27FC236}">
                <a16:creationId xmlns:a16="http://schemas.microsoft.com/office/drawing/2014/main" id="{2F4DAA39-C27E-457A-AEB5-BCC0FCD802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20E96928-89CB-4FEB-BB9A-5E1182029C9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graphicFrame>
        <p:nvGraphicFramePr>
          <p:cNvPr id="2" name="Diagrama 1">
            <a:extLst>
              <a:ext uri="{FF2B5EF4-FFF2-40B4-BE49-F238E27FC236}">
                <a16:creationId xmlns:a16="http://schemas.microsoft.com/office/drawing/2014/main" id="{60CDAC7D-2FD2-4368-8760-FA78F8134595}"/>
              </a:ext>
            </a:extLst>
          </p:cNvPr>
          <p:cNvGraphicFramePr/>
          <p:nvPr/>
        </p:nvGraphicFramePr>
        <p:xfrm>
          <a:off x="1436431" y="1340527"/>
          <a:ext cx="7911755" cy="47157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1334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3357475" y="159372"/>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0" name="Imagen 9">
            <a:extLst>
              <a:ext uri="{FF2B5EF4-FFF2-40B4-BE49-F238E27FC236}">
                <a16:creationId xmlns:a16="http://schemas.microsoft.com/office/drawing/2014/main" id="{333B6FE6-5BF7-43DF-92E5-A8C6F786EF5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834896"/>
            <a:ext cx="5803157" cy="3725584"/>
          </a:xfrm>
          <a:prstGeom prst="rect">
            <a:avLst/>
          </a:prstGeom>
          <a:noFill/>
        </p:spPr>
      </p:pic>
      <p:sp>
        <p:nvSpPr>
          <p:cNvPr id="3" name="Rectángulo 2">
            <a:extLst>
              <a:ext uri="{FF2B5EF4-FFF2-40B4-BE49-F238E27FC236}">
                <a16:creationId xmlns:a16="http://schemas.microsoft.com/office/drawing/2014/main" id="{CD58F003-7522-454F-AEB8-F1097559A20D}"/>
              </a:ext>
            </a:extLst>
          </p:cNvPr>
          <p:cNvSpPr/>
          <p:nvPr/>
        </p:nvSpPr>
        <p:spPr>
          <a:xfrm>
            <a:off x="653486" y="1288368"/>
            <a:ext cx="4758610" cy="523220"/>
          </a:xfrm>
          <a:prstGeom prst="rect">
            <a:avLst/>
          </a:prstGeom>
        </p:spPr>
        <p:txBody>
          <a:bodyPr wrap="none">
            <a:spAutoFit/>
          </a:bodyPr>
          <a:lstStyle/>
          <a:p>
            <a:r>
              <a:rPr lang="es-CO" sz="2800" dirty="0">
                <a:solidFill>
                  <a:schemeClr val="accent1"/>
                </a:solidFill>
              </a:rPr>
              <a:t>TRANSFERENCIAS A LA NACIÓN</a:t>
            </a:r>
          </a:p>
        </p:txBody>
      </p:sp>
      <p:sp>
        <p:nvSpPr>
          <p:cNvPr id="4" name="Rectángulo 3">
            <a:extLst>
              <a:ext uri="{FF2B5EF4-FFF2-40B4-BE49-F238E27FC236}">
                <a16:creationId xmlns:a16="http://schemas.microsoft.com/office/drawing/2014/main" id="{D05B8E10-879E-420A-99D2-DA7C9CB580B9}"/>
              </a:ext>
            </a:extLst>
          </p:cNvPr>
          <p:cNvSpPr/>
          <p:nvPr/>
        </p:nvSpPr>
        <p:spPr>
          <a:xfrm>
            <a:off x="694592" y="1931999"/>
            <a:ext cx="4676398" cy="3785652"/>
          </a:xfrm>
          <a:prstGeom prst="rect">
            <a:avLst/>
          </a:prstGeom>
        </p:spPr>
        <p:txBody>
          <a:bodyPr wrap="square">
            <a:spAutoFit/>
          </a:bodyPr>
          <a:lstStyle/>
          <a:p>
            <a:r>
              <a:rPr lang="es-ES" sz="2400" dirty="0"/>
              <a:t>En el 2020 la Sociedad de Activos Especiales realizó transferencias que corresponden al total de recursos líquidos transferidos a la Nación según lo establecido en el Artículo 91 de la Ley 1708, modificado por el artículo 22 de la Ley 1849 de 2017 y las destinaciones específicas, por valor de $242.877 millones.</a:t>
            </a:r>
          </a:p>
        </p:txBody>
      </p:sp>
    </p:spTree>
    <p:extLst>
      <p:ext uri="{BB962C8B-B14F-4D97-AF65-F5344CB8AC3E}">
        <p14:creationId xmlns:p14="http://schemas.microsoft.com/office/powerpoint/2010/main" val="470050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3503074" y="351613"/>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2" name="Gráfico 452">
            <a:extLst>
              <a:ext uri="{FF2B5EF4-FFF2-40B4-BE49-F238E27FC236}">
                <a16:creationId xmlns:a16="http://schemas.microsoft.com/office/drawing/2014/main" id="{E7A9DB47-185C-4BBE-9D31-1B69DCE05390}"/>
              </a:ext>
            </a:extLst>
          </p:cNvPr>
          <p:cNvPicPr/>
          <p:nvPr/>
        </p:nvPicPr>
        <p:blipFill rotWithShape="1">
          <a:blip r:embed="rId4">
            <a:extLst>
              <a:ext uri="{96DAC541-7B7A-43D3-8B79-37D633B846F1}">
                <asvg:svgBlip xmlns:asvg="http://schemas.microsoft.com/office/drawing/2016/SVG/main" r:embed="rId5"/>
              </a:ext>
            </a:extLst>
          </a:blip>
          <a:srcRect t="11760" b="7599"/>
          <a:stretch/>
        </p:blipFill>
        <p:spPr bwMode="auto">
          <a:xfrm>
            <a:off x="814211" y="1137729"/>
            <a:ext cx="9918892" cy="4064585"/>
          </a:xfrm>
          <a:prstGeom prst="rect">
            <a:avLst/>
          </a:prstGeom>
          <a:ln>
            <a:noFill/>
          </a:ln>
          <a:extLst>
            <a:ext uri="{53640926-AAD7-44D8-BBD7-CCE9431645EC}">
              <a14:shadowObscured xmlns:a14="http://schemas.microsoft.com/office/drawing/2010/main"/>
            </a:ext>
          </a:extLst>
        </p:spPr>
      </p:pic>
      <p:sp>
        <p:nvSpPr>
          <p:cNvPr id="3" name="Rectángulo 2">
            <a:extLst>
              <a:ext uri="{FF2B5EF4-FFF2-40B4-BE49-F238E27FC236}">
                <a16:creationId xmlns:a16="http://schemas.microsoft.com/office/drawing/2014/main" id="{6787489F-5B08-43FC-BAA0-D50F2EB1D131}"/>
              </a:ext>
            </a:extLst>
          </p:cNvPr>
          <p:cNvSpPr/>
          <p:nvPr/>
        </p:nvSpPr>
        <p:spPr>
          <a:xfrm>
            <a:off x="917360" y="5354469"/>
            <a:ext cx="10810042" cy="923330"/>
          </a:xfrm>
          <a:prstGeom prst="rect">
            <a:avLst/>
          </a:prstGeom>
        </p:spPr>
        <p:txBody>
          <a:bodyPr wrap="square">
            <a:spAutoFit/>
          </a:bodyPr>
          <a:lstStyle/>
          <a:p>
            <a:pPr lvl="0" algn="just"/>
            <a:r>
              <a:rPr lang="es-ES" dirty="0"/>
              <a:t>Por concepto de ingresos corrientes y de capital, la Sociedad de Activos Especiales obtuvo ingresos por $336.931 Millones de pesos, de estos ingresos </a:t>
            </a:r>
            <a:r>
              <a:rPr lang="es-ES" b="1" dirty="0"/>
              <a:t>$205.434 </a:t>
            </a:r>
            <a:r>
              <a:rPr lang="es-ES" dirty="0"/>
              <a:t>millones corresponden a ingresos corrientes y </a:t>
            </a:r>
            <a:r>
              <a:rPr lang="es-ES" b="1" dirty="0"/>
              <a:t>$131.262 </a:t>
            </a:r>
            <a:r>
              <a:rPr lang="es-ES" dirty="0"/>
              <a:t>millones que corresponden a ingresos de capital.</a:t>
            </a:r>
            <a:endParaRPr lang="es-CO" dirty="0"/>
          </a:p>
        </p:txBody>
      </p:sp>
    </p:spTree>
    <p:extLst>
      <p:ext uri="{BB962C8B-B14F-4D97-AF65-F5344CB8AC3E}">
        <p14:creationId xmlns:p14="http://schemas.microsoft.com/office/powerpoint/2010/main" val="2322764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3531647" y="364162"/>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0" name="Gráfico 472">
            <a:extLst>
              <a:ext uri="{FF2B5EF4-FFF2-40B4-BE49-F238E27FC236}">
                <a16:creationId xmlns:a16="http://schemas.microsoft.com/office/drawing/2014/main" id="{CE804E19-0EF1-4F65-9291-C70D252750A2}"/>
              </a:ext>
            </a:extLst>
          </p:cNvPr>
          <p:cNvPicPr/>
          <p:nvPr/>
        </p:nvPicPr>
        <p:blipFill rotWithShape="1">
          <a:blip r:embed="rId4">
            <a:extLst>
              <a:ext uri="{96DAC541-7B7A-43D3-8B79-37D633B846F1}">
                <asvg:svgBlip xmlns:asvg="http://schemas.microsoft.com/office/drawing/2016/SVG/main" r:embed="rId5"/>
              </a:ext>
            </a:extLst>
          </a:blip>
          <a:srcRect b="5136"/>
          <a:stretch/>
        </p:blipFill>
        <p:spPr bwMode="auto">
          <a:xfrm>
            <a:off x="1628503" y="1271451"/>
            <a:ext cx="7994468" cy="43194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1498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3531647" y="270507"/>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2" name="Gráfico 473">
            <a:extLst>
              <a:ext uri="{FF2B5EF4-FFF2-40B4-BE49-F238E27FC236}">
                <a16:creationId xmlns:a16="http://schemas.microsoft.com/office/drawing/2014/main" id="{DC999B66-2673-4C73-B7A7-2156FC5886CD}"/>
              </a:ext>
            </a:extLst>
          </p:cNvPr>
          <p:cNvPicPr/>
          <p:nvPr/>
        </p:nvPicPr>
        <p:blipFill rotWithShape="1">
          <a:blip r:embed="rId4">
            <a:extLst>
              <a:ext uri="{96DAC541-7B7A-43D3-8B79-37D633B846F1}">
                <asvg:svgBlip xmlns:asvg="http://schemas.microsoft.com/office/drawing/2016/SVG/main" r:embed="rId5"/>
              </a:ext>
            </a:extLst>
          </a:blip>
          <a:srcRect b="7096"/>
          <a:stretch/>
        </p:blipFill>
        <p:spPr bwMode="auto">
          <a:xfrm>
            <a:off x="1489166" y="1210491"/>
            <a:ext cx="8769531" cy="43891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5452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3490373" y="221858"/>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3" name="Gráfico 459">
            <a:extLst>
              <a:ext uri="{FF2B5EF4-FFF2-40B4-BE49-F238E27FC236}">
                <a16:creationId xmlns:a16="http://schemas.microsoft.com/office/drawing/2014/main" id="{9F25AF43-EFF1-4147-925A-8D9D94F0A65A}"/>
              </a:ext>
            </a:extLst>
          </p:cNvPr>
          <p:cNvPicPr/>
          <p:nvPr/>
        </p:nvPicPr>
        <p:blipFill rotWithShape="1">
          <a:blip r:embed="rId4">
            <a:extLst>
              <a:ext uri="{96DAC541-7B7A-43D3-8B79-37D633B846F1}">
                <asvg:svgBlip xmlns:asvg="http://schemas.microsoft.com/office/drawing/2016/SVG/main" r:embed="rId5"/>
              </a:ext>
            </a:extLst>
          </a:blip>
          <a:srcRect t="3529" b="5751"/>
          <a:stretch/>
        </p:blipFill>
        <p:spPr bwMode="auto">
          <a:xfrm>
            <a:off x="2124891" y="1071154"/>
            <a:ext cx="7942217" cy="46155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3237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295030" y="189826"/>
            <a:ext cx="8688926" cy="523220"/>
          </a:xfrm>
          <a:prstGeom prst="rect">
            <a:avLst/>
          </a:prstGeom>
          <a:noFill/>
        </p:spPr>
        <p:txBody>
          <a:bodyPr wrap="square" rtlCol="0">
            <a:spAutoFit/>
          </a:bodyPr>
          <a:lstStyle/>
          <a:p>
            <a:r>
              <a:rPr lang="es-CO" sz="2800" b="1" dirty="0">
                <a:solidFill>
                  <a:srgbClr val="002060"/>
                </a:solidFill>
              </a:rPr>
              <a:t>PRINCIPALES LOGROS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pic>
        <p:nvPicPr>
          <p:cNvPr id="12" name="Gráfico 471">
            <a:extLst>
              <a:ext uri="{FF2B5EF4-FFF2-40B4-BE49-F238E27FC236}">
                <a16:creationId xmlns:a16="http://schemas.microsoft.com/office/drawing/2014/main" id="{E2DE10AF-6A25-4959-99DF-6468426C5857}"/>
              </a:ext>
            </a:extLst>
          </p:cNvPr>
          <p:cNvPicPr/>
          <p:nvPr/>
        </p:nvPicPr>
        <p:blipFill rotWithShape="1">
          <a:blip r:embed="rId4">
            <a:extLst>
              <a:ext uri="{96DAC541-7B7A-43D3-8B79-37D633B846F1}">
                <asvg:svgBlip xmlns:asvg="http://schemas.microsoft.com/office/drawing/2016/SVG/main" r:embed="rId5"/>
              </a:ext>
            </a:extLst>
          </a:blip>
          <a:srcRect b="4743"/>
          <a:stretch/>
        </p:blipFill>
        <p:spPr bwMode="auto">
          <a:xfrm>
            <a:off x="1550126" y="1262743"/>
            <a:ext cx="8688926" cy="43542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1663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aphicFrame>
        <p:nvGraphicFramePr>
          <p:cNvPr id="3" name="Diagrama 2">
            <a:extLst>
              <a:ext uri="{FF2B5EF4-FFF2-40B4-BE49-F238E27FC236}">
                <a16:creationId xmlns:a16="http://schemas.microsoft.com/office/drawing/2014/main" id="{B799BC92-D168-4446-8934-258935841AE0}"/>
              </a:ext>
            </a:extLst>
          </p:cNvPr>
          <p:cNvGraphicFramePr/>
          <p:nvPr/>
        </p:nvGraphicFramePr>
        <p:xfrm>
          <a:off x="763480" y="906767"/>
          <a:ext cx="9742185" cy="5638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45546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pSp>
        <p:nvGrpSpPr>
          <p:cNvPr id="2" name="Grupo 1">
            <a:extLst>
              <a:ext uri="{FF2B5EF4-FFF2-40B4-BE49-F238E27FC236}">
                <a16:creationId xmlns:a16="http://schemas.microsoft.com/office/drawing/2014/main" id="{6C2BA824-24C5-4D15-B471-93BE2CE1BF48}"/>
              </a:ext>
            </a:extLst>
          </p:cNvPr>
          <p:cNvGrpSpPr/>
          <p:nvPr/>
        </p:nvGrpSpPr>
        <p:grpSpPr>
          <a:xfrm>
            <a:off x="763480" y="906767"/>
            <a:ext cx="9742185" cy="4748309"/>
            <a:chOff x="763480" y="906767"/>
            <a:chExt cx="9742185" cy="4748309"/>
          </a:xfrm>
        </p:grpSpPr>
        <p:sp>
          <p:nvSpPr>
            <p:cNvPr id="4" name="Conector recto 3">
              <a:extLst>
                <a:ext uri="{FF2B5EF4-FFF2-40B4-BE49-F238E27FC236}">
                  <a16:creationId xmlns:a16="http://schemas.microsoft.com/office/drawing/2014/main" id="{83A3187F-69DA-49C2-A910-4AC619E5D5C5}"/>
                </a:ext>
              </a:extLst>
            </p:cNvPr>
            <p:cNvSpPr/>
            <p:nvPr/>
          </p:nvSpPr>
          <p:spPr>
            <a:xfrm>
              <a:off x="763480" y="906767"/>
              <a:ext cx="9742185" cy="0"/>
            </a:xfrm>
            <a:prstGeom prst="lin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sp>
        <p:sp>
          <p:nvSpPr>
            <p:cNvPr id="5" name="Forma libre: forma 4">
              <a:extLst>
                <a:ext uri="{FF2B5EF4-FFF2-40B4-BE49-F238E27FC236}">
                  <a16:creationId xmlns:a16="http://schemas.microsoft.com/office/drawing/2014/main" id="{BD5B4F93-B14C-41EF-98AA-F9B995D228D4}"/>
                </a:ext>
              </a:extLst>
            </p:cNvPr>
            <p:cNvSpPr/>
            <p:nvPr/>
          </p:nvSpPr>
          <p:spPr>
            <a:xfrm>
              <a:off x="763480" y="906767"/>
              <a:ext cx="3493667" cy="4748309"/>
            </a:xfrm>
            <a:custGeom>
              <a:avLst/>
              <a:gdLst>
                <a:gd name="connsiteX0" fmla="*/ 0 w 3493667"/>
                <a:gd name="connsiteY0" fmla="*/ 0 h 4748309"/>
                <a:gd name="connsiteX1" fmla="*/ 3493667 w 3493667"/>
                <a:gd name="connsiteY1" fmla="*/ 0 h 4748309"/>
                <a:gd name="connsiteX2" fmla="*/ 3493667 w 3493667"/>
                <a:gd name="connsiteY2" fmla="*/ 4748309 h 4748309"/>
                <a:gd name="connsiteX3" fmla="*/ 0 w 3493667"/>
                <a:gd name="connsiteY3" fmla="*/ 4748309 h 4748309"/>
                <a:gd name="connsiteX4" fmla="*/ 0 w 3493667"/>
                <a:gd name="connsiteY4" fmla="*/ 0 h 4748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3667" h="4748309">
                  <a:moveTo>
                    <a:pt x="0" y="0"/>
                  </a:moveTo>
                  <a:lnTo>
                    <a:pt x="3493667" y="0"/>
                  </a:lnTo>
                  <a:lnTo>
                    <a:pt x="3493667" y="4748309"/>
                  </a:lnTo>
                  <a:lnTo>
                    <a:pt x="0" y="4748309"/>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s-CO" sz="3600" b="1" kern="1200" dirty="0">
                  <a:solidFill>
                    <a:srgbClr val="4F81BD"/>
                  </a:solidFill>
                  <a:latin typeface="Calibri"/>
                  <a:ea typeface="+mn-ea"/>
                  <a:cs typeface="+mn-cs"/>
                </a:rPr>
                <a:t>Gestión Vicepresidencia de Bienes Muebles e Inmuebles</a:t>
              </a:r>
              <a:endParaRPr lang="es-CO" sz="3600" b="1" kern="1200" dirty="0">
                <a:solidFill>
                  <a:schemeClr val="accent1"/>
                </a:solidFill>
              </a:endParaRPr>
            </a:p>
          </p:txBody>
        </p:sp>
        <p:sp>
          <p:nvSpPr>
            <p:cNvPr id="6" name="Forma libre: forma 5">
              <a:extLst>
                <a:ext uri="{FF2B5EF4-FFF2-40B4-BE49-F238E27FC236}">
                  <a16:creationId xmlns:a16="http://schemas.microsoft.com/office/drawing/2014/main" id="{E1F3B371-124A-4A3C-BE41-1229CDD63874}"/>
                </a:ext>
              </a:extLst>
            </p:cNvPr>
            <p:cNvSpPr/>
            <p:nvPr/>
          </p:nvSpPr>
          <p:spPr>
            <a:xfrm>
              <a:off x="4374167" y="951514"/>
              <a:ext cx="6124066" cy="894944"/>
            </a:xfrm>
            <a:custGeom>
              <a:avLst/>
              <a:gdLst>
                <a:gd name="connsiteX0" fmla="*/ 0 w 6124066"/>
                <a:gd name="connsiteY0" fmla="*/ 0 h 894944"/>
                <a:gd name="connsiteX1" fmla="*/ 6124066 w 6124066"/>
                <a:gd name="connsiteY1" fmla="*/ 0 h 894944"/>
                <a:gd name="connsiteX2" fmla="*/ 6124066 w 6124066"/>
                <a:gd name="connsiteY2" fmla="*/ 894944 h 894944"/>
                <a:gd name="connsiteX3" fmla="*/ 0 w 6124066"/>
                <a:gd name="connsiteY3" fmla="*/ 894944 h 894944"/>
                <a:gd name="connsiteX4" fmla="*/ 0 w 6124066"/>
                <a:gd name="connsiteY4" fmla="*/ 0 h 89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4066" h="894944">
                  <a:moveTo>
                    <a:pt x="0" y="0"/>
                  </a:moveTo>
                  <a:lnTo>
                    <a:pt x="6124066" y="0"/>
                  </a:lnTo>
                  <a:lnTo>
                    <a:pt x="6124066" y="894944"/>
                  </a:lnTo>
                  <a:lnTo>
                    <a:pt x="0" y="894944"/>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t>La Gerencia de Bienes Inmuebles destinó provisionalmente 43 folios de matrícula a 27 destinatarios para diferentes proyectos: </a:t>
              </a:r>
            </a:p>
            <a:p>
              <a:pPr marL="0" lvl="0" indent="0" algn="just" defTabSz="622300">
                <a:lnSpc>
                  <a:spcPct val="90000"/>
                </a:lnSpc>
                <a:spcBef>
                  <a:spcPct val="0"/>
                </a:spcBef>
                <a:spcAft>
                  <a:spcPct val="35000"/>
                </a:spcAft>
                <a:buNone/>
              </a:pPr>
              <a:endParaRPr lang="es-ES" sz="1400" dirty="0"/>
            </a:p>
            <a:p>
              <a:pPr marL="285750" indent="-285750" algn="just" defTabSz="622300">
                <a:lnSpc>
                  <a:spcPct val="90000"/>
                </a:lnSpc>
                <a:spcBef>
                  <a:spcPct val="0"/>
                </a:spcBef>
                <a:spcAft>
                  <a:spcPct val="35000"/>
                </a:spcAft>
                <a:buFont typeface="Wingdings" panose="05000000000000000000" pitchFamily="2" charset="2"/>
                <a:buChar char="ü"/>
              </a:pPr>
              <a:r>
                <a:rPr lang="es-MX" sz="1400" dirty="0"/>
                <a:t>Destinaciones “Casa Para Las Mujeres Empoderadas</a:t>
              </a:r>
            </a:p>
            <a:p>
              <a:pPr marL="285750" indent="-285750" algn="just" defTabSz="622300">
                <a:lnSpc>
                  <a:spcPct val="90000"/>
                </a:lnSpc>
                <a:spcBef>
                  <a:spcPct val="0"/>
                </a:spcBef>
                <a:spcAft>
                  <a:spcPct val="35000"/>
                </a:spcAft>
                <a:buFont typeface="Wingdings" panose="05000000000000000000" pitchFamily="2" charset="2"/>
                <a:buChar char="ü"/>
              </a:pPr>
              <a:r>
                <a:rPr lang="es-MX" sz="1400" dirty="0"/>
                <a:t>Destinaciones COVID 19</a:t>
              </a:r>
            </a:p>
            <a:p>
              <a:pPr marL="285750" indent="-285750" algn="just" defTabSz="622300">
                <a:lnSpc>
                  <a:spcPct val="90000"/>
                </a:lnSpc>
                <a:spcBef>
                  <a:spcPct val="0"/>
                </a:spcBef>
                <a:spcAft>
                  <a:spcPct val="35000"/>
                </a:spcAft>
                <a:buFont typeface="Wingdings" panose="05000000000000000000" pitchFamily="2" charset="2"/>
                <a:buChar char="ü"/>
              </a:pPr>
              <a:r>
                <a:rPr lang="es-MX" sz="1400" dirty="0"/>
                <a:t>Otras Destinaciones a gobernaciones, ministerios, alcaldías, etc.</a:t>
              </a:r>
              <a:endParaRPr lang="es-CO" sz="1400" dirty="0"/>
            </a:p>
            <a:p>
              <a:pPr marL="285750" indent="-285750" algn="just" defTabSz="622300">
                <a:lnSpc>
                  <a:spcPct val="90000"/>
                </a:lnSpc>
                <a:spcBef>
                  <a:spcPct val="0"/>
                </a:spcBef>
                <a:spcAft>
                  <a:spcPct val="35000"/>
                </a:spcAft>
                <a:buFont typeface="Wingdings" panose="05000000000000000000" pitchFamily="2" charset="2"/>
                <a:buChar char="ü"/>
              </a:pPr>
              <a:endParaRPr lang="es-CO" sz="1400" dirty="0"/>
            </a:p>
            <a:p>
              <a:pPr marL="285750" lvl="0" indent="-285750" algn="just" defTabSz="622300">
                <a:lnSpc>
                  <a:spcPct val="90000"/>
                </a:lnSpc>
                <a:spcBef>
                  <a:spcPct val="0"/>
                </a:spcBef>
                <a:spcAft>
                  <a:spcPct val="35000"/>
                </a:spcAft>
                <a:buFont typeface="Wingdings" panose="05000000000000000000" pitchFamily="2" charset="2"/>
                <a:buChar char="ü"/>
              </a:pPr>
              <a:endParaRPr lang="es-CO" sz="1400" kern="1200" dirty="0"/>
            </a:p>
          </p:txBody>
        </p:sp>
        <p:sp>
          <p:nvSpPr>
            <p:cNvPr id="10" name="Forma libre: forma 9">
              <a:extLst>
                <a:ext uri="{FF2B5EF4-FFF2-40B4-BE49-F238E27FC236}">
                  <a16:creationId xmlns:a16="http://schemas.microsoft.com/office/drawing/2014/main" id="{2EAED60D-BDE7-4697-B12D-8E04ABD987A0}"/>
                </a:ext>
              </a:extLst>
            </p:cNvPr>
            <p:cNvSpPr/>
            <p:nvPr/>
          </p:nvSpPr>
          <p:spPr>
            <a:xfrm>
              <a:off x="4374167" y="1891206"/>
              <a:ext cx="6124066" cy="894944"/>
            </a:xfrm>
            <a:custGeom>
              <a:avLst/>
              <a:gdLst>
                <a:gd name="connsiteX0" fmla="*/ 0 w 6124066"/>
                <a:gd name="connsiteY0" fmla="*/ 0 h 894944"/>
                <a:gd name="connsiteX1" fmla="*/ 6124066 w 6124066"/>
                <a:gd name="connsiteY1" fmla="*/ 0 h 894944"/>
                <a:gd name="connsiteX2" fmla="*/ 6124066 w 6124066"/>
                <a:gd name="connsiteY2" fmla="*/ 894944 h 894944"/>
                <a:gd name="connsiteX3" fmla="*/ 0 w 6124066"/>
                <a:gd name="connsiteY3" fmla="*/ 894944 h 894944"/>
                <a:gd name="connsiteX4" fmla="*/ 0 w 6124066"/>
                <a:gd name="connsiteY4" fmla="*/ 0 h 89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4066" h="894944">
                  <a:moveTo>
                    <a:pt x="0" y="0"/>
                  </a:moveTo>
                  <a:lnTo>
                    <a:pt x="6124066" y="0"/>
                  </a:lnTo>
                  <a:lnTo>
                    <a:pt x="6124066" y="894944"/>
                  </a:lnTo>
                  <a:lnTo>
                    <a:pt x="0" y="894944"/>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endParaRPr lang="es-CO" sz="1400" kern="1200" dirty="0"/>
            </a:p>
          </p:txBody>
        </p:sp>
        <p:sp>
          <p:nvSpPr>
            <p:cNvPr id="12" name="Conector recto 11">
              <a:extLst>
                <a:ext uri="{FF2B5EF4-FFF2-40B4-BE49-F238E27FC236}">
                  <a16:creationId xmlns:a16="http://schemas.microsoft.com/office/drawing/2014/main" id="{BBA11108-6B0D-47D2-B9C0-479D784626E1}"/>
                </a:ext>
              </a:extLst>
            </p:cNvPr>
            <p:cNvSpPr/>
            <p:nvPr/>
          </p:nvSpPr>
          <p:spPr>
            <a:xfrm>
              <a:off x="4257147" y="2786151"/>
              <a:ext cx="6241087" cy="0"/>
            </a:xfrm>
            <a:prstGeom prst="line">
              <a:avLst/>
            </a:prstGeom>
            <a:scene3d>
              <a:camera prst="orthographicFront">
                <a:rot lat="0" lon="0" rev="0"/>
              </a:camera>
              <a:lightRig rig="contrasting" dir="t">
                <a:rot lat="0" lon="0" rev="1200000"/>
              </a:lightRig>
            </a:scene3d>
            <a:sp3d z="10000"/>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3" name="Forma libre: forma 12">
              <a:extLst>
                <a:ext uri="{FF2B5EF4-FFF2-40B4-BE49-F238E27FC236}">
                  <a16:creationId xmlns:a16="http://schemas.microsoft.com/office/drawing/2014/main" id="{A7B0651B-EB24-4F97-AB48-E4DD48387CFB}"/>
                </a:ext>
              </a:extLst>
            </p:cNvPr>
            <p:cNvSpPr/>
            <p:nvPr/>
          </p:nvSpPr>
          <p:spPr>
            <a:xfrm>
              <a:off x="4374167" y="2830898"/>
              <a:ext cx="6124066" cy="894944"/>
            </a:xfrm>
            <a:custGeom>
              <a:avLst/>
              <a:gdLst>
                <a:gd name="connsiteX0" fmla="*/ 0 w 6124066"/>
                <a:gd name="connsiteY0" fmla="*/ 0 h 894944"/>
                <a:gd name="connsiteX1" fmla="*/ 6124066 w 6124066"/>
                <a:gd name="connsiteY1" fmla="*/ 0 h 894944"/>
                <a:gd name="connsiteX2" fmla="*/ 6124066 w 6124066"/>
                <a:gd name="connsiteY2" fmla="*/ 894944 h 894944"/>
                <a:gd name="connsiteX3" fmla="*/ 0 w 6124066"/>
                <a:gd name="connsiteY3" fmla="*/ 894944 h 894944"/>
                <a:gd name="connsiteX4" fmla="*/ 0 w 6124066"/>
                <a:gd name="connsiteY4" fmla="*/ 0 h 89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4066" h="894944">
                  <a:moveTo>
                    <a:pt x="0" y="0"/>
                  </a:moveTo>
                  <a:lnTo>
                    <a:pt x="6124066" y="0"/>
                  </a:lnTo>
                  <a:lnTo>
                    <a:pt x="6124066" y="894944"/>
                  </a:lnTo>
                  <a:lnTo>
                    <a:pt x="0" y="894944"/>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t>Durante la vigencia del año 2020, la Gerencia de Bienes Inmuebles dentro del proceso de Enajenación Temprana, logró la aprobación por parte del Comité de Enajenación de 1.162 predios, valorados catastralmente en una cuantía de $157.333 millones aproximadamente.</a:t>
              </a:r>
              <a:endParaRPr lang="es-CO" sz="1400" kern="1200" dirty="0"/>
            </a:p>
          </p:txBody>
        </p:sp>
        <p:sp>
          <p:nvSpPr>
            <p:cNvPr id="14" name="Conector recto 13">
              <a:extLst>
                <a:ext uri="{FF2B5EF4-FFF2-40B4-BE49-F238E27FC236}">
                  <a16:creationId xmlns:a16="http://schemas.microsoft.com/office/drawing/2014/main" id="{07C5FECE-A3EE-4B2E-9A5C-6E697D208081}"/>
                </a:ext>
              </a:extLst>
            </p:cNvPr>
            <p:cNvSpPr/>
            <p:nvPr/>
          </p:nvSpPr>
          <p:spPr>
            <a:xfrm>
              <a:off x="4257147" y="3725843"/>
              <a:ext cx="6241087" cy="0"/>
            </a:xfrm>
            <a:prstGeom prst="line">
              <a:avLst/>
            </a:prstGeom>
            <a:scene3d>
              <a:camera prst="orthographicFront">
                <a:rot lat="0" lon="0" rev="0"/>
              </a:camera>
              <a:lightRig rig="contrasting" dir="t">
                <a:rot lat="0" lon="0" rev="1200000"/>
              </a:lightRig>
            </a:scene3d>
            <a:sp3d z="10000"/>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5" name="Forma libre: forma 14">
              <a:extLst>
                <a:ext uri="{FF2B5EF4-FFF2-40B4-BE49-F238E27FC236}">
                  <a16:creationId xmlns:a16="http://schemas.microsoft.com/office/drawing/2014/main" id="{D8333A4A-5638-4062-B839-9F265538E780}"/>
                </a:ext>
              </a:extLst>
            </p:cNvPr>
            <p:cNvSpPr/>
            <p:nvPr/>
          </p:nvSpPr>
          <p:spPr>
            <a:xfrm>
              <a:off x="4374167" y="3770590"/>
              <a:ext cx="6124066" cy="894944"/>
            </a:xfrm>
            <a:custGeom>
              <a:avLst/>
              <a:gdLst>
                <a:gd name="connsiteX0" fmla="*/ 0 w 6124066"/>
                <a:gd name="connsiteY0" fmla="*/ 0 h 894944"/>
                <a:gd name="connsiteX1" fmla="*/ 6124066 w 6124066"/>
                <a:gd name="connsiteY1" fmla="*/ 0 h 894944"/>
                <a:gd name="connsiteX2" fmla="*/ 6124066 w 6124066"/>
                <a:gd name="connsiteY2" fmla="*/ 894944 h 894944"/>
                <a:gd name="connsiteX3" fmla="*/ 0 w 6124066"/>
                <a:gd name="connsiteY3" fmla="*/ 894944 h 894944"/>
                <a:gd name="connsiteX4" fmla="*/ 0 w 6124066"/>
                <a:gd name="connsiteY4" fmla="*/ 0 h 89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4066" h="894944">
                  <a:moveTo>
                    <a:pt x="0" y="0"/>
                  </a:moveTo>
                  <a:lnTo>
                    <a:pt x="6124066" y="0"/>
                  </a:lnTo>
                  <a:lnTo>
                    <a:pt x="6124066" y="894944"/>
                  </a:lnTo>
                  <a:lnTo>
                    <a:pt x="0" y="894944"/>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dirty="0"/>
                <a:t>Pago de las obligaciones de los bienes administrados tales como impuestos, contribuciones, servicios públicos, cuotas de administración entre otros, para lo cual a través de la gestión con el contratista la Gerencia de Inmuebles supervisó el pago de 2998 conceptos que impactan a 2.521 inmuebles.</a:t>
              </a:r>
              <a:endParaRPr lang="es-CO" sz="1400" kern="1200" dirty="0"/>
            </a:p>
          </p:txBody>
        </p:sp>
        <p:sp>
          <p:nvSpPr>
            <p:cNvPr id="16" name="Conector recto 15">
              <a:extLst>
                <a:ext uri="{FF2B5EF4-FFF2-40B4-BE49-F238E27FC236}">
                  <a16:creationId xmlns:a16="http://schemas.microsoft.com/office/drawing/2014/main" id="{80686B2B-2257-44BE-8884-B1B804D1723F}"/>
                </a:ext>
              </a:extLst>
            </p:cNvPr>
            <p:cNvSpPr/>
            <p:nvPr/>
          </p:nvSpPr>
          <p:spPr>
            <a:xfrm>
              <a:off x="4257147" y="4665535"/>
              <a:ext cx="6241087" cy="0"/>
            </a:xfrm>
            <a:prstGeom prst="line">
              <a:avLst/>
            </a:prstGeom>
            <a:scene3d>
              <a:camera prst="orthographicFront">
                <a:rot lat="0" lon="0" rev="0"/>
              </a:camera>
              <a:lightRig rig="contrasting" dir="t">
                <a:rot lat="0" lon="0" rev="1200000"/>
              </a:lightRig>
            </a:scene3d>
            <a:sp3d z="10000"/>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18" name="Forma libre: forma 17">
              <a:extLst>
                <a:ext uri="{FF2B5EF4-FFF2-40B4-BE49-F238E27FC236}">
                  <a16:creationId xmlns:a16="http://schemas.microsoft.com/office/drawing/2014/main" id="{DF736E23-0A56-412D-83A3-2B0A8407C724}"/>
                </a:ext>
              </a:extLst>
            </p:cNvPr>
            <p:cNvSpPr/>
            <p:nvPr/>
          </p:nvSpPr>
          <p:spPr>
            <a:xfrm>
              <a:off x="4374167" y="4710283"/>
              <a:ext cx="6124066" cy="894944"/>
            </a:xfrm>
            <a:custGeom>
              <a:avLst/>
              <a:gdLst>
                <a:gd name="connsiteX0" fmla="*/ 0 w 6124066"/>
                <a:gd name="connsiteY0" fmla="*/ 0 h 894944"/>
                <a:gd name="connsiteX1" fmla="*/ 6124066 w 6124066"/>
                <a:gd name="connsiteY1" fmla="*/ 0 h 894944"/>
                <a:gd name="connsiteX2" fmla="*/ 6124066 w 6124066"/>
                <a:gd name="connsiteY2" fmla="*/ 894944 h 894944"/>
                <a:gd name="connsiteX3" fmla="*/ 0 w 6124066"/>
                <a:gd name="connsiteY3" fmla="*/ 894944 h 894944"/>
                <a:gd name="connsiteX4" fmla="*/ 0 w 6124066"/>
                <a:gd name="connsiteY4" fmla="*/ 0 h 894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4066" h="894944">
                  <a:moveTo>
                    <a:pt x="0" y="0"/>
                  </a:moveTo>
                  <a:lnTo>
                    <a:pt x="6124066" y="0"/>
                  </a:lnTo>
                  <a:lnTo>
                    <a:pt x="6124066" y="894944"/>
                  </a:lnTo>
                  <a:lnTo>
                    <a:pt x="0" y="894944"/>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ES" sz="1400" kern="1200"/>
                <a:t>Mediante la ejecución del plan choque de validación de contratos la Gerencia de Inmuebles logró la revisión de 2.854 contratos </a:t>
              </a:r>
              <a:endParaRPr lang="es-CO" sz="1400" kern="1200" dirty="0"/>
            </a:p>
          </p:txBody>
        </p:sp>
        <p:sp>
          <p:nvSpPr>
            <p:cNvPr id="19" name="Conector recto 18">
              <a:extLst>
                <a:ext uri="{FF2B5EF4-FFF2-40B4-BE49-F238E27FC236}">
                  <a16:creationId xmlns:a16="http://schemas.microsoft.com/office/drawing/2014/main" id="{DDB7139A-7F54-41D7-9480-6C8870BB5417}"/>
                </a:ext>
              </a:extLst>
            </p:cNvPr>
            <p:cNvSpPr/>
            <p:nvPr/>
          </p:nvSpPr>
          <p:spPr>
            <a:xfrm>
              <a:off x="4257147" y="5605228"/>
              <a:ext cx="6241087" cy="0"/>
            </a:xfrm>
            <a:prstGeom prst="line">
              <a:avLst/>
            </a:prstGeom>
            <a:scene3d>
              <a:camera prst="orthographicFront">
                <a:rot lat="0" lon="0" rev="0"/>
              </a:camera>
              <a:lightRig rig="contrasting" dir="t">
                <a:rot lat="0" lon="0" rev="1200000"/>
              </a:lightRig>
            </a:scene3d>
            <a:sp3d z="10000"/>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grpSp>
    </p:spTree>
    <p:extLst>
      <p:ext uri="{BB962C8B-B14F-4D97-AF65-F5344CB8AC3E}">
        <p14:creationId xmlns:p14="http://schemas.microsoft.com/office/powerpoint/2010/main" val="1559063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pSp>
        <p:nvGrpSpPr>
          <p:cNvPr id="2" name="Grupo 1">
            <a:extLst>
              <a:ext uri="{FF2B5EF4-FFF2-40B4-BE49-F238E27FC236}">
                <a16:creationId xmlns:a16="http://schemas.microsoft.com/office/drawing/2014/main" id="{6C2BA824-24C5-4D15-B471-93BE2CE1BF48}"/>
              </a:ext>
            </a:extLst>
          </p:cNvPr>
          <p:cNvGrpSpPr/>
          <p:nvPr/>
        </p:nvGrpSpPr>
        <p:grpSpPr>
          <a:xfrm>
            <a:off x="763480" y="906767"/>
            <a:ext cx="9742185" cy="4896387"/>
            <a:chOff x="763480" y="906767"/>
            <a:chExt cx="9742185" cy="4896387"/>
          </a:xfrm>
        </p:grpSpPr>
        <p:sp>
          <p:nvSpPr>
            <p:cNvPr id="4" name="Conector recto 3">
              <a:extLst>
                <a:ext uri="{FF2B5EF4-FFF2-40B4-BE49-F238E27FC236}">
                  <a16:creationId xmlns:a16="http://schemas.microsoft.com/office/drawing/2014/main" id="{83A3187F-69DA-49C2-A910-4AC619E5D5C5}"/>
                </a:ext>
              </a:extLst>
            </p:cNvPr>
            <p:cNvSpPr/>
            <p:nvPr/>
          </p:nvSpPr>
          <p:spPr>
            <a:xfrm>
              <a:off x="763480" y="906767"/>
              <a:ext cx="9742185" cy="0"/>
            </a:xfrm>
            <a:prstGeom prst="lin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sp>
        <p:sp>
          <p:nvSpPr>
            <p:cNvPr id="5" name="Forma libre: forma 4">
              <a:extLst>
                <a:ext uri="{FF2B5EF4-FFF2-40B4-BE49-F238E27FC236}">
                  <a16:creationId xmlns:a16="http://schemas.microsoft.com/office/drawing/2014/main" id="{BD5B4F93-B14C-41EF-98AA-F9B995D228D4}"/>
                </a:ext>
              </a:extLst>
            </p:cNvPr>
            <p:cNvSpPr/>
            <p:nvPr/>
          </p:nvSpPr>
          <p:spPr>
            <a:xfrm>
              <a:off x="763480" y="1054845"/>
              <a:ext cx="3493667" cy="4748309"/>
            </a:xfrm>
            <a:custGeom>
              <a:avLst/>
              <a:gdLst>
                <a:gd name="connsiteX0" fmla="*/ 0 w 3493667"/>
                <a:gd name="connsiteY0" fmla="*/ 0 h 4748309"/>
                <a:gd name="connsiteX1" fmla="*/ 3493667 w 3493667"/>
                <a:gd name="connsiteY1" fmla="*/ 0 h 4748309"/>
                <a:gd name="connsiteX2" fmla="*/ 3493667 w 3493667"/>
                <a:gd name="connsiteY2" fmla="*/ 4748309 h 4748309"/>
                <a:gd name="connsiteX3" fmla="*/ 0 w 3493667"/>
                <a:gd name="connsiteY3" fmla="*/ 4748309 h 4748309"/>
                <a:gd name="connsiteX4" fmla="*/ 0 w 3493667"/>
                <a:gd name="connsiteY4" fmla="*/ 0 h 4748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3667" h="4748309">
                  <a:moveTo>
                    <a:pt x="0" y="0"/>
                  </a:moveTo>
                  <a:lnTo>
                    <a:pt x="3493667" y="0"/>
                  </a:lnTo>
                  <a:lnTo>
                    <a:pt x="3493667" y="4748309"/>
                  </a:lnTo>
                  <a:lnTo>
                    <a:pt x="0" y="4748309"/>
                  </a:lnTo>
                  <a:lnTo>
                    <a:pt x="0" y="0"/>
                  </a:lnTo>
                  <a:close/>
                </a:path>
              </a:pathLst>
            </a:custGeom>
          </p:spPr>
          <p:style>
            <a:lnRef idx="1">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endParaRPr lang="es-CO" sz="3600" b="1" kern="1200" dirty="0">
                <a:solidFill>
                  <a:srgbClr val="4F81BD"/>
                </a:solidFill>
                <a:latin typeface="Calibri"/>
                <a:ea typeface="+mn-ea"/>
                <a:cs typeface="+mn-cs"/>
              </a:endParaRPr>
            </a:p>
            <a:p>
              <a:pPr marL="0" lvl="0" indent="0" algn="l" defTabSz="1600200">
                <a:lnSpc>
                  <a:spcPct val="90000"/>
                </a:lnSpc>
                <a:spcBef>
                  <a:spcPct val="0"/>
                </a:spcBef>
                <a:spcAft>
                  <a:spcPct val="35000"/>
                </a:spcAft>
                <a:buNone/>
              </a:pPr>
              <a:r>
                <a:rPr lang="es-CO" sz="3600" b="1" kern="1200" dirty="0">
                  <a:solidFill>
                    <a:srgbClr val="4F81BD"/>
                  </a:solidFill>
                  <a:latin typeface="Calibri"/>
                  <a:ea typeface="+mn-ea"/>
                  <a:cs typeface="+mn-cs"/>
                </a:rPr>
                <a:t>Gestión Vicepresidencia de Bienes Muebles e Inmuebles</a:t>
              </a:r>
              <a:endParaRPr lang="es-CO" sz="3600" b="1" kern="1200" dirty="0">
                <a:solidFill>
                  <a:schemeClr val="accent1"/>
                </a:solidFill>
              </a:endParaRPr>
            </a:p>
          </p:txBody>
        </p:sp>
      </p:grpSp>
      <p:graphicFrame>
        <p:nvGraphicFramePr>
          <p:cNvPr id="20" name="Objeto 19">
            <a:extLst>
              <a:ext uri="{FF2B5EF4-FFF2-40B4-BE49-F238E27FC236}">
                <a16:creationId xmlns:a16="http://schemas.microsoft.com/office/drawing/2014/main" id="{E3BAC017-147F-4635-8C71-2B7199646405}"/>
              </a:ext>
            </a:extLst>
          </p:cNvPr>
          <p:cNvGraphicFramePr>
            <a:graphicFrameLocks noChangeAspect="1"/>
          </p:cNvGraphicFramePr>
          <p:nvPr/>
        </p:nvGraphicFramePr>
        <p:xfrm>
          <a:off x="4257147" y="1300945"/>
          <a:ext cx="7276917" cy="3720603"/>
        </p:xfrm>
        <a:graphic>
          <a:graphicData uri="http://schemas.openxmlformats.org/presentationml/2006/ole">
            <mc:AlternateContent xmlns:mc="http://schemas.openxmlformats.org/markup-compatibility/2006">
              <mc:Choice xmlns:v="urn:schemas-microsoft-com:vml" Requires="v">
                <p:oleObj name="Document" r:id="rId4" imgW="5765675" imgH="2948054" progId="Word.Document.12">
                  <p:embed/>
                </p:oleObj>
              </mc:Choice>
              <mc:Fallback>
                <p:oleObj name="Document" r:id="rId4" imgW="5765675" imgH="2948054" progId="Word.Document.12">
                  <p:embed/>
                  <p:pic>
                    <p:nvPicPr>
                      <p:cNvPr id="20" name="Objeto 19">
                        <a:extLst>
                          <a:ext uri="{FF2B5EF4-FFF2-40B4-BE49-F238E27FC236}">
                            <a16:creationId xmlns:a16="http://schemas.microsoft.com/office/drawing/2014/main" id="{E3BAC017-147F-4635-8C71-2B7199646405}"/>
                          </a:ext>
                        </a:extLst>
                      </p:cNvPr>
                      <p:cNvPicPr/>
                      <p:nvPr/>
                    </p:nvPicPr>
                    <p:blipFill>
                      <a:blip r:embed="rId5"/>
                      <a:stretch>
                        <a:fillRect/>
                      </a:stretch>
                    </p:blipFill>
                    <p:spPr>
                      <a:xfrm>
                        <a:off x="4257147" y="1300945"/>
                        <a:ext cx="7276917" cy="3720603"/>
                      </a:xfrm>
                      <a:prstGeom prst="rect">
                        <a:avLst/>
                      </a:prstGeom>
                    </p:spPr>
                  </p:pic>
                </p:oleObj>
              </mc:Fallback>
            </mc:AlternateContent>
          </a:graphicData>
        </a:graphic>
      </p:graphicFrame>
    </p:spTree>
    <p:extLst>
      <p:ext uri="{BB962C8B-B14F-4D97-AF65-F5344CB8AC3E}">
        <p14:creationId xmlns:p14="http://schemas.microsoft.com/office/powerpoint/2010/main" val="1592811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aphicFrame>
        <p:nvGraphicFramePr>
          <p:cNvPr id="3" name="Diagrama 2">
            <a:extLst>
              <a:ext uri="{FF2B5EF4-FFF2-40B4-BE49-F238E27FC236}">
                <a16:creationId xmlns:a16="http://schemas.microsoft.com/office/drawing/2014/main" id="{B799BC92-D168-4446-8934-258935841AE0}"/>
              </a:ext>
            </a:extLst>
          </p:cNvPr>
          <p:cNvGraphicFramePr/>
          <p:nvPr/>
        </p:nvGraphicFramePr>
        <p:xfrm>
          <a:off x="1648821" y="1484970"/>
          <a:ext cx="9532985" cy="42398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02311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aphicFrame>
        <p:nvGraphicFramePr>
          <p:cNvPr id="3" name="Diagrama 2">
            <a:extLst>
              <a:ext uri="{FF2B5EF4-FFF2-40B4-BE49-F238E27FC236}">
                <a16:creationId xmlns:a16="http://schemas.microsoft.com/office/drawing/2014/main" id="{B799BC92-D168-4446-8934-258935841AE0}"/>
              </a:ext>
            </a:extLst>
          </p:cNvPr>
          <p:cNvGraphicFramePr/>
          <p:nvPr/>
        </p:nvGraphicFramePr>
        <p:xfrm>
          <a:off x="763480" y="906767"/>
          <a:ext cx="9742185" cy="5638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18648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1715589" y="591029"/>
            <a:ext cx="8688926" cy="523220"/>
          </a:xfrm>
          <a:prstGeom prst="rect">
            <a:avLst/>
          </a:prstGeom>
          <a:noFill/>
        </p:spPr>
        <p:txBody>
          <a:bodyPr wrap="square" rtlCol="0">
            <a:spAutoFit/>
          </a:bodyPr>
          <a:lstStyle/>
          <a:p>
            <a:r>
              <a:rPr lang="es-CO" sz="2800" b="1" dirty="0">
                <a:solidFill>
                  <a:srgbClr val="002060"/>
                </a:solidFill>
              </a:rPr>
              <a:t>Gestión Vicepresidencia Administrativa y Financiera</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aphicFrame>
        <p:nvGraphicFramePr>
          <p:cNvPr id="2" name="Diagrama 1">
            <a:extLst>
              <a:ext uri="{FF2B5EF4-FFF2-40B4-BE49-F238E27FC236}">
                <a16:creationId xmlns:a16="http://schemas.microsoft.com/office/drawing/2014/main" id="{B3B19EC4-FE87-40D7-ACC8-12E3A0047619}"/>
              </a:ext>
            </a:extLst>
          </p:cNvPr>
          <p:cNvGraphicFramePr/>
          <p:nvPr/>
        </p:nvGraphicFramePr>
        <p:xfrm>
          <a:off x="1148857" y="752350"/>
          <a:ext cx="9327554" cy="56484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43722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640" y="7610"/>
            <a:ext cx="4150360" cy="713105"/>
          </a:xfrm>
          <a:prstGeom prst="rect">
            <a:avLst/>
          </a:prstGeom>
        </p:spPr>
      </p:pic>
      <p:sp>
        <p:nvSpPr>
          <p:cNvPr id="8" name="CuadroTexto 7">
            <a:extLst>
              <a:ext uri="{FF2B5EF4-FFF2-40B4-BE49-F238E27FC236}">
                <a16:creationId xmlns:a16="http://schemas.microsoft.com/office/drawing/2014/main" id="{3D3EB979-D8A5-4EE3-A460-786D40B46B5E}"/>
              </a:ext>
            </a:extLst>
          </p:cNvPr>
          <p:cNvSpPr txBox="1"/>
          <p:nvPr/>
        </p:nvSpPr>
        <p:spPr>
          <a:xfrm>
            <a:off x="2199236" y="331182"/>
            <a:ext cx="8688926" cy="523220"/>
          </a:xfrm>
          <a:prstGeom prst="rect">
            <a:avLst/>
          </a:prstGeom>
          <a:noFill/>
        </p:spPr>
        <p:txBody>
          <a:bodyPr wrap="square" rtlCol="0">
            <a:spAutoFit/>
          </a:bodyPr>
          <a:lstStyle/>
          <a:p>
            <a:r>
              <a:rPr lang="es-CO" sz="2800" b="1" dirty="0">
                <a:solidFill>
                  <a:srgbClr val="002060"/>
                </a:solidFill>
              </a:rPr>
              <a:t>Gestión Vicepresidencia de Sociedades</a:t>
            </a:r>
          </a:p>
        </p:txBody>
      </p:sp>
      <p:pic>
        <p:nvPicPr>
          <p:cNvPr id="17" name="Imagen 16">
            <a:extLst>
              <a:ext uri="{FF2B5EF4-FFF2-40B4-BE49-F238E27FC236}">
                <a16:creationId xmlns:a16="http://schemas.microsoft.com/office/drawing/2014/main" id="{2C35F749-40B5-4B68-8722-486991ACA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265267" cy="745490"/>
          </a:xfrm>
          <a:prstGeom prst="rect">
            <a:avLst/>
          </a:prstGeom>
        </p:spPr>
      </p:pic>
      <p:sp>
        <p:nvSpPr>
          <p:cNvPr id="7" name="Rectángulo 6">
            <a:extLst>
              <a:ext uri="{FF2B5EF4-FFF2-40B4-BE49-F238E27FC236}">
                <a16:creationId xmlns:a16="http://schemas.microsoft.com/office/drawing/2014/main" id="{A3F7D2B0-23BE-4681-8DBA-E2157F1EE6B8}"/>
              </a:ext>
            </a:extLst>
          </p:cNvPr>
          <p:cNvSpPr/>
          <p:nvPr/>
        </p:nvSpPr>
        <p:spPr>
          <a:xfrm>
            <a:off x="0" y="6668174"/>
            <a:ext cx="12179299" cy="18982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CECBE42-6E93-413C-8E83-8819FCA9CE03}"/>
              </a:ext>
            </a:extLst>
          </p:cNvPr>
          <p:cNvSpPr txBox="1"/>
          <p:nvPr/>
        </p:nvSpPr>
        <p:spPr>
          <a:xfrm>
            <a:off x="6268657" y="6636539"/>
            <a:ext cx="5951916" cy="261610"/>
          </a:xfrm>
          <a:prstGeom prst="rect">
            <a:avLst/>
          </a:prstGeom>
          <a:noFill/>
        </p:spPr>
        <p:txBody>
          <a:bodyPr wrap="square" rtlCol="0">
            <a:spAutoFit/>
          </a:bodyPr>
          <a:lstStyle/>
          <a:p>
            <a:pPr algn="r"/>
            <a:r>
              <a:rPr lang="es-ES" sz="1100" dirty="0">
                <a:solidFill>
                  <a:srgbClr val="A9A8A9"/>
                </a:solidFill>
                <a:latin typeface="Lato Regular"/>
                <a:cs typeface="Lato Regular"/>
              </a:rPr>
              <a:t>Oficina Asesora de Planeación</a:t>
            </a:r>
          </a:p>
        </p:txBody>
      </p:sp>
      <p:graphicFrame>
        <p:nvGraphicFramePr>
          <p:cNvPr id="2" name="Diagrama 1">
            <a:extLst>
              <a:ext uri="{FF2B5EF4-FFF2-40B4-BE49-F238E27FC236}">
                <a16:creationId xmlns:a16="http://schemas.microsoft.com/office/drawing/2014/main" id="{B3B19EC4-FE87-40D7-ACC8-12E3A0047619}"/>
              </a:ext>
            </a:extLst>
          </p:cNvPr>
          <p:cNvGraphicFramePr/>
          <p:nvPr/>
        </p:nvGraphicFramePr>
        <p:xfrm>
          <a:off x="1148857" y="752350"/>
          <a:ext cx="9327554" cy="56484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D5EE25B3-9E03-438C-8860-A04D42B95D66}"/>
              </a:ext>
            </a:extLst>
          </p:cNvPr>
          <p:cNvPicPr>
            <a:picLocks noChangeAspect="1"/>
          </p:cNvPicPr>
          <p:nvPr/>
        </p:nvPicPr>
        <p:blipFill>
          <a:blip r:embed="rId9"/>
          <a:stretch>
            <a:fillRect/>
          </a:stretch>
        </p:blipFill>
        <p:spPr>
          <a:xfrm>
            <a:off x="1477843" y="2927527"/>
            <a:ext cx="4611806" cy="1472268"/>
          </a:xfrm>
          <a:prstGeom prst="rect">
            <a:avLst/>
          </a:prstGeom>
        </p:spPr>
      </p:pic>
    </p:spTree>
    <p:extLst>
      <p:ext uri="{BB962C8B-B14F-4D97-AF65-F5344CB8AC3E}">
        <p14:creationId xmlns:p14="http://schemas.microsoft.com/office/powerpoint/2010/main" val="1452537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861271" y="2877959"/>
            <a:ext cx="9143999" cy="4401205"/>
          </a:xfrm>
          <a:prstGeom prst="rect">
            <a:avLst/>
          </a:prstGeom>
          <a:noFill/>
        </p:spPr>
        <p:txBody>
          <a:bodyPr wrap="square" rtlCol="0">
            <a:spAutoFit/>
          </a:bodyPr>
          <a:lstStyle/>
          <a:p>
            <a:pPr algn="ctr"/>
            <a:r>
              <a:rPr lang="es-ES" sz="4800" b="1" dirty="0">
                <a:solidFill>
                  <a:srgbClr val="002060"/>
                </a:solidFill>
              </a:rPr>
              <a:t>4. Adición Contrato de Semovientes</a:t>
            </a:r>
            <a:r>
              <a:rPr lang="es-CO" sz="4800" b="1" dirty="0">
                <a:solidFill>
                  <a:srgbClr val="002060"/>
                </a:solidFill>
              </a:rPr>
              <a:t>.</a:t>
            </a:r>
          </a:p>
          <a:p>
            <a:pPr algn="ctr"/>
            <a:endParaRPr lang="es-CO" sz="4800" b="1" dirty="0">
              <a:solidFill>
                <a:srgbClr val="002060"/>
              </a:solidFill>
            </a:endParaRP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30654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42A1D5C-7221-4F08-9DD7-38E5D1C8985C}"/>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099" name="CuadroTexto 7">
            <a:extLst>
              <a:ext uri="{FF2B5EF4-FFF2-40B4-BE49-F238E27FC236}">
                <a16:creationId xmlns:a16="http://schemas.microsoft.com/office/drawing/2014/main" id="{2703E14E-9B0F-40E7-94FB-AA3D259890E4}"/>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 </a:t>
            </a:r>
          </a:p>
        </p:txBody>
      </p:sp>
      <p:pic>
        <p:nvPicPr>
          <p:cNvPr id="4100" name="Imagen 8">
            <a:extLst>
              <a:ext uri="{FF2B5EF4-FFF2-40B4-BE49-F238E27FC236}">
                <a16:creationId xmlns:a16="http://schemas.microsoft.com/office/drawing/2014/main" id="{0067443D-9941-4E63-981B-AA1D69F6DD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n 12">
            <a:extLst>
              <a:ext uri="{FF2B5EF4-FFF2-40B4-BE49-F238E27FC236}">
                <a16:creationId xmlns:a16="http://schemas.microsoft.com/office/drawing/2014/main" id="{B601B102-632E-4167-A448-37F1E73AD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CuadroTexto 9">
            <a:extLst>
              <a:ext uri="{FF2B5EF4-FFF2-40B4-BE49-F238E27FC236}">
                <a16:creationId xmlns:a16="http://schemas.microsoft.com/office/drawing/2014/main" id="{158CF125-D2E0-4001-8BE9-6B0C21DE0A7F}"/>
              </a:ext>
            </a:extLst>
          </p:cNvPr>
          <p:cNvSpPr txBox="1">
            <a:spLocks noChangeArrowheads="1"/>
          </p:cNvSpPr>
          <p:nvPr/>
        </p:nvSpPr>
        <p:spPr bwMode="auto">
          <a:xfrm>
            <a:off x="4664075" y="915988"/>
            <a:ext cx="2851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2800" b="1">
                <a:solidFill>
                  <a:srgbClr val="000A8B"/>
                </a:solidFill>
              </a:rPr>
              <a:t>ANTECEDENTES </a:t>
            </a:r>
          </a:p>
        </p:txBody>
      </p:sp>
      <p:cxnSp>
        <p:nvCxnSpPr>
          <p:cNvPr id="4" name="Conector recto 3">
            <a:extLst>
              <a:ext uri="{FF2B5EF4-FFF2-40B4-BE49-F238E27FC236}">
                <a16:creationId xmlns:a16="http://schemas.microsoft.com/office/drawing/2014/main" id="{FFEEACB3-ACF1-4E65-A26F-C2C79FC402CB}"/>
              </a:ext>
            </a:extLst>
          </p:cNvPr>
          <p:cNvCxnSpPr/>
          <p:nvPr/>
        </p:nvCxnSpPr>
        <p:spPr>
          <a:xfrm>
            <a:off x="6089650" y="1574800"/>
            <a:ext cx="0" cy="4362450"/>
          </a:xfrm>
          <a:prstGeom prst="line">
            <a:avLst/>
          </a:prstGeom>
        </p:spPr>
        <p:style>
          <a:lnRef idx="2">
            <a:schemeClr val="accent1"/>
          </a:lnRef>
          <a:fillRef idx="0">
            <a:schemeClr val="accent1"/>
          </a:fillRef>
          <a:effectRef idx="1">
            <a:schemeClr val="accent1"/>
          </a:effectRef>
          <a:fontRef idx="minor">
            <a:schemeClr val="tx1"/>
          </a:fontRef>
        </p:style>
      </p:cxnSp>
      <p:sp>
        <p:nvSpPr>
          <p:cNvPr id="4104" name="CuadroTexto 4">
            <a:extLst>
              <a:ext uri="{FF2B5EF4-FFF2-40B4-BE49-F238E27FC236}">
                <a16:creationId xmlns:a16="http://schemas.microsoft.com/office/drawing/2014/main" id="{00CA663E-1634-4078-9A09-4A5AF25F5A6D}"/>
              </a:ext>
            </a:extLst>
          </p:cNvPr>
          <p:cNvSpPr txBox="1">
            <a:spLocks noChangeArrowheads="1"/>
          </p:cNvSpPr>
          <p:nvPr/>
        </p:nvSpPr>
        <p:spPr bwMode="auto">
          <a:xfrm>
            <a:off x="1423988" y="1978025"/>
            <a:ext cx="3889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CONCURSO PÚBLICO NO 01 DE 2019 </a:t>
            </a:r>
          </a:p>
        </p:txBody>
      </p:sp>
      <p:sp>
        <p:nvSpPr>
          <p:cNvPr id="4105" name="CuadroTexto 6">
            <a:extLst>
              <a:ext uri="{FF2B5EF4-FFF2-40B4-BE49-F238E27FC236}">
                <a16:creationId xmlns:a16="http://schemas.microsoft.com/office/drawing/2014/main" id="{8D142FB0-DCF1-4D82-BB8B-E9B9A42A97C6}"/>
              </a:ext>
            </a:extLst>
          </p:cNvPr>
          <p:cNvSpPr txBox="1">
            <a:spLocks noChangeArrowheads="1"/>
          </p:cNvSpPr>
          <p:nvPr/>
        </p:nvSpPr>
        <p:spPr bwMode="auto">
          <a:xfrm>
            <a:off x="1008063" y="2595563"/>
            <a:ext cx="4721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a:t>Fueron adjudicadas las zonas 1 y 3 al contratista Consorcio Semovientes 2019</a:t>
            </a:r>
          </a:p>
        </p:txBody>
      </p:sp>
      <p:sp>
        <p:nvSpPr>
          <p:cNvPr id="4106" name="CuadroTexto 18">
            <a:extLst>
              <a:ext uri="{FF2B5EF4-FFF2-40B4-BE49-F238E27FC236}">
                <a16:creationId xmlns:a16="http://schemas.microsoft.com/office/drawing/2014/main" id="{983C043D-7FFD-439C-9A86-2E87820A7FAB}"/>
              </a:ext>
            </a:extLst>
          </p:cNvPr>
          <p:cNvSpPr txBox="1">
            <a:spLocks noChangeArrowheads="1"/>
          </p:cNvSpPr>
          <p:nvPr/>
        </p:nvSpPr>
        <p:spPr bwMode="auto">
          <a:xfrm>
            <a:off x="7132638" y="1978025"/>
            <a:ext cx="388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CONCURSO PÚBLICO NO 02 DE 2019 </a:t>
            </a:r>
          </a:p>
        </p:txBody>
      </p:sp>
      <p:sp>
        <p:nvSpPr>
          <p:cNvPr id="4107" name="CuadroTexto 19">
            <a:extLst>
              <a:ext uri="{FF2B5EF4-FFF2-40B4-BE49-F238E27FC236}">
                <a16:creationId xmlns:a16="http://schemas.microsoft.com/office/drawing/2014/main" id="{87AF9459-B916-417A-9BB3-DBBEC3266674}"/>
              </a:ext>
            </a:extLst>
          </p:cNvPr>
          <p:cNvSpPr txBox="1">
            <a:spLocks noChangeArrowheads="1"/>
          </p:cNvSpPr>
          <p:nvPr/>
        </p:nvSpPr>
        <p:spPr bwMode="auto">
          <a:xfrm>
            <a:off x="6715125" y="2595563"/>
            <a:ext cx="4722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a:t>Fueron adjudicadas las zonas 2 y 4 al contratista Unión Temporal Tierras y Ganado </a:t>
            </a:r>
          </a:p>
        </p:txBody>
      </p:sp>
      <p:graphicFrame>
        <p:nvGraphicFramePr>
          <p:cNvPr id="3" name="Tabla 4">
            <a:extLst>
              <a:ext uri="{FF2B5EF4-FFF2-40B4-BE49-F238E27FC236}">
                <a16:creationId xmlns:a16="http://schemas.microsoft.com/office/drawing/2014/main" id="{89488B39-D0A7-4D2B-AB34-38DE58F6561E}"/>
              </a:ext>
            </a:extLst>
          </p:cNvPr>
          <p:cNvGraphicFramePr>
            <a:graphicFrameLocks noGrp="1"/>
          </p:cNvGraphicFramePr>
          <p:nvPr/>
        </p:nvGraphicFramePr>
        <p:xfrm>
          <a:off x="942975" y="3641725"/>
          <a:ext cx="4645025" cy="1803400"/>
        </p:xfrm>
        <a:graphic>
          <a:graphicData uri="http://schemas.openxmlformats.org/drawingml/2006/table">
            <a:tbl>
              <a:tblPr firstRow="1" bandRow="1">
                <a:tableStyleId>{69012ECD-51FC-41F1-AA8D-1B2483CD663E}</a:tableStyleId>
              </a:tblPr>
              <a:tblGrid>
                <a:gridCol w="1420207">
                  <a:extLst>
                    <a:ext uri="{9D8B030D-6E8A-4147-A177-3AD203B41FA5}">
                      <a16:colId xmlns:a16="http://schemas.microsoft.com/office/drawing/2014/main" val="20000"/>
                    </a:ext>
                  </a:extLst>
                </a:gridCol>
                <a:gridCol w="1026956">
                  <a:extLst>
                    <a:ext uri="{9D8B030D-6E8A-4147-A177-3AD203B41FA5}">
                      <a16:colId xmlns:a16="http://schemas.microsoft.com/office/drawing/2014/main" val="20001"/>
                    </a:ext>
                  </a:extLst>
                </a:gridCol>
                <a:gridCol w="2197862">
                  <a:extLst>
                    <a:ext uri="{9D8B030D-6E8A-4147-A177-3AD203B41FA5}">
                      <a16:colId xmlns:a16="http://schemas.microsoft.com/office/drawing/2014/main" val="20002"/>
                    </a:ext>
                  </a:extLst>
                </a:gridCol>
              </a:tblGrid>
              <a:tr h="320276">
                <a:tc>
                  <a:txBody>
                    <a:bodyPr/>
                    <a:lstStyle/>
                    <a:p>
                      <a:pPr algn="ctr"/>
                      <a:r>
                        <a:rPr lang="es-CO" sz="1500" dirty="0"/>
                        <a:t>CONTRATO </a:t>
                      </a:r>
                    </a:p>
                  </a:txBody>
                  <a:tcPr marL="91441" marR="91441" marT="45754" marB="4575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500" dirty="0"/>
                        <a:t>ZONA</a:t>
                      </a:r>
                    </a:p>
                  </a:txBody>
                  <a:tcPr marL="91441" marR="91441" marT="45754" marB="4575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500" dirty="0"/>
                        <a:t>DEPARTAMENTOS</a:t>
                      </a:r>
                    </a:p>
                  </a:txBody>
                  <a:tcPr marL="91441" marR="91441" marT="45754" marB="4575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41562">
                <a:tc>
                  <a:txBody>
                    <a:bodyPr/>
                    <a:lstStyle/>
                    <a:p>
                      <a:pPr algn="ctr" fontAlgn="ctr"/>
                      <a:r>
                        <a:rPr lang="es-CO" sz="1500" b="0" u="none" strike="noStrike" dirty="0">
                          <a:solidFill>
                            <a:srgbClr val="000000"/>
                          </a:solidFill>
                          <a:effectLst/>
                        </a:rPr>
                        <a:t>025 de 2019</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rgbClr val="000000"/>
                          </a:solidFill>
                          <a:effectLst/>
                        </a:rPr>
                        <a:t>Zona 1 - Oriente</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rgbClr val="000000"/>
                          </a:solidFill>
                          <a:effectLst/>
                        </a:rPr>
                        <a:t>Arauca, Casanare, Vichada, Meta, Guainía, Guaviare, Vaupés y Amazonas.</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41562">
                <a:tc>
                  <a:txBody>
                    <a:bodyPr/>
                    <a:lstStyle/>
                    <a:p>
                      <a:pPr algn="ctr" fontAlgn="ctr"/>
                      <a:r>
                        <a:rPr lang="es-CO" sz="1500" b="0" u="none" strike="noStrike" dirty="0">
                          <a:solidFill>
                            <a:srgbClr val="000000"/>
                          </a:solidFill>
                          <a:effectLst/>
                        </a:rPr>
                        <a:t>026 de 2019</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rgbClr val="000000"/>
                          </a:solidFill>
                          <a:effectLst/>
                        </a:rPr>
                        <a:t>Zona 3 - Sur.</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rgbClr val="000000"/>
                          </a:solidFill>
                          <a:effectLst/>
                        </a:rPr>
                        <a:t>Valle del Cauca, Cauca, Nariño, Putumayo y Caquetá.</a:t>
                      </a:r>
                      <a:endParaRPr lang="es-CO" sz="1500" b="0" i="0" u="none" strike="noStrike" dirty="0">
                        <a:solidFill>
                          <a:srgbClr val="000000"/>
                        </a:solidFill>
                        <a:effectLst/>
                        <a:latin typeface="Calibri" panose="020F0502020204030204" pitchFamily="34" charset="0"/>
                      </a:endParaRPr>
                    </a:p>
                  </a:txBody>
                  <a:tcPr marL="9525" marR="9525" marT="9527"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5" name="Tabla 4">
            <a:extLst>
              <a:ext uri="{FF2B5EF4-FFF2-40B4-BE49-F238E27FC236}">
                <a16:creationId xmlns:a16="http://schemas.microsoft.com/office/drawing/2014/main" id="{265FADE5-CEF0-4415-BDE2-2B72E04E27FB}"/>
              </a:ext>
            </a:extLst>
          </p:cNvPr>
          <p:cNvGraphicFramePr>
            <a:graphicFrameLocks noGrp="1"/>
          </p:cNvGraphicFramePr>
          <p:nvPr/>
        </p:nvGraphicFramePr>
        <p:xfrm>
          <a:off x="6715125" y="3492500"/>
          <a:ext cx="5045075" cy="2260600"/>
        </p:xfrm>
        <a:graphic>
          <a:graphicData uri="http://schemas.openxmlformats.org/drawingml/2006/table">
            <a:tbl>
              <a:tblPr firstRow="1" bandRow="1">
                <a:tableStyleId>{69012ECD-51FC-41F1-AA8D-1B2483CD663E}</a:tableStyleId>
              </a:tblPr>
              <a:tblGrid>
                <a:gridCol w="1275225">
                  <a:extLst>
                    <a:ext uri="{9D8B030D-6E8A-4147-A177-3AD203B41FA5}">
                      <a16:colId xmlns:a16="http://schemas.microsoft.com/office/drawing/2014/main" val="20000"/>
                    </a:ext>
                  </a:extLst>
                </a:gridCol>
                <a:gridCol w="970596">
                  <a:extLst>
                    <a:ext uri="{9D8B030D-6E8A-4147-A177-3AD203B41FA5}">
                      <a16:colId xmlns:a16="http://schemas.microsoft.com/office/drawing/2014/main" val="20001"/>
                    </a:ext>
                  </a:extLst>
                </a:gridCol>
                <a:gridCol w="2799254">
                  <a:extLst>
                    <a:ext uri="{9D8B030D-6E8A-4147-A177-3AD203B41FA5}">
                      <a16:colId xmlns:a16="http://schemas.microsoft.com/office/drawing/2014/main" val="20002"/>
                    </a:ext>
                  </a:extLst>
                </a:gridCol>
              </a:tblGrid>
              <a:tr h="320220">
                <a:tc>
                  <a:txBody>
                    <a:bodyPr/>
                    <a:lstStyle/>
                    <a:p>
                      <a:pPr algn="ctr"/>
                      <a:r>
                        <a:rPr lang="es-CO" sz="1500" dirty="0"/>
                        <a:t>CONTRATO </a:t>
                      </a:r>
                    </a:p>
                  </a:txBody>
                  <a:tcPr marL="91433" marR="91433" marT="45746" marB="457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500" dirty="0"/>
                        <a:t>ZONA</a:t>
                      </a:r>
                    </a:p>
                  </a:txBody>
                  <a:tcPr marL="91433" marR="91433" marT="45746" marB="457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500" dirty="0"/>
                        <a:t>DEPARTAMENTOS</a:t>
                      </a:r>
                    </a:p>
                  </a:txBody>
                  <a:tcPr marL="91433" marR="91433" marT="45746" marB="457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41462">
                <a:tc>
                  <a:txBody>
                    <a:bodyPr/>
                    <a:lstStyle/>
                    <a:p>
                      <a:pPr algn="ctr" fontAlgn="ctr"/>
                      <a:r>
                        <a:rPr lang="es-CO" sz="1500" b="0" u="none" strike="noStrike" dirty="0">
                          <a:solidFill>
                            <a:schemeClr val="tx1"/>
                          </a:solidFill>
                          <a:effectLst/>
                        </a:rPr>
                        <a:t>039 de 2019</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chemeClr val="tx1"/>
                          </a:solidFill>
                          <a:effectLst/>
                        </a:rPr>
                        <a:t>Zona 2 - Occidente</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s-CO" sz="1500" b="0" u="none" strike="noStrike" dirty="0">
                          <a:solidFill>
                            <a:schemeClr val="tx1"/>
                          </a:solidFill>
                          <a:effectLst/>
                        </a:rPr>
                        <a:t>Choco, Antioquia, Risaralda, Caldas, Boyacá, Cundinamarca, Quindío, Tolima y Huila</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98918">
                <a:tc>
                  <a:txBody>
                    <a:bodyPr/>
                    <a:lstStyle/>
                    <a:p>
                      <a:pPr algn="ctr" fontAlgn="ctr"/>
                      <a:r>
                        <a:rPr lang="es-CO" sz="1500" b="0" u="none" strike="noStrike" dirty="0">
                          <a:solidFill>
                            <a:schemeClr val="tx1"/>
                          </a:solidFill>
                          <a:effectLst/>
                        </a:rPr>
                        <a:t>040 de 2019</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500" b="0" u="none" strike="noStrike" dirty="0">
                          <a:solidFill>
                            <a:schemeClr val="tx1"/>
                          </a:solidFill>
                          <a:effectLst/>
                        </a:rPr>
                        <a:t>Zona 4 - Norte.</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s-CO" sz="1500" b="0" u="none" strike="noStrike" dirty="0">
                          <a:solidFill>
                            <a:schemeClr val="tx1"/>
                          </a:solidFill>
                          <a:effectLst/>
                        </a:rPr>
                        <a:t>Atlántico, la Guajira, Magdalena, Cesar, Sucre, Córdoba, Bolívar, Santander, Norte de Santander y Archipiélago de San Andrés, Providencia y Santa Catalina.</a:t>
                      </a:r>
                      <a:endParaRPr lang="es-CO" sz="1500" b="0" i="0" u="none" strike="noStrike" dirty="0">
                        <a:solidFill>
                          <a:schemeClr val="tx1"/>
                        </a:solidFill>
                        <a:effectLst/>
                        <a:latin typeface="Calibri" panose="020F0502020204030204" pitchFamily="34" charset="0"/>
                      </a:endParaRPr>
                    </a:p>
                  </a:txBody>
                  <a:tcPr marL="9524" marR="9524" marT="9530" marB="457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5AFD64E-8B96-40D0-B82B-F566E3B2B443}"/>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123" name="CuadroTexto 7">
            <a:extLst>
              <a:ext uri="{FF2B5EF4-FFF2-40B4-BE49-F238E27FC236}">
                <a16:creationId xmlns:a16="http://schemas.microsoft.com/office/drawing/2014/main" id="{0DA4E74E-7F62-4329-9D12-B7D14D4BCC36}"/>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 </a:t>
            </a:r>
          </a:p>
        </p:txBody>
      </p:sp>
      <p:pic>
        <p:nvPicPr>
          <p:cNvPr id="5124" name="Imagen 8">
            <a:extLst>
              <a:ext uri="{FF2B5EF4-FFF2-40B4-BE49-F238E27FC236}">
                <a16:creationId xmlns:a16="http://schemas.microsoft.com/office/drawing/2014/main" id="{596B1707-80B4-459A-B192-89888652B4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Imagen 12">
            <a:extLst>
              <a:ext uri="{FF2B5EF4-FFF2-40B4-BE49-F238E27FC236}">
                <a16:creationId xmlns:a16="http://schemas.microsoft.com/office/drawing/2014/main" id="{5C8FACB1-56CD-4202-845F-9DE12509C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CuadroTexto 9">
            <a:extLst>
              <a:ext uri="{FF2B5EF4-FFF2-40B4-BE49-F238E27FC236}">
                <a16:creationId xmlns:a16="http://schemas.microsoft.com/office/drawing/2014/main" id="{3BDA0C63-9C48-496B-BAE5-F5165654BADB}"/>
              </a:ext>
            </a:extLst>
          </p:cNvPr>
          <p:cNvSpPr txBox="1">
            <a:spLocks noChangeArrowheads="1"/>
          </p:cNvSpPr>
          <p:nvPr/>
        </p:nvSpPr>
        <p:spPr bwMode="auto">
          <a:xfrm>
            <a:off x="4664075" y="915988"/>
            <a:ext cx="2851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O" sz="2800" b="1">
                <a:solidFill>
                  <a:srgbClr val="000A8B"/>
                </a:solidFill>
              </a:rPr>
              <a:t>ANTECEDENTES </a:t>
            </a:r>
          </a:p>
        </p:txBody>
      </p:sp>
      <p:sp>
        <p:nvSpPr>
          <p:cNvPr id="5127" name="CuadroTexto 4">
            <a:extLst>
              <a:ext uri="{FF2B5EF4-FFF2-40B4-BE49-F238E27FC236}">
                <a16:creationId xmlns:a16="http://schemas.microsoft.com/office/drawing/2014/main" id="{94F83423-942B-444A-AD66-62080875A41B}"/>
              </a:ext>
            </a:extLst>
          </p:cNvPr>
          <p:cNvSpPr txBox="1">
            <a:spLocks noChangeArrowheads="1"/>
          </p:cNvSpPr>
          <p:nvPr/>
        </p:nvSpPr>
        <p:spPr bwMode="auto">
          <a:xfrm>
            <a:off x="1423988" y="2014538"/>
            <a:ext cx="388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b="1"/>
              <a:t>CONCURSO PÚBLICO NO 01 DE 2019 </a:t>
            </a:r>
          </a:p>
        </p:txBody>
      </p:sp>
      <p:sp>
        <p:nvSpPr>
          <p:cNvPr id="5128" name="CuadroTexto 6">
            <a:extLst>
              <a:ext uri="{FF2B5EF4-FFF2-40B4-BE49-F238E27FC236}">
                <a16:creationId xmlns:a16="http://schemas.microsoft.com/office/drawing/2014/main" id="{5BAB21CE-8519-47C7-AA46-56B284AE55F5}"/>
              </a:ext>
            </a:extLst>
          </p:cNvPr>
          <p:cNvSpPr txBox="1">
            <a:spLocks noChangeArrowheads="1"/>
          </p:cNvSpPr>
          <p:nvPr/>
        </p:nvSpPr>
        <p:spPr bwMode="auto">
          <a:xfrm>
            <a:off x="1008063" y="2520950"/>
            <a:ext cx="97329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800"/>
              <a:t>Los contratos fueron suscritos por 2 años, durante su vigencia han sido adicionados y los valores son los siguientes:</a:t>
            </a:r>
          </a:p>
        </p:txBody>
      </p:sp>
      <p:graphicFrame>
        <p:nvGraphicFramePr>
          <p:cNvPr id="3" name="Tabla 2">
            <a:extLst>
              <a:ext uri="{FF2B5EF4-FFF2-40B4-BE49-F238E27FC236}">
                <a16:creationId xmlns:a16="http://schemas.microsoft.com/office/drawing/2014/main" id="{CCBAE239-6ADE-477F-AE76-922E0333FB26}"/>
              </a:ext>
            </a:extLst>
          </p:cNvPr>
          <p:cNvGraphicFramePr>
            <a:graphicFrameLocks noGrp="1"/>
          </p:cNvGraphicFramePr>
          <p:nvPr/>
        </p:nvGraphicFramePr>
        <p:xfrm>
          <a:off x="439738" y="3303588"/>
          <a:ext cx="11312525" cy="3006724"/>
        </p:xfrm>
        <a:graphic>
          <a:graphicData uri="http://schemas.openxmlformats.org/drawingml/2006/table">
            <a:tbl>
              <a:tblPr firstRow="1" bandRow="1">
                <a:tableStyleId>{69012ECD-51FC-41F1-AA8D-1B2483CD663E}</a:tableStyleId>
              </a:tblPr>
              <a:tblGrid>
                <a:gridCol w="1078207">
                  <a:extLst>
                    <a:ext uri="{9D8B030D-6E8A-4147-A177-3AD203B41FA5}">
                      <a16:colId xmlns:a16="http://schemas.microsoft.com/office/drawing/2014/main" val="20000"/>
                    </a:ext>
                  </a:extLst>
                </a:gridCol>
                <a:gridCol w="1209440">
                  <a:extLst>
                    <a:ext uri="{9D8B030D-6E8A-4147-A177-3AD203B41FA5}">
                      <a16:colId xmlns:a16="http://schemas.microsoft.com/office/drawing/2014/main" val="20001"/>
                    </a:ext>
                  </a:extLst>
                </a:gridCol>
                <a:gridCol w="1458506">
                  <a:extLst>
                    <a:ext uri="{9D8B030D-6E8A-4147-A177-3AD203B41FA5}">
                      <a16:colId xmlns:a16="http://schemas.microsoft.com/office/drawing/2014/main" val="20002"/>
                    </a:ext>
                  </a:extLst>
                </a:gridCol>
                <a:gridCol w="1386431">
                  <a:extLst>
                    <a:ext uri="{9D8B030D-6E8A-4147-A177-3AD203B41FA5}">
                      <a16:colId xmlns:a16="http://schemas.microsoft.com/office/drawing/2014/main" val="20003"/>
                    </a:ext>
                  </a:extLst>
                </a:gridCol>
                <a:gridCol w="1386430">
                  <a:extLst>
                    <a:ext uri="{9D8B030D-6E8A-4147-A177-3AD203B41FA5}">
                      <a16:colId xmlns:a16="http://schemas.microsoft.com/office/drawing/2014/main" val="20004"/>
                    </a:ext>
                  </a:extLst>
                </a:gridCol>
                <a:gridCol w="1489675">
                  <a:extLst>
                    <a:ext uri="{9D8B030D-6E8A-4147-A177-3AD203B41FA5}">
                      <a16:colId xmlns:a16="http://schemas.microsoft.com/office/drawing/2014/main" val="20005"/>
                    </a:ext>
                  </a:extLst>
                </a:gridCol>
                <a:gridCol w="1460177">
                  <a:extLst>
                    <a:ext uri="{9D8B030D-6E8A-4147-A177-3AD203B41FA5}">
                      <a16:colId xmlns:a16="http://schemas.microsoft.com/office/drawing/2014/main" val="20006"/>
                    </a:ext>
                  </a:extLst>
                </a:gridCol>
                <a:gridCol w="1843659">
                  <a:extLst>
                    <a:ext uri="{9D8B030D-6E8A-4147-A177-3AD203B41FA5}">
                      <a16:colId xmlns:a16="http://schemas.microsoft.com/office/drawing/2014/main" val="20007"/>
                    </a:ext>
                  </a:extLst>
                </a:gridCol>
              </a:tblGrid>
              <a:tr h="731537">
                <a:tc>
                  <a:txBody>
                    <a:bodyPr/>
                    <a:lstStyle/>
                    <a:p>
                      <a:pPr algn="ctr"/>
                      <a:r>
                        <a:rPr lang="es-CO" sz="1400" b="1" u="none" strike="noStrike" kern="1200" dirty="0">
                          <a:solidFill>
                            <a:schemeClr val="bg1"/>
                          </a:solidFill>
                          <a:effectLst/>
                        </a:rPr>
                        <a:t>CONTRATO</a:t>
                      </a:r>
                      <a:endParaRPr lang="es-CO" sz="1400" b="1" i="0" u="none" strike="noStrike" kern="1200" dirty="0">
                        <a:solidFill>
                          <a:schemeClr val="bg1"/>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u="none" strike="noStrike" kern="1200" dirty="0">
                          <a:solidFill>
                            <a:schemeClr val="bg1"/>
                          </a:solidFill>
                          <a:effectLst/>
                        </a:rPr>
                        <a:t>FECHA</a:t>
                      </a:r>
                      <a:r>
                        <a:rPr lang="es-CO" sz="1400" b="1" u="none" strike="noStrike" kern="1200" baseline="0" dirty="0">
                          <a:solidFill>
                            <a:schemeClr val="bg1"/>
                          </a:solidFill>
                          <a:effectLst/>
                        </a:rPr>
                        <a:t> INICIO DEL CONTRATO</a:t>
                      </a:r>
                      <a:endParaRPr lang="es-CO" sz="1400" b="1" i="0" u="none" strike="noStrike" kern="1200" dirty="0">
                        <a:solidFill>
                          <a:schemeClr val="bg1"/>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u="none" strike="noStrike" kern="1200" dirty="0">
                          <a:solidFill>
                            <a:schemeClr val="bg1"/>
                          </a:solidFill>
                          <a:effectLst/>
                        </a:rPr>
                        <a:t>VALOR INICIAL</a:t>
                      </a:r>
                      <a:endParaRPr lang="es-CO" sz="1400" b="1" i="0" u="none" strike="noStrike" kern="1200" dirty="0">
                        <a:solidFill>
                          <a:schemeClr val="bg1"/>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i="0" u="none" strike="noStrike" kern="1200" dirty="0">
                          <a:solidFill>
                            <a:schemeClr val="bg1"/>
                          </a:solidFill>
                          <a:effectLst/>
                          <a:latin typeface="Calibri" panose="020F0502020204030204" pitchFamily="34" charset="0"/>
                          <a:ea typeface="+mn-ea"/>
                          <a:cs typeface="+mn-cs"/>
                        </a:rPr>
                        <a:t>MODIFICACIÓN 01</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i="0" u="none" strike="noStrike" kern="1200" dirty="0">
                          <a:solidFill>
                            <a:schemeClr val="bg1"/>
                          </a:solidFill>
                          <a:effectLst/>
                          <a:latin typeface="Calibri" panose="020F0502020204030204" pitchFamily="34" charset="0"/>
                          <a:ea typeface="+mn-ea"/>
                          <a:cs typeface="+mn-cs"/>
                        </a:rPr>
                        <a:t>MODIFICACIÓN 02</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i="0" u="none" strike="noStrike" kern="1200" dirty="0">
                          <a:solidFill>
                            <a:schemeClr val="bg1"/>
                          </a:solidFill>
                          <a:effectLst/>
                          <a:latin typeface="Calibri" panose="020F0502020204030204" pitchFamily="34" charset="0"/>
                          <a:ea typeface="+mn-ea"/>
                          <a:cs typeface="+mn-cs"/>
                        </a:rPr>
                        <a:t>MODIFICACIÓN 03 </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i="0" u="none" strike="noStrike" kern="1200" dirty="0">
                          <a:solidFill>
                            <a:schemeClr val="bg1"/>
                          </a:solidFill>
                          <a:effectLst/>
                          <a:latin typeface="Calibri" panose="020F0502020204030204" pitchFamily="34" charset="0"/>
                          <a:ea typeface="+mn-ea"/>
                          <a:cs typeface="+mn-cs"/>
                        </a:rPr>
                        <a:t>MODIFICACIÓN 04</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1" u="none" strike="noStrike" kern="1200" dirty="0">
                          <a:solidFill>
                            <a:schemeClr val="bg1"/>
                          </a:solidFill>
                          <a:effectLst/>
                        </a:rPr>
                        <a:t>VALOR CON MODIFICACIONES</a:t>
                      </a:r>
                      <a:endParaRPr lang="es-CO" sz="1400" b="1" i="0" u="none" strike="noStrike" kern="1200" dirty="0">
                        <a:solidFill>
                          <a:schemeClr val="bg1"/>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18172">
                <a:tc rowSpan="2">
                  <a:txBody>
                    <a:bodyPr/>
                    <a:lstStyle/>
                    <a:p>
                      <a:pPr algn="ctr"/>
                      <a:r>
                        <a:rPr lang="es-CO" sz="1400" b="0" u="none" strike="noStrike" kern="1200" dirty="0">
                          <a:solidFill>
                            <a:srgbClr val="000000"/>
                          </a:solidFill>
                          <a:effectLst/>
                          <a:latin typeface="+mn-lt"/>
                          <a:ea typeface="+mn-ea"/>
                          <a:cs typeface="+mn-cs"/>
                        </a:rPr>
                        <a:t>025</a:t>
                      </a:r>
                      <a:r>
                        <a:rPr lang="es-CO" sz="1400" b="0" u="none" strike="noStrike" kern="1200" baseline="0" dirty="0">
                          <a:solidFill>
                            <a:srgbClr val="000000"/>
                          </a:solidFill>
                          <a:effectLst/>
                        </a:rPr>
                        <a:t> de 2019</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endParaRPr lang="es-CO" sz="1400" b="0" u="none" strike="noStrike" kern="1200" dirty="0">
                        <a:solidFill>
                          <a:srgbClr val="000000"/>
                        </a:solidFill>
                        <a:effectLst/>
                      </a:endParaRPr>
                    </a:p>
                    <a:p>
                      <a:pPr algn="ctr"/>
                      <a:r>
                        <a:rPr lang="es-CO" sz="1400" b="0" u="none" strike="noStrike" kern="1200" dirty="0">
                          <a:solidFill>
                            <a:srgbClr val="000000"/>
                          </a:solidFill>
                          <a:effectLst/>
                          <a:latin typeface="+mn-lt"/>
                          <a:ea typeface="+mn-ea"/>
                          <a:cs typeface="+mn-cs"/>
                        </a:rPr>
                        <a:t>Marzo 29 de 2021</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800" b="0" u="none" strike="noStrike" kern="1200" dirty="0">
                        <a:solidFill>
                          <a:srgbClr val="000000"/>
                        </a:solidFill>
                        <a:effectLst/>
                      </a:endParaRPr>
                    </a:p>
                    <a:p>
                      <a:pPr algn="ctr"/>
                      <a:r>
                        <a:rPr lang="es-CO" sz="1400" b="0" u="none" strike="noStrike" kern="1200" dirty="0">
                          <a:solidFill>
                            <a:srgbClr val="000000"/>
                          </a:solidFill>
                          <a:effectLst/>
                        </a:rPr>
                        <a:t>$1.000.000.000</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8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 $800.000.000</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8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 $700.000.000</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0" i="0" u="none" strike="noStrike" kern="1200" dirty="0">
                          <a:solidFill>
                            <a:srgbClr val="000000"/>
                          </a:solidFill>
                          <a:effectLst/>
                          <a:latin typeface="Calibri" panose="020F0502020204030204" pitchFamily="34" charset="0"/>
                          <a:ea typeface="+mn-ea"/>
                          <a:cs typeface="+mn-cs"/>
                        </a:rPr>
                        <a:t>NO AFECTA RECURSOS</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7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 $502.909.228</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800" b="0" u="none" strike="noStrike" kern="1200" dirty="0">
                        <a:solidFill>
                          <a:srgbClr val="000000"/>
                        </a:solidFill>
                        <a:effectLst/>
                      </a:endParaRPr>
                    </a:p>
                    <a:p>
                      <a:pPr algn="ctr"/>
                      <a:r>
                        <a:rPr lang="es-CO" sz="1400" b="0" u="none" strike="noStrike" kern="1200" dirty="0">
                          <a:solidFill>
                            <a:srgbClr val="000000"/>
                          </a:solidFill>
                          <a:effectLst/>
                        </a:rPr>
                        <a:t>$1.997.090.772</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2499">
                <a:tc vMerge="1">
                  <a:txBody>
                    <a:bodyPr/>
                    <a:lstStyle/>
                    <a:p>
                      <a:pPr algn="ct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rowSpan="2">
                  <a:txBody>
                    <a:bodyPr/>
                    <a:lstStyle/>
                    <a:p>
                      <a:pPr algn="ctr"/>
                      <a:endParaRPr lang="es-CO" sz="1400" b="0" u="none" strike="noStrike" kern="1200" dirty="0">
                        <a:solidFill>
                          <a:srgbClr val="000000"/>
                        </a:solidFill>
                        <a:effectLst/>
                      </a:endParaRPr>
                    </a:p>
                    <a:p>
                      <a:pPr algn="ctr"/>
                      <a:r>
                        <a:rPr lang="es-CO" sz="1400" b="0" u="none" strike="noStrike" kern="1200" dirty="0">
                          <a:solidFill>
                            <a:srgbClr val="000000"/>
                          </a:solidFill>
                          <a:effectLst/>
                        </a:rPr>
                        <a:t>$700.000.000</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s-CO" sz="14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 $10.000.000</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sz="600" b="0" i="0" u="none" strike="noStrike" kern="1200" dirty="0">
                        <a:solidFill>
                          <a:srgbClr val="000000"/>
                        </a:solidFill>
                        <a:effectLst/>
                        <a:latin typeface="Calibri" panose="020F050202020403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NO AFECTA RECURSOS</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s-CO" sz="14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 $522.500.000</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s-CO" sz="14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N/A</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endParaRPr lang="es-CO" sz="1400" b="0" u="none" strike="noStrike" kern="1200" dirty="0">
                        <a:solidFill>
                          <a:srgbClr val="000000"/>
                        </a:solidFill>
                        <a:effectLst/>
                      </a:endParaRPr>
                    </a:p>
                    <a:p>
                      <a:pPr algn="ctr"/>
                      <a:r>
                        <a:rPr lang="es-CO" sz="1400" b="0" u="none" strike="noStrike" kern="1200" dirty="0">
                          <a:solidFill>
                            <a:srgbClr val="000000"/>
                          </a:solidFill>
                          <a:effectLst/>
                        </a:rPr>
                        <a:t>$187.500.000</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18172">
                <a:tc>
                  <a:txBody>
                    <a:bodyPr/>
                    <a:lstStyle/>
                    <a:p>
                      <a:pPr algn="ctr"/>
                      <a:r>
                        <a:rPr lang="es-CO" sz="1400" b="0" u="none" strike="noStrike" kern="1200" dirty="0">
                          <a:solidFill>
                            <a:srgbClr val="000000"/>
                          </a:solidFill>
                          <a:effectLst/>
                        </a:rPr>
                        <a:t>026 de 2019</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i="0" u="none" strike="noStrike" kern="1200" dirty="0">
                        <a:solidFill>
                          <a:srgbClr val="000000"/>
                        </a:solidFill>
                        <a:effectLst/>
                        <a:latin typeface="Calibri" panose="020F0502020204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CO" sz="1400" b="0" u="none" strike="noStrike" kern="1200" dirty="0">
                          <a:solidFill>
                            <a:srgbClr val="000000"/>
                          </a:solidFill>
                          <a:effectLst/>
                        </a:rPr>
                        <a:t>$700.000.000</a:t>
                      </a: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CO" sz="1400" b="0" u="none" strike="noStrike" kern="1200" dirty="0">
                          <a:solidFill>
                            <a:srgbClr val="000000"/>
                          </a:solidFill>
                          <a:effectLst/>
                        </a:rPr>
                        <a:t>$187.500.000</a:t>
                      </a:r>
                      <a:endParaRPr lang="es-CO" sz="1400" b="0" i="0" u="none" strike="noStrike" kern="1200" dirty="0">
                        <a:solidFill>
                          <a:srgbClr val="000000"/>
                        </a:solidFill>
                        <a:effectLst/>
                        <a:latin typeface="Calibri" panose="020F0502020204030204" pitchFamily="34" charset="0"/>
                        <a:ea typeface="+mn-ea"/>
                        <a:cs typeface="+mn-cs"/>
                      </a:endParaRP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18172">
                <a:tc>
                  <a:txBody>
                    <a:bodyPr/>
                    <a:lstStyle/>
                    <a:p>
                      <a:pPr algn="ctr"/>
                      <a:r>
                        <a:rPr lang="es-CO" sz="1400" b="0" u="none" strike="noStrike" kern="1200" dirty="0">
                          <a:solidFill>
                            <a:srgbClr val="000000"/>
                          </a:solidFill>
                          <a:effectLst/>
                        </a:rPr>
                        <a:t>039 de 2019</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1400" b="0" u="none" strike="noStrike" kern="1200" dirty="0">
                        <a:solidFill>
                          <a:srgbClr val="000000"/>
                        </a:solidFill>
                        <a:effectLst/>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CO" sz="1400" b="0" u="none" strike="noStrike" kern="1200" dirty="0">
                          <a:solidFill>
                            <a:srgbClr val="000000"/>
                          </a:solidFill>
                          <a:effectLst/>
                        </a:rPr>
                        <a:t>Mayo</a:t>
                      </a:r>
                      <a:r>
                        <a:rPr lang="es-CO" sz="1400" b="0" u="none" strike="noStrike" kern="1200" baseline="0" dirty="0">
                          <a:solidFill>
                            <a:srgbClr val="000000"/>
                          </a:solidFill>
                          <a:effectLst/>
                        </a:rPr>
                        <a:t> 29 de </a:t>
                      </a:r>
                      <a:r>
                        <a:rPr lang="es-CO" sz="1400" b="0" u="none" strike="noStrike" kern="1200" dirty="0">
                          <a:solidFill>
                            <a:srgbClr val="000000"/>
                          </a:solidFill>
                          <a:effectLst/>
                        </a:rPr>
                        <a:t>2021</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700" b="0" u="none" strike="noStrike" kern="1200" dirty="0">
                        <a:solidFill>
                          <a:srgbClr val="000000"/>
                        </a:solidFill>
                        <a:effectLst/>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CO" sz="1400" b="0" u="none" strike="noStrike" kern="1200" dirty="0">
                          <a:solidFill>
                            <a:srgbClr val="000000"/>
                          </a:solidFill>
                          <a:effectLst/>
                        </a:rPr>
                        <a:t>$925.000.000</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800" b="0" i="0" u="none" strike="noStrike" kern="1200" dirty="0">
                        <a:solidFill>
                          <a:srgbClr val="000000"/>
                        </a:solidFill>
                        <a:effectLst/>
                        <a:latin typeface="Calibri" panose="020F0502020204030204" pitchFamily="34" charset="0"/>
                        <a:ea typeface="+mn-ea"/>
                        <a:cs typeface="+mn-cs"/>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 $230.000.000</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NO AFECTA RECURSOS</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600" b="0" i="0" u="none" strike="noStrike" kern="1200" dirty="0">
                        <a:solidFill>
                          <a:srgbClr val="000000"/>
                        </a:solidFill>
                        <a:effectLst/>
                        <a:latin typeface="Calibri" panose="020F0502020204030204" pitchFamily="34" charset="0"/>
                        <a:ea typeface="+mn-ea"/>
                        <a:cs typeface="+mn-cs"/>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 $138’320.036</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6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N/A</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700" b="0" u="none" strike="noStrike" kern="1200" dirty="0">
                        <a:solidFill>
                          <a:srgbClr val="000000"/>
                        </a:solidFill>
                        <a:effectLst/>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CO" sz="1400" b="0" u="none" strike="noStrike" kern="1200" dirty="0">
                          <a:solidFill>
                            <a:srgbClr val="000000"/>
                          </a:solidFill>
                          <a:effectLst/>
                        </a:rPr>
                        <a:t>$1.016.679.964</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18172">
                <a:tc>
                  <a:txBody>
                    <a:bodyPr/>
                    <a:lstStyle/>
                    <a:p>
                      <a:pPr algn="ctr"/>
                      <a:r>
                        <a:rPr lang="es-CO" sz="1400" b="0" u="none" strike="noStrike" kern="1200" dirty="0">
                          <a:solidFill>
                            <a:srgbClr val="000000"/>
                          </a:solidFill>
                          <a:effectLst/>
                        </a:rPr>
                        <a:t>040 de 2019</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s-CO" sz="1400" b="0" i="0" u="none" strike="noStrike" kern="1200" dirty="0">
                        <a:solidFill>
                          <a:srgbClr val="000000"/>
                        </a:solidFill>
                        <a:effectLst/>
                        <a:latin typeface="Calibri" panose="020F0502020204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700" b="0" u="none" strike="noStrike" kern="1200" dirty="0">
                        <a:solidFill>
                          <a:srgbClr val="000000"/>
                        </a:solidFill>
                        <a:effectLst/>
                      </a:endParaRPr>
                    </a:p>
                    <a:p>
                      <a:pPr algn="ctr"/>
                      <a:r>
                        <a:rPr lang="es-CO" sz="1400" b="0" u="none" strike="noStrike" kern="1200" dirty="0">
                          <a:solidFill>
                            <a:srgbClr val="000000"/>
                          </a:solidFill>
                          <a:effectLst/>
                        </a:rPr>
                        <a:t>$337.942.303</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s-CO" sz="700" b="0" u="none" strike="noStrike" kern="1200" dirty="0">
                        <a:solidFill>
                          <a:srgbClr val="000000"/>
                        </a:solidFill>
                        <a:effectLst/>
                      </a:endParaRPr>
                    </a:p>
                    <a:p>
                      <a:pPr algn="ctr"/>
                      <a:r>
                        <a:rPr lang="es-CO" sz="1400" b="0" u="none" strike="noStrike" kern="1200" dirty="0">
                          <a:solidFill>
                            <a:srgbClr val="000000"/>
                          </a:solidFill>
                          <a:effectLst/>
                        </a:rPr>
                        <a:t>$536.528.000</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NO AFECTA RECURSOS</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CO" sz="600" b="0" i="0" u="none" strike="noStrike" kern="1200" dirty="0">
                        <a:solidFill>
                          <a:srgbClr val="000000"/>
                        </a:solidFill>
                        <a:effectLst/>
                        <a:latin typeface="Calibri" panose="020F0502020204030204" pitchFamily="34" charset="0"/>
                        <a:ea typeface="+mn-ea"/>
                        <a:cs typeface="+mn-cs"/>
                      </a:endParaRPr>
                    </a:p>
                    <a:p>
                      <a:pPr algn="ctr"/>
                      <a:r>
                        <a:rPr lang="es-CO" sz="1400" b="0" i="0" u="none" strike="noStrike" kern="1200" dirty="0">
                          <a:solidFill>
                            <a:srgbClr val="000000"/>
                          </a:solidFill>
                          <a:effectLst/>
                          <a:latin typeface="Calibri" panose="020F0502020204030204" pitchFamily="34" charset="0"/>
                          <a:ea typeface="+mn-ea"/>
                          <a:cs typeface="+mn-cs"/>
                        </a:rPr>
                        <a:t>N/A</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CO" sz="700" b="0" i="0" u="none" strike="noStrike" kern="1200" dirty="0">
                        <a:solidFill>
                          <a:srgbClr val="000000"/>
                        </a:solidFill>
                        <a:effectLst/>
                        <a:latin typeface="Calibri" panose="020F050202020403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CO" sz="1400" b="0" i="0" u="none" strike="noStrike" kern="1200" dirty="0">
                          <a:solidFill>
                            <a:srgbClr val="000000"/>
                          </a:solidFill>
                          <a:effectLst/>
                          <a:latin typeface="Calibri" panose="020F0502020204030204" pitchFamily="34" charset="0"/>
                          <a:ea typeface="+mn-ea"/>
                          <a:cs typeface="+mn-cs"/>
                        </a:rPr>
                        <a:t>N/A</a:t>
                      </a: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400" b="0" u="none" strike="noStrike" kern="1200" dirty="0">
                          <a:solidFill>
                            <a:srgbClr val="000000"/>
                          </a:solidFill>
                          <a:effectLst/>
                        </a:rPr>
                        <a:t>$874.470.303</a:t>
                      </a:r>
                      <a:endParaRPr lang="es-CO" sz="1400" b="0" i="0" u="none" strike="noStrike" kern="1200" dirty="0">
                        <a:solidFill>
                          <a:srgbClr val="000000"/>
                        </a:solidFill>
                        <a:effectLst/>
                        <a:latin typeface="Calibri" panose="020F0502020204030204" pitchFamily="34" charset="0"/>
                        <a:ea typeface="+mn-ea"/>
                        <a:cs typeface="+mn-cs"/>
                      </a:endParaRPr>
                    </a:p>
                  </a:txBody>
                  <a:tcPr marL="91444" marR="91444"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67BBC4F-0A75-443C-8161-8C0B5A8D66FB}"/>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6147" name="CuadroTexto 7">
            <a:extLst>
              <a:ext uri="{FF2B5EF4-FFF2-40B4-BE49-F238E27FC236}">
                <a16:creationId xmlns:a16="http://schemas.microsoft.com/office/drawing/2014/main" id="{3924A2FB-3C9B-4CC3-9AD2-E74EB7BF009E}"/>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a:t>
            </a:r>
          </a:p>
        </p:txBody>
      </p:sp>
      <p:pic>
        <p:nvPicPr>
          <p:cNvPr id="6148" name="Imagen 8">
            <a:extLst>
              <a:ext uri="{FF2B5EF4-FFF2-40B4-BE49-F238E27FC236}">
                <a16:creationId xmlns:a16="http://schemas.microsoft.com/office/drawing/2014/main" id="{2955384F-A97F-40D4-B7D6-E39F0B9C3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Imagen 10">
            <a:extLst>
              <a:ext uri="{FF2B5EF4-FFF2-40B4-BE49-F238E27FC236}">
                <a16:creationId xmlns:a16="http://schemas.microsoft.com/office/drawing/2014/main" id="{07FAB206-C03E-42EF-BEEE-88C8C8382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Rectángulo 9">
            <a:extLst>
              <a:ext uri="{FF2B5EF4-FFF2-40B4-BE49-F238E27FC236}">
                <a16:creationId xmlns:a16="http://schemas.microsoft.com/office/drawing/2014/main" id="{C3D1A26D-5FFB-46C3-8613-29C210E2FD30}"/>
              </a:ext>
            </a:extLst>
          </p:cNvPr>
          <p:cNvSpPr>
            <a:spLocks noChangeArrowheads="1"/>
          </p:cNvSpPr>
          <p:nvPr/>
        </p:nvSpPr>
        <p:spPr bwMode="auto">
          <a:xfrm>
            <a:off x="3308350" y="1050925"/>
            <a:ext cx="4860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800" b="1">
                <a:solidFill>
                  <a:srgbClr val="000A8B"/>
                </a:solidFill>
              </a:rPr>
              <a:t>EJECUCIÓN DE LOS CONTRATOS</a:t>
            </a:r>
          </a:p>
        </p:txBody>
      </p:sp>
      <p:graphicFrame>
        <p:nvGraphicFramePr>
          <p:cNvPr id="6151" name="Gráfico 12">
            <a:extLst>
              <a:ext uri="{FF2B5EF4-FFF2-40B4-BE49-F238E27FC236}">
                <a16:creationId xmlns:a16="http://schemas.microsoft.com/office/drawing/2014/main" id="{D8DDAC5A-8B40-48A9-9F19-44737D392F64}"/>
              </a:ext>
            </a:extLst>
          </p:cNvPr>
          <p:cNvGraphicFramePr>
            <a:graphicFrameLocks/>
          </p:cNvGraphicFramePr>
          <p:nvPr/>
        </p:nvGraphicFramePr>
        <p:xfrm>
          <a:off x="520700" y="2287588"/>
          <a:ext cx="6137275" cy="3294062"/>
        </p:xfrm>
        <a:graphic>
          <a:graphicData uri="http://schemas.openxmlformats.org/presentationml/2006/ole">
            <mc:AlternateContent xmlns:mc="http://schemas.openxmlformats.org/markup-compatibility/2006">
              <mc:Choice xmlns:v="urn:schemas-microsoft-com:vml" Requires="v">
                <p:oleObj name="Chart" r:id="rId4" imgW="6145301" imgH="3298222" progId="Excel.Chart.8">
                  <p:embed/>
                </p:oleObj>
              </mc:Choice>
              <mc:Fallback>
                <p:oleObj name="Chart" r:id="rId4" imgW="6145301" imgH="3298222" progId="Excel.Chart.8">
                  <p:embed/>
                  <p:pic>
                    <p:nvPicPr>
                      <p:cNvPr id="6151" name="Gráfico 12">
                        <a:extLst>
                          <a:ext uri="{FF2B5EF4-FFF2-40B4-BE49-F238E27FC236}">
                            <a16:creationId xmlns:a16="http://schemas.microsoft.com/office/drawing/2014/main" id="{D8DDAC5A-8B40-48A9-9F19-44737D392F6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700" y="2287588"/>
                        <a:ext cx="613727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Conector recto 15">
            <a:extLst>
              <a:ext uri="{FF2B5EF4-FFF2-40B4-BE49-F238E27FC236}">
                <a16:creationId xmlns:a16="http://schemas.microsoft.com/office/drawing/2014/main" id="{03522360-09AD-40C5-AE2B-A991A151CA24}"/>
              </a:ext>
            </a:extLst>
          </p:cNvPr>
          <p:cNvCxnSpPr/>
          <p:nvPr/>
        </p:nvCxnSpPr>
        <p:spPr>
          <a:xfrm>
            <a:off x="6962775" y="1911350"/>
            <a:ext cx="0" cy="4106863"/>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6153" name="Gráfico 18">
            <a:extLst>
              <a:ext uri="{FF2B5EF4-FFF2-40B4-BE49-F238E27FC236}">
                <a16:creationId xmlns:a16="http://schemas.microsoft.com/office/drawing/2014/main" id="{2CC953D6-7213-42E8-9309-DDCE8ABB59DC}"/>
              </a:ext>
            </a:extLst>
          </p:cNvPr>
          <p:cNvGraphicFramePr>
            <a:graphicFrameLocks/>
          </p:cNvGraphicFramePr>
          <p:nvPr/>
        </p:nvGraphicFramePr>
        <p:xfrm>
          <a:off x="7267575" y="2455863"/>
          <a:ext cx="4962525" cy="2860675"/>
        </p:xfrm>
        <a:graphic>
          <a:graphicData uri="http://schemas.openxmlformats.org/presentationml/2006/ole">
            <mc:AlternateContent xmlns:mc="http://schemas.openxmlformats.org/markup-compatibility/2006">
              <mc:Choice xmlns:v="urn:schemas-microsoft-com:vml" Requires="v">
                <p:oleObj name="Chart" r:id="rId6" imgW="4968671" imgH="2871465" progId="Excel.Chart.8">
                  <p:embed/>
                </p:oleObj>
              </mc:Choice>
              <mc:Fallback>
                <p:oleObj name="Chart" r:id="rId6" imgW="4968671" imgH="2871465" progId="Excel.Chart.8">
                  <p:embed/>
                  <p:pic>
                    <p:nvPicPr>
                      <p:cNvPr id="6153" name="Gráfico 18">
                        <a:extLst>
                          <a:ext uri="{FF2B5EF4-FFF2-40B4-BE49-F238E27FC236}">
                            <a16:creationId xmlns:a16="http://schemas.microsoft.com/office/drawing/2014/main" id="{2CC953D6-7213-42E8-9309-DDCE8ABB59DC}"/>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67575" y="2455863"/>
                        <a:ext cx="4962525"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AEC9AAE-6D5D-4757-8C6F-4075DC63C60A}"/>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7171" name="CuadroTexto 7">
            <a:extLst>
              <a:ext uri="{FF2B5EF4-FFF2-40B4-BE49-F238E27FC236}">
                <a16:creationId xmlns:a16="http://schemas.microsoft.com/office/drawing/2014/main" id="{54C36DF0-D9FA-4390-91D1-906CC92E7855}"/>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a:t>
            </a:r>
          </a:p>
        </p:txBody>
      </p:sp>
      <p:pic>
        <p:nvPicPr>
          <p:cNvPr id="7172" name="Imagen 8">
            <a:extLst>
              <a:ext uri="{FF2B5EF4-FFF2-40B4-BE49-F238E27FC236}">
                <a16:creationId xmlns:a16="http://schemas.microsoft.com/office/drawing/2014/main" id="{63BE210B-969C-41D7-9D15-C035B9B47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Imagen 10">
            <a:extLst>
              <a:ext uri="{FF2B5EF4-FFF2-40B4-BE49-F238E27FC236}">
                <a16:creationId xmlns:a16="http://schemas.microsoft.com/office/drawing/2014/main" id="{F0261172-A38D-4ABC-9DC9-96CFC7D44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ángulo 9">
            <a:extLst>
              <a:ext uri="{FF2B5EF4-FFF2-40B4-BE49-F238E27FC236}">
                <a16:creationId xmlns:a16="http://schemas.microsoft.com/office/drawing/2014/main" id="{2694956D-0C2E-42BF-9FC8-6E29B1591A85}"/>
              </a:ext>
            </a:extLst>
          </p:cNvPr>
          <p:cNvSpPr>
            <a:spLocks noChangeArrowheads="1"/>
          </p:cNvSpPr>
          <p:nvPr/>
        </p:nvSpPr>
        <p:spPr bwMode="auto">
          <a:xfrm>
            <a:off x="3036888" y="1058863"/>
            <a:ext cx="6105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800" b="1">
                <a:solidFill>
                  <a:srgbClr val="000A8B"/>
                </a:solidFill>
              </a:rPr>
              <a:t>INGRESOS GENERADOS POR CONTRATO</a:t>
            </a:r>
          </a:p>
        </p:txBody>
      </p:sp>
      <p:graphicFrame>
        <p:nvGraphicFramePr>
          <p:cNvPr id="7175" name="Gráfico 5">
            <a:extLst>
              <a:ext uri="{FF2B5EF4-FFF2-40B4-BE49-F238E27FC236}">
                <a16:creationId xmlns:a16="http://schemas.microsoft.com/office/drawing/2014/main" id="{A8407DED-7362-4EAD-812C-DC47B2E2B025}"/>
              </a:ext>
            </a:extLst>
          </p:cNvPr>
          <p:cNvGraphicFramePr>
            <a:graphicFrameLocks/>
          </p:cNvGraphicFramePr>
          <p:nvPr/>
        </p:nvGraphicFramePr>
        <p:xfrm>
          <a:off x="469900" y="1951038"/>
          <a:ext cx="6908800" cy="3694112"/>
        </p:xfrm>
        <a:graphic>
          <a:graphicData uri="http://schemas.openxmlformats.org/presentationml/2006/ole">
            <mc:AlternateContent xmlns:mc="http://schemas.openxmlformats.org/markup-compatibility/2006">
              <mc:Choice xmlns:v="urn:schemas-microsoft-com:vml" Requires="v">
                <p:oleObj name="Chart" r:id="rId4" imgW="6913463" imgH="3700593" progId="Excel.Chart.8">
                  <p:embed/>
                </p:oleObj>
              </mc:Choice>
              <mc:Fallback>
                <p:oleObj name="Chart" r:id="rId4" imgW="6913463" imgH="3700593" progId="Excel.Chart.8">
                  <p:embed/>
                  <p:pic>
                    <p:nvPicPr>
                      <p:cNvPr id="7175" name="Gráfico 5">
                        <a:extLst>
                          <a:ext uri="{FF2B5EF4-FFF2-40B4-BE49-F238E27FC236}">
                            <a16:creationId xmlns:a16="http://schemas.microsoft.com/office/drawing/2014/main" id="{A8407DED-7362-4EAD-812C-DC47B2E2B02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 y="1951038"/>
                        <a:ext cx="6908800"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Tabla 7">
            <a:extLst>
              <a:ext uri="{FF2B5EF4-FFF2-40B4-BE49-F238E27FC236}">
                <a16:creationId xmlns:a16="http://schemas.microsoft.com/office/drawing/2014/main" id="{080E4BF1-E1D6-4477-927F-96DED903AEDC}"/>
              </a:ext>
            </a:extLst>
          </p:cNvPr>
          <p:cNvGraphicFramePr>
            <a:graphicFrameLocks noGrp="1"/>
          </p:cNvGraphicFramePr>
          <p:nvPr/>
        </p:nvGraphicFramePr>
        <p:xfrm>
          <a:off x="7980363" y="2646363"/>
          <a:ext cx="3692525" cy="1854200"/>
        </p:xfrm>
        <a:graphic>
          <a:graphicData uri="http://schemas.openxmlformats.org/drawingml/2006/table">
            <a:tbl>
              <a:tblPr firstRow="1" bandRow="1">
                <a:tableStyleId>{5C22544A-7EE6-4342-B048-85BDC9FD1C3A}</a:tableStyleId>
              </a:tblPr>
              <a:tblGrid>
                <a:gridCol w="1757925">
                  <a:extLst>
                    <a:ext uri="{9D8B030D-6E8A-4147-A177-3AD203B41FA5}">
                      <a16:colId xmlns:a16="http://schemas.microsoft.com/office/drawing/2014/main" val="20000"/>
                    </a:ext>
                  </a:extLst>
                </a:gridCol>
                <a:gridCol w="1934600">
                  <a:extLst>
                    <a:ext uri="{9D8B030D-6E8A-4147-A177-3AD203B41FA5}">
                      <a16:colId xmlns:a16="http://schemas.microsoft.com/office/drawing/2014/main" val="20001"/>
                    </a:ext>
                  </a:extLst>
                </a:gridCol>
              </a:tblGrid>
              <a:tr h="370840">
                <a:tc>
                  <a:txBody>
                    <a:bodyPr/>
                    <a:lstStyle/>
                    <a:p>
                      <a:pPr algn="ctr"/>
                      <a:r>
                        <a:rPr lang="es-CO" sz="1600" dirty="0"/>
                        <a:t>CONTRATO</a:t>
                      </a:r>
                    </a:p>
                  </a:txBody>
                  <a:tcPr marL="91430" marR="91430"/>
                </a:tc>
                <a:tc>
                  <a:txBody>
                    <a:bodyPr/>
                    <a:lstStyle/>
                    <a:p>
                      <a:pPr algn="ctr"/>
                      <a:r>
                        <a:rPr lang="es-CO" sz="1600" dirty="0"/>
                        <a:t>INVENTARIO </a:t>
                      </a:r>
                    </a:p>
                  </a:txBody>
                  <a:tcPr marL="91430" marR="91430"/>
                </a:tc>
                <a:extLst>
                  <a:ext uri="{0D108BD9-81ED-4DB2-BD59-A6C34878D82A}">
                    <a16:rowId xmlns:a16="http://schemas.microsoft.com/office/drawing/2014/main" val="10000"/>
                  </a:ext>
                </a:extLst>
              </a:tr>
              <a:tr h="370840">
                <a:tc>
                  <a:txBody>
                    <a:bodyPr/>
                    <a:lstStyle/>
                    <a:p>
                      <a:pPr algn="ctr"/>
                      <a:r>
                        <a:rPr lang="es-CO" sz="1600" dirty="0"/>
                        <a:t>025 de 2019</a:t>
                      </a:r>
                    </a:p>
                  </a:txBody>
                  <a:tcPr marL="91430" marR="91430"/>
                </a:tc>
                <a:tc>
                  <a:txBody>
                    <a:bodyPr/>
                    <a:lstStyle/>
                    <a:p>
                      <a:pPr algn="ctr"/>
                      <a:r>
                        <a:rPr lang="es-CO" sz="1600" dirty="0"/>
                        <a:t>1614</a:t>
                      </a:r>
                    </a:p>
                  </a:txBody>
                  <a:tcPr marL="91430" marR="91430"/>
                </a:tc>
                <a:extLst>
                  <a:ext uri="{0D108BD9-81ED-4DB2-BD59-A6C34878D82A}">
                    <a16:rowId xmlns:a16="http://schemas.microsoft.com/office/drawing/2014/main" val="10001"/>
                  </a:ext>
                </a:extLst>
              </a:tr>
              <a:tr h="370840">
                <a:tc>
                  <a:txBody>
                    <a:bodyPr/>
                    <a:lstStyle/>
                    <a:p>
                      <a:pPr algn="ctr"/>
                      <a:r>
                        <a:rPr lang="es-CO" sz="1600" dirty="0"/>
                        <a:t>026 de 2019</a:t>
                      </a:r>
                    </a:p>
                  </a:txBody>
                  <a:tcPr marL="91430" marR="91430"/>
                </a:tc>
                <a:tc>
                  <a:txBody>
                    <a:bodyPr/>
                    <a:lstStyle/>
                    <a:p>
                      <a:pPr algn="ctr"/>
                      <a:r>
                        <a:rPr lang="es-CO" sz="1600" dirty="0"/>
                        <a:t>255</a:t>
                      </a:r>
                    </a:p>
                  </a:txBody>
                  <a:tcPr marL="91430" marR="91430"/>
                </a:tc>
                <a:extLst>
                  <a:ext uri="{0D108BD9-81ED-4DB2-BD59-A6C34878D82A}">
                    <a16:rowId xmlns:a16="http://schemas.microsoft.com/office/drawing/2014/main" val="10002"/>
                  </a:ext>
                </a:extLst>
              </a:tr>
              <a:tr h="370840">
                <a:tc>
                  <a:txBody>
                    <a:bodyPr/>
                    <a:lstStyle/>
                    <a:p>
                      <a:pPr algn="ctr"/>
                      <a:r>
                        <a:rPr lang="es-CO" sz="1600" dirty="0"/>
                        <a:t>039 de 2019</a:t>
                      </a:r>
                    </a:p>
                  </a:txBody>
                  <a:tcPr marL="91430" marR="91430"/>
                </a:tc>
                <a:tc>
                  <a:txBody>
                    <a:bodyPr/>
                    <a:lstStyle/>
                    <a:p>
                      <a:pPr algn="ctr"/>
                      <a:r>
                        <a:rPr lang="es-CO" sz="1600" dirty="0"/>
                        <a:t>726</a:t>
                      </a:r>
                    </a:p>
                  </a:txBody>
                  <a:tcPr marL="91430" marR="91430"/>
                </a:tc>
                <a:extLst>
                  <a:ext uri="{0D108BD9-81ED-4DB2-BD59-A6C34878D82A}">
                    <a16:rowId xmlns:a16="http://schemas.microsoft.com/office/drawing/2014/main" val="10003"/>
                  </a:ext>
                </a:extLst>
              </a:tr>
              <a:tr h="370840">
                <a:tc>
                  <a:txBody>
                    <a:bodyPr/>
                    <a:lstStyle/>
                    <a:p>
                      <a:pPr algn="ctr"/>
                      <a:r>
                        <a:rPr lang="es-CO" sz="1600" dirty="0"/>
                        <a:t>040 de 2019</a:t>
                      </a:r>
                    </a:p>
                  </a:txBody>
                  <a:tcPr marL="91430" marR="91430"/>
                </a:tc>
                <a:tc>
                  <a:txBody>
                    <a:bodyPr/>
                    <a:lstStyle/>
                    <a:p>
                      <a:pPr algn="ctr"/>
                      <a:r>
                        <a:rPr lang="es-CO" sz="1600" dirty="0"/>
                        <a:t>427</a:t>
                      </a:r>
                    </a:p>
                  </a:txBody>
                  <a:tcPr marL="91430" marR="91430"/>
                </a:tc>
                <a:extLst>
                  <a:ext uri="{0D108BD9-81ED-4DB2-BD59-A6C34878D82A}">
                    <a16:rowId xmlns:a16="http://schemas.microsoft.com/office/drawing/2014/main" val="10004"/>
                  </a:ext>
                </a:extLst>
              </a:tr>
            </a:tbl>
          </a:graphicData>
        </a:graphic>
      </p:graphicFrame>
      <p:sp>
        <p:nvSpPr>
          <p:cNvPr id="7196" name="CuadroTexto 7">
            <a:extLst>
              <a:ext uri="{FF2B5EF4-FFF2-40B4-BE49-F238E27FC236}">
                <a16:creationId xmlns:a16="http://schemas.microsoft.com/office/drawing/2014/main" id="{FBF08AFF-03AE-4F2F-BBDB-C330EAA8E3B0}"/>
              </a:ext>
            </a:extLst>
          </p:cNvPr>
          <p:cNvSpPr txBox="1">
            <a:spLocks noChangeArrowheads="1"/>
          </p:cNvSpPr>
          <p:nvPr/>
        </p:nvSpPr>
        <p:spPr bwMode="auto">
          <a:xfrm>
            <a:off x="7980363" y="2190750"/>
            <a:ext cx="3630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s-CO" altLang="es-CO" sz="1800" b="1"/>
              <a:t>Inventario actual de semovientes</a:t>
            </a:r>
          </a:p>
        </p:txBody>
      </p:sp>
      <p:sp>
        <p:nvSpPr>
          <p:cNvPr id="7197" name="CuadroTexto 2">
            <a:extLst>
              <a:ext uri="{FF2B5EF4-FFF2-40B4-BE49-F238E27FC236}">
                <a16:creationId xmlns:a16="http://schemas.microsoft.com/office/drawing/2014/main" id="{ECC03A24-E027-4F47-AF9A-FAE29A957771}"/>
              </a:ext>
            </a:extLst>
          </p:cNvPr>
          <p:cNvSpPr txBox="1">
            <a:spLocks noChangeArrowheads="1"/>
          </p:cNvSpPr>
          <p:nvPr/>
        </p:nvSpPr>
        <p:spPr bwMode="auto">
          <a:xfrm>
            <a:off x="2722563" y="5583238"/>
            <a:ext cx="24034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200"/>
              <a:t>Ingresos a 31 de diciembre de 2020</a:t>
            </a:r>
          </a:p>
        </p:txBody>
      </p:sp>
      <p:sp>
        <p:nvSpPr>
          <p:cNvPr id="7198" name="CuadroTexto 3">
            <a:extLst>
              <a:ext uri="{FF2B5EF4-FFF2-40B4-BE49-F238E27FC236}">
                <a16:creationId xmlns:a16="http://schemas.microsoft.com/office/drawing/2014/main" id="{0F930F76-F8FE-4CE1-92CF-A64D05182E6B}"/>
              </a:ext>
            </a:extLst>
          </p:cNvPr>
          <p:cNvSpPr txBox="1">
            <a:spLocks noChangeArrowheads="1"/>
          </p:cNvSpPr>
          <p:nvPr/>
        </p:nvSpPr>
        <p:spPr bwMode="auto">
          <a:xfrm>
            <a:off x="8301038" y="4568825"/>
            <a:ext cx="2268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CO" altLang="es-CO" sz="1200"/>
              <a:t>Inventario a 8 de febrero de 2021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1115925-CF2F-4D67-AADD-6EB575C8F2E1}"/>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8195" name="CuadroTexto 7">
            <a:extLst>
              <a:ext uri="{FF2B5EF4-FFF2-40B4-BE49-F238E27FC236}">
                <a16:creationId xmlns:a16="http://schemas.microsoft.com/office/drawing/2014/main" id="{ABB5E8D8-8E77-4E60-8C22-F1990E98DEE9}"/>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a:t>
            </a:r>
          </a:p>
        </p:txBody>
      </p:sp>
      <p:pic>
        <p:nvPicPr>
          <p:cNvPr id="8196" name="Imagen 8">
            <a:extLst>
              <a:ext uri="{FF2B5EF4-FFF2-40B4-BE49-F238E27FC236}">
                <a16:creationId xmlns:a16="http://schemas.microsoft.com/office/drawing/2014/main" id="{0B304AF4-3846-49E7-83CD-8CD74874E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Imagen 10">
            <a:extLst>
              <a:ext uri="{FF2B5EF4-FFF2-40B4-BE49-F238E27FC236}">
                <a16:creationId xmlns:a16="http://schemas.microsoft.com/office/drawing/2014/main" id="{87EECF0D-62F8-48ED-9D34-B0C62B8DE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ángulo 9">
            <a:extLst>
              <a:ext uri="{FF2B5EF4-FFF2-40B4-BE49-F238E27FC236}">
                <a16:creationId xmlns:a16="http://schemas.microsoft.com/office/drawing/2014/main" id="{28F120AB-2448-48F1-8876-E1F9E6BB2E8B}"/>
              </a:ext>
            </a:extLst>
          </p:cNvPr>
          <p:cNvSpPr>
            <a:spLocks noChangeArrowheads="1"/>
          </p:cNvSpPr>
          <p:nvPr/>
        </p:nvSpPr>
        <p:spPr bwMode="auto">
          <a:xfrm>
            <a:off x="3036888" y="1058863"/>
            <a:ext cx="6105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800" b="1">
                <a:solidFill>
                  <a:srgbClr val="000A8B"/>
                </a:solidFill>
              </a:rPr>
              <a:t>INGRESOS GENERADOS POR CONTRATO</a:t>
            </a:r>
          </a:p>
        </p:txBody>
      </p:sp>
      <p:graphicFrame>
        <p:nvGraphicFramePr>
          <p:cNvPr id="4" name="Tabla 4">
            <a:extLst>
              <a:ext uri="{FF2B5EF4-FFF2-40B4-BE49-F238E27FC236}">
                <a16:creationId xmlns:a16="http://schemas.microsoft.com/office/drawing/2014/main" id="{04552163-D318-4079-9C5D-EEC2B9EC2B46}"/>
              </a:ext>
            </a:extLst>
          </p:cNvPr>
          <p:cNvGraphicFramePr>
            <a:graphicFrameLocks noGrp="1"/>
          </p:cNvGraphicFramePr>
          <p:nvPr/>
        </p:nvGraphicFramePr>
        <p:xfrm>
          <a:off x="2032000" y="2701925"/>
          <a:ext cx="8128000" cy="198120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0000"/>
                    </a:ext>
                  </a:extLst>
                </a:gridCol>
                <a:gridCol w="16256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gridCol w="1625600">
                  <a:extLst>
                    <a:ext uri="{9D8B030D-6E8A-4147-A177-3AD203B41FA5}">
                      <a16:colId xmlns:a16="http://schemas.microsoft.com/office/drawing/2014/main" val="20004"/>
                    </a:ext>
                  </a:extLst>
                </a:gridCol>
              </a:tblGrid>
              <a:tr h="497364">
                <a:tc>
                  <a:txBody>
                    <a:bodyPr/>
                    <a:lstStyle/>
                    <a:p>
                      <a:pPr marL="0" algn="ctr" defTabSz="457200" rtl="0" eaLnBrk="1" fontAlgn="ctr" latinLnBrk="0" hangingPunct="1"/>
                      <a:r>
                        <a:rPr lang="es-CO" sz="1600" b="1" kern="1200" dirty="0">
                          <a:solidFill>
                            <a:schemeClr val="lt1"/>
                          </a:solidFill>
                          <a:latin typeface="+mn-lt"/>
                          <a:ea typeface="+mn-ea"/>
                          <a:cs typeface="+mn-cs"/>
                        </a:rPr>
                        <a:t>CONTRATO</a:t>
                      </a:r>
                    </a:p>
                  </a:txBody>
                  <a:tcPr marL="9525" marR="9525" marT="9528" marB="0" anchor="ctr"/>
                </a:tc>
                <a:tc>
                  <a:txBody>
                    <a:bodyPr/>
                    <a:lstStyle/>
                    <a:p>
                      <a:pPr marL="0" algn="ctr" defTabSz="457200" rtl="0" eaLnBrk="1" fontAlgn="ctr" latinLnBrk="0" hangingPunct="1"/>
                      <a:r>
                        <a:rPr lang="es-CO" sz="1600" b="1" kern="1200">
                          <a:solidFill>
                            <a:schemeClr val="lt1"/>
                          </a:solidFill>
                          <a:latin typeface="+mn-lt"/>
                          <a:ea typeface="+mn-ea"/>
                          <a:cs typeface="+mn-cs"/>
                        </a:rPr>
                        <a:t>EJECUCIÓN CONTRACTUAL</a:t>
                      </a:r>
                    </a:p>
                  </a:txBody>
                  <a:tcPr marL="9525" marR="9525" marT="9528" marB="0" anchor="ctr"/>
                </a:tc>
                <a:tc>
                  <a:txBody>
                    <a:bodyPr/>
                    <a:lstStyle/>
                    <a:p>
                      <a:pPr marL="0" algn="ctr" defTabSz="457200" rtl="0" eaLnBrk="1" fontAlgn="ctr" latinLnBrk="0" hangingPunct="1"/>
                      <a:r>
                        <a:rPr lang="es-CO" sz="1600" b="1" kern="1200" dirty="0">
                          <a:solidFill>
                            <a:schemeClr val="lt1"/>
                          </a:solidFill>
                          <a:latin typeface="+mn-lt"/>
                          <a:ea typeface="+mn-ea"/>
                          <a:cs typeface="+mn-cs"/>
                        </a:rPr>
                        <a:t>INGRESOS GENERADOS</a:t>
                      </a:r>
                    </a:p>
                  </a:txBody>
                  <a:tcPr marL="9525" marR="9525" marT="9528" marB="0" anchor="ctr"/>
                </a:tc>
                <a:tc>
                  <a:txBody>
                    <a:bodyPr/>
                    <a:lstStyle/>
                    <a:p>
                      <a:pPr marL="0" algn="ctr" defTabSz="457200" rtl="0" eaLnBrk="1" fontAlgn="ctr" latinLnBrk="0" hangingPunct="1"/>
                      <a:r>
                        <a:rPr lang="es-CO" sz="1600" b="1" kern="1200" dirty="0">
                          <a:solidFill>
                            <a:schemeClr val="lt1"/>
                          </a:solidFill>
                          <a:latin typeface="+mn-lt"/>
                          <a:ea typeface="+mn-ea"/>
                          <a:cs typeface="+mn-cs"/>
                        </a:rPr>
                        <a:t>PORCENTAJE</a:t>
                      </a:r>
                    </a:p>
                  </a:txBody>
                  <a:tcPr marL="9525" marR="9525" marT="9528" marB="0" anchor="ctr"/>
                </a:tc>
                <a:tc>
                  <a:txBody>
                    <a:bodyPr/>
                    <a:lstStyle/>
                    <a:p>
                      <a:pPr marL="0" algn="ctr" defTabSz="457200" rtl="0" eaLnBrk="1" fontAlgn="ctr" latinLnBrk="0" hangingPunct="1"/>
                      <a:r>
                        <a:rPr lang="es-CO" sz="1600" b="1" kern="1200" dirty="0">
                          <a:solidFill>
                            <a:schemeClr val="lt1"/>
                          </a:solidFill>
                          <a:latin typeface="+mn-lt"/>
                          <a:ea typeface="+mn-ea"/>
                          <a:cs typeface="+mn-cs"/>
                        </a:rPr>
                        <a:t>VALOR</a:t>
                      </a:r>
                    </a:p>
                  </a:txBody>
                  <a:tcPr marL="9525" marR="9525" marT="9528" marB="0" anchor="ctr"/>
                </a:tc>
                <a:extLst>
                  <a:ext uri="{0D108BD9-81ED-4DB2-BD59-A6C34878D82A}">
                    <a16:rowId xmlns:a16="http://schemas.microsoft.com/office/drawing/2014/main" val="10000"/>
                  </a:ext>
                </a:extLst>
              </a:tr>
              <a:tr h="370959">
                <a:tc>
                  <a:txBody>
                    <a:bodyPr/>
                    <a:lstStyle/>
                    <a:p>
                      <a:pPr algn="ctr" fontAlgn="ctr"/>
                      <a:r>
                        <a:rPr lang="es-CO" sz="1600" kern="1200" dirty="0">
                          <a:solidFill>
                            <a:schemeClr val="dk1"/>
                          </a:solidFill>
                          <a:latin typeface="+mn-lt"/>
                          <a:ea typeface="+mn-ea"/>
                          <a:cs typeface="+mn-cs"/>
                        </a:rPr>
                        <a:t>025 DE 2019</a:t>
                      </a:r>
                    </a:p>
                  </a:txBody>
                  <a:tcPr marL="9525" marR="9525" marT="9528" marB="0" anchor="ctr"/>
                </a:tc>
                <a:tc>
                  <a:txBody>
                    <a:bodyPr/>
                    <a:lstStyle/>
                    <a:p>
                      <a:pPr algn="ctr" fontAlgn="ctr"/>
                      <a:r>
                        <a:rPr lang="es-CO" sz="1600" kern="1200" dirty="0">
                          <a:solidFill>
                            <a:schemeClr val="dk1"/>
                          </a:solidFill>
                          <a:latin typeface="+mn-lt"/>
                          <a:ea typeface="+mn-ea"/>
                          <a:cs typeface="+mn-cs"/>
                        </a:rPr>
                        <a:t>$ 1.523.237.756</a:t>
                      </a:r>
                    </a:p>
                  </a:txBody>
                  <a:tcPr marL="9525" marR="9525" marT="9528" marB="0" anchor="ctr"/>
                </a:tc>
                <a:tc>
                  <a:txBody>
                    <a:bodyPr/>
                    <a:lstStyle/>
                    <a:p>
                      <a:pPr algn="ctr" fontAlgn="ctr"/>
                      <a:r>
                        <a:rPr lang="es-CO" sz="1600" kern="1200" dirty="0">
                          <a:solidFill>
                            <a:schemeClr val="dk1"/>
                          </a:solidFill>
                          <a:latin typeface="+mn-lt"/>
                          <a:ea typeface="+mn-ea"/>
                          <a:cs typeface="+mn-cs"/>
                        </a:rPr>
                        <a:t>$ 7.187.353.500</a:t>
                      </a:r>
                    </a:p>
                  </a:txBody>
                  <a:tcPr marL="9525" marR="9525" marT="9528" marB="0" anchor="ctr"/>
                </a:tc>
                <a:tc>
                  <a:txBody>
                    <a:bodyPr/>
                    <a:lstStyle/>
                    <a:p>
                      <a:pPr algn="ctr" fontAlgn="ctr"/>
                      <a:r>
                        <a:rPr lang="es-CO" sz="1600" kern="1200" dirty="0">
                          <a:solidFill>
                            <a:schemeClr val="dk1"/>
                          </a:solidFill>
                          <a:latin typeface="+mn-lt"/>
                          <a:ea typeface="+mn-ea"/>
                          <a:cs typeface="+mn-cs"/>
                        </a:rPr>
                        <a:t>372%</a:t>
                      </a:r>
                    </a:p>
                  </a:txBody>
                  <a:tcPr marL="9525" marR="9525" marT="9528" marB="0" anchor="ctr"/>
                </a:tc>
                <a:tc>
                  <a:txBody>
                    <a:bodyPr/>
                    <a:lstStyle/>
                    <a:p>
                      <a:pPr algn="ctr" fontAlgn="ctr"/>
                      <a:r>
                        <a:rPr lang="es-CO" sz="1600" kern="1200" dirty="0">
                          <a:solidFill>
                            <a:schemeClr val="dk1"/>
                          </a:solidFill>
                          <a:latin typeface="+mn-lt"/>
                          <a:ea typeface="+mn-ea"/>
                          <a:cs typeface="+mn-cs"/>
                        </a:rPr>
                        <a:t>$ 5.664.115.744</a:t>
                      </a:r>
                    </a:p>
                  </a:txBody>
                  <a:tcPr marL="9525" marR="9525" marT="9528" marB="0" anchor="ctr"/>
                </a:tc>
                <a:extLst>
                  <a:ext uri="{0D108BD9-81ED-4DB2-BD59-A6C34878D82A}">
                    <a16:rowId xmlns:a16="http://schemas.microsoft.com/office/drawing/2014/main" val="10001"/>
                  </a:ext>
                </a:extLst>
              </a:tr>
              <a:tr h="370959">
                <a:tc>
                  <a:txBody>
                    <a:bodyPr/>
                    <a:lstStyle/>
                    <a:p>
                      <a:pPr algn="ctr" fontAlgn="ctr"/>
                      <a:r>
                        <a:rPr lang="es-CO" sz="1600" kern="1200">
                          <a:solidFill>
                            <a:schemeClr val="dk1"/>
                          </a:solidFill>
                          <a:latin typeface="+mn-lt"/>
                          <a:ea typeface="+mn-ea"/>
                          <a:cs typeface="+mn-cs"/>
                        </a:rPr>
                        <a:t>026 DE 2019</a:t>
                      </a:r>
                    </a:p>
                  </a:txBody>
                  <a:tcPr marL="9525" marR="9525" marT="9528" marB="0" anchor="ctr"/>
                </a:tc>
                <a:tc>
                  <a:txBody>
                    <a:bodyPr/>
                    <a:lstStyle/>
                    <a:p>
                      <a:pPr algn="ctr" fontAlgn="ctr"/>
                      <a:r>
                        <a:rPr lang="es-CO" sz="1600" kern="1200" dirty="0">
                          <a:solidFill>
                            <a:schemeClr val="dk1"/>
                          </a:solidFill>
                          <a:latin typeface="+mn-lt"/>
                          <a:ea typeface="+mn-ea"/>
                          <a:cs typeface="+mn-cs"/>
                        </a:rPr>
                        <a:t>$ 76.963.151</a:t>
                      </a:r>
                    </a:p>
                  </a:txBody>
                  <a:tcPr marL="9525" marR="9525" marT="9528" marB="0" anchor="ctr"/>
                </a:tc>
                <a:tc>
                  <a:txBody>
                    <a:bodyPr/>
                    <a:lstStyle/>
                    <a:p>
                      <a:pPr algn="ctr" fontAlgn="ctr"/>
                      <a:r>
                        <a:rPr lang="es-CO" sz="1600" kern="1200">
                          <a:solidFill>
                            <a:schemeClr val="dk1"/>
                          </a:solidFill>
                          <a:latin typeface="+mn-lt"/>
                          <a:ea typeface="+mn-ea"/>
                          <a:cs typeface="+mn-cs"/>
                        </a:rPr>
                        <a:t>$ 0</a:t>
                      </a:r>
                    </a:p>
                  </a:txBody>
                  <a:tcPr marL="9525" marR="9525" marT="9528" marB="0" anchor="ctr"/>
                </a:tc>
                <a:tc>
                  <a:txBody>
                    <a:bodyPr/>
                    <a:lstStyle/>
                    <a:p>
                      <a:pPr algn="ctr" fontAlgn="ctr"/>
                      <a:r>
                        <a:rPr lang="es-CO" sz="1600" kern="1200" dirty="0">
                          <a:solidFill>
                            <a:schemeClr val="dk1"/>
                          </a:solidFill>
                          <a:latin typeface="+mn-lt"/>
                          <a:ea typeface="+mn-ea"/>
                          <a:cs typeface="+mn-cs"/>
                        </a:rPr>
                        <a:t>0%</a:t>
                      </a:r>
                    </a:p>
                  </a:txBody>
                  <a:tcPr marL="9525" marR="9525" marT="9528" marB="0" anchor="ctr"/>
                </a:tc>
                <a:tc>
                  <a:txBody>
                    <a:bodyPr/>
                    <a:lstStyle/>
                    <a:p>
                      <a:pPr algn="ctr" fontAlgn="ctr"/>
                      <a:r>
                        <a:rPr lang="es-CO" sz="1600" kern="1200" dirty="0">
                          <a:solidFill>
                            <a:srgbClr val="FF0000"/>
                          </a:solidFill>
                          <a:latin typeface="+mn-lt"/>
                          <a:ea typeface="+mn-ea"/>
                          <a:cs typeface="+mn-cs"/>
                        </a:rPr>
                        <a:t>-$ 76.963.151</a:t>
                      </a:r>
                    </a:p>
                  </a:txBody>
                  <a:tcPr marL="9525" marR="9525" marT="9528" marB="0" anchor="ctr"/>
                </a:tc>
                <a:extLst>
                  <a:ext uri="{0D108BD9-81ED-4DB2-BD59-A6C34878D82A}">
                    <a16:rowId xmlns:a16="http://schemas.microsoft.com/office/drawing/2014/main" val="10002"/>
                  </a:ext>
                </a:extLst>
              </a:tr>
              <a:tr h="370959">
                <a:tc>
                  <a:txBody>
                    <a:bodyPr/>
                    <a:lstStyle/>
                    <a:p>
                      <a:pPr algn="ctr" fontAlgn="ctr"/>
                      <a:r>
                        <a:rPr lang="es-CO" sz="1600" kern="1200">
                          <a:solidFill>
                            <a:schemeClr val="dk1"/>
                          </a:solidFill>
                          <a:latin typeface="+mn-lt"/>
                          <a:ea typeface="+mn-ea"/>
                          <a:cs typeface="+mn-cs"/>
                        </a:rPr>
                        <a:t>039 DE 2019</a:t>
                      </a:r>
                    </a:p>
                  </a:txBody>
                  <a:tcPr marL="9525" marR="9525" marT="9528" marB="0" anchor="ctr"/>
                </a:tc>
                <a:tc>
                  <a:txBody>
                    <a:bodyPr/>
                    <a:lstStyle/>
                    <a:p>
                      <a:pPr algn="ctr" fontAlgn="ctr"/>
                      <a:r>
                        <a:rPr lang="es-CO" sz="1600" kern="1200" dirty="0">
                          <a:solidFill>
                            <a:schemeClr val="dk1"/>
                          </a:solidFill>
                          <a:latin typeface="+mn-lt"/>
                          <a:ea typeface="+mn-ea"/>
                          <a:cs typeface="+mn-cs"/>
                        </a:rPr>
                        <a:t>$ 821.220.693</a:t>
                      </a:r>
                    </a:p>
                  </a:txBody>
                  <a:tcPr marL="9525" marR="9525" marT="9528" marB="0" anchor="ctr"/>
                </a:tc>
                <a:tc>
                  <a:txBody>
                    <a:bodyPr/>
                    <a:lstStyle/>
                    <a:p>
                      <a:pPr algn="ctr" fontAlgn="ctr"/>
                      <a:r>
                        <a:rPr lang="es-CO" sz="1600" kern="1200" dirty="0">
                          <a:solidFill>
                            <a:schemeClr val="dk1"/>
                          </a:solidFill>
                          <a:latin typeface="+mn-lt"/>
                          <a:ea typeface="+mn-ea"/>
                          <a:cs typeface="+mn-cs"/>
                        </a:rPr>
                        <a:t>$ 2.347.592.380</a:t>
                      </a:r>
                    </a:p>
                  </a:txBody>
                  <a:tcPr marL="9525" marR="9525" marT="9528" marB="0" anchor="ctr"/>
                </a:tc>
                <a:tc>
                  <a:txBody>
                    <a:bodyPr/>
                    <a:lstStyle/>
                    <a:p>
                      <a:pPr algn="ctr" fontAlgn="ctr"/>
                      <a:r>
                        <a:rPr lang="es-CO" sz="1600" kern="1200" dirty="0">
                          <a:solidFill>
                            <a:schemeClr val="dk1"/>
                          </a:solidFill>
                          <a:latin typeface="+mn-lt"/>
                          <a:ea typeface="+mn-ea"/>
                          <a:cs typeface="+mn-cs"/>
                        </a:rPr>
                        <a:t>186%</a:t>
                      </a:r>
                    </a:p>
                  </a:txBody>
                  <a:tcPr marL="9525" marR="9525" marT="9528" marB="0" anchor="ctr"/>
                </a:tc>
                <a:tc>
                  <a:txBody>
                    <a:bodyPr/>
                    <a:lstStyle/>
                    <a:p>
                      <a:pPr algn="ctr" fontAlgn="ctr"/>
                      <a:r>
                        <a:rPr lang="es-CO" sz="1600" kern="1200" dirty="0">
                          <a:solidFill>
                            <a:schemeClr val="dk1"/>
                          </a:solidFill>
                          <a:latin typeface="+mn-lt"/>
                          <a:ea typeface="+mn-ea"/>
                          <a:cs typeface="+mn-cs"/>
                        </a:rPr>
                        <a:t>$ 1.526.371.687</a:t>
                      </a:r>
                    </a:p>
                  </a:txBody>
                  <a:tcPr marL="9525" marR="9525" marT="9528" marB="0" anchor="ctr"/>
                </a:tc>
                <a:extLst>
                  <a:ext uri="{0D108BD9-81ED-4DB2-BD59-A6C34878D82A}">
                    <a16:rowId xmlns:a16="http://schemas.microsoft.com/office/drawing/2014/main" val="10003"/>
                  </a:ext>
                </a:extLst>
              </a:tr>
              <a:tr h="370959">
                <a:tc>
                  <a:txBody>
                    <a:bodyPr/>
                    <a:lstStyle/>
                    <a:p>
                      <a:pPr algn="ctr" fontAlgn="ctr"/>
                      <a:r>
                        <a:rPr lang="es-CO" sz="1600" kern="1200">
                          <a:solidFill>
                            <a:schemeClr val="dk1"/>
                          </a:solidFill>
                          <a:latin typeface="+mn-lt"/>
                          <a:ea typeface="+mn-ea"/>
                          <a:cs typeface="+mn-cs"/>
                        </a:rPr>
                        <a:t>040 DE 2019</a:t>
                      </a:r>
                    </a:p>
                  </a:txBody>
                  <a:tcPr marL="9525" marR="9525" marT="9528" marB="0" anchor="ctr"/>
                </a:tc>
                <a:tc>
                  <a:txBody>
                    <a:bodyPr/>
                    <a:lstStyle/>
                    <a:p>
                      <a:pPr algn="ctr" fontAlgn="ctr"/>
                      <a:r>
                        <a:rPr lang="es-CO" sz="1600" kern="1200" dirty="0">
                          <a:solidFill>
                            <a:schemeClr val="dk1"/>
                          </a:solidFill>
                          <a:latin typeface="+mn-lt"/>
                          <a:ea typeface="+mn-ea"/>
                          <a:cs typeface="+mn-cs"/>
                        </a:rPr>
                        <a:t>$ 850.353.131</a:t>
                      </a:r>
                    </a:p>
                  </a:txBody>
                  <a:tcPr marL="9525" marR="9525" marT="9528" marB="0" anchor="ctr"/>
                </a:tc>
                <a:tc>
                  <a:txBody>
                    <a:bodyPr/>
                    <a:lstStyle/>
                    <a:p>
                      <a:pPr algn="ctr" fontAlgn="ctr"/>
                      <a:r>
                        <a:rPr lang="es-CO" sz="1600" kern="1200" dirty="0">
                          <a:solidFill>
                            <a:schemeClr val="dk1"/>
                          </a:solidFill>
                          <a:latin typeface="+mn-lt"/>
                          <a:ea typeface="+mn-ea"/>
                          <a:cs typeface="+mn-cs"/>
                        </a:rPr>
                        <a:t>$ 1.856.181.160</a:t>
                      </a:r>
                    </a:p>
                  </a:txBody>
                  <a:tcPr marL="9525" marR="9525" marT="9528" marB="0" anchor="ctr"/>
                </a:tc>
                <a:tc>
                  <a:txBody>
                    <a:bodyPr/>
                    <a:lstStyle/>
                    <a:p>
                      <a:pPr algn="ctr" fontAlgn="ctr"/>
                      <a:r>
                        <a:rPr lang="es-CO" sz="1600" kern="1200" dirty="0">
                          <a:solidFill>
                            <a:schemeClr val="dk1"/>
                          </a:solidFill>
                          <a:latin typeface="+mn-lt"/>
                          <a:ea typeface="+mn-ea"/>
                          <a:cs typeface="+mn-cs"/>
                        </a:rPr>
                        <a:t>118%</a:t>
                      </a:r>
                    </a:p>
                  </a:txBody>
                  <a:tcPr marL="9525" marR="9525" marT="9528" marB="0" anchor="ctr"/>
                </a:tc>
                <a:tc>
                  <a:txBody>
                    <a:bodyPr/>
                    <a:lstStyle/>
                    <a:p>
                      <a:pPr algn="ctr" fontAlgn="ctr"/>
                      <a:r>
                        <a:rPr lang="es-CO" sz="1600" kern="1200" dirty="0">
                          <a:solidFill>
                            <a:schemeClr val="dk1"/>
                          </a:solidFill>
                          <a:latin typeface="+mn-lt"/>
                          <a:ea typeface="+mn-ea"/>
                          <a:cs typeface="+mn-cs"/>
                        </a:rPr>
                        <a:t>$ 1.005.828.029</a:t>
                      </a:r>
                    </a:p>
                  </a:txBody>
                  <a:tcPr marL="9525" marR="9525" marT="9528" marB="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09C7C68-B63C-44D7-A6F9-6F1F15DA632D}"/>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9219" name="CuadroTexto 7">
            <a:extLst>
              <a:ext uri="{FF2B5EF4-FFF2-40B4-BE49-F238E27FC236}">
                <a16:creationId xmlns:a16="http://schemas.microsoft.com/office/drawing/2014/main" id="{CD2E6638-6463-49DE-94FD-F28667925950}"/>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a:t>
            </a:r>
          </a:p>
        </p:txBody>
      </p:sp>
      <p:pic>
        <p:nvPicPr>
          <p:cNvPr id="9220" name="Imagen 8">
            <a:extLst>
              <a:ext uri="{FF2B5EF4-FFF2-40B4-BE49-F238E27FC236}">
                <a16:creationId xmlns:a16="http://schemas.microsoft.com/office/drawing/2014/main" id="{AB6C280D-5409-4748-96F2-B4691A4E8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n 10">
            <a:extLst>
              <a:ext uri="{FF2B5EF4-FFF2-40B4-BE49-F238E27FC236}">
                <a16:creationId xmlns:a16="http://schemas.microsoft.com/office/drawing/2014/main" id="{10DCA1A9-AFF3-4A6B-B0EE-0DB3DDAB9D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ctángulo 9">
            <a:extLst>
              <a:ext uri="{FF2B5EF4-FFF2-40B4-BE49-F238E27FC236}">
                <a16:creationId xmlns:a16="http://schemas.microsoft.com/office/drawing/2014/main" id="{3136F08D-EE5C-40EC-8E72-D507B59B2FAA}"/>
              </a:ext>
            </a:extLst>
          </p:cNvPr>
          <p:cNvSpPr>
            <a:spLocks noChangeArrowheads="1"/>
          </p:cNvSpPr>
          <p:nvPr/>
        </p:nvSpPr>
        <p:spPr bwMode="auto">
          <a:xfrm>
            <a:off x="2757488" y="1058863"/>
            <a:ext cx="6664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800" b="1">
                <a:solidFill>
                  <a:srgbClr val="000A8B"/>
                </a:solidFill>
              </a:rPr>
              <a:t>PRÓRROGA Y ADICIÓN DE LOS CONTRATOS </a:t>
            </a:r>
          </a:p>
        </p:txBody>
      </p:sp>
      <p:sp>
        <p:nvSpPr>
          <p:cNvPr id="12" name="CuadroTexto 11">
            <a:extLst>
              <a:ext uri="{FF2B5EF4-FFF2-40B4-BE49-F238E27FC236}">
                <a16:creationId xmlns:a16="http://schemas.microsoft.com/office/drawing/2014/main" id="{E72D3F1E-8144-45EA-A5B8-8C7762436137}"/>
              </a:ext>
            </a:extLst>
          </p:cNvPr>
          <p:cNvSpPr txBox="1"/>
          <p:nvPr/>
        </p:nvSpPr>
        <p:spPr>
          <a:xfrm>
            <a:off x="1336675" y="1851025"/>
            <a:ext cx="10156825" cy="3754438"/>
          </a:xfrm>
          <a:prstGeom prst="rect">
            <a:avLst/>
          </a:prstGeom>
          <a:noFill/>
        </p:spPr>
        <p:txBody>
          <a:bodyPr>
            <a:spAutoFit/>
          </a:bodyPr>
          <a:lstStyle/>
          <a:p>
            <a:pPr algn="just" eaLnBrk="1" fontAlgn="auto" hangingPunct="1">
              <a:spcBef>
                <a:spcPts val="0"/>
              </a:spcBef>
              <a:spcAft>
                <a:spcPts val="0"/>
              </a:spcAft>
              <a:defRPr/>
            </a:pPr>
            <a:endParaRPr lang="es-ES" dirty="0">
              <a:latin typeface="+mn-lt"/>
            </a:endParaRPr>
          </a:p>
          <a:p>
            <a:pPr algn="just" eaLnBrk="1" fontAlgn="auto" hangingPunct="1">
              <a:spcBef>
                <a:spcPts val="0"/>
              </a:spcBef>
              <a:spcAft>
                <a:spcPts val="0"/>
              </a:spcAft>
              <a:defRPr/>
            </a:pPr>
            <a:r>
              <a:rPr lang="es-ES" sz="2000" dirty="0">
                <a:latin typeface="+mn-lt"/>
              </a:rPr>
              <a:t>Atendiendo a lo anterior, se evidencia que le inventario actual (3022) es considerable y no fue enajenado en su totalidad por las limitaciones biosanitarias de la pandemia, pues no fue posible realizar subastas exclusivas de semovientes administrados por la SAE, sino compartidas con otros vendedores, por lo que la cantidad de semovientes por evento disminuyó y se realizarán las subastas tendientes a su comercialización.</a:t>
            </a:r>
          </a:p>
          <a:p>
            <a:pPr algn="just" eaLnBrk="1" fontAlgn="auto" hangingPunct="1">
              <a:spcBef>
                <a:spcPts val="0"/>
              </a:spcBef>
              <a:spcAft>
                <a:spcPts val="0"/>
              </a:spcAft>
              <a:defRPr/>
            </a:pPr>
            <a:endParaRPr lang="es-ES" sz="2000" dirty="0">
              <a:latin typeface="+mn-lt"/>
            </a:endParaRPr>
          </a:p>
          <a:p>
            <a:pPr algn="just" eaLnBrk="1" fontAlgn="auto" hangingPunct="1">
              <a:spcBef>
                <a:spcPts val="0"/>
              </a:spcBef>
              <a:spcAft>
                <a:spcPts val="0"/>
              </a:spcAft>
              <a:defRPr/>
            </a:pPr>
            <a:r>
              <a:rPr lang="es-ES" sz="2000" dirty="0">
                <a:latin typeface="+mn-lt"/>
              </a:rPr>
              <a:t>Así las cosas se requiere prorrogar la vigencia de los contratos mientras que se culmina el nuevo proceso contractual tendiente a la contratación de un tercero que reciba semovientes en incautación, los transporte, administre, custodie y comercialice según los términos establecidos.</a:t>
            </a:r>
          </a:p>
          <a:p>
            <a:pPr algn="just" eaLnBrk="1" fontAlgn="auto" hangingPunct="1">
              <a:spcBef>
                <a:spcPts val="0"/>
              </a:spcBef>
              <a:spcAft>
                <a:spcPts val="0"/>
              </a:spcAft>
              <a:defRPr/>
            </a:pPr>
            <a:endParaRPr lang="es-ES" sz="2000" dirty="0">
              <a:latin typeface="+mn-lt"/>
            </a:endParaRPr>
          </a:p>
          <a:p>
            <a:pPr algn="just" eaLnBrk="1" fontAlgn="auto" hangingPunct="1">
              <a:spcBef>
                <a:spcPts val="0"/>
              </a:spcBef>
              <a:spcAft>
                <a:spcPts val="0"/>
              </a:spcAft>
              <a:defRPr/>
            </a:pPr>
            <a:endParaRPr lang="es-ES" sz="2000"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928E011-01C5-45F1-97FA-AE67A846D06B}"/>
              </a:ext>
            </a:extLst>
          </p:cNvPr>
          <p:cNvSpPr/>
          <p:nvPr/>
        </p:nvSpPr>
        <p:spPr>
          <a:xfrm>
            <a:off x="0" y="6540500"/>
            <a:ext cx="121793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0243" name="CuadroTexto 7">
            <a:extLst>
              <a:ext uri="{FF2B5EF4-FFF2-40B4-BE49-F238E27FC236}">
                <a16:creationId xmlns:a16="http://schemas.microsoft.com/office/drawing/2014/main" id="{471D4879-5D70-4788-B46B-B8F3332FEFDF}"/>
              </a:ext>
            </a:extLst>
          </p:cNvPr>
          <p:cNvSpPr txBox="1">
            <a:spLocks noChangeArrowheads="1"/>
          </p:cNvSpPr>
          <p:nvPr/>
        </p:nvSpPr>
        <p:spPr bwMode="auto">
          <a:xfrm>
            <a:off x="8448675" y="6519863"/>
            <a:ext cx="3365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1400">
                <a:solidFill>
                  <a:srgbClr val="A9A8A9"/>
                </a:solidFill>
                <a:latin typeface="Lato Regular"/>
                <a:ea typeface="Lato Regular"/>
                <a:cs typeface="Lato Regular"/>
              </a:rPr>
              <a:t>Gerencia de Bienes Muebles</a:t>
            </a:r>
          </a:p>
        </p:txBody>
      </p:sp>
      <p:pic>
        <p:nvPicPr>
          <p:cNvPr id="10244" name="Imagen 8">
            <a:extLst>
              <a:ext uri="{FF2B5EF4-FFF2-40B4-BE49-F238E27FC236}">
                <a16:creationId xmlns:a16="http://schemas.microsoft.com/office/drawing/2014/main" id="{7D02CCED-392D-4443-AF67-391B325ED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47625"/>
            <a:ext cx="17145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Imagen 10">
            <a:extLst>
              <a:ext uri="{FF2B5EF4-FFF2-40B4-BE49-F238E27FC236}">
                <a16:creationId xmlns:a16="http://schemas.microsoft.com/office/drawing/2014/main" id="{2AB68213-AEBA-4539-8745-C0BCA69D4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0363" y="76200"/>
            <a:ext cx="4149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ángulo 9">
            <a:extLst>
              <a:ext uri="{FF2B5EF4-FFF2-40B4-BE49-F238E27FC236}">
                <a16:creationId xmlns:a16="http://schemas.microsoft.com/office/drawing/2014/main" id="{EFF720F4-7506-4C87-9387-A330677EEA11}"/>
              </a:ext>
            </a:extLst>
          </p:cNvPr>
          <p:cNvSpPr>
            <a:spLocks noChangeArrowheads="1"/>
          </p:cNvSpPr>
          <p:nvPr/>
        </p:nvSpPr>
        <p:spPr bwMode="auto">
          <a:xfrm>
            <a:off x="4189413" y="1058863"/>
            <a:ext cx="38004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800" b="1">
                <a:solidFill>
                  <a:srgbClr val="000A8B"/>
                </a:solidFill>
              </a:rPr>
              <a:t>SOLICITUD PRESENTADA</a:t>
            </a:r>
          </a:p>
        </p:txBody>
      </p:sp>
      <p:sp>
        <p:nvSpPr>
          <p:cNvPr id="12" name="CuadroTexto 11">
            <a:extLst>
              <a:ext uri="{FF2B5EF4-FFF2-40B4-BE49-F238E27FC236}">
                <a16:creationId xmlns:a16="http://schemas.microsoft.com/office/drawing/2014/main" id="{FBC543CD-4B84-4BFA-868C-3989FEEE534B}"/>
              </a:ext>
            </a:extLst>
          </p:cNvPr>
          <p:cNvSpPr txBox="1"/>
          <p:nvPr/>
        </p:nvSpPr>
        <p:spPr>
          <a:xfrm>
            <a:off x="1435100" y="2105025"/>
            <a:ext cx="9232900" cy="3478213"/>
          </a:xfrm>
          <a:prstGeom prst="rect">
            <a:avLst/>
          </a:prstGeom>
          <a:noFill/>
        </p:spPr>
        <p:txBody>
          <a:bodyPr>
            <a:spAutoFit/>
          </a:bodyPr>
          <a:lstStyle/>
          <a:p>
            <a:pPr marL="342900" indent="-342900" algn="just" eaLnBrk="1" fontAlgn="auto" hangingPunct="1">
              <a:spcBef>
                <a:spcPts val="0"/>
              </a:spcBef>
              <a:spcAft>
                <a:spcPts val="0"/>
              </a:spcAft>
              <a:buFont typeface="Arial" panose="020B0604020202020204" pitchFamily="34" charset="0"/>
              <a:buChar char="•"/>
              <a:defRPr/>
            </a:pPr>
            <a:r>
              <a:rPr lang="es-ES" sz="2000" dirty="0">
                <a:latin typeface="+mn-lt"/>
              </a:rPr>
              <a:t>Se autorice realizar prórroga y adición de los contratos de semovientes de la siguiente manera:</a:t>
            </a: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342900" indent="-342900" algn="just" eaLnBrk="1" fontAlgn="auto" hangingPunct="1">
              <a:spcBef>
                <a:spcPts val="0"/>
              </a:spcBef>
              <a:spcAft>
                <a:spcPts val="0"/>
              </a:spcAft>
              <a:buFont typeface="Arial" panose="020B0604020202020204" pitchFamily="34" charset="0"/>
              <a:buChar char="•"/>
              <a:defRPr/>
            </a:pPr>
            <a:endParaRPr lang="es-ES" sz="2000" dirty="0">
              <a:latin typeface="+mn-lt"/>
            </a:endParaRPr>
          </a:p>
          <a:p>
            <a:pPr marL="534988" algn="just" eaLnBrk="1" fontAlgn="auto" hangingPunct="1">
              <a:spcBef>
                <a:spcPts val="0"/>
              </a:spcBef>
              <a:spcAft>
                <a:spcPts val="0"/>
              </a:spcAft>
              <a:defRPr/>
            </a:pPr>
            <a:endParaRPr lang="es-ES" sz="2000" dirty="0">
              <a:latin typeface="+mn-lt"/>
            </a:endParaRPr>
          </a:p>
        </p:txBody>
      </p:sp>
      <p:graphicFrame>
        <p:nvGraphicFramePr>
          <p:cNvPr id="3" name="Tabla 3">
            <a:extLst>
              <a:ext uri="{FF2B5EF4-FFF2-40B4-BE49-F238E27FC236}">
                <a16:creationId xmlns:a16="http://schemas.microsoft.com/office/drawing/2014/main" id="{097BD5A7-DE5A-4E79-AB17-B3220B27AADE}"/>
              </a:ext>
            </a:extLst>
          </p:cNvPr>
          <p:cNvGraphicFramePr>
            <a:graphicFrameLocks noGrp="1"/>
          </p:cNvGraphicFramePr>
          <p:nvPr/>
        </p:nvGraphicFramePr>
        <p:xfrm>
          <a:off x="3749675" y="3367088"/>
          <a:ext cx="5226050" cy="1782763"/>
        </p:xfrm>
        <a:graphic>
          <a:graphicData uri="http://schemas.openxmlformats.org/drawingml/2006/table">
            <a:tbl>
              <a:tblPr firstRow="1" bandRow="1">
                <a:tableStyleId>{5C22544A-7EE6-4342-B048-85BDC9FD1C3A}</a:tableStyleId>
              </a:tblPr>
              <a:tblGrid>
                <a:gridCol w="1545126">
                  <a:extLst>
                    <a:ext uri="{9D8B030D-6E8A-4147-A177-3AD203B41FA5}">
                      <a16:colId xmlns:a16="http://schemas.microsoft.com/office/drawing/2014/main" val="20000"/>
                    </a:ext>
                  </a:extLst>
                </a:gridCol>
                <a:gridCol w="1615418">
                  <a:extLst>
                    <a:ext uri="{9D8B030D-6E8A-4147-A177-3AD203B41FA5}">
                      <a16:colId xmlns:a16="http://schemas.microsoft.com/office/drawing/2014/main" val="20001"/>
                    </a:ext>
                  </a:extLst>
                </a:gridCol>
                <a:gridCol w="2065506">
                  <a:extLst>
                    <a:ext uri="{9D8B030D-6E8A-4147-A177-3AD203B41FA5}">
                      <a16:colId xmlns:a16="http://schemas.microsoft.com/office/drawing/2014/main" val="20002"/>
                    </a:ext>
                  </a:extLst>
                </a:gridCol>
              </a:tblGrid>
              <a:tr h="335300">
                <a:tc>
                  <a:txBody>
                    <a:bodyPr/>
                    <a:lstStyle/>
                    <a:p>
                      <a:pPr algn="ctr"/>
                      <a:r>
                        <a:rPr lang="es-CO" sz="1600" dirty="0"/>
                        <a:t>CONTRATO</a:t>
                      </a:r>
                    </a:p>
                  </a:txBody>
                  <a:tcPr marL="91424" marR="91424" marT="45705" marB="45705"/>
                </a:tc>
                <a:tc>
                  <a:txBody>
                    <a:bodyPr/>
                    <a:lstStyle/>
                    <a:p>
                      <a:pPr algn="ctr"/>
                      <a:r>
                        <a:rPr lang="es-CO" sz="1600" dirty="0"/>
                        <a:t>PRÓRROGA</a:t>
                      </a:r>
                    </a:p>
                  </a:txBody>
                  <a:tcPr marL="91424" marR="91424" marT="45705" marB="45705"/>
                </a:tc>
                <a:tc>
                  <a:txBody>
                    <a:bodyPr/>
                    <a:lstStyle/>
                    <a:p>
                      <a:pPr algn="ctr"/>
                      <a:r>
                        <a:rPr lang="es-CO" sz="1600" dirty="0"/>
                        <a:t>ADICIÓN</a:t>
                      </a:r>
                    </a:p>
                  </a:txBody>
                  <a:tcPr marL="91424" marR="91424" marT="45705" marB="45705"/>
                </a:tc>
                <a:extLst>
                  <a:ext uri="{0D108BD9-81ED-4DB2-BD59-A6C34878D82A}">
                    <a16:rowId xmlns:a16="http://schemas.microsoft.com/office/drawing/2014/main" val="10000"/>
                  </a:ext>
                </a:extLst>
              </a:tr>
              <a:tr h="335300">
                <a:tc>
                  <a:txBody>
                    <a:bodyPr/>
                    <a:lstStyle/>
                    <a:p>
                      <a:pPr algn="ctr"/>
                      <a:r>
                        <a:rPr lang="es-CO" sz="1600" dirty="0"/>
                        <a:t>025</a:t>
                      </a:r>
                    </a:p>
                  </a:txBody>
                  <a:tcPr marL="91424" marR="91424" marT="45705" marB="45705"/>
                </a:tc>
                <a:tc>
                  <a:txBody>
                    <a:bodyPr/>
                    <a:lstStyle/>
                    <a:p>
                      <a:pPr algn="ctr" fontAlgn="b"/>
                      <a:r>
                        <a:rPr lang="es-CO" sz="1600" kern="1200" dirty="0">
                          <a:solidFill>
                            <a:schemeClr val="dk1"/>
                          </a:solidFill>
                          <a:latin typeface="+mn-lt"/>
                          <a:ea typeface="+mn-ea"/>
                          <a:cs typeface="+mn-cs"/>
                        </a:rPr>
                        <a:t>3 MESES</a:t>
                      </a:r>
                    </a:p>
                  </a:txBody>
                  <a:tcPr marL="9525" marR="9525" marT="9527" marB="0" anchor="b"/>
                </a:tc>
                <a:tc>
                  <a:txBody>
                    <a:bodyPr/>
                    <a:lstStyle/>
                    <a:p>
                      <a:pPr algn="ctr" fontAlgn="b"/>
                      <a:r>
                        <a:rPr lang="es-CO" sz="1600" kern="1200" dirty="0">
                          <a:solidFill>
                            <a:schemeClr val="dk1"/>
                          </a:solidFill>
                          <a:latin typeface="+mn-lt"/>
                          <a:ea typeface="+mn-ea"/>
                          <a:cs typeface="+mn-cs"/>
                        </a:rPr>
                        <a:t>$317.064.480</a:t>
                      </a:r>
                    </a:p>
                  </a:txBody>
                  <a:tcPr marL="9525" marR="9525" marT="9527" marB="0" anchor="b"/>
                </a:tc>
                <a:extLst>
                  <a:ext uri="{0D108BD9-81ED-4DB2-BD59-A6C34878D82A}">
                    <a16:rowId xmlns:a16="http://schemas.microsoft.com/office/drawing/2014/main" val="10001"/>
                  </a:ext>
                </a:extLst>
              </a:tr>
              <a:tr h="370721">
                <a:tc>
                  <a:txBody>
                    <a:bodyPr/>
                    <a:lstStyle/>
                    <a:p>
                      <a:pPr algn="ctr"/>
                      <a:r>
                        <a:rPr lang="es-CO" sz="1600" dirty="0"/>
                        <a:t>026</a:t>
                      </a:r>
                    </a:p>
                  </a:txBody>
                  <a:tcPr marL="91424" marR="91424" marT="45705" marB="45705"/>
                </a:tc>
                <a:tc>
                  <a:txBody>
                    <a:bodyPr/>
                    <a:lstStyle/>
                    <a:p>
                      <a:pPr marL="0" algn="ctr" defTabSz="457200" rtl="0" eaLnBrk="1" fontAlgn="b" latinLnBrk="0" hangingPunct="1"/>
                      <a:r>
                        <a:rPr lang="es-CO" sz="1600" kern="1200" dirty="0">
                          <a:solidFill>
                            <a:schemeClr val="dk1"/>
                          </a:solidFill>
                          <a:latin typeface="+mn-lt"/>
                          <a:ea typeface="+mn-ea"/>
                          <a:cs typeface="+mn-cs"/>
                        </a:rPr>
                        <a:t>1 MES</a:t>
                      </a:r>
                    </a:p>
                  </a:txBody>
                  <a:tcPr marL="9525" marR="9525" marT="9527" marB="0" anchor="b"/>
                </a:tc>
                <a:tc>
                  <a:txBody>
                    <a:bodyPr/>
                    <a:lstStyle/>
                    <a:p>
                      <a:pPr algn="ctr" fontAlgn="b"/>
                      <a:r>
                        <a:rPr lang="es-CO" sz="1600" kern="1200" dirty="0">
                          <a:solidFill>
                            <a:schemeClr val="dk1"/>
                          </a:solidFill>
                          <a:latin typeface="+mn-lt"/>
                          <a:ea typeface="+mn-ea"/>
                          <a:cs typeface="+mn-cs"/>
                        </a:rPr>
                        <a:t>-</a:t>
                      </a:r>
                    </a:p>
                  </a:txBody>
                  <a:tcPr marL="9525" marR="9525" marT="9527" marB="0" anchor="b"/>
                </a:tc>
                <a:extLst>
                  <a:ext uri="{0D108BD9-81ED-4DB2-BD59-A6C34878D82A}">
                    <a16:rowId xmlns:a16="http://schemas.microsoft.com/office/drawing/2014/main" val="10002"/>
                  </a:ext>
                </a:extLst>
              </a:tr>
              <a:tr h="370721">
                <a:tc>
                  <a:txBody>
                    <a:bodyPr/>
                    <a:lstStyle/>
                    <a:p>
                      <a:pPr algn="ctr"/>
                      <a:r>
                        <a:rPr lang="es-CO" sz="1600" dirty="0"/>
                        <a:t>039</a:t>
                      </a:r>
                    </a:p>
                  </a:txBody>
                  <a:tcPr marL="91424" marR="91424" marT="45705" marB="45705"/>
                </a:tc>
                <a:tc>
                  <a:txBody>
                    <a:bodyPr/>
                    <a:lstStyle/>
                    <a:p>
                      <a:pPr marL="0" algn="ctr" defTabSz="457200" rtl="0" eaLnBrk="1" fontAlgn="b" latinLnBrk="0" hangingPunct="1"/>
                      <a:r>
                        <a:rPr lang="es-CO" sz="1600" kern="1200" dirty="0">
                          <a:solidFill>
                            <a:schemeClr val="dk1"/>
                          </a:solidFill>
                          <a:latin typeface="+mn-lt"/>
                          <a:ea typeface="+mn-ea"/>
                          <a:cs typeface="+mn-cs"/>
                        </a:rPr>
                        <a:t>3 MESES </a:t>
                      </a:r>
                    </a:p>
                  </a:txBody>
                  <a:tcPr marL="9525" marR="9525" marT="9527" marB="0" anchor="b"/>
                </a:tc>
                <a:tc>
                  <a:txBody>
                    <a:bodyPr/>
                    <a:lstStyle/>
                    <a:p>
                      <a:pPr algn="ctr" fontAlgn="b"/>
                      <a:r>
                        <a:rPr lang="es-CO" sz="1600" kern="1200" dirty="0">
                          <a:solidFill>
                            <a:schemeClr val="dk1"/>
                          </a:solidFill>
                          <a:latin typeface="+mn-lt"/>
                          <a:ea typeface="+mn-ea"/>
                          <a:cs typeface="+mn-cs"/>
                        </a:rPr>
                        <a:t>$84.508.300</a:t>
                      </a:r>
                    </a:p>
                  </a:txBody>
                  <a:tcPr marL="9525" marR="9525" marT="9527" marB="0" anchor="b"/>
                </a:tc>
                <a:extLst>
                  <a:ext uri="{0D108BD9-81ED-4DB2-BD59-A6C34878D82A}">
                    <a16:rowId xmlns:a16="http://schemas.microsoft.com/office/drawing/2014/main" val="10003"/>
                  </a:ext>
                </a:extLst>
              </a:tr>
              <a:tr h="370721">
                <a:tc>
                  <a:txBody>
                    <a:bodyPr/>
                    <a:lstStyle/>
                    <a:p>
                      <a:pPr algn="ctr"/>
                      <a:r>
                        <a:rPr lang="es-CO" sz="1600" dirty="0"/>
                        <a:t>040</a:t>
                      </a:r>
                    </a:p>
                  </a:txBody>
                  <a:tcPr marL="91424" marR="91424" marT="45705" marB="45705"/>
                </a:tc>
                <a:tc>
                  <a:txBody>
                    <a:bodyPr/>
                    <a:lstStyle/>
                    <a:p>
                      <a:pPr marL="0" algn="ctr" defTabSz="457200" rtl="0" eaLnBrk="1" fontAlgn="b" latinLnBrk="0" hangingPunct="1"/>
                      <a:r>
                        <a:rPr lang="es-CO" sz="1600" kern="1200" dirty="0">
                          <a:solidFill>
                            <a:schemeClr val="dk1"/>
                          </a:solidFill>
                          <a:latin typeface="+mn-lt"/>
                          <a:ea typeface="+mn-ea"/>
                          <a:cs typeface="+mn-cs"/>
                        </a:rPr>
                        <a:t>1 MES</a:t>
                      </a:r>
                    </a:p>
                  </a:txBody>
                  <a:tcPr marL="9525" marR="9525" marT="9527" marB="0" anchor="b"/>
                </a:tc>
                <a:tc>
                  <a:txBody>
                    <a:bodyPr/>
                    <a:lstStyle/>
                    <a:p>
                      <a:pPr algn="ctr" fontAlgn="b"/>
                      <a:r>
                        <a:rPr lang="es-CO" sz="1600" kern="1200" dirty="0">
                          <a:solidFill>
                            <a:schemeClr val="dk1"/>
                          </a:solidFill>
                          <a:latin typeface="+mn-lt"/>
                          <a:ea typeface="+mn-ea"/>
                          <a:cs typeface="+mn-cs"/>
                        </a:rPr>
                        <a:t>$69.250.640</a:t>
                      </a:r>
                    </a:p>
                  </a:txBody>
                  <a:tcPr marL="9525" marR="9525" marT="9527" marB="0" anchor="b"/>
                </a:tc>
                <a:extLst>
                  <a:ext uri="{0D108BD9-81ED-4DB2-BD59-A6C34878D82A}">
                    <a16:rowId xmlns:a16="http://schemas.microsoft.com/office/drawing/2014/main" val="10004"/>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Precio Mínimo de Venta Masiva.</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87937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136338"/>
            <a:ext cx="9143999" cy="2585323"/>
          </a:xfrm>
          <a:prstGeom prst="rect">
            <a:avLst/>
          </a:prstGeom>
          <a:noFill/>
        </p:spPr>
        <p:txBody>
          <a:bodyPr wrap="square" rtlCol="0">
            <a:spAutoFit/>
          </a:bodyPr>
          <a:lstStyle/>
          <a:p>
            <a:pPr algn="ctr"/>
            <a:r>
              <a:rPr lang="es-ES" sz="5400" b="1" dirty="0">
                <a:solidFill>
                  <a:srgbClr val="000A8B"/>
                </a:solidFill>
                <a:latin typeface="Arial Narrow" panose="020B0606020202030204" pitchFamily="34" charset="0"/>
              </a:rPr>
              <a:t>Análisis Económico Financiero</a:t>
            </a:r>
          </a:p>
          <a:p>
            <a:pPr algn="ctr"/>
            <a:r>
              <a:rPr lang="es-ES" sz="5400" b="1" dirty="0">
                <a:solidFill>
                  <a:srgbClr val="000A8B"/>
                </a:solidFill>
                <a:latin typeface="Arial Narrow" panose="020B0606020202030204" pitchFamily="34" charset="0"/>
              </a:rPr>
              <a:t>Venta Masiva</a:t>
            </a:r>
          </a:p>
          <a:p>
            <a:pPr algn="ctr"/>
            <a:r>
              <a:rPr lang="es-ES" sz="5400" b="1" dirty="0">
                <a:solidFill>
                  <a:srgbClr val="000A8B"/>
                </a:solidFill>
                <a:latin typeface="Arial Narrow" panose="020B0606020202030204" pitchFamily="34" charset="0"/>
              </a:rPr>
              <a:t>E&amp;Y</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Gerencia Técnica</a:t>
            </a:r>
          </a:p>
        </p:txBody>
      </p:sp>
    </p:spTree>
    <p:extLst>
      <p:ext uri="{BB962C8B-B14F-4D97-AF65-F5344CB8AC3E}">
        <p14:creationId xmlns:p14="http://schemas.microsoft.com/office/powerpoint/2010/main" val="1815646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Contrato No. 090 de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1815882"/>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De acuerdo con los términos del contrato de prestación de servicios </a:t>
            </a:r>
            <a:r>
              <a:rPr lang="es-CO" sz="2800" dirty="0" err="1">
                <a:solidFill>
                  <a:schemeClr val="bg1">
                    <a:lumMod val="50000"/>
                  </a:schemeClr>
                </a:solidFill>
                <a:latin typeface="Arial Narrow" panose="020B0606020202030204" pitchFamily="34" charset="0"/>
              </a:rPr>
              <a:t>N°</a:t>
            </a:r>
            <a:r>
              <a:rPr lang="es-CO" sz="2800" dirty="0">
                <a:solidFill>
                  <a:schemeClr val="bg1">
                    <a:lumMod val="50000"/>
                  </a:schemeClr>
                </a:solidFill>
                <a:latin typeface="Arial Narrow" panose="020B0606020202030204" pitchFamily="34" charset="0"/>
              </a:rPr>
              <a:t> 090 de 2020 de fecha 13 de octubre de 2020, Ernst &amp; Young S.A.S. Colombia presenta el Reporte relacionado con el modelo de análisis económico financiero de venta masiva de las propiedades de Sociedad de Activos Especiales.</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Tree>
    <p:extLst>
      <p:ext uri="{BB962C8B-B14F-4D97-AF65-F5344CB8AC3E}">
        <p14:creationId xmlns:p14="http://schemas.microsoft.com/office/powerpoint/2010/main" val="36200376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69827" y="898992"/>
            <a:ext cx="10039643" cy="954107"/>
          </a:xfrm>
          <a:prstGeom prst="rect">
            <a:avLst/>
          </a:prstGeom>
          <a:noFill/>
        </p:spPr>
        <p:txBody>
          <a:bodyPr wrap="square" rtlCol="0">
            <a:spAutoFit/>
          </a:bodyPr>
          <a:lstStyle/>
          <a:p>
            <a:pPr algn="ctr"/>
            <a:r>
              <a:rPr lang="es-CO" sz="2800" b="1" dirty="0">
                <a:solidFill>
                  <a:srgbClr val="000A8B"/>
                </a:solidFill>
                <a:latin typeface="Arial Narrow" panose="020B0606020202030204" pitchFamily="34" charset="0"/>
              </a:rPr>
              <a:t>Ley Anual De Presupuesto Vigencia Fiscal 2021</a:t>
            </a:r>
          </a:p>
          <a:p>
            <a:pPr algn="ctr"/>
            <a:r>
              <a:rPr lang="es-CO" sz="2800" b="1" dirty="0">
                <a:solidFill>
                  <a:srgbClr val="000A8B"/>
                </a:solidFill>
                <a:latin typeface="Arial Narrow" panose="020B0606020202030204" pitchFamily="34" charset="0"/>
              </a:rPr>
              <a:t>Ley 2063 de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192154" y="2169546"/>
            <a:ext cx="11794987" cy="4154984"/>
          </a:xfrm>
          <a:prstGeom prst="rect">
            <a:avLst/>
          </a:prstGeom>
        </p:spPr>
        <p:txBody>
          <a:bodyPr wrap="square">
            <a:spAutoFit/>
          </a:bodyPr>
          <a:lstStyle/>
          <a:p>
            <a:pPr algn="just"/>
            <a:r>
              <a:rPr lang="es-CO" sz="2400" b="1" dirty="0">
                <a:solidFill>
                  <a:schemeClr val="bg1">
                    <a:lumMod val="50000"/>
                  </a:schemeClr>
                </a:solidFill>
                <a:latin typeface="Arial Narrow" panose="020B0606020202030204" pitchFamily="34" charset="0"/>
              </a:rPr>
              <a:t>ARTICULO 124 LEY ANUAL DE PRESUPUESTO.</a:t>
            </a:r>
          </a:p>
          <a:p>
            <a:pPr algn="just"/>
            <a:endParaRPr lang="es-CO" sz="2400" b="1" dirty="0">
              <a:solidFill>
                <a:schemeClr val="bg1">
                  <a:lumMod val="50000"/>
                </a:schemeClr>
              </a:solidFill>
              <a:latin typeface="Arial Narrow" panose="020B0606020202030204" pitchFamily="34" charset="0"/>
            </a:endParaRPr>
          </a:p>
          <a:p>
            <a:pPr algn="just"/>
            <a:r>
              <a:rPr lang="es-CO" sz="2400" b="1" dirty="0">
                <a:solidFill>
                  <a:schemeClr val="bg1">
                    <a:lumMod val="50000"/>
                  </a:schemeClr>
                </a:solidFill>
                <a:latin typeface="Arial Narrow" panose="020B0606020202030204" pitchFamily="34" charset="0"/>
              </a:rPr>
              <a:t>“ARTICULO 124.: </a:t>
            </a:r>
            <a:r>
              <a:rPr lang="es-CO" sz="2400" i="1" dirty="0">
                <a:solidFill>
                  <a:schemeClr val="bg1">
                    <a:lumMod val="50000"/>
                  </a:schemeClr>
                </a:solidFill>
                <a:latin typeface="Arial Narrow" panose="020B0606020202030204" pitchFamily="34" charset="0"/>
              </a:rPr>
              <a:t>Con el fin de cumplir los objetivos del FRISCO y las políticas de reactivación económica impartidas por el Gobierno Nacional (...)</a:t>
            </a:r>
          </a:p>
          <a:p>
            <a:pPr algn="just"/>
            <a:endParaRPr lang="es-CO" sz="2400" dirty="0">
              <a:solidFill>
                <a:schemeClr val="bg1">
                  <a:lumMod val="50000"/>
                </a:schemeClr>
              </a:solidFill>
              <a:latin typeface="Arial Narrow" panose="020B0606020202030204" pitchFamily="34" charset="0"/>
            </a:endParaRPr>
          </a:p>
          <a:p>
            <a:pPr algn="just"/>
            <a:r>
              <a:rPr lang="es-CO" sz="2400" i="1" dirty="0">
                <a:solidFill>
                  <a:schemeClr val="bg1">
                    <a:lumMod val="50000"/>
                  </a:schemeClr>
                </a:solidFill>
                <a:latin typeface="Arial Narrow" panose="020B0606020202030204" pitchFamily="34" charset="0"/>
              </a:rPr>
              <a:t>La Sociedad de Activos Especiales para efectos de la venta masiva descrita en el artículo 92 de la Ley 1708 de 2014, quedará habilitada en la vigencia del 2021 para determinar el precio base de venta a partir de variables como el costo de oportunidad fijado por la conveniencia de la venta inmediata en relación con los tiempos de comercialización individual de los bienes, así como, los costos y gastos que implica la administración de estos, sin atender lo dispuesto a las limitaciones de valor comercial señaladas en dicha normativa. (Inciso 1)</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D630B072-98D1-4E56-9449-D4468FE1B3E6}"/>
              </a:ext>
            </a:extLst>
          </p:cNvPr>
          <p:cNvSpPr/>
          <p:nvPr/>
        </p:nvSpPr>
        <p:spPr>
          <a:xfrm>
            <a:off x="309488" y="1026079"/>
            <a:ext cx="1876927" cy="34914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solidFill>
                  <a:schemeClr val="bg1"/>
                </a:solidFill>
              </a:rPr>
              <a:t>Contexto Jurídico</a:t>
            </a:r>
          </a:p>
        </p:txBody>
      </p:sp>
    </p:spTree>
    <p:extLst>
      <p:ext uri="{BB962C8B-B14F-4D97-AF65-F5344CB8AC3E}">
        <p14:creationId xmlns:p14="http://schemas.microsoft.com/office/powerpoint/2010/main" val="1530160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789917"/>
            <a:ext cx="9143999" cy="1077218"/>
          </a:xfrm>
          <a:prstGeom prst="rect">
            <a:avLst/>
          </a:prstGeom>
          <a:noFill/>
        </p:spPr>
        <p:txBody>
          <a:bodyPr wrap="square" rtlCol="0">
            <a:spAutoFit/>
          </a:bodyPr>
          <a:lstStyle/>
          <a:p>
            <a:pPr algn="ctr"/>
            <a:r>
              <a:rPr lang="es-CO" sz="3200" b="1" dirty="0">
                <a:solidFill>
                  <a:srgbClr val="000A8B"/>
                </a:solidFill>
                <a:latin typeface="Arial Narrow" panose="020B0606020202030204" pitchFamily="34" charset="0"/>
              </a:rPr>
              <a:t>Entendimiento de la situación</a:t>
            </a:r>
          </a:p>
          <a:p>
            <a:pPr algn="ctr"/>
            <a:r>
              <a:rPr lang="es-CO" sz="3200" b="1" dirty="0">
                <a:solidFill>
                  <a:srgbClr val="000A8B"/>
                </a:solidFill>
                <a:latin typeface="Arial Narrow" panose="020B0606020202030204" pitchFamily="34" charset="0"/>
              </a:rPr>
              <a:t>Portafolio venta masiva de los Inmuebles </a:t>
            </a:r>
            <a:endParaRPr lang="es-ES" sz="32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439921" y="2256265"/>
            <a:ext cx="11752079" cy="3539430"/>
          </a:xfrm>
          <a:prstGeom prst="rect">
            <a:avLst/>
          </a:prstGeom>
        </p:spPr>
        <p:txBody>
          <a:bodyPr wrap="square">
            <a:spAutoFit/>
          </a:bodyPr>
          <a:lstStyle/>
          <a:p>
            <a:pPr algn="just"/>
            <a:r>
              <a:rPr lang="es-CO" sz="2800" b="1" dirty="0">
                <a:solidFill>
                  <a:schemeClr val="bg1">
                    <a:lumMod val="50000"/>
                  </a:schemeClr>
                </a:solidFill>
                <a:latin typeface="Arial Narrow" panose="020B0606020202030204" pitchFamily="34" charset="0"/>
              </a:rPr>
              <a:t>Ventajas identificadas del proceso de venta masiva:</a:t>
            </a:r>
          </a:p>
          <a:p>
            <a:pPr algn="just"/>
            <a:endParaRPr lang="es-CO" sz="2800" b="1" dirty="0">
              <a:solidFill>
                <a:schemeClr val="bg1">
                  <a:lumMod val="50000"/>
                </a:schemeClr>
              </a:solidFill>
              <a:latin typeface="Arial Narrow" panose="020B0606020202030204" pitchFamily="34" charset="0"/>
            </a:endParaRPr>
          </a:p>
          <a:p>
            <a:pPr algn="just"/>
            <a:r>
              <a:rPr lang="es-CO" sz="2800" dirty="0">
                <a:solidFill>
                  <a:schemeClr val="bg1">
                    <a:lumMod val="50000"/>
                  </a:schemeClr>
                </a:solidFill>
                <a:latin typeface="Arial Narrow" panose="020B0606020202030204" pitchFamily="34" charset="0"/>
              </a:rPr>
              <a:t>1) Ingresos por concepto de renta inicial del portafolio USD 202,672 mensuales.</a:t>
            </a:r>
          </a:p>
          <a:p>
            <a:pPr algn="just"/>
            <a:r>
              <a:rPr lang="es-CO" sz="2800" dirty="0">
                <a:solidFill>
                  <a:schemeClr val="bg1">
                    <a:lumMod val="50000"/>
                  </a:schemeClr>
                </a:solidFill>
                <a:latin typeface="Arial Narrow" panose="020B0606020202030204" pitchFamily="34" charset="0"/>
              </a:rPr>
              <a:t>2) Posibilidad de incremento de renta en 140 inmuebles por USD 30,284 Mensuales.</a:t>
            </a:r>
          </a:p>
          <a:p>
            <a:pPr algn="just"/>
            <a:r>
              <a:rPr lang="es-CO" sz="2800" dirty="0">
                <a:solidFill>
                  <a:schemeClr val="bg1">
                    <a:lumMod val="50000"/>
                  </a:schemeClr>
                </a:solidFill>
                <a:latin typeface="Arial Narrow" panose="020B0606020202030204" pitchFamily="34" charset="0"/>
              </a:rPr>
              <a:t>3) Cartera recuperable por valor de USD 331,113.</a:t>
            </a:r>
          </a:p>
          <a:p>
            <a:pPr algn="just"/>
            <a:r>
              <a:rPr lang="es-CO" sz="2800" dirty="0">
                <a:solidFill>
                  <a:schemeClr val="bg1">
                    <a:lumMod val="50000"/>
                  </a:schemeClr>
                </a:solidFill>
                <a:latin typeface="Arial Narrow" panose="020B0606020202030204" pitchFamily="34" charset="0"/>
              </a:rPr>
              <a:t>4) Retorno de la inversión del 25% al 30%.</a:t>
            </a:r>
          </a:p>
          <a:p>
            <a:pPr algn="just"/>
            <a:r>
              <a:rPr lang="es-CO" sz="2800" dirty="0">
                <a:solidFill>
                  <a:schemeClr val="bg1">
                    <a:lumMod val="50000"/>
                  </a:schemeClr>
                </a:solidFill>
                <a:latin typeface="Arial Narrow" panose="020B0606020202030204" pitchFamily="34" charset="0"/>
              </a:rPr>
              <a:t>5) Activos saneados jurídicamente y ahorro de asuntos notariales por USD 1,909,142.</a:t>
            </a:r>
          </a:p>
          <a:p>
            <a:pPr algn="just"/>
            <a:r>
              <a:rPr lang="es-CO" sz="2800" dirty="0">
                <a:solidFill>
                  <a:schemeClr val="bg1">
                    <a:lumMod val="50000"/>
                  </a:schemeClr>
                </a:solidFill>
                <a:latin typeface="Arial Narrow" panose="020B0606020202030204" pitchFamily="34" charset="0"/>
              </a:rPr>
              <a:t>6) Cerca de 3.000 activos en vitrina comercial para renta o venta.</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Tree>
    <p:extLst>
      <p:ext uri="{BB962C8B-B14F-4D97-AF65-F5344CB8AC3E}">
        <p14:creationId xmlns:p14="http://schemas.microsoft.com/office/powerpoint/2010/main" val="3105150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944354"/>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Universo Modelo E&amp;Y</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pic>
        <p:nvPicPr>
          <p:cNvPr id="4" name="Imagen 3">
            <a:extLst>
              <a:ext uri="{FF2B5EF4-FFF2-40B4-BE49-F238E27FC236}">
                <a16:creationId xmlns:a16="http://schemas.microsoft.com/office/drawing/2014/main" id="{0D9491BD-58CD-426C-9CED-D1562038652F}"/>
              </a:ext>
            </a:extLst>
          </p:cNvPr>
          <p:cNvPicPr>
            <a:picLocks noChangeAspect="1"/>
          </p:cNvPicPr>
          <p:nvPr/>
        </p:nvPicPr>
        <p:blipFill>
          <a:blip r:embed="rId4"/>
          <a:stretch>
            <a:fillRect/>
          </a:stretch>
        </p:blipFill>
        <p:spPr>
          <a:xfrm>
            <a:off x="2552036" y="2131914"/>
            <a:ext cx="7087928" cy="3945329"/>
          </a:xfrm>
          <a:prstGeom prst="rect">
            <a:avLst/>
          </a:prstGeom>
        </p:spPr>
      </p:pic>
    </p:spTree>
    <p:extLst>
      <p:ext uri="{BB962C8B-B14F-4D97-AF65-F5344CB8AC3E}">
        <p14:creationId xmlns:p14="http://schemas.microsoft.com/office/powerpoint/2010/main" val="17246684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944354"/>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Objeto del Modelo</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427220" y="1988100"/>
            <a:ext cx="11752079" cy="4216539"/>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El objeto consistió en proporcionar un modelo económico para evaluar la potencial enajenación masiva de bienes inmuebles, estimando el Valor Presente Neto - VPN, el cual incluye:</a:t>
            </a:r>
          </a:p>
          <a:p>
            <a:pPr algn="just"/>
            <a:endParaRPr lang="es-CO" sz="2400" dirty="0">
              <a:solidFill>
                <a:schemeClr val="bg1">
                  <a:lumMod val="50000"/>
                </a:schemeClr>
              </a:solidFill>
              <a:latin typeface="Arial Narrow" panose="020B0606020202030204" pitchFamily="34" charset="0"/>
            </a:endParaRP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Los ingresos devengados por el uso o arrendamiento de los inmuebles.</a:t>
            </a: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Los gastos de administración y tributarios.</a:t>
            </a: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Potenciales descuentos a otorgar.</a:t>
            </a: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Tasa interna de retorno por cada escenario, en caso aplique y pueda ser estimada, o en su defecto se estimará el Valor presente neto – VPN.</a:t>
            </a:r>
          </a:p>
          <a:p>
            <a:pPr algn="just"/>
            <a:endParaRPr lang="es-CO" sz="2800" b="1" dirty="0">
              <a:solidFill>
                <a:schemeClr val="bg1">
                  <a:lumMod val="50000"/>
                </a:schemeClr>
              </a:solidFill>
              <a:latin typeface="Arial Narrow" panose="020B0606020202030204" pitchFamily="34" charset="0"/>
            </a:endParaRPr>
          </a:p>
          <a:p>
            <a:pPr algn="just"/>
            <a:r>
              <a:rPr lang="es-CO" sz="2400" dirty="0">
                <a:solidFill>
                  <a:schemeClr val="bg1">
                    <a:lumMod val="50000"/>
                  </a:schemeClr>
                </a:solidFill>
                <a:latin typeface="Arial Narrow" panose="020B0606020202030204" pitchFamily="34" charset="0"/>
              </a:rPr>
              <a:t>Para fines del análisis, el valor presente neto se ha considerado como una medida para estimar el costo-beneficio esperado del arriendo y posterior venta del Inmueble.</a:t>
            </a:r>
          </a:p>
        </p:txBody>
      </p:sp>
    </p:spTree>
    <p:extLst>
      <p:ext uri="{BB962C8B-B14F-4D97-AF65-F5344CB8AC3E}">
        <p14:creationId xmlns:p14="http://schemas.microsoft.com/office/powerpoint/2010/main" val="41721018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789917"/>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Estructura del Modelo</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pic>
        <p:nvPicPr>
          <p:cNvPr id="3" name="Imagen 2">
            <a:extLst>
              <a:ext uri="{FF2B5EF4-FFF2-40B4-BE49-F238E27FC236}">
                <a16:creationId xmlns:a16="http://schemas.microsoft.com/office/drawing/2014/main" id="{3800053A-BA65-4619-B9BF-4672664FBB19}"/>
              </a:ext>
            </a:extLst>
          </p:cNvPr>
          <p:cNvPicPr>
            <a:picLocks noChangeAspect="1"/>
          </p:cNvPicPr>
          <p:nvPr/>
        </p:nvPicPr>
        <p:blipFill>
          <a:blip r:embed="rId4"/>
          <a:stretch>
            <a:fillRect/>
          </a:stretch>
        </p:blipFill>
        <p:spPr>
          <a:xfrm>
            <a:off x="1317624" y="1619885"/>
            <a:ext cx="9544050" cy="4924425"/>
          </a:xfrm>
          <a:prstGeom prst="rect">
            <a:avLst/>
          </a:prstGeom>
        </p:spPr>
      </p:pic>
    </p:spTree>
    <p:extLst>
      <p:ext uri="{BB962C8B-B14F-4D97-AF65-F5344CB8AC3E}">
        <p14:creationId xmlns:p14="http://schemas.microsoft.com/office/powerpoint/2010/main" val="933027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944354"/>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Construcción del Modelo</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3609" y="1834212"/>
            <a:ext cx="11752079" cy="4524315"/>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Para la construcción del modelo de análisis económico y financiero, se siguieron las prácticas comúnmente aplicadas de modelación en el mercado, considerando las siguientes premisas:</a:t>
            </a:r>
          </a:p>
          <a:p>
            <a:pPr algn="just"/>
            <a:endParaRPr lang="es-CO" sz="2400" dirty="0">
              <a:solidFill>
                <a:schemeClr val="bg1">
                  <a:lumMod val="50000"/>
                </a:schemeClr>
              </a:solidFill>
              <a:latin typeface="Arial Narrow" panose="020B0606020202030204" pitchFamily="34" charset="0"/>
            </a:endParaRPr>
          </a:p>
          <a:p>
            <a:pPr algn="just"/>
            <a:r>
              <a:rPr lang="es-CO" sz="2400" dirty="0">
                <a:solidFill>
                  <a:srgbClr val="FFFF00"/>
                </a:solidFill>
                <a:latin typeface="Arial Narrow" panose="020B0606020202030204" pitchFamily="34" charset="0"/>
              </a:rPr>
              <a:t>1.</a:t>
            </a:r>
            <a:r>
              <a:rPr lang="es-CO" sz="2400" dirty="0">
                <a:solidFill>
                  <a:schemeClr val="bg1">
                    <a:lumMod val="50000"/>
                  </a:schemeClr>
                </a:solidFill>
                <a:latin typeface="Arial Narrow" panose="020B0606020202030204" pitchFamily="34" charset="0"/>
              </a:rPr>
              <a:t> </a:t>
            </a:r>
            <a:r>
              <a:rPr lang="es-CO" sz="2400" dirty="0">
                <a:solidFill>
                  <a:srgbClr val="00B0F0"/>
                </a:solidFill>
                <a:latin typeface="Arial Narrow" panose="020B0606020202030204" pitchFamily="34" charset="0"/>
              </a:rPr>
              <a:t>Flexibilidad: </a:t>
            </a:r>
            <a:r>
              <a:rPr lang="es-CO" sz="2400" dirty="0">
                <a:solidFill>
                  <a:schemeClr val="bg1">
                    <a:lumMod val="50000"/>
                  </a:schemeClr>
                </a:solidFill>
                <a:latin typeface="Arial Narrow" panose="020B0606020202030204" pitchFamily="34" charset="0"/>
              </a:rPr>
              <a:t>El modelo es construido de manera que permita capturar la inclusión de nueva información o elegir escenarios en la asignación de descuentos en el valor de venta, sin que cambie la estructura del Modelo.</a:t>
            </a:r>
          </a:p>
          <a:p>
            <a:pPr algn="just"/>
            <a:r>
              <a:rPr lang="es-CO" sz="2400" dirty="0">
                <a:solidFill>
                  <a:srgbClr val="FFFF00"/>
                </a:solidFill>
                <a:latin typeface="Arial Narrow" panose="020B0606020202030204" pitchFamily="34" charset="0"/>
              </a:rPr>
              <a:t>2. </a:t>
            </a:r>
            <a:r>
              <a:rPr lang="es-CO" sz="2400" dirty="0">
                <a:solidFill>
                  <a:srgbClr val="00B0F0"/>
                </a:solidFill>
                <a:latin typeface="Arial Narrow" panose="020B0606020202030204" pitchFamily="34" charset="0"/>
              </a:rPr>
              <a:t>Hoja de Control base: </a:t>
            </a:r>
            <a:r>
              <a:rPr lang="es-CO" sz="2400" dirty="0">
                <a:solidFill>
                  <a:schemeClr val="bg1">
                    <a:lumMod val="50000"/>
                  </a:schemeClr>
                </a:solidFill>
                <a:latin typeface="Arial Narrow" panose="020B0606020202030204" pitchFamily="34" charset="0"/>
              </a:rPr>
              <a:t>El modelo incorpora una hoja de Inputs con todas las especificaciones recibidas por el Cliente, la cual alimenta el Modelo en su integridad y pueden ser actualizadas con base en la información disponible.</a:t>
            </a:r>
          </a:p>
          <a:p>
            <a:pPr algn="just"/>
            <a:r>
              <a:rPr lang="es-CO" sz="2400" dirty="0">
                <a:solidFill>
                  <a:srgbClr val="FFFF00"/>
                </a:solidFill>
                <a:latin typeface="Arial Narrow" panose="020B0606020202030204" pitchFamily="34" charset="0"/>
              </a:rPr>
              <a:t>3. </a:t>
            </a:r>
            <a:r>
              <a:rPr lang="es-CO" sz="2400" dirty="0">
                <a:solidFill>
                  <a:srgbClr val="00B0F0"/>
                </a:solidFill>
                <a:latin typeface="Arial Narrow" panose="020B0606020202030204" pitchFamily="34" charset="0"/>
              </a:rPr>
              <a:t>Simple:</a:t>
            </a:r>
            <a:r>
              <a:rPr lang="es-CO" sz="2400" dirty="0">
                <a:solidFill>
                  <a:schemeClr val="bg1">
                    <a:lumMod val="50000"/>
                  </a:schemeClr>
                </a:solidFill>
                <a:latin typeface="Arial Narrow" panose="020B0606020202030204" pitchFamily="34" charset="0"/>
              </a:rPr>
              <a:t> Si bien el Modelo incorpora información significativa y compleja (cantidad), se ha buscado que la arquitectura se mantenga simple con la finalidad de que pueda ser utilizada por cualquier usuario.</a:t>
            </a:r>
          </a:p>
        </p:txBody>
      </p:sp>
    </p:spTree>
    <p:extLst>
      <p:ext uri="{BB962C8B-B14F-4D97-AF65-F5344CB8AC3E}">
        <p14:creationId xmlns:p14="http://schemas.microsoft.com/office/powerpoint/2010/main" val="1702466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789917"/>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Resumen : Datos de Salida</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3609" y="1528209"/>
            <a:ext cx="11752079" cy="2462213"/>
          </a:xfrm>
          <a:prstGeom prst="rect">
            <a:avLst/>
          </a:prstGeom>
        </p:spPr>
        <p:txBody>
          <a:bodyPr wrap="square">
            <a:spAutoFit/>
          </a:bodyPr>
          <a:lstStyle/>
          <a:p>
            <a:pPr algn="just"/>
            <a:r>
              <a:rPr lang="es-CO" sz="2200" dirty="0">
                <a:solidFill>
                  <a:schemeClr val="bg1">
                    <a:lumMod val="50000"/>
                  </a:schemeClr>
                </a:solidFill>
                <a:latin typeface="Arial Narrow" panose="020B0606020202030204" pitchFamily="34" charset="0"/>
              </a:rPr>
              <a:t>Se muestran los resultados del modelo económico financiero dependiendo del escenario seleccionado. A continuación, se muestra un ejemplo de los resultado del flujo de caja asociado a un escenario que contempla un descuento del 40% sobre el valor de venta los inmuebles y una velocidad de ventas que reduce en un 84% la tasa de absorción base de 168 meses (sin aplicar descuento sobre el valor de venta). El escenario mencionado anteriormente, arroja un VPN de 674.542 COP millones.</a:t>
            </a:r>
          </a:p>
          <a:p>
            <a:pPr algn="just"/>
            <a:endParaRPr lang="es-CO" sz="2400" dirty="0">
              <a:solidFill>
                <a:schemeClr val="bg1">
                  <a:lumMod val="50000"/>
                </a:schemeClr>
              </a:solidFill>
              <a:latin typeface="Arial Narrow" panose="020B0606020202030204" pitchFamily="34" charset="0"/>
            </a:endParaRPr>
          </a:p>
          <a:p>
            <a:pPr algn="ctr"/>
            <a:r>
              <a:rPr lang="es-CO" sz="2000" b="1" dirty="0">
                <a:solidFill>
                  <a:schemeClr val="bg1">
                    <a:lumMod val="50000"/>
                  </a:schemeClr>
                </a:solidFill>
                <a:latin typeface="Arial Narrow" panose="020B0606020202030204" pitchFamily="34" charset="0"/>
              </a:rPr>
              <a:t>Tabla de flujo de caja proyectado para SAE asociado a los Inmuebles bajo análisis</a:t>
            </a:r>
          </a:p>
        </p:txBody>
      </p:sp>
      <p:pic>
        <p:nvPicPr>
          <p:cNvPr id="3" name="Imagen 2">
            <a:extLst>
              <a:ext uri="{FF2B5EF4-FFF2-40B4-BE49-F238E27FC236}">
                <a16:creationId xmlns:a16="http://schemas.microsoft.com/office/drawing/2014/main" id="{088CD771-4632-4458-8DE0-65AC7B293202}"/>
              </a:ext>
            </a:extLst>
          </p:cNvPr>
          <p:cNvPicPr>
            <a:picLocks noChangeAspect="1"/>
          </p:cNvPicPr>
          <p:nvPr/>
        </p:nvPicPr>
        <p:blipFill>
          <a:blip r:embed="rId4"/>
          <a:stretch>
            <a:fillRect/>
          </a:stretch>
        </p:blipFill>
        <p:spPr>
          <a:xfrm>
            <a:off x="471890" y="4236271"/>
            <a:ext cx="11493798" cy="1957609"/>
          </a:xfrm>
          <a:prstGeom prst="rect">
            <a:avLst/>
          </a:prstGeom>
        </p:spPr>
      </p:pic>
    </p:spTree>
    <p:extLst>
      <p:ext uri="{BB962C8B-B14F-4D97-AF65-F5344CB8AC3E}">
        <p14:creationId xmlns:p14="http://schemas.microsoft.com/office/powerpoint/2010/main" val="2797800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3609" y="976801"/>
            <a:ext cx="11752079" cy="1569660"/>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El modelo arroja un gráfico de análisis económico financiero del VPN, el cual es sensibilizado a cierta variable identificada por SAE, que corresponden al porcentaje descuento sobre el valor de venta de los Inmuebles. En el siguiente gráfico se muestra el VPN resultante de cada escenario de descuento sobre el valor de venta de los inmuebles y la velocidad de ventas</a:t>
            </a:r>
          </a:p>
        </p:txBody>
      </p:sp>
      <p:sp>
        <p:nvSpPr>
          <p:cNvPr id="9" name="CuadroTexto 8">
            <a:extLst>
              <a:ext uri="{FF2B5EF4-FFF2-40B4-BE49-F238E27FC236}">
                <a16:creationId xmlns:a16="http://schemas.microsoft.com/office/drawing/2014/main" id="{8B8470C3-BCA3-411E-B682-010AD5BDF91C}"/>
              </a:ext>
            </a:extLst>
          </p:cNvPr>
          <p:cNvSpPr txBox="1"/>
          <p:nvPr/>
        </p:nvSpPr>
        <p:spPr>
          <a:xfrm>
            <a:off x="648851" y="5850752"/>
            <a:ext cx="10928767" cy="400110"/>
          </a:xfrm>
          <a:prstGeom prst="rect">
            <a:avLst/>
          </a:prstGeom>
          <a:noFill/>
        </p:spPr>
        <p:txBody>
          <a:bodyPr wrap="square">
            <a:spAutoFit/>
          </a:bodyPr>
          <a:lstStyle/>
          <a:p>
            <a:r>
              <a:rPr lang="es-CO" sz="2000" b="1" dirty="0">
                <a:solidFill>
                  <a:schemeClr val="bg1">
                    <a:lumMod val="50000"/>
                  </a:schemeClr>
                </a:solidFill>
                <a:latin typeface="Arial Narrow" panose="020B0606020202030204" pitchFamily="34" charset="0"/>
              </a:rPr>
              <a:t>Con base a lo anterior, se observa que el VPN resultante más alto se generaría con un descuento del 40%.</a:t>
            </a:r>
            <a:endParaRPr lang="es-CO" sz="2000" b="1" dirty="0"/>
          </a:p>
        </p:txBody>
      </p:sp>
      <p:pic>
        <p:nvPicPr>
          <p:cNvPr id="4" name="Imagen 3">
            <a:extLst>
              <a:ext uri="{FF2B5EF4-FFF2-40B4-BE49-F238E27FC236}">
                <a16:creationId xmlns:a16="http://schemas.microsoft.com/office/drawing/2014/main" id="{5CA71F85-DFFB-46DF-B97C-BC1544F0B4FB}"/>
              </a:ext>
            </a:extLst>
          </p:cNvPr>
          <p:cNvPicPr>
            <a:picLocks noChangeAspect="1"/>
          </p:cNvPicPr>
          <p:nvPr/>
        </p:nvPicPr>
        <p:blipFill>
          <a:blip r:embed="rId4"/>
          <a:stretch>
            <a:fillRect/>
          </a:stretch>
        </p:blipFill>
        <p:spPr>
          <a:xfrm>
            <a:off x="130390" y="2705775"/>
            <a:ext cx="11918516" cy="2855339"/>
          </a:xfrm>
          <a:prstGeom prst="rect">
            <a:avLst/>
          </a:prstGeom>
        </p:spPr>
      </p:pic>
    </p:spTree>
    <p:extLst>
      <p:ext uri="{BB962C8B-B14F-4D97-AF65-F5344CB8AC3E}">
        <p14:creationId xmlns:p14="http://schemas.microsoft.com/office/powerpoint/2010/main" val="2937876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3609" y="916527"/>
            <a:ext cx="11752079" cy="1200329"/>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Asimismo, se desarrolló ciertos análisis de sensibilidad adicionales. Los cuales muestran los resultados tanto de VPN como de Tiempo efectivo de venta de los inmuebles en meses en las distintas combinaciones de escenarios de Descuento como Tasa de absorción seleccionada.</a:t>
            </a:r>
          </a:p>
        </p:txBody>
      </p:sp>
      <p:sp>
        <p:nvSpPr>
          <p:cNvPr id="9" name="CuadroTexto 8">
            <a:extLst>
              <a:ext uri="{FF2B5EF4-FFF2-40B4-BE49-F238E27FC236}">
                <a16:creationId xmlns:a16="http://schemas.microsoft.com/office/drawing/2014/main" id="{8B8470C3-BCA3-411E-B682-010AD5BDF91C}"/>
              </a:ext>
            </a:extLst>
          </p:cNvPr>
          <p:cNvSpPr txBox="1"/>
          <p:nvPr/>
        </p:nvSpPr>
        <p:spPr>
          <a:xfrm>
            <a:off x="1553732" y="2226327"/>
            <a:ext cx="9081443" cy="400110"/>
          </a:xfrm>
          <a:prstGeom prst="rect">
            <a:avLst/>
          </a:prstGeom>
          <a:noFill/>
        </p:spPr>
        <p:txBody>
          <a:bodyPr wrap="square">
            <a:spAutoFit/>
          </a:bodyPr>
          <a:lstStyle/>
          <a:p>
            <a:r>
              <a:rPr lang="es-CO" sz="2000" b="1" dirty="0">
                <a:solidFill>
                  <a:srgbClr val="000A8B"/>
                </a:solidFill>
                <a:latin typeface="Arial Narrow" panose="020B0606020202030204" pitchFamily="34" charset="0"/>
              </a:rPr>
              <a:t>VPN escenarios de Tasa de absorción y Descuento en el valor de venta de los inmuebles</a:t>
            </a:r>
          </a:p>
        </p:txBody>
      </p:sp>
      <p:pic>
        <p:nvPicPr>
          <p:cNvPr id="3" name="Imagen 2">
            <a:extLst>
              <a:ext uri="{FF2B5EF4-FFF2-40B4-BE49-F238E27FC236}">
                <a16:creationId xmlns:a16="http://schemas.microsoft.com/office/drawing/2014/main" id="{9E036620-6489-4AED-93C8-45E2DE142936}"/>
              </a:ext>
            </a:extLst>
          </p:cNvPr>
          <p:cNvPicPr>
            <a:picLocks noChangeAspect="1"/>
          </p:cNvPicPr>
          <p:nvPr/>
        </p:nvPicPr>
        <p:blipFill>
          <a:blip r:embed="rId4"/>
          <a:stretch>
            <a:fillRect/>
          </a:stretch>
        </p:blipFill>
        <p:spPr>
          <a:xfrm>
            <a:off x="61959" y="2735909"/>
            <a:ext cx="12058698" cy="1442196"/>
          </a:xfrm>
          <a:prstGeom prst="rect">
            <a:avLst/>
          </a:prstGeom>
        </p:spPr>
      </p:pic>
      <p:pic>
        <p:nvPicPr>
          <p:cNvPr id="6" name="Imagen 5">
            <a:extLst>
              <a:ext uri="{FF2B5EF4-FFF2-40B4-BE49-F238E27FC236}">
                <a16:creationId xmlns:a16="http://schemas.microsoft.com/office/drawing/2014/main" id="{D73CF134-77FF-4C93-AD9E-3A613C2D54A2}"/>
              </a:ext>
            </a:extLst>
          </p:cNvPr>
          <p:cNvPicPr>
            <a:picLocks noChangeAspect="1"/>
          </p:cNvPicPr>
          <p:nvPr/>
        </p:nvPicPr>
        <p:blipFill>
          <a:blip r:embed="rId5"/>
          <a:stretch>
            <a:fillRect/>
          </a:stretch>
        </p:blipFill>
        <p:spPr>
          <a:xfrm>
            <a:off x="2116748" y="4806657"/>
            <a:ext cx="7958504" cy="1556510"/>
          </a:xfrm>
          <a:prstGeom prst="rect">
            <a:avLst/>
          </a:prstGeom>
        </p:spPr>
      </p:pic>
      <p:sp>
        <p:nvSpPr>
          <p:cNvPr id="13" name="CuadroTexto 12">
            <a:extLst>
              <a:ext uri="{FF2B5EF4-FFF2-40B4-BE49-F238E27FC236}">
                <a16:creationId xmlns:a16="http://schemas.microsoft.com/office/drawing/2014/main" id="{0743587A-AA91-4C33-8691-5C351C370678}"/>
              </a:ext>
            </a:extLst>
          </p:cNvPr>
          <p:cNvSpPr txBox="1"/>
          <p:nvPr/>
        </p:nvSpPr>
        <p:spPr>
          <a:xfrm>
            <a:off x="588499" y="4316766"/>
            <a:ext cx="11015002" cy="400110"/>
          </a:xfrm>
          <a:prstGeom prst="rect">
            <a:avLst/>
          </a:prstGeom>
          <a:noFill/>
        </p:spPr>
        <p:txBody>
          <a:bodyPr wrap="square">
            <a:spAutoFit/>
          </a:bodyPr>
          <a:lstStyle/>
          <a:p>
            <a:r>
              <a:rPr lang="es-CO" sz="2000" b="1" dirty="0">
                <a:solidFill>
                  <a:srgbClr val="000A8B"/>
                </a:solidFill>
                <a:latin typeface="Arial Narrow" panose="020B0606020202030204" pitchFamily="34" charset="0"/>
              </a:rPr>
              <a:t>Tiempo efectivo de venta en meses escenarios de Tasa de absorción y Descuento en el valor de venta</a:t>
            </a:r>
          </a:p>
        </p:txBody>
      </p:sp>
    </p:spTree>
    <p:extLst>
      <p:ext uri="{BB962C8B-B14F-4D97-AF65-F5344CB8AC3E}">
        <p14:creationId xmlns:p14="http://schemas.microsoft.com/office/powerpoint/2010/main" val="1042993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3609" y="1228315"/>
            <a:ext cx="11752079" cy="1200329"/>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También se detalla el flujo de caja de SAE por la venta masiva de Inmuebles, tanto en millones de pesos como en base 100 Ingresos (de igual manera en un escenario con una tasa de absorción de 168 meses para todos los activos y un descuento del 40%):</a:t>
            </a:r>
          </a:p>
        </p:txBody>
      </p:sp>
      <p:pic>
        <p:nvPicPr>
          <p:cNvPr id="4" name="Imagen 3">
            <a:extLst>
              <a:ext uri="{FF2B5EF4-FFF2-40B4-BE49-F238E27FC236}">
                <a16:creationId xmlns:a16="http://schemas.microsoft.com/office/drawing/2014/main" id="{105B2B94-5E77-4BD0-BF02-64C3CF894273}"/>
              </a:ext>
            </a:extLst>
          </p:cNvPr>
          <p:cNvPicPr>
            <a:picLocks noChangeAspect="1"/>
          </p:cNvPicPr>
          <p:nvPr/>
        </p:nvPicPr>
        <p:blipFill>
          <a:blip r:embed="rId4"/>
          <a:stretch>
            <a:fillRect/>
          </a:stretch>
        </p:blipFill>
        <p:spPr>
          <a:xfrm>
            <a:off x="630115" y="2770974"/>
            <a:ext cx="10931769" cy="3180966"/>
          </a:xfrm>
          <a:prstGeom prst="rect">
            <a:avLst/>
          </a:prstGeom>
        </p:spPr>
      </p:pic>
    </p:spTree>
    <p:extLst>
      <p:ext uri="{BB962C8B-B14F-4D97-AF65-F5344CB8AC3E}">
        <p14:creationId xmlns:p14="http://schemas.microsoft.com/office/powerpoint/2010/main" val="4213592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805503"/>
            <a:ext cx="9143999" cy="707886"/>
          </a:xfrm>
          <a:prstGeom prst="rect">
            <a:avLst/>
          </a:prstGeom>
          <a:noFill/>
        </p:spPr>
        <p:txBody>
          <a:bodyPr wrap="square" rtlCol="0">
            <a:spAutoFit/>
          </a:bodyPr>
          <a:lstStyle/>
          <a:p>
            <a:pPr algn="ctr"/>
            <a:r>
              <a:rPr lang="es-CO" sz="4000" b="1" dirty="0">
                <a:solidFill>
                  <a:srgbClr val="000A8B"/>
                </a:solidFill>
                <a:latin typeface="Arial Narrow" panose="020B0606020202030204" pitchFamily="34" charset="0"/>
              </a:rPr>
              <a:t>Conclusiones del Modelo</a:t>
            </a:r>
            <a:endParaRPr lang="es-ES" sz="4000" b="1" dirty="0">
              <a:solidFill>
                <a:srgbClr val="000A8B"/>
              </a:solidFill>
              <a:latin typeface="Arial Narrow" panose="020B0606020202030204" pitchFamily="34" charset="0"/>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03940C29-3F35-4183-978E-5EAAE07C25F7}"/>
              </a:ext>
            </a:extLst>
          </p:cNvPr>
          <p:cNvSpPr/>
          <p:nvPr/>
        </p:nvSpPr>
        <p:spPr>
          <a:xfrm>
            <a:off x="219959" y="1764787"/>
            <a:ext cx="11752079" cy="4524315"/>
          </a:xfrm>
          <a:prstGeom prst="rect">
            <a:avLst/>
          </a:prstGeom>
        </p:spPr>
        <p:txBody>
          <a:bodyPr wrap="square">
            <a:spAutoFit/>
          </a:bodyPr>
          <a:lstStyle/>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Los resultados del Modelo considerando el escenario de venta de inmuebles sin descuento (0%) arroja un VPN de 533.748 millones de pesos.</a:t>
            </a:r>
          </a:p>
          <a:p>
            <a:pPr marL="342900" indent="-3429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Se observa que el mayor VPN se alcanza con un descuento del 40% (674.542 millones de pesos), dada la curva de velocidad de ventas del Modelo.</a:t>
            </a:r>
          </a:p>
          <a:p>
            <a:pPr marL="342900" indent="-3429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Asimismo, se observa que al considerar un descuento de 56%, el VPN resultante es igual al del escenario sin descuento, por lo que seria indiferente entre aplicar un descuento del 56% o no aplicar descuento alguno. </a:t>
            </a:r>
          </a:p>
          <a:p>
            <a:pPr marL="342900" indent="-3429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342900" indent="-3429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Por otro lado, los descuentos mayores a 56% resultarían en un VPN inferior al escenario sin descuento.</a:t>
            </a:r>
          </a:p>
        </p:txBody>
      </p:sp>
    </p:spTree>
    <p:extLst>
      <p:ext uri="{BB962C8B-B14F-4D97-AF65-F5344CB8AC3E}">
        <p14:creationId xmlns:p14="http://schemas.microsoft.com/office/powerpoint/2010/main" val="2220038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3662541"/>
          </a:xfrm>
          <a:prstGeom prst="rect">
            <a:avLst/>
          </a:prstGeom>
          <a:noFill/>
        </p:spPr>
        <p:txBody>
          <a:bodyPr wrap="square" rtlCol="0">
            <a:spAutoFit/>
          </a:bodyPr>
          <a:lstStyle/>
          <a:p>
            <a:pPr algn="ctr"/>
            <a:r>
              <a:rPr lang="es-ES" sz="4800" b="1" dirty="0">
                <a:solidFill>
                  <a:srgbClr val="002060"/>
                </a:solidFill>
              </a:rPr>
              <a:t>6. </a:t>
            </a:r>
            <a:r>
              <a:rPr lang="es-CO" sz="4800" b="1" dirty="0">
                <a:solidFill>
                  <a:srgbClr val="002060"/>
                </a:solidFill>
              </a:rPr>
              <a:t>Denuncia – Ventas por debajo del precio de mercado.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0928068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7. </a:t>
            </a:r>
            <a:r>
              <a:rPr lang="es-CO" sz="4800" b="1" dirty="0">
                <a:solidFill>
                  <a:srgbClr val="002060"/>
                </a:solidFill>
              </a:rPr>
              <a:t>Propuesta de Descuentos Covid – Ley de Presupuesto</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800126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17649" y="2152996"/>
            <a:ext cx="9143999" cy="1754326"/>
          </a:xfrm>
          <a:prstGeom prst="rect">
            <a:avLst/>
          </a:prstGeom>
          <a:noFill/>
        </p:spPr>
        <p:txBody>
          <a:bodyPr wrap="square" rtlCol="0">
            <a:spAutoFit/>
          </a:bodyPr>
          <a:lstStyle/>
          <a:p>
            <a:pPr algn="ctr"/>
            <a:r>
              <a:rPr lang="es-ES" sz="5400" b="1" dirty="0">
                <a:solidFill>
                  <a:srgbClr val="000A8B"/>
                </a:solidFill>
                <a:latin typeface="Arial Narrow" panose="020B0606020202030204" pitchFamily="34" charset="0"/>
              </a:rPr>
              <a:t>Propuesta</a:t>
            </a:r>
          </a:p>
          <a:p>
            <a:pPr algn="ctr"/>
            <a:r>
              <a:rPr lang="es-ES" sz="5400" b="1" dirty="0">
                <a:solidFill>
                  <a:srgbClr val="000A8B"/>
                </a:solidFill>
                <a:latin typeface="Arial Narrow" panose="020B0606020202030204" pitchFamily="34" charset="0"/>
              </a:rPr>
              <a:t>Descuentos Venta por Covid-19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Gerencia Técnica</a:t>
            </a:r>
          </a:p>
        </p:txBody>
      </p:sp>
    </p:spTree>
    <p:extLst>
      <p:ext uri="{BB962C8B-B14F-4D97-AF65-F5344CB8AC3E}">
        <p14:creationId xmlns:p14="http://schemas.microsoft.com/office/powerpoint/2010/main" val="3451834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¿Qué se plantea?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1384995"/>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De acuerdo al contexto económico generado por la pandemia COVID-19, se presenta formalmente una política de descuentos por tipología para las ventas de los inmuebles administrados por la Sociedad de Activos Especiales.</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Tree>
    <p:extLst>
      <p:ext uri="{BB962C8B-B14F-4D97-AF65-F5344CB8AC3E}">
        <p14:creationId xmlns:p14="http://schemas.microsoft.com/office/powerpoint/2010/main" val="28164543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CuadroTexto 11">
            <a:extLst>
              <a:ext uri="{FF2B5EF4-FFF2-40B4-BE49-F238E27FC236}">
                <a16:creationId xmlns:a16="http://schemas.microsoft.com/office/drawing/2014/main" id="{B87C7CAE-5C5F-4159-B247-2D7534163692}"/>
              </a:ext>
            </a:extLst>
          </p:cNvPr>
          <p:cNvSpPr txBox="1"/>
          <p:nvPr/>
        </p:nvSpPr>
        <p:spPr>
          <a:xfrm>
            <a:off x="313509" y="1935686"/>
            <a:ext cx="4850673" cy="4832092"/>
          </a:xfrm>
          <a:prstGeom prst="rect">
            <a:avLst/>
          </a:prstGeom>
          <a:noFill/>
        </p:spPr>
        <p:txBody>
          <a:bodyPr wrap="square">
            <a:spAutoFit/>
          </a:bodyPr>
          <a:lstStyle/>
          <a:p>
            <a:pPr algn="just"/>
            <a:r>
              <a:rPr lang="es-CO" sz="1400" dirty="0"/>
              <a:t>El Producto Interno Bruto decrece 6,8% en el año 2020pr respecto al año 2019p. Las actividades económicas que más contribuyen a la dinámica del valor agregado son:</a:t>
            </a:r>
          </a:p>
          <a:p>
            <a:pPr algn="just"/>
            <a:endParaRPr lang="es-CO" sz="1400" dirty="0"/>
          </a:p>
          <a:p>
            <a:pPr marL="285750" indent="-285750" algn="just">
              <a:buFont typeface="Arial" panose="020B0604020202020204" pitchFamily="34" charset="0"/>
              <a:buChar char="•"/>
            </a:pPr>
            <a:r>
              <a:rPr lang="es-CO" sz="1400" dirty="0"/>
              <a:t>Comercio al por mayor y al por menor; reparación de vehículos automotores y motocicletas; Transporte y almacenamiento; Alojamiento y servicios de comida decrece 15,1% (contribuye -3,0 puntos porcentuales a la variación anual).</a:t>
            </a:r>
          </a:p>
          <a:p>
            <a:pPr marL="285750" indent="-285750" algn="just">
              <a:buFont typeface="Arial" panose="020B0604020202020204" pitchFamily="34" charset="0"/>
              <a:buChar char="•"/>
            </a:pPr>
            <a:endParaRPr lang="es-CO" sz="1400" dirty="0"/>
          </a:p>
          <a:p>
            <a:pPr marL="285750" indent="-285750" algn="just">
              <a:buFont typeface="Arial" panose="020B0604020202020204" pitchFamily="34" charset="0"/>
              <a:buChar char="•"/>
            </a:pPr>
            <a:r>
              <a:rPr lang="es-CO" sz="1400" dirty="0"/>
              <a:t>Construcción decrece 27,7% (contribuye -1,9 puntos porcentuales a la variación anual).</a:t>
            </a:r>
          </a:p>
          <a:p>
            <a:pPr marL="285750" indent="-285750" algn="just">
              <a:buFont typeface="Arial" panose="020B0604020202020204" pitchFamily="34" charset="0"/>
              <a:buChar char="•"/>
            </a:pPr>
            <a:endParaRPr lang="es-CO" sz="1400" dirty="0"/>
          </a:p>
          <a:p>
            <a:pPr marL="285750" indent="-285750" algn="just">
              <a:buFont typeface="Arial" panose="020B0604020202020204" pitchFamily="34" charset="0"/>
              <a:buChar char="•"/>
            </a:pPr>
            <a:r>
              <a:rPr lang="es-CO" sz="1400" dirty="0"/>
              <a:t>Explotación de minas y canteras decrece 15,7% (contribuye -1,0 puntos porcentuales a la variación anual).</a:t>
            </a:r>
          </a:p>
          <a:p>
            <a:pPr marL="285750" indent="-285750" algn="just">
              <a:buFont typeface="Arial" panose="020B0604020202020204" pitchFamily="34" charset="0"/>
              <a:buChar char="•"/>
            </a:pPr>
            <a:endParaRPr lang="es-CO" sz="1400" dirty="0"/>
          </a:p>
          <a:p>
            <a:pPr marL="285750" indent="-285750" algn="just">
              <a:buFont typeface="Arial" panose="020B0604020202020204" pitchFamily="34" charset="0"/>
              <a:buChar char="•"/>
            </a:pPr>
            <a:r>
              <a:rPr lang="es-CO" sz="1400" dirty="0"/>
              <a:t>Cuatro actividades de la economía presentaron comportamientos positivos en 2020 con respecto a las cifras de 2019. El sector agricultura creció 2,8%, seguido de las actividades financieras y de seguros (2,1%), </a:t>
            </a:r>
            <a:r>
              <a:rPr lang="es-CO" sz="1400" b="1" dirty="0"/>
              <a:t>las actividades inmobiliarias (1,9%) </a:t>
            </a:r>
            <a:r>
              <a:rPr lang="es-CO" sz="1400" dirty="0"/>
              <a:t>y la administración pública (1%).</a:t>
            </a:r>
          </a:p>
          <a:p>
            <a:pPr marL="285750" indent="-285750" algn="just">
              <a:buFont typeface="Arial" panose="020B0604020202020204" pitchFamily="34" charset="0"/>
              <a:buChar char="•"/>
            </a:pPr>
            <a:endParaRPr lang="es-CO" sz="1400" dirty="0"/>
          </a:p>
        </p:txBody>
      </p:sp>
      <p:pic>
        <p:nvPicPr>
          <p:cNvPr id="4" name="Imagen 3">
            <a:extLst>
              <a:ext uri="{FF2B5EF4-FFF2-40B4-BE49-F238E27FC236}">
                <a16:creationId xmlns:a16="http://schemas.microsoft.com/office/drawing/2014/main" id="{5293EEAD-9CCF-4166-8B43-CB15EFDDB13D}"/>
              </a:ext>
            </a:extLst>
          </p:cNvPr>
          <p:cNvPicPr>
            <a:picLocks noChangeAspect="1"/>
          </p:cNvPicPr>
          <p:nvPr/>
        </p:nvPicPr>
        <p:blipFill>
          <a:blip r:embed="rId4"/>
          <a:stretch>
            <a:fillRect/>
          </a:stretch>
        </p:blipFill>
        <p:spPr>
          <a:xfrm>
            <a:off x="6048330" y="1674056"/>
            <a:ext cx="6115050" cy="4868006"/>
          </a:xfrm>
          <a:prstGeom prst="rect">
            <a:avLst/>
          </a:prstGeom>
        </p:spPr>
      </p:pic>
      <p:sp>
        <p:nvSpPr>
          <p:cNvPr id="8" name="Rectángulo 7">
            <a:extLst>
              <a:ext uri="{FF2B5EF4-FFF2-40B4-BE49-F238E27FC236}">
                <a16:creationId xmlns:a16="http://schemas.microsoft.com/office/drawing/2014/main" id="{9789361A-C0FA-4FE8-9401-BC5846C7652C}"/>
              </a:ext>
            </a:extLst>
          </p:cNvPr>
          <p:cNvSpPr/>
          <p:nvPr/>
        </p:nvSpPr>
        <p:spPr>
          <a:xfrm>
            <a:off x="9457509" y="3429000"/>
            <a:ext cx="365760" cy="2024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Rectángulo 13">
            <a:extLst>
              <a:ext uri="{FF2B5EF4-FFF2-40B4-BE49-F238E27FC236}">
                <a16:creationId xmlns:a16="http://schemas.microsoft.com/office/drawing/2014/main" id="{EF7C153D-E6D9-42CE-8A83-4865CA177631}"/>
              </a:ext>
            </a:extLst>
          </p:cNvPr>
          <p:cNvSpPr/>
          <p:nvPr/>
        </p:nvSpPr>
        <p:spPr>
          <a:xfrm>
            <a:off x="9457509" y="4020286"/>
            <a:ext cx="365760" cy="2024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B33727EA-BA5E-41D2-9F19-95A76AC204DB}"/>
              </a:ext>
            </a:extLst>
          </p:cNvPr>
          <p:cNvSpPr/>
          <p:nvPr/>
        </p:nvSpPr>
        <p:spPr>
          <a:xfrm>
            <a:off x="9457509" y="4274547"/>
            <a:ext cx="365760" cy="2024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EFEB24C6-FEB1-432B-B4A3-C3BD7E14F74C}"/>
              </a:ext>
            </a:extLst>
          </p:cNvPr>
          <p:cNvSpPr/>
          <p:nvPr/>
        </p:nvSpPr>
        <p:spPr>
          <a:xfrm>
            <a:off x="9457509" y="5492479"/>
            <a:ext cx="365760" cy="2024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Flecha: a la derecha 8">
            <a:extLst>
              <a:ext uri="{FF2B5EF4-FFF2-40B4-BE49-F238E27FC236}">
                <a16:creationId xmlns:a16="http://schemas.microsoft.com/office/drawing/2014/main" id="{4A98A4FF-0B29-48BE-9828-C539EF9CA0BC}"/>
              </a:ext>
            </a:extLst>
          </p:cNvPr>
          <p:cNvSpPr/>
          <p:nvPr/>
        </p:nvSpPr>
        <p:spPr>
          <a:xfrm rot="5400000">
            <a:off x="9481639" y="6029335"/>
            <a:ext cx="317500" cy="513808"/>
          </a:xfrm>
          <a:prstGeom prst="rightArrow">
            <a:avLst>
              <a:gd name="adj1" fmla="val 50000"/>
              <a:gd name="adj2" fmla="val 44514"/>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Rectángulo 12">
            <a:extLst>
              <a:ext uri="{FF2B5EF4-FFF2-40B4-BE49-F238E27FC236}">
                <a16:creationId xmlns:a16="http://schemas.microsoft.com/office/drawing/2014/main" id="{E68C36F7-0A95-4C78-9E06-E6111F16509D}"/>
              </a:ext>
            </a:extLst>
          </p:cNvPr>
          <p:cNvSpPr/>
          <p:nvPr/>
        </p:nvSpPr>
        <p:spPr>
          <a:xfrm>
            <a:off x="429078" y="992430"/>
            <a:ext cx="2177142" cy="34914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solidFill>
                  <a:schemeClr val="bg1"/>
                </a:solidFill>
              </a:rPr>
              <a:t>Contexto Económico</a:t>
            </a:r>
          </a:p>
        </p:txBody>
      </p:sp>
      <p:sp>
        <p:nvSpPr>
          <p:cNvPr id="17" name="CuadroTexto 16">
            <a:extLst>
              <a:ext uri="{FF2B5EF4-FFF2-40B4-BE49-F238E27FC236}">
                <a16:creationId xmlns:a16="http://schemas.microsoft.com/office/drawing/2014/main" id="{BF244985-E9DB-4057-B51B-91D05230A678}"/>
              </a:ext>
            </a:extLst>
          </p:cNvPr>
          <p:cNvSpPr txBox="1"/>
          <p:nvPr/>
        </p:nvSpPr>
        <p:spPr>
          <a:xfrm>
            <a:off x="1524000" y="747195"/>
            <a:ext cx="9143999" cy="830997"/>
          </a:xfrm>
          <a:prstGeom prst="rect">
            <a:avLst/>
          </a:prstGeom>
          <a:noFill/>
        </p:spPr>
        <p:txBody>
          <a:bodyPr wrap="square" rtlCol="0">
            <a:spAutoFit/>
          </a:bodyPr>
          <a:lstStyle/>
          <a:p>
            <a:pPr algn="ctr"/>
            <a:r>
              <a:rPr lang="es-ES" sz="2800" b="1" dirty="0">
                <a:solidFill>
                  <a:srgbClr val="000A8B"/>
                </a:solidFill>
              </a:rPr>
              <a:t>Producto Interno Bruto PIB 2020</a:t>
            </a:r>
          </a:p>
          <a:p>
            <a:pPr algn="ctr"/>
            <a:r>
              <a:rPr lang="es-ES" sz="2000" b="1" dirty="0">
                <a:solidFill>
                  <a:srgbClr val="000A8B"/>
                </a:solidFill>
              </a:rPr>
              <a:t>Actividad Económica</a:t>
            </a:r>
          </a:p>
        </p:txBody>
      </p:sp>
      <p:sp>
        <p:nvSpPr>
          <p:cNvPr id="18" name="Rectángulo 17">
            <a:extLst>
              <a:ext uri="{FF2B5EF4-FFF2-40B4-BE49-F238E27FC236}">
                <a16:creationId xmlns:a16="http://schemas.microsoft.com/office/drawing/2014/main" id="{B003F969-D512-4B57-8EB7-89BCB0F49835}"/>
              </a:ext>
            </a:extLst>
          </p:cNvPr>
          <p:cNvSpPr/>
          <p:nvPr/>
        </p:nvSpPr>
        <p:spPr>
          <a:xfrm>
            <a:off x="9457509" y="4843334"/>
            <a:ext cx="365760" cy="202474"/>
          </a:xfrm>
          <a:prstGeom prst="rect">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0B050"/>
              </a:solidFill>
            </a:endParaRPr>
          </a:p>
        </p:txBody>
      </p:sp>
    </p:spTree>
    <p:extLst>
      <p:ext uri="{BB962C8B-B14F-4D97-AF65-F5344CB8AC3E}">
        <p14:creationId xmlns:p14="http://schemas.microsoft.com/office/powerpoint/2010/main" val="1735144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69827" y="898992"/>
            <a:ext cx="10039643" cy="954107"/>
          </a:xfrm>
          <a:prstGeom prst="rect">
            <a:avLst/>
          </a:prstGeom>
          <a:noFill/>
        </p:spPr>
        <p:txBody>
          <a:bodyPr wrap="square" rtlCol="0">
            <a:spAutoFit/>
          </a:bodyPr>
          <a:lstStyle/>
          <a:p>
            <a:pPr algn="ctr"/>
            <a:r>
              <a:rPr lang="es-CO" sz="2800" b="1" dirty="0">
                <a:solidFill>
                  <a:srgbClr val="000A8B"/>
                </a:solidFill>
                <a:latin typeface="Arial Narrow" panose="020B0606020202030204" pitchFamily="34" charset="0"/>
              </a:rPr>
              <a:t>Ley Anual De Presupuesto Vigencia Fiscal 2021</a:t>
            </a:r>
          </a:p>
          <a:p>
            <a:pPr algn="ctr"/>
            <a:r>
              <a:rPr lang="es-CO" sz="2800" b="1" dirty="0">
                <a:solidFill>
                  <a:srgbClr val="000A8B"/>
                </a:solidFill>
                <a:latin typeface="Arial Narrow" panose="020B0606020202030204" pitchFamily="34" charset="0"/>
              </a:rPr>
              <a:t>Ley 2063 de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192154" y="2169546"/>
            <a:ext cx="11794987" cy="3785652"/>
          </a:xfrm>
          <a:prstGeom prst="rect">
            <a:avLst/>
          </a:prstGeom>
        </p:spPr>
        <p:txBody>
          <a:bodyPr wrap="square">
            <a:spAutoFit/>
          </a:bodyPr>
          <a:lstStyle/>
          <a:p>
            <a:pPr algn="just"/>
            <a:r>
              <a:rPr lang="es-CO" sz="2400" b="1" dirty="0">
                <a:solidFill>
                  <a:schemeClr val="bg1">
                    <a:lumMod val="50000"/>
                  </a:schemeClr>
                </a:solidFill>
                <a:latin typeface="Arial Narrow" panose="020B0606020202030204" pitchFamily="34" charset="0"/>
              </a:rPr>
              <a:t>ARTICULO 124 LEY ANUAL DE PRESUPUESTO.</a:t>
            </a:r>
          </a:p>
          <a:p>
            <a:pPr algn="just"/>
            <a:endParaRPr lang="es-CO" sz="2400" b="1" dirty="0">
              <a:solidFill>
                <a:schemeClr val="bg1">
                  <a:lumMod val="50000"/>
                </a:schemeClr>
              </a:solidFill>
              <a:latin typeface="Arial Narrow" panose="020B0606020202030204" pitchFamily="34" charset="0"/>
            </a:endParaRPr>
          </a:p>
          <a:p>
            <a:pPr algn="just"/>
            <a:r>
              <a:rPr lang="es-CO" sz="2400" b="1" dirty="0">
                <a:solidFill>
                  <a:schemeClr val="bg1">
                    <a:lumMod val="50000"/>
                  </a:schemeClr>
                </a:solidFill>
                <a:latin typeface="Arial Narrow" panose="020B0606020202030204" pitchFamily="34" charset="0"/>
              </a:rPr>
              <a:t>“ARTICULO 124.: </a:t>
            </a:r>
            <a:r>
              <a:rPr lang="es-CO" sz="2400" i="1" dirty="0">
                <a:solidFill>
                  <a:schemeClr val="bg1">
                    <a:lumMod val="50000"/>
                  </a:schemeClr>
                </a:solidFill>
                <a:latin typeface="Arial Narrow" panose="020B0606020202030204" pitchFamily="34" charset="0"/>
              </a:rPr>
              <a:t>Con el fin de cumplir los objetivos del FRISCO y las políticas de reactivación económica impartidas por el Gobierno Nacional (...)</a:t>
            </a:r>
          </a:p>
          <a:p>
            <a:pPr algn="just"/>
            <a:endParaRPr lang="es-CO" sz="2400" dirty="0">
              <a:solidFill>
                <a:schemeClr val="bg1">
                  <a:lumMod val="50000"/>
                </a:schemeClr>
              </a:solidFill>
              <a:latin typeface="Arial Narrow" panose="020B0606020202030204" pitchFamily="34" charset="0"/>
            </a:endParaRPr>
          </a:p>
          <a:p>
            <a:pPr algn="just"/>
            <a:r>
              <a:rPr lang="es-CO" sz="2400" i="1" dirty="0">
                <a:solidFill>
                  <a:schemeClr val="bg1">
                    <a:lumMod val="50000"/>
                  </a:schemeClr>
                </a:solidFill>
                <a:latin typeface="Arial Narrow" panose="020B0606020202030204" pitchFamily="34" charset="0"/>
              </a:rPr>
              <a:t>El administrador del </a:t>
            </a:r>
            <a:r>
              <a:rPr lang="es-CO" sz="2400" b="1" i="1" dirty="0">
                <a:solidFill>
                  <a:schemeClr val="bg1">
                    <a:lumMod val="50000"/>
                  </a:schemeClr>
                </a:solidFill>
                <a:latin typeface="Arial Narrow" panose="020B0606020202030204" pitchFamily="34" charset="0"/>
              </a:rPr>
              <a:t>FRISCO</a:t>
            </a:r>
            <a:r>
              <a:rPr lang="es-CO" sz="2400" i="1" dirty="0">
                <a:solidFill>
                  <a:schemeClr val="bg1">
                    <a:lumMod val="50000"/>
                  </a:schemeClr>
                </a:solidFill>
                <a:latin typeface="Arial Narrow" panose="020B0606020202030204" pitchFamily="34" charset="0"/>
              </a:rPr>
              <a:t> quedará </a:t>
            </a:r>
            <a:r>
              <a:rPr lang="es-CO" sz="2400" b="1" i="1" dirty="0">
                <a:solidFill>
                  <a:schemeClr val="bg1">
                    <a:lumMod val="50000"/>
                  </a:schemeClr>
                </a:solidFill>
                <a:latin typeface="Arial Narrow" panose="020B0606020202030204" pitchFamily="34" charset="0"/>
              </a:rPr>
              <a:t>habilitado</a:t>
            </a:r>
            <a:r>
              <a:rPr lang="es-CO" sz="2400" i="1" dirty="0">
                <a:solidFill>
                  <a:schemeClr val="bg1">
                    <a:lumMod val="50000"/>
                  </a:schemeClr>
                </a:solidFill>
                <a:latin typeface="Arial Narrow" panose="020B0606020202030204" pitchFamily="34" charset="0"/>
              </a:rPr>
              <a:t> para desarrollar en su Metodología de Administración políticas y/o lineamientos tendientes al otorgamiento de </a:t>
            </a:r>
            <a:r>
              <a:rPr lang="es-CO" sz="2400" b="1" i="1" dirty="0">
                <a:solidFill>
                  <a:schemeClr val="bg1">
                    <a:lumMod val="50000"/>
                  </a:schemeClr>
                </a:solidFill>
                <a:latin typeface="Arial Narrow" panose="020B0606020202030204" pitchFamily="34" charset="0"/>
              </a:rPr>
              <a:t>alivios y descuentos </a:t>
            </a:r>
            <a:r>
              <a:rPr lang="es-CO" sz="2400" i="1" dirty="0">
                <a:solidFill>
                  <a:schemeClr val="bg1">
                    <a:lumMod val="50000"/>
                  </a:schemeClr>
                </a:solidFill>
                <a:latin typeface="Arial Narrow" panose="020B0606020202030204" pitchFamily="34" charset="0"/>
              </a:rPr>
              <a:t>en sus procesos de </a:t>
            </a:r>
            <a:r>
              <a:rPr lang="es-CO" sz="2400" b="1" i="1" dirty="0">
                <a:solidFill>
                  <a:schemeClr val="bg1">
                    <a:lumMod val="50000"/>
                  </a:schemeClr>
                </a:solidFill>
                <a:latin typeface="Arial Narrow" panose="020B0606020202030204" pitchFamily="34" charset="0"/>
              </a:rPr>
              <a:t>arrendamiento</a:t>
            </a:r>
            <a:r>
              <a:rPr lang="es-CO" sz="2400" i="1" dirty="0">
                <a:solidFill>
                  <a:schemeClr val="bg1">
                    <a:lumMod val="50000"/>
                  </a:schemeClr>
                </a:solidFill>
                <a:latin typeface="Arial Narrow" panose="020B0606020202030204" pitchFamily="34" charset="0"/>
              </a:rPr>
              <a:t> y </a:t>
            </a:r>
            <a:r>
              <a:rPr lang="es-CO" sz="2400" b="1" i="1" dirty="0">
                <a:solidFill>
                  <a:schemeClr val="bg1">
                    <a:lumMod val="50000"/>
                  </a:schemeClr>
                </a:solidFill>
                <a:latin typeface="Arial Narrow" panose="020B0606020202030204" pitchFamily="34" charset="0"/>
              </a:rPr>
              <a:t>enajenación de activos</a:t>
            </a:r>
            <a:r>
              <a:rPr lang="es-CO" sz="2400" i="1" dirty="0">
                <a:solidFill>
                  <a:schemeClr val="bg1">
                    <a:lumMod val="50000"/>
                  </a:schemeClr>
                </a:solidFill>
                <a:latin typeface="Arial Narrow" panose="020B0606020202030204" pitchFamily="34" charset="0"/>
              </a:rPr>
              <a:t>, lo cual estará sustentado con los estudios técnicos que se elaboren por Instituciones Sectoriales o Centros de Investigación que analicen el impacto económico generado por la emergencia sanitaria. (…).” (Inciso 2)</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2" name="Rectángulo 11">
            <a:extLst>
              <a:ext uri="{FF2B5EF4-FFF2-40B4-BE49-F238E27FC236}">
                <a16:creationId xmlns:a16="http://schemas.microsoft.com/office/drawing/2014/main" id="{D630B072-98D1-4E56-9449-D4468FE1B3E6}"/>
              </a:ext>
            </a:extLst>
          </p:cNvPr>
          <p:cNvSpPr/>
          <p:nvPr/>
        </p:nvSpPr>
        <p:spPr>
          <a:xfrm>
            <a:off x="309488" y="1026079"/>
            <a:ext cx="1876927" cy="34914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solidFill>
                  <a:schemeClr val="bg1"/>
                </a:solidFill>
              </a:rPr>
              <a:t>Contexto Jurídico</a:t>
            </a:r>
          </a:p>
        </p:txBody>
      </p:sp>
    </p:spTree>
    <p:extLst>
      <p:ext uri="{BB962C8B-B14F-4D97-AF65-F5344CB8AC3E}">
        <p14:creationId xmlns:p14="http://schemas.microsoft.com/office/powerpoint/2010/main" val="3042620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84849" y="789917"/>
            <a:ext cx="10039643" cy="954107"/>
          </a:xfrm>
          <a:prstGeom prst="rect">
            <a:avLst/>
          </a:prstGeom>
          <a:noFill/>
        </p:spPr>
        <p:txBody>
          <a:bodyPr wrap="square" rtlCol="0">
            <a:spAutoFit/>
          </a:bodyPr>
          <a:lstStyle/>
          <a:p>
            <a:pPr algn="ctr"/>
            <a:r>
              <a:rPr lang="es-CO" sz="2800" b="1" dirty="0">
                <a:solidFill>
                  <a:srgbClr val="000A8B"/>
                </a:solidFill>
                <a:latin typeface="Arial Narrow" panose="020B0606020202030204" pitchFamily="34" charset="0"/>
              </a:rPr>
              <a:t>Concepto Jurídico Artículo 124 (CI2020-016147) </a:t>
            </a:r>
          </a:p>
          <a:p>
            <a:pPr algn="ctr"/>
            <a:r>
              <a:rPr lang="es-CO" sz="2800" b="1" dirty="0">
                <a:solidFill>
                  <a:srgbClr val="000A8B"/>
                </a:solidFill>
                <a:latin typeface="Arial Narrow" panose="020B0606020202030204" pitchFamily="34" charset="0"/>
              </a:rPr>
              <a:t>Ley Anual De Presupuesto Vigencia Fiscal 2021</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198505" y="1962175"/>
            <a:ext cx="11794987" cy="4524315"/>
          </a:xfrm>
          <a:prstGeom prst="rect">
            <a:avLst/>
          </a:prstGeom>
        </p:spPr>
        <p:txBody>
          <a:bodyPr wrap="square">
            <a:spAutoFit/>
          </a:bodyPr>
          <a:lstStyle/>
          <a:p>
            <a:pPr algn="just"/>
            <a:r>
              <a:rPr lang="es-CO" sz="2400" dirty="0">
                <a:solidFill>
                  <a:schemeClr val="bg1">
                    <a:lumMod val="50000"/>
                  </a:schemeClr>
                </a:solidFill>
                <a:latin typeface="Arial Narrow" panose="020B0606020202030204" pitchFamily="34" charset="0"/>
              </a:rPr>
              <a:t>• El artículo analizado permite a la SAE, incorporar dentro de su Metodología sin contar con previa aprobación de la Junta Directiva de la entidad, políticas que permitan realizar descuentos o alivios en el marco de contratos de arrendamiento o enajenación de los activos.</a:t>
            </a:r>
          </a:p>
          <a:p>
            <a:pPr algn="just"/>
            <a:endParaRPr lang="es-CO" sz="2400" dirty="0">
              <a:solidFill>
                <a:schemeClr val="bg1">
                  <a:lumMod val="50000"/>
                </a:schemeClr>
              </a:solidFill>
              <a:latin typeface="Arial Narrow" panose="020B0606020202030204" pitchFamily="34" charset="0"/>
            </a:endParaRPr>
          </a:p>
          <a:p>
            <a:pPr algn="just"/>
            <a:r>
              <a:rPr lang="es-CO" sz="2400" dirty="0">
                <a:solidFill>
                  <a:schemeClr val="bg1">
                    <a:lumMod val="50000"/>
                  </a:schemeClr>
                </a:solidFill>
                <a:latin typeface="Arial Narrow" panose="020B0606020202030204" pitchFamily="34" charset="0"/>
              </a:rPr>
              <a:t>• Las nuevas políticas o lineamiento que se creen tendrían un límite en lo que aprueben los miembros del de alguno de los Cuerpos Colegiados con que cuenta la SAE, como podría ser el Comité de Negocios Nivel Central.</a:t>
            </a:r>
          </a:p>
          <a:p>
            <a:pPr algn="just"/>
            <a:endParaRPr lang="es-CO" sz="2400" dirty="0">
              <a:solidFill>
                <a:schemeClr val="bg1">
                  <a:lumMod val="50000"/>
                </a:schemeClr>
              </a:solidFill>
              <a:latin typeface="Arial Narrow" panose="020B0606020202030204" pitchFamily="34" charset="0"/>
            </a:endParaRPr>
          </a:p>
          <a:p>
            <a:pPr algn="just"/>
            <a:r>
              <a:rPr lang="es-CO" sz="2400" dirty="0">
                <a:solidFill>
                  <a:schemeClr val="bg1">
                    <a:lumMod val="50000"/>
                  </a:schemeClr>
                </a:solidFill>
                <a:latin typeface="Arial Narrow" panose="020B0606020202030204" pitchFamily="34" charset="0"/>
              </a:rPr>
              <a:t>• Para la estructuración de las políticas y/o lineamientos la Sociedad deberá apoyarse de los estudios que sobre el impacto económico de la emergencia sanitaria para temas de venta y arrendamiento de bienes haya generado, elaborados por las instituciones sectoriales y los centros de investigación acreditados en el país como por ejemplo el DANE, CAMACOL o Entidades Recortas en la materia.</a:t>
            </a:r>
            <a:endParaRPr lang="es-CO" sz="2400" i="1" dirty="0">
              <a:solidFill>
                <a:schemeClr val="bg1">
                  <a:lumMod val="50000"/>
                </a:schemeClr>
              </a:solidFill>
              <a:latin typeface="Arial Narrow" panose="020B0606020202030204" pitchFamily="34" charset="0"/>
            </a:endParaRP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9" name="Rectángulo 8">
            <a:extLst>
              <a:ext uri="{FF2B5EF4-FFF2-40B4-BE49-F238E27FC236}">
                <a16:creationId xmlns:a16="http://schemas.microsoft.com/office/drawing/2014/main" id="{9D1ADB9C-4406-4C7A-80EE-9D721645465B}"/>
              </a:ext>
            </a:extLst>
          </p:cNvPr>
          <p:cNvSpPr/>
          <p:nvPr/>
        </p:nvSpPr>
        <p:spPr>
          <a:xfrm>
            <a:off x="309488" y="1026079"/>
            <a:ext cx="1876927" cy="34914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CO" b="1" dirty="0">
                <a:solidFill>
                  <a:schemeClr val="bg1"/>
                </a:solidFill>
              </a:rPr>
              <a:t>Contexto Jurídico</a:t>
            </a:r>
          </a:p>
        </p:txBody>
      </p:sp>
    </p:spTree>
    <p:extLst>
      <p:ext uri="{BB962C8B-B14F-4D97-AF65-F5344CB8AC3E}">
        <p14:creationId xmlns:p14="http://schemas.microsoft.com/office/powerpoint/2010/main" val="8868601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02832"/>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Mercado de Oficinas</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8" name="CuadroTexto 7">
            <a:extLst>
              <a:ext uri="{FF2B5EF4-FFF2-40B4-BE49-F238E27FC236}">
                <a16:creationId xmlns:a16="http://schemas.microsoft.com/office/drawing/2014/main" id="{2BB42262-FD3F-465B-B250-7DD5A9341A64}"/>
              </a:ext>
            </a:extLst>
          </p:cNvPr>
          <p:cNvSpPr txBox="1"/>
          <p:nvPr/>
        </p:nvSpPr>
        <p:spPr>
          <a:xfrm>
            <a:off x="335279" y="1415937"/>
            <a:ext cx="11521440" cy="2062552"/>
          </a:xfrm>
          <a:prstGeom prst="rect">
            <a:avLst/>
          </a:prstGeom>
          <a:noFill/>
        </p:spPr>
        <p:txBody>
          <a:bodyPr wrap="square">
            <a:spAutoFit/>
          </a:bodyPr>
          <a:lstStyle/>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El mercado de oficinas presentó una desaceleración en la demanda de espacios y una tendencia al alza en la liberación de espacios, generando una disminución en los precios </a:t>
            </a:r>
            <a:r>
              <a:rPr lang="es-CO" dirty="0">
                <a:latin typeface="Calibri" panose="020F0502020204030204" pitchFamily="34" charset="0"/>
                <a:ea typeface="Calibri" panose="020F0502020204030204" pitchFamily="34" charset="0"/>
                <a:cs typeface="Times New Roman" panose="02020603050405020304" pitchFamily="18" charset="0"/>
              </a:rPr>
              <a:t>de </a:t>
            </a:r>
            <a:r>
              <a:rPr lang="es-CO" sz="1800" dirty="0">
                <a:effectLst/>
                <a:latin typeface="Calibri" panose="020F0502020204030204" pitchFamily="34" charset="0"/>
                <a:ea typeface="Calibri" panose="020F0502020204030204" pitchFamily="34" charset="0"/>
                <a:cs typeface="Times New Roman" panose="02020603050405020304" pitchFamily="18" charset="0"/>
              </a:rPr>
              <a:t>venta. En este mercado, las empresas de BPO y Salud han jugado un rol importante en la ocupación de espacios, sin embargo, los Coworking pierden su protagonismo, al igual que el sector de comercio y servicios, postergando ampliaciones y ocupaciones.</a:t>
            </a:r>
          </a:p>
          <a:p>
            <a:pPr algn="just">
              <a:lnSpc>
                <a:spcPct val="107000"/>
              </a:lnSpc>
              <a:spcAft>
                <a:spcPts val="800"/>
              </a:spcAft>
            </a:pPr>
            <a:endParaRPr lang="es-CO"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 continuación, se presenta la variación del precio del Mt2 para venta generada por efectos de la pandemia:</a:t>
            </a:r>
          </a:p>
        </p:txBody>
      </p:sp>
      <p:graphicFrame>
        <p:nvGraphicFramePr>
          <p:cNvPr id="3" name="Tabla 2">
            <a:extLst>
              <a:ext uri="{FF2B5EF4-FFF2-40B4-BE49-F238E27FC236}">
                <a16:creationId xmlns:a16="http://schemas.microsoft.com/office/drawing/2014/main" id="{73CACB72-EB83-4FEC-8C4B-C1464B3DD8E4}"/>
              </a:ext>
            </a:extLst>
          </p:cNvPr>
          <p:cNvGraphicFramePr>
            <a:graphicFrameLocks noGrp="1"/>
          </p:cNvGraphicFramePr>
          <p:nvPr/>
        </p:nvGraphicFramePr>
        <p:xfrm>
          <a:off x="4981756" y="3953579"/>
          <a:ext cx="2228487" cy="1575570"/>
        </p:xfrm>
        <a:graphic>
          <a:graphicData uri="http://schemas.openxmlformats.org/drawingml/2006/table">
            <a:tbl>
              <a:tblPr firstRow="1" firstCol="1" bandRow="1">
                <a:tableStyleId>{5C22544A-7EE6-4342-B048-85BDC9FD1C3A}</a:tableStyleId>
              </a:tblPr>
              <a:tblGrid>
                <a:gridCol w="1252507">
                  <a:extLst>
                    <a:ext uri="{9D8B030D-6E8A-4147-A177-3AD203B41FA5}">
                      <a16:colId xmlns:a16="http://schemas.microsoft.com/office/drawing/2014/main" val="3838050989"/>
                    </a:ext>
                  </a:extLst>
                </a:gridCol>
                <a:gridCol w="975980">
                  <a:extLst>
                    <a:ext uri="{9D8B030D-6E8A-4147-A177-3AD203B41FA5}">
                      <a16:colId xmlns:a16="http://schemas.microsoft.com/office/drawing/2014/main" val="1243930802"/>
                    </a:ext>
                  </a:extLst>
                </a:gridCol>
              </a:tblGrid>
              <a:tr h="262595">
                <a:tc>
                  <a:txBody>
                    <a:bodyPr/>
                    <a:lstStyle/>
                    <a:p>
                      <a:pPr algn="ctr"/>
                      <a:r>
                        <a:rPr lang="es-CO" sz="1100" dirty="0">
                          <a:effectLst/>
                        </a:rPr>
                        <a:t>Ciudad</a:t>
                      </a:r>
                      <a:endParaRPr lang="es-CO" sz="11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a:effectLst/>
                        </a:rPr>
                        <a:t>Variación</a:t>
                      </a:r>
                      <a:endParaRPr lang="es-CO" sz="11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442460316"/>
                  </a:ext>
                </a:extLst>
              </a:tr>
              <a:tr h="262595">
                <a:tc>
                  <a:txBody>
                    <a:bodyPr/>
                    <a:lstStyle/>
                    <a:p>
                      <a:pPr algn="ctr"/>
                      <a:r>
                        <a:rPr lang="es-CO" sz="1100" dirty="0">
                          <a:effectLst/>
                        </a:rPr>
                        <a:t>Cali</a:t>
                      </a:r>
                      <a:endParaRPr lang="es-CO" sz="11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-36,7%</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1725497487"/>
                  </a:ext>
                </a:extLst>
              </a:tr>
              <a:tr h="262595">
                <a:tc>
                  <a:txBody>
                    <a:bodyPr/>
                    <a:lstStyle/>
                    <a:p>
                      <a:pPr algn="ctr"/>
                      <a:r>
                        <a:rPr lang="es-CO" sz="1100">
                          <a:effectLst/>
                        </a:rPr>
                        <a:t>Bogotá</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-1,0%</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889399819"/>
                  </a:ext>
                </a:extLst>
              </a:tr>
              <a:tr h="262595">
                <a:tc>
                  <a:txBody>
                    <a:bodyPr/>
                    <a:lstStyle/>
                    <a:p>
                      <a:pPr algn="ctr"/>
                      <a:r>
                        <a:rPr lang="es-CO" sz="1100">
                          <a:effectLst/>
                        </a:rPr>
                        <a:t>Medellín</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-9,6%</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930230631"/>
                  </a:ext>
                </a:extLst>
              </a:tr>
              <a:tr h="262595">
                <a:tc>
                  <a:txBody>
                    <a:bodyPr/>
                    <a:lstStyle/>
                    <a:p>
                      <a:pPr algn="ctr"/>
                      <a:r>
                        <a:rPr lang="es-CO" sz="1100">
                          <a:effectLst/>
                        </a:rPr>
                        <a:t>Barranquilla</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-16,9%</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70159884"/>
                  </a:ext>
                </a:extLst>
              </a:tr>
              <a:tr h="262595">
                <a:tc>
                  <a:txBody>
                    <a:bodyPr/>
                    <a:lstStyle/>
                    <a:p>
                      <a:pPr algn="ctr"/>
                      <a:r>
                        <a:rPr lang="es-CO" sz="1100">
                          <a:effectLst/>
                        </a:rPr>
                        <a:t>NACIONAL</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-16,1%</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2783826545"/>
                  </a:ext>
                </a:extLst>
              </a:tr>
            </a:tbl>
          </a:graphicData>
        </a:graphic>
      </p:graphicFrame>
      <p:sp>
        <p:nvSpPr>
          <p:cNvPr id="12" name="CuadroTexto 11">
            <a:extLst>
              <a:ext uri="{FF2B5EF4-FFF2-40B4-BE49-F238E27FC236}">
                <a16:creationId xmlns:a16="http://schemas.microsoft.com/office/drawing/2014/main" id="{FC7C5FD5-FF81-4A02-B006-AE74074EF12C}"/>
              </a:ext>
            </a:extLst>
          </p:cNvPr>
          <p:cNvSpPr txBox="1"/>
          <p:nvPr/>
        </p:nvSpPr>
        <p:spPr>
          <a:xfrm>
            <a:off x="61959" y="6514584"/>
            <a:ext cx="3511089" cy="307777"/>
          </a:xfrm>
          <a:prstGeom prst="rect">
            <a:avLst/>
          </a:prstGeom>
          <a:noFill/>
        </p:spPr>
        <p:txBody>
          <a:bodyPr wrap="none" rtlCol="0">
            <a:spAutoFit/>
          </a:bodyPr>
          <a:lstStyle/>
          <a:p>
            <a:r>
              <a:rPr lang="es-CO" sz="1400" i="1" dirty="0">
                <a:solidFill>
                  <a:srgbClr val="A9A8A9"/>
                </a:solidFill>
              </a:rPr>
              <a:t>Datos suministrados por Colliers International</a:t>
            </a:r>
          </a:p>
        </p:txBody>
      </p:sp>
    </p:spTree>
    <p:extLst>
      <p:ext uri="{BB962C8B-B14F-4D97-AF65-F5344CB8AC3E}">
        <p14:creationId xmlns:p14="http://schemas.microsoft.com/office/powerpoint/2010/main" val="22242221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815833"/>
            <a:ext cx="9143999" cy="1200329"/>
          </a:xfrm>
          <a:prstGeom prst="rect">
            <a:avLst/>
          </a:prstGeom>
          <a:noFill/>
        </p:spPr>
        <p:txBody>
          <a:bodyPr wrap="square" rtlCol="0">
            <a:spAutoFit/>
          </a:bodyPr>
          <a:lstStyle/>
          <a:p>
            <a:pPr algn="ctr"/>
            <a:r>
              <a:rPr lang="es-CO" sz="3600" b="1" dirty="0">
                <a:solidFill>
                  <a:srgbClr val="000A8B"/>
                </a:solidFill>
              </a:rPr>
              <a:t>Evolución Rotación Anual (Meses)</a:t>
            </a:r>
          </a:p>
          <a:p>
            <a:pPr algn="ctr"/>
            <a:r>
              <a:rPr lang="es-CO" sz="3600" b="1" dirty="0">
                <a:solidFill>
                  <a:srgbClr val="000A8B"/>
                </a:solidFill>
              </a:rPr>
              <a:t>Oficinas Nacional </a:t>
            </a:r>
            <a:endParaRPr lang="es-ES" sz="3600" b="1" dirty="0">
              <a:solidFill>
                <a:srgbClr val="000A8B"/>
              </a:solidFill>
            </a:endParaRPr>
          </a:p>
        </p:txBody>
      </p:sp>
      <p:sp>
        <p:nvSpPr>
          <p:cNvPr id="8" name="CuadroTexto 7">
            <a:extLst>
              <a:ext uri="{FF2B5EF4-FFF2-40B4-BE49-F238E27FC236}">
                <a16:creationId xmlns:a16="http://schemas.microsoft.com/office/drawing/2014/main" id="{A1760A79-E170-45C7-A3BB-FAE3AF6F4AD2}"/>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graphicFrame>
        <p:nvGraphicFramePr>
          <p:cNvPr id="9" name="Gráfico 8">
            <a:extLst>
              <a:ext uri="{FF2B5EF4-FFF2-40B4-BE49-F238E27FC236}">
                <a16:creationId xmlns:a16="http://schemas.microsoft.com/office/drawing/2014/main" id="{DBA9E0E3-960E-46A5-A7AF-34FBD56E7DA7}"/>
              </a:ext>
            </a:extLst>
          </p:cNvPr>
          <p:cNvGraphicFramePr>
            <a:graphicFrameLocks/>
          </p:cNvGraphicFramePr>
          <p:nvPr/>
        </p:nvGraphicFramePr>
        <p:xfrm>
          <a:off x="583475" y="2038268"/>
          <a:ext cx="10955382" cy="41622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779899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02832"/>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Mercado Comercial</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8" name="CuadroTexto 7">
            <a:extLst>
              <a:ext uri="{FF2B5EF4-FFF2-40B4-BE49-F238E27FC236}">
                <a16:creationId xmlns:a16="http://schemas.microsoft.com/office/drawing/2014/main" id="{2BB42262-FD3F-465B-B250-7DD5A9341A64}"/>
              </a:ext>
            </a:extLst>
          </p:cNvPr>
          <p:cNvSpPr txBox="1"/>
          <p:nvPr/>
        </p:nvSpPr>
        <p:spPr>
          <a:xfrm>
            <a:off x="335279" y="1415937"/>
            <a:ext cx="11521440" cy="2062552"/>
          </a:xfrm>
          <a:prstGeom prst="rect">
            <a:avLst/>
          </a:prstGeom>
          <a:noFill/>
        </p:spPr>
        <p:txBody>
          <a:bodyPr wrap="square">
            <a:spAutoFit/>
          </a:bodyPr>
          <a:lstStyle/>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El mercado de </a:t>
            </a:r>
            <a:r>
              <a:rPr lang="es-CO" sz="1800" dirty="0" err="1">
                <a:effectLst/>
                <a:latin typeface="Calibri" panose="020F0502020204030204" pitchFamily="34" charset="0"/>
                <a:ea typeface="Calibri" panose="020F0502020204030204" pitchFamily="34" charset="0"/>
                <a:cs typeface="Times New Roman" panose="02020603050405020304" pitchFamily="18" charset="0"/>
              </a:rPr>
              <a:t>retail</a:t>
            </a:r>
            <a:r>
              <a:rPr lang="es-CO" sz="1800" dirty="0">
                <a:effectLst/>
                <a:latin typeface="Calibri" panose="020F0502020204030204" pitchFamily="34" charset="0"/>
                <a:ea typeface="Calibri" panose="020F0502020204030204" pitchFamily="34" charset="0"/>
                <a:cs typeface="Times New Roman" panose="02020603050405020304" pitchFamily="18" charset="0"/>
              </a:rPr>
              <a:t> ha sido uno de los más afectados por la situación económica derivada por el Covid-19. Se observan incrementos generalizados en la vacancia de espacios comerciales traducidos en disminuciones en los precios de venta. Los centros comerciales de clase Comunitario han sido los más afectados al contar con un </a:t>
            </a:r>
            <a:r>
              <a:rPr lang="es-CO" sz="1800" dirty="0" err="1">
                <a:effectLst/>
                <a:latin typeface="Calibri" panose="020F0502020204030204" pitchFamily="34" charset="0"/>
                <a:ea typeface="Calibri" panose="020F0502020204030204" pitchFamily="34" charset="0"/>
                <a:cs typeface="Times New Roman" panose="02020603050405020304" pitchFamily="18" charset="0"/>
              </a:rPr>
              <a:t>tenant</a:t>
            </a:r>
            <a:r>
              <a:rPr lang="es-CO" sz="1800" dirty="0">
                <a:effectLst/>
                <a:latin typeface="Calibri" panose="020F0502020204030204" pitchFamily="34" charset="0"/>
                <a:ea typeface="Calibri" panose="020F0502020204030204" pitchFamily="34" charset="0"/>
                <a:cs typeface="Times New Roman" panose="02020603050405020304" pitchFamily="18" charset="0"/>
              </a:rPr>
              <a:t> </a:t>
            </a:r>
            <a:r>
              <a:rPr lang="es-CO" sz="1800" dirty="0" err="1">
                <a:effectLst/>
                <a:latin typeface="Calibri" panose="020F0502020204030204" pitchFamily="34" charset="0"/>
                <a:ea typeface="Calibri" panose="020F0502020204030204" pitchFamily="34" charset="0"/>
                <a:cs typeface="Times New Roman" panose="02020603050405020304" pitchFamily="18" charset="0"/>
              </a:rPr>
              <a:t>mix</a:t>
            </a:r>
            <a:r>
              <a:rPr lang="es-CO" sz="1800" dirty="0">
                <a:effectLst/>
                <a:latin typeface="Calibri" panose="020F0502020204030204" pitchFamily="34" charset="0"/>
                <a:ea typeface="Calibri" panose="020F0502020204030204" pitchFamily="34" charset="0"/>
                <a:cs typeface="Times New Roman" panose="02020603050405020304" pitchFamily="18" charset="0"/>
              </a:rPr>
              <a:t> de pequeñas marcas y negocios familiares que decidieron cerrar sus operaciones. </a:t>
            </a:r>
          </a:p>
          <a:p>
            <a:pPr algn="just">
              <a:lnSpc>
                <a:spcPct val="107000"/>
              </a:lnSpc>
              <a:spcAft>
                <a:spcPts val="800"/>
              </a:spcAft>
            </a:pP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 continuación, se presenta </a:t>
            </a:r>
            <a:r>
              <a:rPr lang="es-CO" dirty="0">
                <a:latin typeface="Calibri" panose="020F0502020204030204" pitchFamily="34" charset="0"/>
                <a:ea typeface="Calibri" panose="020F0502020204030204" pitchFamily="34" charset="0"/>
                <a:cs typeface="Times New Roman" panose="02020603050405020304" pitchFamily="18" charset="0"/>
              </a:rPr>
              <a:t>la variación de la</a:t>
            </a:r>
            <a:r>
              <a:rPr lang="es-CO" sz="1800" dirty="0">
                <a:effectLst/>
                <a:latin typeface="Calibri" panose="020F0502020204030204" pitchFamily="34" charset="0"/>
                <a:ea typeface="Calibri" panose="020F0502020204030204" pitchFamily="34" charset="0"/>
                <a:cs typeface="Times New Roman" panose="02020603050405020304" pitchFamily="18" charset="0"/>
              </a:rPr>
              <a:t>s ventas totales en metros cuadrados generada por efectos de la pandemia:</a:t>
            </a:r>
          </a:p>
        </p:txBody>
      </p:sp>
      <p:graphicFrame>
        <p:nvGraphicFramePr>
          <p:cNvPr id="3" name="Tabla 2">
            <a:extLst>
              <a:ext uri="{FF2B5EF4-FFF2-40B4-BE49-F238E27FC236}">
                <a16:creationId xmlns:a16="http://schemas.microsoft.com/office/drawing/2014/main" id="{1293DAE4-E604-4424-9306-8339AA70AD6C}"/>
              </a:ext>
            </a:extLst>
          </p:cNvPr>
          <p:cNvGraphicFramePr>
            <a:graphicFrameLocks noGrp="1"/>
          </p:cNvGraphicFramePr>
          <p:nvPr/>
        </p:nvGraphicFramePr>
        <p:xfrm>
          <a:off x="3091813" y="3757492"/>
          <a:ext cx="6008371" cy="1834770"/>
        </p:xfrm>
        <a:graphic>
          <a:graphicData uri="http://schemas.openxmlformats.org/drawingml/2006/table">
            <a:tbl>
              <a:tblPr firstRow="1" firstCol="1" lastRow="1">
                <a:tableStyleId>{5C22544A-7EE6-4342-B048-85BDC9FD1C3A}</a:tableStyleId>
              </a:tblPr>
              <a:tblGrid>
                <a:gridCol w="1514405">
                  <a:extLst>
                    <a:ext uri="{9D8B030D-6E8A-4147-A177-3AD203B41FA5}">
                      <a16:colId xmlns:a16="http://schemas.microsoft.com/office/drawing/2014/main" val="2169463796"/>
                    </a:ext>
                  </a:extLst>
                </a:gridCol>
                <a:gridCol w="1514405">
                  <a:extLst>
                    <a:ext uri="{9D8B030D-6E8A-4147-A177-3AD203B41FA5}">
                      <a16:colId xmlns:a16="http://schemas.microsoft.com/office/drawing/2014/main" val="1472960309"/>
                    </a:ext>
                  </a:extLst>
                </a:gridCol>
                <a:gridCol w="1514405">
                  <a:extLst>
                    <a:ext uri="{9D8B030D-6E8A-4147-A177-3AD203B41FA5}">
                      <a16:colId xmlns:a16="http://schemas.microsoft.com/office/drawing/2014/main" val="2291435299"/>
                    </a:ext>
                  </a:extLst>
                </a:gridCol>
                <a:gridCol w="1465156">
                  <a:extLst>
                    <a:ext uri="{9D8B030D-6E8A-4147-A177-3AD203B41FA5}">
                      <a16:colId xmlns:a16="http://schemas.microsoft.com/office/drawing/2014/main" val="35048667"/>
                    </a:ext>
                  </a:extLst>
                </a:gridCol>
              </a:tblGrid>
              <a:tr h="262110">
                <a:tc>
                  <a:txBody>
                    <a:bodyPr/>
                    <a:lstStyle/>
                    <a:p>
                      <a:pPr algn="ctr" fontAlgn="b"/>
                      <a:r>
                        <a:rPr lang="es-CO" sz="1100" u="none" strike="noStrike" dirty="0">
                          <a:effectLst/>
                        </a:rPr>
                        <a:t>Subtipo</a:t>
                      </a:r>
                      <a:endParaRPr lang="es-CO" sz="11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100" u="none" strike="noStrike" dirty="0">
                          <a:effectLst/>
                        </a:rPr>
                        <a:t>Dic 18 - Dic 19 (Mts2)</a:t>
                      </a:r>
                      <a:endParaRPr lang="es-CO" sz="11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100" u="none" strike="noStrike" dirty="0">
                          <a:effectLst/>
                        </a:rPr>
                        <a:t>Dic 19 - Dic 20 (Mts2)</a:t>
                      </a:r>
                      <a:endParaRPr lang="es-CO" sz="1100" b="1" i="0" u="none" strike="noStrike" dirty="0">
                        <a:solidFill>
                          <a:srgbClr val="FFFFFF"/>
                        </a:solidFill>
                        <a:effectLst/>
                        <a:latin typeface="Calibri" panose="020F0502020204030204" pitchFamily="34" charset="0"/>
                      </a:endParaRPr>
                    </a:p>
                  </a:txBody>
                  <a:tcPr marL="9525" marR="9525" marT="9525" marB="0" anchor="ctr"/>
                </a:tc>
                <a:tc>
                  <a:txBody>
                    <a:bodyPr/>
                    <a:lstStyle/>
                    <a:p>
                      <a:pPr algn="ctr" fontAlgn="b"/>
                      <a:r>
                        <a:rPr lang="es-CO" sz="1100" u="none" strike="noStrike">
                          <a:effectLst/>
                        </a:rPr>
                        <a:t>Variación Anual</a:t>
                      </a:r>
                      <a:endParaRPr lang="es-CO" sz="1100" b="1" i="0" u="none" strike="noStrike">
                        <a:solidFill>
                          <a:srgbClr val="FFFFFF"/>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47674412"/>
                  </a:ext>
                </a:extLst>
              </a:tr>
              <a:tr h="262110">
                <a:tc>
                  <a:txBody>
                    <a:bodyPr/>
                    <a:lstStyle/>
                    <a:p>
                      <a:pPr algn="ctr" fontAlgn="b"/>
                      <a:r>
                        <a:rPr lang="es-CO" sz="1100" u="none" strike="noStrike">
                          <a:effectLst/>
                        </a:rPr>
                        <a:t>Centro Comercial</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11.410</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23.024</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a:effectLst/>
                        </a:rPr>
                        <a:t>102%</a:t>
                      </a:r>
                      <a:endParaRPr lang="es-CO"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18299875"/>
                  </a:ext>
                </a:extLst>
              </a:tr>
              <a:tr h="262110">
                <a:tc>
                  <a:txBody>
                    <a:bodyPr/>
                    <a:lstStyle/>
                    <a:p>
                      <a:pPr algn="ctr" fontAlgn="b"/>
                      <a:r>
                        <a:rPr lang="es-CO" sz="1100" u="none" strike="noStrike">
                          <a:effectLst/>
                        </a:rPr>
                        <a:t>Centro Zonal</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7.218</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4.168</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a:effectLst/>
                        </a:rPr>
                        <a:t>-42%</a:t>
                      </a:r>
                      <a:endParaRPr lang="es-CO"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56583578"/>
                  </a:ext>
                </a:extLst>
              </a:tr>
              <a:tr h="262110">
                <a:tc>
                  <a:txBody>
                    <a:bodyPr/>
                    <a:lstStyle/>
                    <a:p>
                      <a:pPr algn="ctr" fontAlgn="b"/>
                      <a:r>
                        <a:rPr lang="es-CO" sz="1100" u="none" strike="noStrike">
                          <a:effectLst/>
                        </a:rPr>
                        <a:t>Conjunto Vivienda</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4.925</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891</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a:effectLst/>
                        </a:rPr>
                        <a:t>-82%</a:t>
                      </a:r>
                      <a:endParaRPr lang="es-CO"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70369449"/>
                  </a:ext>
                </a:extLst>
              </a:tr>
              <a:tr h="262110">
                <a:tc>
                  <a:txBody>
                    <a:bodyPr/>
                    <a:lstStyle/>
                    <a:p>
                      <a:pPr algn="ctr" fontAlgn="b"/>
                      <a:r>
                        <a:rPr lang="es-CO" sz="1100" u="none" strike="noStrike">
                          <a:effectLst/>
                        </a:rPr>
                        <a:t>Local en Edificio</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8.872</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5.942</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-33%</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06137991"/>
                  </a:ext>
                </a:extLst>
              </a:tr>
              <a:tr h="262110">
                <a:tc>
                  <a:txBody>
                    <a:bodyPr/>
                    <a:lstStyle/>
                    <a:p>
                      <a:pPr algn="ctr" fontAlgn="b"/>
                      <a:r>
                        <a:rPr lang="es-CO" sz="1100" u="none" strike="noStrike">
                          <a:effectLst/>
                        </a:rPr>
                        <a:t>Parque Industrial</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6.632</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314</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b="1" u="none" strike="noStrike" dirty="0">
                          <a:effectLst/>
                        </a:rPr>
                        <a:t>-95%</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71685020"/>
                  </a:ext>
                </a:extLst>
              </a:tr>
              <a:tr h="262110">
                <a:tc>
                  <a:txBody>
                    <a:bodyPr/>
                    <a:lstStyle/>
                    <a:p>
                      <a:pPr algn="ctr" fontAlgn="b"/>
                      <a:r>
                        <a:rPr lang="es-CO" sz="1100" u="none" strike="noStrike">
                          <a:effectLst/>
                        </a:rPr>
                        <a:t>Total</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u="none" strike="noStrike" dirty="0">
                          <a:effectLst/>
                        </a:rPr>
                        <a:t>39.057</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u="none" strike="noStrike" dirty="0">
                          <a:effectLst/>
                        </a:rPr>
                        <a:t>34.339</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CO" sz="1100" u="none" strike="noStrike" dirty="0">
                          <a:effectLst/>
                        </a:rPr>
                        <a:t>-12</a:t>
                      </a:r>
                      <a:endParaRPr lang="es-CO"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17551194"/>
                  </a:ext>
                </a:extLst>
              </a:tr>
            </a:tbl>
          </a:graphicData>
        </a:graphic>
      </p:graphicFrame>
      <p:sp>
        <p:nvSpPr>
          <p:cNvPr id="12" name="CuadroTexto 11">
            <a:extLst>
              <a:ext uri="{FF2B5EF4-FFF2-40B4-BE49-F238E27FC236}">
                <a16:creationId xmlns:a16="http://schemas.microsoft.com/office/drawing/2014/main" id="{6792080A-6473-4856-9AA4-15BBC5A1C8A4}"/>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spTree>
    <p:extLst>
      <p:ext uri="{BB962C8B-B14F-4D97-AF65-F5344CB8AC3E}">
        <p14:creationId xmlns:p14="http://schemas.microsoft.com/office/powerpoint/2010/main" val="1015547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815833"/>
            <a:ext cx="9143999" cy="1200329"/>
          </a:xfrm>
          <a:prstGeom prst="rect">
            <a:avLst/>
          </a:prstGeom>
          <a:noFill/>
        </p:spPr>
        <p:txBody>
          <a:bodyPr wrap="square" rtlCol="0">
            <a:spAutoFit/>
          </a:bodyPr>
          <a:lstStyle/>
          <a:p>
            <a:pPr algn="ctr"/>
            <a:r>
              <a:rPr lang="es-CO" sz="3600" b="1" dirty="0">
                <a:solidFill>
                  <a:srgbClr val="000A8B"/>
                </a:solidFill>
              </a:rPr>
              <a:t>Evolución Rotación Anual (Meses)</a:t>
            </a:r>
          </a:p>
          <a:p>
            <a:pPr algn="ctr"/>
            <a:r>
              <a:rPr lang="es-CO" sz="3600" b="1" dirty="0">
                <a:solidFill>
                  <a:srgbClr val="000A8B"/>
                </a:solidFill>
              </a:rPr>
              <a:t>Comercio Nacional </a:t>
            </a:r>
            <a:endParaRPr lang="es-ES" sz="3600" b="1" dirty="0">
              <a:solidFill>
                <a:srgbClr val="000A8B"/>
              </a:solidFill>
            </a:endParaRPr>
          </a:p>
        </p:txBody>
      </p:sp>
      <p:sp>
        <p:nvSpPr>
          <p:cNvPr id="8" name="CuadroTexto 7">
            <a:extLst>
              <a:ext uri="{FF2B5EF4-FFF2-40B4-BE49-F238E27FC236}">
                <a16:creationId xmlns:a16="http://schemas.microsoft.com/office/drawing/2014/main" id="{A1760A79-E170-45C7-A3BB-FAE3AF6F4AD2}"/>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graphicFrame>
        <p:nvGraphicFramePr>
          <p:cNvPr id="9" name="Gráfico 8">
            <a:extLst>
              <a:ext uri="{FF2B5EF4-FFF2-40B4-BE49-F238E27FC236}">
                <a16:creationId xmlns:a16="http://schemas.microsoft.com/office/drawing/2014/main" id="{35CA4783-D7AB-4F51-97FE-825FE39A636A}"/>
              </a:ext>
            </a:extLst>
          </p:cNvPr>
          <p:cNvGraphicFramePr>
            <a:graphicFrameLocks/>
          </p:cNvGraphicFramePr>
          <p:nvPr/>
        </p:nvGraphicFramePr>
        <p:xfrm>
          <a:off x="535259" y="2108222"/>
          <a:ext cx="11121482" cy="41445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2508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1200329"/>
          </a:xfrm>
          <a:prstGeom prst="rect">
            <a:avLst/>
          </a:prstGeom>
          <a:noFill/>
        </p:spPr>
        <p:txBody>
          <a:bodyPr wrap="square" rtlCol="0">
            <a:spAutoFit/>
          </a:bodyPr>
          <a:lstStyle/>
          <a:p>
            <a:pPr algn="ctr"/>
            <a:r>
              <a:rPr lang="es-CO" sz="3600" b="1" dirty="0">
                <a:solidFill>
                  <a:srgbClr val="000A8B"/>
                </a:solidFill>
              </a:rPr>
              <a:t>Evolución Porcentaje Vacancia</a:t>
            </a:r>
          </a:p>
          <a:p>
            <a:pPr algn="ctr"/>
            <a:r>
              <a:rPr lang="es-CO" sz="3600" b="1" dirty="0">
                <a:solidFill>
                  <a:srgbClr val="000A8B"/>
                </a:solidFill>
              </a:rPr>
              <a:t>Comercio Nacional </a:t>
            </a:r>
            <a:endParaRPr lang="es-ES" sz="3600" b="1" dirty="0">
              <a:solidFill>
                <a:srgbClr val="000A8B"/>
              </a:solidFill>
            </a:endParaRPr>
          </a:p>
        </p:txBody>
      </p:sp>
      <p:sp>
        <p:nvSpPr>
          <p:cNvPr id="8" name="CuadroTexto 7">
            <a:extLst>
              <a:ext uri="{FF2B5EF4-FFF2-40B4-BE49-F238E27FC236}">
                <a16:creationId xmlns:a16="http://schemas.microsoft.com/office/drawing/2014/main" id="{A1760A79-E170-45C7-A3BB-FAE3AF6F4AD2}"/>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pic>
        <p:nvPicPr>
          <p:cNvPr id="9" name="Imagen 8">
            <a:extLst>
              <a:ext uri="{FF2B5EF4-FFF2-40B4-BE49-F238E27FC236}">
                <a16:creationId xmlns:a16="http://schemas.microsoft.com/office/drawing/2014/main" id="{9A134651-33E0-4AF9-B15E-F72A2003C068}"/>
              </a:ext>
            </a:extLst>
          </p:cNvPr>
          <p:cNvPicPr>
            <a:picLocks noChangeAspect="1"/>
          </p:cNvPicPr>
          <p:nvPr/>
        </p:nvPicPr>
        <p:blipFill rotWithShape="1">
          <a:blip r:embed="rId4"/>
          <a:srcRect l="13750" t="35329" r="17098" b="16648"/>
          <a:stretch/>
        </p:blipFill>
        <p:spPr>
          <a:xfrm>
            <a:off x="1282681" y="2139333"/>
            <a:ext cx="9626637" cy="4010706"/>
          </a:xfrm>
          <a:prstGeom prst="rect">
            <a:avLst/>
          </a:prstGeom>
        </p:spPr>
      </p:pic>
      <p:sp>
        <p:nvSpPr>
          <p:cNvPr id="2" name="Rectángulo 1">
            <a:extLst>
              <a:ext uri="{FF2B5EF4-FFF2-40B4-BE49-F238E27FC236}">
                <a16:creationId xmlns:a16="http://schemas.microsoft.com/office/drawing/2014/main" id="{E5AB0223-A70D-45AD-A627-4069B31E12A9}"/>
              </a:ext>
            </a:extLst>
          </p:cNvPr>
          <p:cNvSpPr/>
          <p:nvPr/>
        </p:nvSpPr>
        <p:spPr>
          <a:xfrm>
            <a:off x="1349829" y="2103694"/>
            <a:ext cx="600891" cy="1169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3424106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02832"/>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Mercado Industrial</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8" name="CuadroTexto 7">
            <a:extLst>
              <a:ext uri="{FF2B5EF4-FFF2-40B4-BE49-F238E27FC236}">
                <a16:creationId xmlns:a16="http://schemas.microsoft.com/office/drawing/2014/main" id="{2BB42262-FD3F-465B-B250-7DD5A9341A64}"/>
              </a:ext>
            </a:extLst>
          </p:cNvPr>
          <p:cNvSpPr txBox="1"/>
          <p:nvPr/>
        </p:nvSpPr>
        <p:spPr>
          <a:xfrm>
            <a:off x="335279" y="1415937"/>
            <a:ext cx="11521440" cy="1959960"/>
          </a:xfrm>
          <a:prstGeom prst="rect">
            <a:avLst/>
          </a:prstGeom>
          <a:noFill/>
        </p:spPr>
        <p:txBody>
          <a:bodyPr wrap="square">
            <a:spAutoFit/>
          </a:bodyPr>
          <a:lstStyle/>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El mercado industrial presentó una aceleración en la ocupación de espacios, pese a que la demanda aún se encuentra terreno negativo, en el último trimestre registro importantes mejorías, debido a la influencia del mayor dinamismo del sector logístico y al auge que las bodegas de última milla están generando dentro del segmento industrial, la finalización de bodegas BTS en parques industriales y en zonas francas han potencializado el interés de inquilinos en busca de espacios específicos a sus requerimientos.</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 continuación, se presenta la variación del precio del Mt2 para venta para venta generada por efectos de la pandemia:</a:t>
            </a:r>
          </a:p>
        </p:txBody>
      </p:sp>
      <p:graphicFrame>
        <p:nvGraphicFramePr>
          <p:cNvPr id="2" name="Tabla 1">
            <a:extLst>
              <a:ext uri="{FF2B5EF4-FFF2-40B4-BE49-F238E27FC236}">
                <a16:creationId xmlns:a16="http://schemas.microsoft.com/office/drawing/2014/main" id="{841CC1C5-209B-4E4B-8A17-F423E9994549}"/>
              </a:ext>
            </a:extLst>
          </p:cNvPr>
          <p:cNvGraphicFramePr>
            <a:graphicFrameLocks noGrp="1"/>
          </p:cNvGraphicFramePr>
          <p:nvPr/>
        </p:nvGraphicFramePr>
        <p:xfrm>
          <a:off x="5009605" y="3970575"/>
          <a:ext cx="2172790" cy="1821474"/>
        </p:xfrm>
        <a:graphic>
          <a:graphicData uri="http://schemas.openxmlformats.org/drawingml/2006/table">
            <a:tbl>
              <a:tblPr firstRow="1" firstCol="1" bandRow="1">
                <a:tableStyleId>{5C22544A-7EE6-4342-B048-85BDC9FD1C3A}</a:tableStyleId>
              </a:tblPr>
              <a:tblGrid>
                <a:gridCol w="1086395">
                  <a:extLst>
                    <a:ext uri="{9D8B030D-6E8A-4147-A177-3AD203B41FA5}">
                      <a16:colId xmlns:a16="http://schemas.microsoft.com/office/drawing/2014/main" val="1308783293"/>
                    </a:ext>
                  </a:extLst>
                </a:gridCol>
                <a:gridCol w="1086395">
                  <a:extLst>
                    <a:ext uri="{9D8B030D-6E8A-4147-A177-3AD203B41FA5}">
                      <a16:colId xmlns:a16="http://schemas.microsoft.com/office/drawing/2014/main" val="969385760"/>
                    </a:ext>
                  </a:extLst>
                </a:gridCol>
              </a:tblGrid>
              <a:tr h="303579">
                <a:tc>
                  <a:txBody>
                    <a:bodyPr/>
                    <a:lstStyle/>
                    <a:p>
                      <a:pPr algn="ctr"/>
                      <a:r>
                        <a:rPr lang="es-CO" sz="1100">
                          <a:effectLst/>
                        </a:rPr>
                        <a:t>Ciudad</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a:effectLst/>
                        </a:rPr>
                        <a:t>Variación</a:t>
                      </a:r>
                      <a:endParaRPr lang="es-CO" sz="11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203479400"/>
                  </a:ext>
                </a:extLst>
              </a:tr>
              <a:tr h="303579">
                <a:tc>
                  <a:txBody>
                    <a:bodyPr/>
                    <a:lstStyle/>
                    <a:p>
                      <a:pPr algn="ctr"/>
                      <a:r>
                        <a:rPr lang="es-CO" sz="1100">
                          <a:effectLst/>
                        </a:rPr>
                        <a:t>Cali</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a:effectLst/>
                        </a:rPr>
                        <a:t>7,2%</a:t>
                      </a:r>
                      <a:endParaRPr lang="es-CO" sz="1100" b="1">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51250600"/>
                  </a:ext>
                </a:extLst>
              </a:tr>
              <a:tr h="303579">
                <a:tc>
                  <a:txBody>
                    <a:bodyPr/>
                    <a:lstStyle/>
                    <a:p>
                      <a:pPr algn="ctr"/>
                      <a:r>
                        <a:rPr lang="es-CO" sz="1100">
                          <a:effectLst/>
                        </a:rPr>
                        <a:t>Bogotá</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a:effectLst/>
                        </a:rPr>
                        <a:t>-2,4%</a:t>
                      </a:r>
                      <a:endParaRPr lang="es-CO" sz="1100" b="1">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2014004040"/>
                  </a:ext>
                </a:extLst>
              </a:tr>
              <a:tr h="303579">
                <a:tc>
                  <a:txBody>
                    <a:bodyPr/>
                    <a:lstStyle/>
                    <a:p>
                      <a:pPr algn="ctr"/>
                      <a:r>
                        <a:rPr lang="es-CO" sz="1100">
                          <a:effectLst/>
                        </a:rPr>
                        <a:t>Medellín</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a:effectLst/>
                        </a:rPr>
                        <a:t>-43,9%</a:t>
                      </a:r>
                      <a:endParaRPr lang="es-CO" sz="1100" b="1">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546636711"/>
                  </a:ext>
                </a:extLst>
              </a:tr>
              <a:tr h="303579">
                <a:tc>
                  <a:txBody>
                    <a:bodyPr/>
                    <a:lstStyle/>
                    <a:p>
                      <a:pPr algn="ctr"/>
                      <a:r>
                        <a:rPr lang="es-CO" sz="1100">
                          <a:effectLst/>
                        </a:rPr>
                        <a:t>Barranquilla</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a:effectLst/>
                        </a:rPr>
                        <a:t>-7,0%</a:t>
                      </a:r>
                      <a:endParaRPr lang="es-CO" sz="1100" b="1">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3040487971"/>
                  </a:ext>
                </a:extLst>
              </a:tr>
              <a:tr h="303579">
                <a:tc>
                  <a:txBody>
                    <a:bodyPr/>
                    <a:lstStyle/>
                    <a:p>
                      <a:pPr algn="ctr"/>
                      <a:r>
                        <a:rPr lang="es-CO" sz="1100">
                          <a:effectLst/>
                        </a:rPr>
                        <a:t>Nacional</a:t>
                      </a:r>
                      <a:endParaRPr lang="es-CO" sz="110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100" b="1" dirty="0">
                          <a:effectLst/>
                        </a:rPr>
                        <a:t>-11,5%</a:t>
                      </a:r>
                      <a:endParaRPr lang="es-CO" sz="11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4103225777"/>
                  </a:ext>
                </a:extLst>
              </a:tr>
            </a:tbl>
          </a:graphicData>
        </a:graphic>
      </p:graphicFrame>
      <p:sp>
        <p:nvSpPr>
          <p:cNvPr id="12" name="CuadroTexto 11">
            <a:extLst>
              <a:ext uri="{FF2B5EF4-FFF2-40B4-BE49-F238E27FC236}">
                <a16:creationId xmlns:a16="http://schemas.microsoft.com/office/drawing/2014/main" id="{2CE0C54D-9CB1-4593-BAB0-B394380C90B9}"/>
              </a:ext>
            </a:extLst>
          </p:cNvPr>
          <p:cNvSpPr txBox="1"/>
          <p:nvPr/>
        </p:nvSpPr>
        <p:spPr>
          <a:xfrm>
            <a:off x="61959" y="6514584"/>
            <a:ext cx="3511089" cy="307777"/>
          </a:xfrm>
          <a:prstGeom prst="rect">
            <a:avLst/>
          </a:prstGeom>
          <a:noFill/>
        </p:spPr>
        <p:txBody>
          <a:bodyPr wrap="none" rtlCol="0">
            <a:spAutoFit/>
          </a:bodyPr>
          <a:lstStyle/>
          <a:p>
            <a:r>
              <a:rPr lang="es-CO" sz="1400" i="1" dirty="0">
                <a:solidFill>
                  <a:srgbClr val="A9A8A9"/>
                </a:solidFill>
              </a:rPr>
              <a:t>Datos suministrados por Colliers International</a:t>
            </a:r>
          </a:p>
        </p:txBody>
      </p:sp>
    </p:spTree>
    <p:extLst>
      <p:ext uri="{BB962C8B-B14F-4D97-AF65-F5344CB8AC3E}">
        <p14:creationId xmlns:p14="http://schemas.microsoft.com/office/powerpoint/2010/main" val="37620254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815833"/>
            <a:ext cx="9143999" cy="1200329"/>
          </a:xfrm>
          <a:prstGeom prst="rect">
            <a:avLst/>
          </a:prstGeom>
          <a:noFill/>
        </p:spPr>
        <p:txBody>
          <a:bodyPr wrap="square" rtlCol="0">
            <a:spAutoFit/>
          </a:bodyPr>
          <a:lstStyle/>
          <a:p>
            <a:pPr algn="ctr"/>
            <a:r>
              <a:rPr lang="es-CO" sz="3600" b="1" dirty="0">
                <a:solidFill>
                  <a:srgbClr val="000A8B"/>
                </a:solidFill>
              </a:rPr>
              <a:t>Evolución Rotación Anual (Meses)</a:t>
            </a:r>
          </a:p>
          <a:p>
            <a:pPr algn="ctr"/>
            <a:r>
              <a:rPr lang="es-CO" sz="3600" b="1" dirty="0">
                <a:solidFill>
                  <a:srgbClr val="000A8B"/>
                </a:solidFill>
              </a:rPr>
              <a:t>Bodegas Nacional </a:t>
            </a:r>
            <a:endParaRPr lang="es-ES" sz="3600" b="1" dirty="0">
              <a:solidFill>
                <a:srgbClr val="000A8B"/>
              </a:solidFill>
            </a:endParaRPr>
          </a:p>
        </p:txBody>
      </p:sp>
      <p:sp>
        <p:nvSpPr>
          <p:cNvPr id="8" name="CuadroTexto 7">
            <a:extLst>
              <a:ext uri="{FF2B5EF4-FFF2-40B4-BE49-F238E27FC236}">
                <a16:creationId xmlns:a16="http://schemas.microsoft.com/office/drawing/2014/main" id="{A1760A79-E170-45C7-A3BB-FAE3AF6F4AD2}"/>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graphicFrame>
        <p:nvGraphicFramePr>
          <p:cNvPr id="9" name="Gráfico 8">
            <a:extLst>
              <a:ext uri="{FF2B5EF4-FFF2-40B4-BE49-F238E27FC236}">
                <a16:creationId xmlns:a16="http://schemas.microsoft.com/office/drawing/2014/main" id="{E9026270-17DC-4F1C-9D5B-055A96743D13}"/>
              </a:ext>
            </a:extLst>
          </p:cNvPr>
          <p:cNvGraphicFramePr>
            <a:graphicFrameLocks/>
          </p:cNvGraphicFramePr>
          <p:nvPr/>
        </p:nvGraphicFramePr>
        <p:xfrm>
          <a:off x="550997" y="2180149"/>
          <a:ext cx="11077303" cy="41445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275735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17649" y="888204"/>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Mercado Vivienda</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8" name="CuadroTexto 7">
            <a:extLst>
              <a:ext uri="{FF2B5EF4-FFF2-40B4-BE49-F238E27FC236}">
                <a16:creationId xmlns:a16="http://schemas.microsoft.com/office/drawing/2014/main" id="{2BB42262-FD3F-465B-B250-7DD5A9341A64}"/>
              </a:ext>
            </a:extLst>
          </p:cNvPr>
          <p:cNvSpPr txBox="1"/>
          <p:nvPr/>
        </p:nvSpPr>
        <p:spPr>
          <a:xfrm>
            <a:off x="335279" y="1571267"/>
            <a:ext cx="11521440" cy="2591543"/>
          </a:xfrm>
          <a:prstGeom prst="rect">
            <a:avLst/>
          </a:prstGeom>
          <a:noFill/>
        </p:spPr>
        <p:txBody>
          <a:bodyPr wrap="square">
            <a:spAutoFit/>
          </a:bodyPr>
          <a:lstStyle/>
          <a:p>
            <a:pPr algn="l"/>
            <a:r>
              <a:rPr lang="es-CO" sz="1800" b="0" i="0" dirty="0">
                <a:effectLst/>
                <a:latin typeface="Arial" panose="020B0604020202020204" pitchFamily="34" charset="0"/>
              </a:rPr>
              <a:t>•</a:t>
            </a:r>
            <a:r>
              <a:rPr lang="es-CO" sz="1800" b="0" i="0" dirty="0">
                <a:effectLst/>
                <a:latin typeface="Calibri" panose="020F0502020204030204" pitchFamily="34" charset="0"/>
              </a:rPr>
              <a:t>La </a:t>
            </a:r>
            <a:r>
              <a:rPr lang="es-CO" sz="1800" b="1" i="0" dirty="0">
                <a:effectLst/>
                <a:latin typeface="Calibri" panose="020F0502020204030204" pitchFamily="34" charset="0"/>
              </a:rPr>
              <a:t>colocación</a:t>
            </a:r>
            <a:r>
              <a:rPr lang="es-CO" sz="1800" b="0" i="0" dirty="0">
                <a:effectLst/>
                <a:latin typeface="Calibri" panose="020F0502020204030204" pitchFamily="34" charset="0"/>
              </a:rPr>
              <a:t> de inmuebles de viviendas usadas </a:t>
            </a:r>
            <a:r>
              <a:rPr lang="es-CO" sz="1800" b="1" i="0" dirty="0">
                <a:effectLst/>
                <a:latin typeface="Calibri" panose="020F0502020204030204" pitchFamily="34" charset="0"/>
              </a:rPr>
              <a:t>ha disminuido</a:t>
            </a:r>
            <a:r>
              <a:rPr lang="es-CO" sz="1800" b="0" i="0" dirty="0">
                <a:effectLst/>
                <a:latin typeface="Calibri" panose="020F0502020204030204" pitchFamily="34" charset="0"/>
              </a:rPr>
              <a:t> en el último año, al tiempo que incrementa la venta de vivienda nueva en la ciudad, en especial por la participación de la </a:t>
            </a:r>
            <a:r>
              <a:rPr lang="es-CO" sz="1800" b="1" i="0" dirty="0">
                <a:effectLst/>
                <a:latin typeface="Calibri" panose="020F0502020204030204" pitchFamily="34" charset="0"/>
              </a:rPr>
              <a:t>vivienda de interés social</a:t>
            </a:r>
            <a:r>
              <a:rPr lang="es-CO" sz="1800" b="0" i="0" dirty="0">
                <a:effectLst/>
                <a:latin typeface="Calibri" panose="020F0502020204030204" pitchFamily="34" charset="0"/>
              </a:rPr>
              <a:t>.</a:t>
            </a:r>
            <a:endParaRPr lang="es-CO" b="0" i="0" dirty="0">
              <a:effectLst/>
              <a:latin typeface="Segoe UI" panose="020B0502040204020203" pitchFamily="34" charset="0"/>
            </a:endParaRPr>
          </a:p>
          <a:p>
            <a:pPr algn="l"/>
            <a:endParaRPr lang="es-CO" b="0" i="0" dirty="0">
              <a:effectLst/>
              <a:latin typeface="Segoe UI" panose="020B0502040204020203" pitchFamily="34" charset="0"/>
            </a:endParaRPr>
          </a:p>
          <a:p>
            <a:pPr algn="l"/>
            <a:r>
              <a:rPr lang="es-CO" sz="1800" b="0" i="0" dirty="0">
                <a:effectLst/>
                <a:latin typeface="Arial" panose="020B0604020202020204" pitchFamily="34" charset="0"/>
              </a:rPr>
              <a:t>•</a:t>
            </a:r>
            <a:r>
              <a:rPr lang="es-CO" sz="1800" b="0" i="0" dirty="0">
                <a:effectLst/>
                <a:latin typeface="Calibri" panose="020F0502020204030204" pitchFamily="34" charset="0"/>
              </a:rPr>
              <a:t>Los</a:t>
            </a:r>
            <a:r>
              <a:rPr lang="es-CO" sz="1800" b="1" i="0" dirty="0">
                <a:effectLst/>
                <a:latin typeface="Calibri" panose="020F0502020204030204" pitchFamily="34" charset="0"/>
              </a:rPr>
              <a:t> tiempos</a:t>
            </a:r>
            <a:r>
              <a:rPr lang="es-CO" sz="1800" b="0" i="0" dirty="0">
                <a:effectLst/>
                <a:latin typeface="Calibri" panose="020F0502020204030204" pitchFamily="34" charset="0"/>
              </a:rPr>
              <a:t> promedio de </a:t>
            </a:r>
            <a:r>
              <a:rPr lang="es-CO" sz="1800" b="1" i="0" dirty="0">
                <a:effectLst/>
                <a:latin typeface="Calibri" panose="020F0502020204030204" pitchFamily="34" charset="0"/>
              </a:rPr>
              <a:t>arriendo y venta</a:t>
            </a:r>
            <a:r>
              <a:rPr lang="es-CO" sz="1800" b="0" i="0" dirty="0">
                <a:effectLst/>
                <a:latin typeface="Calibri" panose="020F0502020204030204" pitchFamily="34" charset="0"/>
              </a:rPr>
              <a:t> de los negocios cerrados para vivienda usada en los últimos 6 meses ha venido </a:t>
            </a:r>
            <a:r>
              <a:rPr lang="es-CO" sz="1800" b="1" i="0" dirty="0">
                <a:effectLst/>
                <a:latin typeface="Calibri" panose="020F0502020204030204" pitchFamily="34" charset="0"/>
              </a:rPr>
              <a:t>creciendo</a:t>
            </a:r>
            <a:r>
              <a:rPr lang="es-CO" sz="1800" b="0" i="0" dirty="0">
                <a:effectLst/>
                <a:latin typeface="Calibri" panose="020F0502020204030204" pitchFamily="34" charset="0"/>
              </a:rPr>
              <a:t> durante el último año</a:t>
            </a:r>
            <a:r>
              <a:rPr lang="es-CO" b="0" i="0" dirty="0">
                <a:effectLst/>
                <a:latin typeface="Calibri" panose="020F0502020204030204" pitchFamily="34" charset="0"/>
              </a:rPr>
              <a:t>.</a:t>
            </a:r>
            <a:endParaRPr lang="es-CO" b="0" i="0" dirty="0">
              <a:effectLst/>
              <a:latin typeface="Segoe UI" panose="020B0502040204020203" pitchFamily="34" charset="0"/>
            </a:endParaRPr>
          </a:p>
          <a:p>
            <a:pPr algn="l"/>
            <a:endParaRPr lang="es-CO" b="0" i="0" dirty="0">
              <a:effectLst/>
              <a:latin typeface="Segoe UI" panose="020B0502040204020203" pitchFamily="34" charset="0"/>
            </a:endParaRPr>
          </a:p>
          <a:p>
            <a:pPr algn="l"/>
            <a:r>
              <a:rPr lang="es-CO" sz="1800" b="0" i="0" dirty="0">
                <a:effectLst/>
                <a:latin typeface="Calibri" panose="020F0502020204030204" pitchFamily="34" charset="0"/>
              </a:rPr>
              <a:t>•Los </a:t>
            </a:r>
            <a:r>
              <a:rPr lang="es-CO" sz="1800" b="1" i="0" dirty="0">
                <a:effectLst/>
                <a:latin typeface="Calibri" panose="020F0502020204030204" pitchFamily="34" charset="0"/>
              </a:rPr>
              <a:t>precios</a:t>
            </a:r>
            <a:r>
              <a:rPr lang="es-CO" sz="1800" b="0" i="0" dirty="0">
                <a:effectLst/>
                <a:latin typeface="Calibri" panose="020F0502020204030204" pitchFamily="34" charset="0"/>
              </a:rPr>
              <a:t> tanto de a</a:t>
            </a:r>
            <a:r>
              <a:rPr lang="es-CO" sz="1800" b="1" i="0" dirty="0">
                <a:effectLst/>
                <a:latin typeface="Calibri" panose="020F0502020204030204" pitchFamily="34" charset="0"/>
              </a:rPr>
              <a:t>rriendo como venta </a:t>
            </a:r>
            <a:r>
              <a:rPr lang="es-CO" sz="1800" b="0" i="0" dirty="0">
                <a:effectLst/>
                <a:latin typeface="Calibri" panose="020F0502020204030204" pitchFamily="34" charset="0"/>
              </a:rPr>
              <a:t>para vivienda usada han venido </a:t>
            </a:r>
            <a:r>
              <a:rPr lang="es-CO" sz="1800" b="1" i="0" dirty="0">
                <a:effectLst/>
                <a:latin typeface="Calibri" panose="020F0502020204030204" pitchFamily="34" charset="0"/>
              </a:rPr>
              <a:t>disminuyend</a:t>
            </a:r>
            <a:r>
              <a:rPr lang="es-CO" sz="1800" b="0" i="0" dirty="0">
                <a:effectLst/>
                <a:latin typeface="Calibri" panose="020F0502020204030204" pitchFamily="34" charset="0"/>
              </a:rPr>
              <a:t>o levemente.</a:t>
            </a:r>
          </a:p>
          <a:p>
            <a:pPr algn="l"/>
            <a:endParaRPr lang="es-CO" b="0" i="0" dirty="0">
              <a:effectLst/>
              <a:latin typeface="Segoe UI" panose="020B0502040204020203" pitchFamily="34" charset="0"/>
            </a:endParaRPr>
          </a:p>
          <a:p>
            <a:pPr algn="just">
              <a:lnSpc>
                <a:spcPct val="107000"/>
              </a:lnSpc>
              <a:spcAft>
                <a:spcPts val="800"/>
              </a:spcAft>
            </a:pPr>
            <a:r>
              <a:rPr lang="es-CO" sz="1800" dirty="0">
                <a:effectLst/>
                <a:latin typeface="Calibri" panose="020F0502020204030204" pitchFamily="34" charset="0"/>
                <a:ea typeface="Calibri" panose="020F0502020204030204" pitchFamily="34" charset="0"/>
                <a:cs typeface="Times New Roman" panose="02020603050405020304" pitchFamily="18" charset="0"/>
              </a:rPr>
              <a:t>A continuación, se presenta la variación del precio del Mt2 para venta para venta generada por efectos de la pandemia:</a:t>
            </a:r>
          </a:p>
        </p:txBody>
      </p:sp>
      <p:graphicFrame>
        <p:nvGraphicFramePr>
          <p:cNvPr id="2" name="Tabla 1">
            <a:extLst>
              <a:ext uri="{FF2B5EF4-FFF2-40B4-BE49-F238E27FC236}">
                <a16:creationId xmlns:a16="http://schemas.microsoft.com/office/drawing/2014/main" id="{841CC1C5-209B-4E4B-8A17-F423E9994549}"/>
              </a:ext>
            </a:extLst>
          </p:cNvPr>
          <p:cNvGraphicFramePr>
            <a:graphicFrameLocks noGrp="1"/>
          </p:cNvGraphicFramePr>
          <p:nvPr/>
        </p:nvGraphicFramePr>
        <p:xfrm>
          <a:off x="4870357" y="4482883"/>
          <a:ext cx="2451284" cy="914934"/>
        </p:xfrm>
        <a:graphic>
          <a:graphicData uri="http://schemas.openxmlformats.org/drawingml/2006/table">
            <a:tbl>
              <a:tblPr firstRow="1" bandRow="1">
                <a:tableStyleId>{5C22544A-7EE6-4342-B048-85BDC9FD1C3A}</a:tableStyleId>
              </a:tblPr>
              <a:tblGrid>
                <a:gridCol w="1225642">
                  <a:extLst>
                    <a:ext uri="{9D8B030D-6E8A-4147-A177-3AD203B41FA5}">
                      <a16:colId xmlns:a16="http://schemas.microsoft.com/office/drawing/2014/main" val="1308783293"/>
                    </a:ext>
                  </a:extLst>
                </a:gridCol>
                <a:gridCol w="1225642">
                  <a:extLst>
                    <a:ext uri="{9D8B030D-6E8A-4147-A177-3AD203B41FA5}">
                      <a16:colId xmlns:a16="http://schemas.microsoft.com/office/drawing/2014/main" val="969385760"/>
                    </a:ext>
                  </a:extLst>
                </a:gridCol>
              </a:tblGrid>
              <a:tr h="457467">
                <a:tc>
                  <a:txBody>
                    <a:bodyPr/>
                    <a:lstStyle/>
                    <a:p>
                      <a:pPr algn="ctr"/>
                      <a:r>
                        <a:rPr lang="es-CO" sz="1600" dirty="0">
                          <a:effectLst/>
                        </a:rPr>
                        <a:t>Ciudad</a:t>
                      </a:r>
                      <a:endParaRPr lang="es-CO" sz="1600"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600">
                          <a:effectLst/>
                        </a:rPr>
                        <a:t>Variación</a:t>
                      </a:r>
                      <a:endParaRPr lang="es-CO" sz="160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203479400"/>
                  </a:ext>
                </a:extLst>
              </a:tr>
              <a:tr h="457467">
                <a:tc>
                  <a:txBody>
                    <a:bodyPr/>
                    <a:lstStyle/>
                    <a:p>
                      <a:pPr algn="ctr"/>
                      <a:r>
                        <a:rPr lang="es-CO" sz="1600" b="1" dirty="0">
                          <a:effectLst/>
                        </a:rPr>
                        <a:t>Nacional</a:t>
                      </a:r>
                      <a:endParaRPr lang="es-CO" sz="1600" b="1" dirty="0">
                        <a:effectLst/>
                        <a:latin typeface="Calibri" panose="020F0502020204030204" pitchFamily="34" charset="0"/>
                        <a:ea typeface="Calibri" panose="020F0502020204030204" pitchFamily="34" charset="0"/>
                      </a:endParaRPr>
                    </a:p>
                  </a:txBody>
                  <a:tcPr marL="9525" marR="9525" marT="9525" marB="9525" anchor="ctr"/>
                </a:tc>
                <a:tc>
                  <a:txBody>
                    <a:bodyPr/>
                    <a:lstStyle/>
                    <a:p>
                      <a:pPr algn="ctr"/>
                      <a:r>
                        <a:rPr lang="es-CO" sz="1600" b="1" dirty="0">
                          <a:effectLst/>
                        </a:rPr>
                        <a:t>7%</a:t>
                      </a:r>
                      <a:endParaRPr lang="es-CO" sz="1600" b="1" dirty="0">
                        <a:effectLst/>
                        <a:latin typeface="Calibri" panose="020F0502020204030204" pitchFamily="34" charset="0"/>
                        <a:ea typeface="Calibri" panose="020F0502020204030204" pitchFamily="34" charset="0"/>
                      </a:endParaRPr>
                    </a:p>
                  </a:txBody>
                  <a:tcPr marL="9525" marR="9525" marT="9525" marB="9525" anchor="ctr"/>
                </a:tc>
                <a:extLst>
                  <a:ext uri="{0D108BD9-81ED-4DB2-BD59-A6C34878D82A}">
                    <a16:rowId xmlns:a16="http://schemas.microsoft.com/office/drawing/2014/main" val="4103225777"/>
                  </a:ext>
                </a:extLst>
              </a:tr>
            </a:tbl>
          </a:graphicData>
        </a:graphic>
      </p:graphicFrame>
      <p:sp>
        <p:nvSpPr>
          <p:cNvPr id="13" name="CuadroTexto 12">
            <a:extLst>
              <a:ext uri="{FF2B5EF4-FFF2-40B4-BE49-F238E27FC236}">
                <a16:creationId xmlns:a16="http://schemas.microsoft.com/office/drawing/2014/main" id="{9DDBACC7-20C5-4F98-8DAF-F2055B300904}"/>
              </a:ext>
            </a:extLst>
          </p:cNvPr>
          <p:cNvSpPr txBox="1"/>
          <p:nvPr/>
        </p:nvSpPr>
        <p:spPr>
          <a:xfrm>
            <a:off x="61959" y="6514584"/>
            <a:ext cx="3650999" cy="307777"/>
          </a:xfrm>
          <a:prstGeom prst="rect">
            <a:avLst/>
          </a:prstGeom>
          <a:noFill/>
        </p:spPr>
        <p:txBody>
          <a:bodyPr wrap="none" rtlCol="0">
            <a:spAutoFit/>
          </a:bodyPr>
          <a:lstStyle/>
          <a:p>
            <a:r>
              <a:rPr lang="es-CO" sz="1400" i="1" dirty="0">
                <a:solidFill>
                  <a:srgbClr val="A9A8A9"/>
                </a:solidFill>
              </a:rPr>
              <a:t>Datos suministrados por La Galería Inmobiliaria</a:t>
            </a:r>
          </a:p>
        </p:txBody>
      </p:sp>
    </p:spTree>
    <p:extLst>
      <p:ext uri="{BB962C8B-B14F-4D97-AF65-F5344CB8AC3E}">
        <p14:creationId xmlns:p14="http://schemas.microsoft.com/office/powerpoint/2010/main" val="18838519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534880A-3A75-4040-A83F-4849A3806580}"/>
              </a:ext>
            </a:extLst>
          </p:cNvPr>
          <p:cNvSpPr txBox="1"/>
          <p:nvPr/>
        </p:nvSpPr>
        <p:spPr>
          <a:xfrm>
            <a:off x="1524000" y="789917"/>
            <a:ext cx="9143999" cy="584775"/>
          </a:xfrm>
          <a:prstGeom prst="rect">
            <a:avLst/>
          </a:prstGeom>
          <a:noFill/>
        </p:spPr>
        <p:txBody>
          <a:bodyPr wrap="square" rtlCol="0">
            <a:spAutoFit/>
          </a:bodyPr>
          <a:lstStyle/>
          <a:p>
            <a:pPr algn="ctr"/>
            <a:r>
              <a:rPr lang="es-ES" sz="3200" b="1" dirty="0">
                <a:solidFill>
                  <a:srgbClr val="000A8B"/>
                </a:solidFill>
                <a:latin typeface="Arial Narrow" panose="020B0606020202030204" pitchFamily="34" charset="0"/>
              </a:rPr>
              <a:t>Factor de Descuento</a:t>
            </a:r>
          </a:p>
        </p:txBody>
      </p:sp>
      <p:sp>
        <p:nvSpPr>
          <p:cNvPr id="9" name="Rectángulo 8">
            <a:extLst>
              <a:ext uri="{FF2B5EF4-FFF2-40B4-BE49-F238E27FC236}">
                <a16:creationId xmlns:a16="http://schemas.microsoft.com/office/drawing/2014/main" id="{C83CED47-22E4-4D24-845A-6F31A314DC1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graphicFrame>
        <p:nvGraphicFramePr>
          <p:cNvPr id="2" name="Tabla 2">
            <a:extLst>
              <a:ext uri="{FF2B5EF4-FFF2-40B4-BE49-F238E27FC236}">
                <a16:creationId xmlns:a16="http://schemas.microsoft.com/office/drawing/2014/main" id="{63B3D1A7-6285-461A-A204-BEC192124C05}"/>
              </a:ext>
            </a:extLst>
          </p:cNvPr>
          <p:cNvGraphicFramePr>
            <a:graphicFrameLocks noGrp="1"/>
          </p:cNvGraphicFramePr>
          <p:nvPr/>
        </p:nvGraphicFramePr>
        <p:xfrm>
          <a:off x="2025649" y="2181848"/>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139399442"/>
                    </a:ext>
                  </a:extLst>
                </a:gridCol>
                <a:gridCol w="4064000">
                  <a:extLst>
                    <a:ext uri="{9D8B030D-6E8A-4147-A177-3AD203B41FA5}">
                      <a16:colId xmlns:a16="http://schemas.microsoft.com/office/drawing/2014/main" val="1557560388"/>
                    </a:ext>
                  </a:extLst>
                </a:gridCol>
              </a:tblGrid>
              <a:tr h="370840">
                <a:tc>
                  <a:txBody>
                    <a:bodyPr/>
                    <a:lstStyle/>
                    <a:p>
                      <a:pPr algn="ctr"/>
                      <a:r>
                        <a:rPr lang="es-CO" dirty="0"/>
                        <a:t>Tipología</a:t>
                      </a:r>
                    </a:p>
                  </a:txBody>
                  <a:tcPr anchor="ctr"/>
                </a:tc>
                <a:tc>
                  <a:txBody>
                    <a:bodyPr/>
                    <a:lstStyle/>
                    <a:p>
                      <a:pPr algn="ctr"/>
                      <a:r>
                        <a:rPr lang="es-CO" dirty="0"/>
                        <a:t>Descuento</a:t>
                      </a:r>
                    </a:p>
                  </a:txBody>
                  <a:tcPr anchor="ctr"/>
                </a:tc>
                <a:extLst>
                  <a:ext uri="{0D108BD9-81ED-4DB2-BD59-A6C34878D82A}">
                    <a16:rowId xmlns:a16="http://schemas.microsoft.com/office/drawing/2014/main" val="315920407"/>
                  </a:ext>
                </a:extLst>
              </a:tr>
              <a:tr h="370840">
                <a:tc>
                  <a:txBody>
                    <a:bodyPr/>
                    <a:lstStyle/>
                    <a:p>
                      <a:pPr algn="ctr"/>
                      <a:r>
                        <a:rPr lang="es-CO" dirty="0"/>
                        <a:t>Oficinas</a:t>
                      </a:r>
                    </a:p>
                  </a:txBody>
                  <a:tcPr anchor="ctr"/>
                </a:tc>
                <a:tc>
                  <a:txBody>
                    <a:bodyPr/>
                    <a:lstStyle/>
                    <a:p>
                      <a:pPr algn="ctr"/>
                      <a:r>
                        <a:rPr lang="es-CO" dirty="0"/>
                        <a:t>16.1%</a:t>
                      </a:r>
                    </a:p>
                  </a:txBody>
                  <a:tcPr anchor="ctr"/>
                </a:tc>
                <a:extLst>
                  <a:ext uri="{0D108BD9-81ED-4DB2-BD59-A6C34878D82A}">
                    <a16:rowId xmlns:a16="http://schemas.microsoft.com/office/drawing/2014/main" val="652490355"/>
                  </a:ext>
                </a:extLst>
              </a:tr>
              <a:tr h="370840">
                <a:tc>
                  <a:txBody>
                    <a:bodyPr/>
                    <a:lstStyle/>
                    <a:p>
                      <a:pPr algn="ctr"/>
                      <a:r>
                        <a:rPr lang="es-CO" dirty="0"/>
                        <a:t>Comercial</a:t>
                      </a:r>
                    </a:p>
                  </a:txBody>
                  <a:tcPr anchor="ctr"/>
                </a:tc>
                <a:tc>
                  <a:txBody>
                    <a:bodyPr/>
                    <a:lstStyle/>
                    <a:p>
                      <a:pPr algn="ctr"/>
                      <a:r>
                        <a:rPr lang="es-CO" dirty="0"/>
                        <a:t>12%</a:t>
                      </a:r>
                    </a:p>
                  </a:txBody>
                  <a:tcPr anchor="ctr"/>
                </a:tc>
                <a:extLst>
                  <a:ext uri="{0D108BD9-81ED-4DB2-BD59-A6C34878D82A}">
                    <a16:rowId xmlns:a16="http://schemas.microsoft.com/office/drawing/2014/main" val="253418762"/>
                  </a:ext>
                </a:extLst>
              </a:tr>
              <a:tr h="370840">
                <a:tc>
                  <a:txBody>
                    <a:bodyPr/>
                    <a:lstStyle/>
                    <a:p>
                      <a:pPr algn="ctr"/>
                      <a:r>
                        <a:rPr lang="es-CO" dirty="0"/>
                        <a:t>Industrial</a:t>
                      </a:r>
                    </a:p>
                  </a:txBody>
                  <a:tcPr anchor="ctr"/>
                </a:tc>
                <a:tc>
                  <a:txBody>
                    <a:bodyPr/>
                    <a:lstStyle/>
                    <a:p>
                      <a:pPr algn="ctr"/>
                      <a:r>
                        <a:rPr lang="es-CO" dirty="0"/>
                        <a:t>11.5%</a:t>
                      </a:r>
                    </a:p>
                  </a:txBody>
                  <a:tcPr anchor="ctr"/>
                </a:tc>
                <a:extLst>
                  <a:ext uri="{0D108BD9-81ED-4DB2-BD59-A6C34878D82A}">
                    <a16:rowId xmlns:a16="http://schemas.microsoft.com/office/drawing/2014/main" val="3887692121"/>
                  </a:ext>
                </a:extLst>
              </a:tr>
              <a:tr h="370840">
                <a:tc>
                  <a:txBody>
                    <a:bodyPr/>
                    <a:lstStyle/>
                    <a:p>
                      <a:pPr algn="ctr"/>
                      <a:r>
                        <a:rPr lang="es-CO" dirty="0"/>
                        <a:t>Vivienda</a:t>
                      </a:r>
                    </a:p>
                  </a:txBody>
                  <a:tcPr anchor="ctr"/>
                </a:tc>
                <a:tc>
                  <a:txBody>
                    <a:bodyPr/>
                    <a:lstStyle/>
                    <a:p>
                      <a:pPr algn="ctr"/>
                      <a:r>
                        <a:rPr lang="es-CO" dirty="0"/>
                        <a:t>7%</a:t>
                      </a:r>
                    </a:p>
                  </a:txBody>
                  <a:tcPr anchor="ctr"/>
                </a:tc>
                <a:extLst>
                  <a:ext uri="{0D108BD9-81ED-4DB2-BD59-A6C34878D82A}">
                    <a16:rowId xmlns:a16="http://schemas.microsoft.com/office/drawing/2014/main" val="2638372243"/>
                  </a:ext>
                </a:extLst>
              </a:tr>
            </a:tbl>
          </a:graphicData>
        </a:graphic>
      </p:graphicFrame>
    </p:spTree>
    <p:extLst>
      <p:ext uri="{BB962C8B-B14F-4D97-AF65-F5344CB8AC3E}">
        <p14:creationId xmlns:p14="http://schemas.microsoft.com/office/powerpoint/2010/main" val="38717432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3998" y="722142"/>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Descuento Aplicado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graphicFrame>
        <p:nvGraphicFramePr>
          <p:cNvPr id="4" name="Tabla 3">
            <a:extLst>
              <a:ext uri="{FF2B5EF4-FFF2-40B4-BE49-F238E27FC236}">
                <a16:creationId xmlns:a16="http://schemas.microsoft.com/office/drawing/2014/main" id="{2C6177AA-35A7-42AB-A38E-0F2503D374E5}"/>
              </a:ext>
            </a:extLst>
          </p:cNvPr>
          <p:cNvGraphicFramePr>
            <a:graphicFrameLocks noGrp="1"/>
          </p:cNvGraphicFramePr>
          <p:nvPr/>
        </p:nvGraphicFramePr>
        <p:xfrm>
          <a:off x="924300" y="1560254"/>
          <a:ext cx="10343399" cy="1030208"/>
        </p:xfrm>
        <a:graphic>
          <a:graphicData uri="http://schemas.openxmlformats.org/drawingml/2006/table">
            <a:tbl>
              <a:tblPr firstRow="1">
                <a:tableStyleId>{5202B0CA-FC54-4496-8BCA-5EF66A818D29}</a:tableStyleId>
              </a:tblPr>
              <a:tblGrid>
                <a:gridCol w="965165">
                  <a:extLst>
                    <a:ext uri="{9D8B030D-6E8A-4147-A177-3AD203B41FA5}">
                      <a16:colId xmlns:a16="http://schemas.microsoft.com/office/drawing/2014/main" val="1179986481"/>
                    </a:ext>
                  </a:extLst>
                </a:gridCol>
                <a:gridCol w="1308807">
                  <a:extLst>
                    <a:ext uri="{9D8B030D-6E8A-4147-A177-3AD203B41FA5}">
                      <a16:colId xmlns:a16="http://schemas.microsoft.com/office/drawing/2014/main" val="3612040124"/>
                    </a:ext>
                  </a:extLst>
                </a:gridCol>
                <a:gridCol w="1983042">
                  <a:extLst>
                    <a:ext uri="{9D8B030D-6E8A-4147-A177-3AD203B41FA5}">
                      <a16:colId xmlns:a16="http://schemas.microsoft.com/office/drawing/2014/main" val="236933744"/>
                    </a:ext>
                  </a:extLst>
                </a:gridCol>
                <a:gridCol w="1796262">
                  <a:extLst>
                    <a:ext uri="{9D8B030D-6E8A-4147-A177-3AD203B41FA5}">
                      <a16:colId xmlns:a16="http://schemas.microsoft.com/office/drawing/2014/main" val="1864861718"/>
                    </a:ext>
                  </a:extLst>
                </a:gridCol>
                <a:gridCol w="2160015">
                  <a:extLst>
                    <a:ext uri="{9D8B030D-6E8A-4147-A177-3AD203B41FA5}">
                      <a16:colId xmlns:a16="http://schemas.microsoft.com/office/drawing/2014/main" val="2327803814"/>
                    </a:ext>
                  </a:extLst>
                </a:gridCol>
                <a:gridCol w="2130108">
                  <a:extLst>
                    <a:ext uri="{9D8B030D-6E8A-4147-A177-3AD203B41FA5}">
                      <a16:colId xmlns:a16="http://schemas.microsoft.com/office/drawing/2014/main" val="2889096741"/>
                    </a:ext>
                  </a:extLst>
                </a:gridCol>
              </a:tblGrid>
              <a:tr h="472043">
                <a:tc>
                  <a:txBody>
                    <a:bodyPr/>
                    <a:lstStyle/>
                    <a:p>
                      <a:pPr algn="ctr" fontAlgn="b"/>
                      <a:r>
                        <a:rPr lang="es-CO" sz="1800" b="1" i="0" u="none" strike="noStrike" dirty="0">
                          <a:solidFill>
                            <a:srgbClr val="000000"/>
                          </a:solidFill>
                          <a:effectLst/>
                          <a:latin typeface="Calibri" panose="020F0502020204030204" pitchFamily="34" charset="0"/>
                        </a:rPr>
                        <a:t>UI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1" u="none" strike="noStrike" dirty="0">
                          <a:solidFill>
                            <a:srgbClr val="000000"/>
                          </a:solidFill>
                          <a:effectLst/>
                        </a:rPr>
                        <a:t>FMI</a:t>
                      </a:r>
                      <a:endParaRPr lang="es-CO"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1" u="none" strike="noStrike" dirty="0">
                          <a:solidFill>
                            <a:srgbClr val="000000"/>
                          </a:solidFill>
                          <a:effectLst/>
                        </a:rPr>
                        <a:t>PRECIO BASE VENTA</a:t>
                      </a:r>
                      <a:endParaRPr lang="es-CO"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1" u="none" strike="noStrike" dirty="0">
                          <a:solidFill>
                            <a:srgbClr val="000000"/>
                          </a:solidFill>
                          <a:effectLst/>
                        </a:rPr>
                        <a:t>PRECIO N DESCUENTO</a:t>
                      </a:r>
                      <a:endParaRPr lang="es-CO"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1" u="none" strike="noStrike" dirty="0">
                          <a:solidFill>
                            <a:srgbClr val="000000"/>
                          </a:solidFill>
                          <a:effectLst/>
                        </a:rPr>
                        <a:t>PRECIO NUEVO DESCUENTO</a:t>
                      </a:r>
                      <a:endParaRPr lang="es-CO"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1" i="0" u="none" strike="noStrike" dirty="0">
                          <a:solidFill>
                            <a:srgbClr val="000000"/>
                          </a:solidFill>
                          <a:effectLst/>
                          <a:latin typeface="Calibri" panose="020F0502020204030204" pitchFamily="34" charset="0"/>
                        </a:rPr>
                        <a:t>% NUEVO DESCUENTO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128868841"/>
                  </a:ext>
                </a:extLst>
              </a:tr>
              <a:tr h="472043">
                <a:tc>
                  <a:txBody>
                    <a:bodyPr/>
                    <a:lstStyle/>
                    <a:p>
                      <a:pPr algn="ctr" fontAlgn="b"/>
                      <a:r>
                        <a:rPr lang="es-CO" sz="1800" b="0" u="none" strike="noStrike">
                          <a:solidFill>
                            <a:srgbClr val="000000"/>
                          </a:solidFill>
                          <a:effectLst/>
                        </a:rPr>
                        <a:t>2615</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0" u="none" strike="noStrike">
                          <a:solidFill>
                            <a:srgbClr val="000000"/>
                          </a:solidFill>
                          <a:effectLst/>
                        </a:rPr>
                        <a:t>3273</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0" u="none" strike="noStrike">
                          <a:solidFill>
                            <a:srgbClr val="000000"/>
                          </a:solidFill>
                          <a:effectLst/>
                        </a:rPr>
                        <a:t>$ 866,743,517,803</a:t>
                      </a:r>
                      <a:endParaRPr lang="es-CO"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0" u="none" strike="noStrike" dirty="0">
                          <a:solidFill>
                            <a:srgbClr val="000000"/>
                          </a:solidFill>
                          <a:effectLst/>
                        </a:rPr>
                        <a:t>$ 840,514,410,590</a:t>
                      </a:r>
                      <a:endParaRPr lang="es-CO"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0" u="none" strike="noStrike" dirty="0">
                          <a:solidFill>
                            <a:srgbClr val="000000"/>
                          </a:solidFill>
                          <a:effectLst/>
                        </a:rPr>
                        <a:t>$ 791,218,839,924</a:t>
                      </a:r>
                      <a:endParaRPr lang="es-CO"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CO" sz="1800" b="0" i="0" u="none" strike="noStrike" dirty="0">
                          <a:solidFill>
                            <a:srgbClr val="000000"/>
                          </a:solidFill>
                          <a:effectLst/>
                          <a:latin typeface="Calibri" panose="020F0502020204030204" pitchFamily="34" charset="0"/>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291026745"/>
                  </a:ext>
                </a:extLst>
              </a:tr>
            </a:tbl>
          </a:graphicData>
        </a:graphic>
      </p:graphicFrame>
      <p:sp>
        <p:nvSpPr>
          <p:cNvPr id="9" name="Rectángulo 8">
            <a:extLst>
              <a:ext uri="{FF2B5EF4-FFF2-40B4-BE49-F238E27FC236}">
                <a16:creationId xmlns:a16="http://schemas.microsoft.com/office/drawing/2014/main" id="{5CF6A8A1-F1AD-42DB-8D8D-46AD462D83E4}"/>
              </a:ext>
            </a:extLst>
          </p:cNvPr>
          <p:cNvSpPr/>
          <p:nvPr/>
        </p:nvSpPr>
        <p:spPr>
          <a:xfrm>
            <a:off x="384312" y="2758658"/>
            <a:ext cx="11423373" cy="3785652"/>
          </a:xfrm>
          <a:prstGeom prst="rect">
            <a:avLst/>
          </a:prstGeom>
        </p:spPr>
        <p:txBody>
          <a:bodyPr wrap="square">
            <a:spAutoFit/>
          </a:bodyPr>
          <a:lstStyle/>
          <a:p>
            <a:pPr marL="457200" indent="-4572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239 UI correspondientes a 316 FMI tienen descuento “N” aplicado. Con un rango de descuento de 1% al 20%. El promedio de descuento individual por inmueble es de 8.81%.</a:t>
            </a:r>
          </a:p>
          <a:p>
            <a:pPr marL="457200" indent="-4572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457200" indent="-4572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El descuento N aplicado da un descuento general del 3%. </a:t>
            </a:r>
          </a:p>
          <a:p>
            <a:pPr marL="457200" indent="-4572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457200" indent="-4572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Al aplicar el nuevo descuento sobre los inmuebles disponibles para venta se obtiene un descuento general del 9% (adiciona 6% respecto al descuento “N”).</a:t>
            </a:r>
          </a:p>
          <a:p>
            <a:pPr marL="457200" indent="-457200" algn="just">
              <a:buFont typeface="Arial" panose="020B0604020202020204" pitchFamily="34" charset="0"/>
              <a:buChar char="•"/>
            </a:pPr>
            <a:endParaRPr lang="es-CO" sz="2400" dirty="0">
              <a:solidFill>
                <a:schemeClr val="bg1">
                  <a:lumMod val="50000"/>
                </a:schemeClr>
              </a:solidFill>
              <a:latin typeface="Arial Narrow" panose="020B0606020202030204" pitchFamily="34" charset="0"/>
            </a:endParaRPr>
          </a:p>
          <a:p>
            <a:pPr marL="457200" indent="-457200" algn="just">
              <a:buFont typeface="Arial" panose="020B0604020202020204" pitchFamily="34" charset="0"/>
              <a:buChar char="•"/>
            </a:pPr>
            <a:r>
              <a:rPr lang="es-CO" sz="2400" dirty="0">
                <a:solidFill>
                  <a:schemeClr val="bg1">
                    <a:lumMod val="50000"/>
                  </a:schemeClr>
                </a:solidFill>
                <a:latin typeface="Arial Narrow" panose="020B0606020202030204" pitchFamily="34" charset="0"/>
              </a:rPr>
              <a:t>El valor del inmueble no puede ser inferior que el avalúo catastral. El tope de la suma de descuentos es del 30%. </a:t>
            </a:r>
          </a:p>
        </p:txBody>
      </p:sp>
    </p:spTree>
    <p:extLst>
      <p:ext uri="{BB962C8B-B14F-4D97-AF65-F5344CB8AC3E}">
        <p14:creationId xmlns:p14="http://schemas.microsoft.com/office/powerpoint/2010/main" val="32795878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17649" y="560236"/>
            <a:ext cx="9143999" cy="1015663"/>
          </a:xfrm>
          <a:prstGeom prst="rect">
            <a:avLst/>
          </a:prstGeom>
          <a:noFill/>
        </p:spPr>
        <p:txBody>
          <a:bodyPr wrap="square" rtlCol="0">
            <a:spAutoFit/>
          </a:bodyPr>
          <a:lstStyle/>
          <a:p>
            <a:pPr algn="ctr"/>
            <a:r>
              <a:rPr lang="es-ES" sz="4000" b="1" dirty="0">
                <a:solidFill>
                  <a:srgbClr val="000A8B"/>
                </a:solidFill>
              </a:rPr>
              <a:t>Histórico Ventas</a:t>
            </a:r>
          </a:p>
          <a:p>
            <a:pPr algn="ctr"/>
            <a:r>
              <a:rPr lang="es-ES" b="1" dirty="0">
                <a:solidFill>
                  <a:srgbClr val="000A8B"/>
                </a:solidFill>
              </a:rPr>
              <a:t>Folio de Matrícula VS Unidades Inmobiliarias</a:t>
            </a:r>
          </a:p>
        </p:txBody>
      </p:sp>
      <p:graphicFrame>
        <p:nvGraphicFramePr>
          <p:cNvPr id="12" name="Gráfico 11">
            <a:extLst>
              <a:ext uri="{FF2B5EF4-FFF2-40B4-BE49-F238E27FC236}">
                <a16:creationId xmlns:a16="http://schemas.microsoft.com/office/drawing/2014/main" id="{B162A7DC-8CCD-4608-A72A-9C94FA994BC7}"/>
              </a:ext>
            </a:extLst>
          </p:cNvPr>
          <p:cNvGraphicFramePr>
            <a:graphicFrameLocks/>
          </p:cNvGraphicFramePr>
          <p:nvPr/>
        </p:nvGraphicFramePr>
        <p:xfrm>
          <a:off x="281031" y="1642125"/>
          <a:ext cx="11617234" cy="46556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10580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476102" y="678755"/>
            <a:ext cx="9143999" cy="1015663"/>
          </a:xfrm>
          <a:prstGeom prst="rect">
            <a:avLst/>
          </a:prstGeom>
          <a:noFill/>
        </p:spPr>
        <p:txBody>
          <a:bodyPr wrap="square" rtlCol="0">
            <a:spAutoFit/>
          </a:bodyPr>
          <a:lstStyle/>
          <a:p>
            <a:pPr algn="ctr"/>
            <a:r>
              <a:rPr lang="es-ES" sz="4000" b="1" dirty="0">
                <a:solidFill>
                  <a:srgbClr val="000A8B"/>
                </a:solidFill>
              </a:rPr>
              <a:t>Histórico Ventas Inmuebles</a:t>
            </a:r>
          </a:p>
          <a:p>
            <a:pPr algn="ctr"/>
            <a:r>
              <a:rPr lang="es-ES" b="1" dirty="0">
                <a:solidFill>
                  <a:srgbClr val="000A8B"/>
                </a:solidFill>
              </a:rPr>
              <a:t>Valor Ventas</a:t>
            </a:r>
          </a:p>
        </p:txBody>
      </p:sp>
      <p:pic>
        <p:nvPicPr>
          <p:cNvPr id="9" name="Imagen 8">
            <a:extLst>
              <a:ext uri="{FF2B5EF4-FFF2-40B4-BE49-F238E27FC236}">
                <a16:creationId xmlns:a16="http://schemas.microsoft.com/office/drawing/2014/main" id="{B89DAA68-040F-4279-BD7C-C47FB777FCAD}"/>
              </a:ext>
            </a:extLst>
          </p:cNvPr>
          <p:cNvPicPr>
            <a:picLocks noChangeAspect="1"/>
          </p:cNvPicPr>
          <p:nvPr/>
        </p:nvPicPr>
        <p:blipFill>
          <a:blip r:embed="rId4"/>
          <a:stretch>
            <a:fillRect/>
          </a:stretch>
        </p:blipFill>
        <p:spPr>
          <a:xfrm>
            <a:off x="1124410" y="6302375"/>
            <a:ext cx="1524000" cy="238125"/>
          </a:xfrm>
          <a:prstGeom prst="rect">
            <a:avLst/>
          </a:prstGeom>
        </p:spPr>
      </p:pic>
      <p:graphicFrame>
        <p:nvGraphicFramePr>
          <p:cNvPr id="12" name="Gráfico 11">
            <a:extLst>
              <a:ext uri="{FF2B5EF4-FFF2-40B4-BE49-F238E27FC236}">
                <a16:creationId xmlns:a16="http://schemas.microsoft.com/office/drawing/2014/main" id="{275A4401-F678-46DB-8105-BD7A140E6E0E}"/>
              </a:ext>
            </a:extLst>
          </p:cNvPr>
          <p:cNvGraphicFramePr>
            <a:graphicFrameLocks/>
          </p:cNvGraphicFramePr>
          <p:nvPr/>
        </p:nvGraphicFramePr>
        <p:xfrm>
          <a:off x="61959" y="1694417"/>
          <a:ext cx="11641580" cy="460414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09923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102360" y="1155672"/>
            <a:ext cx="9143999" cy="707886"/>
          </a:xfrm>
          <a:prstGeom prst="rect">
            <a:avLst/>
          </a:prstGeom>
          <a:noFill/>
        </p:spPr>
        <p:txBody>
          <a:bodyPr wrap="square" rtlCol="0">
            <a:spAutoFit/>
          </a:bodyPr>
          <a:lstStyle/>
          <a:p>
            <a:pPr algn="ctr"/>
            <a:r>
              <a:rPr lang="es-ES" sz="4000" b="1" dirty="0">
                <a:solidFill>
                  <a:srgbClr val="000A8B"/>
                </a:solidFill>
              </a:rPr>
              <a:t>Ventas Inmuebles 2020</a:t>
            </a:r>
          </a:p>
        </p:txBody>
      </p:sp>
      <p:graphicFrame>
        <p:nvGraphicFramePr>
          <p:cNvPr id="9" name="Gráfico 8">
            <a:extLst>
              <a:ext uri="{FF2B5EF4-FFF2-40B4-BE49-F238E27FC236}">
                <a16:creationId xmlns:a16="http://schemas.microsoft.com/office/drawing/2014/main" id="{5078F500-1537-48CE-9DFB-2D47E1824F25}"/>
              </a:ext>
            </a:extLst>
          </p:cNvPr>
          <p:cNvGraphicFramePr>
            <a:graphicFrameLocks/>
          </p:cNvGraphicFramePr>
          <p:nvPr/>
        </p:nvGraphicFramePr>
        <p:xfrm>
          <a:off x="61959" y="2298981"/>
          <a:ext cx="5578204" cy="3473013"/>
        </p:xfrm>
        <a:graphic>
          <a:graphicData uri="http://schemas.openxmlformats.org/drawingml/2006/chart">
            <c:chart xmlns:c="http://schemas.openxmlformats.org/drawingml/2006/chart" xmlns:r="http://schemas.openxmlformats.org/officeDocument/2006/relationships" r:id="rId4"/>
          </a:graphicData>
        </a:graphic>
      </p:graphicFrame>
      <p:pic>
        <p:nvPicPr>
          <p:cNvPr id="3" name="Imagen 2">
            <a:extLst>
              <a:ext uri="{FF2B5EF4-FFF2-40B4-BE49-F238E27FC236}">
                <a16:creationId xmlns:a16="http://schemas.microsoft.com/office/drawing/2014/main" id="{31184CAD-B999-4624-B9FF-27689C711C82}"/>
              </a:ext>
            </a:extLst>
          </p:cNvPr>
          <p:cNvPicPr>
            <a:picLocks noChangeAspect="1"/>
          </p:cNvPicPr>
          <p:nvPr/>
        </p:nvPicPr>
        <p:blipFill>
          <a:blip r:embed="rId5"/>
          <a:stretch>
            <a:fillRect/>
          </a:stretch>
        </p:blipFill>
        <p:spPr>
          <a:xfrm>
            <a:off x="10606041" y="5764226"/>
            <a:ext cx="1524000" cy="238125"/>
          </a:xfrm>
          <a:prstGeom prst="rect">
            <a:avLst/>
          </a:prstGeom>
        </p:spPr>
      </p:pic>
      <p:graphicFrame>
        <p:nvGraphicFramePr>
          <p:cNvPr id="12" name="Gráfico 11">
            <a:extLst>
              <a:ext uri="{FF2B5EF4-FFF2-40B4-BE49-F238E27FC236}">
                <a16:creationId xmlns:a16="http://schemas.microsoft.com/office/drawing/2014/main" id="{4742F108-91FB-4983-9D05-B8BB423E1AEC}"/>
              </a:ext>
            </a:extLst>
          </p:cNvPr>
          <p:cNvGraphicFramePr>
            <a:graphicFrameLocks/>
          </p:cNvGraphicFramePr>
          <p:nvPr/>
        </p:nvGraphicFramePr>
        <p:xfrm>
          <a:off x="5608065" y="2295171"/>
          <a:ext cx="6469576" cy="336475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337843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834205"/>
            <a:ext cx="9143999" cy="707886"/>
          </a:xfrm>
          <a:prstGeom prst="rect">
            <a:avLst/>
          </a:prstGeom>
          <a:noFill/>
        </p:spPr>
        <p:txBody>
          <a:bodyPr wrap="square" rtlCol="0">
            <a:spAutoFit/>
          </a:bodyPr>
          <a:lstStyle/>
          <a:p>
            <a:pPr algn="ctr"/>
            <a:r>
              <a:rPr lang="es-ES" sz="4000" b="1" dirty="0">
                <a:solidFill>
                  <a:srgbClr val="000A8B"/>
                </a:solidFill>
              </a:rPr>
              <a:t>Efectividad Ventas Inmuebles SAE</a:t>
            </a:r>
          </a:p>
        </p:txBody>
      </p:sp>
      <p:graphicFrame>
        <p:nvGraphicFramePr>
          <p:cNvPr id="3" name="Tabla 2">
            <a:extLst>
              <a:ext uri="{FF2B5EF4-FFF2-40B4-BE49-F238E27FC236}">
                <a16:creationId xmlns:a16="http://schemas.microsoft.com/office/drawing/2014/main" id="{7B176B30-FAD6-4843-B96A-3452AC84E6A8}"/>
              </a:ext>
            </a:extLst>
          </p:cNvPr>
          <p:cNvGraphicFramePr>
            <a:graphicFrameLocks noGrp="1"/>
          </p:cNvGraphicFramePr>
          <p:nvPr/>
        </p:nvGraphicFramePr>
        <p:xfrm>
          <a:off x="2488653" y="1821849"/>
          <a:ext cx="7201989" cy="3214302"/>
        </p:xfrm>
        <a:graphic>
          <a:graphicData uri="http://schemas.openxmlformats.org/drawingml/2006/table">
            <a:tbl>
              <a:tblPr>
                <a:tableStyleId>{E8034E78-7F5D-4C2E-B375-FC64B27BC917}</a:tableStyleId>
              </a:tblPr>
              <a:tblGrid>
                <a:gridCol w="1287648">
                  <a:extLst>
                    <a:ext uri="{9D8B030D-6E8A-4147-A177-3AD203B41FA5}">
                      <a16:colId xmlns:a16="http://schemas.microsoft.com/office/drawing/2014/main" val="3853901141"/>
                    </a:ext>
                  </a:extLst>
                </a:gridCol>
                <a:gridCol w="1723174">
                  <a:extLst>
                    <a:ext uri="{9D8B030D-6E8A-4147-A177-3AD203B41FA5}">
                      <a16:colId xmlns:a16="http://schemas.microsoft.com/office/drawing/2014/main" val="1688901830"/>
                    </a:ext>
                  </a:extLst>
                </a:gridCol>
                <a:gridCol w="1918847">
                  <a:extLst>
                    <a:ext uri="{9D8B030D-6E8A-4147-A177-3AD203B41FA5}">
                      <a16:colId xmlns:a16="http://schemas.microsoft.com/office/drawing/2014/main" val="1742038597"/>
                    </a:ext>
                  </a:extLst>
                </a:gridCol>
                <a:gridCol w="2272320">
                  <a:extLst>
                    <a:ext uri="{9D8B030D-6E8A-4147-A177-3AD203B41FA5}">
                      <a16:colId xmlns:a16="http://schemas.microsoft.com/office/drawing/2014/main" val="3756764482"/>
                    </a:ext>
                  </a:extLst>
                </a:gridCol>
              </a:tblGrid>
              <a:tr h="459186">
                <a:tc>
                  <a:txBody>
                    <a:bodyPr/>
                    <a:lstStyle/>
                    <a:p>
                      <a:pPr algn="ctr" fontAlgn="ctr"/>
                      <a:r>
                        <a:rPr lang="es-CO" sz="2000" b="0" u="none" strike="noStrike" dirty="0">
                          <a:solidFill>
                            <a:sysClr val="windowText" lastClr="000000"/>
                          </a:solidFill>
                          <a:effectLst/>
                        </a:rPr>
                        <a:t>AÑO</a:t>
                      </a:r>
                      <a:endParaRPr lang="es-CO" sz="2000" b="0" i="0" u="none" strike="noStrike" dirty="0">
                        <a:solidFill>
                          <a:sysClr val="windowText" lastClr="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s-CO" sz="2000" b="0" u="none" strike="noStrike" dirty="0">
                          <a:solidFill>
                            <a:sysClr val="windowText" lastClr="000000"/>
                          </a:solidFill>
                          <a:effectLst/>
                        </a:rPr>
                        <a:t>% UI</a:t>
                      </a:r>
                      <a:endParaRPr lang="es-CO" sz="2000" b="0" i="0" u="none" strike="noStrike" dirty="0">
                        <a:solidFill>
                          <a:sysClr val="windowText" lastClr="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s-CO" sz="2000" b="0" u="none" strike="noStrike" dirty="0">
                          <a:solidFill>
                            <a:sysClr val="windowText" lastClr="000000"/>
                          </a:solidFill>
                          <a:effectLst/>
                        </a:rPr>
                        <a:t>% FMI</a:t>
                      </a:r>
                      <a:endParaRPr lang="es-CO" sz="2000" b="0" i="0" u="none" strike="noStrike" dirty="0">
                        <a:solidFill>
                          <a:sysClr val="windowText" lastClr="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s-CO" sz="2000" b="0" u="none" strike="noStrike" dirty="0">
                          <a:solidFill>
                            <a:sysClr val="windowText" lastClr="000000"/>
                          </a:solidFill>
                          <a:effectLst/>
                        </a:rPr>
                        <a:t>% VALOR</a:t>
                      </a:r>
                      <a:endParaRPr lang="es-CO" sz="2000" b="0" i="0" u="none" strike="noStrike" dirty="0">
                        <a:solidFill>
                          <a:sysClr val="windowText" lastClr="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5864838"/>
                  </a:ext>
                </a:extLst>
              </a:tr>
              <a:tr h="459186">
                <a:tc>
                  <a:txBody>
                    <a:bodyPr/>
                    <a:lstStyle/>
                    <a:p>
                      <a:pPr algn="ctr" fontAlgn="ctr"/>
                      <a:r>
                        <a:rPr lang="es-CO" sz="2000" b="0" u="none" strike="noStrike">
                          <a:solidFill>
                            <a:srgbClr val="000000"/>
                          </a:solidFill>
                          <a:effectLst/>
                        </a:rPr>
                        <a:t>2015</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24%</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23%</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15%</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3152935"/>
                  </a:ext>
                </a:extLst>
              </a:tr>
              <a:tr h="459186">
                <a:tc>
                  <a:txBody>
                    <a:bodyPr/>
                    <a:lstStyle/>
                    <a:p>
                      <a:pPr algn="ctr" fontAlgn="ctr"/>
                      <a:r>
                        <a:rPr lang="es-CO" sz="2000" b="0" u="none" strike="noStrike" dirty="0">
                          <a:solidFill>
                            <a:srgbClr val="000000"/>
                          </a:solidFill>
                          <a:effectLst/>
                        </a:rPr>
                        <a:t>2016</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32%</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38%</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17%</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013509"/>
                  </a:ext>
                </a:extLst>
              </a:tr>
              <a:tr h="459186">
                <a:tc>
                  <a:txBody>
                    <a:bodyPr/>
                    <a:lstStyle/>
                    <a:p>
                      <a:pPr algn="ctr" fontAlgn="ctr"/>
                      <a:r>
                        <a:rPr lang="es-CO" sz="2000" b="0" u="none" strike="noStrike">
                          <a:solidFill>
                            <a:srgbClr val="000000"/>
                          </a:solidFill>
                          <a:effectLst/>
                        </a:rPr>
                        <a:t>2017</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55%</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55%</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27%</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8788112"/>
                  </a:ext>
                </a:extLst>
              </a:tr>
              <a:tr h="459186">
                <a:tc>
                  <a:txBody>
                    <a:bodyPr/>
                    <a:lstStyle/>
                    <a:p>
                      <a:pPr algn="ctr" fontAlgn="ctr"/>
                      <a:r>
                        <a:rPr lang="es-CO" sz="2000" b="0" u="none" strike="noStrike">
                          <a:solidFill>
                            <a:srgbClr val="000000"/>
                          </a:solidFill>
                          <a:effectLst/>
                        </a:rPr>
                        <a:t>2018</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16%</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16%</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26%</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1395664"/>
                  </a:ext>
                </a:extLst>
              </a:tr>
              <a:tr h="459186">
                <a:tc>
                  <a:txBody>
                    <a:bodyPr/>
                    <a:lstStyle/>
                    <a:p>
                      <a:pPr algn="ctr" fontAlgn="ctr"/>
                      <a:r>
                        <a:rPr lang="es-CO" sz="2000" b="0" u="none" strike="noStrike">
                          <a:solidFill>
                            <a:srgbClr val="000000"/>
                          </a:solidFill>
                          <a:effectLst/>
                        </a:rPr>
                        <a:t>2019</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15%</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16%</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20%</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845220"/>
                  </a:ext>
                </a:extLst>
              </a:tr>
              <a:tr h="459186">
                <a:tc>
                  <a:txBody>
                    <a:bodyPr/>
                    <a:lstStyle/>
                    <a:p>
                      <a:pPr algn="ctr" fontAlgn="ctr"/>
                      <a:r>
                        <a:rPr lang="es-CO" sz="2000" b="0" u="none" strike="noStrike">
                          <a:solidFill>
                            <a:srgbClr val="000000"/>
                          </a:solidFill>
                          <a:effectLst/>
                        </a:rPr>
                        <a:t>2020</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33%</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a:solidFill>
                            <a:srgbClr val="000000"/>
                          </a:solidFill>
                          <a:effectLst/>
                        </a:rPr>
                        <a:t>31%</a:t>
                      </a:r>
                      <a:endParaRPr lang="es-CO" sz="20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0" u="none" strike="noStrike" dirty="0">
                          <a:solidFill>
                            <a:srgbClr val="000000"/>
                          </a:solidFill>
                          <a:effectLst/>
                        </a:rPr>
                        <a:t>25%</a:t>
                      </a:r>
                      <a:endParaRPr lang="es-CO"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2187658"/>
                  </a:ext>
                </a:extLst>
              </a:tr>
            </a:tbl>
          </a:graphicData>
        </a:graphic>
      </p:graphicFrame>
    </p:spTree>
    <p:extLst>
      <p:ext uri="{BB962C8B-B14F-4D97-AF65-F5344CB8AC3E}">
        <p14:creationId xmlns:p14="http://schemas.microsoft.com/office/powerpoint/2010/main" val="6266848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24000" y="834205"/>
            <a:ext cx="9143999" cy="707886"/>
          </a:xfrm>
          <a:prstGeom prst="rect">
            <a:avLst/>
          </a:prstGeom>
          <a:noFill/>
        </p:spPr>
        <p:txBody>
          <a:bodyPr wrap="square" rtlCol="0">
            <a:spAutoFit/>
          </a:bodyPr>
          <a:lstStyle/>
          <a:p>
            <a:pPr algn="ctr"/>
            <a:r>
              <a:rPr lang="es-ES" sz="4000" b="1" dirty="0">
                <a:solidFill>
                  <a:srgbClr val="000A8B"/>
                </a:solidFill>
              </a:rPr>
              <a:t>Absorción Ventas</a:t>
            </a:r>
          </a:p>
        </p:txBody>
      </p:sp>
      <p:graphicFrame>
        <p:nvGraphicFramePr>
          <p:cNvPr id="2" name="Tabla 1">
            <a:extLst>
              <a:ext uri="{FF2B5EF4-FFF2-40B4-BE49-F238E27FC236}">
                <a16:creationId xmlns:a16="http://schemas.microsoft.com/office/drawing/2014/main" id="{9FED8C9E-C24B-4084-855B-B56435CF1713}"/>
              </a:ext>
            </a:extLst>
          </p:cNvPr>
          <p:cNvGraphicFramePr>
            <a:graphicFrameLocks noGrp="1"/>
          </p:cNvGraphicFramePr>
          <p:nvPr/>
        </p:nvGraphicFramePr>
        <p:xfrm>
          <a:off x="2271486" y="2387900"/>
          <a:ext cx="2336800" cy="3400425"/>
        </p:xfrm>
        <a:graphic>
          <a:graphicData uri="http://schemas.openxmlformats.org/drawingml/2006/table">
            <a:tbl>
              <a:tblPr firstRow="1">
                <a:tableStyleId>{E8034E78-7F5D-4C2E-B375-FC64B27BC917}</a:tableStyleId>
              </a:tblPr>
              <a:tblGrid>
                <a:gridCol w="1280960">
                  <a:extLst>
                    <a:ext uri="{9D8B030D-6E8A-4147-A177-3AD203B41FA5}">
                      <a16:colId xmlns:a16="http://schemas.microsoft.com/office/drawing/2014/main" val="2666865096"/>
                    </a:ext>
                  </a:extLst>
                </a:gridCol>
                <a:gridCol w="1055840">
                  <a:extLst>
                    <a:ext uri="{9D8B030D-6E8A-4147-A177-3AD203B41FA5}">
                      <a16:colId xmlns:a16="http://schemas.microsoft.com/office/drawing/2014/main" val="3436703232"/>
                    </a:ext>
                  </a:extLst>
                </a:gridCol>
              </a:tblGrid>
              <a:tr h="200025">
                <a:tc>
                  <a:txBody>
                    <a:bodyPr/>
                    <a:lstStyle/>
                    <a:p>
                      <a:pPr algn="ctr" fontAlgn="b"/>
                      <a:r>
                        <a:rPr lang="es-CO" sz="1100" u="none" strike="noStrike" dirty="0">
                          <a:effectLst/>
                        </a:rPr>
                        <a:t>CLASIFICACIÓN</a:t>
                      </a:r>
                      <a:endParaRPr lang="es-CO" sz="1100" b="1" i="0" u="none" strike="noStrike" dirty="0">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effectLst/>
                        </a:rPr>
                        <a:t>MES ABSORCIÓN</a:t>
                      </a:r>
                      <a:endParaRPr lang="es-CO" sz="1100" b="1" i="0" u="none" strike="noStrike" dirty="0">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632278"/>
                  </a:ext>
                </a:extLst>
              </a:tr>
              <a:tr h="200025">
                <a:tc>
                  <a:txBody>
                    <a:bodyPr/>
                    <a:lstStyle/>
                    <a:p>
                      <a:pPr algn="ctr" fontAlgn="b"/>
                      <a:r>
                        <a:rPr lang="es-CO" sz="1100" u="none" strike="noStrike" dirty="0">
                          <a:solidFill>
                            <a:sysClr val="windowText" lastClr="000000"/>
                          </a:solidFill>
                          <a:effectLst/>
                        </a:rPr>
                        <a:t>SUITE</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39.6</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8292802"/>
                  </a:ext>
                </a:extLst>
              </a:tr>
              <a:tr h="200025">
                <a:tc>
                  <a:txBody>
                    <a:bodyPr/>
                    <a:lstStyle/>
                    <a:p>
                      <a:pPr algn="ctr" fontAlgn="b"/>
                      <a:r>
                        <a:rPr lang="es-CO" sz="1100" u="none" strike="noStrike" dirty="0">
                          <a:solidFill>
                            <a:sysClr val="windowText" lastClr="000000"/>
                          </a:solidFill>
                          <a:effectLst/>
                        </a:rPr>
                        <a:t>MOTEL</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34.9</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9017095"/>
                  </a:ext>
                </a:extLst>
              </a:tr>
              <a:tr h="200025">
                <a:tc>
                  <a:txBody>
                    <a:bodyPr/>
                    <a:lstStyle/>
                    <a:p>
                      <a:pPr algn="ctr" fontAlgn="b"/>
                      <a:r>
                        <a:rPr lang="es-CO" sz="1100" u="none" strike="noStrike" dirty="0">
                          <a:solidFill>
                            <a:sysClr val="windowText" lastClr="000000"/>
                          </a:solidFill>
                          <a:effectLst/>
                        </a:rPr>
                        <a:t>PARQUEADERO</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21.7</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263116"/>
                  </a:ext>
                </a:extLst>
              </a:tr>
              <a:tr h="200025">
                <a:tc>
                  <a:txBody>
                    <a:bodyPr/>
                    <a:lstStyle/>
                    <a:p>
                      <a:pPr algn="ctr" fontAlgn="b"/>
                      <a:r>
                        <a:rPr lang="es-CO" sz="1100" u="none" strike="noStrike" dirty="0">
                          <a:solidFill>
                            <a:sysClr val="windowText" lastClr="000000"/>
                          </a:solidFill>
                          <a:effectLst/>
                        </a:rPr>
                        <a:t>LOTE VIVIENDA</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18.2</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6010456"/>
                  </a:ext>
                </a:extLst>
              </a:tr>
              <a:tr h="200025">
                <a:tc>
                  <a:txBody>
                    <a:bodyPr/>
                    <a:lstStyle/>
                    <a:p>
                      <a:pPr algn="ctr" fontAlgn="b"/>
                      <a:r>
                        <a:rPr lang="es-CO" sz="1100" u="none" strike="noStrike" dirty="0">
                          <a:solidFill>
                            <a:sysClr val="windowText" lastClr="000000"/>
                          </a:solidFill>
                          <a:effectLst/>
                        </a:rPr>
                        <a:t>APARTAMENTO</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14.1</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3458995"/>
                  </a:ext>
                </a:extLst>
              </a:tr>
              <a:tr h="200025">
                <a:tc>
                  <a:txBody>
                    <a:bodyPr/>
                    <a:lstStyle/>
                    <a:p>
                      <a:pPr algn="ctr" fontAlgn="b"/>
                      <a:r>
                        <a:rPr lang="es-CO" sz="1100" u="none" strike="noStrike">
                          <a:solidFill>
                            <a:sysClr val="windowText" lastClr="000000"/>
                          </a:solidFill>
                          <a:effectLst/>
                        </a:rPr>
                        <a:t>LOTE</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13.8</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1303011"/>
                  </a:ext>
                </a:extLst>
              </a:tr>
              <a:tr h="200025">
                <a:tc>
                  <a:txBody>
                    <a:bodyPr/>
                    <a:lstStyle/>
                    <a:p>
                      <a:pPr algn="ctr" fontAlgn="b"/>
                      <a:r>
                        <a:rPr lang="es-CO" sz="1100" u="none" strike="noStrike">
                          <a:solidFill>
                            <a:sysClr val="windowText" lastClr="000000"/>
                          </a:solidFill>
                          <a:effectLst/>
                        </a:rPr>
                        <a:t>CASA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11.3</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7205675"/>
                  </a:ext>
                </a:extLst>
              </a:tr>
              <a:tr h="200025">
                <a:tc>
                  <a:txBody>
                    <a:bodyPr/>
                    <a:lstStyle/>
                    <a:p>
                      <a:pPr algn="ctr" fontAlgn="b"/>
                      <a:r>
                        <a:rPr lang="es-CO" sz="1100" u="none" strike="noStrike">
                          <a:solidFill>
                            <a:sysClr val="windowText" lastClr="000000"/>
                          </a:solidFill>
                          <a:effectLst/>
                        </a:rPr>
                        <a:t>LOCAL</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9.2</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2468638"/>
                  </a:ext>
                </a:extLst>
              </a:tr>
              <a:tr h="200025">
                <a:tc>
                  <a:txBody>
                    <a:bodyPr/>
                    <a:lstStyle/>
                    <a:p>
                      <a:pPr algn="ctr" fontAlgn="b"/>
                      <a:r>
                        <a:rPr lang="es-CO" sz="1100" u="none" strike="noStrike">
                          <a:solidFill>
                            <a:sysClr val="windowText" lastClr="000000"/>
                          </a:solidFill>
                          <a:effectLst/>
                        </a:rPr>
                        <a:t>OFICINA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8.8</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2472837"/>
                  </a:ext>
                </a:extLst>
              </a:tr>
              <a:tr h="200025">
                <a:tc>
                  <a:txBody>
                    <a:bodyPr/>
                    <a:lstStyle/>
                    <a:p>
                      <a:pPr algn="ctr" fontAlgn="b"/>
                      <a:r>
                        <a:rPr lang="es-CO" sz="1100" u="none" strike="noStrike">
                          <a:solidFill>
                            <a:sysClr val="windowText" lastClr="000000"/>
                          </a:solidFill>
                          <a:effectLst/>
                        </a:rPr>
                        <a:t>DEPOSITO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6.9</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9021831"/>
                  </a:ext>
                </a:extLst>
              </a:tr>
              <a:tr h="200025">
                <a:tc>
                  <a:txBody>
                    <a:bodyPr/>
                    <a:lstStyle/>
                    <a:p>
                      <a:pPr algn="ctr" fontAlgn="b"/>
                      <a:r>
                        <a:rPr lang="es-CO" sz="1100" u="none" strike="noStrike">
                          <a:solidFill>
                            <a:sysClr val="windowText" lastClr="000000"/>
                          </a:solidFill>
                          <a:effectLst/>
                        </a:rPr>
                        <a:t>GARAJE</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6.1</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6383297"/>
                  </a:ext>
                </a:extLst>
              </a:tr>
              <a:tr h="200025">
                <a:tc>
                  <a:txBody>
                    <a:bodyPr/>
                    <a:lstStyle/>
                    <a:p>
                      <a:pPr algn="ctr" fontAlgn="b"/>
                      <a:r>
                        <a:rPr lang="es-CO" sz="1100" u="none" strike="noStrike">
                          <a:solidFill>
                            <a:sysClr val="windowText" lastClr="000000"/>
                          </a:solidFill>
                          <a:effectLst/>
                        </a:rPr>
                        <a:t>BODEGA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5.9</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9497277"/>
                  </a:ext>
                </a:extLst>
              </a:tr>
              <a:tr h="200025">
                <a:tc>
                  <a:txBody>
                    <a:bodyPr/>
                    <a:lstStyle/>
                    <a:p>
                      <a:pPr algn="ctr" fontAlgn="b"/>
                      <a:r>
                        <a:rPr lang="es-CO" sz="1100" u="none" strike="noStrike">
                          <a:solidFill>
                            <a:sysClr val="windowText" lastClr="000000"/>
                          </a:solidFill>
                          <a:effectLst/>
                        </a:rPr>
                        <a:t>EDIFICIO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5.4</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265386"/>
                  </a:ext>
                </a:extLst>
              </a:tr>
              <a:tr h="200025">
                <a:tc>
                  <a:txBody>
                    <a:bodyPr/>
                    <a:lstStyle/>
                    <a:p>
                      <a:pPr algn="ctr" fontAlgn="b"/>
                      <a:r>
                        <a:rPr lang="es-CO" sz="1100" u="none" strike="noStrike">
                          <a:solidFill>
                            <a:sysClr val="windowText" lastClr="000000"/>
                          </a:solidFill>
                          <a:effectLst/>
                        </a:rPr>
                        <a:t>CONSULTORIO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4.5</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6141539"/>
                  </a:ext>
                </a:extLst>
              </a:tr>
              <a:tr h="200025">
                <a:tc>
                  <a:txBody>
                    <a:bodyPr/>
                    <a:lstStyle/>
                    <a:p>
                      <a:pPr algn="ctr" fontAlgn="b"/>
                      <a:r>
                        <a:rPr lang="es-CO" sz="1100" u="none" strike="noStrike">
                          <a:solidFill>
                            <a:sysClr val="windowText" lastClr="000000"/>
                          </a:solidFill>
                          <a:effectLst/>
                        </a:rPr>
                        <a:t>HOTEL</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4.1</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8491552"/>
                  </a:ext>
                </a:extLst>
              </a:tr>
              <a:tr h="200025">
                <a:tc>
                  <a:txBody>
                    <a:bodyPr/>
                    <a:lstStyle/>
                    <a:p>
                      <a:pPr algn="ctr" fontAlgn="b"/>
                      <a:r>
                        <a:rPr lang="es-CO" sz="1100" u="none" strike="noStrike">
                          <a:solidFill>
                            <a:sysClr val="windowText" lastClr="000000"/>
                          </a:solidFill>
                          <a:effectLst/>
                        </a:rPr>
                        <a:t>DEPOSITO VIVIENDA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2.7</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2440313"/>
                  </a:ext>
                </a:extLst>
              </a:tr>
            </a:tbl>
          </a:graphicData>
        </a:graphic>
      </p:graphicFrame>
      <p:graphicFrame>
        <p:nvGraphicFramePr>
          <p:cNvPr id="4" name="Tabla 3">
            <a:extLst>
              <a:ext uri="{FF2B5EF4-FFF2-40B4-BE49-F238E27FC236}">
                <a16:creationId xmlns:a16="http://schemas.microsoft.com/office/drawing/2014/main" id="{A040022A-4868-4236-98F1-7EC74FB502AF}"/>
              </a:ext>
            </a:extLst>
          </p:cNvPr>
          <p:cNvGraphicFramePr>
            <a:graphicFrameLocks noGrp="1"/>
          </p:cNvGraphicFramePr>
          <p:nvPr/>
        </p:nvGraphicFramePr>
        <p:xfrm>
          <a:off x="6811281" y="2387901"/>
          <a:ext cx="2336800" cy="3400425"/>
        </p:xfrm>
        <a:graphic>
          <a:graphicData uri="http://schemas.openxmlformats.org/drawingml/2006/table">
            <a:tbl>
              <a:tblPr firstRow="1">
                <a:tableStyleId>{E8034E78-7F5D-4C2E-B375-FC64B27BC917}</a:tableStyleId>
              </a:tblPr>
              <a:tblGrid>
                <a:gridCol w="1280960">
                  <a:extLst>
                    <a:ext uri="{9D8B030D-6E8A-4147-A177-3AD203B41FA5}">
                      <a16:colId xmlns:a16="http://schemas.microsoft.com/office/drawing/2014/main" val="748590373"/>
                    </a:ext>
                  </a:extLst>
                </a:gridCol>
                <a:gridCol w="1055840">
                  <a:extLst>
                    <a:ext uri="{9D8B030D-6E8A-4147-A177-3AD203B41FA5}">
                      <a16:colId xmlns:a16="http://schemas.microsoft.com/office/drawing/2014/main" val="245606909"/>
                    </a:ext>
                  </a:extLst>
                </a:gridCol>
              </a:tblGrid>
              <a:tr h="200025">
                <a:tc>
                  <a:txBody>
                    <a:bodyPr/>
                    <a:lstStyle/>
                    <a:p>
                      <a:pPr algn="ctr" fontAlgn="b"/>
                      <a:r>
                        <a:rPr lang="es-CO" sz="1100" u="none" strike="noStrike">
                          <a:effectLst/>
                        </a:rPr>
                        <a:t>CLASIFICACIÓN</a:t>
                      </a:r>
                      <a:endParaRPr lang="es-CO" sz="1100" b="1" i="0" u="none" strike="noStrike">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effectLst/>
                        </a:rPr>
                        <a:t>MES ABSORCIÓN</a:t>
                      </a:r>
                      <a:endParaRPr lang="es-CO" sz="1100" b="1" i="0" u="none" strike="noStrike">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0390446"/>
                  </a:ext>
                </a:extLst>
              </a:tr>
              <a:tr h="200025">
                <a:tc>
                  <a:txBody>
                    <a:bodyPr/>
                    <a:lstStyle/>
                    <a:p>
                      <a:pPr algn="ctr" fontAlgn="b"/>
                      <a:r>
                        <a:rPr lang="es-CO" sz="1100" u="none" strike="noStrike" dirty="0">
                          <a:solidFill>
                            <a:sysClr val="windowText" lastClr="000000"/>
                          </a:solidFill>
                          <a:effectLst/>
                        </a:rPr>
                        <a:t>EDIFICIO OFICINAS</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45.6</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513184"/>
                  </a:ext>
                </a:extLst>
              </a:tr>
              <a:tr h="200025">
                <a:tc>
                  <a:txBody>
                    <a:bodyPr/>
                    <a:lstStyle/>
                    <a:p>
                      <a:pPr algn="ctr" fontAlgn="b"/>
                      <a:r>
                        <a:rPr lang="es-CO" sz="1100" u="none" strike="noStrike" dirty="0">
                          <a:solidFill>
                            <a:sysClr val="windowText" lastClr="000000"/>
                          </a:solidFill>
                          <a:effectLst/>
                        </a:rPr>
                        <a:t>SUITE</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45.0</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1516958"/>
                  </a:ext>
                </a:extLst>
              </a:tr>
              <a:tr h="200025">
                <a:tc>
                  <a:txBody>
                    <a:bodyPr/>
                    <a:lstStyle/>
                    <a:p>
                      <a:pPr algn="ctr" fontAlgn="b"/>
                      <a:r>
                        <a:rPr lang="es-CO" sz="1100" u="none" strike="noStrike" dirty="0">
                          <a:solidFill>
                            <a:sysClr val="windowText" lastClr="000000"/>
                          </a:solidFill>
                          <a:effectLst/>
                        </a:rPr>
                        <a:t>BODEGA</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23.8</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2762433"/>
                  </a:ext>
                </a:extLst>
              </a:tr>
              <a:tr h="200025">
                <a:tc>
                  <a:txBody>
                    <a:bodyPr/>
                    <a:lstStyle/>
                    <a:p>
                      <a:pPr algn="ctr" fontAlgn="b"/>
                      <a:r>
                        <a:rPr lang="es-CO" sz="1100" u="none" strike="noStrike" dirty="0">
                          <a:solidFill>
                            <a:sysClr val="windowText" lastClr="000000"/>
                          </a:solidFill>
                          <a:effectLst/>
                        </a:rPr>
                        <a:t>CASA</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a:solidFill>
                            <a:sysClr val="windowText" lastClr="000000"/>
                          </a:solidFill>
                          <a:effectLst/>
                        </a:rPr>
                        <a:t>22.4</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6117131"/>
                  </a:ext>
                </a:extLst>
              </a:tr>
              <a:tr h="200025">
                <a:tc>
                  <a:txBody>
                    <a:bodyPr/>
                    <a:lstStyle/>
                    <a:p>
                      <a:pPr algn="ctr" fontAlgn="b"/>
                      <a:r>
                        <a:rPr lang="es-CO" sz="1100" u="none" strike="noStrike" dirty="0">
                          <a:solidFill>
                            <a:sysClr val="windowText" lastClr="000000"/>
                          </a:solidFill>
                          <a:effectLst/>
                        </a:rPr>
                        <a:t>EDIFICIO</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21.9</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7689156"/>
                  </a:ext>
                </a:extLst>
              </a:tr>
              <a:tr h="200025">
                <a:tc>
                  <a:txBody>
                    <a:bodyPr/>
                    <a:lstStyle/>
                    <a:p>
                      <a:pPr algn="ctr" fontAlgn="b"/>
                      <a:r>
                        <a:rPr lang="es-CO" sz="1100" u="none" strike="noStrike">
                          <a:solidFill>
                            <a:sysClr val="windowText" lastClr="000000"/>
                          </a:solidFill>
                          <a:effectLst/>
                        </a:rPr>
                        <a:t>LOTE VIVIENDA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21.1</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268040"/>
                  </a:ext>
                </a:extLst>
              </a:tr>
              <a:tr h="200025">
                <a:tc>
                  <a:txBody>
                    <a:bodyPr/>
                    <a:lstStyle/>
                    <a:p>
                      <a:pPr algn="ctr" fontAlgn="b"/>
                      <a:r>
                        <a:rPr lang="es-CO" sz="1100" u="none" strike="noStrike">
                          <a:solidFill>
                            <a:sysClr val="windowText" lastClr="000000"/>
                          </a:solidFill>
                          <a:effectLst/>
                        </a:rPr>
                        <a:t>GARAJE</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20.2</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1114775"/>
                  </a:ext>
                </a:extLst>
              </a:tr>
              <a:tr h="200025">
                <a:tc>
                  <a:txBody>
                    <a:bodyPr/>
                    <a:lstStyle/>
                    <a:p>
                      <a:pPr algn="ctr" fontAlgn="b"/>
                      <a:r>
                        <a:rPr lang="es-CO" sz="1100" u="none" strike="noStrike">
                          <a:solidFill>
                            <a:sysClr val="windowText" lastClr="000000"/>
                          </a:solidFill>
                          <a:effectLst/>
                        </a:rPr>
                        <a:t>APARTAMENTO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19.7</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6773006"/>
                  </a:ext>
                </a:extLst>
              </a:tr>
              <a:tr h="200025">
                <a:tc>
                  <a:txBody>
                    <a:bodyPr/>
                    <a:lstStyle/>
                    <a:p>
                      <a:pPr algn="ctr" fontAlgn="b"/>
                      <a:r>
                        <a:rPr lang="es-CO" sz="1100" u="none" strike="noStrike">
                          <a:solidFill>
                            <a:sysClr val="windowText" lastClr="000000"/>
                          </a:solidFill>
                          <a:effectLst/>
                        </a:rPr>
                        <a:t>OFICINA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18.0</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3937906"/>
                  </a:ext>
                </a:extLst>
              </a:tr>
              <a:tr h="200025">
                <a:tc>
                  <a:txBody>
                    <a:bodyPr/>
                    <a:lstStyle/>
                    <a:p>
                      <a:pPr algn="ctr" fontAlgn="b"/>
                      <a:r>
                        <a:rPr lang="es-CO" sz="1100" u="none" strike="noStrike">
                          <a:solidFill>
                            <a:sysClr val="windowText" lastClr="000000"/>
                          </a:solidFill>
                          <a:effectLst/>
                        </a:rPr>
                        <a:t>PARQUEADERO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16.6</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3483613"/>
                  </a:ext>
                </a:extLst>
              </a:tr>
              <a:tr h="200025">
                <a:tc>
                  <a:txBody>
                    <a:bodyPr/>
                    <a:lstStyle/>
                    <a:p>
                      <a:pPr algn="ctr" fontAlgn="b"/>
                      <a:r>
                        <a:rPr lang="es-CO" sz="1100" u="none" strike="noStrike">
                          <a:solidFill>
                            <a:sysClr val="windowText" lastClr="000000"/>
                          </a:solidFill>
                          <a:effectLst/>
                        </a:rPr>
                        <a:t>DEPOSITO</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15.9</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6838494"/>
                  </a:ext>
                </a:extLst>
              </a:tr>
              <a:tr h="200025">
                <a:tc>
                  <a:txBody>
                    <a:bodyPr/>
                    <a:lstStyle/>
                    <a:p>
                      <a:pPr algn="ctr" fontAlgn="b"/>
                      <a:r>
                        <a:rPr lang="es-CO" sz="1100" u="none" strike="noStrike">
                          <a:solidFill>
                            <a:sysClr val="windowText" lastClr="000000"/>
                          </a:solidFill>
                          <a:effectLst/>
                        </a:rPr>
                        <a:t>LOCAL</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15.5</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4954916"/>
                  </a:ext>
                </a:extLst>
              </a:tr>
              <a:tr h="200025">
                <a:tc>
                  <a:txBody>
                    <a:bodyPr/>
                    <a:lstStyle/>
                    <a:p>
                      <a:pPr algn="ctr" fontAlgn="b"/>
                      <a:r>
                        <a:rPr lang="es-CO" sz="1100" u="none" strike="noStrike">
                          <a:solidFill>
                            <a:sysClr val="windowText" lastClr="000000"/>
                          </a:solidFill>
                          <a:effectLst/>
                        </a:rPr>
                        <a:t>LOTE</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14.5</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6479648"/>
                  </a:ext>
                </a:extLst>
              </a:tr>
              <a:tr h="200025">
                <a:tc>
                  <a:txBody>
                    <a:bodyPr/>
                    <a:lstStyle/>
                    <a:p>
                      <a:pPr algn="ctr" fontAlgn="b"/>
                      <a:r>
                        <a:rPr lang="es-CO" sz="1100" u="none" strike="noStrike">
                          <a:solidFill>
                            <a:sysClr val="windowText" lastClr="000000"/>
                          </a:solidFill>
                          <a:effectLst/>
                        </a:rPr>
                        <a:t>FINCA</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6.5</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2305564"/>
                  </a:ext>
                </a:extLst>
              </a:tr>
              <a:tr h="200025">
                <a:tc>
                  <a:txBody>
                    <a:bodyPr/>
                    <a:lstStyle/>
                    <a:p>
                      <a:pPr algn="ctr" fontAlgn="b"/>
                      <a:r>
                        <a:rPr lang="es-CO" sz="1100" u="none" strike="noStrike">
                          <a:solidFill>
                            <a:sysClr val="windowText" lastClr="000000"/>
                          </a:solidFill>
                          <a:effectLst/>
                        </a:rPr>
                        <a:t>LOTE COMERCIAL</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3.9</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895380"/>
                  </a:ext>
                </a:extLst>
              </a:tr>
              <a:tr h="200025">
                <a:tc>
                  <a:txBody>
                    <a:bodyPr/>
                    <a:lstStyle/>
                    <a:p>
                      <a:pPr algn="ctr" fontAlgn="b"/>
                      <a:r>
                        <a:rPr lang="es-CO" sz="1100" u="none" strike="noStrike">
                          <a:solidFill>
                            <a:sysClr val="windowText" lastClr="000000"/>
                          </a:solidFill>
                          <a:effectLst/>
                        </a:rPr>
                        <a:t>HOTEL</a:t>
                      </a:r>
                      <a:endParaRPr lang="es-CO" sz="1100" b="1" i="0" u="none" strike="noStrike">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u="none" strike="noStrike" dirty="0">
                          <a:solidFill>
                            <a:sysClr val="windowText" lastClr="000000"/>
                          </a:solidFill>
                          <a:effectLst/>
                        </a:rPr>
                        <a:t>2.6</a:t>
                      </a:r>
                      <a:endParaRPr lang="es-CO" sz="1100" b="1" i="0" u="none" strike="noStrike" dirty="0">
                        <a:solidFill>
                          <a:sysClr val="windowText" lastClr="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2960634"/>
                  </a:ext>
                </a:extLst>
              </a:tr>
            </a:tbl>
          </a:graphicData>
        </a:graphic>
      </p:graphicFrame>
      <p:sp>
        <p:nvSpPr>
          <p:cNvPr id="12" name="CuadroTexto 11">
            <a:extLst>
              <a:ext uri="{FF2B5EF4-FFF2-40B4-BE49-F238E27FC236}">
                <a16:creationId xmlns:a16="http://schemas.microsoft.com/office/drawing/2014/main" id="{77192B88-F5EF-4DF9-B627-5F5E9357C320}"/>
              </a:ext>
            </a:extLst>
          </p:cNvPr>
          <p:cNvSpPr txBox="1"/>
          <p:nvPr/>
        </p:nvSpPr>
        <p:spPr>
          <a:xfrm>
            <a:off x="2460171" y="1924933"/>
            <a:ext cx="1959429" cy="369332"/>
          </a:xfrm>
          <a:prstGeom prst="rect">
            <a:avLst/>
          </a:prstGeom>
          <a:noFill/>
        </p:spPr>
        <p:txBody>
          <a:bodyPr wrap="square">
            <a:spAutoFit/>
          </a:bodyPr>
          <a:lstStyle/>
          <a:p>
            <a:pPr algn="ctr"/>
            <a:r>
              <a:rPr lang="es-ES" b="1" dirty="0">
                <a:solidFill>
                  <a:srgbClr val="000A8B"/>
                </a:solidFill>
              </a:rPr>
              <a:t>Absorción Ventas</a:t>
            </a:r>
          </a:p>
        </p:txBody>
      </p:sp>
      <p:sp>
        <p:nvSpPr>
          <p:cNvPr id="13" name="CuadroTexto 12">
            <a:extLst>
              <a:ext uri="{FF2B5EF4-FFF2-40B4-BE49-F238E27FC236}">
                <a16:creationId xmlns:a16="http://schemas.microsoft.com/office/drawing/2014/main" id="{A5880DEE-7A5F-440B-B5D2-FA8563763909}"/>
              </a:ext>
            </a:extLst>
          </p:cNvPr>
          <p:cNvSpPr txBox="1"/>
          <p:nvPr/>
        </p:nvSpPr>
        <p:spPr>
          <a:xfrm>
            <a:off x="6459172" y="1924933"/>
            <a:ext cx="3041017" cy="369332"/>
          </a:xfrm>
          <a:prstGeom prst="rect">
            <a:avLst/>
          </a:prstGeom>
          <a:noFill/>
        </p:spPr>
        <p:txBody>
          <a:bodyPr wrap="square">
            <a:spAutoFit/>
          </a:bodyPr>
          <a:lstStyle/>
          <a:p>
            <a:pPr algn="ctr"/>
            <a:r>
              <a:rPr lang="es-ES" b="1" dirty="0">
                <a:solidFill>
                  <a:srgbClr val="000A8B"/>
                </a:solidFill>
              </a:rPr>
              <a:t>Absorción Disponibles Ventas</a:t>
            </a:r>
          </a:p>
        </p:txBody>
      </p:sp>
    </p:spTree>
    <p:extLst>
      <p:ext uri="{BB962C8B-B14F-4D97-AF65-F5344CB8AC3E}">
        <p14:creationId xmlns:p14="http://schemas.microsoft.com/office/powerpoint/2010/main" val="8470894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17649" y="682156"/>
            <a:ext cx="9143999" cy="1323439"/>
          </a:xfrm>
          <a:prstGeom prst="rect">
            <a:avLst/>
          </a:prstGeom>
          <a:noFill/>
        </p:spPr>
        <p:txBody>
          <a:bodyPr wrap="square" rtlCol="0">
            <a:spAutoFit/>
          </a:bodyPr>
          <a:lstStyle/>
          <a:p>
            <a:pPr algn="ctr"/>
            <a:r>
              <a:rPr lang="es-ES" sz="4000" b="1" dirty="0">
                <a:solidFill>
                  <a:srgbClr val="000A8B"/>
                </a:solidFill>
              </a:rPr>
              <a:t>Proyección Ingresos Corrientes</a:t>
            </a:r>
          </a:p>
          <a:p>
            <a:pPr algn="ctr"/>
            <a:r>
              <a:rPr lang="es-ES" sz="4000" b="1" dirty="0">
                <a:solidFill>
                  <a:srgbClr val="000A8B"/>
                </a:solidFill>
              </a:rPr>
              <a:t>Ventas 2021</a:t>
            </a:r>
          </a:p>
        </p:txBody>
      </p:sp>
      <p:cxnSp>
        <p:nvCxnSpPr>
          <p:cNvPr id="8" name="Conector recto de flecha 7">
            <a:extLst>
              <a:ext uri="{FF2B5EF4-FFF2-40B4-BE49-F238E27FC236}">
                <a16:creationId xmlns:a16="http://schemas.microsoft.com/office/drawing/2014/main" id="{752B0E34-355D-43AE-867B-FEC3A96593A4}"/>
              </a:ext>
            </a:extLst>
          </p:cNvPr>
          <p:cNvCxnSpPr/>
          <p:nvPr/>
        </p:nvCxnSpPr>
        <p:spPr>
          <a:xfrm>
            <a:off x="9981537" y="4359316"/>
            <a:ext cx="0" cy="408518"/>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C4AF3877-238E-4394-A824-D0A1F8766409}"/>
              </a:ext>
            </a:extLst>
          </p:cNvPr>
          <p:cNvSpPr txBox="1"/>
          <p:nvPr/>
        </p:nvSpPr>
        <p:spPr>
          <a:xfrm>
            <a:off x="7343259" y="4852406"/>
            <a:ext cx="4435018" cy="1015663"/>
          </a:xfrm>
          <a:prstGeom prst="rect">
            <a:avLst/>
          </a:prstGeom>
          <a:noFill/>
        </p:spPr>
        <p:txBody>
          <a:bodyPr wrap="square" rtlCol="0">
            <a:spAutoFit/>
          </a:bodyPr>
          <a:lstStyle/>
          <a:p>
            <a:r>
              <a:rPr lang="es-CO" sz="2000" b="1" dirty="0">
                <a:solidFill>
                  <a:srgbClr val="002060"/>
                </a:solidFill>
              </a:rPr>
              <a:t>Costo de Oportunidad por la política de descuentos a las ventas de inmuebles por el COVID-19.</a:t>
            </a:r>
          </a:p>
        </p:txBody>
      </p:sp>
      <p:pic>
        <p:nvPicPr>
          <p:cNvPr id="4" name="Imagen 3">
            <a:extLst>
              <a:ext uri="{FF2B5EF4-FFF2-40B4-BE49-F238E27FC236}">
                <a16:creationId xmlns:a16="http://schemas.microsoft.com/office/drawing/2014/main" id="{5FEC7E3B-2544-4D8B-9F9A-5675C1E3363E}"/>
              </a:ext>
            </a:extLst>
          </p:cNvPr>
          <p:cNvPicPr>
            <a:picLocks noChangeAspect="1"/>
          </p:cNvPicPr>
          <p:nvPr/>
        </p:nvPicPr>
        <p:blipFill>
          <a:blip r:embed="rId4"/>
          <a:stretch>
            <a:fillRect/>
          </a:stretch>
        </p:blipFill>
        <p:spPr>
          <a:xfrm>
            <a:off x="1643526" y="2230861"/>
            <a:ext cx="4213139" cy="3944983"/>
          </a:xfrm>
          <a:prstGeom prst="rect">
            <a:avLst/>
          </a:prstGeom>
        </p:spPr>
      </p:pic>
      <p:sp>
        <p:nvSpPr>
          <p:cNvPr id="5" name="Rectángulo 4">
            <a:extLst>
              <a:ext uri="{FF2B5EF4-FFF2-40B4-BE49-F238E27FC236}">
                <a16:creationId xmlns:a16="http://schemas.microsoft.com/office/drawing/2014/main" id="{D0E3FD5F-A799-4B7C-AB55-E33A63AA9B92}"/>
              </a:ext>
            </a:extLst>
          </p:cNvPr>
          <p:cNvSpPr/>
          <p:nvPr/>
        </p:nvSpPr>
        <p:spPr>
          <a:xfrm>
            <a:off x="5181598" y="4326556"/>
            <a:ext cx="675067" cy="237019"/>
          </a:xfrm>
          <a:prstGeom prst="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14" name="Tabla 13">
            <a:extLst>
              <a:ext uri="{FF2B5EF4-FFF2-40B4-BE49-F238E27FC236}">
                <a16:creationId xmlns:a16="http://schemas.microsoft.com/office/drawing/2014/main" id="{A61C4A67-D6E5-4640-BFB2-85F18CD89C20}"/>
              </a:ext>
            </a:extLst>
          </p:cNvPr>
          <p:cNvGraphicFramePr>
            <a:graphicFrameLocks noGrp="1"/>
          </p:cNvGraphicFramePr>
          <p:nvPr/>
        </p:nvGraphicFramePr>
        <p:xfrm>
          <a:off x="7075383" y="3264222"/>
          <a:ext cx="3473091" cy="980406"/>
        </p:xfrm>
        <a:graphic>
          <a:graphicData uri="http://schemas.openxmlformats.org/drawingml/2006/table">
            <a:tbl>
              <a:tblPr/>
              <a:tblGrid>
                <a:gridCol w="2266950">
                  <a:extLst>
                    <a:ext uri="{9D8B030D-6E8A-4147-A177-3AD203B41FA5}">
                      <a16:colId xmlns:a16="http://schemas.microsoft.com/office/drawing/2014/main" val="354110711"/>
                    </a:ext>
                  </a:extLst>
                </a:gridCol>
                <a:gridCol w="1206141">
                  <a:extLst>
                    <a:ext uri="{9D8B030D-6E8A-4147-A177-3AD203B41FA5}">
                      <a16:colId xmlns:a16="http://schemas.microsoft.com/office/drawing/2014/main" val="2185193939"/>
                    </a:ext>
                  </a:extLst>
                </a:gridCol>
              </a:tblGrid>
              <a:tr h="326802">
                <a:tc>
                  <a:txBody>
                    <a:bodyPr/>
                    <a:lstStyle/>
                    <a:p>
                      <a:pPr algn="ctr" fontAlgn="b"/>
                      <a:r>
                        <a:rPr lang="es-CO" sz="1100" b="1" i="0" u="none" strike="noStrike" dirty="0">
                          <a:solidFill>
                            <a:srgbClr val="FFFFFF"/>
                          </a:solidFill>
                          <a:effectLst/>
                          <a:latin typeface="Calibri" panose="020F0502020204030204" pitchFamily="34" charset="0"/>
                        </a:rPr>
                        <a:t>INGRESO VENTAS PRESUPUESTO 2021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b"/>
                      <a:r>
                        <a:rPr lang="es-CO" sz="1100" b="1" i="0" u="none" strike="noStrike">
                          <a:solidFill>
                            <a:srgbClr val="000000"/>
                          </a:solidFill>
                          <a:effectLst/>
                          <a:latin typeface="Calibri" panose="020F0502020204030204" pitchFamily="34" charset="0"/>
                        </a:rPr>
                        <a:t>$ 175,000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4916307"/>
                  </a:ext>
                </a:extLst>
              </a:tr>
              <a:tr h="326802">
                <a:tc>
                  <a:txBody>
                    <a:bodyPr/>
                    <a:lstStyle/>
                    <a:p>
                      <a:pPr algn="ctr" fontAlgn="b"/>
                      <a:r>
                        <a:rPr lang="es-CO" sz="1100" b="1" i="0" u="none" strike="noStrike" dirty="0">
                          <a:solidFill>
                            <a:srgbClr val="000000"/>
                          </a:solidFill>
                          <a:effectLst/>
                          <a:latin typeface="Calibri" panose="020F0502020204030204" pitchFamily="34" charset="0"/>
                        </a:rPr>
                        <a:t>PROYECCIÓN INGRESOS 2021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es-CO" sz="1100" b="1" i="0" u="none" strike="noStrike" dirty="0">
                          <a:solidFill>
                            <a:srgbClr val="000000"/>
                          </a:solidFill>
                          <a:effectLst/>
                          <a:latin typeface="Calibri" panose="020F0502020204030204" pitchFamily="34" charset="0"/>
                        </a:rPr>
                        <a:t>$ 116,470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8708443"/>
                  </a:ext>
                </a:extLst>
              </a:tr>
              <a:tr h="326802">
                <a:tc>
                  <a:txBody>
                    <a:bodyPr/>
                    <a:lstStyle/>
                    <a:p>
                      <a:pPr algn="l" fontAlgn="b"/>
                      <a:r>
                        <a:rPr lang="es-CO" sz="800" b="0" i="0" u="none" strike="noStrike">
                          <a:solidFill>
                            <a:srgbClr val="000000"/>
                          </a:solidFill>
                          <a:effectLst/>
                          <a:latin typeface="Calibri" panose="020F0502020204030204" pitchFamily="34" charset="0"/>
                        </a:rPr>
                        <a:t>Cifras en Millones de Pesos</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1" i="0" u="none" strike="noStrike" dirty="0">
                          <a:solidFill>
                            <a:srgbClr val="000000"/>
                          </a:solidFill>
                          <a:effectLst/>
                          <a:latin typeface="Calibri" panose="020F0502020204030204" pitchFamily="34" charset="0"/>
                        </a:rPr>
                        <a:t>$ 58,530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95519744"/>
                  </a:ext>
                </a:extLst>
              </a:tr>
            </a:tbl>
          </a:graphicData>
        </a:graphic>
      </p:graphicFrame>
    </p:spTree>
    <p:extLst>
      <p:ext uri="{BB962C8B-B14F-4D97-AF65-F5344CB8AC3E}">
        <p14:creationId xmlns:p14="http://schemas.microsoft.com/office/powerpoint/2010/main" val="14406993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17649" y="560236"/>
            <a:ext cx="9143999" cy="1138773"/>
          </a:xfrm>
          <a:prstGeom prst="rect">
            <a:avLst/>
          </a:prstGeom>
          <a:noFill/>
        </p:spPr>
        <p:txBody>
          <a:bodyPr wrap="square" rtlCol="0">
            <a:spAutoFit/>
          </a:bodyPr>
          <a:lstStyle/>
          <a:p>
            <a:pPr algn="ctr"/>
            <a:r>
              <a:rPr lang="es-ES" sz="4000" b="1" dirty="0">
                <a:solidFill>
                  <a:srgbClr val="000A8B"/>
                </a:solidFill>
              </a:rPr>
              <a:t>Proyección Ventas</a:t>
            </a:r>
          </a:p>
          <a:p>
            <a:pPr algn="ctr"/>
            <a:r>
              <a:rPr lang="es-ES" sz="2800" b="1" dirty="0">
                <a:solidFill>
                  <a:srgbClr val="000A8B"/>
                </a:solidFill>
              </a:rPr>
              <a:t>2021</a:t>
            </a:r>
          </a:p>
        </p:txBody>
      </p:sp>
      <p:graphicFrame>
        <p:nvGraphicFramePr>
          <p:cNvPr id="8" name="Gráfico 7">
            <a:extLst>
              <a:ext uri="{FF2B5EF4-FFF2-40B4-BE49-F238E27FC236}">
                <a16:creationId xmlns:a16="http://schemas.microsoft.com/office/drawing/2014/main" id="{936C147B-B39A-4BD9-BAA6-7A0BE95B89B2}"/>
              </a:ext>
            </a:extLst>
          </p:cNvPr>
          <p:cNvGraphicFramePr>
            <a:graphicFrameLocks/>
          </p:cNvGraphicFramePr>
          <p:nvPr/>
        </p:nvGraphicFramePr>
        <p:xfrm>
          <a:off x="61959" y="1625478"/>
          <a:ext cx="11963786" cy="4667675"/>
        </p:xfrm>
        <a:graphic>
          <a:graphicData uri="http://schemas.openxmlformats.org/drawingml/2006/chart">
            <c:chart xmlns:c="http://schemas.openxmlformats.org/drawingml/2006/chart" xmlns:r="http://schemas.openxmlformats.org/officeDocument/2006/relationships" r:id="rId4"/>
          </a:graphicData>
        </a:graphic>
      </p:graphicFrame>
      <p:pic>
        <p:nvPicPr>
          <p:cNvPr id="9" name="Imagen 8">
            <a:extLst>
              <a:ext uri="{FF2B5EF4-FFF2-40B4-BE49-F238E27FC236}">
                <a16:creationId xmlns:a16="http://schemas.microsoft.com/office/drawing/2014/main" id="{566BF638-FF6C-4169-A854-A908A44B02B6}"/>
              </a:ext>
            </a:extLst>
          </p:cNvPr>
          <p:cNvPicPr>
            <a:picLocks noChangeAspect="1"/>
          </p:cNvPicPr>
          <p:nvPr/>
        </p:nvPicPr>
        <p:blipFill>
          <a:blip r:embed="rId5"/>
          <a:stretch>
            <a:fillRect/>
          </a:stretch>
        </p:blipFill>
        <p:spPr>
          <a:xfrm>
            <a:off x="376826" y="6297764"/>
            <a:ext cx="1524000" cy="238125"/>
          </a:xfrm>
          <a:prstGeom prst="rect">
            <a:avLst/>
          </a:prstGeom>
        </p:spPr>
      </p:pic>
      <p:sp>
        <p:nvSpPr>
          <p:cNvPr id="3" name="Rectángulo: esquinas redondeadas 2">
            <a:extLst>
              <a:ext uri="{FF2B5EF4-FFF2-40B4-BE49-F238E27FC236}">
                <a16:creationId xmlns:a16="http://schemas.microsoft.com/office/drawing/2014/main" id="{642BFABC-F6A0-4620-88C4-F882FB0AC5E9}"/>
              </a:ext>
            </a:extLst>
          </p:cNvPr>
          <p:cNvSpPr/>
          <p:nvPr/>
        </p:nvSpPr>
        <p:spPr>
          <a:xfrm>
            <a:off x="8386354" y="2211977"/>
            <a:ext cx="2969623" cy="679269"/>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b="1" dirty="0">
                <a:solidFill>
                  <a:schemeClr val="tx1"/>
                </a:solidFill>
              </a:rPr>
              <a:t>Proyección 2021 con Descuento: $ 175.000</a:t>
            </a:r>
          </a:p>
          <a:p>
            <a:pPr algn="ctr"/>
            <a:endParaRPr lang="es-CO" sz="1200" b="1" dirty="0">
              <a:solidFill>
                <a:schemeClr val="tx1"/>
              </a:solidFill>
            </a:endParaRPr>
          </a:p>
          <a:p>
            <a:pPr algn="ctr"/>
            <a:r>
              <a:rPr lang="es-CO" sz="1200" b="1" dirty="0">
                <a:solidFill>
                  <a:schemeClr val="tx1"/>
                </a:solidFill>
              </a:rPr>
              <a:t>Proyección 2021 sin Descuento: $ 116.470</a:t>
            </a:r>
          </a:p>
        </p:txBody>
      </p:sp>
    </p:spTree>
    <p:extLst>
      <p:ext uri="{BB962C8B-B14F-4D97-AF65-F5344CB8AC3E}">
        <p14:creationId xmlns:p14="http://schemas.microsoft.com/office/powerpoint/2010/main" val="526868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17649" y="560236"/>
            <a:ext cx="9143999" cy="707886"/>
          </a:xfrm>
          <a:prstGeom prst="rect">
            <a:avLst/>
          </a:prstGeom>
          <a:noFill/>
        </p:spPr>
        <p:txBody>
          <a:bodyPr wrap="square" rtlCol="0">
            <a:spAutoFit/>
          </a:bodyPr>
          <a:lstStyle/>
          <a:p>
            <a:pPr algn="ctr"/>
            <a:r>
              <a:rPr lang="es-ES" sz="4000" b="1" dirty="0">
                <a:solidFill>
                  <a:srgbClr val="000A8B"/>
                </a:solidFill>
              </a:rPr>
              <a:t>Disponible Ventas</a:t>
            </a:r>
          </a:p>
        </p:txBody>
      </p:sp>
      <p:graphicFrame>
        <p:nvGraphicFramePr>
          <p:cNvPr id="13" name="Gráfico 12">
            <a:extLst>
              <a:ext uri="{FF2B5EF4-FFF2-40B4-BE49-F238E27FC236}">
                <a16:creationId xmlns:a16="http://schemas.microsoft.com/office/drawing/2014/main" id="{E7E75BE3-6502-4980-99A5-1B067C08071D}"/>
              </a:ext>
            </a:extLst>
          </p:cNvPr>
          <p:cNvGraphicFramePr>
            <a:graphicFrameLocks/>
          </p:cNvGraphicFramePr>
          <p:nvPr/>
        </p:nvGraphicFramePr>
        <p:xfrm>
          <a:off x="7464319" y="1950708"/>
          <a:ext cx="4223309" cy="37333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Tabla 3">
            <a:extLst>
              <a:ext uri="{FF2B5EF4-FFF2-40B4-BE49-F238E27FC236}">
                <a16:creationId xmlns:a16="http://schemas.microsoft.com/office/drawing/2014/main" id="{B6F79827-7ECB-4DAF-A195-96F64DD803FC}"/>
              </a:ext>
            </a:extLst>
          </p:cNvPr>
          <p:cNvGraphicFramePr>
            <a:graphicFrameLocks noGrp="1"/>
          </p:cNvGraphicFramePr>
          <p:nvPr/>
        </p:nvGraphicFramePr>
        <p:xfrm>
          <a:off x="265429" y="1950709"/>
          <a:ext cx="6540500" cy="3429000"/>
        </p:xfrm>
        <a:graphic>
          <a:graphicData uri="http://schemas.openxmlformats.org/drawingml/2006/table">
            <a:tbl>
              <a:tblPr/>
              <a:tblGrid>
                <a:gridCol w="2589543">
                  <a:extLst>
                    <a:ext uri="{9D8B030D-6E8A-4147-A177-3AD203B41FA5}">
                      <a16:colId xmlns:a16="http://schemas.microsoft.com/office/drawing/2014/main" val="2235483228"/>
                    </a:ext>
                  </a:extLst>
                </a:gridCol>
                <a:gridCol w="2348360">
                  <a:extLst>
                    <a:ext uri="{9D8B030D-6E8A-4147-A177-3AD203B41FA5}">
                      <a16:colId xmlns:a16="http://schemas.microsoft.com/office/drawing/2014/main" val="688029983"/>
                    </a:ext>
                  </a:extLst>
                </a:gridCol>
                <a:gridCol w="790191">
                  <a:extLst>
                    <a:ext uri="{9D8B030D-6E8A-4147-A177-3AD203B41FA5}">
                      <a16:colId xmlns:a16="http://schemas.microsoft.com/office/drawing/2014/main" val="3152899382"/>
                    </a:ext>
                  </a:extLst>
                </a:gridCol>
                <a:gridCol w="812406">
                  <a:extLst>
                    <a:ext uri="{9D8B030D-6E8A-4147-A177-3AD203B41FA5}">
                      <a16:colId xmlns:a16="http://schemas.microsoft.com/office/drawing/2014/main" val="815187403"/>
                    </a:ext>
                  </a:extLst>
                </a:gridCol>
              </a:tblGrid>
              <a:tr h="190500">
                <a:tc>
                  <a:txBody>
                    <a:bodyPr/>
                    <a:lstStyle/>
                    <a:p>
                      <a:pPr algn="l" fontAlgn="b"/>
                      <a:r>
                        <a:rPr lang="es-CO" sz="1100" b="1" i="0" u="none" strike="noStrike">
                          <a:solidFill>
                            <a:srgbClr val="FFFFFF"/>
                          </a:solidFill>
                          <a:effectLst/>
                          <a:latin typeface="Calibri" panose="020F0502020204030204" pitchFamily="34" charset="0"/>
                        </a:rPr>
                        <a:t>CATEGORIA</a:t>
                      </a:r>
                    </a:p>
                  </a:txBody>
                  <a:tcPr marL="9525" marR="9525" marT="9525" marB="0" anchor="b">
                    <a:lnL>
                      <a:noFill/>
                    </a:lnL>
                    <a:lnR>
                      <a:noFill/>
                    </a:lnR>
                    <a:lnT w="12700" cap="flat" cmpd="sng" algn="ctr">
                      <a:solidFill>
                        <a:srgbClr val="808080"/>
                      </a:solidFill>
                      <a:prstDash val="solid"/>
                      <a:round/>
                      <a:headEnd type="none" w="med" len="med"/>
                      <a:tailEnd type="none" w="med" len="med"/>
                    </a:lnT>
                    <a:lnB>
                      <a:noFill/>
                    </a:lnB>
                    <a:solidFill>
                      <a:srgbClr val="808080"/>
                    </a:solidFill>
                  </a:tcPr>
                </a:tc>
                <a:tc>
                  <a:txBody>
                    <a:bodyPr/>
                    <a:lstStyle/>
                    <a:p>
                      <a:pPr algn="l" fontAlgn="b"/>
                      <a:r>
                        <a:rPr lang="es-CO" sz="1100" b="1" i="0" u="none" strike="noStrike">
                          <a:solidFill>
                            <a:srgbClr val="FFFFFF"/>
                          </a:solidFill>
                          <a:effectLst/>
                          <a:latin typeface="Calibri" panose="020F0502020204030204" pitchFamily="34" charset="0"/>
                        </a:rPr>
                        <a:t>ETAPA AVALÚO</a:t>
                      </a:r>
                    </a:p>
                  </a:txBody>
                  <a:tcPr marL="9525" marR="9525" marT="9525" marB="0" anchor="b">
                    <a:lnL>
                      <a:noFill/>
                    </a:lnL>
                    <a:lnR>
                      <a:noFill/>
                    </a:lnR>
                    <a:lnT w="12700" cap="flat" cmpd="sng" algn="ctr">
                      <a:solidFill>
                        <a:srgbClr val="808080"/>
                      </a:solidFill>
                      <a:prstDash val="solid"/>
                      <a:round/>
                      <a:headEnd type="none" w="med" len="med"/>
                      <a:tailEnd type="none" w="med" len="med"/>
                    </a:lnT>
                    <a:lnB>
                      <a:noFill/>
                    </a:lnB>
                    <a:solidFill>
                      <a:srgbClr val="808080"/>
                    </a:solidFill>
                  </a:tcPr>
                </a:tc>
                <a:tc>
                  <a:txBody>
                    <a:bodyPr/>
                    <a:lstStyle/>
                    <a:p>
                      <a:pPr algn="ctr" fontAlgn="b"/>
                      <a:r>
                        <a:rPr lang="es-CO" sz="1100" b="1" i="0" u="none" strike="noStrike">
                          <a:solidFill>
                            <a:srgbClr val="FFFFFF"/>
                          </a:solidFill>
                          <a:effectLst/>
                          <a:latin typeface="Calibri" panose="020F0502020204030204" pitchFamily="34" charset="0"/>
                        </a:rPr>
                        <a:t>UI</a:t>
                      </a:r>
                    </a:p>
                  </a:txBody>
                  <a:tcPr marL="9525" marR="9525" marT="9525" marB="0" anchor="b">
                    <a:lnL>
                      <a:noFill/>
                    </a:lnL>
                    <a:lnR>
                      <a:noFill/>
                    </a:lnR>
                    <a:lnT w="12700" cap="flat" cmpd="sng" algn="ctr">
                      <a:solidFill>
                        <a:srgbClr val="808080"/>
                      </a:solidFill>
                      <a:prstDash val="solid"/>
                      <a:round/>
                      <a:headEnd type="none" w="med" len="med"/>
                      <a:tailEnd type="none" w="med" len="med"/>
                    </a:lnT>
                    <a:lnB>
                      <a:noFill/>
                    </a:lnB>
                    <a:solidFill>
                      <a:srgbClr val="808080"/>
                    </a:solidFill>
                  </a:tcPr>
                </a:tc>
                <a:tc>
                  <a:txBody>
                    <a:bodyPr/>
                    <a:lstStyle/>
                    <a:p>
                      <a:pPr algn="ctr" fontAlgn="b"/>
                      <a:r>
                        <a:rPr lang="es-CO" sz="1100" b="1" i="0" u="none" strike="noStrike">
                          <a:solidFill>
                            <a:srgbClr val="FFFFFF"/>
                          </a:solidFill>
                          <a:effectLst/>
                          <a:latin typeface="Calibri" panose="020F0502020204030204" pitchFamily="34" charset="0"/>
                        </a:rPr>
                        <a:t>FMI</a:t>
                      </a:r>
                    </a:p>
                  </a:txBody>
                  <a:tcPr marL="9525" marR="9525" marT="9525" marB="0" anchor="b">
                    <a:lnL>
                      <a:noFill/>
                    </a:lnL>
                    <a:lnR>
                      <a:noFill/>
                    </a:lnR>
                    <a:lnT w="12700" cap="flat" cmpd="sng" algn="ctr">
                      <a:solidFill>
                        <a:srgbClr val="808080"/>
                      </a:solidFill>
                      <a:prstDash val="solid"/>
                      <a:round/>
                      <a:headEnd type="none" w="med" len="med"/>
                      <a:tailEnd type="none" w="med" len="med"/>
                    </a:lnT>
                    <a:lnB>
                      <a:noFill/>
                    </a:lnB>
                    <a:solidFill>
                      <a:srgbClr val="808080"/>
                    </a:solidFill>
                  </a:tcPr>
                </a:tc>
                <a:extLst>
                  <a:ext uri="{0D108BD9-81ED-4DB2-BD59-A6C34878D82A}">
                    <a16:rowId xmlns:a16="http://schemas.microsoft.com/office/drawing/2014/main" val="2675169528"/>
                  </a:ext>
                </a:extLst>
              </a:tr>
              <a:tr h="190500">
                <a:tc>
                  <a:txBody>
                    <a:bodyPr/>
                    <a:lstStyle/>
                    <a:p>
                      <a:pPr algn="l" fontAlgn="b"/>
                      <a:r>
                        <a:rPr lang="es-CO" sz="1100" b="1" i="0" u="none" strike="noStrike">
                          <a:solidFill>
                            <a:srgbClr val="000000"/>
                          </a:solidFill>
                          <a:effectLst/>
                          <a:latin typeface="Calibri" panose="020F0502020204030204" pitchFamily="34" charset="0"/>
                        </a:rPr>
                        <a:t>ENAJENACIÓN</a:t>
                      </a: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1. Un avalúo</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533</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652</a:t>
                      </a:r>
                    </a:p>
                  </a:txBody>
                  <a:tcPr marL="9525" marR="9525" marT="9525" marB="0" anchor="b">
                    <a:lnL>
                      <a:noFill/>
                    </a:lnL>
                    <a:lnR>
                      <a:noFill/>
                    </a:lnR>
                    <a:lnT>
                      <a:noFill/>
                    </a:lnT>
                    <a:lnB>
                      <a:noFill/>
                    </a:lnB>
                  </a:tcPr>
                </a:tc>
                <a:extLst>
                  <a:ext uri="{0D108BD9-81ED-4DB2-BD59-A6C34878D82A}">
                    <a16:rowId xmlns:a16="http://schemas.microsoft.com/office/drawing/2014/main" val="210769847"/>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2. Dos avalúos primera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1099</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1387</a:t>
                      </a:r>
                    </a:p>
                  </a:txBody>
                  <a:tcPr marL="9525" marR="9525" marT="9525" marB="0" anchor="b">
                    <a:lnL>
                      <a:noFill/>
                    </a:lnL>
                    <a:lnR>
                      <a:noFill/>
                    </a:lnR>
                    <a:lnT>
                      <a:noFill/>
                    </a:lnT>
                    <a:lnB>
                      <a:noFill/>
                    </a:lnB>
                  </a:tcPr>
                </a:tc>
                <a:extLst>
                  <a:ext uri="{0D108BD9-81ED-4DB2-BD59-A6C34878D82A}">
                    <a16:rowId xmlns:a16="http://schemas.microsoft.com/office/drawing/2014/main" val="655625203"/>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3. Tres avalúos segunda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555</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673</a:t>
                      </a:r>
                    </a:p>
                  </a:txBody>
                  <a:tcPr marL="9525" marR="9525" marT="9525" marB="0" anchor="b">
                    <a:lnL>
                      <a:noFill/>
                    </a:lnL>
                    <a:lnR>
                      <a:noFill/>
                    </a:lnR>
                    <a:lnT>
                      <a:noFill/>
                    </a:lnT>
                    <a:lnB>
                      <a:noFill/>
                    </a:lnB>
                  </a:tcPr>
                </a:tc>
                <a:extLst>
                  <a:ext uri="{0D108BD9-81ED-4DB2-BD59-A6C34878D82A}">
                    <a16:rowId xmlns:a16="http://schemas.microsoft.com/office/drawing/2014/main" val="2831409059"/>
                  </a:ext>
                </a:extLst>
              </a:tr>
              <a:tr h="190500">
                <a:tc>
                  <a:txBody>
                    <a:bodyPr/>
                    <a:lstStyle/>
                    <a:p>
                      <a:pPr algn="l" fontAlgn="b"/>
                      <a:r>
                        <a:rPr lang="es-CO" sz="1100" b="1" i="0" u="none" strike="noStrike">
                          <a:solidFill>
                            <a:srgbClr val="000000"/>
                          </a:solidFill>
                          <a:effectLst/>
                          <a:latin typeface="Calibri" panose="020F0502020204030204" pitchFamily="34" charset="0"/>
                        </a:rPr>
                        <a:t>Total ENAJENACIÓN</a:t>
                      </a:r>
                    </a:p>
                  </a:txBody>
                  <a:tcPr marL="9525" marR="9525" marT="9525" marB="0" anchor="b">
                    <a:lnL>
                      <a:noFill/>
                    </a:lnL>
                    <a:lnR>
                      <a:noFill/>
                    </a:lnR>
                    <a:lnT>
                      <a:noFill/>
                    </a:lnT>
                    <a:lnB>
                      <a:noFill/>
                    </a:lnB>
                    <a:solidFill>
                      <a:srgbClr val="BFBFBF"/>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2187</a:t>
                      </a:r>
                    </a:p>
                  </a:txBody>
                  <a:tcPr marL="9525" marR="9525" marT="9525" marB="0" anchor="b">
                    <a:lnL>
                      <a:noFill/>
                    </a:lnL>
                    <a:lnR>
                      <a:noFill/>
                    </a:lnR>
                    <a:lnT>
                      <a:noFill/>
                    </a:lnT>
                    <a:lnB>
                      <a:noFill/>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2712</a:t>
                      </a:r>
                    </a:p>
                  </a:txBody>
                  <a:tcPr marL="9525" marR="9525" marT="9525" marB="0" anchor="b">
                    <a:lnL>
                      <a:noFill/>
                    </a:lnL>
                    <a:lnR>
                      <a:noFill/>
                    </a:lnR>
                    <a:lnT>
                      <a:noFill/>
                    </a:lnT>
                    <a:lnB>
                      <a:noFill/>
                    </a:lnB>
                    <a:solidFill>
                      <a:srgbClr val="BFBFBF"/>
                    </a:solidFill>
                  </a:tcPr>
                </a:tc>
                <a:extLst>
                  <a:ext uri="{0D108BD9-81ED-4DB2-BD59-A6C34878D82A}">
                    <a16:rowId xmlns:a16="http://schemas.microsoft.com/office/drawing/2014/main" val="793890341"/>
                  </a:ext>
                </a:extLst>
              </a:tr>
              <a:tr h="190500">
                <a:tc>
                  <a:txBody>
                    <a:bodyPr/>
                    <a:lstStyle/>
                    <a:p>
                      <a:pPr algn="l" fontAlgn="b"/>
                      <a:r>
                        <a:rPr lang="es-CO" sz="1100" b="1" i="0" u="none" strike="noStrike">
                          <a:solidFill>
                            <a:srgbClr val="000000"/>
                          </a:solidFill>
                          <a:effectLst/>
                          <a:latin typeface="Calibri" panose="020F0502020204030204" pitchFamily="34" charset="0"/>
                        </a:rPr>
                        <a:t>EXTINTO</a:t>
                      </a: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1. Un avalúo</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28</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28</a:t>
                      </a:r>
                    </a:p>
                  </a:txBody>
                  <a:tcPr marL="9525" marR="9525" marT="9525" marB="0" anchor="b">
                    <a:lnL>
                      <a:noFill/>
                    </a:lnL>
                    <a:lnR>
                      <a:noFill/>
                    </a:lnR>
                    <a:lnT>
                      <a:noFill/>
                    </a:lnT>
                    <a:lnB>
                      <a:noFill/>
                    </a:lnB>
                  </a:tcPr>
                </a:tc>
                <a:extLst>
                  <a:ext uri="{0D108BD9-81ED-4DB2-BD59-A6C34878D82A}">
                    <a16:rowId xmlns:a16="http://schemas.microsoft.com/office/drawing/2014/main" val="486513224"/>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2. Dos avalúos primera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82</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91</a:t>
                      </a:r>
                    </a:p>
                  </a:txBody>
                  <a:tcPr marL="9525" marR="9525" marT="9525" marB="0" anchor="b">
                    <a:lnL>
                      <a:noFill/>
                    </a:lnL>
                    <a:lnR>
                      <a:noFill/>
                    </a:lnR>
                    <a:lnT>
                      <a:noFill/>
                    </a:lnT>
                    <a:lnB>
                      <a:noFill/>
                    </a:lnB>
                  </a:tcPr>
                </a:tc>
                <a:extLst>
                  <a:ext uri="{0D108BD9-81ED-4DB2-BD59-A6C34878D82A}">
                    <a16:rowId xmlns:a16="http://schemas.microsoft.com/office/drawing/2014/main" val="1598543640"/>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3. Tres avalúos segunda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133</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158</a:t>
                      </a:r>
                    </a:p>
                  </a:txBody>
                  <a:tcPr marL="9525" marR="9525" marT="9525" marB="0" anchor="b">
                    <a:lnL>
                      <a:noFill/>
                    </a:lnL>
                    <a:lnR>
                      <a:noFill/>
                    </a:lnR>
                    <a:lnT>
                      <a:noFill/>
                    </a:lnT>
                    <a:lnB>
                      <a:noFill/>
                    </a:lnB>
                  </a:tcPr>
                </a:tc>
                <a:extLst>
                  <a:ext uri="{0D108BD9-81ED-4DB2-BD59-A6C34878D82A}">
                    <a16:rowId xmlns:a16="http://schemas.microsoft.com/office/drawing/2014/main" val="3266450786"/>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4. Cuatro avalúos tercera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77</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94</a:t>
                      </a:r>
                    </a:p>
                  </a:txBody>
                  <a:tcPr marL="9525" marR="9525" marT="9525" marB="0" anchor="b">
                    <a:lnL>
                      <a:noFill/>
                    </a:lnL>
                    <a:lnR>
                      <a:noFill/>
                    </a:lnR>
                    <a:lnT>
                      <a:noFill/>
                    </a:lnT>
                    <a:lnB>
                      <a:noFill/>
                    </a:lnB>
                  </a:tcPr>
                </a:tc>
                <a:extLst>
                  <a:ext uri="{0D108BD9-81ED-4DB2-BD59-A6C34878D82A}">
                    <a16:rowId xmlns:a16="http://schemas.microsoft.com/office/drawing/2014/main" val="2086518184"/>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5. Cinco avalúos cuarta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31</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55</a:t>
                      </a:r>
                    </a:p>
                  </a:txBody>
                  <a:tcPr marL="9525" marR="9525" marT="9525" marB="0" anchor="b">
                    <a:lnL>
                      <a:noFill/>
                    </a:lnL>
                    <a:lnR>
                      <a:noFill/>
                    </a:lnR>
                    <a:lnT>
                      <a:noFill/>
                    </a:lnT>
                    <a:lnB>
                      <a:noFill/>
                    </a:lnB>
                  </a:tcPr>
                </a:tc>
                <a:extLst>
                  <a:ext uri="{0D108BD9-81ED-4DB2-BD59-A6C34878D82A}">
                    <a16:rowId xmlns:a16="http://schemas.microsoft.com/office/drawing/2014/main" val="337056799"/>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6. Seis avalúos quinta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a:noFill/>
                    </a:lnB>
                  </a:tcPr>
                </a:tc>
                <a:extLst>
                  <a:ext uri="{0D108BD9-81ED-4DB2-BD59-A6C34878D82A}">
                    <a16:rowId xmlns:a16="http://schemas.microsoft.com/office/drawing/2014/main" val="1515060357"/>
                  </a:ext>
                </a:extLst>
              </a:tr>
              <a:tr h="190500">
                <a:tc>
                  <a:txBody>
                    <a:bodyPr/>
                    <a:lstStyle/>
                    <a:p>
                      <a:pPr algn="l" fontAlgn="b"/>
                      <a:r>
                        <a:rPr lang="es-CO" sz="1100" b="1" i="0" u="none" strike="noStrike">
                          <a:solidFill>
                            <a:srgbClr val="000000"/>
                          </a:solidFill>
                          <a:effectLst/>
                          <a:latin typeface="Calibri" panose="020F0502020204030204" pitchFamily="34" charset="0"/>
                        </a:rPr>
                        <a:t>Total EXTINTO</a:t>
                      </a:r>
                    </a:p>
                  </a:txBody>
                  <a:tcPr marL="9525" marR="9525" marT="9525" marB="0" anchor="b">
                    <a:lnL>
                      <a:noFill/>
                    </a:lnL>
                    <a:lnR>
                      <a:noFill/>
                    </a:lnR>
                    <a:lnT>
                      <a:noFill/>
                    </a:lnT>
                    <a:lnB>
                      <a:noFill/>
                    </a:lnB>
                    <a:solidFill>
                      <a:srgbClr val="BFBFBF"/>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352</a:t>
                      </a:r>
                    </a:p>
                  </a:txBody>
                  <a:tcPr marL="9525" marR="9525" marT="9525" marB="0" anchor="b">
                    <a:lnL>
                      <a:noFill/>
                    </a:lnL>
                    <a:lnR>
                      <a:noFill/>
                    </a:lnR>
                    <a:lnT>
                      <a:noFill/>
                    </a:lnT>
                    <a:lnB>
                      <a:noFill/>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430</a:t>
                      </a:r>
                    </a:p>
                  </a:txBody>
                  <a:tcPr marL="9525" marR="9525" marT="9525" marB="0" anchor="b">
                    <a:lnL>
                      <a:noFill/>
                    </a:lnL>
                    <a:lnR>
                      <a:noFill/>
                    </a:lnR>
                    <a:lnT>
                      <a:noFill/>
                    </a:lnT>
                    <a:lnB>
                      <a:noFill/>
                    </a:lnB>
                    <a:solidFill>
                      <a:srgbClr val="BFBFBF"/>
                    </a:solidFill>
                  </a:tcPr>
                </a:tc>
                <a:extLst>
                  <a:ext uri="{0D108BD9-81ED-4DB2-BD59-A6C34878D82A}">
                    <a16:rowId xmlns:a16="http://schemas.microsoft.com/office/drawing/2014/main" val="1560263205"/>
                  </a:ext>
                </a:extLst>
              </a:tr>
              <a:tr h="190500">
                <a:tc>
                  <a:txBody>
                    <a:bodyPr/>
                    <a:lstStyle/>
                    <a:p>
                      <a:pPr algn="l" fontAlgn="b"/>
                      <a:r>
                        <a:rPr lang="es-CO" sz="1100" b="1" i="0" u="none" strike="noStrike">
                          <a:solidFill>
                            <a:srgbClr val="000000"/>
                          </a:solidFill>
                          <a:effectLst/>
                          <a:latin typeface="Calibri" panose="020F0502020204030204" pitchFamily="34" charset="0"/>
                        </a:rPr>
                        <a:t>SOCIEDADES</a:t>
                      </a: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1. Un avalúo</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39</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71</a:t>
                      </a:r>
                    </a:p>
                  </a:txBody>
                  <a:tcPr marL="9525" marR="9525" marT="9525" marB="0" anchor="b">
                    <a:lnL>
                      <a:noFill/>
                    </a:lnL>
                    <a:lnR>
                      <a:noFill/>
                    </a:lnR>
                    <a:lnT>
                      <a:noFill/>
                    </a:lnT>
                    <a:lnB>
                      <a:noFill/>
                    </a:lnB>
                  </a:tcPr>
                </a:tc>
                <a:extLst>
                  <a:ext uri="{0D108BD9-81ED-4DB2-BD59-A6C34878D82A}">
                    <a16:rowId xmlns:a16="http://schemas.microsoft.com/office/drawing/2014/main" val="2229301457"/>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2. Dos avalúos primera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52</a:t>
                      </a:r>
                    </a:p>
                  </a:txBody>
                  <a:tcPr marL="9525" marR="9525" marT="9525" marB="0" anchor="b">
                    <a:lnL>
                      <a:noFill/>
                    </a:lnL>
                    <a:lnR>
                      <a:noFill/>
                    </a:lnR>
                    <a:lnT>
                      <a:noFill/>
                    </a:lnT>
                    <a:lnB>
                      <a:noFill/>
                    </a:lnB>
                  </a:tcPr>
                </a:tc>
                <a:extLst>
                  <a:ext uri="{0D108BD9-81ED-4DB2-BD59-A6C34878D82A}">
                    <a16:rowId xmlns:a16="http://schemas.microsoft.com/office/drawing/2014/main" val="3793062580"/>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3. Tres avalúos segunda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tcPr>
                </a:tc>
                <a:extLst>
                  <a:ext uri="{0D108BD9-81ED-4DB2-BD59-A6C34878D82A}">
                    <a16:rowId xmlns:a16="http://schemas.microsoft.com/office/drawing/2014/main" val="1754267094"/>
                  </a:ext>
                </a:extLst>
              </a:tr>
              <a:tr h="190500">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D9D9D9"/>
                    </a:solidFill>
                  </a:tcPr>
                </a:tc>
                <a:tc>
                  <a:txBody>
                    <a:bodyPr/>
                    <a:lstStyle/>
                    <a:p>
                      <a:pPr algn="l" fontAlgn="b"/>
                      <a:r>
                        <a:rPr lang="es-CO" sz="1100" b="0" i="0" u="none" strike="noStrike">
                          <a:solidFill>
                            <a:srgbClr val="000000"/>
                          </a:solidFill>
                          <a:effectLst/>
                          <a:latin typeface="Calibri" panose="020F0502020204030204" pitchFamily="34" charset="0"/>
                        </a:rPr>
                        <a:t>4. Cuatro avalúos tercera actualización</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a:noFill/>
                    </a:lnL>
                    <a:lnR>
                      <a:noFill/>
                    </a:lnR>
                    <a:lnT>
                      <a:noFill/>
                    </a:lnT>
                    <a:lnB>
                      <a:noFill/>
                    </a:lnB>
                  </a:tcPr>
                </a:tc>
                <a:extLst>
                  <a:ext uri="{0D108BD9-81ED-4DB2-BD59-A6C34878D82A}">
                    <a16:rowId xmlns:a16="http://schemas.microsoft.com/office/drawing/2014/main" val="1250228133"/>
                  </a:ext>
                </a:extLst>
              </a:tr>
              <a:tr h="190500">
                <a:tc>
                  <a:txBody>
                    <a:bodyPr/>
                    <a:lstStyle/>
                    <a:p>
                      <a:pPr algn="l" fontAlgn="b"/>
                      <a:r>
                        <a:rPr lang="es-CO" sz="1100" b="1" i="0" u="none" strike="noStrike">
                          <a:solidFill>
                            <a:srgbClr val="000000"/>
                          </a:solidFill>
                          <a:effectLst/>
                          <a:latin typeface="Calibri" panose="020F0502020204030204" pitchFamily="34" charset="0"/>
                        </a:rPr>
                        <a:t>Total SOCIEDADES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76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s-CO" sz="1100" b="1" i="0" u="none" strike="noStrike">
                          <a:solidFill>
                            <a:srgbClr val="000000"/>
                          </a:solidFill>
                          <a:effectLst/>
                          <a:latin typeface="Calibri" panose="020F0502020204030204" pitchFamily="34" charset="0"/>
                        </a:rPr>
                        <a:t>131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763882465"/>
                  </a:ext>
                </a:extLst>
              </a:tr>
              <a:tr h="190500">
                <a:tc>
                  <a:txBody>
                    <a:bodyPr/>
                    <a:lstStyle/>
                    <a:p>
                      <a:pPr algn="l" fontAlgn="b"/>
                      <a:r>
                        <a:rPr lang="es-CO" sz="1100" b="1" i="0" u="none" strike="noStrike">
                          <a:solidFill>
                            <a:srgbClr val="000000"/>
                          </a:solidFill>
                          <a:effectLst/>
                          <a:latin typeface="Calibri" panose="020F0502020204030204" pitchFamily="34" charset="0"/>
                        </a:rPr>
                        <a:t>Total general</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2615</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3273</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866444499"/>
                  </a:ext>
                </a:extLst>
              </a:tr>
            </a:tbl>
          </a:graphicData>
        </a:graphic>
      </p:graphicFrame>
    </p:spTree>
    <p:extLst>
      <p:ext uri="{BB962C8B-B14F-4D97-AF65-F5344CB8AC3E}">
        <p14:creationId xmlns:p14="http://schemas.microsoft.com/office/powerpoint/2010/main" val="2314424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
        <p:nvSpPr>
          <p:cNvPr id="10" name="CuadroTexto 9">
            <a:extLst>
              <a:ext uri="{FF2B5EF4-FFF2-40B4-BE49-F238E27FC236}">
                <a16:creationId xmlns:a16="http://schemas.microsoft.com/office/drawing/2014/main" id="{5534880A-3A75-4040-A83F-4849A3806580}"/>
              </a:ext>
            </a:extLst>
          </p:cNvPr>
          <p:cNvSpPr txBox="1"/>
          <p:nvPr/>
        </p:nvSpPr>
        <p:spPr>
          <a:xfrm>
            <a:off x="1517649" y="560236"/>
            <a:ext cx="9143999" cy="707886"/>
          </a:xfrm>
          <a:prstGeom prst="rect">
            <a:avLst/>
          </a:prstGeom>
          <a:noFill/>
        </p:spPr>
        <p:txBody>
          <a:bodyPr wrap="square" rtlCol="0">
            <a:spAutoFit/>
          </a:bodyPr>
          <a:lstStyle/>
          <a:p>
            <a:pPr algn="ctr"/>
            <a:r>
              <a:rPr lang="es-ES" sz="4000" b="1" dirty="0">
                <a:solidFill>
                  <a:srgbClr val="000A8B"/>
                </a:solidFill>
              </a:rPr>
              <a:t>Etapa Avalúo</a:t>
            </a:r>
          </a:p>
        </p:txBody>
      </p:sp>
      <p:graphicFrame>
        <p:nvGraphicFramePr>
          <p:cNvPr id="8" name="Gráfico 7">
            <a:extLst>
              <a:ext uri="{FF2B5EF4-FFF2-40B4-BE49-F238E27FC236}">
                <a16:creationId xmlns:a16="http://schemas.microsoft.com/office/drawing/2014/main" id="{F563770D-3ABB-44E3-A589-583EF25C80B7}"/>
              </a:ext>
            </a:extLst>
          </p:cNvPr>
          <p:cNvGraphicFramePr>
            <a:graphicFrameLocks/>
          </p:cNvGraphicFramePr>
          <p:nvPr/>
        </p:nvGraphicFramePr>
        <p:xfrm>
          <a:off x="337625" y="1509600"/>
          <a:ext cx="11476617" cy="503470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33B5D4DC-B8BA-4432-ABF0-B02AD156DF81}"/>
              </a:ext>
            </a:extLst>
          </p:cNvPr>
          <p:cNvGraphicFramePr>
            <a:graphicFrameLocks/>
          </p:cNvGraphicFramePr>
          <p:nvPr/>
        </p:nvGraphicFramePr>
        <p:xfrm>
          <a:off x="7242242" y="1723861"/>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987078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1131543"/>
            <a:ext cx="9143999" cy="707886"/>
          </a:xfrm>
          <a:prstGeom prst="rect">
            <a:avLst/>
          </a:prstGeom>
          <a:noFill/>
        </p:spPr>
        <p:txBody>
          <a:bodyPr wrap="square" rtlCol="0">
            <a:spAutoFit/>
          </a:bodyPr>
          <a:lstStyle/>
          <a:p>
            <a:pPr algn="ctr"/>
            <a:r>
              <a:rPr lang="es-ES" sz="4000" b="1" dirty="0">
                <a:solidFill>
                  <a:srgbClr val="000A8B"/>
                </a:solidFill>
                <a:latin typeface="Arial Narrow" panose="020B0606020202030204" pitchFamily="34" charset="0"/>
              </a:rPr>
              <a:t>Solicitud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Rectángulo 1">
            <a:extLst>
              <a:ext uri="{FF2B5EF4-FFF2-40B4-BE49-F238E27FC236}">
                <a16:creationId xmlns:a16="http://schemas.microsoft.com/office/drawing/2014/main" id="{29B8BB3A-6526-40DC-A288-8469522B8C31}"/>
              </a:ext>
            </a:extLst>
          </p:cNvPr>
          <p:cNvSpPr/>
          <p:nvPr/>
        </p:nvSpPr>
        <p:spPr>
          <a:xfrm>
            <a:off x="384313" y="2340916"/>
            <a:ext cx="11423373" cy="1815882"/>
          </a:xfrm>
          <a:prstGeom prst="rect">
            <a:avLst/>
          </a:prstGeom>
        </p:spPr>
        <p:txBody>
          <a:bodyPr wrap="square">
            <a:spAutoFit/>
          </a:bodyPr>
          <a:lstStyle/>
          <a:p>
            <a:pPr algn="just"/>
            <a:r>
              <a:rPr lang="es-CO" sz="2800" dirty="0">
                <a:solidFill>
                  <a:schemeClr val="bg1">
                    <a:lumMod val="50000"/>
                  </a:schemeClr>
                </a:solidFill>
                <a:latin typeface="Arial Narrow" panose="020B0606020202030204" pitchFamily="34" charset="0"/>
              </a:rPr>
              <a:t>Se solicita a la Junta Directiva la aprobación de la política de descuentos de ventas por tipología, con los factores expuestos, dada la situación económica producida por el COVID -19, es de aclarar que dicha situación será de forma temporal por un periodo de meses conforme con el crecimiento de la economía. </a:t>
            </a:r>
          </a:p>
        </p:txBody>
      </p:sp>
      <p:sp>
        <p:nvSpPr>
          <p:cNvPr id="8" name="Rectángulo 7">
            <a:extLst>
              <a:ext uri="{FF2B5EF4-FFF2-40B4-BE49-F238E27FC236}">
                <a16:creationId xmlns:a16="http://schemas.microsoft.com/office/drawing/2014/main" id="{E9DD361B-4D9E-456D-86FB-7AA27A823AB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GIT Inteligencia de Negocios</a:t>
            </a:r>
          </a:p>
        </p:txBody>
      </p:sp>
    </p:spTree>
    <p:extLst>
      <p:ext uri="{BB962C8B-B14F-4D97-AF65-F5344CB8AC3E}">
        <p14:creationId xmlns:p14="http://schemas.microsoft.com/office/powerpoint/2010/main" val="30632025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553717" cy="2923877"/>
          </a:xfrm>
          <a:prstGeom prst="rect">
            <a:avLst/>
          </a:prstGeom>
          <a:noFill/>
        </p:spPr>
        <p:txBody>
          <a:bodyPr wrap="square" rtlCol="0">
            <a:spAutoFit/>
          </a:bodyPr>
          <a:lstStyle/>
          <a:p>
            <a:pPr algn="ctr"/>
            <a:r>
              <a:rPr lang="es-ES" sz="4800" b="1" dirty="0">
                <a:solidFill>
                  <a:srgbClr val="002060"/>
                </a:solidFill>
              </a:rPr>
              <a:t>8. </a:t>
            </a:r>
            <a:r>
              <a:rPr lang="es-CO" sz="4800" b="1" dirty="0">
                <a:solidFill>
                  <a:srgbClr val="002060"/>
                </a:solidFill>
              </a:rPr>
              <a:t>Información Retiro de Depositarios</a:t>
            </a: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5228992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1508105"/>
          </a:xfrm>
          <a:prstGeom prst="rect">
            <a:avLst/>
          </a:prstGeom>
          <a:noFill/>
        </p:spPr>
        <p:txBody>
          <a:bodyPr wrap="square" rtlCol="0">
            <a:spAutoFit/>
          </a:bodyPr>
          <a:lstStyle/>
          <a:p>
            <a:pPr algn="ctr"/>
            <a:r>
              <a:rPr lang="es-ES" sz="4800" b="1" dirty="0">
                <a:solidFill>
                  <a:srgbClr val="002060"/>
                </a:solidFill>
              </a:rPr>
              <a:t>9. Proposiciones y Varios. </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2826061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29593</TotalTime>
  <Words>5859</Words>
  <Application>Microsoft Office PowerPoint</Application>
  <PresentationFormat>Panorámica</PresentationFormat>
  <Paragraphs>1000</Paragraphs>
  <Slides>87</Slides>
  <Notes>2</Notes>
  <HiddenSlides>9</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3</vt:i4>
      </vt:variant>
      <vt:variant>
        <vt:lpstr>Títulos de diapositiva</vt:lpstr>
      </vt:variant>
      <vt:variant>
        <vt:i4>87</vt:i4>
      </vt:variant>
    </vt:vector>
  </HeadingPairs>
  <TitlesOfParts>
    <vt:vector size="98" baseType="lpstr">
      <vt:lpstr>Arial</vt:lpstr>
      <vt:lpstr>Arial Narrow</vt:lpstr>
      <vt:lpstr>Calibri</vt:lpstr>
      <vt:lpstr>Lato Bold</vt:lpstr>
      <vt:lpstr>Lato Regular</vt:lpstr>
      <vt:lpstr>Segoe UI</vt:lpstr>
      <vt:lpstr>Wingdings</vt:lpstr>
      <vt:lpstr>Tema de Office</vt:lpstr>
      <vt:lpstr>Worksheet</vt:lpstr>
      <vt:lpstr>Document</vt:lpstr>
      <vt:lpstr>Chart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488</cp:revision>
  <cp:lastPrinted>2020-01-27T16:15:03Z</cp:lastPrinted>
  <dcterms:created xsi:type="dcterms:W3CDTF">2015-02-19T23:51:59Z</dcterms:created>
  <dcterms:modified xsi:type="dcterms:W3CDTF">2021-02-23T21:38:54Z</dcterms:modified>
</cp:coreProperties>
</file>