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0" r:id="rId2"/>
    <p:sldId id="291" r:id="rId3"/>
    <p:sldId id="261" r:id="rId4"/>
    <p:sldId id="273" r:id="rId5"/>
    <p:sldId id="274" r:id="rId6"/>
    <p:sldId id="286" r:id="rId7"/>
    <p:sldId id="297" r:id="rId8"/>
    <p:sldId id="298" r:id="rId9"/>
    <p:sldId id="299" r:id="rId10"/>
    <p:sldId id="300" r:id="rId11"/>
    <p:sldId id="302" r:id="rId12"/>
    <p:sldId id="307" r:id="rId13"/>
    <p:sldId id="308" r:id="rId14"/>
    <p:sldId id="309" r:id="rId15"/>
    <p:sldId id="310" r:id="rId16"/>
    <p:sldId id="311" r:id="rId17"/>
    <p:sldId id="312" r:id="rId18"/>
    <p:sldId id="314" r:id="rId19"/>
    <p:sldId id="319" r:id="rId20"/>
    <p:sldId id="292" r:id="rId21"/>
    <p:sldId id="293" r:id="rId22"/>
    <p:sldId id="294" r:id="rId23"/>
    <p:sldId id="295" r:id="rId24"/>
    <p:sldId id="296" r:id="rId25"/>
    <p:sldId id="320" r:id="rId26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evedo\Desktop\PORTAFOLIO\Copia%20de%20Portafolio%20Dra%20Marth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jacevedo\Desktop\PORTAFOLIO%20ABRIL\RESUMEN%20DE%20OPERACIONES%20MENSUAL%20A%20CONTABILIDAD%20ABRI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COMPOSICION DEL PORTAFOLIO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'Saldos Agosto'!$L$17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D8D-4177-983D-E97D031356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D8D-4177-983D-E97D031356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D8D-4177-983D-E97D03135693}"/>
              </c:ext>
            </c:extLst>
          </c:dPt>
          <c:dLbls>
            <c:dLbl>
              <c:idx val="0"/>
              <c:layout>
                <c:manualLayout>
                  <c:x val="9.1487314085739277E-2"/>
                  <c:y val="2.3671624380285798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8D-4177-983D-E97D03135693}"/>
                </c:ext>
              </c:extLst>
            </c:dLbl>
            <c:dLbl>
              <c:idx val="1"/>
              <c:layout>
                <c:manualLayout>
                  <c:x val="9.4615813648293967E-2"/>
                  <c:y val="-0.2896066637503645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8D-4177-983D-E97D03135693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'Saldos Agosto'!$M$10:$O$10</c:f>
              <c:strCache>
                <c:ptCount val="3"/>
                <c:pt idx="0">
                  <c:v>EXTINTOS</c:v>
                </c:pt>
                <c:pt idx="1">
                  <c:v>INCAUTADOS</c:v>
                </c:pt>
                <c:pt idx="2">
                  <c:v>OTROS</c:v>
                </c:pt>
              </c:strCache>
            </c:strRef>
          </c:cat>
          <c:val>
            <c:numRef>
              <c:f>'Saldos Agosto'!$M$17:$O$17</c:f>
              <c:numCache>
                <c:formatCode>#,##0,,</c:formatCode>
                <c:ptCount val="3"/>
                <c:pt idx="0">
                  <c:v>133125798288.73001</c:v>
                </c:pt>
                <c:pt idx="1">
                  <c:v>648209453857.13</c:v>
                </c:pt>
                <c:pt idx="2">
                  <c:v>8383280531.25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8D-4177-983D-E97D03135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Hoja5!$C$5</c:f>
              <c:strCache>
                <c:ptCount val="1"/>
                <c:pt idx="0">
                  <c:v>   TITULO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5DB-4828-B9D9-974AE6C074E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5DB-4828-B9D9-974AE6C074E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5DB-4828-B9D9-974AE6C074E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5DB-4828-B9D9-974AE6C074E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F5DB-4828-B9D9-974AE6C074E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198.694.447</a:t>
                    </a:r>
                    <a:r>
                      <a:rPr lang="en-US" baseline="0"/>
                      <a:t>
46.16%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DB-4828-B9D9-974AE6C074E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38.020.351</a:t>
                    </a:r>
                  </a:p>
                  <a:p>
                    <a:r>
                      <a:rPr lang="en-US" baseline="0"/>
                      <a:t>8.83%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DB-4828-B9D9-974AE6C074E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10.525.175</a:t>
                    </a:r>
                  </a:p>
                  <a:p>
                    <a:r>
                      <a:rPr lang="en-US" baseline="0"/>
                      <a:t>2.45%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DB-4828-B9D9-974AE6C074E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19.377.353</a:t>
                    </a:r>
                  </a:p>
                  <a:p>
                    <a:r>
                      <a:rPr lang="en-US" baseline="0"/>
                      <a:t>4.50%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DB-4828-B9D9-974AE6C074E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163.798.948.56</a:t>
                    </a:r>
                  </a:p>
                  <a:p>
                    <a:r>
                      <a:rPr lang="en-US" baseline="0"/>
                      <a:t>38.06%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DB-4828-B9D9-974AE6C074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Hoja5!$C$6:$C$10</c:f>
              <c:numCache>
                <c:formatCode>General</c:formatCode>
                <c:ptCount val="5"/>
                <c:pt idx="0">
                  <c:v>480444</c:v>
                </c:pt>
                <c:pt idx="1">
                  <c:v>480446</c:v>
                </c:pt>
                <c:pt idx="2">
                  <c:v>480447</c:v>
                </c:pt>
                <c:pt idx="3">
                  <c:v>544236</c:v>
                </c:pt>
                <c:pt idx="4">
                  <c:v>480449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5DB-4828-B9D9-974AE6C074EB}"/>
            </c:ext>
          </c:extLst>
        </c:ser>
        <c:ser>
          <c:idx val="1"/>
          <c:order val="1"/>
          <c:tx>
            <c:strRef>
              <c:f>Hoja5!$M$5</c:f>
              <c:strCache>
                <c:ptCount val="1"/>
                <c:pt idx="0">
                  <c:v>VALORACION ABRIL 2018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F5DB-4828-B9D9-974AE6C074E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F5DB-4828-B9D9-974AE6C074E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0-F5DB-4828-B9D9-974AE6C074E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2-F5DB-4828-B9D9-974AE6C074E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4-F5DB-4828-B9D9-974AE6C074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Hoja5!$M$6:$M$10</c:f>
              <c:numCache>
                <c:formatCode>#,##0.00</c:formatCode>
                <c:ptCount val="5"/>
                <c:pt idx="0">
                  <c:v>198694447</c:v>
                </c:pt>
                <c:pt idx="1">
                  <c:v>38020651</c:v>
                </c:pt>
                <c:pt idx="2">
                  <c:v>10525175</c:v>
                </c:pt>
                <c:pt idx="3">
                  <c:v>19377353</c:v>
                </c:pt>
                <c:pt idx="4">
                  <c:v>163798948.55999994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5DB-4828-B9D9-974AE6C074EB}"/>
            </c:ext>
          </c:extLst>
        </c:ser>
        <c:ser>
          <c:idx val="2"/>
          <c:order val="2"/>
          <c:tx>
            <c:strRef>
              <c:f>Hoja5!$N$5</c:f>
              <c:strCache>
                <c:ptCount val="1"/>
                <c:pt idx="0">
                  <c:v>PORCENTAJE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7-F5DB-4828-B9D9-974AE6C074E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9-F5DB-4828-B9D9-974AE6C074E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B-F5DB-4828-B9D9-974AE6C074E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D-F5DB-4828-B9D9-974AE6C074E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F-F5DB-4828-B9D9-974AE6C074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Hoja5!$N$6:$N$10</c:f>
              <c:numCache>
                <c:formatCode>0.00%</c:formatCode>
                <c:ptCount val="5"/>
                <c:pt idx="0">
                  <c:v>0.46163288949343667</c:v>
                </c:pt>
                <c:pt idx="1">
                  <c:v>8.8334542039574582E-2</c:v>
                </c:pt>
                <c:pt idx="2">
                  <c:v>2.445346118643206E-2</c:v>
                </c:pt>
                <c:pt idx="3">
                  <c:v>4.5019997242924027E-2</c:v>
                </c:pt>
                <c:pt idx="4">
                  <c:v>0.38055911003763265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F5DB-4828-B9D9-974AE6C074EB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01/06/2018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slide" Target="slide25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emf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1C6D929-9B11-432B-BB41-AD84C0D862F8}"/>
              </a:ext>
            </a:extLst>
          </p:cNvPr>
          <p:cNvSpPr txBox="1"/>
          <p:nvPr/>
        </p:nvSpPr>
        <p:spPr>
          <a:xfrm>
            <a:off x="1269979" y="1267209"/>
            <a:ext cx="671807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>
                <a:solidFill>
                  <a:srgbClr val="000A8B"/>
                </a:solidFill>
              </a:rPr>
              <a:t>Comité Financiero Mayo 2018</a:t>
            </a:r>
          </a:p>
          <a:p>
            <a:pPr algn="ctr"/>
            <a:endParaRPr lang="es-CO" sz="1400" dirty="0">
              <a:solidFill>
                <a:srgbClr val="000A8B"/>
              </a:solidFill>
            </a:endParaRPr>
          </a:p>
          <a:p>
            <a:pPr algn="ctr"/>
            <a:r>
              <a:rPr lang="es-CO" sz="2800" dirty="0">
                <a:solidFill>
                  <a:srgbClr val="000A8B"/>
                </a:solidFill>
              </a:rPr>
              <a:t>Agenda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445F020-890E-4C88-8D0A-BEA719435EF4}"/>
              </a:ext>
            </a:extLst>
          </p:cNvPr>
          <p:cNvSpPr txBox="1"/>
          <p:nvPr/>
        </p:nvSpPr>
        <p:spPr>
          <a:xfrm>
            <a:off x="578439" y="2868448"/>
            <a:ext cx="8101161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62928" indent="-562928" algn="just">
              <a:buFont typeface="+mj-lt"/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Estados Financieros SAE S.A.S. a 30 de Abril de 2018</a:t>
            </a:r>
          </a:p>
          <a:p>
            <a:pPr marL="562928" indent="-562928" algn="just">
              <a:buFont typeface="+mj-lt"/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Ejecución Presupuestal a 30 de Abril de 2018</a:t>
            </a:r>
          </a:p>
          <a:p>
            <a:pPr marL="562928" indent="-562928" algn="just">
              <a:buFont typeface="+mj-lt"/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Informe Portafolio a 30 de Abril de 2018</a:t>
            </a:r>
          </a:p>
        </p:txBody>
      </p:sp>
    </p:spTree>
    <p:extLst>
      <p:ext uri="{BB962C8B-B14F-4D97-AF65-F5344CB8AC3E}">
        <p14:creationId xmlns:p14="http://schemas.microsoft.com/office/powerpoint/2010/main" val="1212683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</a:rPr>
              <a:t>1. ESTADOS FINANCIEROS A 30 DE ABRIL DE 2018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351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888DFF2-C42D-4DA2-BA9D-D53EFA5BBC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550562"/>
              </p:ext>
            </p:extLst>
          </p:nvPr>
        </p:nvGraphicFramePr>
        <p:xfrm>
          <a:off x="790000" y="1726587"/>
          <a:ext cx="7430773" cy="4191000"/>
        </p:xfrm>
        <a:graphic>
          <a:graphicData uri="http://schemas.openxmlformats.org/drawingml/2006/table">
            <a:tbl>
              <a:tblPr/>
              <a:tblGrid>
                <a:gridCol w="3045874">
                  <a:extLst>
                    <a:ext uri="{9D8B030D-6E8A-4147-A177-3AD203B41FA5}">
                      <a16:colId xmlns:a16="http://schemas.microsoft.com/office/drawing/2014/main" val="2568913321"/>
                    </a:ext>
                  </a:extLst>
                </a:gridCol>
                <a:gridCol w="842133">
                  <a:extLst>
                    <a:ext uri="{9D8B030D-6E8A-4147-A177-3AD203B41FA5}">
                      <a16:colId xmlns:a16="http://schemas.microsoft.com/office/drawing/2014/main" val="1664144562"/>
                    </a:ext>
                  </a:extLst>
                </a:gridCol>
                <a:gridCol w="90344">
                  <a:extLst>
                    <a:ext uri="{9D8B030D-6E8A-4147-A177-3AD203B41FA5}">
                      <a16:colId xmlns:a16="http://schemas.microsoft.com/office/drawing/2014/main" val="4030198507"/>
                    </a:ext>
                  </a:extLst>
                </a:gridCol>
                <a:gridCol w="842133">
                  <a:extLst>
                    <a:ext uri="{9D8B030D-6E8A-4147-A177-3AD203B41FA5}">
                      <a16:colId xmlns:a16="http://schemas.microsoft.com/office/drawing/2014/main" val="3714769192"/>
                    </a:ext>
                  </a:extLst>
                </a:gridCol>
                <a:gridCol w="90344">
                  <a:extLst>
                    <a:ext uri="{9D8B030D-6E8A-4147-A177-3AD203B41FA5}">
                      <a16:colId xmlns:a16="http://schemas.microsoft.com/office/drawing/2014/main" val="1184095376"/>
                    </a:ext>
                  </a:extLst>
                </a:gridCol>
                <a:gridCol w="842133">
                  <a:extLst>
                    <a:ext uri="{9D8B030D-6E8A-4147-A177-3AD203B41FA5}">
                      <a16:colId xmlns:a16="http://schemas.microsoft.com/office/drawing/2014/main" val="2636362653"/>
                    </a:ext>
                  </a:extLst>
                </a:gridCol>
                <a:gridCol w="90344">
                  <a:extLst>
                    <a:ext uri="{9D8B030D-6E8A-4147-A177-3AD203B41FA5}">
                      <a16:colId xmlns:a16="http://schemas.microsoft.com/office/drawing/2014/main" val="2670213214"/>
                    </a:ext>
                  </a:extLst>
                </a:gridCol>
                <a:gridCol w="748562">
                  <a:extLst>
                    <a:ext uri="{9D8B030D-6E8A-4147-A177-3AD203B41FA5}">
                      <a16:colId xmlns:a16="http://schemas.microsoft.com/office/drawing/2014/main" val="1426133002"/>
                    </a:ext>
                  </a:extLst>
                </a:gridCol>
                <a:gridCol w="90344">
                  <a:extLst>
                    <a:ext uri="{9D8B030D-6E8A-4147-A177-3AD203B41FA5}">
                      <a16:colId xmlns:a16="http://schemas.microsoft.com/office/drawing/2014/main" val="3574394653"/>
                    </a:ext>
                  </a:extLst>
                </a:gridCol>
                <a:gridCol w="748562">
                  <a:extLst>
                    <a:ext uri="{9D8B030D-6E8A-4147-A177-3AD203B41FA5}">
                      <a16:colId xmlns:a16="http://schemas.microsoft.com/office/drawing/2014/main" val="3617149146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30 Abril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30 Abril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Variación % Abril</a:t>
                      </a:r>
                      <a:b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Variación % Abr - Dic</a:t>
                      </a:r>
                      <a:b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77593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64105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90674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Efectivo en Bancos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348025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Efectivo de uso restringido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1125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Inversiones de administración de liquidez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064094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07276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11,638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241806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87963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070076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2933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6052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Cuenta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40555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07422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Propiedades, Planta y equipo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57777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Activos (anticipos Impuestos / Diferidos)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79767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12,216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482185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1416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29,264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23,439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741326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1" name="Botón de acción: ir hacia delante o siguient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CAF7EDB-E616-45CA-8A85-A9411523CD32}"/>
              </a:ext>
            </a:extLst>
          </p:cNvPr>
          <p:cNvSpPr/>
          <p:nvPr/>
        </p:nvSpPr>
        <p:spPr>
          <a:xfrm>
            <a:off x="2022204" y="2774041"/>
            <a:ext cx="270576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4B38472-9759-4EFB-8A8C-025D33140739}"/>
              </a:ext>
            </a:extLst>
          </p:cNvPr>
          <p:cNvSpPr/>
          <p:nvPr/>
        </p:nvSpPr>
        <p:spPr>
          <a:xfrm>
            <a:off x="2513814" y="2996105"/>
            <a:ext cx="252103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730660A-1DBC-4EEF-8BE1-38EA3F255CEB}"/>
              </a:ext>
            </a:extLst>
          </p:cNvPr>
          <p:cNvSpPr/>
          <p:nvPr/>
        </p:nvSpPr>
        <p:spPr>
          <a:xfrm>
            <a:off x="3394025" y="3215599"/>
            <a:ext cx="267070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5" name="Botón de acción: ir hacia delante o siguiente 1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21CF3E4-21C9-477B-B9FA-6383BBD158D6}"/>
              </a:ext>
            </a:extLst>
          </p:cNvPr>
          <p:cNvSpPr/>
          <p:nvPr/>
        </p:nvSpPr>
        <p:spPr>
          <a:xfrm>
            <a:off x="3047120" y="4629421"/>
            <a:ext cx="295362" cy="120243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6" name="Botón de acción: ir hacia delante o siguiente 15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37C0688-6BFA-4FA7-8A0B-381199F24186}"/>
              </a:ext>
            </a:extLst>
          </p:cNvPr>
          <p:cNvSpPr/>
          <p:nvPr/>
        </p:nvSpPr>
        <p:spPr>
          <a:xfrm>
            <a:off x="2629732" y="5006790"/>
            <a:ext cx="267070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7" name="Botón de acción: ir hacia delante o siguiente 16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11DAA7F-323D-403A-A9C7-573611DE96F2}"/>
              </a:ext>
            </a:extLst>
          </p:cNvPr>
          <p:cNvSpPr/>
          <p:nvPr/>
        </p:nvSpPr>
        <p:spPr>
          <a:xfrm>
            <a:off x="3680443" y="5176644"/>
            <a:ext cx="180861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9D848C52-0D13-42D4-9770-5D43EE2B895B}"/>
              </a:ext>
            </a:extLst>
          </p:cNvPr>
          <p:cNvSpPr txBox="1">
            <a:spLocks/>
          </p:cNvSpPr>
          <p:nvPr/>
        </p:nvSpPr>
        <p:spPr>
          <a:xfrm>
            <a:off x="1467548" y="725989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PERIODOS TERMINADOS EL 30</a:t>
            </a:r>
            <a:r>
              <a:rPr lang="es-CO" sz="1050" dirty="0">
                <a:solidFill>
                  <a:srgbClr val="0070C0"/>
                </a:solidFill>
                <a:cs typeface="Lato Regular"/>
              </a:rPr>
              <a:t> DE ABRIL DE 2018 Y 30 DE ABRIL 2017</a:t>
            </a: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9" name="Imagen 8">
            <a:hlinkClick r:id="rId5" action="ppaction://hlinksldjump"/>
            <a:extLst>
              <a:ext uri="{FF2B5EF4-FFF2-40B4-BE49-F238E27FC236}">
                <a16:creationId xmlns:a16="http://schemas.microsoft.com/office/drawing/2014/main" id="{79CFFCDC-058C-4BA2-9EF9-7895B413B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5917" y="3407555"/>
            <a:ext cx="274344" cy="14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5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67FBDA8-1CCC-4033-998A-F9C8113496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157987"/>
              </p:ext>
            </p:extLst>
          </p:nvPr>
        </p:nvGraphicFramePr>
        <p:xfrm>
          <a:off x="961045" y="1600203"/>
          <a:ext cx="7259731" cy="4454037"/>
        </p:xfrm>
        <a:graphic>
          <a:graphicData uri="http://schemas.openxmlformats.org/drawingml/2006/table">
            <a:tbl>
              <a:tblPr/>
              <a:tblGrid>
                <a:gridCol w="2975764">
                  <a:extLst>
                    <a:ext uri="{9D8B030D-6E8A-4147-A177-3AD203B41FA5}">
                      <a16:colId xmlns:a16="http://schemas.microsoft.com/office/drawing/2014/main" val="1564894736"/>
                    </a:ext>
                  </a:extLst>
                </a:gridCol>
                <a:gridCol w="822749">
                  <a:extLst>
                    <a:ext uri="{9D8B030D-6E8A-4147-A177-3AD203B41FA5}">
                      <a16:colId xmlns:a16="http://schemas.microsoft.com/office/drawing/2014/main" val="2024465397"/>
                    </a:ext>
                  </a:extLst>
                </a:gridCol>
                <a:gridCol w="88264">
                  <a:extLst>
                    <a:ext uri="{9D8B030D-6E8A-4147-A177-3AD203B41FA5}">
                      <a16:colId xmlns:a16="http://schemas.microsoft.com/office/drawing/2014/main" val="2682861891"/>
                    </a:ext>
                  </a:extLst>
                </a:gridCol>
                <a:gridCol w="822749">
                  <a:extLst>
                    <a:ext uri="{9D8B030D-6E8A-4147-A177-3AD203B41FA5}">
                      <a16:colId xmlns:a16="http://schemas.microsoft.com/office/drawing/2014/main" val="523785633"/>
                    </a:ext>
                  </a:extLst>
                </a:gridCol>
                <a:gridCol w="88264">
                  <a:extLst>
                    <a:ext uri="{9D8B030D-6E8A-4147-A177-3AD203B41FA5}">
                      <a16:colId xmlns:a16="http://schemas.microsoft.com/office/drawing/2014/main" val="784737380"/>
                    </a:ext>
                  </a:extLst>
                </a:gridCol>
                <a:gridCol w="822749">
                  <a:extLst>
                    <a:ext uri="{9D8B030D-6E8A-4147-A177-3AD203B41FA5}">
                      <a16:colId xmlns:a16="http://schemas.microsoft.com/office/drawing/2014/main" val="3264294045"/>
                    </a:ext>
                  </a:extLst>
                </a:gridCol>
                <a:gridCol w="88264">
                  <a:extLst>
                    <a:ext uri="{9D8B030D-6E8A-4147-A177-3AD203B41FA5}">
                      <a16:colId xmlns:a16="http://schemas.microsoft.com/office/drawing/2014/main" val="2440051058"/>
                    </a:ext>
                  </a:extLst>
                </a:gridCol>
                <a:gridCol w="731332">
                  <a:extLst>
                    <a:ext uri="{9D8B030D-6E8A-4147-A177-3AD203B41FA5}">
                      <a16:colId xmlns:a16="http://schemas.microsoft.com/office/drawing/2014/main" val="2288628428"/>
                    </a:ext>
                  </a:extLst>
                </a:gridCol>
                <a:gridCol w="88264">
                  <a:extLst>
                    <a:ext uri="{9D8B030D-6E8A-4147-A177-3AD203B41FA5}">
                      <a16:colId xmlns:a16="http://schemas.microsoft.com/office/drawing/2014/main" val="3738216770"/>
                    </a:ext>
                  </a:extLst>
                </a:gridCol>
                <a:gridCol w="731332">
                  <a:extLst>
                    <a:ext uri="{9D8B030D-6E8A-4147-A177-3AD203B41FA5}">
                      <a16:colId xmlns:a16="http://schemas.microsoft.com/office/drawing/2014/main" val="561410943"/>
                    </a:ext>
                  </a:extLst>
                </a:gridCol>
              </a:tblGrid>
              <a:tr h="5509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30 Abril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30 Abril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Variación % Abril</a:t>
                      </a:r>
                      <a:b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Variación % Abr - Dic</a:t>
                      </a:r>
                      <a:b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584499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1465101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442144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Beneficios a los empleados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910411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Provisiones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222881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pasivos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545041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8513227"/>
                  </a:ext>
                </a:extLst>
              </a:tr>
              <a:tr h="189669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181271"/>
                  </a:ext>
                </a:extLst>
              </a:tr>
              <a:tr h="18966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413912"/>
                  </a:ext>
                </a:extLst>
              </a:tr>
              <a:tr h="188533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42361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033062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Suscrito y Pagado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965633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Reservas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156061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ejercicio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997673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Impactos por Transición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919672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7282734"/>
                  </a:ext>
                </a:extLst>
              </a:tr>
              <a:tr h="188533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218900"/>
                  </a:ext>
                </a:extLst>
              </a:tr>
              <a:tr h="24205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 Y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29,264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23,439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646834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0A57A23-DDB4-433A-BAB4-029987C401C5}"/>
              </a:ext>
            </a:extLst>
          </p:cNvPr>
          <p:cNvSpPr/>
          <p:nvPr/>
        </p:nvSpPr>
        <p:spPr>
          <a:xfrm>
            <a:off x="2927895" y="2450150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6D2C9ED-9E91-4915-B3CA-938A547D369D}"/>
              </a:ext>
            </a:extLst>
          </p:cNvPr>
          <p:cNvSpPr/>
          <p:nvPr/>
        </p:nvSpPr>
        <p:spPr>
          <a:xfrm>
            <a:off x="3407434" y="2724524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B556D5F-8F83-487E-A39B-93CAD4D923D6}"/>
              </a:ext>
            </a:extLst>
          </p:cNvPr>
          <p:cNvSpPr/>
          <p:nvPr/>
        </p:nvSpPr>
        <p:spPr>
          <a:xfrm>
            <a:off x="1708695" y="2960152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37AF8EB9-3138-4F3C-AFD5-DD77A678DEB9}"/>
              </a:ext>
            </a:extLst>
          </p:cNvPr>
          <p:cNvSpPr/>
          <p:nvPr/>
        </p:nvSpPr>
        <p:spPr>
          <a:xfrm>
            <a:off x="1956164" y="3197547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27459671-2175-4453-95D0-315A88574A5D}"/>
              </a:ext>
            </a:extLst>
          </p:cNvPr>
          <p:cNvSpPr txBox="1">
            <a:spLocks/>
          </p:cNvSpPr>
          <p:nvPr/>
        </p:nvSpPr>
        <p:spPr>
          <a:xfrm>
            <a:off x="1467548" y="725989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cs typeface="Lato Regular"/>
              </a:rPr>
              <a:t>PERIODOS TERMINADOS EL 30 DE ABRIL DE 2018 Y 30 DE ABRIL 2017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643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D235ECAF-A04D-4B4E-84E4-F8ABA74B11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735766"/>
              </p:ext>
            </p:extLst>
          </p:nvPr>
        </p:nvGraphicFramePr>
        <p:xfrm>
          <a:off x="679269" y="1567544"/>
          <a:ext cx="7820294" cy="4676363"/>
        </p:xfrm>
        <a:graphic>
          <a:graphicData uri="http://schemas.openxmlformats.org/drawingml/2006/table">
            <a:tbl>
              <a:tblPr/>
              <a:tblGrid>
                <a:gridCol w="3139376">
                  <a:extLst>
                    <a:ext uri="{9D8B030D-6E8A-4147-A177-3AD203B41FA5}">
                      <a16:colId xmlns:a16="http://schemas.microsoft.com/office/drawing/2014/main" val="2950095154"/>
                    </a:ext>
                  </a:extLst>
                </a:gridCol>
                <a:gridCol w="100060">
                  <a:extLst>
                    <a:ext uri="{9D8B030D-6E8A-4147-A177-3AD203B41FA5}">
                      <a16:colId xmlns:a16="http://schemas.microsoft.com/office/drawing/2014/main" val="1015888677"/>
                    </a:ext>
                  </a:extLst>
                </a:gridCol>
                <a:gridCol w="65664">
                  <a:extLst>
                    <a:ext uri="{9D8B030D-6E8A-4147-A177-3AD203B41FA5}">
                      <a16:colId xmlns:a16="http://schemas.microsoft.com/office/drawing/2014/main" val="1828057537"/>
                    </a:ext>
                  </a:extLst>
                </a:gridCol>
                <a:gridCol w="900538">
                  <a:extLst>
                    <a:ext uri="{9D8B030D-6E8A-4147-A177-3AD203B41FA5}">
                      <a16:colId xmlns:a16="http://schemas.microsoft.com/office/drawing/2014/main" val="2021446822"/>
                    </a:ext>
                  </a:extLst>
                </a:gridCol>
                <a:gridCol w="87552">
                  <a:extLst>
                    <a:ext uri="{9D8B030D-6E8A-4147-A177-3AD203B41FA5}">
                      <a16:colId xmlns:a16="http://schemas.microsoft.com/office/drawing/2014/main" val="1796286084"/>
                    </a:ext>
                  </a:extLst>
                </a:gridCol>
                <a:gridCol w="816112">
                  <a:extLst>
                    <a:ext uri="{9D8B030D-6E8A-4147-A177-3AD203B41FA5}">
                      <a16:colId xmlns:a16="http://schemas.microsoft.com/office/drawing/2014/main" val="3761135952"/>
                    </a:ext>
                  </a:extLst>
                </a:gridCol>
                <a:gridCol w="87552">
                  <a:extLst>
                    <a:ext uri="{9D8B030D-6E8A-4147-A177-3AD203B41FA5}">
                      <a16:colId xmlns:a16="http://schemas.microsoft.com/office/drawing/2014/main" val="1819375815"/>
                    </a:ext>
                  </a:extLst>
                </a:gridCol>
                <a:gridCol w="816112">
                  <a:extLst>
                    <a:ext uri="{9D8B030D-6E8A-4147-A177-3AD203B41FA5}">
                      <a16:colId xmlns:a16="http://schemas.microsoft.com/office/drawing/2014/main" val="3606752220"/>
                    </a:ext>
                  </a:extLst>
                </a:gridCol>
                <a:gridCol w="87552">
                  <a:extLst>
                    <a:ext uri="{9D8B030D-6E8A-4147-A177-3AD203B41FA5}">
                      <a16:colId xmlns:a16="http://schemas.microsoft.com/office/drawing/2014/main" val="3197689999"/>
                    </a:ext>
                  </a:extLst>
                </a:gridCol>
                <a:gridCol w="816112">
                  <a:extLst>
                    <a:ext uri="{9D8B030D-6E8A-4147-A177-3AD203B41FA5}">
                      <a16:colId xmlns:a16="http://schemas.microsoft.com/office/drawing/2014/main" val="2923691395"/>
                    </a:ext>
                  </a:extLst>
                </a:gridCol>
                <a:gridCol w="87552">
                  <a:extLst>
                    <a:ext uri="{9D8B030D-6E8A-4147-A177-3AD203B41FA5}">
                      <a16:colId xmlns:a16="http://schemas.microsoft.com/office/drawing/2014/main" val="3210308277"/>
                    </a:ext>
                  </a:extLst>
                </a:gridCol>
                <a:gridCol w="816112">
                  <a:extLst>
                    <a:ext uri="{9D8B030D-6E8A-4147-A177-3AD203B41FA5}">
                      <a16:colId xmlns:a16="http://schemas.microsoft.com/office/drawing/2014/main" val="2043250410"/>
                    </a:ext>
                  </a:extLst>
                </a:gridCol>
              </a:tblGrid>
              <a:tr h="602574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Abril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Abril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  Abril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     Abr - Dic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771011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POR PRESTACION DE SERVICIOS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30,573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398610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FINANCIEROS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0269650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DIVERSOS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6582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INGRESOS OPERACIONALES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31,138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17292"/>
                  </a:ext>
                </a:extLst>
              </a:tr>
              <a:tr h="19756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ADMINISTRACIÓN DE OPERACIÓN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572579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2683386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7308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IMPUESTOS, CONTRIBUCIONES Y TASAS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92552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VENTA GENERALES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6698342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DETERIORO, DEPRECIACION, AMORT,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812924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GASTOS OPERACIONALES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474950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GASTOS DE ADMINISTRACION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30,359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653814"/>
                  </a:ext>
                </a:extLst>
              </a:tr>
              <a:tr h="189663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0648532"/>
                  </a:ext>
                </a:extLst>
              </a:tr>
              <a:tr h="26473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 ANTES DE IMPUESTOS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566817"/>
                  </a:ext>
                </a:extLst>
              </a:tr>
              <a:tr h="24498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 SOBRE LA RENTA Y COMPLEM.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834607"/>
                  </a:ext>
                </a:extLst>
              </a:tr>
              <a:tr h="264737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308034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5"/>
            <a:ext cx="4813935" cy="122331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304EFE3-98E5-46B8-AC3D-521DB0A1AE9C}"/>
              </a:ext>
            </a:extLst>
          </p:cNvPr>
          <p:cNvSpPr txBox="1">
            <a:spLocks/>
          </p:cNvSpPr>
          <p:nvPr/>
        </p:nvSpPr>
        <p:spPr>
          <a:xfrm>
            <a:off x="1020846" y="832618"/>
            <a:ext cx="7354887" cy="919163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1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RESULTADO INTEGRAL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cs typeface="Lato Regular"/>
              </a:rPr>
              <a:t>PERIODOS TERMINADOS EL 30 DE ABRIL DE 2018 Y 30 DE ABRIL 2017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(cifras expresadas en millones de pesos)</a:t>
            </a:r>
          </a:p>
          <a:p>
            <a:pPr>
              <a:defRPr/>
            </a:pPr>
            <a:endParaRPr lang="es-CO" sz="160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38EBB8B-648B-475B-9E4C-C2FC4D326A68}"/>
              </a:ext>
            </a:extLst>
          </p:cNvPr>
          <p:cNvSpPr/>
          <p:nvPr/>
        </p:nvSpPr>
        <p:spPr>
          <a:xfrm>
            <a:off x="2241755" y="3505368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E08BDF4-B7C3-4CCA-9AA4-A9450A8564D7}"/>
              </a:ext>
            </a:extLst>
          </p:cNvPr>
          <p:cNvSpPr/>
          <p:nvPr/>
        </p:nvSpPr>
        <p:spPr>
          <a:xfrm>
            <a:off x="2222501" y="3802163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40E9C3EC-5CBE-4708-B2C8-D1AB371EF1AD}"/>
              </a:ext>
            </a:extLst>
          </p:cNvPr>
          <p:cNvSpPr/>
          <p:nvPr/>
        </p:nvSpPr>
        <p:spPr>
          <a:xfrm>
            <a:off x="3252315" y="4038049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5BDDACC9-D845-4898-BBF4-DC3AFB17CFB8}"/>
              </a:ext>
            </a:extLst>
          </p:cNvPr>
          <p:cNvSpPr/>
          <p:nvPr/>
        </p:nvSpPr>
        <p:spPr>
          <a:xfrm>
            <a:off x="2744081" y="4331419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4" name="Botón de acción: ir hacia delante o siguiente 13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72EC222-7690-4947-A289-CF7F817E7451}"/>
              </a:ext>
            </a:extLst>
          </p:cNvPr>
          <p:cNvSpPr/>
          <p:nvPr/>
        </p:nvSpPr>
        <p:spPr>
          <a:xfrm>
            <a:off x="3209436" y="4540297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5" name="Botón de acción: ir hacia delante o siguiente 14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9DAAE451-4C18-416C-BD92-EB9B9D912338}"/>
              </a:ext>
            </a:extLst>
          </p:cNvPr>
          <p:cNvSpPr/>
          <p:nvPr/>
        </p:nvSpPr>
        <p:spPr>
          <a:xfrm>
            <a:off x="2899199" y="4793338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610376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531497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 2. </a:t>
            </a:r>
            <a:r>
              <a:rPr lang="es-CO" sz="4000" dirty="0">
                <a:solidFill>
                  <a:srgbClr val="000A8B"/>
                </a:solidFill>
              </a:rPr>
              <a:t>EJECUCIÓN PRESUPUESTAL CORTE ABRIL 2018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41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DB58A1E-E2E1-420F-9DA1-550350C1D869}"/>
              </a:ext>
            </a:extLst>
          </p:cNvPr>
          <p:cNvSpPr txBox="1"/>
          <p:nvPr/>
        </p:nvSpPr>
        <p:spPr>
          <a:xfrm>
            <a:off x="3163867" y="843719"/>
            <a:ext cx="585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Ejecución de Gasto FRISCO Corte Abril de 2018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88B331F-2EC6-447E-B039-EF98E112C3E3}"/>
              </a:ext>
            </a:extLst>
          </p:cNvPr>
          <p:cNvSpPr txBox="1"/>
          <p:nvPr/>
        </p:nvSpPr>
        <p:spPr>
          <a:xfrm>
            <a:off x="3613319" y="2945256"/>
            <a:ext cx="21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Participación de Giro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24365F-EB3B-4602-B465-9E3F7A349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7" y="1529312"/>
            <a:ext cx="9068500" cy="130153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3F0AD44-7594-4599-9E07-B7BC31BFA8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3744" y="3334670"/>
            <a:ext cx="4370063" cy="28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4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CC1A979-D18D-4965-AE89-C6132B714E27}"/>
              </a:ext>
            </a:extLst>
          </p:cNvPr>
          <p:cNvSpPr txBox="1"/>
          <p:nvPr/>
        </p:nvSpPr>
        <p:spPr>
          <a:xfrm>
            <a:off x="3359518" y="1263604"/>
            <a:ext cx="2598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latin typeface="Lato Regular"/>
                <a:cs typeface="Lato Regular"/>
              </a:rPr>
              <a:t>SIN TRANSFERENCIAS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D57AF4B-085C-451B-B1ED-A24EBF0D06B8}"/>
              </a:ext>
            </a:extLst>
          </p:cNvPr>
          <p:cNvSpPr txBox="1"/>
          <p:nvPr/>
        </p:nvSpPr>
        <p:spPr>
          <a:xfrm>
            <a:off x="3163867" y="843719"/>
            <a:ext cx="585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Ejecución de Gasto FRISCO Corte Abril de 2018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2770DAF-28E4-4043-86B2-614378B1DBBA}"/>
              </a:ext>
            </a:extLst>
          </p:cNvPr>
          <p:cNvSpPr txBox="1"/>
          <p:nvPr/>
        </p:nvSpPr>
        <p:spPr>
          <a:xfrm>
            <a:off x="3372732" y="3038164"/>
            <a:ext cx="21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Participación de Giro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C33653-ED04-4774-A6E6-B49114A54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9" y="1795130"/>
            <a:ext cx="8967498" cy="111487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D4B0177-0DC1-4301-B8A2-EEEB1214A7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605" y="3492088"/>
            <a:ext cx="4379625" cy="285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37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30F925-FDA9-43B9-9050-3F9F4CF53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69" y="1507764"/>
            <a:ext cx="8992998" cy="1607351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A9CD443-AD84-4E20-BE4C-EF352FEED99F}"/>
              </a:ext>
            </a:extLst>
          </p:cNvPr>
          <p:cNvSpPr txBox="1"/>
          <p:nvPr/>
        </p:nvSpPr>
        <p:spPr>
          <a:xfrm>
            <a:off x="1636295" y="1136621"/>
            <a:ext cx="74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de Personal Extintos y en Proceso Corte Abril de 2018- FRISCO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279B8D9-B010-42B6-898E-A0A705F3B785}"/>
              </a:ext>
            </a:extLst>
          </p:cNvPr>
          <p:cNvSpPr txBox="1"/>
          <p:nvPr/>
        </p:nvSpPr>
        <p:spPr>
          <a:xfrm>
            <a:off x="3302927" y="3151171"/>
            <a:ext cx="21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Participación de Giro</a:t>
            </a:r>
          </a:p>
        </p:txBody>
      </p:sp>
      <p:sp>
        <p:nvSpPr>
          <p:cNvPr id="16" name="Flecha: a la derecha 15">
            <a:hlinkClick r:id="rId5" action="ppaction://hlinksldjump"/>
            <a:extLst>
              <a:ext uri="{FF2B5EF4-FFF2-40B4-BE49-F238E27FC236}">
                <a16:creationId xmlns:a16="http://schemas.microsoft.com/office/drawing/2014/main" id="{1E25E4B0-0BDF-42FE-8ADA-96319E0ECB06}"/>
              </a:ext>
            </a:extLst>
          </p:cNvPr>
          <p:cNvSpPr/>
          <p:nvPr/>
        </p:nvSpPr>
        <p:spPr>
          <a:xfrm>
            <a:off x="2390862" y="2326263"/>
            <a:ext cx="385894" cy="2936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F5AC738-8EB3-4830-ABC4-5DE86683A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0855" y="3540585"/>
            <a:ext cx="4379625" cy="28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46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A67542F-EA8D-4572-8600-E9A849F9C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4" y="1515079"/>
            <a:ext cx="9007471" cy="4773336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D7F47D2-FA59-42F8-BF51-5EAE57C9BB0E}"/>
              </a:ext>
            </a:extLst>
          </p:cNvPr>
          <p:cNvSpPr txBox="1"/>
          <p:nvPr/>
        </p:nvSpPr>
        <p:spPr>
          <a:xfrm>
            <a:off x="2039386" y="1126582"/>
            <a:ext cx="7047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Generales y en Proceso Corte Abril de 2018 - FRISCO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045221FA-2228-4F41-94D0-CB6B23E97EBD}"/>
              </a:ext>
            </a:extLst>
          </p:cNvPr>
          <p:cNvCxnSpPr>
            <a:cxnSpLocks/>
          </p:cNvCxnSpPr>
          <p:nvPr/>
        </p:nvCxnSpPr>
        <p:spPr>
          <a:xfrm>
            <a:off x="71307" y="4020120"/>
            <a:ext cx="9001386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lecha: a la derecha 10">
            <a:hlinkClick r:id="" action="ppaction://noaction"/>
            <a:extLst>
              <a:ext uri="{FF2B5EF4-FFF2-40B4-BE49-F238E27FC236}">
                <a16:creationId xmlns:a16="http://schemas.microsoft.com/office/drawing/2014/main" id="{EDCD9BE3-FD8E-492D-AAB6-93A3EF899F5B}"/>
              </a:ext>
            </a:extLst>
          </p:cNvPr>
          <p:cNvSpPr/>
          <p:nvPr/>
        </p:nvSpPr>
        <p:spPr>
          <a:xfrm>
            <a:off x="2348917" y="3155556"/>
            <a:ext cx="385894" cy="2936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Flecha: a la derecha 11">
            <a:hlinkClick r:id="" action="ppaction://noaction"/>
            <a:extLst>
              <a:ext uri="{FF2B5EF4-FFF2-40B4-BE49-F238E27FC236}">
                <a16:creationId xmlns:a16="http://schemas.microsoft.com/office/drawing/2014/main" id="{18412317-46E4-4DDE-A0E6-B9F405E4E9A5}"/>
              </a:ext>
            </a:extLst>
          </p:cNvPr>
          <p:cNvSpPr/>
          <p:nvPr/>
        </p:nvSpPr>
        <p:spPr>
          <a:xfrm>
            <a:off x="2348917" y="4620949"/>
            <a:ext cx="385894" cy="2936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0346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EF4E81B-0284-4470-9847-41BB7F9EDF9C}"/>
              </a:ext>
            </a:extLst>
          </p:cNvPr>
          <p:cNvSpPr txBox="1"/>
          <p:nvPr/>
        </p:nvSpPr>
        <p:spPr>
          <a:xfrm>
            <a:off x="2691442" y="863801"/>
            <a:ext cx="6192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Transferencias- Corte Abril de 2018- FRISCO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390F71-C31E-41B0-89BA-963A20E2F83F}"/>
              </a:ext>
            </a:extLst>
          </p:cNvPr>
          <p:cNvSpPr txBox="1"/>
          <p:nvPr/>
        </p:nvSpPr>
        <p:spPr>
          <a:xfrm>
            <a:off x="43834" y="4510654"/>
            <a:ext cx="8469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/>
              <a:t>La factura del mes de Abril del funcionamiento de SAE, se registra mes vencido, es decir en Mayo de 2018.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DFDA68F-DE50-4E58-ACE5-9088BB91E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57" y="2167305"/>
            <a:ext cx="8925886" cy="229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08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9DD5967-7C89-44AB-90AB-607E76845BFA}"/>
              </a:ext>
            </a:extLst>
          </p:cNvPr>
          <p:cNvSpPr txBox="1"/>
          <p:nvPr/>
        </p:nvSpPr>
        <p:spPr>
          <a:xfrm>
            <a:off x="704695" y="2565133"/>
            <a:ext cx="7734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EJECUCION DE INGRESOS</a:t>
            </a:r>
          </a:p>
          <a:p>
            <a:pPr algn="ctr"/>
            <a:r>
              <a:rPr lang="es-ES" sz="4000" dirty="0">
                <a:solidFill>
                  <a:srgbClr val="000A8B"/>
                </a:solidFill>
              </a:rPr>
              <a:t>ABRIL DE 2018</a:t>
            </a:r>
            <a:endParaRPr lang="es-ES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731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C5A231B-5FA2-4C67-87A4-6A6A94816787}"/>
              </a:ext>
            </a:extLst>
          </p:cNvPr>
          <p:cNvSpPr txBox="1">
            <a:spLocks/>
          </p:cNvSpPr>
          <p:nvPr/>
        </p:nvSpPr>
        <p:spPr>
          <a:xfrm>
            <a:off x="2222501" y="606526"/>
            <a:ext cx="6715198" cy="1276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PRESUPUESTO INGRESOS EJECUTADO A ABRIL DE 2018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CC397DC-9BBF-484B-B7D3-D877F1E35D57}"/>
              </a:ext>
            </a:extLst>
          </p:cNvPr>
          <p:cNvSpPr txBox="1"/>
          <p:nvPr/>
        </p:nvSpPr>
        <p:spPr>
          <a:xfrm>
            <a:off x="6872437" y="1892795"/>
            <a:ext cx="1906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Cifras en millones de pesos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BDEF923-FEAF-4F9E-B148-8A23496C1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24" y="2199731"/>
            <a:ext cx="7820259" cy="41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83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918945D-A42E-44C1-B913-9EA6FE9CA51F}"/>
              </a:ext>
            </a:extLst>
          </p:cNvPr>
          <p:cNvSpPr txBox="1"/>
          <p:nvPr/>
        </p:nvSpPr>
        <p:spPr>
          <a:xfrm>
            <a:off x="914400" y="2651699"/>
            <a:ext cx="76688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EJECUCIÓN PRESUPUESTO SAE</a:t>
            </a:r>
          </a:p>
          <a:p>
            <a:pPr algn="ctr"/>
            <a:r>
              <a:rPr lang="es-ES" sz="4000" dirty="0">
                <a:solidFill>
                  <a:srgbClr val="000A8B"/>
                </a:solidFill>
              </a:rPr>
              <a:t>CORTE ABRIL DE 2018</a:t>
            </a:r>
          </a:p>
        </p:txBody>
      </p:sp>
    </p:spTree>
    <p:extLst>
      <p:ext uri="{BB962C8B-B14F-4D97-AF65-F5344CB8AC3E}">
        <p14:creationId xmlns:p14="http://schemas.microsoft.com/office/powerpoint/2010/main" val="2826291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63B7A0C-DBBA-4B98-8D94-9352E7FED8C6}"/>
              </a:ext>
            </a:extLst>
          </p:cNvPr>
          <p:cNvSpPr txBox="1"/>
          <p:nvPr/>
        </p:nvSpPr>
        <p:spPr>
          <a:xfrm>
            <a:off x="3229412" y="862736"/>
            <a:ext cx="5491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 SAE Corte Abril de 2018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796060C-0CB7-4B31-A13A-857D1EA09FDC}"/>
              </a:ext>
            </a:extLst>
          </p:cNvPr>
          <p:cNvSpPr txBox="1"/>
          <p:nvPr/>
        </p:nvSpPr>
        <p:spPr>
          <a:xfrm>
            <a:off x="3407434" y="2845046"/>
            <a:ext cx="2109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r">
              <a:defRPr sz="1600" b="1">
                <a:solidFill>
                  <a:srgbClr val="0070C0"/>
                </a:solidFill>
                <a:cs typeface="Lato Regular"/>
              </a:defRPr>
            </a:lvl1pPr>
          </a:lstStyle>
          <a:p>
            <a:r>
              <a:rPr lang="es-ES" dirty="0"/>
              <a:t>Participación del Giro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DDC85A1-582A-43E1-82C8-7A0504B19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14" y="1316600"/>
            <a:ext cx="8707772" cy="141313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531ACB5-3AA4-4449-A18E-9CABCE65E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4824" y="3203682"/>
            <a:ext cx="4035375" cy="30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60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C1EBBC-5E4C-4A00-9E0B-24C785B87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92" y="1485546"/>
            <a:ext cx="8749717" cy="1436520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EF2D530-B57C-4A0B-B22D-035822F9BE4C}"/>
              </a:ext>
            </a:extLst>
          </p:cNvPr>
          <p:cNvSpPr txBox="1"/>
          <p:nvPr/>
        </p:nvSpPr>
        <p:spPr>
          <a:xfrm>
            <a:off x="3105905" y="874497"/>
            <a:ext cx="5814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de Personal SAE - Corte Abril de 2018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B25AB4B-F766-4BF9-852B-5634DBCCE71E}"/>
              </a:ext>
            </a:extLst>
          </p:cNvPr>
          <p:cNvSpPr txBox="1"/>
          <p:nvPr/>
        </p:nvSpPr>
        <p:spPr>
          <a:xfrm>
            <a:off x="3574413" y="2988477"/>
            <a:ext cx="1810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</a:rPr>
              <a:t>Ejecución de Giro</a:t>
            </a:r>
          </a:p>
        </p:txBody>
      </p:sp>
      <p:sp>
        <p:nvSpPr>
          <p:cNvPr id="15" name="Flecha: a la derecha 14">
            <a:hlinkClick r:id="" action="ppaction://noaction"/>
            <a:extLst>
              <a:ext uri="{FF2B5EF4-FFF2-40B4-BE49-F238E27FC236}">
                <a16:creationId xmlns:a16="http://schemas.microsoft.com/office/drawing/2014/main" id="{027EB5DE-D524-4D28-94A3-E5B010FA3041}"/>
              </a:ext>
            </a:extLst>
          </p:cNvPr>
          <p:cNvSpPr/>
          <p:nvPr/>
        </p:nvSpPr>
        <p:spPr>
          <a:xfrm>
            <a:off x="2398388" y="2001141"/>
            <a:ext cx="306926" cy="2765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173B9C9-6D2F-40C0-8214-6DCCFD004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5313" y="3327031"/>
            <a:ext cx="4072991" cy="309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31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AB735E-1171-4A9A-9C58-35F8013EF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" y="1669410"/>
            <a:ext cx="9026553" cy="4328718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F1EDE78-8565-4178-B3EC-98D783E82523}"/>
              </a:ext>
            </a:extLst>
          </p:cNvPr>
          <p:cNvSpPr txBox="1"/>
          <p:nvPr/>
        </p:nvSpPr>
        <p:spPr>
          <a:xfrm>
            <a:off x="3164977" y="908853"/>
            <a:ext cx="585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Generales - Corte Abril de 2018 SAE</a:t>
            </a:r>
          </a:p>
        </p:txBody>
      </p:sp>
      <p:sp>
        <p:nvSpPr>
          <p:cNvPr id="10" name="Flecha: a la derecha 9">
            <a:hlinkClick r:id="" action="ppaction://noaction"/>
            <a:extLst>
              <a:ext uri="{FF2B5EF4-FFF2-40B4-BE49-F238E27FC236}">
                <a16:creationId xmlns:a16="http://schemas.microsoft.com/office/drawing/2014/main" id="{29EDD6B9-AFD7-4629-BAFE-6B78F5ECDAEA}"/>
              </a:ext>
            </a:extLst>
          </p:cNvPr>
          <p:cNvSpPr/>
          <p:nvPr/>
        </p:nvSpPr>
        <p:spPr>
          <a:xfrm>
            <a:off x="2365114" y="2811455"/>
            <a:ext cx="437412" cy="2765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0DD2FA5A-7456-460D-A296-BF62673D5453}"/>
              </a:ext>
            </a:extLst>
          </p:cNvPr>
          <p:cNvCxnSpPr>
            <a:cxnSpLocks/>
            <a:endCxn id="5" idx="3"/>
          </p:cNvCxnSpPr>
          <p:nvPr/>
        </p:nvCxnSpPr>
        <p:spPr>
          <a:xfrm flipV="1">
            <a:off x="60614" y="3833769"/>
            <a:ext cx="9026553" cy="6518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lecha: a la derecha 11">
            <a:hlinkClick r:id="" action="ppaction://noaction"/>
            <a:extLst>
              <a:ext uri="{FF2B5EF4-FFF2-40B4-BE49-F238E27FC236}">
                <a16:creationId xmlns:a16="http://schemas.microsoft.com/office/drawing/2014/main" id="{4680077A-63C2-4CA8-A4DE-C13B1A59825D}"/>
              </a:ext>
            </a:extLst>
          </p:cNvPr>
          <p:cNvSpPr/>
          <p:nvPr/>
        </p:nvSpPr>
        <p:spPr>
          <a:xfrm>
            <a:off x="2365114" y="4428818"/>
            <a:ext cx="437412" cy="2765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8122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99B3116-89D3-47B9-B42F-08F9C10998D6}"/>
              </a:ext>
            </a:extLst>
          </p:cNvPr>
          <p:cNvSpPr txBox="1"/>
          <p:nvPr/>
        </p:nvSpPr>
        <p:spPr>
          <a:xfrm>
            <a:off x="2098405" y="1019693"/>
            <a:ext cx="6821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Ejecución Transferencias- Corte Abril de 2018 SAE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8B8B6E-AC55-4651-B8F3-FC5D481FF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49" y="2209148"/>
            <a:ext cx="8797501" cy="144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80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3. PORTAFOLIO </a:t>
            </a:r>
            <a:r>
              <a:rPr lang="es-CO" sz="4000" dirty="0">
                <a:solidFill>
                  <a:srgbClr val="000A8B"/>
                </a:solidFill>
              </a:rPr>
              <a:t>A 30 DE ABRIL  2018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074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Logo SAE-01.jpg">
            <a:extLst>
              <a:ext uri="{FF2B5EF4-FFF2-40B4-BE49-F238E27FC236}">
                <a16:creationId xmlns:a16="http://schemas.microsoft.com/office/drawing/2014/main" id="{38D13E41-00D3-4EA5-86D6-82360F7EF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036E859-07CC-4C85-A187-6B48EE781A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8AE99236-54E3-4A71-AC58-F165589C8D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3758" y="955335"/>
            <a:ext cx="4063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COMPOSICION DEL </a:t>
            </a:r>
          </a:p>
          <a:p>
            <a:pPr algn="r"/>
            <a:r>
              <a:rPr lang="es-ES" sz="2000" dirty="0">
                <a:solidFill>
                  <a:srgbClr val="000A8B"/>
                </a:solidFill>
              </a:rPr>
              <a:t>PORTAFOLIO FRISCO ABRIL 2018 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1956706-C0CF-4BD5-BAA8-3B967E9763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257067"/>
              </p:ext>
            </p:extLst>
          </p:nvPr>
        </p:nvGraphicFramePr>
        <p:xfrm>
          <a:off x="2326003" y="4064307"/>
          <a:ext cx="4491989" cy="2292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04B6DD33-7432-473C-BF12-59A701A785D2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2E8A75A-8792-4AD8-8A30-3D03AB441A15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E4E8CAD-056A-415E-9255-873B700CD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370" y="1636543"/>
            <a:ext cx="5778776" cy="224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49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D6FA2FE-F204-42A2-9A08-B08FEAA01783}"/>
              </a:ext>
            </a:extLst>
          </p:cNvPr>
          <p:cNvSpPr txBox="1"/>
          <p:nvPr/>
        </p:nvSpPr>
        <p:spPr>
          <a:xfrm>
            <a:off x="3923933" y="932940"/>
            <a:ext cx="4338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PORTAFOLIO INCAUTADOS ABRIL 2018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9E4671-4BD0-46CA-AE77-99114571B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40" y="1891539"/>
            <a:ext cx="8695426" cy="243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452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78F323E-44FF-47F1-971E-56B19666CA2E}"/>
              </a:ext>
            </a:extLst>
          </p:cNvPr>
          <p:cNvSpPr txBox="1"/>
          <p:nvPr/>
        </p:nvSpPr>
        <p:spPr>
          <a:xfrm>
            <a:off x="4273232" y="918576"/>
            <a:ext cx="4636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PORTAFOLIO EXTINTOS ABRIL 2018 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F793AAD5-68E7-4612-B51F-F560C52C0E1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403446" y="33727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48836C4C-AB46-4135-AED2-C339CB20F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275" y="1273416"/>
            <a:ext cx="8859329" cy="184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10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01EACFA-4AC1-4FB0-9EF8-EB691830F1FC}"/>
              </a:ext>
            </a:extLst>
          </p:cNvPr>
          <p:cNvSpPr txBox="1"/>
          <p:nvPr/>
        </p:nvSpPr>
        <p:spPr>
          <a:xfrm>
            <a:off x="2764452" y="995557"/>
            <a:ext cx="5152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PORTAFOLIO SAE ABRIL 2018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76DABD-0B0B-49BC-947F-78DBC90F9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98" y="1610776"/>
            <a:ext cx="7335935" cy="16586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2A88A7B-2C11-4E5A-A9DE-37DF9C563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608" y="4262539"/>
            <a:ext cx="8568113" cy="76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51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9F061AE-D14B-411E-B8A0-5B9E4EC9A65B}"/>
              </a:ext>
            </a:extLst>
          </p:cNvPr>
          <p:cNvSpPr txBox="1"/>
          <p:nvPr/>
        </p:nvSpPr>
        <p:spPr>
          <a:xfrm>
            <a:off x="963253" y="2783067"/>
            <a:ext cx="7217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  <a:latin typeface="Arial Narrow" panose="020B0606020202030204" pitchFamily="34" charset="0"/>
              </a:rPr>
              <a:t>GRACIAS POR SU ATENCION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58F85B2-DDC1-48AC-854F-BB4DB0437F00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5194</TotalTime>
  <Words>952</Words>
  <Application>Microsoft Office PowerPoint</Application>
  <PresentationFormat>Presentación en pantalla (4:3)</PresentationFormat>
  <Paragraphs>338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Arial Narrow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COMPOSICION DEL  PORTAFOLIO FRISCO ABRIL 2018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226</cp:revision>
  <cp:lastPrinted>2018-05-24T19:59:22Z</cp:lastPrinted>
  <dcterms:created xsi:type="dcterms:W3CDTF">2015-02-19T23:51:59Z</dcterms:created>
  <dcterms:modified xsi:type="dcterms:W3CDTF">2018-06-01T21:20:27Z</dcterms:modified>
</cp:coreProperties>
</file>