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0" r:id="rId2"/>
    <p:sldId id="377" r:id="rId3"/>
    <p:sldId id="381" r:id="rId4"/>
    <p:sldId id="378" r:id="rId5"/>
    <p:sldId id="379" r:id="rId6"/>
    <p:sldId id="380" r:id="rId7"/>
    <p:sldId id="343" r:id="rId8"/>
    <p:sldId id="376" r:id="rId9"/>
    <p:sldId id="351" r:id="rId10"/>
    <p:sldId id="352" r:id="rId11"/>
    <p:sldId id="375" r:id="rId12"/>
    <p:sldId id="356" r:id="rId13"/>
    <p:sldId id="382" r:id="rId14"/>
    <p:sldId id="383" r:id="rId15"/>
    <p:sldId id="384" r:id="rId16"/>
    <p:sldId id="385" r:id="rId17"/>
    <p:sldId id="386" r:id="rId18"/>
    <p:sldId id="387" r:id="rId19"/>
    <p:sldId id="388" r:id="rId20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>
        <p:scale>
          <a:sx n="110" d="100"/>
          <a:sy n="110" d="100"/>
        </p:scale>
        <p:origin x="27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evedo\Desktop\PORTAFOLIO\Informe%20Portafolio%20doctora%20Marta%20FEBRER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30.80.129\Publica\22-%20Financiera\PORTAFOLIO\2018\MAYO\RESUMEN%20DE%20OPERACIONES%20MENSUAL%20A%20CONTABILIDAD%20MAY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055555555555558E-2"/>
          <c:y val="0.25611898512685916"/>
          <c:w val="0.81388888888888888"/>
          <c:h val="0.53594441871236687"/>
        </c:manualLayout>
      </c:layout>
      <c:pie3DChart>
        <c:varyColors val="1"/>
        <c:ser>
          <c:idx val="2"/>
          <c:order val="2"/>
          <c:tx>
            <c:strRef>
              <c:f>'Mayo 2018'!$D$6</c:f>
              <c:strCache>
                <c:ptCount val="1"/>
                <c:pt idx="0">
                  <c:v>TOTAL PORTAFOLIO MAYO 2018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3F6-4503-A5F4-31FD7231567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3F6-4503-A5F4-31FD7231567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3F6-4503-A5F4-31FD7231567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3F6-4503-A5F4-31FD7231567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3F6-4503-A5F4-31FD7231567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3F6-4503-A5F4-31FD7231567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3F6-4503-A5F4-31FD723156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'Mayo 2018'!$A$7:$A$13</c:f>
              <c:strCache>
                <c:ptCount val="7"/>
                <c:pt idx="0">
                  <c:v>Bancos Nacionales</c:v>
                </c:pt>
                <c:pt idx="1">
                  <c:v>Bancos Internacionales</c:v>
                </c:pt>
                <c:pt idx="2">
                  <c:v>Fic</c:v>
                </c:pt>
                <c:pt idx="3">
                  <c:v>Tes</c:v>
                </c:pt>
                <c:pt idx="4">
                  <c:v>CDT</c:v>
                </c:pt>
                <c:pt idx="5">
                  <c:v>Bonos</c:v>
                </c:pt>
                <c:pt idx="6">
                  <c:v>Acciones</c:v>
                </c:pt>
              </c:strCache>
            </c:strRef>
          </c:cat>
          <c:val>
            <c:numRef>
              <c:f>'Mayo 2018'!$D$7:$D$13</c:f>
              <c:numCache>
                <c:formatCode>#,##0,,</c:formatCode>
                <c:ptCount val="7"/>
                <c:pt idx="0">
                  <c:v>5865242077.8500004</c:v>
                </c:pt>
                <c:pt idx="1">
                  <c:v>71913275740.1604</c:v>
                </c:pt>
                <c:pt idx="2">
                  <c:v>191464071518.07999</c:v>
                </c:pt>
                <c:pt idx="3">
                  <c:v>407321381960</c:v>
                </c:pt>
                <c:pt idx="4">
                  <c:v>120979599796</c:v>
                </c:pt>
                <c:pt idx="5">
                  <c:v>0</c:v>
                </c:pt>
                <c:pt idx="6">
                  <c:v>1248617700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3F6-4503-A5F4-31FD72315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'Mayo 2018'!$B$6</c15:sqref>
                        </c15:formulaRef>
                      </c:ext>
                    </c:extLst>
                    <c:strCache>
                      <c:ptCount val="1"/>
                      <c:pt idx="0">
                        <c:v>EXTINTOS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0-63F6-4503-A5F4-31FD7231567E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2-63F6-4503-A5F4-31FD7231567E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4-63F6-4503-A5F4-31FD7231567E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6-63F6-4503-A5F4-31FD7231567E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8-63F6-4503-A5F4-31FD7231567E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A-63F6-4503-A5F4-31FD7231567E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C-63F6-4503-A5F4-31FD7231567E}"/>
                    </c:ext>
                  </c:extLst>
                </c:dPt>
                <c:cat>
                  <c:strRef>
                    <c:extLst>
                      <c:ext uri="{02D57815-91ED-43cb-92C2-25804820EDAC}">
                        <c15:formulaRef>
                          <c15:sqref>'Mayo 2018'!$A$7:$A$13</c15:sqref>
                        </c15:formulaRef>
                      </c:ext>
                    </c:extLst>
                    <c:strCache>
                      <c:ptCount val="7"/>
                      <c:pt idx="0">
                        <c:v>Bancos Nacionales</c:v>
                      </c:pt>
                      <c:pt idx="1">
                        <c:v>Bancos Internacionales</c:v>
                      </c:pt>
                      <c:pt idx="2">
                        <c:v>Fic</c:v>
                      </c:pt>
                      <c:pt idx="3">
                        <c:v>Tes</c:v>
                      </c:pt>
                      <c:pt idx="4">
                        <c:v>CDT</c:v>
                      </c:pt>
                      <c:pt idx="5">
                        <c:v>Bonos</c:v>
                      </c:pt>
                      <c:pt idx="6">
                        <c:v>Acciones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'Mayo 2018'!$B$7:$B$13</c15:sqref>
                        </c15:formulaRef>
                      </c:ext>
                    </c:extLst>
                    <c:numCache>
                      <c:formatCode>#,##0,,</c:formatCode>
                      <c:ptCount val="7"/>
                      <c:pt idx="0">
                        <c:v>1096021625.1900001</c:v>
                      </c:pt>
                      <c:pt idx="1">
                        <c:v>0</c:v>
                      </c:pt>
                      <c:pt idx="2">
                        <c:v>62216458942</c:v>
                      </c:pt>
                      <c:pt idx="3">
                        <c:v>71548577286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985043630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D-63F6-4503-A5F4-31FD7231567E}"/>
                  </c:ext>
                </c:extLst>
              </c15:ser>
            </c15:filteredPieSeries>
            <c15:filteredPi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'Mayo 2018'!$C$6</c15:sqref>
                        </c15:formulaRef>
                      </c:ext>
                    </c:extLst>
                    <c:strCache>
                      <c:ptCount val="1"/>
                      <c:pt idx="0">
                        <c:v>INCAUTADOS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63F6-4503-A5F4-31FD7231567E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63F6-4503-A5F4-31FD7231567E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63F6-4503-A5F4-31FD7231567E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63F6-4503-A5F4-31FD7231567E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7-63F6-4503-A5F4-31FD7231567E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9-63F6-4503-A5F4-31FD7231567E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B-63F6-4503-A5F4-31FD7231567E}"/>
                    </c:ext>
                  </c:extLst>
                </c:dPt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'Mayo 2018'!$A$7:$A$13</c15:sqref>
                        </c15:formulaRef>
                      </c:ext>
                    </c:extLst>
                    <c:strCache>
                      <c:ptCount val="7"/>
                      <c:pt idx="0">
                        <c:v>Bancos Nacionales</c:v>
                      </c:pt>
                      <c:pt idx="1">
                        <c:v>Bancos Internacionales</c:v>
                      </c:pt>
                      <c:pt idx="2">
                        <c:v>Fic</c:v>
                      </c:pt>
                      <c:pt idx="3">
                        <c:v>Tes</c:v>
                      </c:pt>
                      <c:pt idx="4">
                        <c:v>CDT</c:v>
                      </c:pt>
                      <c:pt idx="5">
                        <c:v>Bonos</c:v>
                      </c:pt>
                      <c:pt idx="6">
                        <c:v>Acciones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'Mayo 2018'!$C$7:$C$13</c15:sqref>
                        </c15:formulaRef>
                      </c:ext>
                    </c:extLst>
                    <c:numCache>
                      <c:formatCode>#,##0,,</c:formatCode>
                      <c:ptCount val="7"/>
                      <c:pt idx="0">
                        <c:v>4769220452.6599998</c:v>
                      </c:pt>
                      <c:pt idx="1">
                        <c:v>71913275740.1604</c:v>
                      </c:pt>
                      <c:pt idx="2">
                        <c:v>129247612576.07999</c:v>
                      </c:pt>
                      <c:pt idx="3">
                        <c:v>335772804674</c:v>
                      </c:pt>
                      <c:pt idx="4">
                        <c:v>120979599796</c:v>
                      </c:pt>
                      <c:pt idx="5">
                        <c:v>0</c:v>
                      </c:pt>
                      <c:pt idx="6">
                        <c:v>263574070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C-63F6-4503-A5F4-31FD7231567E}"/>
                  </c:ext>
                </c:extLst>
              </c15:ser>
            </c15:filteredPieSeries>
            <c15:filteredPi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'Mayo 2018'!$E$6</c15:sqref>
                        </c15:formulaRef>
                      </c:ext>
                    </c:extLst>
                    <c:strCache>
                      <c:ptCount val="1"/>
                      <c:pt idx="0">
                        <c:v>Part.%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63F6-4503-A5F4-31FD7231567E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0-63F6-4503-A5F4-31FD7231567E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63F6-4503-A5F4-31FD7231567E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4-63F6-4503-A5F4-31FD7231567E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6-63F6-4503-A5F4-31FD7231567E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8-63F6-4503-A5F4-31FD7231567E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A-63F6-4503-A5F4-31FD7231567E}"/>
                    </c:ext>
                  </c:extLst>
                </c:dPt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'Mayo 2018'!$A$7:$A$13</c15:sqref>
                        </c15:formulaRef>
                      </c:ext>
                    </c:extLst>
                    <c:strCache>
                      <c:ptCount val="7"/>
                      <c:pt idx="0">
                        <c:v>Bancos Nacionales</c:v>
                      </c:pt>
                      <c:pt idx="1">
                        <c:v>Bancos Internacionales</c:v>
                      </c:pt>
                      <c:pt idx="2">
                        <c:v>Fic</c:v>
                      </c:pt>
                      <c:pt idx="3">
                        <c:v>Tes</c:v>
                      </c:pt>
                      <c:pt idx="4">
                        <c:v>CDT</c:v>
                      </c:pt>
                      <c:pt idx="5">
                        <c:v>Bonos</c:v>
                      </c:pt>
                      <c:pt idx="6">
                        <c:v>Acciones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'Mayo 2018'!$E$7:$E$13</c15:sqref>
                        </c15:formulaRef>
                      </c:ext>
                    </c:extLst>
                    <c:numCache>
                      <c:formatCode>0.00%</c:formatCode>
                      <c:ptCount val="7"/>
                      <c:pt idx="0">
                        <c:v>7.3426382482773703E-3</c:v>
                      </c:pt>
                      <c:pt idx="1">
                        <c:v>9.0027514977212661E-2</c:v>
                      </c:pt>
                      <c:pt idx="2">
                        <c:v>0.23969196770389833</c:v>
                      </c:pt>
                      <c:pt idx="3">
                        <c:v>0.50992158871250259</c:v>
                      </c:pt>
                      <c:pt idx="4">
                        <c:v>0.15145315827254363</c:v>
                      </c:pt>
                      <c:pt idx="5">
                        <c:v>0</c:v>
                      </c:pt>
                      <c:pt idx="6">
                        <c:v>1.5631320855654866E-3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B-63F6-4503-A5F4-31FD7231567E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555555555555555E-2"/>
          <c:y val="0.17171296296296298"/>
          <c:w val="0.93888888888888888"/>
          <c:h val="0.60027668416447943"/>
        </c:manualLayout>
      </c:layout>
      <c:pie3DChart>
        <c:varyColors val="1"/>
        <c:ser>
          <c:idx val="0"/>
          <c:order val="0"/>
          <c:tx>
            <c:strRef>
              <c:f>'[RESUMEN DE OPERACIONES MENSUAL A CONTABILIDAD MAYO.xlsx]PRESENTACION'!$M$34</c:f>
              <c:strCache>
                <c:ptCount val="1"/>
                <c:pt idx="0">
                  <c:v>VALORACION MAYO 2018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EC5-4894-87FF-6907B92E40F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EC5-4894-87FF-6907B92E40F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EC5-4894-87FF-6907B92E40F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EC5-4894-87FF-6907B92E40F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EC5-4894-87FF-6907B92E40F3}"/>
              </c:ext>
            </c:extLst>
          </c:dPt>
          <c:dLbls>
            <c:dLbl>
              <c:idx val="1"/>
              <c:layout>
                <c:manualLayout>
                  <c:x val="-5.0190944881889764E-2"/>
                  <c:y val="-0.258281204432779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C5-4894-87FF-6907B92E40F3}"/>
                </c:ext>
              </c:extLst>
            </c:dLbl>
            <c:dLbl>
              <c:idx val="2"/>
              <c:layout>
                <c:manualLayout>
                  <c:x val="-4.522965879265093E-2"/>
                  <c:y val="-0.2903288130650335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C5-4894-87FF-6907B92E40F3}"/>
                </c:ext>
              </c:extLst>
            </c:dLbl>
            <c:dLbl>
              <c:idx val="3"/>
              <c:layout>
                <c:manualLayout>
                  <c:x val="0.35961701662292206"/>
                  <c:y val="-0.1491921843102945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C5-4894-87FF-6907B92E40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'[RESUMEN DE OPERACIONES MENSUAL A CONTABILIDAD MAYO.xlsx]PRESENTACION'!$B$35:$B$39</c:f>
              <c:strCache>
                <c:ptCount val="5"/>
                <c:pt idx="0">
                  <c:v>Tes Tasa Fija                 </c:v>
                </c:pt>
                <c:pt idx="1">
                  <c:v>Tes Tasa Fija                 </c:v>
                </c:pt>
                <c:pt idx="2">
                  <c:v>Tes Tasa Fija                 </c:v>
                </c:pt>
                <c:pt idx="3">
                  <c:v>Tes Tasa Fija                 </c:v>
                </c:pt>
                <c:pt idx="4">
                  <c:v>Tes UVR                       </c:v>
                </c:pt>
              </c:strCache>
            </c:strRef>
          </c:cat>
          <c:val>
            <c:numRef>
              <c:f>'[RESUMEN DE OPERACIONES MENSUAL A CONTABILIDAD MAYO.xlsx]PRESENTACION'!$M$35:$M$39</c:f>
              <c:numCache>
                <c:formatCode>#,##0.00</c:formatCode>
                <c:ptCount val="5"/>
                <c:pt idx="0">
                  <c:v>206481699</c:v>
                </c:pt>
                <c:pt idx="1">
                  <c:v>39448511</c:v>
                </c:pt>
                <c:pt idx="2">
                  <c:v>10314227</c:v>
                </c:pt>
                <c:pt idx="3">
                  <c:v>20183376</c:v>
                </c:pt>
                <c:pt idx="4">
                  <c:v>140262267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EC5-4894-87FF-6907B92E40F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25/06/2018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" y="0"/>
            <a:ext cx="9143086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D64430D-FF09-44E0-9E4C-169D20065085}"/>
              </a:ext>
            </a:extLst>
          </p:cNvPr>
          <p:cNvSpPr txBox="1"/>
          <p:nvPr/>
        </p:nvSpPr>
        <p:spPr>
          <a:xfrm>
            <a:off x="3196205" y="4932727"/>
            <a:ext cx="2953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chemeClr val="bg1"/>
                </a:solidFill>
              </a:rPr>
              <a:t>Comité Financiero Junio 2018</a:t>
            </a:r>
          </a:p>
        </p:txBody>
      </p:sp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dirty="0"/>
              <a:t>ESTADOS FINANCIEROS A 31 DE MAYO DE 2018</a:t>
            </a:r>
          </a:p>
          <a:p>
            <a:pPr marL="457200" indent="-457200">
              <a:buAutoNum type="arabicPeriod"/>
            </a:pPr>
            <a:r>
              <a:rPr lang="es-CO" dirty="0">
                <a:latin typeface="Arial Narrow" panose="020B0606020202030204" pitchFamily="34" charset="0"/>
              </a:rPr>
              <a:t>PORTAFOLIO DE INVERSION A 31 DE MAYO DE 2018</a:t>
            </a:r>
          </a:p>
          <a:p>
            <a:pPr marL="457200" indent="-457200">
              <a:buAutoNum type="arabicPeriod"/>
            </a:pPr>
            <a:r>
              <a:rPr lang="es-CO" dirty="0">
                <a:latin typeface="Arial Narrow" panose="020B0606020202030204" pitchFamily="34" charset="0"/>
              </a:rPr>
              <a:t>INFORME GERENCIA COMERCIAL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0522A5-1C63-4714-86BC-01E6AD8147E3}"/>
              </a:ext>
            </a:extLst>
          </p:cNvPr>
          <p:cNvSpPr txBox="1"/>
          <p:nvPr/>
        </p:nvSpPr>
        <p:spPr>
          <a:xfrm>
            <a:off x="2303232" y="1467841"/>
            <a:ext cx="43769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000" b="1" dirty="0">
                <a:solidFill>
                  <a:srgbClr val="000A8B"/>
                </a:solidFill>
              </a:rPr>
              <a:t>COMITÉ FINANCIERO JUNIO 23 DE 2018</a:t>
            </a:r>
          </a:p>
          <a:p>
            <a:pPr algn="ctr"/>
            <a:r>
              <a:rPr lang="es-CO" sz="2000" b="1" dirty="0">
                <a:solidFill>
                  <a:srgbClr val="000A8B"/>
                </a:solidFill>
              </a:rPr>
              <a:t>ORDEN DEL DIA:</a:t>
            </a:r>
          </a:p>
        </p:txBody>
      </p:sp>
    </p:spTree>
    <p:extLst>
      <p:ext uri="{BB962C8B-B14F-4D97-AF65-F5344CB8AC3E}">
        <p14:creationId xmlns:p14="http://schemas.microsoft.com/office/powerpoint/2010/main" val="3037351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rgbClr val="000A8B"/>
                </a:solidFill>
              </a:rPr>
              <a:t>1. ESTADOS FINANCIEROS A 31 DE MAYO DE 2018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28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8FA3F24-480C-4D40-8EA7-30DC1EABF91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6299" y="1767681"/>
          <a:ext cx="7544890" cy="4191000"/>
        </p:xfrm>
        <a:graphic>
          <a:graphicData uri="http://schemas.openxmlformats.org/drawingml/2006/table">
            <a:tbl>
              <a:tblPr/>
              <a:tblGrid>
                <a:gridCol w="3055502">
                  <a:extLst>
                    <a:ext uri="{9D8B030D-6E8A-4147-A177-3AD203B41FA5}">
                      <a16:colId xmlns:a16="http://schemas.microsoft.com/office/drawing/2014/main" val="1219275644"/>
                    </a:ext>
                  </a:extLst>
                </a:gridCol>
                <a:gridCol w="844794">
                  <a:extLst>
                    <a:ext uri="{9D8B030D-6E8A-4147-A177-3AD203B41FA5}">
                      <a16:colId xmlns:a16="http://schemas.microsoft.com/office/drawing/2014/main" val="4149614399"/>
                    </a:ext>
                  </a:extLst>
                </a:gridCol>
                <a:gridCol w="90630">
                  <a:extLst>
                    <a:ext uri="{9D8B030D-6E8A-4147-A177-3AD203B41FA5}">
                      <a16:colId xmlns:a16="http://schemas.microsoft.com/office/drawing/2014/main" val="4023265263"/>
                    </a:ext>
                  </a:extLst>
                </a:gridCol>
                <a:gridCol w="844794">
                  <a:extLst>
                    <a:ext uri="{9D8B030D-6E8A-4147-A177-3AD203B41FA5}">
                      <a16:colId xmlns:a16="http://schemas.microsoft.com/office/drawing/2014/main" val="4186691785"/>
                    </a:ext>
                  </a:extLst>
                </a:gridCol>
                <a:gridCol w="90630">
                  <a:extLst>
                    <a:ext uri="{9D8B030D-6E8A-4147-A177-3AD203B41FA5}">
                      <a16:colId xmlns:a16="http://schemas.microsoft.com/office/drawing/2014/main" val="723469460"/>
                    </a:ext>
                  </a:extLst>
                </a:gridCol>
                <a:gridCol w="844794">
                  <a:extLst>
                    <a:ext uri="{9D8B030D-6E8A-4147-A177-3AD203B41FA5}">
                      <a16:colId xmlns:a16="http://schemas.microsoft.com/office/drawing/2014/main" val="2006080612"/>
                    </a:ext>
                  </a:extLst>
                </a:gridCol>
                <a:gridCol w="90630">
                  <a:extLst>
                    <a:ext uri="{9D8B030D-6E8A-4147-A177-3AD203B41FA5}">
                      <a16:colId xmlns:a16="http://schemas.microsoft.com/office/drawing/2014/main" val="526347886"/>
                    </a:ext>
                  </a:extLst>
                </a:gridCol>
                <a:gridCol w="750928">
                  <a:extLst>
                    <a:ext uri="{9D8B030D-6E8A-4147-A177-3AD203B41FA5}">
                      <a16:colId xmlns:a16="http://schemas.microsoft.com/office/drawing/2014/main" val="448970069"/>
                    </a:ext>
                  </a:extLst>
                </a:gridCol>
                <a:gridCol w="90630">
                  <a:extLst>
                    <a:ext uri="{9D8B030D-6E8A-4147-A177-3AD203B41FA5}">
                      <a16:colId xmlns:a16="http://schemas.microsoft.com/office/drawing/2014/main" val="3099421337"/>
                    </a:ext>
                  </a:extLst>
                </a:gridCol>
                <a:gridCol w="90630">
                  <a:extLst>
                    <a:ext uri="{9D8B030D-6E8A-4147-A177-3AD203B41FA5}">
                      <a16:colId xmlns:a16="http://schemas.microsoft.com/office/drawing/2014/main" val="3258520415"/>
                    </a:ext>
                  </a:extLst>
                </a:gridCol>
                <a:gridCol w="750928">
                  <a:extLst>
                    <a:ext uri="{9D8B030D-6E8A-4147-A177-3AD203B41FA5}">
                      <a16:colId xmlns:a16="http://schemas.microsoft.com/office/drawing/2014/main" val="347141845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Mayo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Mayo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Mayo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May - Dic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05074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285404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9173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Efectivo en Bancos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017252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Efectivo de uso restringido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3674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Inversiones de administración de liquidez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49205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3121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66953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7458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5345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20919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0944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Cuenta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16613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90135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Propiedades, Planta y equipo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96079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Activos (anticipos Impuestos / Diferidos)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13,101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04403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13,840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12,216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87946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16095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29,886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21,643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23,439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63965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1" name="Botón de acción: ir hacia delante o siguient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CAF7EDB-E616-45CA-8A85-A9411523CD32}"/>
              </a:ext>
            </a:extLst>
          </p:cNvPr>
          <p:cNvSpPr/>
          <p:nvPr/>
        </p:nvSpPr>
        <p:spPr>
          <a:xfrm>
            <a:off x="2192665" y="2821806"/>
            <a:ext cx="270576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4B38472-9759-4EFB-8A8C-025D33140739}"/>
              </a:ext>
            </a:extLst>
          </p:cNvPr>
          <p:cNvSpPr/>
          <p:nvPr/>
        </p:nvSpPr>
        <p:spPr>
          <a:xfrm>
            <a:off x="2676515" y="2984392"/>
            <a:ext cx="252103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730660A-1DBC-4EEF-8BE1-38EA3F255CEB}"/>
              </a:ext>
            </a:extLst>
          </p:cNvPr>
          <p:cNvSpPr/>
          <p:nvPr/>
        </p:nvSpPr>
        <p:spPr>
          <a:xfrm>
            <a:off x="3410336" y="3190997"/>
            <a:ext cx="267070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5" name="Botón de acción: ir hacia delante o siguiente 1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21CF3E4-21C9-477B-B9FA-6383BBD158D6}"/>
              </a:ext>
            </a:extLst>
          </p:cNvPr>
          <p:cNvSpPr/>
          <p:nvPr/>
        </p:nvSpPr>
        <p:spPr>
          <a:xfrm>
            <a:off x="3193810" y="4581291"/>
            <a:ext cx="318806" cy="148716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6" name="Botón de acción: ir hacia delante o siguiente 15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37C0688-6BFA-4FA7-8A0B-381199F24186}"/>
              </a:ext>
            </a:extLst>
          </p:cNvPr>
          <p:cNvSpPr/>
          <p:nvPr/>
        </p:nvSpPr>
        <p:spPr>
          <a:xfrm>
            <a:off x="2669031" y="5038709"/>
            <a:ext cx="267070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9D848C52-0D13-42D4-9770-5D43EE2B895B}"/>
              </a:ext>
            </a:extLst>
          </p:cNvPr>
          <p:cNvSpPr txBox="1">
            <a:spLocks/>
          </p:cNvSpPr>
          <p:nvPr/>
        </p:nvSpPr>
        <p:spPr>
          <a:xfrm>
            <a:off x="1467548" y="725989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PERIODOS TERMINADOS EL 31 DE MAYO DE 2018 Y 31 DE MAYO 2017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9" name="Imagen 8">
            <a:hlinkClick r:id="rId5" action="ppaction://hlinksldjump"/>
            <a:extLst>
              <a:ext uri="{FF2B5EF4-FFF2-40B4-BE49-F238E27FC236}">
                <a16:creationId xmlns:a16="http://schemas.microsoft.com/office/drawing/2014/main" id="{79CFFCDC-058C-4BA2-9EF9-7895B413B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618" y="3443847"/>
            <a:ext cx="274344" cy="146317"/>
          </a:xfrm>
          <a:prstGeom prst="rect">
            <a:avLst/>
          </a:prstGeom>
        </p:spPr>
      </p:pic>
      <p:sp>
        <p:nvSpPr>
          <p:cNvPr id="17" name="Botón de acción: ir hacia delante o siguiente 16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11DAA7F-323D-403A-A9C7-573611DE96F2}"/>
              </a:ext>
            </a:extLst>
          </p:cNvPr>
          <p:cNvSpPr/>
          <p:nvPr/>
        </p:nvSpPr>
        <p:spPr>
          <a:xfrm>
            <a:off x="3767024" y="5213227"/>
            <a:ext cx="180861" cy="138112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88485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5342C4A-7A50-4F07-87AC-33E9DB3DE5C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11251" y="1572367"/>
          <a:ext cx="7548186" cy="4674812"/>
        </p:xfrm>
        <a:graphic>
          <a:graphicData uri="http://schemas.openxmlformats.org/drawingml/2006/table">
            <a:tbl>
              <a:tblPr/>
              <a:tblGrid>
                <a:gridCol w="2829861">
                  <a:extLst>
                    <a:ext uri="{9D8B030D-6E8A-4147-A177-3AD203B41FA5}">
                      <a16:colId xmlns:a16="http://schemas.microsoft.com/office/drawing/2014/main" val="3087719878"/>
                    </a:ext>
                  </a:extLst>
                </a:gridCol>
                <a:gridCol w="782408">
                  <a:extLst>
                    <a:ext uri="{9D8B030D-6E8A-4147-A177-3AD203B41FA5}">
                      <a16:colId xmlns:a16="http://schemas.microsoft.com/office/drawing/2014/main" val="2627495286"/>
                    </a:ext>
                  </a:extLst>
                </a:gridCol>
                <a:gridCol w="83937">
                  <a:extLst>
                    <a:ext uri="{9D8B030D-6E8A-4147-A177-3AD203B41FA5}">
                      <a16:colId xmlns:a16="http://schemas.microsoft.com/office/drawing/2014/main" val="63773952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962919710"/>
                    </a:ext>
                  </a:extLst>
                </a:gridCol>
                <a:gridCol w="83937">
                  <a:extLst>
                    <a:ext uri="{9D8B030D-6E8A-4147-A177-3AD203B41FA5}">
                      <a16:colId xmlns:a16="http://schemas.microsoft.com/office/drawing/2014/main" val="1536256682"/>
                    </a:ext>
                  </a:extLst>
                </a:gridCol>
                <a:gridCol w="782408">
                  <a:extLst>
                    <a:ext uri="{9D8B030D-6E8A-4147-A177-3AD203B41FA5}">
                      <a16:colId xmlns:a16="http://schemas.microsoft.com/office/drawing/2014/main" val="1476340588"/>
                    </a:ext>
                  </a:extLst>
                </a:gridCol>
                <a:gridCol w="83937">
                  <a:extLst>
                    <a:ext uri="{9D8B030D-6E8A-4147-A177-3AD203B41FA5}">
                      <a16:colId xmlns:a16="http://schemas.microsoft.com/office/drawing/2014/main" val="1423804123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4141807405"/>
                    </a:ext>
                  </a:extLst>
                </a:gridCol>
                <a:gridCol w="83937">
                  <a:extLst>
                    <a:ext uri="{9D8B030D-6E8A-4147-A177-3AD203B41FA5}">
                      <a16:colId xmlns:a16="http://schemas.microsoft.com/office/drawing/2014/main" val="2268192566"/>
                    </a:ext>
                  </a:extLst>
                </a:gridCol>
                <a:gridCol w="83937">
                  <a:extLst>
                    <a:ext uri="{9D8B030D-6E8A-4147-A177-3AD203B41FA5}">
                      <a16:colId xmlns:a16="http://schemas.microsoft.com/office/drawing/2014/main" val="871757326"/>
                    </a:ext>
                  </a:extLst>
                </a:gridCol>
                <a:gridCol w="695474">
                  <a:extLst>
                    <a:ext uri="{9D8B030D-6E8A-4147-A177-3AD203B41FA5}">
                      <a16:colId xmlns:a16="http://schemas.microsoft.com/office/drawing/2014/main" val="722073702"/>
                    </a:ext>
                  </a:extLst>
                </a:gridCol>
              </a:tblGrid>
              <a:tr h="54445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31 Mayo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31 Mayo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Variación % Mayo</a:t>
                      </a:r>
                      <a:b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Variación % May - Dic</a:t>
                      </a:r>
                      <a:b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319269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303271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Cuentas por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295105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Beneficios a los empleados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831367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Provisiones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328361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pasivos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298139"/>
                  </a:ext>
                </a:extLst>
              </a:tr>
              <a:tr h="28012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801006"/>
                  </a:ext>
                </a:extLst>
              </a:tr>
              <a:tr h="187433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313495"/>
                  </a:ext>
                </a:extLst>
              </a:tr>
              <a:tr h="18743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7229507"/>
                  </a:ext>
                </a:extLst>
              </a:tr>
              <a:tr h="171368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530555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351290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Suscrito y Pagado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222502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Reservas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426517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Resultados de ejercicios Anteriores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047383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ejercicio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2345959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Impactos por Transición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2664419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31619"/>
                  </a:ext>
                </a:extLst>
              </a:tr>
              <a:tr h="171368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3917815"/>
                  </a:ext>
                </a:extLst>
              </a:tr>
              <a:tr h="239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PASIVO Y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29,886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21,643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23,439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621574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0A57A23-DDB4-433A-BAB4-029987C401C5}"/>
              </a:ext>
            </a:extLst>
          </p:cNvPr>
          <p:cNvSpPr/>
          <p:nvPr/>
        </p:nvSpPr>
        <p:spPr>
          <a:xfrm>
            <a:off x="2222501" y="2450150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6D2C9ED-9E91-4915-B3CA-938A547D369D}"/>
              </a:ext>
            </a:extLst>
          </p:cNvPr>
          <p:cNvSpPr/>
          <p:nvPr/>
        </p:nvSpPr>
        <p:spPr>
          <a:xfrm>
            <a:off x="3387320" y="2651499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B556D5F-8F83-487E-A39B-93CAD4D923D6}"/>
              </a:ext>
            </a:extLst>
          </p:cNvPr>
          <p:cNvSpPr/>
          <p:nvPr/>
        </p:nvSpPr>
        <p:spPr>
          <a:xfrm>
            <a:off x="1975395" y="2869569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37AF8EB9-3138-4F3C-AFD5-DD77A678DEB9}"/>
              </a:ext>
            </a:extLst>
          </p:cNvPr>
          <p:cNvSpPr/>
          <p:nvPr/>
        </p:nvSpPr>
        <p:spPr>
          <a:xfrm>
            <a:off x="1975395" y="3120671"/>
            <a:ext cx="355600" cy="146050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27459671-2175-4453-95D0-315A88574A5D}"/>
              </a:ext>
            </a:extLst>
          </p:cNvPr>
          <p:cNvSpPr txBox="1">
            <a:spLocks/>
          </p:cNvSpPr>
          <p:nvPr/>
        </p:nvSpPr>
        <p:spPr>
          <a:xfrm>
            <a:off x="1467548" y="725989"/>
            <a:ext cx="6753225" cy="820738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3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cs typeface="Lato Regular"/>
              </a:rPr>
              <a:t>PERIODOS TERMINADOS EL 31 DE MAYO DE 2018 Y 31 DE MAYO 2017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105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643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414DE03-5DFA-454C-8B33-B6ED57492EB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09601" y="1636664"/>
          <a:ext cx="8145530" cy="4509135"/>
        </p:xfrm>
        <a:graphic>
          <a:graphicData uri="http://schemas.openxmlformats.org/drawingml/2006/table">
            <a:tbl>
              <a:tblPr/>
              <a:tblGrid>
                <a:gridCol w="3181327">
                  <a:extLst>
                    <a:ext uri="{9D8B030D-6E8A-4147-A177-3AD203B41FA5}">
                      <a16:colId xmlns:a16="http://schemas.microsoft.com/office/drawing/2014/main" val="1209781675"/>
                    </a:ext>
                  </a:extLst>
                </a:gridCol>
                <a:gridCol w="101397">
                  <a:extLst>
                    <a:ext uri="{9D8B030D-6E8A-4147-A177-3AD203B41FA5}">
                      <a16:colId xmlns:a16="http://schemas.microsoft.com/office/drawing/2014/main" val="2262478317"/>
                    </a:ext>
                  </a:extLst>
                </a:gridCol>
                <a:gridCol w="66542">
                  <a:extLst>
                    <a:ext uri="{9D8B030D-6E8A-4147-A177-3AD203B41FA5}">
                      <a16:colId xmlns:a16="http://schemas.microsoft.com/office/drawing/2014/main" val="2925252004"/>
                    </a:ext>
                  </a:extLst>
                </a:gridCol>
                <a:gridCol w="912572">
                  <a:extLst>
                    <a:ext uri="{9D8B030D-6E8A-4147-A177-3AD203B41FA5}">
                      <a16:colId xmlns:a16="http://schemas.microsoft.com/office/drawing/2014/main" val="71798427"/>
                    </a:ext>
                  </a:extLst>
                </a:gridCol>
                <a:gridCol w="88722">
                  <a:extLst>
                    <a:ext uri="{9D8B030D-6E8A-4147-A177-3AD203B41FA5}">
                      <a16:colId xmlns:a16="http://schemas.microsoft.com/office/drawing/2014/main" val="970219017"/>
                    </a:ext>
                  </a:extLst>
                </a:gridCol>
                <a:gridCol w="827018">
                  <a:extLst>
                    <a:ext uri="{9D8B030D-6E8A-4147-A177-3AD203B41FA5}">
                      <a16:colId xmlns:a16="http://schemas.microsoft.com/office/drawing/2014/main" val="955171691"/>
                    </a:ext>
                  </a:extLst>
                </a:gridCol>
                <a:gridCol w="88722">
                  <a:extLst>
                    <a:ext uri="{9D8B030D-6E8A-4147-A177-3AD203B41FA5}">
                      <a16:colId xmlns:a16="http://schemas.microsoft.com/office/drawing/2014/main" val="2795489970"/>
                    </a:ext>
                  </a:extLst>
                </a:gridCol>
                <a:gridCol w="827018">
                  <a:extLst>
                    <a:ext uri="{9D8B030D-6E8A-4147-A177-3AD203B41FA5}">
                      <a16:colId xmlns:a16="http://schemas.microsoft.com/office/drawing/2014/main" val="1733889262"/>
                    </a:ext>
                  </a:extLst>
                </a:gridCol>
                <a:gridCol w="88722">
                  <a:extLst>
                    <a:ext uri="{9D8B030D-6E8A-4147-A177-3AD203B41FA5}">
                      <a16:colId xmlns:a16="http://schemas.microsoft.com/office/drawing/2014/main" val="2971344263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372296015"/>
                    </a:ext>
                  </a:extLst>
                </a:gridCol>
                <a:gridCol w="88722">
                  <a:extLst>
                    <a:ext uri="{9D8B030D-6E8A-4147-A177-3AD203B41FA5}">
                      <a16:colId xmlns:a16="http://schemas.microsoft.com/office/drawing/2014/main" val="1516384771"/>
                    </a:ext>
                  </a:extLst>
                </a:gridCol>
                <a:gridCol w="827018">
                  <a:extLst>
                    <a:ext uri="{9D8B030D-6E8A-4147-A177-3AD203B41FA5}">
                      <a16:colId xmlns:a16="http://schemas.microsoft.com/office/drawing/2014/main" val="2732469822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Mayo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Al 31 Mayo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Al 31 de Diciembre  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Mayo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Variación % May - Dic</a:t>
                      </a:r>
                      <a:b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100" b="0" i="0" u="none" strike="noStrike">
                          <a:effectLst/>
                          <a:latin typeface="Calibri" panose="020F0502020204030204" pitchFamily="34" charset="0"/>
                        </a:rPr>
                        <a:t>2018-2017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113572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POR PRESTACION DE SERVICIOS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11,619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30,573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056939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FINANCIEROS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330229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DIVERSOS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6587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INGRESOS OPERACIONALES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31,138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2557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ADMINISTRACIÓN DE OPERACIÓN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25810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053747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626667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IMPUESTOS, CONTRIBUCIONES Y TASAS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8110527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VENTA GENERALES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690681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DETERIORO, DEPRECIACION, AMORT,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602932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GASTOS OPERACIONALES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40057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GASTOS DE ADMINISTRACION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11,554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30,359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942651"/>
                  </a:ext>
                </a:extLst>
              </a:tr>
              <a:tr h="100330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625380"/>
                  </a:ext>
                </a:extLst>
              </a:tr>
              <a:tr h="25527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 ANTES DE IMPUESTOS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814283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 SOBRE LA RENTA Y COMPLEM.</a:t>
                      </a:r>
                    </a:p>
                  </a:txBody>
                  <a:tcPr marL="11430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3685385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0643968"/>
                  </a:ext>
                </a:extLst>
              </a:tr>
            </a:tbl>
          </a:graphicData>
        </a:graphic>
      </p:graphicFrame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5"/>
            <a:ext cx="4813935" cy="122331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304EFE3-98E5-46B8-AC3D-521DB0A1AE9C}"/>
              </a:ext>
            </a:extLst>
          </p:cNvPr>
          <p:cNvSpPr txBox="1">
            <a:spLocks/>
          </p:cNvSpPr>
          <p:nvPr/>
        </p:nvSpPr>
        <p:spPr>
          <a:xfrm>
            <a:off x="1020846" y="832618"/>
            <a:ext cx="7354887" cy="919163"/>
          </a:xfrm>
          <a:prstGeom prst="rect">
            <a:avLst/>
          </a:prstGeom>
        </p:spPr>
        <p:txBody>
          <a:bodyPr lIns="61722" tIns="30862" rIns="61722" bIns="30862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1600" dirty="0">
                <a:latin typeface="+mn-lt"/>
              </a:rPr>
              <a:t> </a:t>
            </a:r>
            <a:r>
              <a:rPr lang="es-CO" sz="16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RESULTADO INTEGRAL INDIVIDUAL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cs typeface="Lato Regular"/>
              </a:rPr>
              <a:t>PERIODOS TERMINADOS EL 31 DE MAYO DE 2018 Y 31 DE MAYO 2017</a:t>
            </a:r>
          </a:p>
          <a:p>
            <a:pPr algn="ctr">
              <a:defRPr/>
            </a:pPr>
            <a:r>
              <a:rPr lang="es-CO" sz="105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(cifras expresadas en millones de pesos)</a:t>
            </a:r>
          </a:p>
          <a:p>
            <a:pPr>
              <a:defRPr/>
            </a:pPr>
            <a:endParaRPr lang="es-CO" sz="160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sp>
        <p:nvSpPr>
          <p:cNvPr id="10" name="Botón de acción: ir hacia delante o siguiente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38EBB8B-648B-475B-9E4C-C2FC4D326A68}"/>
              </a:ext>
            </a:extLst>
          </p:cNvPr>
          <p:cNvSpPr/>
          <p:nvPr/>
        </p:nvSpPr>
        <p:spPr>
          <a:xfrm>
            <a:off x="2222501" y="3528146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1" name="Botón de acción: ir hacia delante o siguiente 1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E08BDF4-B7C3-4CCA-9AA4-A9450A8564D7}"/>
              </a:ext>
            </a:extLst>
          </p:cNvPr>
          <p:cNvSpPr/>
          <p:nvPr/>
        </p:nvSpPr>
        <p:spPr>
          <a:xfrm>
            <a:off x="2208546" y="3785539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2" name="Botón de acción: ir hacia delante o siguiente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0E9C3EC-5CBE-4708-B2C8-D1AB371EF1AD}"/>
              </a:ext>
            </a:extLst>
          </p:cNvPr>
          <p:cNvSpPr/>
          <p:nvPr/>
        </p:nvSpPr>
        <p:spPr>
          <a:xfrm>
            <a:off x="3252315" y="4024345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3" name="Botón de acción: ir hacia delante o siguiente 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BDDACC9-D845-4898-BBF4-DC3AFB17CFB8}"/>
              </a:ext>
            </a:extLst>
          </p:cNvPr>
          <p:cNvSpPr/>
          <p:nvPr/>
        </p:nvSpPr>
        <p:spPr>
          <a:xfrm>
            <a:off x="2668475" y="4331419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4" name="Botón de acción: ir hacia delante o siguiente 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72EC222-7690-4947-A289-CF7F817E7451}"/>
              </a:ext>
            </a:extLst>
          </p:cNvPr>
          <p:cNvSpPr/>
          <p:nvPr/>
        </p:nvSpPr>
        <p:spPr>
          <a:xfrm>
            <a:off x="3097196" y="4574136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  <p:sp>
        <p:nvSpPr>
          <p:cNvPr id="15" name="Botón de acción: ir hacia delante o siguiente 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DAAE451-4C18-416C-BD92-EB9B9D912338}"/>
              </a:ext>
            </a:extLst>
          </p:cNvPr>
          <p:cNvSpPr/>
          <p:nvPr/>
        </p:nvSpPr>
        <p:spPr>
          <a:xfrm>
            <a:off x="2823593" y="4837280"/>
            <a:ext cx="310237" cy="14922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620"/>
          </a:p>
        </p:txBody>
      </p:sp>
    </p:spTree>
    <p:extLst>
      <p:ext uri="{BB962C8B-B14F-4D97-AF65-F5344CB8AC3E}">
        <p14:creationId xmlns:p14="http://schemas.microsoft.com/office/powerpoint/2010/main" val="610376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963253" y="2393228"/>
            <a:ext cx="721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2. PORTAFOLIO </a:t>
            </a:r>
            <a:r>
              <a:rPr lang="es-CO" sz="4000" dirty="0">
                <a:solidFill>
                  <a:srgbClr val="000A8B"/>
                </a:solidFill>
              </a:rPr>
              <a:t>A 31 DE MAYO DE 2018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074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785AF32-F146-4188-A96A-C8F781A0EF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0472" y="1511513"/>
            <a:ext cx="7420501" cy="1884634"/>
          </a:xfrm>
          <a:prstGeom prst="rect">
            <a:avLst/>
          </a:prstGeom>
        </p:spPr>
      </p:pic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A58E3B0-22EA-48CA-B97A-4FBB4624E1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5091076"/>
              </p:ext>
            </p:extLst>
          </p:nvPr>
        </p:nvGraphicFramePr>
        <p:xfrm>
          <a:off x="2344722" y="3598745"/>
          <a:ext cx="4572000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Imagen 5" descr="Logo SAE-01.jpg">
            <a:extLst>
              <a:ext uri="{FF2B5EF4-FFF2-40B4-BE49-F238E27FC236}">
                <a16:creationId xmlns:a16="http://schemas.microsoft.com/office/drawing/2014/main" id="{6A666F48-7875-4F62-85A3-E55D23288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4" y="78735"/>
            <a:ext cx="2020455" cy="110277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A63903-EC25-46D6-A083-F83B5B9CC4D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DC3164C1-14C8-4E34-841F-914F20A469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492195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br>
              <a:rPr lang="es-ES" sz="2000" dirty="0">
                <a:solidFill>
                  <a:srgbClr val="000A8B"/>
                </a:solidFill>
              </a:rPr>
            </a:br>
            <a:r>
              <a:rPr lang="es-ES" sz="2000" dirty="0">
                <a:solidFill>
                  <a:srgbClr val="000A8B"/>
                </a:solidFill>
              </a:rPr>
              <a:t>COMPOSICIONPORTAFOLIO MAYO 2018 </a:t>
            </a:r>
          </a:p>
        </p:txBody>
      </p:sp>
    </p:spTree>
    <p:extLst>
      <p:ext uri="{BB962C8B-B14F-4D97-AF65-F5344CB8AC3E}">
        <p14:creationId xmlns:p14="http://schemas.microsoft.com/office/powerpoint/2010/main" val="4240130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4" y="78735"/>
            <a:ext cx="2020455" cy="110277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D6FA2FE-F204-42A2-9A08-B08FEAA01783}"/>
              </a:ext>
            </a:extLst>
          </p:cNvPr>
          <p:cNvSpPr txBox="1"/>
          <p:nvPr/>
        </p:nvSpPr>
        <p:spPr>
          <a:xfrm>
            <a:off x="3923933" y="932940"/>
            <a:ext cx="4338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PORTAFOLIO INCAUTADOS MAYO 2018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6650BD-AB96-4938-9D16-1E5E8C32D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7" y="1587656"/>
            <a:ext cx="8778875" cy="397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452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2771D674-7EEC-4D87-9288-BC6774F84636}"/>
              </a:ext>
            </a:extLst>
          </p:cNvPr>
          <p:cNvSpPr txBox="1">
            <a:spLocks/>
          </p:cNvSpPr>
          <p:nvPr/>
        </p:nvSpPr>
        <p:spPr>
          <a:xfrm>
            <a:off x="2656936" y="989401"/>
            <a:ext cx="5858112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dirty="0">
                <a:solidFill>
                  <a:srgbClr val="000A8B"/>
                </a:solidFill>
                <a:latin typeface="+mn-lt"/>
                <a:ea typeface="+mn-ea"/>
                <a:cs typeface="+mn-cs"/>
              </a:rPr>
              <a:t>PORTAFOLIO EXTINTOS VALORACION MAYO 2018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5BBBA89-23F4-4ABA-9E04-A6C99BB9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39" y="1595370"/>
            <a:ext cx="8011487" cy="1655681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7B8F0A07-D4D8-4564-B537-E8B0BF5A89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093348"/>
              </p:ext>
            </p:extLst>
          </p:nvPr>
        </p:nvGraphicFramePr>
        <p:xfrm>
          <a:off x="2369890" y="34569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6285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78F323E-44FF-47F1-971E-56B19666CA2E}"/>
              </a:ext>
            </a:extLst>
          </p:cNvPr>
          <p:cNvSpPr txBox="1"/>
          <p:nvPr/>
        </p:nvSpPr>
        <p:spPr>
          <a:xfrm>
            <a:off x="4001663" y="1193808"/>
            <a:ext cx="463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PORTAFOLIO RECURSOS PROPIOS SAE MAYO 2018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9A54DDD-311A-4BFD-95D8-F9A513ED4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749" y="1887838"/>
            <a:ext cx="7420501" cy="11193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DBF4E14-FFBE-41F9-9FCD-7423192D0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28" y="3906154"/>
            <a:ext cx="8095376" cy="72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10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742D709-E7CC-441B-90EA-0115B0E9FB29}"/>
              </a:ext>
            </a:extLst>
          </p:cNvPr>
          <p:cNvSpPr txBox="1"/>
          <p:nvPr/>
        </p:nvSpPr>
        <p:spPr>
          <a:xfrm>
            <a:off x="2613805" y="925502"/>
            <a:ext cx="5608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000A8B"/>
                </a:solidFill>
              </a:rPr>
              <a:t>COMPOSICION DEL </a:t>
            </a:r>
          </a:p>
          <a:p>
            <a:pPr algn="r"/>
            <a:r>
              <a:rPr lang="es-ES" sz="2000" dirty="0">
                <a:solidFill>
                  <a:srgbClr val="000A8B"/>
                </a:solidFill>
              </a:rPr>
              <a:t>PORTAFOLIO ACCIONES MAYO 2018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C6DB111-CCA8-4ADB-A60F-DEEEE032F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06" y="2366851"/>
            <a:ext cx="8112155" cy="212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72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222500" cy="121305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23596"/>
            <a:ext cx="4813935" cy="116586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61392" y="2904565"/>
            <a:ext cx="6736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Comité Financiero Junio de 2018</a:t>
            </a:r>
          </a:p>
          <a:p>
            <a:pPr algn="ctr"/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Gerencia Comercial</a:t>
            </a:r>
          </a:p>
          <a:p>
            <a:pPr algn="ctr"/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69" y="123833"/>
            <a:ext cx="1344705" cy="7339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-12639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543744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83223" y="1207177"/>
            <a:ext cx="2856211" cy="113877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CONCEPTO</a:t>
            </a:r>
          </a:p>
          <a:p>
            <a:endParaRPr lang="es-CO" sz="1200" b="1" dirty="0">
              <a:solidFill>
                <a:schemeClr val="bg1"/>
              </a:solidFill>
            </a:endParaRPr>
          </a:p>
          <a:p>
            <a:r>
              <a:rPr lang="es-CO" sz="1400" b="1" dirty="0">
                <a:solidFill>
                  <a:schemeClr val="bg1"/>
                </a:solidFill>
              </a:rPr>
              <a:t>Unid. Comerciales Vendidas: </a:t>
            </a:r>
          </a:p>
          <a:p>
            <a:r>
              <a:rPr lang="es-CO" sz="1400" b="1" dirty="0">
                <a:solidFill>
                  <a:schemeClr val="bg1"/>
                </a:solidFill>
              </a:rPr>
              <a:t>M.I. Vendidas:</a:t>
            </a:r>
          </a:p>
          <a:p>
            <a:r>
              <a:rPr lang="es-CO" sz="1400" b="1" dirty="0">
                <a:solidFill>
                  <a:schemeClr val="bg1"/>
                </a:solidFill>
              </a:rPr>
              <a:t>Valor Ventas: </a:t>
            </a:r>
            <a:r>
              <a:rPr lang="es-CO" sz="1200" b="1" dirty="0">
                <a:solidFill>
                  <a:schemeClr val="bg1"/>
                </a:solidFill>
              </a:rPr>
              <a:t>	</a:t>
            </a:r>
            <a:r>
              <a:rPr lang="es-CO" sz="1200" dirty="0">
                <a:solidFill>
                  <a:schemeClr val="bg1"/>
                </a:solidFill>
              </a:rPr>
              <a:t>	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782110" y="1204692"/>
            <a:ext cx="113774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2016</a:t>
            </a:r>
          </a:p>
          <a:p>
            <a:pPr algn="ctr"/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80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129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$22.379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593848" y="1207177"/>
            <a:ext cx="113774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2015 </a:t>
            </a:r>
          </a:p>
          <a:p>
            <a:pPr algn="ctr"/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25</a:t>
            </a: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38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$9.917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7156191" y="1196103"/>
            <a:ext cx="1137740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2018</a:t>
            </a:r>
          </a:p>
          <a:p>
            <a:pPr algn="ctr"/>
            <a:endParaRPr lang="es-CO" sz="1400" b="1" u="sng" dirty="0">
              <a:solidFill>
                <a:schemeClr val="tx2"/>
              </a:solidFill>
            </a:endParaRPr>
          </a:p>
          <a:p>
            <a:pPr algn="ctr"/>
            <a:r>
              <a:rPr lang="es-CO" sz="1400" dirty="0">
                <a:solidFill>
                  <a:schemeClr val="tx2"/>
                </a:solidFill>
              </a:rPr>
              <a:t>41</a:t>
            </a: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52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$64.354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593848" y="2428993"/>
            <a:ext cx="3509972" cy="3077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$78.033 (3 años) 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577235" y="2783626"/>
            <a:ext cx="4716696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</a:rPr>
              <a:t>$142.387 </a:t>
            </a:r>
            <a:r>
              <a:rPr lang="es-CO" sz="1100" b="1" dirty="0">
                <a:solidFill>
                  <a:schemeClr val="bg1"/>
                </a:solidFill>
              </a:rPr>
              <a:t>(4 años)</a:t>
            </a:r>
            <a:r>
              <a:rPr lang="es-CO" sz="1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236133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15 de junio 2018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7F36733-D2EA-4D1E-BE54-5237286C9056}"/>
              </a:ext>
            </a:extLst>
          </p:cNvPr>
          <p:cNvSpPr txBox="1"/>
          <p:nvPr/>
        </p:nvSpPr>
        <p:spPr>
          <a:xfrm>
            <a:off x="5966080" y="1203974"/>
            <a:ext cx="1137740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u="sng" dirty="0">
                <a:solidFill>
                  <a:schemeClr val="tx2"/>
                </a:solidFill>
              </a:rPr>
              <a:t>AÑO 2017</a:t>
            </a:r>
          </a:p>
          <a:p>
            <a:pPr algn="ctr"/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ES" sz="1400" dirty="0">
                <a:solidFill>
                  <a:schemeClr val="tx2"/>
                </a:solidFill>
              </a:rPr>
              <a:t>89</a:t>
            </a:r>
            <a:endParaRPr lang="es-CO" sz="1400" dirty="0">
              <a:solidFill>
                <a:schemeClr val="tx2"/>
              </a:solidFill>
            </a:endParaRPr>
          </a:p>
          <a:p>
            <a:pPr algn="ctr"/>
            <a:r>
              <a:rPr lang="es-CO" sz="1400" dirty="0">
                <a:solidFill>
                  <a:schemeClr val="tx2"/>
                </a:solidFill>
              </a:rPr>
              <a:t>157</a:t>
            </a:r>
          </a:p>
          <a:p>
            <a:pPr algn="ctr"/>
            <a:r>
              <a:rPr lang="es-CO" sz="1400" b="1" dirty="0">
                <a:solidFill>
                  <a:schemeClr val="tx2"/>
                </a:solidFill>
              </a:rPr>
              <a:t>$45.737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60934" y="835192"/>
            <a:ext cx="5479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/>
              <a:t>Resultado Comercialización Inmuebles – CISA.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4AFE65-5890-4827-989B-A01F119FD0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539"/>
          <a:stretch/>
        </p:blipFill>
        <p:spPr>
          <a:xfrm>
            <a:off x="377789" y="3370667"/>
            <a:ext cx="7664350" cy="286812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730209-45E7-42CA-84D4-9BB6D5AF9EC2}"/>
              </a:ext>
            </a:extLst>
          </p:cNvPr>
          <p:cNvSpPr txBox="1"/>
          <p:nvPr/>
        </p:nvSpPr>
        <p:spPr>
          <a:xfrm>
            <a:off x="2626519" y="3386932"/>
            <a:ext cx="18379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b="1" dirty="0">
                <a:solidFill>
                  <a:schemeClr val="accent6">
                    <a:lumMod val="50000"/>
                  </a:schemeClr>
                </a:solidFill>
              </a:rPr>
              <a:t>FMI VENDIDOS ACUM.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A842E6F-7BA3-45AD-814E-BF6F0B7EBB7E}"/>
              </a:ext>
            </a:extLst>
          </p:cNvPr>
          <p:cNvSpPr txBox="1"/>
          <p:nvPr/>
        </p:nvSpPr>
        <p:spPr>
          <a:xfrm>
            <a:off x="2530096" y="4444302"/>
            <a:ext cx="20949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b="1" dirty="0">
                <a:solidFill>
                  <a:schemeClr val="accent1">
                    <a:lumMod val="75000"/>
                  </a:schemeClr>
                </a:solidFill>
              </a:rPr>
              <a:t>UNIDADES VENDIDAS ACUM.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3B449A-9E2F-4B17-919B-1A408D763D72}"/>
              </a:ext>
            </a:extLst>
          </p:cNvPr>
          <p:cNvSpPr txBox="1"/>
          <p:nvPr/>
        </p:nvSpPr>
        <p:spPr>
          <a:xfrm>
            <a:off x="7645868" y="4849062"/>
            <a:ext cx="12961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b="1" dirty="0"/>
              <a:t>VR. VENTA ACUM.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71E6639-E33C-4BE3-9BF9-EDD4A4B94752}"/>
              </a:ext>
            </a:extLst>
          </p:cNvPr>
          <p:cNvSpPr txBox="1"/>
          <p:nvPr/>
        </p:nvSpPr>
        <p:spPr>
          <a:xfrm>
            <a:off x="7725061" y="5668660"/>
            <a:ext cx="12961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b="1" dirty="0">
                <a:solidFill>
                  <a:schemeClr val="accent6">
                    <a:lumMod val="75000"/>
                  </a:schemeClr>
                </a:solidFill>
              </a:rPr>
              <a:t>VR. VENTA MES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AC2EAB02-F534-4EB4-B497-EAF6D50DE1C9}"/>
              </a:ext>
            </a:extLst>
          </p:cNvPr>
          <p:cNvSpPr/>
          <p:nvPr/>
        </p:nvSpPr>
        <p:spPr>
          <a:xfrm>
            <a:off x="236133" y="3340001"/>
            <a:ext cx="8705859" cy="298746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53654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6" y="13916"/>
            <a:ext cx="1789958" cy="97696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27117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729272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74E97B-4C40-464F-A3DC-496ADC23C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260" y="1648557"/>
            <a:ext cx="5175445" cy="19664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26F819-ECD2-48D1-B7E5-D3B1B9B304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101" y="4687764"/>
            <a:ext cx="4046108" cy="1529209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68EDB68-9E5A-4FBA-B701-363B1DE25183}"/>
              </a:ext>
            </a:extLst>
          </p:cNvPr>
          <p:cNvCxnSpPr/>
          <p:nvPr/>
        </p:nvCxnSpPr>
        <p:spPr>
          <a:xfrm>
            <a:off x="2120348" y="4253948"/>
            <a:ext cx="4770782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C3ADFA8A-BEAD-4FC0-B57D-23F817BAB36C}"/>
              </a:ext>
            </a:extLst>
          </p:cNvPr>
          <p:cNvCxnSpPr/>
          <p:nvPr/>
        </p:nvCxnSpPr>
        <p:spPr>
          <a:xfrm>
            <a:off x="2120348" y="4253948"/>
            <a:ext cx="0" cy="303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9101FEF-47A0-4841-A26E-8F0BDDD67D5F}"/>
              </a:ext>
            </a:extLst>
          </p:cNvPr>
          <p:cNvCxnSpPr/>
          <p:nvPr/>
        </p:nvCxnSpPr>
        <p:spPr>
          <a:xfrm>
            <a:off x="6891130" y="4253948"/>
            <a:ext cx="0" cy="303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36FE85A0-4057-4C13-9AF4-E8A2E9BFD08D}"/>
              </a:ext>
            </a:extLst>
          </p:cNvPr>
          <p:cNvCxnSpPr>
            <a:cxnSpLocks/>
          </p:cNvCxnSpPr>
          <p:nvPr/>
        </p:nvCxnSpPr>
        <p:spPr>
          <a:xfrm>
            <a:off x="4508984" y="3736944"/>
            <a:ext cx="8450" cy="4365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AE7CB28-2E83-4A67-8982-D96EAE211B97}"/>
              </a:ext>
            </a:extLst>
          </p:cNvPr>
          <p:cNvSpPr txBox="1"/>
          <p:nvPr/>
        </p:nvSpPr>
        <p:spPr>
          <a:xfrm>
            <a:off x="1724865" y="1081061"/>
            <a:ext cx="5479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/>
              <a:t>Resultado Comercialización Inmuebles – CISA. 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EBD6E042-C478-4B29-ADC3-BA12C99A30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607" y="4687764"/>
            <a:ext cx="4013368" cy="152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82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593759" cy="86988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9" b="32140"/>
          <a:stretch/>
        </p:blipFill>
        <p:spPr>
          <a:xfrm>
            <a:off x="4273232" y="27118"/>
            <a:ext cx="4813935" cy="40525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576217" y="452753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236133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i="1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15 de junio 2018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58127" y="704549"/>
            <a:ext cx="8559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C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Comparación valores acumulados y unidades inmobiliarias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D84EAAB-DD4F-4D67-9488-B0D01E285C4C}"/>
              </a:ext>
            </a:extLst>
          </p:cNvPr>
          <p:cNvSpPr txBox="1"/>
          <p:nvPr/>
        </p:nvSpPr>
        <p:spPr>
          <a:xfrm>
            <a:off x="6619409" y="4700106"/>
            <a:ext cx="2298099" cy="1579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  <a:lvl1pPr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/>
              <a:t>El 72% del valor de las ventas ($101.126) está concentrado 19 unidades.</a:t>
            </a:r>
          </a:p>
          <a:p>
            <a:endParaRPr lang="es-CO" dirty="0"/>
          </a:p>
          <a:p>
            <a:r>
              <a:rPr lang="es-CO" dirty="0"/>
              <a:t>El 82% de las unidades (192) vendidas presentan un valor inferior a $500 millones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97C7032-66AA-41E3-B9C1-F298D2020AD3}"/>
              </a:ext>
            </a:extLst>
          </p:cNvPr>
          <p:cNvSpPr/>
          <p:nvPr/>
        </p:nvSpPr>
        <p:spPr>
          <a:xfrm>
            <a:off x="6619410" y="1289705"/>
            <a:ext cx="2298098" cy="15044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77% de inmuebles disponibles (288) tienen un valor inferior a $500.</a:t>
            </a:r>
          </a:p>
          <a:p>
            <a:endParaRPr lang="es-CO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72% del valor del portafolio ($201.259) esta concentrado en 47 unidades 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0EFBEE9E-77B1-4B2E-A132-02F04321F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27" y="1242246"/>
            <a:ext cx="5809524" cy="1571429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4EEBFFF-D756-4CC8-A5CC-396D7622D1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27" y="3014161"/>
            <a:ext cx="5809524" cy="1380952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29C550A-12C8-40B9-B67C-4F924F059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7" y="4656448"/>
            <a:ext cx="5809524" cy="1571429"/>
          </a:xfrm>
          <a:prstGeom prst="rect">
            <a:avLst/>
          </a:prstGeom>
        </p:spPr>
      </p:pic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B993E95-49D9-484C-B0ED-004F9B02B831}"/>
              </a:ext>
            </a:extLst>
          </p:cNvPr>
          <p:cNvCxnSpPr/>
          <p:nvPr/>
        </p:nvCxnSpPr>
        <p:spPr>
          <a:xfrm flipV="1">
            <a:off x="358127" y="2886907"/>
            <a:ext cx="8539451" cy="19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1A259DD6-E746-4319-B31C-3C8356D22E7B}"/>
              </a:ext>
            </a:extLst>
          </p:cNvPr>
          <p:cNvCxnSpPr/>
          <p:nvPr/>
        </p:nvCxnSpPr>
        <p:spPr>
          <a:xfrm flipV="1">
            <a:off x="378057" y="4537330"/>
            <a:ext cx="8539451" cy="19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260060A5-9A1D-4BC6-BF90-50C1E45B1856}"/>
              </a:ext>
            </a:extLst>
          </p:cNvPr>
          <p:cNvCxnSpPr/>
          <p:nvPr/>
        </p:nvCxnSpPr>
        <p:spPr>
          <a:xfrm flipV="1">
            <a:off x="358126" y="1131217"/>
            <a:ext cx="8539451" cy="19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2817F71-C29D-484C-BEDD-D3D699744585}"/>
              </a:ext>
            </a:extLst>
          </p:cNvPr>
          <p:cNvCxnSpPr/>
          <p:nvPr/>
        </p:nvCxnSpPr>
        <p:spPr>
          <a:xfrm>
            <a:off x="6361043" y="1297294"/>
            <a:ext cx="0" cy="4981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>
            <a:extLst>
              <a:ext uri="{FF2B5EF4-FFF2-40B4-BE49-F238E27FC236}">
                <a16:creationId xmlns:a16="http://schemas.microsoft.com/office/drawing/2014/main" id="{F6FDA7BE-B399-495D-8088-5E285A21226D}"/>
              </a:ext>
            </a:extLst>
          </p:cNvPr>
          <p:cNvSpPr/>
          <p:nvPr/>
        </p:nvSpPr>
        <p:spPr>
          <a:xfrm>
            <a:off x="6576217" y="2952418"/>
            <a:ext cx="2298098" cy="15044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65% del valor ($2.330) en puja esta concentrado en 2 unidades</a:t>
            </a:r>
          </a:p>
          <a:p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El 86% de las unidades en puja (12) están en una rango menor a $500 PBV.</a:t>
            </a:r>
          </a:p>
        </p:txBody>
      </p:sp>
    </p:spTree>
    <p:extLst>
      <p:ext uri="{BB962C8B-B14F-4D97-AF65-F5344CB8AC3E}">
        <p14:creationId xmlns:p14="http://schemas.microsoft.com/office/powerpoint/2010/main" val="2820790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844346" cy="100665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-12639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822639" y="526473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116865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15 de junio 2018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D0C7D7C-898E-4553-A254-76741796EC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30"/>
          <a:stretch/>
        </p:blipFill>
        <p:spPr>
          <a:xfrm>
            <a:off x="0" y="1006652"/>
            <a:ext cx="9144000" cy="519536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0" y="113932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/>
              <a:t>Comparación valores acumulados y unidades inmobiliarias </a:t>
            </a:r>
          </a:p>
        </p:txBody>
      </p:sp>
    </p:spTree>
    <p:extLst>
      <p:ext uri="{BB962C8B-B14F-4D97-AF65-F5344CB8AC3E}">
        <p14:creationId xmlns:p14="http://schemas.microsoft.com/office/powerpoint/2010/main" val="3118267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844346" cy="100665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/>
          <a:stretch/>
        </p:blipFill>
        <p:spPr>
          <a:xfrm>
            <a:off x="4273232" y="27117"/>
            <a:ext cx="4813935" cy="7261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822639" y="526473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miles de Millones $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667A96-B1FA-4205-B361-57F1A9C74C50}"/>
              </a:ext>
            </a:extLst>
          </p:cNvPr>
          <p:cNvSpPr txBox="1"/>
          <p:nvPr/>
        </p:nvSpPr>
        <p:spPr>
          <a:xfrm>
            <a:off x="116865" y="6327463"/>
            <a:ext cx="3927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solidFill>
                  <a:schemeClr val="accent1">
                    <a:lumMod val="75000"/>
                  </a:schemeClr>
                </a:solidFill>
              </a:rPr>
              <a:t>Fuente de la información – CISA informe a corte  15 de junio 2018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" y="104465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CO" dirty="0"/>
              <a:t>TOP 10 Inmuebles Extintos (Disponibles para comercializar)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CACE65B-C59F-444C-910A-804FE375F557}"/>
              </a:ext>
            </a:extLst>
          </p:cNvPr>
          <p:cNvSpPr txBox="1"/>
          <p:nvPr/>
        </p:nvSpPr>
        <p:spPr>
          <a:xfrm>
            <a:off x="116865" y="5272618"/>
            <a:ext cx="84522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/>
              <a:t>*Avaluó Comercial actualizado y enviado a CISA el 21-06-2018 nuevamente esta disponible en CISA para comercializar.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79181A9-25EE-405A-8E42-6E0EEAD4DCB8}"/>
              </a:ext>
            </a:extLst>
          </p:cNvPr>
          <p:cNvSpPr txBox="1"/>
          <p:nvPr/>
        </p:nvSpPr>
        <p:spPr>
          <a:xfrm>
            <a:off x="-2405" y="2639230"/>
            <a:ext cx="209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*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245B152-8849-490D-A3F0-2F477004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29" y="1900515"/>
            <a:ext cx="8553588" cy="294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81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6" y="13916"/>
            <a:ext cx="1344705" cy="7339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464424" y="6520418"/>
            <a:ext cx="431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chemeClr val="bg1"/>
                </a:solidFill>
                <a:latin typeface="Lato Regular"/>
                <a:cs typeface="Lato Regular"/>
              </a:rPr>
              <a:t>Gerencia comercial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b="18169"/>
          <a:stretch/>
        </p:blipFill>
        <p:spPr>
          <a:xfrm>
            <a:off x="4273232" y="27117"/>
            <a:ext cx="4813935" cy="5447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7038" y="729272"/>
            <a:ext cx="23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Cifras en Millones $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746C76F-84AD-4E10-A5DC-03E3719EEA68}"/>
              </a:ext>
            </a:extLst>
          </p:cNvPr>
          <p:cNvSpPr txBox="1"/>
          <p:nvPr/>
        </p:nvSpPr>
        <p:spPr>
          <a:xfrm>
            <a:off x="525580" y="1397890"/>
            <a:ext cx="8079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Resultado gestión: Ventas directas </a:t>
            </a:r>
          </a:p>
        </p:txBody>
      </p:sp>
      <p:graphicFrame>
        <p:nvGraphicFramePr>
          <p:cNvPr id="25" name="Objeto 24">
            <a:extLst>
              <a:ext uri="{FF2B5EF4-FFF2-40B4-BE49-F238E27FC236}">
                <a16:creationId xmlns:a16="http://schemas.microsoft.com/office/drawing/2014/main" id="{97EE7EA4-4DDF-4EB2-A3F6-3EF55969237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80617" y="2447304"/>
          <a:ext cx="8258145" cy="24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5" imgW="10563292" imgH="2990757" progId="Excel.Sheet.12">
                  <p:embed/>
                </p:oleObj>
              </mc:Choice>
              <mc:Fallback>
                <p:oleObj name="Worksheet" r:id="rId5" imgW="10563292" imgH="2990757" progId="Excel.Sheet.12">
                  <p:embed/>
                  <p:pic>
                    <p:nvPicPr>
                      <p:cNvPr id="25" name="Objeto 24">
                        <a:extLst>
                          <a:ext uri="{FF2B5EF4-FFF2-40B4-BE49-F238E27FC236}">
                            <a16:creationId xmlns:a16="http://schemas.microsoft.com/office/drawing/2014/main" id="{97EE7EA4-4DDF-4EB2-A3F6-3EF5596923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0617" y="2447304"/>
                        <a:ext cx="8258145" cy="242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CuadroTexto 26">
            <a:extLst>
              <a:ext uri="{FF2B5EF4-FFF2-40B4-BE49-F238E27FC236}">
                <a16:creationId xmlns:a16="http://schemas.microsoft.com/office/drawing/2014/main" id="{5CEE04D9-BE8D-4F66-A155-9751961C3F4D}"/>
              </a:ext>
            </a:extLst>
          </p:cNvPr>
          <p:cNvSpPr txBox="1"/>
          <p:nvPr/>
        </p:nvSpPr>
        <p:spPr>
          <a:xfrm>
            <a:off x="380617" y="5348816"/>
            <a:ext cx="8258145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1600" dirty="0">
                <a:solidFill>
                  <a:schemeClr val="accent1">
                    <a:lumMod val="50000"/>
                  </a:schemeClr>
                </a:solidFill>
              </a:rPr>
              <a:t>La Información contiene los inmuebles que son susceptibles de enajenar en un 100%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E413C4A-2070-4FA3-97B8-FC2C44334BEB}"/>
              </a:ext>
            </a:extLst>
          </p:cNvPr>
          <p:cNvSpPr txBox="1"/>
          <p:nvPr/>
        </p:nvSpPr>
        <p:spPr>
          <a:xfrm>
            <a:off x="380617" y="6029739"/>
            <a:ext cx="82581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>
                <a:solidFill>
                  <a:schemeClr val="accent1">
                    <a:lumMod val="50000"/>
                  </a:schemeClr>
                </a:solidFill>
              </a:rPr>
              <a:t>Fecha de corte 15/06/2018</a:t>
            </a:r>
          </a:p>
        </p:txBody>
      </p:sp>
    </p:spTree>
    <p:extLst>
      <p:ext uri="{BB962C8B-B14F-4D97-AF65-F5344CB8AC3E}">
        <p14:creationId xmlns:p14="http://schemas.microsoft.com/office/powerpoint/2010/main" val="31010033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4393</TotalTime>
  <Words>1040</Words>
  <Application>Microsoft Office PowerPoint</Application>
  <PresentationFormat>Presentación en pantalla (4:3)</PresentationFormat>
  <Paragraphs>368</Paragraphs>
  <Slides>19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Arial Narrow</vt:lpstr>
      <vt:lpstr>Calibri</vt:lpstr>
      <vt:lpstr>Lato Regular</vt:lpstr>
      <vt:lpstr>Wingdings</vt:lpstr>
      <vt:lpstr>Tema de Office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COMPOSICIONPORTAFOLIO MAYO 2018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162</cp:revision>
  <cp:lastPrinted>2018-03-16T14:44:25Z</cp:lastPrinted>
  <dcterms:created xsi:type="dcterms:W3CDTF">2015-02-19T23:51:59Z</dcterms:created>
  <dcterms:modified xsi:type="dcterms:W3CDTF">2018-06-25T19:06:45Z</dcterms:modified>
</cp:coreProperties>
</file>