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290" r:id="rId2"/>
    <p:sldId id="472" r:id="rId3"/>
    <p:sldId id="394" r:id="rId4"/>
    <p:sldId id="438" r:id="rId5"/>
    <p:sldId id="439" r:id="rId6"/>
    <p:sldId id="449" r:id="rId7"/>
    <p:sldId id="412" r:id="rId8"/>
    <p:sldId id="416" r:id="rId9"/>
    <p:sldId id="417" r:id="rId10"/>
    <p:sldId id="418" r:id="rId11"/>
    <p:sldId id="420" r:id="rId12"/>
    <p:sldId id="425" r:id="rId13"/>
    <p:sldId id="426" r:id="rId14"/>
    <p:sldId id="427" r:id="rId15"/>
    <p:sldId id="428" r:id="rId16"/>
    <p:sldId id="429" r:id="rId17"/>
    <p:sldId id="430" r:id="rId18"/>
    <p:sldId id="432" r:id="rId19"/>
    <p:sldId id="437" r:id="rId20"/>
    <p:sldId id="343" r:id="rId21"/>
    <p:sldId id="465" r:id="rId22"/>
    <p:sldId id="470" r:id="rId23"/>
    <p:sldId id="471" r:id="rId24"/>
    <p:sldId id="469" r:id="rId25"/>
    <p:sldId id="466" r:id="rId26"/>
    <p:sldId id="413" r:id="rId27"/>
    <p:sldId id="462" r:id="rId28"/>
    <p:sldId id="463" r:id="rId29"/>
    <p:sldId id="464" r:id="rId30"/>
    <p:sldId id="482" r:id="rId31"/>
    <p:sldId id="481" r:id="rId32"/>
    <p:sldId id="473" r:id="rId33"/>
    <p:sldId id="474" r:id="rId34"/>
    <p:sldId id="475" r:id="rId35"/>
    <p:sldId id="476" r:id="rId36"/>
    <p:sldId id="477" r:id="rId37"/>
    <p:sldId id="478" r:id="rId38"/>
    <p:sldId id="479" r:id="rId39"/>
    <p:sldId id="414" r:id="rId40"/>
  </p:sldIdLst>
  <p:sldSz cx="9144000" cy="6858000" type="screen4x3"/>
  <p:notesSz cx="7010400" cy="92964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A8B"/>
    <a:srgbClr val="A9A8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86" autoAdjust="0"/>
    <p:restoredTop sz="94677"/>
  </p:normalViewPr>
  <p:slideViewPr>
    <p:cSldViewPr snapToGrid="0" snapToObjects="1">
      <p:cViewPr varScale="1">
        <p:scale>
          <a:sx n="72" d="100"/>
          <a:sy n="72" d="100"/>
        </p:scale>
        <p:origin x="135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47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cevedo\Desktop\PORTAFOLIO%20JUNIO\informe%20de%20Portafolio%20para%20comite%20Dra%20Martha-JUNIO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72.30.80.129\Publica\22-%20Financiera\PORTAFOLIO\2018\MAYO\RESUMEN%20DE%20OPERACIONES%20MENSUAL%20A%20CONTABILIDAD%20MAYO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cevedo\Desktop\PORTAFOLIO%20JUNIO\RESUMEN%20DE%20OPERACIONES%20MENSUAL%20A%20CONTABILIDAD%20JUNIO%202018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/>
              <a:t>COMPOSICION DEL PORTAFOLIO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9.9993905639476605E-2"/>
          <c:y val="0.21642979067921705"/>
          <c:w val="0.8160810562602262"/>
          <c:h val="0.51807156098918372"/>
        </c:manualLayout>
      </c:layout>
      <c:ofPieChart>
        <c:ofPieType val="bar"/>
        <c:varyColors val="1"/>
        <c:ser>
          <c:idx val="0"/>
          <c:order val="0"/>
          <c:tx>
            <c:strRef>
              <c:f>'Saldos Dic 2017'!$L$17</c:f>
              <c:strCache>
                <c:ptCount val="1"/>
                <c:pt idx="0">
                  <c:v>TOTAL</c:v>
                </c:pt>
              </c:strCache>
            </c:strRef>
          </c:tx>
          <c:explosion val="13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C1E-45D2-8C9B-A0C8091799E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C1E-45D2-8C9B-A0C8091799E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FC1E-45D2-8C9B-A0C8091799E7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Extinto $127.152</a:t>
                    </a:r>
                  </a:p>
                  <a:p>
                    <a:r>
                      <a:rPr lang="en-US"/>
                      <a:t>17%</a:t>
                    </a:r>
                  </a:p>
                </c:rich>
              </c:tx>
              <c:dLblPos val="ctr"/>
              <c:showLegendKey val="1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C1E-45D2-8C9B-A0C8091799E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 err="1"/>
                      <a:t>Incautado</a:t>
                    </a:r>
                    <a:endParaRPr lang="en-US" dirty="0"/>
                  </a:p>
                  <a:p>
                    <a:r>
                      <a:rPr lang="en-US" dirty="0"/>
                      <a:t>$637.513
83%</a:t>
                    </a:r>
                  </a:p>
                </c:rich>
              </c:tx>
              <c:dLblPos val="ctr"/>
              <c:showLegendKey val="1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C1E-45D2-8C9B-A0C8091799E7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70237746-E963-41AB-B0A8-61CA63A39342}" type="SERIESNAME">
                      <a:rPr lang="en-US"/>
                      <a:pPr/>
                      <a:t>[NOMBRE DE LA SERIE]</a:t>
                    </a:fld>
                    <a:r>
                      <a:rPr lang="en-US" baseline="0"/>
                      <a:t>, INCAUTADOS, </a:t>
                    </a:r>
                    <a:fld id="{1C202164-9706-4046-85C9-79A2F991CE71}" type="VALUE">
                      <a:rPr lang="en-US" baseline="0"/>
                      <a:pPr/>
                      <a:t>[VALOR]</a:t>
                    </a:fld>
                    <a:r>
                      <a:rPr lang="en-US" baseline="0"/>
                      <a:t>, </a:t>
                    </a:r>
                    <a:fld id="{70C59DF4-4336-41B8-861D-9B6CF7C08C4F}" type="PERCENTAGE">
                      <a:rPr lang="en-US" baseline="0"/>
                      <a:pPr/>
                      <a:t>[PORCENTAJE]</a:t>
                    </a:fld>
                    <a:endParaRPr lang="en-US" baseline="0"/>
                  </a:p>
                </c:rich>
              </c:tx>
              <c:dLblPos val="ctr"/>
              <c:showLegendKey val="1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FC1E-45D2-8C9B-A0C8091799E7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ctr"/>
            <c:showLegendKey val="1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ellipse">
                    <a:avLst/>
                  </a:prstGeom>
                  <a:pattFill prst="pct75">
                    <a:fgClr>
                      <a:schemeClr val="dk1">
                        <a:lumMod val="75000"/>
                        <a:lumOff val="25000"/>
                      </a:schemeClr>
                    </a:fgClr>
                    <a:bgClr>
                      <a:schemeClr val="dk1">
                        <a:lumMod val="65000"/>
                        <a:lumOff val="35000"/>
                      </a:schemeClr>
                    </a:bgClr>
                  </a:pattFill>
                  <a:ln>
                    <a:noFill/>
                  </a:ln>
                </c15:spPr>
              </c:ext>
            </c:extLst>
          </c:dLbls>
          <c:cat>
            <c:strRef>
              <c:f>'Saldos Dic 2017'!$M$10:$O$10</c:f>
              <c:strCache>
                <c:ptCount val="2"/>
                <c:pt idx="0">
                  <c:v>EXTINTOS</c:v>
                </c:pt>
                <c:pt idx="1">
                  <c:v>INCAUTADOS</c:v>
                </c:pt>
              </c:strCache>
            </c:strRef>
          </c:cat>
          <c:val>
            <c:numRef>
              <c:f>'Saldos Dic 2017'!$M$17:$O$17</c:f>
              <c:numCache>
                <c:formatCode>#,##0,,</c:formatCode>
                <c:ptCount val="2"/>
                <c:pt idx="0">
                  <c:v>127151919266.37</c:v>
                </c:pt>
                <c:pt idx="1">
                  <c:v>637512910523.79004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C1E-45D2-8C9B-A0C8091799E7}"/>
            </c:ext>
          </c:extLst>
        </c:ser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gapWidth val="100"/>
        <c:secondPieSize val="75"/>
        <c:serLines>
          <c:spPr>
            <a:ln w="9525">
              <a:solidFill>
                <a:schemeClr val="dk1">
                  <a:lumMod val="50000"/>
                  <a:lumOff val="50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0555555555555555E-2"/>
          <c:y val="0.17171296296296298"/>
          <c:w val="0.93888888888888888"/>
          <c:h val="0.60027668416447943"/>
        </c:manualLayout>
      </c:layout>
      <c:pie3DChart>
        <c:varyColors val="1"/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VALORACION JUNIO PORTAFOLIO EXTINTOS</a:t>
            </a:r>
          </a:p>
        </c:rich>
      </c:tx>
      <c:layout>
        <c:manualLayout>
          <c:xMode val="edge"/>
          <c:yMode val="edge"/>
          <c:x val="0.16213888888888889"/>
          <c:y val="3.185883775447873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416666666666669"/>
          <c:y val="0.2650317147856518"/>
          <c:w val="0.81388888888888888"/>
          <c:h val="0.65757545931758532"/>
        </c:manualLayout>
      </c:layout>
      <c:pie3DChart>
        <c:varyColors val="1"/>
        <c:ser>
          <c:idx val="0"/>
          <c:order val="0"/>
          <c:tx>
            <c:strRef>
              <c:f>'JUNIO PRESENTACION'!$N$34</c:f>
              <c:strCache>
                <c:ptCount val="1"/>
                <c:pt idx="0">
                  <c:v>N°   TITULO TES</c:v>
                </c:pt>
              </c:strCache>
            </c:strRef>
          </c:tx>
          <c:explosion val="23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0BA5-42B8-B7AF-153B7730F6E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0BA5-42B8-B7AF-153B7730F6E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0BA5-42B8-B7AF-153B7730F6E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0BA5-42B8-B7AF-153B7730F6E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9-0BA5-42B8-B7AF-153B7730F6E3}"/>
              </c:ext>
            </c:extLst>
          </c:dPt>
          <c:dLbls>
            <c:dLbl>
              <c:idx val="0"/>
              <c:layout>
                <c:manualLayout>
                  <c:x val="0.05"/>
                  <c:y val="1.061961258482624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TES N°48047</a:t>
                    </a:r>
                  </a:p>
                  <a:p>
                    <a:pPr>
                      <a:defRPr/>
                    </a:pPr>
                    <a:r>
                      <a:rPr lang="en-US"/>
                      <a:t>$9.948.469</a:t>
                    </a:r>
                  </a:p>
                  <a:p>
                    <a:pPr>
                      <a:defRPr/>
                    </a:pPr>
                    <a:r>
                      <a:rPr lang="en-US"/>
                      <a:t>2.45%</a:t>
                    </a:r>
                  </a:p>
                </c:rich>
              </c:tx>
              <c:spPr>
                <a:solidFill>
                  <a:schemeClr val="bg1"/>
                </a:solidFill>
                <a:ln>
                  <a:solidFill>
                    <a:schemeClr val="bg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BA5-42B8-B7AF-153B7730F6E3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TES N° 480446</a:t>
                    </a:r>
                  </a:p>
                  <a:p>
                    <a:pPr>
                      <a:defRPr>
                        <a:solidFill>
                          <a:schemeClr val="accent1"/>
                        </a:solidFill>
                      </a:defRPr>
                    </a:pPr>
                    <a:r>
                      <a:rPr lang="en-US"/>
                      <a:t>$38.331.937</a:t>
                    </a:r>
                  </a:p>
                  <a:p>
                    <a:pPr>
                      <a:defRPr>
                        <a:solidFill>
                          <a:schemeClr val="accent1"/>
                        </a:solidFill>
                      </a:defRPr>
                    </a:pPr>
                    <a:r>
                      <a:rPr lang="en-US"/>
                      <a:t>9.44% </a:t>
                    </a:r>
                  </a:p>
                </c:rich>
              </c:tx>
              <c:spPr>
                <a:solidFill>
                  <a:schemeClr val="bg1"/>
                </a:solidFill>
                <a:ln>
                  <a:solidFill>
                    <a:schemeClr val="bg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BA5-42B8-B7AF-153B7730F6E3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 TES N°</a:t>
                    </a:r>
                    <a:r>
                      <a:rPr lang="en-US" baseline="0"/>
                      <a:t> </a:t>
                    </a:r>
                    <a:r>
                      <a:rPr lang="en-US"/>
                      <a:t>48044</a:t>
                    </a:r>
                    <a:r>
                      <a:rPr lang="en-US" baseline="0"/>
                      <a:t> $200.953.902, 49.51%</a:t>
                    </a:r>
                    <a:endParaRPr lang="en-US"/>
                  </a:p>
                </c:rich>
              </c:tx>
              <c:spPr>
                <a:solidFill>
                  <a:schemeClr val="bg1"/>
                </a:solidFill>
                <a:ln>
                  <a:solidFill>
                    <a:schemeClr val="bg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BA5-42B8-B7AF-153B7730F6E3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TES N°544236</a:t>
                    </a:r>
                  </a:p>
                  <a:p>
                    <a:pPr>
                      <a:defRPr>
                        <a:solidFill>
                          <a:schemeClr val="accent1"/>
                        </a:solidFill>
                      </a:defRPr>
                    </a:pPr>
                    <a:r>
                      <a:rPr lang="en-US" baseline="0"/>
                      <a:t>$19.688.477</a:t>
                    </a:r>
                  </a:p>
                  <a:p>
                    <a:pPr>
                      <a:defRPr>
                        <a:solidFill>
                          <a:schemeClr val="accent1"/>
                        </a:solidFill>
                      </a:defRPr>
                    </a:pPr>
                    <a:r>
                      <a:rPr lang="en-US" baseline="0"/>
                      <a:t>4.85%</a:t>
                    </a:r>
                    <a:endParaRPr lang="en-US"/>
                  </a:p>
                </c:rich>
              </c:tx>
              <c:spPr>
                <a:solidFill>
                  <a:schemeClr val="bg1"/>
                </a:solidFill>
                <a:ln>
                  <a:solidFill>
                    <a:schemeClr val="bg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BA5-42B8-B7AF-153B7730F6E3}"/>
                </c:ext>
              </c:extLst>
            </c:dLbl>
            <c:dLbl>
              <c:idx val="4"/>
              <c:layout>
                <c:manualLayout>
                  <c:x val="-2.5000000000000001E-2"/>
                  <c:y val="-5.3098062924131226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TES N°</a:t>
                    </a:r>
                    <a:fld id="{2712D78E-0035-45D2-A48F-A6FBA437387A}" type="CATEGORYNAME">
                      <a:rPr lang="en-US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[NOMBRE DE CATEGORÍA]</a:t>
                    </a:fld>
                    <a:r>
                      <a:rPr lang="en-US" baseline="0"/>
                      <a:t>, $136.980.149</a:t>
                    </a:r>
                  </a:p>
                  <a:p>
                    <a:pPr>
                      <a:defRPr>
                        <a:solidFill>
                          <a:schemeClr val="accent1"/>
                        </a:solidFill>
                      </a:defRPr>
                    </a:pPr>
                    <a:r>
                      <a:rPr lang="en-US" baseline="0"/>
                      <a:t>33.75%</a:t>
                    </a:r>
                  </a:p>
                </c:rich>
              </c:tx>
              <c:spPr>
                <a:solidFill>
                  <a:schemeClr val="bg1"/>
                </a:solidFill>
                <a:ln>
                  <a:solidFill>
                    <a:schemeClr val="bg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0BA5-42B8-B7AF-153B7730F6E3}"/>
                </c:ext>
              </c:extLst>
            </c:dLbl>
            <c:spPr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c:sp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numRef>
              <c:f>'JUNIO PRESENTACION'!$N$35:$N$39</c:f>
              <c:numCache>
                <c:formatCode>General</c:formatCode>
                <c:ptCount val="5"/>
                <c:pt idx="0">
                  <c:v>480444</c:v>
                </c:pt>
                <c:pt idx="1">
                  <c:v>480446</c:v>
                </c:pt>
                <c:pt idx="2">
                  <c:v>480447</c:v>
                </c:pt>
                <c:pt idx="3">
                  <c:v>544236</c:v>
                </c:pt>
                <c:pt idx="4">
                  <c:v>480449</c:v>
                </c:pt>
              </c:numCache>
            </c:numRef>
          </c:cat>
          <c:val>
            <c:numRef>
              <c:f>'JUNIO PRESENTACION'!$N$35:$N$39</c:f>
              <c:numCache>
                <c:formatCode>General</c:formatCode>
                <c:ptCount val="5"/>
                <c:pt idx="0">
                  <c:v>480444</c:v>
                </c:pt>
                <c:pt idx="1">
                  <c:v>480446</c:v>
                </c:pt>
                <c:pt idx="2">
                  <c:v>480447</c:v>
                </c:pt>
                <c:pt idx="3">
                  <c:v>544236</c:v>
                </c:pt>
                <c:pt idx="4">
                  <c:v>480449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BA5-42B8-B7AF-153B7730F6E3}"/>
            </c:ext>
          </c:extLst>
        </c:ser>
        <c:ser>
          <c:idx val="1"/>
          <c:order val="1"/>
          <c:tx>
            <c:strRef>
              <c:f>'JUNIO PRESENTACION'!$O$34</c:f>
              <c:strCache>
                <c:ptCount val="1"/>
                <c:pt idx="0">
                  <c:v>VALORACION JUNIO 2018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C-0BA5-42B8-B7AF-153B7730F6E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E-0BA5-42B8-B7AF-153B7730F6E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0-0BA5-42B8-B7AF-153B7730F6E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2-0BA5-42B8-B7AF-153B7730F6E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4-0BA5-42B8-B7AF-153B7730F6E3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C-0BA5-42B8-B7AF-153B7730F6E3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E-0BA5-42B8-B7AF-153B7730F6E3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0-0BA5-42B8-B7AF-153B7730F6E3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2-0BA5-42B8-B7AF-153B7730F6E3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4-0BA5-42B8-B7AF-153B7730F6E3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numRef>
              <c:f>'JUNIO PRESENTACION'!$N$35:$N$39</c:f>
              <c:numCache>
                <c:formatCode>General</c:formatCode>
                <c:ptCount val="5"/>
                <c:pt idx="0">
                  <c:v>480444</c:v>
                </c:pt>
                <c:pt idx="1">
                  <c:v>480446</c:v>
                </c:pt>
                <c:pt idx="2">
                  <c:v>480447</c:v>
                </c:pt>
                <c:pt idx="3">
                  <c:v>544236</c:v>
                </c:pt>
                <c:pt idx="4">
                  <c:v>480449</c:v>
                </c:pt>
              </c:numCache>
            </c:numRef>
          </c:cat>
          <c:val>
            <c:numRef>
              <c:f>'JUNIO PRESENTACION'!$O$35:$O$39</c:f>
              <c:numCache>
                <c:formatCode>#,##0.00</c:formatCode>
                <c:ptCount val="5"/>
                <c:pt idx="0">
                  <c:v>200953902</c:v>
                </c:pt>
                <c:pt idx="1">
                  <c:v>38331937</c:v>
                </c:pt>
                <c:pt idx="2">
                  <c:v>9948469</c:v>
                </c:pt>
                <c:pt idx="3">
                  <c:v>19688477</c:v>
                </c:pt>
                <c:pt idx="4">
                  <c:v>136980149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0BA5-42B8-B7AF-153B7730F6E3}"/>
            </c:ext>
          </c:extLst>
        </c:ser>
        <c:ser>
          <c:idx val="2"/>
          <c:order val="2"/>
          <c:tx>
            <c:strRef>
              <c:f>'JUNIO PRESENTACION'!$P$34</c:f>
              <c:strCache>
                <c:ptCount val="1"/>
                <c:pt idx="0">
                  <c:v>PORCENTAJE VALORACIÓN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7-0BA5-42B8-B7AF-153B7730F6E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9-0BA5-42B8-B7AF-153B7730F6E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B-0BA5-42B8-B7AF-153B7730F6E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D-0BA5-42B8-B7AF-153B7730F6E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F-0BA5-42B8-B7AF-153B7730F6E3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7-0BA5-42B8-B7AF-153B7730F6E3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9-0BA5-42B8-B7AF-153B7730F6E3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B-0BA5-42B8-B7AF-153B7730F6E3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D-0BA5-42B8-B7AF-153B7730F6E3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F-0BA5-42B8-B7AF-153B7730F6E3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numRef>
              <c:f>'JUNIO PRESENTACION'!$N$35:$N$39</c:f>
              <c:numCache>
                <c:formatCode>General</c:formatCode>
                <c:ptCount val="5"/>
                <c:pt idx="0">
                  <c:v>480444</c:v>
                </c:pt>
                <c:pt idx="1">
                  <c:v>480446</c:v>
                </c:pt>
                <c:pt idx="2">
                  <c:v>480447</c:v>
                </c:pt>
                <c:pt idx="3">
                  <c:v>544236</c:v>
                </c:pt>
                <c:pt idx="4">
                  <c:v>480449</c:v>
                </c:pt>
              </c:numCache>
            </c:numRef>
          </c:cat>
          <c:val>
            <c:numRef>
              <c:f>'JUNIO PRESENTACION'!$P$35:$P$39</c:f>
              <c:numCache>
                <c:formatCode>0.00%</c:formatCode>
                <c:ptCount val="5"/>
                <c:pt idx="0">
                  <c:v>0.49507871258698516</c:v>
                </c:pt>
                <c:pt idx="1">
                  <c:v>9.4436215629818535E-2</c:v>
                </c:pt>
                <c:pt idx="2">
                  <c:v>2.4509477923606238E-2</c:v>
                </c:pt>
                <c:pt idx="3">
                  <c:v>4.8505382323745412E-2</c:v>
                </c:pt>
                <c:pt idx="4">
                  <c:v>0.33747021153584467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0-0BA5-42B8-B7AF-153B7730F6E3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3ECB561C-C045-4CA7-9B6D-889089B8493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2066E3A-CEA7-4654-B0D7-6D2D6A47CDF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6A9600-3110-43D8-90F6-65E636F3FF60}" type="datetimeFigureOut">
              <a:rPr lang="es-CO" smtClean="0"/>
              <a:t>23/07/2018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B624807-1BCD-442B-851A-89941C10D36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4FF3090-6833-481B-AFAA-921224CD4AB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A48234-28DF-43F5-A066-E987AA75E6A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613773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17C914-CAD2-461E-BCB0-B1D8E16CF900}" type="datetimeFigureOut">
              <a:rPr lang="es-CO" smtClean="0"/>
              <a:t>23/07/2018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9B2474-11E4-40FE-BD06-2D7FB48D637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08751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23/07/2018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115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23/07/2018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138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23/07/2018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7279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23/07/2018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703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23/07/2018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0225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23/07/2018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3619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23/07/2018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2554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23/07/2018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1998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23/07/2018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8217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23/07/2018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3498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23/07/2018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9257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EBEB7-25AB-664A-96B3-95BD3AB0599F}" type="datetimeFigureOut">
              <a:rPr lang="es-ES" smtClean="0"/>
              <a:t>23/07/2018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217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slide" Target="slide8.xml"/><Relationship Id="rId5" Type="http://schemas.openxmlformats.org/officeDocument/2006/relationships/slide" Target="slide7.xml"/><Relationship Id="rId4" Type="http://schemas.openxmlformats.org/officeDocument/2006/relationships/slide" Target="slide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slide" Target="slide14.xml"/><Relationship Id="rId5" Type="http://schemas.openxmlformats.org/officeDocument/2006/relationships/slide" Target="slide13.xml"/><Relationship Id="rId4" Type="http://schemas.openxmlformats.org/officeDocument/2006/relationships/slide" Target="slide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slide" Target="slide20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5" Type="http://schemas.openxmlformats.org/officeDocument/2006/relationships/slide" Target="slide17.xml"/><Relationship Id="rId4" Type="http://schemas.openxmlformats.org/officeDocument/2006/relationships/slide" Target="slide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emf"/><Relationship Id="rId5" Type="http://schemas.openxmlformats.org/officeDocument/2006/relationships/slide" Target="slide25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6" Type="http://schemas.openxmlformats.org/officeDocument/2006/relationships/slide" Target="slide29.xml"/><Relationship Id="rId5" Type="http://schemas.openxmlformats.org/officeDocument/2006/relationships/slide" Target="slide27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emf"/><Relationship Id="rId5" Type="http://schemas.openxmlformats.org/officeDocument/2006/relationships/slide" Target="slide39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image" Target="../media/image20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emf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lantillas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" y="0"/>
            <a:ext cx="9143086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4D64430D-FF09-44E0-9E4C-169D20065085}"/>
              </a:ext>
            </a:extLst>
          </p:cNvPr>
          <p:cNvSpPr txBox="1"/>
          <p:nvPr/>
        </p:nvSpPr>
        <p:spPr>
          <a:xfrm>
            <a:off x="3196205" y="4932727"/>
            <a:ext cx="2953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>
                <a:solidFill>
                  <a:schemeClr val="bg1"/>
                </a:solidFill>
              </a:rPr>
              <a:t>Comité Financiero Junio 2018</a:t>
            </a:r>
          </a:p>
        </p:txBody>
      </p:sp>
    </p:spTree>
    <p:extLst>
      <p:ext uri="{BB962C8B-B14F-4D97-AF65-F5344CB8AC3E}">
        <p14:creationId xmlns:p14="http://schemas.microsoft.com/office/powerpoint/2010/main" val="3113937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62DE2FE-DD36-4D9F-BAC6-B652934725DA}"/>
              </a:ext>
            </a:extLst>
          </p:cNvPr>
          <p:cNvSpPr txBox="1"/>
          <p:nvPr/>
        </p:nvSpPr>
        <p:spPr>
          <a:xfrm>
            <a:off x="1230671" y="2849314"/>
            <a:ext cx="721749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s-CO" sz="2000" dirty="0"/>
              <a:t>ESTADOS FINANCIEROS A 30 DE JUNIO DE 2018</a:t>
            </a:r>
          </a:p>
          <a:p>
            <a:pPr marL="457200" indent="-457200">
              <a:buAutoNum type="arabicPeriod"/>
            </a:pPr>
            <a:r>
              <a:rPr lang="es-CO" sz="2000" dirty="0"/>
              <a:t>EJECUCION PRESUPUESTAL A 30 DE JUNIO DE 2018</a:t>
            </a:r>
          </a:p>
          <a:p>
            <a:pPr marL="457200" indent="-457200">
              <a:buAutoNum type="arabicPeriod"/>
            </a:pPr>
            <a:r>
              <a:rPr lang="es-CO" sz="2000" dirty="0"/>
              <a:t>PORTAFOLIO DE INVERSIONES A 30 DE JUNIO DE 2018</a:t>
            </a:r>
          </a:p>
          <a:p>
            <a:pPr marL="457200" indent="-457200">
              <a:buAutoNum type="arabicPeriod"/>
            </a:pPr>
            <a:r>
              <a:rPr lang="es-CO" sz="2000" dirty="0"/>
              <a:t>PROPUESTAS AUDITORIA EXTERNA FRISCO</a:t>
            </a:r>
          </a:p>
          <a:p>
            <a:pPr marL="457200" indent="-457200">
              <a:buAutoNum type="arabicPeriod"/>
            </a:pPr>
            <a:r>
              <a:rPr lang="es-CO" sz="2000" dirty="0"/>
              <a:t>PROPUESTA PRIMA EXTRALEGAL DE VACACIONES</a:t>
            </a:r>
          </a:p>
          <a:p>
            <a:pPr marL="457200" indent="-457200">
              <a:buAutoNum type="arabicPeriod"/>
            </a:pPr>
            <a:r>
              <a:rPr lang="es-CO" sz="2000" dirty="0"/>
              <a:t>INFORME GERENCIA COMERCIAL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0522A5-1C63-4714-86BC-01E6AD8147E3}"/>
              </a:ext>
            </a:extLst>
          </p:cNvPr>
          <p:cNvSpPr txBox="1"/>
          <p:nvPr/>
        </p:nvSpPr>
        <p:spPr>
          <a:xfrm>
            <a:off x="963253" y="1655537"/>
            <a:ext cx="71982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dirty="0"/>
              <a:t>COMITÉ FINANCIERO JULIO 23 DE 2018</a:t>
            </a:r>
          </a:p>
          <a:p>
            <a:pPr algn="ctr"/>
            <a:r>
              <a:rPr lang="es-CO" sz="2000" dirty="0"/>
              <a:t>ORDEN DEL DIA:</a:t>
            </a:r>
          </a:p>
        </p:txBody>
      </p:sp>
    </p:spTree>
    <p:extLst>
      <p:ext uri="{BB962C8B-B14F-4D97-AF65-F5344CB8AC3E}">
        <p14:creationId xmlns:p14="http://schemas.microsoft.com/office/powerpoint/2010/main" val="30373516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62DE2FE-DD36-4D9F-BAC6-B652934725DA}"/>
              </a:ext>
            </a:extLst>
          </p:cNvPr>
          <p:cNvSpPr txBox="1"/>
          <p:nvPr/>
        </p:nvSpPr>
        <p:spPr>
          <a:xfrm>
            <a:off x="963253" y="2393228"/>
            <a:ext cx="72174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dirty="0">
                <a:solidFill>
                  <a:srgbClr val="000A8B"/>
                </a:solidFill>
              </a:rPr>
              <a:t>1. ESTADOS FINANCIEROS </a:t>
            </a:r>
          </a:p>
          <a:p>
            <a:pPr algn="ctr"/>
            <a:r>
              <a:rPr lang="es-CO" sz="4000" dirty="0">
                <a:solidFill>
                  <a:srgbClr val="000A8B"/>
                </a:solidFill>
              </a:rPr>
              <a:t>A 30 DE JUNIO DE 2018</a:t>
            </a:r>
            <a:endParaRPr lang="es-ES" sz="4000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627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F08DB858-B411-49E5-BCD9-BC72CF560BA0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42950" y="1824981"/>
          <a:ext cx="7658100" cy="4130040"/>
        </p:xfrm>
        <a:graphic>
          <a:graphicData uri="http://schemas.openxmlformats.org/drawingml/2006/table">
            <a:tbl>
              <a:tblPr/>
              <a:tblGrid>
                <a:gridCol w="3073400">
                  <a:extLst>
                    <a:ext uri="{9D8B030D-6E8A-4147-A177-3AD203B41FA5}">
                      <a16:colId xmlns:a16="http://schemas.microsoft.com/office/drawing/2014/main" val="1928271822"/>
                    </a:ext>
                  </a:extLst>
                </a:gridCol>
                <a:gridCol w="850900">
                  <a:extLst>
                    <a:ext uri="{9D8B030D-6E8A-4147-A177-3AD203B41FA5}">
                      <a16:colId xmlns:a16="http://schemas.microsoft.com/office/drawing/2014/main" val="3489996416"/>
                    </a:ext>
                  </a:extLst>
                </a:gridCol>
                <a:gridCol w="88900">
                  <a:extLst>
                    <a:ext uri="{9D8B030D-6E8A-4147-A177-3AD203B41FA5}">
                      <a16:colId xmlns:a16="http://schemas.microsoft.com/office/drawing/2014/main" val="2833254403"/>
                    </a:ext>
                  </a:extLst>
                </a:gridCol>
                <a:gridCol w="850900">
                  <a:extLst>
                    <a:ext uri="{9D8B030D-6E8A-4147-A177-3AD203B41FA5}">
                      <a16:colId xmlns:a16="http://schemas.microsoft.com/office/drawing/2014/main" val="3790321100"/>
                    </a:ext>
                  </a:extLst>
                </a:gridCol>
                <a:gridCol w="88900">
                  <a:extLst>
                    <a:ext uri="{9D8B030D-6E8A-4147-A177-3AD203B41FA5}">
                      <a16:colId xmlns:a16="http://schemas.microsoft.com/office/drawing/2014/main" val="1117657460"/>
                    </a:ext>
                  </a:extLst>
                </a:gridCol>
                <a:gridCol w="939800">
                  <a:extLst>
                    <a:ext uri="{9D8B030D-6E8A-4147-A177-3AD203B41FA5}">
                      <a16:colId xmlns:a16="http://schemas.microsoft.com/office/drawing/2014/main" val="93395582"/>
                    </a:ext>
                  </a:extLst>
                </a:gridCol>
                <a:gridCol w="88900">
                  <a:extLst>
                    <a:ext uri="{9D8B030D-6E8A-4147-A177-3AD203B41FA5}">
                      <a16:colId xmlns:a16="http://schemas.microsoft.com/office/drawing/2014/main" val="989491298"/>
                    </a:ext>
                  </a:extLst>
                </a:gridCol>
                <a:gridCol w="749300">
                  <a:extLst>
                    <a:ext uri="{9D8B030D-6E8A-4147-A177-3AD203B41FA5}">
                      <a16:colId xmlns:a16="http://schemas.microsoft.com/office/drawing/2014/main" val="3297846649"/>
                    </a:ext>
                  </a:extLst>
                </a:gridCol>
                <a:gridCol w="88900">
                  <a:extLst>
                    <a:ext uri="{9D8B030D-6E8A-4147-A177-3AD203B41FA5}">
                      <a16:colId xmlns:a16="http://schemas.microsoft.com/office/drawing/2014/main" val="673197262"/>
                    </a:ext>
                  </a:extLst>
                </a:gridCol>
                <a:gridCol w="88900">
                  <a:extLst>
                    <a:ext uri="{9D8B030D-6E8A-4147-A177-3AD203B41FA5}">
                      <a16:colId xmlns:a16="http://schemas.microsoft.com/office/drawing/2014/main" val="461286118"/>
                    </a:ext>
                  </a:extLst>
                </a:gridCol>
                <a:gridCol w="749300">
                  <a:extLst>
                    <a:ext uri="{9D8B030D-6E8A-4147-A177-3AD203B41FA5}">
                      <a16:colId xmlns:a16="http://schemas.microsoft.com/office/drawing/2014/main" val="450730857"/>
                    </a:ext>
                  </a:extLst>
                </a:gridCol>
              </a:tblGrid>
              <a:tr h="55626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ACTIVO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Al 30 Junio 2018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Al 30 Junio 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Al 31 de Diciembre  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Variación % Junio</a:t>
                      </a:r>
                      <a:b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2018-2017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Variación % Jun - Dic</a:t>
                      </a:r>
                      <a:b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2018-2017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3555560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2327569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ACTIVO CORRIENTE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5640657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Efectivo en Bancos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1266082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Efectivo de uso restringido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6.567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1.422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1498288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Inversiones de administración de liquidez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5.180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7.688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6.490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6061053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Cuentas por Cobrar Corto Plazo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3.064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2.639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2.908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6723269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ACTIVO CORRIENTE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15.046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11.150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11.223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2756087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187585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ACTIVO NO CORRIENTE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0643908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Cuentas por Cobrar Largo Plazo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4753768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Deterioro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-598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-598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-598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761423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Cuenta por Cobrar Largo Plazo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8579653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6395520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Propiedades, Planta y equipo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347338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Otros Activos (anticipos Impuestos / Diferidos)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13.444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9.637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11.504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5302979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ACTIVO NO CORRIENTE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14.175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10.400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12.216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8723064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1868946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ACTIVO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29.221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21.550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23.439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4105607"/>
                  </a:ext>
                </a:extLst>
              </a:tr>
            </a:tbl>
          </a:graphicData>
        </a:graphic>
      </p:graphicFrame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11" name="Botón de acción: ir hacia delante o siguiente 10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ECAF7EDB-E616-45CA-8A85-A9411523CD32}"/>
              </a:ext>
            </a:extLst>
          </p:cNvPr>
          <p:cNvSpPr/>
          <p:nvPr/>
        </p:nvSpPr>
        <p:spPr>
          <a:xfrm>
            <a:off x="2192665" y="2821806"/>
            <a:ext cx="270576" cy="138112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2" name="Botón de acción: ir hacia delante o siguiente 11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84B38472-9759-4EFB-8A8C-025D33140739}"/>
              </a:ext>
            </a:extLst>
          </p:cNvPr>
          <p:cNvSpPr/>
          <p:nvPr/>
        </p:nvSpPr>
        <p:spPr>
          <a:xfrm>
            <a:off x="2676515" y="2984392"/>
            <a:ext cx="252103" cy="138112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3" name="Botón de acción: ir hacia delante o siguiente 12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A730660A-1DBC-4EEF-8BE1-38EA3F255CEB}"/>
              </a:ext>
            </a:extLst>
          </p:cNvPr>
          <p:cNvSpPr/>
          <p:nvPr/>
        </p:nvSpPr>
        <p:spPr>
          <a:xfrm>
            <a:off x="3410336" y="3190997"/>
            <a:ext cx="267070" cy="138112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5" name="Botón de acción: ir hacia delante o siguiente 14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F21CF3E4-21C9-477B-B9FA-6383BBD158D6}"/>
              </a:ext>
            </a:extLst>
          </p:cNvPr>
          <p:cNvSpPr/>
          <p:nvPr/>
        </p:nvSpPr>
        <p:spPr>
          <a:xfrm>
            <a:off x="3193810" y="4581291"/>
            <a:ext cx="318806" cy="148716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6" name="Botón de acción: ir hacia delante o siguiente 15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037C0688-6BFA-4FA7-8A0B-381199F24186}"/>
              </a:ext>
            </a:extLst>
          </p:cNvPr>
          <p:cNvSpPr/>
          <p:nvPr/>
        </p:nvSpPr>
        <p:spPr>
          <a:xfrm>
            <a:off x="2669031" y="5038709"/>
            <a:ext cx="267070" cy="138112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9D848C52-0D13-42D4-9770-5D43EE2B895B}"/>
              </a:ext>
            </a:extLst>
          </p:cNvPr>
          <p:cNvSpPr txBox="1">
            <a:spLocks/>
          </p:cNvSpPr>
          <p:nvPr/>
        </p:nvSpPr>
        <p:spPr>
          <a:xfrm>
            <a:off x="1467548" y="725989"/>
            <a:ext cx="6753225" cy="820738"/>
          </a:xfrm>
          <a:prstGeom prst="rect">
            <a:avLst/>
          </a:prstGeom>
        </p:spPr>
        <p:txBody>
          <a:bodyPr lIns="61722" tIns="30862" rIns="61722" bIns="30862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s-CO" sz="3600" dirty="0">
                <a:latin typeface="+mn-lt"/>
              </a:rPr>
              <a:t> </a:t>
            </a:r>
            <a:r>
              <a:rPr lang="es-CO" sz="1600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ESTADO DE SITUACION FINANCIERA INDIVIDUAL</a:t>
            </a:r>
          </a:p>
          <a:p>
            <a:pPr algn="ctr">
              <a:defRPr/>
            </a:pPr>
            <a:r>
              <a:rPr lang="es-CO" sz="1050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PERIODOS TERMINADOS EL 30 DE JUNIO DE 2018 Y 30 DE JUNIO 2017</a:t>
            </a:r>
          </a:p>
          <a:p>
            <a:pPr algn="ctr">
              <a:defRPr/>
            </a:pPr>
            <a:r>
              <a:rPr lang="es-CO" sz="1050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(cifra en millones de pesos colombianos)</a:t>
            </a:r>
          </a:p>
          <a:p>
            <a:pPr>
              <a:defRPr/>
            </a:pPr>
            <a:endParaRPr lang="es-CO" sz="1050" dirty="0">
              <a:solidFill>
                <a:srgbClr val="0070C0"/>
              </a:solidFill>
              <a:latin typeface="+mn-lt"/>
              <a:ea typeface="+mn-ea"/>
              <a:cs typeface="Lato Regular"/>
            </a:endParaRPr>
          </a:p>
        </p:txBody>
      </p:sp>
      <p:pic>
        <p:nvPicPr>
          <p:cNvPr id="9" name="Imagen 8">
            <a:hlinkClick r:id="rId5" action="ppaction://hlinksldjump"/>
            <a:extLst>
              <a:ext uri="{FF2B5EF4-FFF2-40B4-BE49-F238E27FC236}">
                <a16:creationId xmlns:a16="http://schemas.microsoft.com/office/drawing/2014/main" id="{79CFFCDC-058C-4BA2-9EF9-7895B413B9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28618" y="3443847"/>
            <a:ext cx="274344" cy="146317"/>
          </a:xfrm>
          <a:prstGeom prst="rect">
            <a:avLst/>
          </a:prstGeom>
        </p:spPr>
      </p:pic>
      <p:sp>
        <p:nvSpPr>
          <p:cNvPr id="17" name="Botón de acción: ir hacia delante o siguiente 16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611DAA7F-323D-403A-A9C7-573611DE96F2}"/>
              </a:ext>
            </a:extLst>
          </p:cNvPr>
          <p:cNvSpPr/>
          <p:nvPr/>
        </p:nvSpPr>
        <p:spPr>
          <a:xfrm>
            <a:off x="3767024" y="5213227"/>
            <a:ext cx="180861" cy="138112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</p:spTree>
    <p:extLst>
      <p:ext uri="{BB962C8B-B14F-4D97-AF65-F5344CB8AC3E}">
        <p14:creationId xmlns:p14="http://schemas.microsoft.com/office/powerpoint/2010/main" val="88485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F0F7DCA2-44F9-4475-93A7-4BDD6B3BB8C0}"/>
              </a:ext>
            </a:extLst>
          </p:cNvPr>
          <p:cNvGraphicFramePr>
            <a:graphicFrameLocks noGrp="1"/>
          </p:cNvGraphicFramePr>
          <p:nvPr/>
        </p:nvGraphicFramePr>
        <p:xfrm>
          <a:off x="837524" y="1595684"/>
          <a:ext cx="7468952" cy="4534996"/>
        </p:xfrm>
        <a:graphic>
          <a:graphicData uri="http://schemas.openxmlformats.org/drawingml/2006/table">
            <a:tbl>
              <a:tblPr/>
              <a:tblGrid>
                <a:gridCol w="2997490">
                  <a:extLst>
                    <a:ext uri="{9D8B030D-6E8A-4147-A177-3AD203B41FA5}">
                      <a16:colId xmlns:a16="http://schemas.microsoft.com/office/drawing/2014/main" val="873679009"/>
                    </a:ext>
                  </a:extLst>
                </a:gridCol>
                <a:gridCol w="829884">
                  <a:extLst>
                    <a:ext uri="{9D8B030D-6E8A-4147-A177-3AD203B41FA5}">
                      <a16:colId xmlns:a16="http://schemas.microsoft.com/office/drawing/2014/main" val="3222694368"/>
                    </a:ext>
                  </a:extLst>
                </a:gridCol>
                <a:gridCol w="86704">
                  <a:extLst>
                    <a:ext uri="{9D8B030D-6E8A-4147-A177-3AD203B41FA5}">
                      <a16:colId xmlns:a16="http://schemas.microsoft.com/office/drawing/2014/main" val="2821391150"/>
                    </a:ext>
                  </a:extLst>
                </a:gridCol>
                <a:gridCol w="829884">
                  <a:extLst>
                    <a:ext uri="{9D8B030D-6E8A-4147-A177-3AD203B41FA5}">
                      <a16:colId xmlns:a16="http://schemas.microsoft.com/office/drawing/2014/main" val="3406494182"/>
                    </a:ext>
                  </a:extLst>
                </a:gridCol>
                <a:gridCol w="86704">
                  <a:extLst>
                    <a:ext uri="{9D8B030D-6E8A-4147-A177-3AD203B41FA5}">
                      <a16:colId xmlns:a16="http://schemas.microsoft.com/office/drawing/2014/main" val="332310025"/>
                    </a:ext>
                  </a:extLst>
                </a:gridCol>
                <a:gridCol w="916588">
                  <a:extLst>
                    <a:ext uri="{9D8B030D-6E8A-4147-A177-3AD203B41FA5}">
                      <a16:colId xmlns:a16="http://schemas.microsoft.com/office/drawing/2014/main" val="271959886"/>
                    </a:ext>
                  </a:extLst>
                </a:gridCol>
                <a:gridCol w="86704">
                  <a:extLst>
                    <a:ext uri="{9D8B030D-6E8A-4147-A177-3AD203B41FA5}">
                      <a16:colId xmlns:a16="http://schemas.microsoft.com/office/drawing/2014/main" val="1731360059"/>
                    </a:ext>
                  </a:extLst>
                </a:gridCol>
                <a:gridCol w="730793">
                  <a:extLst>
                    <a:ext uri="{9D8B030D-6E8A-4147-A177-3AD203B41FA5}">
                      <a16:colId xmlns:a16="http://schemas.microsoft.com/office/drawing/2014/main" val="435589760"/>
                    </a:ext>
                  </a:extLst>
                </a:gridCol>
                <a:gridCol w="86704">
                  <a:extLst>
                    <a:ext uri="{9D8B030D-6E8A-4147-A177-3AD203B41FA5}">
                      <a16:colId xmlns:a16="http://schemas.microsoft.com/office/drawing/2014/main" val="1309328478"/>
                    </a:ext>
                  </a:extLst>
                </a:gridCol>
                <a:gridCol w="86704">
                  <a:extLst>
                    <a:ext uri="{9D8B030D-6E8A-4147-A177-3AD203B41FA5}">
                      <a16:colId xmlns:a16="http://schemas.microsoft.com/office/drawing/2014/main" val="3240047608"/>
                    </a:ext>
                  </a:extLst>
                </a:gridCol>
                <a:gridCol w="730793">
                  <a:extLst>
                    <a:ext uri="{9D8B030D-6E8A-4147-A177-3AD203B41FA5}">
                      <a16:colId xmlns:a16="http://schemas.microsoft.com/office/drawing/2014/main" val="3009000398"/>
                    </a:ext>
                  </a:extLst>
                </a:gridCol>
              </a:tblGrid>
              <a:tr h="542521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PASIVO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Al 30 Junio 2018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Al 30 Junio 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Al 31 de Diciembre  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Variación % Junio</a:t>
                      </a:r>
                      <a:b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2018-2017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Variación % Jun - Dic</a:t>
                      </a:r>
                      <a:b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2018-2017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7891909"/>
                  </a:ext>
                </a:extLst>
              </a:tr>
              <a:tr h="24896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PASIVO CORRIENTE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9132154"/>
                  </a:ext>
                </a:extLst>
              </a:tr>
              <a:tr h="24896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Cuentas por Pagar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2.822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1.867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1.380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3487659"/>
                  </a:ext>
                </a:extLst>
              </a:tr>
              <a:tr h="24896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Beneficios a los empleados Corto Plazo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1.532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684831"/>
                  </a:ext>
                </a:extLst>
              </a:tr>
              <a:tr h="24896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Provisiones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3589582"/>
                  </a:ext>
                </a:extLst>
              </a:tr>
              <a:tr h="24896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Otros pasivos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6.699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1.892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1.073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7069237"/>
                  </a:ext>
                </a:extLst>
              </a:tr>
              <a:tr h="24896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PASIVO CORRIENTE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11.143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3.429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5.086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9638327"/>
                  </a:ext>
                </a:extLst>
              </a:tr>
              <a:tr h="195085"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042548"/>
                  </a:ext>
                </a:extLst>
              </a:tr>
              <a:tr h="19508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PASIVO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11.143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3.429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5.086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2389901"/>
                  </a:ext>
                </a:extLst>
              </a:tr>
              <a:tr h="178363"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4934071"/>
                  </a:ext>
                </a:extLst>
              </a:tr>
              <a:tr h="248965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PATRIMONIO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8569010"/>
                  </a:ext>
                </a:extLst>
              </a:tr>
              <a:tr h="24896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Capital Suscrito y Pagado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17.430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17.430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17.430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1867148"/>
                  </a:ext>
                </a:extLst>
              </a:tr>
              <a:tr h="24896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Reservas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3645116"/>
                  </a:ext>
                </a:extLst>
              </a:tr>
              <a:tr h="24896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Resultado del ejercicio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5147303"/>
                  </a:ext>
                </a:extLst>
              </a:tr>
              <a:tr h="24896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Impactos por Transición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( 126)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( 126)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( 126)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3249948"/>
                  </a:ext>
                </a:extLst>
              </a:tr>
              <a:tr h="24896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PATRIMONIO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18.078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18.121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18.353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0763195"/>
                  </a:ext>
                </a:extLst>
              </a:tr>
              <a:tr h="178363"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6717866"/>
                  </a:ext>
                </a:extLst>
              </a:tr>
              <a:tr h="24896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PASIVO Y PATRIMONIO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29.221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21.550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23.439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1624582"/>
                  </a:ext>
                </a:extLst>
              </a:tr>
            </a:tbl>
          </a:graphicData>
        </a:graphic>
      </p:graphicFrame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10" name="Botón de acción: ir hacia delante o siguiente 9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A0A57A23-DDB4-433A-BAB4-029987C401C5}"/>
              </a:ext>
            </a:extLst>
          </p:cNvPr>
          <p:cNvSpPr/>
          <p:nvPr/>
        </p:nvSpPr>
        <p:spPr>
          <a:xfrm>
            <a:off x="2222501" y="2450150"/>
            <a:ext cx="355600" cy="146050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1" name="Botón de acción: ir hacia delante o siguiente 10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86D2C9ED-9E91-4915-B3CA-938A547D369D}"/>
              </a:ext>
            </a:extLst>
          </p:cNvPr>
          <p:cNvSpPr/>
          <p:nvPr/>
        </p:nvSpPr>
        <p:spPr>
          <a:xfrm>
            <a:off x="3387320" y="2651499"/>
            <a:ext cx="355600" cy="146050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2" name="Botón de acción: ir hacia delante o siguiente 11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1B556D5F-8F83-487E-A39B-93CAD4D923D6}"/>
              </a:ext>
            </a:extLst>
          </p:cNvPr>
          <p:cNvSpPr/>
          <p:nvPr/>
        </p:nvSpPr>
        <p:spPr>
          <a:xfrm>
            <a:off x="1975395" y="2869569"/>
            <a:ext cx="355600" cy="146050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3" name="Botón de acción: ir hacia delante o siguiente 12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37AF8EB9-3138-4F3C-AFD5-DD77A678DEB9}"/>
              </a:ext>
            </a:extLst>
          </p:cNvPr>
          <p:cNvSpPr/>
          <p:nvPr/>
        </p:nvSpPr>
        <p:spPr>
          <a:xfrm>
            <a:off x="1975395" y="3120671"/>
            <a:ext cx="355600" cy="146050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27459671-2175-4453-95D0-315A88574A5D}"/>
              </a:ext>
            </a:extLst>
          </p:cNvPr>
          <p:cNvSpPr txBox="1">
            <a:spLocks/>
          </p:cNvSpPr>
          <p:nvPr/>
        </p:nvSpPr>
        <p:spPr>
          <a:xfrm>
            <a:off x="1467548" y="725989"/>
            <a:ext cx="6753225" cy="820738"/>
          </a:xfrm>
          <a:prstGeom prst="rect">
            <a:avLst/>
          </a:prstGeom>
        </p:spPr>
        <p:txBody>
          <a:bodyPr lIns="61722" tIns="30862" rIns="61722" bIns="30862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s-CO" sz="3600" dirty="0">
                <a:latin typeface="+mn-lt"/>
              </a:rPr>
              <a:t> </a:t>
            </a:r>
            <a:r>
              <a:rPr lang="es-CO" sz="1600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ESTADO DE SITUACION FINANCIERA INDIVIDUAL</a:t>
            </a:r>
          </a:p>
          <a:p>
            <a:pPr algn="ctr">
              <a:defRPr/>
            </a:pPr>
            <a:r>
              <a:rPr lang="es-CO" sz="1050" dirty="0">
                <a:solidFill>
                  <a:srgbClr val="0070C0"/>
                </a:solidFill>
                <a:cs typeface="Lato Regular"/>
              </a:rPr>
              <a:t>PERIODOS TERMINADOS EL 30 DE JUNIO DE 2018 Y 30 DE JUNIO 2017</a:t>
            </a:r>
          </a:p>
          <a:p>
            <a:pPr algn="ctr">
              <a:defRPr/>
            </a:pPr>
            <a:r>
              <a:rPr lang="es-CO" sz="1050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(cifra en millones de pesos colombianos)</a:t>
            </a:r>
          </a:p>
          <a:p>
            <a:pPr>
              <a:defRPr/>
            </a:pPr>
            <a:endParaRPr lang="es-CO" sz="1050" dirty="0">
              <a:solidFill>
                <a:srgbClr val="0070C0"/>
              </a:solidFill>
              <a:latin typeface="+mn-lt"/>
              <a:ea typeface="+mn-ea"/>
              <a:cs typeface="La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86437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B15ED5F0-7744-4A8E-A8FB-D2D9E17EF55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08000" y="1641478"/>
          <a:ext cx="8128000" cy="4484370"/>
        </p:xfrm>
        <a:graphic>
          <a:graphicData uri="http://schemas.openxmlformats.org/drawingml/2006/table">
            <a:tbl>
              <a:tblPr/>
              <a:tblGrid>
                <a:gridCol w="3263900">
                  <a:extLst>
                    <a:ext uri="{9D8B030D-6E8A-4147-A177-3AD203B41FA5}">
                      <a16:colId xmlns:a16="http://schemas.microsoft.com/office/drawing/2014/main" val="2154480960"/>
                    </a:ext>
                  </a:extLst>
                </a:gridCol>
                <a:gridCol w="101600">
                  <a:extLst>
                    <a:ext uri="{9D8B030D-6E8A-4147-A177-3AD203B41FA5}">
                      <a16:colId xmlns:a16="http://schemas.microsoft.com/office/drawing/2014/main" val="1921364421"/>
                    </a:ext>
                  </a:extLst>
                </a:gridCol>
                <a:gridCol w="63500">
                  <a:extLst>
                    <a:ext uri="{9D8B030D-6E8A-4147-A177-3AD203B41FA5}">
                      <a16:colId xmlns:a16="http://schemas.microsoft.com/office/drawing/2014/main" val="4240754378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4244463996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4281902990"/>
                    </a:ext>
                  </a:extLst>
                </a:gridCol>
                <a:gridCol w="850900">
                  <a:extLst>
                    <a:ext uri="{9D8B030D-6E8A-4147-A177-3AD203B41FA5}">
                      <a16:colId xmlns:a16="http://schemas.microsoft.com/office/drawing/2014/main" val="2079207986"/>
                    </a:ext>
                  </a:extLst>
                </a:gridCol>
                <a:gridCol w="88900">
                  <a:extLst>
                    <a:ext uri="{9D8B030D-6E8A-4147-A177-3AD203B41FA5}">
                      <a16:colId xmlns:a16="http://schemas.microsoft.com/office/drawing/2014/main" val="836121061"/>
                    </a:ext>
                  </a:extLst>
                </a:gridCol>
                <a:gridCol w="850900">
                  <a:extLst>
                    <a:ext uri="{9D8B030D-6E8A-4147-A177-3AD203B41FA5}">
                      <a16:colId xmlns:a16="http://schemas.microsoft.com/office/drawing/2014/main" val="3405902237"/>
                    </a:ext>
                  </a:extLst>
                </a:gridCol>
                <a:gridCol w="88900">
                  <a:extLst>
                    <a:ext uri="{9D8B030D-6E8A-4147-A177-3AD203B41FA5}">
                      <a16:colId xmlns:a16="http://schemas.microsoft.com/office/drawing/2014/main" val="4269963662"/>
                    </a:ext>
                  </a:extLst>
                </a:gridCol>
                <a:gridCol w="850900">
                  <a:extLst>
                    <a:ext uri="{9D8B030D-6E8A-4147-A177-3AD203B41FA5}">
                      <a16:colId xmlns:a16="http://schemas.microsoft.com/office/drawing/2014/main" val="1641985969"/>
                    </a:ext>
                  </a:extLst>
                </a:gridCol>
                <a:gridCol w="88900">
                  <a:extLst>
                    <a:ext uri="{9D8B030D-6E8A-4147-A177-3AD203B41FA5}">
                      <a16:colId xmlns:a16="http://schemas.microsoft.com/office/drawing/2014/main" val="33783980"/>
                    </a:ext>
                  </a:extLst>
                </a:gridCol>
                <a:gridCol w="850900">
                  <a:extLst>
                    <a:ext uri="{9D8B030D-6E8A-4147-A177-3AD203B41FA5}">
                      <a16:colId xmlns:a16="http://schemas.microsoft.com/office/drawing/2014/main" val="1195107888"/>
                    </a:ext>
                  </a:extLst>
                </a:gridCol>
              </a:tblGrid>
              <a:tr h="556260"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Al 30 Junio 2018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Al 30 Junio 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Al 31 de Diciembre  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Variación % Junio</a:t>
                      </a:r>
                      <a:b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2018-2017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Variación % Jun - Dic</a:t>
                      </a:r>
                      <a:b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2018-2017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1433493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INGRESOS POR PRESTACION DE SERVICIOS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18.660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14.410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30.573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3246964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FINANCIEROS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6268541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INGRESOS DIVERSOS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1027467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INGRESOS OPERACIONALES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18.882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14.744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31.138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927154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GASTOS DE ADMINISTRACIÓN DE OPERACIÓN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5714060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GASTOS DE PERSONAL</a:t>
                      </a:r>
                    </a:p>
                  </a:txBody>
                  <a:tcPr marL="11430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12.029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6.550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17.206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0165338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GASTOS GENERALES</a:t>
                      </a:r>
                    </a:p>
                  </a:txBody>
                  <a:tcPr marL="11430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4.997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3.304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7.189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6275190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IMPUESTOS, CONTRIBUCIONES Y TASAS</a:t>
                      </a:r>
                    </a:p>
                  </a:txBody>
                  <a:tcPr marL="11430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5895013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GASTOS DE VENTA GENERALES</a:t>
                      </a:r>
                    </a:p>
                  </a:txBody>
                  <a:tcPr marL="11430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3.239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3.963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4467101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DETERIORO, DEPRECIACION, AMORT,</a:t>
                      </a:r>
                    </a:p>
                  </a:txBody>
                  <a:tcPr marL="11430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4768243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OTROS GASTOS OPERACIONALES</a:t>
                      </a:r>
                    </a:p>
                  </a:txBody>
                  <a:tcPr marL="11430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1.030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1.622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068424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GASTOS DE ADMINISTRACION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18.551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14.330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30.359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6367608"/>
                  </a:ext>
                </a:extLst>
              </a:tr>
              <a:tr h="100965"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4018659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RESULTADO DEL PERIODO ANTES DE IMPUESTOS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5008987"/>
                  </a:ext>
                </a:extLst>
              </a:tr>
              <a:tr h="23622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IMPUESTO SOBRE LA RENTA Y COMPLEM.</a:t>
                      </a:r>
                    </a:p>
                  </a:txBody>
                  <a:tcPr marL="11430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0042926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RESULTADO DEL PERIODO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6795217"/>
                  </a:ext>
                </a:extLst>
              </a:tr>
            </a:tbl>
          </a:graphicData>
        </a:graphic>
      </p:graphicFrame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5"/>
            <a:ext cx="4813935" cy="1223313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7304EFE3-98E5-46B8-AC3D-521DB0A1AE9C}"/>
              </a:ext>
            </a:extLst>
          </p:cNvPr>
          <p:cNvSpPr txBox="1">
            <a:spLocks/>
          </p:cNvSpPr>
          <p:nvPr/>
        </p:nvSpPr>
        <p:spPr>
          <a:xfrm>
            <a:off x="1020846" y="832618"/>
            <a:ext cx="7354887" cy="919163"/>
          </a:xfrm>
          <a:prstGeom prst="rect">
            <a:avLst/>
          </a:prstGeom>
        </p:spPr>
        <p:txBody>
          <a:bodyPr lIns="61722" tIns="30862" rIns="61722" bIns="30862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s-CO" sz="1600" dirty="0">
                <a:latin typeface="+mn-lt"/>
              </a:rPr>
              <a:t> </a:t>
            </a:r>
            <a:r>
              <a:rPr lang="es-CO" sz="1600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ESTADO DE RESULTADO INTEGRAL INDIVIDUAL</a:t>
            </a:r>
          </a:p>
          <a:p>
            <a:pPr algn="ctr">
              <a:defRPr/>
            </a:pPr>
            <a:r>
              <a:rPr lang="es-CO" sz="1050" dirty="0">
                <a:solidFill>
                  <a:srgbClr val="0070C0"/>
                </a:solidFill>
                <a:cs typeface="Lato Regular"/>
              </a:rPr>
              <a:t>PERIODOS TERMINADOS EL 30 DE JUNIO DE 2018 Y 30 DE JUNIO 2017</a:t>
            </a:r>
          </a:p>
          <a:p>
            <a:pPr algn="ctr">
              <a:defRPr/>
            </a:pPr>
            <a:r>
              <a:rPr lang="es-CO" sz="1050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(cifras expresadas en millones de pesos)</a:t>
            </a:r>
          </a:p>
          <a:p>
            <a:pPr>
              <a:defRPr/>
            </a:pPr>
            <a:endParaRPr lang="es-CO" sz="1600" dirty="0">
              <a:solidFill>
                <a:srgbClr val="0070C0"/>
              </a:solidFill>
              <a:latin typeface="+mn-lt"/>
              <a:ea typeface="+mn-ea"/>
              <a:cs typeface="Lato Regular"/>
            </a:endParaRPr>
          </a:p>
        </p:txBody>
      </p:sp>
      <p:sp>
        <p:nvSpPr>
          <p:cNvPr id="10" name="Botón de acción: ir hacia delante o siguiente 9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E38EBB8B-648B-475B-9E4C-C2FC4D326A68}"/>
              </a:ext>
            </a:extLst>
          </p:cNvPr>
          <p:cNvSpPr/>
          <p:nvPr/>
        </p:nvSpPr>
        <p:spPr>
          <a:xfrm>
            <a:off x="2222501" y="3491202"/>
            <a:ext cx="310237" cy="14922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1" name="Botón de acción: ir hacia delante o siguiente 10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2E08BDF4-B7C3-4CCA-9AA4-A9450A8564D7}"/>
              </a:ext>
            </a:extLst>
          </p:cNvPr>
          <p:cNvSpPr/>
          <p:nvPr/>
        </p:nvSpPr>
        <p:spPr>
          <a:xfrm>
            <a:off x="2208546" y="3748595"/>
            <a:ext cx="310237" cy="14922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2" name="Botón de acción: ir hacia delante o siguiente 11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40E9C3EC-5CBE-4708-B2C8-D1AB371EF1AD}"/>
              </a:ext>
            </a:extLst>
          </p:cNvPr>
          <p:cNvSpPr/>
          <p:nvPr/>
        </p:nvSpPr>
        <p:spPr>
          <a:xfrm>
            <a:off x="3252315" y="4024345"/>
            <a:ext cx="310237" cy="14922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3" name="Botón de acción: ir hacia delante o siguiente 12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5BDDACC9-D845-4898-BBF4-DC3AFB17CFB8}"/>
              </a:ext>
            </a:extLst>
          </p:cNvPr>
          <p:cNvSpPr/>
          <p:nvPr/>
        </p:nvSpPr>
        <p:spPr>
          <a:xfrm>
            <a:off x="2668475" y="4266766"/>
            <a:ext cx="310237" cy="14922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4" name="Botón de acción: ir hacia delante o siguiente 13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772EC222-7690-4947-A289-CF7F817E7451}"/>
              </a:ext>
            </a:extLst>
          </p:cNvPr>
          <p:cNvSpPr/>
          <p:nvPr/>
        </p:nvSpPr>
        <p:spPr>
          <a:xfrm>
            <a:off x="3097196" y="4537192"/>
            <a:ext cx="310237" cy="14922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5" name="Botón de acción: ir hacia delante o siguiente 14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9DAAE451-4C18-416C-BD92-EB9B9D912338}"/>
              </a:ext>
            </a:extLst>
          </p:cNvPr>
          <p:cNvSpPr/>
          <p:nvPr/>
        </p:nvSpPr>
        <p:spPr>
          <a:xfrm>
            <a:off x="2823593" y="4791100"/>
            <a:ext cx="310237" cy="14922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</p:spTree>
    <p:extLst>
      <p:ext uri="{BB962C8B-B14F-4D97-AF65-F5344CB8AC3E}">
        <p14:creationId xmlns:p14="http://schemas.microsoft.com/office/powerpoint/2010/main" val="610376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62DE2FE-DD36-4D9F-BAC6-B652934725DA}"/>
              </a:ext>
            </a:extLst>
          </p:cNvPr>
          <p:cNvSpPr txBox="1"/>
          <p:nvPr/>
        </p:nvSpPr>
        <p:spPr>
          <a:xfrm>
            <a:off x="963253" y="2393228"/>
            <a:ext cx="72174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dirty="0">
                <a:solidFill>
                  <a:srgbClr val="000A8B"/>
                </a:solidFill>
              </a:rPr>
              <a:t>2. EJECUCION PRESUPUESTAL </a:t>
            </a:r>
          </a:p>
          <a:p>
            <a:pPr algn="ctr"/>
            <a:r>
              <a:rPr lang="es-CO" sz="4000" dirty="0">
                <a:solidFill>
                  <a:srgbClr val="000A8B"/>
                </a:solidFill>
              </a:rPr>
              <a:t>A 30 DE JUNIO DE 2018</a:t>
            </a:r>
            <a:endParaRPr lang="es-ES" sz="4000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10455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8DB58A1E-E2E1-420F-9DA1-550350C1D869}"/>
              </a:ext>
            </a:extLst>
          </p:cNvPr>
          <p:cNvSpPr txBox="1"/>
          <p:nvPr/>
        </p:nvSpPr>
        <p:spPr>
          <a:xfrm>
            <a:off x="3163867" y="843719"/>
            <a:ext cx="5854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b="1" dirty="0">
                <a:solidFill>
                  <a:srgbClr val="0070C0"/>
                </a:solidFill>
                <a:cs typeface="Lato Regular"/>
              </a:rPr>
              <a:t>Ejecución de Gasto FRISCO Corte Junio de 2018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B88B331F-2EC6-447E-B039-EF98E112C3E3}"/>
              </a:ext>
            </a:extLst>
          </p:cNvPr>
          <p:cNvSpPr txBox="1"/>
          <p:nvPr/>
        </p:nvSpPr>
        <p:spPr>
          <a:xfrm>
            <a:off x="3613319" y="2945256"/>
            <a:ext cx="2170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b="1" dirty="0">
                <a:solidFill>
                  <a:srgbClr val="0070C0"/>
                </a:solidFill>
                <a:cs typeface="Lato Regular"/>
              </a:rPr>
              <a:t>Participación de Giro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3CDE269-936F-4750-8D96-B860690143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78" y="1317298"/>
            <a:ext cx="8959443" cy="147652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A5A9455-CC19-451A-BEB4-33961A55D0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5725" y="3334670"/>
            <a:ext cx="4561919" cy="2959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147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0CC1A979-D18D-4965-AE89-C6132B714E27}"/>
              </a:ext>
            </a:extLst>
          </p:cNvPr>
          <p:cNvSpPr txBox="1"/>
          <p:nvPr/>
        </p:nvSpPr>
        <p:spPr>
          <a:xfrm>
            <a:off x="3359518" y="1263604"/>
            <a:ext cx="2598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b="1" dirty="0">
                <a:solidFill>
                  <a:srgbClr val="0070C0"/>
                </a:solidFill>
                <a:latin typeface="Lato Regular"/>
                <a:cs typeface="Lato Regular"/>
              </a:rPr>
              <a:t>SIN TRANSFERENCIAS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D57AF4B-085C-451B-B1ED-A24EBF0D06B8}"/>
              </a:ext>
            </a:extLst>
          </p:cNvPr>
          <p:cNvSpPr txBox="1"/>
          <p:nvPr/>
        </p:nvSpPr>
        <p:spPr>
          <a:xfrm>
            <a:off x="3163867" y="843719"/>
            <a:ext cx="5854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b="1" dirty="0">
                <a:solidFill>
                  <a:srgbClr val="0070C0"/>
                </a:solidFill>
                <a:cs typeface="Lato Regular"/>
              </a:rPr>
              <a:t>Ejecución de Gasto FRISCO Corte Junio de 2018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72770DAF-28E4-4043-86B2-614378B1DBBA}"/>
              </a:ext>
            </a:extLst>
          </p:cNvPr>
          <p:cNvSpPr txBox="1"/>
          <p:nvPr/>
        </p:nvSpPr>
        <p:spPr>
          <a:xfrm>
            <a:off x="3372732" y="3038164"/>
            <a:ext cx="2170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b="1" dirty="0">
                <a:solidFill>
                  <a:srgbClr val="0070C0"/>
                </a:solidFill>
                <a:cs typeface="Lato Regular"/>
              </a:rPr>
              <a:t>Participación de Giro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171BB01-EC27-49B6-BF1F-D0A2FA839D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780" y="1699392"/>
            <a:ext cx="8808440" cy="127231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213CF83-4A42-4613-9A49-CF141A240C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8927" y="3411237"/>
            <a:ext cx="4539311" cy="2944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037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9F262097-26D1-4ED9-88C2-295753A940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62" y="1747199"/>
            <a:ext cx="8934275" cy="1237974"/>
          </a:xfrm>
          <a:prstGeom prst="rect">
            <a:avLst/>
          </a:prstGeom>
        </p:spPr>
      </p:pic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8A9CD443-AD84-4E20-BE4C-EF352FEED99F}"/>
              </a:ext>
            </a:extLst>
          </p:cNvPr>
          <p:cNvSpPr txBox="1"/>
          <p:nvPr/>
        </p:nvSpPr>
        <p:spPr>
          <a:xfrm>
            <a:off x="1636295" y="1136621"/>
            <a:ext cx="7450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600" b="1" dirty="0">
                <a:solidFill>
                  <a:srgbClr val="0070C0"/>
                </a:solidFill>
                <a:cs typeface="Lato Regular"/>
              </a:rPr>
              <a:t>Ejecución de Gastos de Personal Extintos Corte Junio de 2018- FRISCO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279B8D9-B010-42B6-898E-A0A705F3B785}"/>
              </a:ext>
            </a:extLst>
          </p:cNvPr>
          <p:cNvSpPr txBox="1"/>
          <p:nvPr/>
        </p:nvSpPr>
        <p:spPr>
          <a:xfrm>
            <a:off x="3302927" y="3023414"/>
            <a:ext cx="2170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b="1" dirty="0">
                <a:solidFill>
                  <a:srgbClr val="0070C0"/>
                </a:solidFill>
                <a:cs typeface="Lato Regular"/>
              </a:rPr>
              <a:t>Participación de Giro</a:t>
            </a:r>
          </a:p>
        </p:txBody>
      </p:sp>
      <p:sp>
        <p:nvSpPr>
          <p:cNvPr id="16" name="Flecha: a la derecha 15">
            <a:hlinkClick r:id="rId5" action="ppaction://hlinksldjump"/>
            <a:extLst>
              <a:ext uri="{FF2B5EF4-FFF2-40B4-BE49-F238E27FC236}">
                <a16:creationId xmlns:a16="http://schemas.microsoft.com/office/drawing/2014/main" id="{1E25E4B0-0BDF-42FE-8ADA-96319E0ECB06}"/>
              </a:ext>
            </a:extLst>
          </p:cNvPr>
          <p:cNvSpPr/>
          <p:nvPr/>
        </p:nvSpPr>
        <p:spPr>
          <a:xfrm>
            <a:off x="2390862" y="2219378"/>
            <a:ext cx="385894" cy="29361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85E93C1-CA1A-4BEF-B89D-1F93DC77FA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22501" y="3475165"/>
            <a:ext cx="4534530" cy="294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8468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FDC6743B-0415-4E35-8A50-2BFC5CEF48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713" y="1897115"/>
            <a:ext cx="8955454" cy="3721591"/>
          </a:xfrm>
          <a:prstGeom prst="rect">
            <a:avLst/>
          </a:prstGeom>
        </p:spPr>
      </p:pic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D7F47D2-FA59-42F8-BF51-5EAE57C9BB0E}"/>
              </a:ext>
            </a:extLst>
          </p:cNvPr>
          <p:cNvSpPr txBox="1"/>
          <p:nvPr/>
        </p:nvSpPr>
        <p:spPr>
          <a:xfrm>
            <a:off x="2039386" y="1020179"/>
            <a:ext cx="70477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600" b="1" dirty="0">
                <a:solidFill>
                  <a:srgbClr val="0070C0"/>
                </a:solidFill>
                <a:cs typeface="Lato Regular"/>
              </a:rPr>
              <a:t>Ejecución de Gastos Generales y en Proceso Corte Junio de 2018 - FRISCO</a:t>
            </a: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045221FA-2228-4F41-94D0-CB6B23E97EBD}"/>
              </a:ext>
            </a:extLst>
          </p:cNvPr>
          <p:cNvCxnSpPr>
            <a:cxnSpLocks/>
          </p:cNvCxnSpPr>
          <p:nvPr/>
        </p:nvCxnSpPr>
        <p:spPr>
          <a:xfrm>
            <a:off x="102765" y="3757911"/>
            <a:ext cx="8955453" cy="0"/>
          </a:xfrm>
          <a:prstGeom prst="line">
            <a:avLst/>
          </a:prstGeom>
          <a:ln w="3175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Flecha: a la derecha 10">
            <a:hlinkClick r:id="rId5" action="ppaction://hlinksldjump"/>
            <a:extLst>
              <a:ext uri="{FF2B5EF4-FFF2-40B4-BE49-F238E27FC236}">
                <a16:creationId xmlns:a16="http://schemas.microsoft.com/office/drawing/2014/main" id="{EDCD9BE3-FD8E-492D-AAB6-93A3EF899F5B}"/>
              </a:ext>
            </a:extLst>
          </p:cNvPr>
          <p:cNvSpPr/>
          <p:nvPr/>
        </p:nvSpPr>
        <p:spPr>
          <a:xfrm>
            <a:off x="2441196" y="3000303"/>
            <a:ext cx="385894" cy="29361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Flecha: a la derecha 11">
            <a:hlinkClick r:id="rId6" action="ppaction://hlinksldjump"/>
            <a:extLst>
              <a:ext uri="{FF2B5EF4-FFF2-40B4-BE49-F238E27FC236}">
                <a16:creationId xmlns:a16="http://schemas.microsoft.com/office/drawing/2014/main" id="{18412317-46E4-4DDE-A0E6-B9F405E4E9A5}"/>
              </a:ext>
            </a:extLst>
          </p:cNvPr>
          <p:cNvSpPr/>
          <p:nvPr/>
        </p:nvSpPr>
        <p:spPr>
          <a:xfrm>
            <a:off x="2441196" y="4264624"/>
            <a:ext cx="385894" cy="29361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803461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EF4E81B-0284-4470-9847-41BB7F9EDF9C}"/>
              </a:ext>
            </a:extLst>
          </p:cNvPr>
          <p:cNvSpPr txBox="1"/>
          <p:nvPr/>
        </p:nvSpPr>
        <p:spPr>
          <a:xfrm>
            <a:off x="2691442" y="863801"/>
            <a:ext cx="61927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600" b="1" dirty="0">
                <a:solidFill>
                  <a:srgbClr val="0070C0"/>
                </a:solidFill>
                <a:cs typeface="Lato Regular"/>
              </a:rPr>
              <a:t>Ejecución Transferencias- Corte Junio de 2018- FRISCO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9390F71-C31E-41B0-89BA-963A20E2F83F}"/>
              </a:ext>
            </a:extLst>
          </p:cNvPr>
          <p:cNvSpPr txBox="1"/>
          <p:nvPr/>
        </p:nvSpPr>
        <p:spPr>
          <a:xfrm>
            <a:off x="145025" y="4530582"/>
            <a:ext cx="8469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400" dirty="0"/>
              <a:t>La factura del mes de Junio del funcionamiento de SAE, se registra mes vencido, es decir en Julio de 2018.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571E75B-4889-4100-90A9-C0C53D0E31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025" y="1938517"/>
            <a:ext cx="8853950" cy="2236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0087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9DD5967-7C89-44AB-90AB-607E76845BFA}"/>
              </a:ext>
            </a:extLst>
          </p:cNvPr>
          <p:cNvSpPr txBox="1"/>
          <p:nvPr/>
        </p:nvSpPr>
        <p:spPr>
          <a:xfrm>
            <a:off x="832670" y="2534523"/>
            <a:ext cx="81010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dirty="0">
                <a:solidFill>
                  <a:srgbClr val="000A8B"/>
                </a:solidFill>
              </a:rPr>
              <a:t>EJECUCION DE INGRESOS</a:t>
            </a:r>
          </a:p>
          <a:p>
            <a:pPr algn="ctr"/>
            <a:r>
              <a:rPr lang="es-ES" sz="4000" dirty="0">
                <a:solidFill>
                  <a:srgbClr val="000A8B"/>
                </a:solidFill>
              </a:rPr>
              <a:t>JUNIO DE 2018</a:t>
            </a:r>
          </a:p>
          <a:p>
            <a:pPr algn="ctr"/>
            <a:endParaRPr lang="es-ES" sz="40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7315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DC5A231B-5FA2-4C67-87A4-6A6A94816787}"/>
              </a:ext>
            </a:extLst>
          </p:cNvPr>
          <p:cNvSpPr txBox="1">
            <a:spLocks/>
          </p:cNvSpPr>
          <p:nvPr/>
        </p:nvSpPr>
        <p:spPr>
          <a:xfrm>
            <a:off x="2222501" y="606526"/>
            <a:ext cx="6715198" cy="12768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2800" dirty="0">
                <a:solidFill>
                  <a:srgbClr val="000A8B"/>
                </a:solidFill>
                <a:latin typeface="+mn-lt"/>
                <a:ea typeface="+mn-ea"/>
                <a:cs typeface="+mn-cs"/>
              </a:rPr>
              <a:t>PRESUPUESTO INGRESOS 2018 Vs EJECUTADO A JUNIO DE 2018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C978037-7901-4621-8D60-2B29072128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781" y="1846387"/>
            <a:ext cx="8862486" cy="3672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9836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7918945D-A42E-44C1-B913-9EA6FE9CA51F}"/>
              </a:ext>
            </a:extLst>
          </p:cNvPr>
          <p:cNvSpPr txBox="1"/>
          <p:nvPr/>
        </p:nvSpPr>
        <p:spPr>
          <a:xfrm>
            <a:off x="401350" y="2287694"/>
            <a:ext cx="81010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dirty="0">
                <a:solidFill>
                  <a:srgbClr val="000A8B"/>
                </a:solidFill>
              </a:rPr>
              <a:t>EJECUCIÓN PRESUPUESTO SAE</a:t>
            </a:r>
          </a:p>
          <a:p>
            <a:pPr algn="ctr"/>
            <a:r>
              <a:rPr lang="es-ES" sz="4000" dirty="0">
                <a:solidFill>
                  <a:srgbClr val="000A8B"/>
                </a:solidFill>
              </a:rPr>
              <a:t>CORTE JUNIO DE 2018</a:t>
            </a:r>
          </a:p>
        </p:txBody>
      </p:sp>
    </p:spTree>
    <p:extLst>
      <p:ext uri="{BB962C8B-B14F-4D97-AF65-F5344CB8AC3E}">
        <p14:creationId xmlns:p14="http://schemas.microsoft.com/office/powerpoint/2010/main" val="28262912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63B7A0C-DBBA-4B98-8D94-9352E7FED8C6}"/>
              </a:ext>
            </a:extLst>
          </p:cNvPr>
          <p:cNvSpPr txBox="1"/>
          <p:nvPr/>
        </p:nvSpPr>
        <p:spPr>
          <a:xfrm>
            <a:off x="3229412" y="862736"/>
            <a:ext cx="54919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600" b="1" dirty="0">
                <a:solidFill>
                  <a:srgbClr val="0070C0"/>
                </a:solidFill>
                <a:cs typeface="Lato Regular"/>
              </a:rPr>
              <a:t>Ejecución de Gasto SAE Corte Junio de 2018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796060C-0CB7-4B31-A13A-857D1EA09FDC}"/>
              </a:ext>
            </a:extLst>
          </p:cNvPr>
          <p:cNvSpPr txBox="1"/>
          <p:nvPr/>
        </p:nvSpPr>
        <p:spPr>
          <a:xfrm>
            <a:off x="3407434" y="2845046"/>
            <a:ext cx="21099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r">
              <a:defRPr sz="1600" b="1">
                <a:solidFill>
                  <a:srgbClr val="0070C0"/>
                </a:solidFill>
                <a:cs typeface="Lato Regular"/>
              </a:defRPr>
            </a:lvl1pPr>
          </a:lstStyle>
          <a:p>
            <a:r>
              <a:rPr lang="es-ES" dirty="0"/>
              <a:t>Participación del Giro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A95BDBE-18D6-4E40-B717-8AA37B592D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40" y="1330773"/>
            <a:ext cx="8900719" cy="151427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13C0E52-5C91-4C46-A2AD-61B820D768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531" y="3192866"/>
            <a:ext cx="4044938" cy="307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9605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02221632-B41B-4B55-932D-9CE29E15E6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4" y="1463364"/>
            <a:ext cx="9043332" cy="1491235"/>
          </a:xfrm>
          <a:prstGeom prst="rect">
            <a:avLst/>
          </a:prstGeom>
        </p:spPr>
      </p:pic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EF2D530-B57C-4A0B-B22D-035822F9BE4C}"/>
              </a:ext>
            </a:extLst>
          </p:cNvPr>
          <p:cNvSpPr txBox="1"/>
          <p:nvPr/>
        </p:nvSpPr>
        <p:spPr>
          <a:xfrm>
            <a:off x="3105905" y="874497"/>
            <a:ext cx="58142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600" b="1" dirty="0">
                <a:solidFill>
                  <a:srgbClr val="0070C0"/>
                </a:solidFill>
                <a:cs typeface="Lato Regular"/>
              </a:rPr>
              <a:t>Ejecución de Gastos de Personal SAE - Corte Junio de 2018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B25AB4B-F766-4BF9-852B-5634DBCCE71E}"/>
              </a:ext>
            </a:extLst>
          </p:cNvPr>
          <p:cNvSpPr txBox="1"/>
          <p:nvPr/>
        </p:nvSpPr>
        <p:spPr>
          <a:xfrm>
            <a:off x="3574413" y="2988477"/>
            <a:ext cx="1810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600" b="1" dirty="0">
                <a:solidFill>
                  <a:srgbClr val="0070C0"/>
                </a:solidFill>
              </a:rPr>
              <a:t>Ejecución de Giro</a:t>
            </a:r>
          </a:p>
        </p:txBody>
      </p:sp>
      <p:sp>
        <p:nvSpPr>
          <p:cNvPr id="15" name="Flecha: a la derecha 14">
            <a:hlinkClick r:id="rId5" action="ppaction://hlinksldjump"/>
            <a:extLst>
              <a:ext uri="{FF2B5EF4-FFF2-40B4-BE49-F238E27FC236}">
                <a16:creationId xmlns:a16="http://schemas.microsoft.com/office/drawing/2014/main" id="{027EB5DE-D524-4D28-94A3-E5B010FA3041}"/>
              </a:ext>
            </a:extLst>
          </p:cNvPr>
          <p:cNvSpPr/>
          <p:nvPr/>
        </p:nvSpPr>
        <p:spPr>
          <a:xfrm>
            <a:off x="2398388" y="2001141"/>
            <a:ext cx="306926" cy="27659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9F6F3D43-E247-4147-8291-DBDD4A4F34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4312" y="3341976"/>
            <a:ext cx="4035375" cy="307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9314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0A48365-19AF-4A0E-95E3-6E0F6D3D55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14" y="1669409"/>
            <a:ext cx="9026553" cy="4379144"/>
          </a:xfrm>
          <a:prstGeom prst="rect">
            <a:avLst/>
          </a:prstGeom>
        </p:spPr>
      </p:pic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F1EDE78-8565-4178-B3EC-98D783E82523}"/>
              </a:ext>
            </a:extLst>
          </p:cNvPr>
          <p:cNvSpPr txBox="1"/>
          <p:nvPr/>
        </p:nvSpPr>
        <p:spPr>
          <a:xfrm>
            <a:off x="3164977" y="908853"/>
            <a:ext cx="58563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600" b="1" dirty="0">
                <a:solidFill>
                  <a:srgbClr val="0070C0"/>
                </a:solidFill>
                <a:cs typeface="Lato Regular"/>
              </a:rPr>
              <a:t>Ejecución de Gastos Generales - Corte Junio de 2018 SAE</a:t>
            </a:r>
          </a:p>
        </p:txBody>
      </p:sp>
      <p:sp>
        <p:nvSpPr>
          <p:cNvPr id="10" name="Flecha: a la derecha 9">
            <a:hlinkClick r:id="" action="ppaction://noaction"/>
            <a:extLst>
              <a:ext uri="{FF2B5EF4-FFF2-40B4-BE49-F238E27FC236}">
                <a16:creationId xmlns:a16="http://schemas.microsoft.com/office/drawing/2014/main" id="{29EDD6B9-AFD7-4629-BAFE-6B78F5ECDAEA}"/>
              </a:ext>
            </a:extLst>
          </p:cNvPr>
          <p:cNvSpPr/>
          <p:nvPr/>
        </p:nvSpPr>
        <p:spPr>
          <a:xfrm>
            <a:off x="2365114" y="2811455"/>
            <a:ext cx="437412" cy="27659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0DD2FA5A-7456-460D-A296-BF62673D5453}"/>
              </a:ext>
            </a:extLst>
          </p:cNvPr>
          <p:cNvCxnSpPr>
            <a:cxnSpLocks/>
          </p:cNvCxnSpPr>
          <p:nvPr/>
        </p:nvCxnSpPr>
        <p:spPr>
          <a:xfrm flipV="1">
            <a:off x="60614" y="3733391"/>
            <a:ext cx="9026553" cy="6518"/>
          </a:xfrm>
          <a:prstGeom prst="line">
            <a:avLst/>
          </a:prstGeom>
          <a:ln w="635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Flecha: a la derecha 11">
            <a:hlinkClick r:id="" action="ppaction://noaction"/>
            <a:extLst>
              <a:ext uri="{FF2B5EF4-FFF2-40B4-BE49-F238E27FC236}">
                <a16:creationId xmlns:a16="http://schemas.microsoft.com/office/drawing/2014/main" id="{4680077A-63C2-4CA8-A4DE-C13B1A59825D}"/>
              </a:ext>
            </a:extLst>
          </p:cNvPr>
          <p:cNvSpPr/>
          <p:nvPr/>
        </p:nvSpPr>
        <p:spPr>
          <a:xfrm>
            <a:off x="2365114" y="4468237"/>
            <a:ext cx="437412" cy="27659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781224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599B3116-89D3-47B9-B42F-08F9C10998D6}"/>
              </a:ext>
            </a:extLst>
          </p:cNvPr>
          <p:cNvSpPr txBox="1"/>
          <p:nvPr/>
        </p:nvSpPr>
        <p:spPr>
          <a:xfrm>
            <a:off x="2098405" y="1019693"/>
            <a:ext cx="68213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b="1" dirty="0">
                <a:solidFill>
                  <a:srgbClr val="0070C0"/>
                </a:solidFill>
                <a:cs typeface="Lato Regular"/>
              </a:rPr>
              <a:t>Ejecución Transferencias- Corte Junio de 2018 SAE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D8B8B6E-AC55-4651-B8F3-FC5D481FF9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249" y="2209148"/>
            <a:ext cx="8797501" cy="1444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3806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62DE2FE-DD36-4D9F-BAC6-B652934725DA}"/>
              </a:ext>
            </a:extLst>
          </p:cNvPr>
          <p:cNvSpPr txBox="1"/>
          <p:nvPr/>
        </p:nvSpPr>
        <p:spPr>
          <a:xfrm>
            <a:off x="963253" y="2393228"/>
            <a:ext cx="72174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dirty="0">
                <a:solidFill>
                  <a:srgbClr val="000A8B"/>
                </a:solidFill>
              </a:rPr>
              <a:t>3. PORTAFOLIO </a:t>
            </a:r>
          </a:p>
          <a:p>
            <a:pPr algn="ctr"/>
            <a:r>
              <a:rPr lang="es-CO" sz="4000" dirty="0">
                <a:solidFill>
                  <a:srgbClr val="000A8B"/>
                </a:solidFill>
              </a:rPr>
              <a:t>A 30 DE JUNIO DE 2018</a:t>
            </a:r>
            <a:endParaRPr lang="es-ES" sz="4000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0748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pic>
        <p:nvPicPr>
          <p:cNvPr id="10" name="Marcador de contenido 2">
            <a:extLst>
              <a:ext uri="{FF2B5EF4-FFF2-40B4-BE49-F238E27FC236}">
                <a16:creationId xmlns:a16="http://schemas.microsoft.com/office/drawing/2014/main" id="{4E35A3E6-17DF-4EFA-929A-285B7E1344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557" y="1355156"/>
            <a:ext cx="8127243" cy="2489740"/>
          </a:xfrm>
          <a:prstGeom prst="rect">
            <a:avLst/>
          </a:prstGeom>
        </p:spPr>
      </p:pic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CB76A3BD-65C4-4538-850A-705832FF684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8715944"/>
              </p:ext>
            </p:extLst>
          </p:nvPr>
        </p:nvGraphicFramePr>
        <p:xfrm>
          <a:off x="2200955" y="4010596"/>
          <a:ext cx="4742089" cy="23706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Título 7">
            <a:extLst>
              <a:ext uri="{FF2B5EF4-FFF2-40B4-BE49-F238E27FC236}">
                <a16:creationId xmlns:a16="http://schemas.microsoft.com/office/drawing/2014/main" id="{E950EE35-BE16-427E-B98D-588139AF1380}"/>
              </a:ext>
            </a:extLst>
          </p:cNvPr>
          <p:cNvSpPr txBox="1">
            <a:spLocks/>
          </p:cNvSpPr>
          <p:nvPr/>
        </p:nvSpPr>
        <p:spPr>
          <a:xfrm>
            <a:off x="457199" y="647270"/>
            <a:ext cx="8229600" cy="70788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br>
              <a:rPr lang="es-ES" sz="2000" dirty="0">
                <a:solidFill>
                  <a:srgbClr val="000A8B"/>
                </a:solidFill>
              </a:rPr>
            </a:br>
            <a:r>
              <a:rPr lang="es-ES" sz="2000" dirty="0">
                <a:solidFill>
                  <a:srgbClr val="000A8B"/>
                </a:solidFill>
              </a:rPr>
              <a:t>COMPOSICIONPORTAFOLIO JUNIO 2018 </a:t>
            </a:r>
          </a:p>
        </p:txBody>
      </p:sp>
    </p:spTree>
    <p:extLst>
      <p:ext uri="{BB962C8B-B14F-4D97-AF65-F5344CB8AC3E}">
        <p14:creationId xmlns:p14="http://schemas.microsoft.com/office/powerpoint/2010/main" val="25631659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4" y="78735"/>
            <a:ext cx="2020455" cy="1102773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6D6FA2FE-F204-42A2-9A08-B08FEAA01783}"/>
              </a:ext>
            </a:extLst>
          </p:cNvPr>
          <p:cNvSpPr txBox="1"/>
          <p:nvPr/>
        </p:nvSpPr>
        <p:spPr>
          <a:xfrm>
            <a:off x="3923933" y="932940"/>
            <a:ext cx="43384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dirty="0">
                <a:solidFill>
                  <a:srgbClr val="000A8B"/>
                </a:solidFill>
              </a:rPr>
              <a:t>PORTAFOLIO INCAUTADOS JUNIO 2018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5B977BB-5DFF-43D2-AF57-FC5B804EA2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338" y="1620736"/>
            <a:ext cx="8498047" cy="4128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1632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6" name="Título 5">
            <a:extLst>
              <a:ext uri="{FF2B5EF4-FFF2-40B4-BE49-F238E27FC236}">
                <a16:creationId xmlns:a16="http://schemas.microsoft.com/office/drawing/2014/main" id="{2771D674-7EEC-4D87-9288-BC6774F84636}"/>
              </a:ext>
            </a:extLst>
          </p:cNvPr>
          <p:cNvSpPr txBox="1">
            <a:spLocks/>
          </p:cNvSpPr>
          <p:nvPr/>
        </p:nvSpPr>
        <p:spPr>
          <a:xfrm>
            <a:off x="2656936" y="989401"/>
            <a:ext cx="5858112" cy="40011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000" dirty="0">
                <a:solidFill>
                  <a:srgbClr val="000A8B"/>
                </a:solidFill>
                <a:latin typeface="+mn-lt"/>
                <a:ea typeface="+mn-ea"/>
                <a:cs typeface="+mn-cs"/>
              </a:rPr>
              <a:t>PORTAFOLIO EXTINTOS VALORACION JUNIO 2018 </a:t>
            </a:r>
          </a:p>
        </p:txBody>
      </p:sp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7B8F0A07-D4D8-4564-B537-E8B0BF5A8935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369890" y="345691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A95F2950-8E52-4AEF-AD08-5CBAAADA44BB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478947" y="3778503"/>
          <a:ext cx="4572000" cy="2391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3" name="Imagen 2">
            <a:extLst>
              <a:ext uri="{FF2B5EF4-FFF2-40B4-BE49-F238E27FC236}">
                <a16:creationId xmlns:a16="http://schemas.microsoft.com/office/drawing/2014/main" id="{3AA4D778-01D7-43C9-B343-CD090A5732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6228" y="1851474"/>
            <a:ext cx="8342647" cy="1358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9093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078F323E-44FF-47F1-971E-56B19666CA2E}"/>
              </a:ext>
            </a:extLst>
          </p:cNvPr>
          <p:cNvSpPr txBox="1"/>
          <p:nvPr/>
        </p:nvSpPr>
        <p:spPr>
          <a:xfrm>
            <a:off x="4141876" y="1071438"/>
            <a:ext cx="4636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dirty="0">
                <a:solidFill>
                  <a:srgbClr val="000A8B"/>
                </a:solidFill>
              </a:rPr>
              <a:t>PORTAFOLIO RECURSOS PROPIOS SAE JUNIO 2018 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639" y="1921776"/>
            <a:ext cx="7301552" cy="214682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888" y="4353508"/>
            <a:ext cx="8643937" cy="1435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5106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742D709-E7CC-441B-90EA-0115B0E9FB29}"/>
              </a:ext>
            </a:extLst>
          </p:cNvPr>
          <p:cNvSpPr txBox="1"/>
          <p:nvPr/>
        </p:nvSpPr>
        <p:spPr>
          <a:xfrm>
            <a:off x="2613805" y="925502"/>
            <a:ext cx="5608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dirty="0">
                <a:solidFill>
                  <a:srgbClr val="000A8B"/>
                </a:solidFill>
              </a:rPr>
              <a:t>COMPOSICION DEL </a:t>
            </a:r>
          </a:p>
          <a:p>
            <a:pPr algn="r"/>
            <a:r>
              <a:rPr lang="es-ES" sz="2000" dirty="0">
                <a:solidFill>
                  <a:srgbClr val="000A8B"/>
                </a:solidFill>
              </a:rPr>
              <a:t>PORTAFOLIO ACCIONES JUNIO 2018 </a:t>
            </a: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313" y="1872343"/>
            <a:ext cx="8459561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7729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62DE2FE-DD36-4D9F-BAC6-B652934725DA}"/>
              </a:ext>
            </a:extLst>
          </p:cNvPr>
          <p:cNvSpPr txBox="1"/>
          <p:nvPr/>
        </p:nvSpPr>
        <p:spPr>
          <a:xfrm>
            <a:off x="963253" y="2393228"/>
            <a:ext cx="72174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dirty="0">
                <a:solidFill>
                  <a:srgbClr val="000A8B"/>
                </a:solidFill>
              </a:rPr>
              <a:t>4. PROPUETAS AUDITORIA EXTERNA FRISCO </a:t>
            </a:r>
            <a:endParaRPr lang="es-ES" sz="4000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43351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-105713"/>
            <a:ext cx="4813935" cy="1165860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6D641509-0DCB-4B94-9F9B-7795D345DB4B}"/>
              </a:ext>
            </a:extLst>
          </p:cNvPr>
          <p:cNvSpPr/>
          <p:nvPr/>
        </p:nvSpPr>
        <p:spPr>
          <a:xfrm>
            <a:off x="675767" y="1213051"/>
            <a:ext cx="7792466" cy="4458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CO" sz="2800" b="1" dirty="0">
                <a:solidFill>
                  <a:srgbClr val="000000"/>
                </a:solidFill>
              </a:rPr>
              <a:t>Crowe Horwath Colombia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CO" sz="1400" b="1" dirty="0">
                <a:solidFill>
                  <a:srgbClr val="000000"/>
                </a:solidFill>
              </a:rPr>
              <a:t>Auditoria sobre Procedimientos Acordados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CO" sz="1200" b="1" dirty="0">
                <a:ea typeface="Calibri" panose="020F0502020204030204" pitchFamily="34" charset="0"/>
                <a:cs typeface="Times New Roman" panose="02020603050405020304" pitchFamily="18" charset="0"/>
              </a:rPr>
              <a:t>El objetivo </a:t>
            </a:r>
            <a:r>
              <a:rPr lang="es-CO" sz="1200" dirty="0">
                <a:ea typeface="Calibri" panose="020F0502020204030204" pitchFamily="34" charset="0"/>
                <a:cs typeface="Times New Roman" panose="02020603050405020304" pitchFamily="18" charset="0"/>
              </a:rPr>
              <a:t>de este trabajo es realizar procedimientos previamente convenidos siguiendo los lineamientos de la Norma de Auditoria Internacional NSR 4400 para los </a:t>
            </a:r>
            <a:r>
              <a:rPr lang="es-CO" sz="1200" u="sng" dirty="0">
                <a:ea typeface="Calibri" panose="020F0502020204030204" pitchFamily="34" charset="0"/>
                <a:cs typeface="Times New Roman" panose="02020603050405020304" pitchFamily="18" charset="0"/>
              </a:rPr>
              <a:t>procesos</a:t>
            </a:r>
            <a:r>
              <a:rPr lang="es-CO" sz="1200" dirty="0">
                <a:ea typeface="Calibri" panose="020F0502020204030204" pitchFamily="34" charset="0"/>
                <a:cs typeface="Times New Roman" panose="02020603050405020304" pitchFamily="18" charset="0"/>
              </a:rPr>
              <a:t> que se describen a continuación teniendo en cuenta técnicas de depuración de cuentas con el siguiente enfoque: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CO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s-CO" sz="1200" dirty="0">
                <a:ea typeface="Calibri" panose="020F0502020204030204" pitchFamily="34" charset="0"/>
                <a:cs typeface="Times New Roman" panose="02020603050405020304" pitchFamily="18" charset="0"/>
              </a:rPr>
              <a:t>Revisión de los procesos que se adelantan frente al saneamiento muebles, inmuebles, y semovientes</a:t>
            </a:r>
          </a:p>
          <a:p>
            <a:pPr marL="800100" lvl="1" indent="-342900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s-CO" sz="1200" dirty="0">
                <a:ea typeface="Calibri" panose="020F0502020204030204" pitchFamily="34" charset="0"/>
                <a:cs typeface="Times New Roman" panose="02020603050405020304" pitchFamily="18" charset="0"/>
              </a:rPr>
              <a:t>Administración de contratos de arrendamiento de inmuebles</a:t>
            </a:r>
          </a:p>
          <a:p>
            <a:pPr marL="800100" lvl="1" indent="-342900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s-CO" sz="1200" dirty="0">
                <a:ea typeface="Calibri" panose="020F0502020204030204" pitchFamily="34" charset="0"/>
                <a:cs typeface="Times New Roman" panose="02020603050405020304" pitchFamily="18" charset="0"/>
              </a:rPr>
              <a:t>Recuperación cartera</a:t>
            </a:r>
          </a:p>
          <a:p>
            <a:pPr marL="800100" lvl="1" indent="-342900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s-CO" sz="1200" dirty="0">
                <a:ea typeface="Calibri" panose="020F0502020204030204" pitchFamily="34" charset="0"/>
                <a:cs typeface="Times New Roman" panose="02020603050405020304" pitchFamily="18" charset="0"/>
              </a:rPr>
              <a:t>Administración de depositarios provisionales</a:t>
            </a:r>
          </a:p>
          <a:p>
            <a:pPr marL="800100" lvl="1" indent="-342900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s-CO" sz="1200" dirty="0">
                <a:ea typeface="Calibri" panose="020F0502020204030204" pitchFamily="34" charset="0"/>
                <a:cs typeface="Times New Roman" panose="02020603050405020304" pitchFamily="18" charset="0"/>
              </a:rPr>
              <a:t>Administración de sociedades activas y en liquidación</a:t>
            </a:r>
          </a:p>
          <a:p>
            <a:pPr marL="800100" lvl="1" indent="-342900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s-CO" sz="1200" dirty="0">
                <a:ea typeface="Calibri" panose="020F0502020204030204" pitchFamily="34" charset="0"/>
                <a:cs typeface="Times New Roman" panose="02020603050405020304" pitchFamily="18" charset="0"/>
              </a:rPr>
              <a:t>Otras modalidades de disposición final de activos</a:t>
            </a:r>
          </a:p>
          <a:p>
            <a:pPr marL="800100" lvl="1" indent="-342900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s-CO" sz="1200" dirty="0">
                <a:ea typeface="Calibri" panose="020F0502020204030204" pitchFamily="34" charset="0"/>
                <a:cs typeface="Times New Roman" panose="02020603050405020304" pitchFamily="18" charset="0"/>
              </a:rPr>
              <a:t>Cuentas por cobrar y por pagar</a:t>
            </a:r>
          </a:p>
          <a:p>
            <a:pPr marL="800100" lvl="1" indent="-342900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s-CO" sz="1200" dirty="0">
                <a:ea typeface="Calibri" panose="020F0502020204030204" pitchFamily="34" charset="0"/>
                <a:cs typeface="Times New Roman" panose="02020603050405020304" pitchFamily="18" charset="0"/>
              </a:rPr>
              <a:t>Registros Contables, tesorería y presupuesto</a:t>
            </a:r>
          </a:p>
          <a:p>
            <a:pPr marL="800100" lvl="1" indent="-342900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s-CO" sz="1200" dirty="0">
                <a:ea typeface="Calibri" panose="020F0502020204030204" pitchFamily="34" charset="0"/>
                <a:cs typeface="Times New Roman" panose="02020603050405020304" pitchFamily="18" charset="0"/>
              </a:rPr>
              <a:t>Procesos jurídicos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</a:pPr>
            <a:endParaRPr lang="es-CO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CO" sz="1200" dirty="0">
                <a:ea typeface="Calibri" panose="020F0502020204030204" pitchFamily="34" charset="0"/>
                <a:cs typeface="Times New Roman" panose="02020603050405020304" pitchFamily="18" charset="0"/>
              </a:rPr>
              <a:t>Se enfoca única y exclusivamente para dar desarrollo a los alcances expuestos a los objetivos acordados, no tiene como propósito realizar una auditoría para generar opinión sobre razonabilidad de estados financieros</a:t>
            </a:r>
            <a:endParaRPr lang="es-CO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74533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61551"/>
            <a:ext cx="4813935" cy="116586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F6F9D795-A200-4BBE-A766-40FB0DD98FD2}"/>
              </a:ext>
            </a:extLst>
          </p:cNvPr>
          <p:cNvSpPr/>
          <p:nvPr/>
        </p:nvSpPr>
        <p:spPr>
          <a:xfrm>
            <a:off x="354990" y="1257778"/>
            <a:ext cx="8091578" cy="4454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CO" sz="135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s-CO" sz="2800" b="1" dirty="0">
                <a:solidFill>
                  <a:srgbClr val="000000"/>
                </a:solidFill>
              </a:rPr>
              <a:t>Amézquita &amp; CIA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1200" b="1" dirty="0">
                <a:solidFill>
                  <a:srgbClr val="000000"/>
                </a:solidFill>
              </a:rPr>
              <a:t>Objetivo: </a:t>
            </a:r>
          </a:p>
          <a:p>
            <a:pPr defTabSz="360363">
              <a:lnSpc>
                <a:spcPct val="107000"/>
              </a:lnSpc>
              <a:spcAft>
                <a:spcPts val="800"/>
              </a:spcAft>
            </a:pPr>
            <a:r>
              <a:rPr lang="es-CO" sz="1200" dirty="0">
                <a:ea typeface="Calibri" panose="020F0502020204030204" pitchFamily="34" charset="0"/>
                <a:cs typeface="Times New Roman" panose="02020603050405020304" pitchFamily="18" charset="0"/>
              </a:rPr>
              <a:t>	Evaluar la razonabilidad</a:t>
            </a:r>
            <a:r>
              <a:rPr lang="es-CO" sz="1200" u="sng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CO" sz="1200" dirty="0">
                <a:ea typeface="Calibri" panose="020F0502020204030204" pitchFamily="34" charset="0"/>
                <a:cs typeface="Times New Roman" panose="02020603050405020304" pitchFamily="18" charset="0"/>
              </a:rPr>
              <a:t>de los Estados Financieros al diciembre 31 de 2018, de acuerdo a los principios y políticas 	contables bajo Normas Internacionales de Información Financiera.</a:t>
            </a:r>
          </a:p>
          <a:p>
            <a:pPr marR="495300" lvl="0" algn="just">
              <a:lnSpc>
                <a:spcPct val="99000"/>
              </a:lnSpc>
              <a:spcAft>
                <a:spcPts val="0"/>
              </a:spcAft>
              <a:tabLst>
                <a:tab pos="342900" algn="l"/>
              </a:tabLst>
            </a:pPr>
            <a:endParaRPr lang="es-CO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495300" lvl="0" algn="just" defTabSz="360363">
              <a:lnSpc>
                <a:spcPct val="99000"/>
              </a:lnSpc>
              <a:spcAft>
                <a:spcPts val="0"/>
              </a:spcAft>
              <a:tabLst>
                <a:tab pos="360363" algn="l"/>
              </a:tabLst>
            </a:pPr>
            <a:r>
              <a:rPr lang="es-CO" sz="1200" dirty="0">
                <a:ea typeface="Calibri" panose="020F0502020204030204" pitchFamily="34" charset="0"/>
                <a:cs typeface="Times New Roman" panose="02020603050405020304" pitchFamily="18" charset="0"/>
              </a:rPr>
              <a:t>	Evaluar el control interno, los posibles riesgos e identificar deficiencias significativas. Especial alcance en los 	procesos:</a:t>
            </a:r>
          </a:p>
          <a:p>
            <a:pPr marR="495300" lvl="0" algn="just" defTabSz="360363">
              <a:lnSpc>
                <a:spcPct val="99000"/>
              </a:lnSpc>
              <a:spcAft>
                <a:spcPts val="0"/>
              </a:spcAft>
              <a:tabLst>
                <a:tab pos="360363" algn="l"/>
              </a:tabLst>
            </a:pPr>
            <a:endParaRPr lang="es-CO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3275" marR="495300" lvl="1" indent="-346075" algn="just" defTabSz="360363">
              <a:lnSpc>
                <a:spcPct val="99000"/>
              </a:lnSpc>
              <a:buFont typeface="Wingdings" panose="05000000000000000000" pitchFamily="2" charset="2"/>
              <a:buChar char="Ø"/>
              <a:tabLst>
                <a:tab pos="360363" algn="l"/>
              </a:tabLst>
            </a:pPr>
            <a:r>
              <a:rPr lang="es-CO" sz="1200" dirty="0">
                <a:ea typeface="Calibri" panose="020F0502020204030204" pitchFamily="34" charset="0"/>
                <a:cs typeface="Times New Roman" panose="02020603050405020304" pitchFamily="18" charset="0"/>
              </a:rPr>
              <a:t>Saneamiento muebles, inmuebles, y semovientes. </a:t>
            </a:r>
          </a:p>
          <a:p>
            <a:pPr marL="803275" lvl="1" indent="-360363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711200" algn="l"/>
              </a:tabLst>
            </a:pPr>
            <a:r>
              <a:rPr lang="es-CO" sz="1200" dirty="0">
                <a:ea typeface="Calibri" panose="020F0502020204030204" pitchFamily="34" charset="0"/>
                <a:cs typeface="Times New Roman" panose="02020603050405020304" pitchFamily="18" charset="0"/>
              </a:rPr>
              <a:t>Administración de contratos de arrendamiento de inmuebles </a:t>
            </a:r>
          </a:p>
          <a:p>
            <a:pPr marL="803275" lvl="1" indent="-360363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711200" algn="l"/>
              </a:tabLst>
            </a:pPr>
            <a:r>
              <a:rPr lang="es-CO" sz="1200" dirty="0">
                <a:ea typeface="Calibri" panose="020F0502020204030204" pitchFamily="34" charset="0"/>
                <a:cs typeface="Times New Roman" panose="02020603050405020304" pitchFamily="18" charset="0"/>
              </a:rPr>
              <a:t>Recuperación de cartera</a:t>
            </a:r>
          </a:p>
          <a:p>
            <a:pPr marL="803275" lvl="1" indent="-360363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711200" algn="l"/>
              </a:tabLst>
            </a:pPr>
            <a:r>
              <a:rPr lang="es-CO" sz="1200" dirty="0">
                <a:ea typeface="Calibri" panose="020F0502020204030204" pitchFamily="34" charset="0"/>
                <a:cs typeface="Times New Roman" panose="02020603050405020304" pitchFamily="18" charset="0"/>
              </a:rPr>
              <a:t>Administración depositarios provisionales. </a:t>
            </a:r>
          </a:p>
          <a:p>
            <a:pPr marL="803275" lvl="1" indent="-360363" algn="just">
              <a:lnSpc>
                <a:spcPct val="107000"/>
              </a:lnSpc>
              <a:buFont typeface="Wingdings" panose="05000000000000000000" pitchFamily="2" charset="2"/>
              <a:buChar char="Ø"/>
              <a:tabLst>
                <a:tab pos="711200" algn="l"/>
              </a:tabLst>
            </a:pPr>
            <a:r>
              <a:rPr lang="es-CO" sz="1200" dirty="0">
                <a:ea typeface="Calibri" panose="020F0502020204030204" pitchFamily="34" charset="0"/>
                <a:cs typeface="Times New Roman" panose="02020603050405020304" pitchFamily="18" charset="0"/>
              </a:rPr>
              <a:t>Administración de sociedades activas y en liquidación.</a:t>
            </a:r>
          </a:p>
          <a:p>
            <a:pPr marL="803275" lvl="1" indent="-360363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711200" algn="l"/>
              </a:tabLst>
            </a:pPr>
            <a:r>
              <a:rPr lang="es-CO" sz="1200" dirty="0">
                <a:ea typeface="Calibri" panose="020F0502020204030204" pitchFamily="34" charset="0"/>
                <a:cs typeface="Times New Roman" panose="02020603050405020304" pitchFamily="18" charset="0"/>
              </a:rPr>
              <a:t>Otras modalidades de disposición final de activos</a:t>
            </a:r>
          </a:p>
          <a:p>
            <a:pPr marL="803275" lvl="1" indent="-360363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s-CO" sz="1200" dirty="0">
                <a:ea typeface="Calibri" panose="020F0502020204030204" pitchFamily="34" charset="0"/>
                <a:cs typeface="Times New Roman" panose="02020603050405020304" pitchFamily="18" charset="0"/>
              </a:rPr>
              <a:t>Cuentas por cobrar y por pagar</a:t>
            </a:r>
          </a:p>
          <a:p>
            <a:pPr marL="803275" lvl="1" indent="-360363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s-CO" sz="1200" dirty="0">
                <a:ea typeface="Calibri" panose="020F0502020204030204" pitchFamily="34" charset="0"/>
                <a:cs typeface="Times New Roman" panose="02020603050405020304" pitchFamily="18" charset="0"/>
              </a:rPr>
              <a:t>Registros Contables, tesorería y presupuesto</a:t>
            </a:r>
          </a:p>
          <a:p>
            <a:pPr marL="803275" lvl="1" indent="-360363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s-CO" sz="1200" dirty="0">
                <a:ea typeface="Calibri" panose="020F0502020204030204" pitchFamily="34" charset="0"/>
                <a:cs typeface="Times New Roman" panose="02020603050405020304" pitchFamily="18" charset="0"/>
              </a:rPr>
              <a:t>Procesos jurídicos</a:t>
            </a:r>
          </a:p>
          <a:p>
            <a:pPr marL="180975" lvl="1" indent="-180975" algn="just">
              <a:lnSpc>
                <a:spcPct val="107000"/>
              </a:lnSpc>
              <a:spcAft>
                <a:spcPts val="0"/>
              </a:spcAft>
              <a:tabLst>
                <a:tab pos="711200" algn="l"/>
              </a:tabLst>
            </a:pPr>
            <a:endParaRPr lang="es-CO" sz="1200" dirty="0">
              <a:cs typeface="Times New Roman" panose="02020603050405020304" pitchFamily="18" charset="0"/>
            </a:endParaRPr>
          </a:p>
          <a:p>
            <a:pPr algn="just">
              <a:lnSpc>
                <a:spcPts val="1550"/>
              </a:lnSpc>
              <a:spcAft>
                <a:spcPts val="800"/>
              </a:spcAft>
              <a:tabLst>
                <a:tab pos="360363" algn="l"/>
              </a:tabLst>
            </a:pPr>
            <a:r>
              <a:rPr lang="es-CO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Opinión sobre los estados financieros del FRISCO bajo NIIF.</a:t>
            </a:r>
          </a:p>
        </p:txBody>
      </p:sp>
    </p:spTree>
    <p:extLst>
      <p:ext uri="{BB962C8B-B14F-4D97-AF65-F5344CB8AC3E}">
        <p14:creationId xmlns:p14="http://schemas.microsoft.com/office/powerpoint/2010/main" val="30398299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DC5A231B-5FA2-4C67-87A4-6A6A94816787}"/>
              </a:ext>
            </a:extLst>
          </p:cNvPr>
          <p:cNvSpPr txBox="1">
            <a:spLocks/>
          </p:cNvSpPr>
          <p:nvPr/>
        </p:nvSpPr>
        <p:spPr>
          <a:xfrm>
            <a:off x="2019461" y="863861"/>
            <a:ext cx="5105078" cy="8453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2800" b="1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OFERTA ECONOMICA</a:t>
            </a: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2B85840B-ADF9-4DF1-929D-C2A0FB61E0F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21404" y="2227964"/>
          <a:ext cx="7598960" cy="3006320"/>
        </p:xfrm>
        <a:graphic>
          <a:graphicData uri="http://schemas.openxmlformats.org/drawingml/2006/table">
            <a:tbl>
              <a:tblPr/>
              <a:tblGrid>
                <a:gridCol w="1752342">
                  <a:extLst>
                    <a:ext uri="{9D8B030D-6E8A-4147-A177-3AD203B41FA5}">
                      <a16:colId xmlns:a16="http://schemas.microsoft.com/office/drawing/2014/main" val="2225953012"/>
                    </a:ext>
                  </a:extLst>
                </a:gridCol>
                <a:gridCol w="3574472">
                  <a:extLst>
                    <a:ext uri="{9D8B030D-6E8A-4147-A177-3AD203B41FA5}">
                      <a16:colId xmlns:a16="http://schemas.microsoft.com/office/drawing/2014/main" val="1117490113"/>
                    </a:ext>
                  </a:extLst>
                </a:gridCol>
                <a:gridCol w="1234040">
                  <a:extLst>
                    <a:ext uri="{9D8B030D-6E8A-4147-A177-3AD203B41FA5}">
                      <a16:colId xmlns:a16="http://schemas.microsoft.com/office/drawing/2014/main" val="3967024717"/>
                    </a:ext>
                  </a:extLst>
                </a:gridCol>
                <a:gridCol w="1038106">
                  <a:extLst>
                    <a:ext uri="{9D8B030D-6E8A-4147-A177-3AD203B41FA5}">
                      <a16:colId xmlns:a16="http://schemas.microsoft.com/office/drawing/2014/main" val="1804625950"/>
                    </a:ext>
                  </a:extLst>
                </a:gridCol>
              </a:tblGrid>
              <a:tr h="207540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Empresa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Objetivo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Total mes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Valor anual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8644329"/>
                  </a:ext>
                </a:extLst>
              </a:tr>
              <a:tr h="20754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Amézquita &amp; Cía.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algn="ctr" rtl="0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Auditoria Externa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$109.480.000 </a:t>
                      </a:r>
                    </a:p>
                    <a:p>
                      <a:pPr marL="0" algn="ctr" defTabSz="457200" rtl="0" eaLnBrk="1" fontAlgn="ctr" latinLnBrk="0" hangingPunct="1"/>
                      <a:r>
                        <a:rPr lang="es-CO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(*1)</a:t>
                      </a:r>
                    </a:p>
                    <a:p>
                      <a:pPr marL="0" algn="ctr" defTabSz="457200" rtl="0" eaLnBrk="1" fontAlgn="ctr" latinLnBrk="0" hangingPunct="1"/>
                      <a:r>
                        <a:rPr lang="es-CO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 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 rtl="0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</a:t>
                      </a:r>
                    </a:p>
                    <a:p>
                      <a:pPr algn="r" rtl="0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$1.313.760.000</a:t>
                      </a:r>
                    </a:p>
                    <a:p>
                      <a:pPr algn="r" rtl="0" fontAlgn="b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9430983"/>
                  </a:ext>
                </a:extLst>
              </a:tr>
              <a:tr h="366656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Emiten opinión sobre los Estados Financieros del FRISCO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564867"/>
                  </a:ext>
                </a:extLst>
              </a:tr>
              <a:tr h="406779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Crowe Horwath Colombia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algn="ctr" rtl="0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Solicitan mas información, enfocada a procedimientos previamente acordados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$ 83.300.000</a:t>
                      </a:r>
                    </a:p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(*2)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 rtl="0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$999.600.000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1886290"/>
                  </a:ext>
                </a:extLst>
              </a:tr>
              <a:tr h="549984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 realizan Auditoria para generar opinión sobre los Estados Financieros del FRISCO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893854"/>
                  </a:ext>
                </a:extLst>
              </a:tr>
              <a:tr h="374627">
                <a:tc gridSpan="4">
                  <a:txBody>
                    <a:bodyPr/>
                    <a:lstStyle/>
                    <a:p>
                      <a:pPr algn="just" rtl="0" fontAlgn="ctr"/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algn="just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(*1)</a:t>
                      </a:r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s-CO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Los gastos de viaje y de transporte del personal adscrito serán asumidos directamente por Amézquita. Si se llegasen a presentar eventos  adicionales solicitados por el cliente se facturarán horas adicionales de servicio a una tarifa de $95.000 (hora) antes de IVA .</a:t>
                      </a:r>
                    </a:p>
                    <a:p>
                      <a:pPr algn="just" rtl="0" fontAlgn="ctr"/>
                      <a:endParaRPr lang="es-CO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algn="just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(*2) No incluye los costos de traslado, alimentación y alojamiento del staff asignado y que no pueda ser cubierto a través de nuestras sedes  nivel nacional.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24396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91368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62DE2FE-DD36-4D9F-BAC6-B652934725DA}"/>
              </a:ext>
            </a:extLst>
          </p:cNvPr>
          <p:cNvSpPr txBox="1"/>
          <p:nvPr/>
        </p:nvSpPr>
        <p:spPr>
          <a:xfrm>
            <a:off x="963253" y="2393228"/>
            <a:ext cx="72174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dirty="0">
                <a:solidFill>
                  <a:srgbClr val="000A8B"/>
                </a:solidFill>
              </a:rPr>
              <a:t>5. PROPUETAS PRIMA EXTRALEGAL DE  VACACIONES</a:t>
            </a:r>
            <a:endParaRPr lang="es-ES" sz="4000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01404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86D0A02C-7F56-4BE1-B6FB-7FEE31075CCC}"/>
              </a:ext>
            </a:extLst>
          </p:cNvPr>
          <p:cNvCxnSpPr/>
          <p:nvPr/>
        </p:nvCxnSpPr>
        <p:spPr>
          <a:xfrm flipV="1">
            <a:off x="232795" y="1808330"/>
            <a:ext cx="8519020" cy="8808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" name="Rectángulo 9">
            <a:extLst>
              <a:ext uri="{FF2B5EF4-FFF2-40B4-BE49-F238E27FC236}">
                <a16:creationId xmlns:a16="http://schemas.microsoft.com/office/drawing/2014/main" id="{D5167FE4-24CC-41E5-9CB6-856768C6047C}"/>
              </a:ext>
            </a:extLst>
          </p:cNvPr>
          <p:cNvSpPr/>
          <p:nvPr/>
        </p:nvSpPr>
        <p:spPr>
          <a:xfrm>
            <a:off x="2631057" y="1035462"/>
            <a:ext cx="6353671" cy="43858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s-CO" sz="2400" b="1" dirty="0">
                <a:solidFill>
                  <a:srgbClr val="000000"/>
                </a:solidFill>
              </a:rPr>
              <a:t>Propuesta 	Prima Extralegal de Vacaciones </a:t>
            </a:r>
            <a:endParaRPr lang="es-ES" sz="2400" b="1" dirty="0">
              <a:solidFill>
                <a:srgbClr val="000000"/>
              </a:solidFill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73F666AB-B308-4AA0-B77E-914B51C23A29}"/>
              </a:ext>
            </a:extLst>
          </p:cNvPr>
          <p:cNvSpPr/>
          <p:nvPr/>
        </p:nvSpPr>
        <p:spPr>
          <a:xfrm>
            <a:off x="887659" y="2850122"/>
            <a:ext cx="7864155" cy="15927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1350" b="1" dirty="0">
                <a:solidFill>
                  <a:srgbClr val="666666"/>
                </a:solidFill>
                <a:latin typeface="lato" panose="020F0502020204030203" pitchFamily="34" charset="0"/>
              </a:rPr>
              <a:t>Condiciones:</a:t>
            </a:r>
          </a:p>
          <a:p>
            <a:pPr marL="214313" indent="-214313" algn="just">
              <a:buFontTx/>
              <a:buChar char="-"/>
            </a:pPr>
            <a:r>
              <a:rPr lang="es-CO" sz="1050" dirty="0">
                <a:solidFill>
                  <a:srgbClr val="666666"/>
                </a:solidFill>
                <a:latin typeface="lato" panose="020F0502020204030203" pitchFamily="34" charset="0"/>
              </a:rPr>
              <a:t>Tienen derecho los trabajadores de la planta directa de SAE.</a:t>
            </a:r>
          </a:p>
          <a:p>
            <a:pPr marL="214313" indent="-214313" algn="just">
              <a:buFontTx/>
              <a:buChar char="-"/>
            </a:pPr>
            <a:r>
              <a:rPr lang="es-CO" sz="1050" dirty="0">
                <a:solidFill>
                  <a:srgbClr val="666666"/>
                </a:solidFill>
                <a:latin typeface="lato" panose="020F0502020204030203" pitchFamily="34" charset="0"/>
              </a:rPr>
              <a:t>Se causa cuando se obtiene el derecho a 15 días hábiles de vacaciones por haber laborado un año en SAE.</a:t>
            </a:r>
          </a:p>
          <a:p>
            <a:pPr marL="214313" indent="-214313" algn="just">
              <a:buFontTx/>
              <a:buChar char="-"/>
            </a:pPr>
            <a:r>
              <a:rPr lang="es-CO" sz="1050" dirty="0">
                <a:solidFill>
                  <a:srgbClr val="666666"/>
                </a:solidFill>
                <a:latin typeface="lato" panose="020F0502020204030203" pitchFamily="34" charset="0"/>
              </a:rPr>
              <a:t>Se reconoce por vacaciones disfrutadas o con la liquidación al momento del retiro.</a:t>
            </a:r>
          </a:p>
          <a:p>
            <a:pPr marL="214313" indent="-214313" algn="just">
              <a:buFontTx/>
              <a:buChar char="-"/>
            </a:pPr>
            <a:r>
              <a:rPr lang="es-CO" sz="1050" dirty="0">
                <a:solidFill>
                  <a:srgbClr val="666666"/>
                </a:solidFill>
                <a:latin typeface="lato" panose="020F0502020204030203" pitchFamily="34" charset="0"/>
              </a:rPr>
              <a:t>Es una prima extralegal.</a:t>
            </a:r>
          </a:p>
          <a:p>
            <a:pPr marL="214313" indent="-214313" algn="just">
              <a:buFontTx/>
              <a:buChar char="-"/>
            </a:pPr>
            <a:r>
              <a:rPr lang="es-CO" sz="1050" dirty="0">
                <a:solidFill>
                  <a:srgbClr val="666666"/>
                </a:solidFill>
                <a:latin typeface="lato" panose="020F0502020204030203" pitchFamily="34" charset="0"/>
              </a:rPr>
              <a:t>No constituye factor salarial.</a:t>
            </a:r>
          </a:p>
          <a:p>
            <a:pPr marL="214313" indent="-214313" algn="just">
              <a:buFontTx/>
              <a:buChar char="-"/>
            </a:pPr>
            <a:r>
              <a:rPr lang="es-CO" sz="1050" dirty="0">
                <a:solidFill>
                  <a:srgbClr val="666666"/>
                </a:solidFill>
                <a:latin typeface="lato" panose="020F0502020204030203" pitchFamily="34" charset="0"/>
              </a:rPr>
              <a:t>Se paga con el salario devengado al momento de la causación del periodo de vacaciones.</a:t>
            </a:r>
          </a:p>
          <a:p>
            <a:pPr marL="214313" indent="-214313" algn="just">
              <a:buFontTx/>
              <a:buChar char="-"/>
            </a:pPr>
            <a:r>
              <a:rPr lang="es-CO" sz="1050" dirty="0">
                <a:solidFill>
                  <a:srgbClr val="666666"/>
                </a:solidFill>
                <a:latin typeface="lato" panose="020F0502020204030203" pitchFamily="34" charset="0"/>
              </a:rPr>
              <a:t>Sujeta a disponibilidad presupuestal</a:t>
            </a:r>
          </a:p>
          <a:p>
            <a:pPr marL="214313" indent="-214313" algn="just">
              <a:buFontTx/>
              <a:buChar char="-"/>
            </a:pPr>
            <a:r>
              <a:rPr lang="es-CO" sz="1050" dirty="0">
                <a:solidFill>
                  <a:srgbClr val="666666"/>
                </a:solidFill>
                <a:latin typeface="lato" panose="020F0502020204030203" pitchFamily="34" charset="0"/>
              </a:rPr>
              <a:t>Su autorización corresponde a la Junta Directiva conforme lo establecido en el literal c, articulo 39 de los Estatutos Sociales.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11FA541B-C876-4503-B912-8491174E1924}"/>
              </a:ext>
            </a:extLst>
          </p:cNvPr>
          <p:cNvSpPr/>
          <p:nvPr/>
        </p:nvSpPr>
        <p:spPr>
          <a:xfrm>
            <a:off x="599027" y="2021658"/>
            <a:ext cx="79459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1200" dirty="0">
                <a:solidFill>
                  <a:srgbClr val="666666"/>
                </a:solidFill>
                <a:latin typeface="lato" panose="020F0502020204030203" pitchFamily="34" charset="0"/>
              </a:rPr>
              <a:t>Con esta prima extralegal (art. 128 CST), la Sociedad de Activos Especiales en su interés permanente por mejorar las condiciones de su recurso humano, su calidad de vida y en la búsqueda de espacios de integración y descanso del trabajador y sus familias, pretende que éstos dispongan de mayores recursos económicos para lograr el goce pleno de las vacaciones.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07173E2B-F5A7-458E-9EA6-C11EB008EDCA}"/>
              </a:ext>
            </a:extLst>
          </p:cNvPr>
          <p:cNvSpPr/>
          <p:nvPr/>
        </p:nvSpPr>
        <p:spPr>
          <a:xfrm>
            <a:off x="599027" y="4539330"/>
            <a:ext cx="7328308" cy="669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1350" b="1" dirty="0">
                <a:solidFill>
                  <a:srgbClr val="666666"/>
                </a:solidFill>
                <a:latin typeface="lato" panose="020F0502020204030203" pitchFamily="34" charset="0"/>
              </a:rPr>
              <a:t>Cuantía:</a:t>
            </a:r>
            <a:endParaRPr lang="es-CO" sz="1350" dirty="0">
              <a:solidFill>
                <a:srgbClr val="666666"/>
              </a:solidFill>
              <a:latin typeface="lato" panose="020F0502020204030203" pitchFamily="34" charset="0"/>
            </a:endParaRPr>
          </a:p>
          <a:p>
            <a:pPr algn="just"/>
            <a:r>
              <a:rPr lang="es-CO" sz="1200" dirty="0">
                <a:solidFill>
                  <a:srgbClr val="666666"/>
                </a:solidFill>
                <a:latin typeface="lato" panose="020F0502020204030203" pitchFamily="34" charset="0"/>
              </a:rPr>
              <a:t>La prima extralegal de vacaciones será equivalente a quince días de salario básico por cada año de servicio.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7234E6EF-93CC-465B-9A96-97EFE2F9F21E}"/>
              </a:ext>
            </a:extLst>
          </p:cNvPr>
          <p:cNvSpPr/>
          <p:nvPr/>
        </p:nvSpPr>
        <p:spPr>
          <a:xfrm>
            <a:off x="3508774" y="5120537"/>
            <a:ext cx="500657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1350" b="1" dirty="0">
                <a:solidFill>
                  <a:srgbClr val="666666"/>
                </a:solidFill>
                <a:latin typeface="lato" panose="020F0502020204030203" pitchFamily="34" charset="0"/>
              </a:rPr>
              <a:t>Costo proyectado año 2018</a:t>
            </a:r>
          </a:p>
          <a:p>
            <a:pPr algn="just"/>
            <a:r>
              <a:rPr lang="es-CO" sz="1350" b="1" dirty="0">
                <a:solidFill>
                  <a:srgbClr val="666666"/>
                </a:solidFill>
                <a:latin typeface="lato" panose="020F0502020204030203"/>
              </a:rPr>
              <a:t> </a:t>
            </a:r>
            <a:r>
              <a:rPr lang="es-CO" sz="1200" dirty="0">
                <a:solidFill>
                  <a:srgbClr val="666666"/>
                </a:solidFill>
                <a:latin typeface="lato" panose="020F0502020204030203" pitchFamily="34" charset="0"/>
              </a:rPr>
              <a:t>Seiscientos</a:t>
            </a:r>
            <a:r>
              <a:rPr lang="es-CO" sz="1350" dirty="0">
                <a:latin typeface="lato" panose="020F0502020204030203"/>
              </a:rPr>
              <a:t> </a:t>
            </a:r>
            <a:r>
              <a:rPr lang="es-CO" sz="1200" dirty="0">
                <a:solidFill>
                  <a:srgbClr val="666666"/>
                </a:solidFill>
                <a:latin typeface="lato" panose="020F0502020204030203" pitchFamily="34" charset="0"/>
              </a:rPr>
              <a:t>quince millones de pesos moneda corriente </a:t>
            </a:r>
            <a:r>
              <a:rPr lang="es-CO" sz="1200" b="1" dirty="0">
                <a:solidFill>
                  <a:srgbClr val="666666"/>
                </a:solidFill>
                <a:latin typeface="lato" panose="020F0502020204030203" pitchFamily="34" charset="0"/>
              </a:rPr>
              <a:t>$ 615,000,000 </a:t>
            </a: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B34C5215-0BCB-4CA8-893B-E2B500F9D0EC}"/>
              </a:ext>
            </a:extLst>
          </p:cNvPr>
          <p:cNvSpPr/>
          <p:nvPr/>
        </p:nvSpPr>
        <p:spPr>
          <a:xfrm>
            <a:off x="984702" y="5030591"/>
            <a:ext cx="2368797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900" dirty="0"/>
              <a:t>Para el año 2019 se encuentra incluida y aprobada en el presupuesto.</a:t>
            </a:r>
          </a:p>
        </p:txBody>
      </p:sp>
    </p:spTree>
    <p:extLst>
      <p:ext uri="{BB962C8B-B14F-4D97-AF65-F5344CB8AC3E}">
        <p14:creationId xmlns:p14="http://schemas.microsoft.com/office/powerpoint/2010/main" val="38976910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987A23C-0636-4717-90DA-5429BAC72FA6}"/>
              </a:ext>
            </a:extLst>
          </p:cNvPr>
          <p:cNvSpPr txBox="1"/>
          <p:nvPr/>
        </p:nvSpPr>
        <p:spPr>
          <a:xfrm>
            <a:off x="963253" y="2393228"/>
            <a:ext cx="72174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dirty="0">
                <a:solidFill>
                  <a:srgbClr val="000A8B"/>
                </a:solidFill>
              </a:rPr>
              <a:t>6. INFORME GERENCIA COMERCIAL </a:t>
            </a:r>
            <a:endParaRPr lang="es-ES" sz="4000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8254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69" y="123833"/>
            <a:ext cx="1344705" cy="733945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4464424" y="6520418"/>
            <a:ext cx="43144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chemeClr val="bg1"/>
                </a:solidFill>
                <a:latin typeface="Lato Regular"/>
                <a:cs typeface="Lato Regular"/>
              </a:rPr>
              <a:t>Gerencia comercial</a:t>
            </a:r>
          </a:p>
        </p:txBody>
      </p:sp>
      <p:pic>
        <p:nvPicPr>
          <p:cNvPr id="7" name="Imagen 6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68"/>
          <a:stretch/>
        </p:blipFill>
        <p:spPr>
          <a:xfrm>
            <a:off x="4273232" y="-12639"/>
            <a:ext cx="4813935" cy="726141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6777038" y="543744"/>
            <a:ext cx="23213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100" i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Cifras en Millones $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83223" y="1127665"/>
            <a:ext cx="2856211" cy="113877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O" sz="1400" b="1" dirty="0">
                <a:solidFill>
                  <a:schemeClr val="bg1"/>
                </a:solidFill>
              </a:rPr>
              <a:t>CONCEPTO</a:t>
            </a:r>
          </a:p>
          <a:p>
            <a:endParaRPr lang="es-CO" sz="1200" b="1" dirty="0">
              <a:solidFill>
                <a:schemeClr val="bg1"/>
              </a:solidFill>
            </a:endParaRPr>
          </a:p>
          <a:p>
            <a:r>
              <a:rPr lang="es-CO" sz="1400" b="1" dirty="0">
                <a:solidFill>
                  <a:schemeClr val="bg1"/>
                </a:solidFill>
              </a:rPr>
              <a:t>Unid. Comerciales Vendidas: </a:t>
            </a:r>
          </a:p>
          <a:p>
            <a:r>
              <a:rPr lang="es-CO" sz="1400" b="1" dirty="0">
                <a:solidFill>
                  <a:schemeClr val="bg1"/>
                </a:solidFill>
              </a:rPr>
              <a:t>M.I. Vendidas:</a:t>
            </a:r>
          </a:p>
          <a:p>
            <a:r>
              <a:rPr lang="es-CO" sz="1400" b="1" dirty="0">
                <a:solidFill>
                  <a:schemeClr val="bg1"/>
                </a:solidFill>
              </a:rPr>
              <a:t>Valor Ventas: </a:t>
            </a:r>
            <a:r>
              <a:rPr lang="es-CO" sz="1200" b="1" dirty="0">
                <a:solidFill>
                  <a:schemeClr val="bg1"/>
                </a:solidFill>
              </a:rPr>
              <a:t>	</a:t>
            </a:r>
            <a:r>
              <a:rPr lang="es-CO" sz="1200" dirty="0">
                <a:solidFill>
                  <a:schemeClr val="bg1"/>
                </a:solidFill>
              </a:rPr>
              <a:t>	 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4782110" y="1125180"/>
            <a:ext cx="1137740" cy="116955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sz="1400" b="1" u="sng" dirty="0">
                <a:solidFill>
                  <a:schemeClr val="tx2"/>
                </a:solidFill>
              </a:rPr>
              <a:t>AÑO 2016</a:t>
            </a:r>
          </a:p>
          <a:p>
            <a:pPr algn="ctr"/>
            <a:endParaRPr lang="es-CO" sz="1400" dirty="0">
              <a:solidFill>
                <a:schemeClr val="tx2"/>
              </a:solidFill>
            </a:endParaRPr>
          </a:p>
          <a:p>
            <a:pPr algn="ctr"/>
            <a:r>
              <a:rPr lang="es-ES" sz="1400" dirty="0">
                <a:solidFill>
                  <a:schemeClr val="tx2"/>
                </a:solidFill>
              </a:rPr>
              <a:t>80</a:t>
            </a:r>
            <a:endParaRPr lang="es-CO" sz="1400" dirty="0">
              <a:solidFill>
                <a:schemeClr val="tx2"/>
              </a:solidFill>
            </a:endParaRPr>
          </a:p>
          <a:p>
            <a:pPr algn="ctr"/>
            <a:r>
              <a:rPr lang="es-ES" sz="1400" dirty="0">
                <a:solidFill>
                  <a:schemeClr val="tx2"/>
                </a:solidFill>
              </a:rPr>
              <a:t>129</a:t>
            </a:r>
            <a:endParaRPr lang="es-CO" sz="1400" dirty="0">
              <a:solidFill>
                <a:schemeClr val="tx2"/>
              </a:solidFill>
            </a:endParaRPr>
          </a:p>
          <a:p>
            <a:pPr algn="ctr"/>
            <a:r>
              <a:rPr lang="es-CO" sz="1400" b="1" dirty="0">
                <a:solidFill>
                  <a:schemeClr val="tx2"/>
                </a:solidFill>
              </a:rPr>
              <a:t>$22.379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3593848" y="1127665"/>
            <a:ext cx="1137740" cy="116955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sz="1400" b="1" u="sng" dirty="0">
                <a:solidFill>
                  <a:schemeClr val="tx2"/>
                </a:solidFill>
              </a:rPr>
              <a:t>AÑO 2015 </a:t>
            </a:r>
          </a:p>
          <a:p>
            <a:pPr algn="ctr"/>
            <a:endParaRPr lang="es-CO" sz="1400" dirty="0">
              <a:solidFill>
                <a:schemeClr val="tx2"/>
              </a:solidFill>
            </a:endParaRPr>
          </a:p>
          <a:p>
            <a:pPr algn="ctr"/>
            <a:r>
              <a:rPr lang="es-ES" sz="1400" dirty="0">
                <a:solidFill>
                  <a:schemeClr val="tx2"/>
                </a:solidFill>
              </a:rPr>
              <a:t>25</a:t>
            </a:r>
          </a:p>
          <a:p>
            <a:pPr algn="ctr"/>
            <a:r>
              <a:rPr lang="es-ES" sz="1400" dirty="0">
                <a:solidFill>
                  <a:schemeClr val="tx2"/>
                </a:solidFill>
              </a:rPr>
              <a:t>38</a:t>
            </a:r>
            <a:endParaRPr lang="es-CO" sz="1400" dirty="0">
              <a:solidFill>
                <a:schemeClr val="tx2"/>
              </a:solidFill>
            </a:endParaRPr>
          </a:p>
          <a:p>
            <a:pPr algn="ctr"/>
            <a:r>
              <a:rPr lang="es-CO" sz="1400" b="1" dirty="0">
                <a:solidFill>
                  <a:schemeClr val="tx2"/>
                </a:solidFill>
              </a:rPr>
              <a:t>$9.917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7156191" y="1116591"/>
            <a:ext cx="1137740" cy="11695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sz="1400" b="1" u="sng" dirty="0">
                <a:solidFill>
                  <a:schemeClr val="tx2"/>
                </a:solidFill>
              </a:rPr>
              <a:t>AÑO 2018</a:t>
            </a:r>
          </a:p>
          <a:p>
            <a:pPr algn="ctr"/>
            <a:endParaRPr lang="es-CO" sz="1400" b="1" u="sng" dirty="0">
              <a:solidFill>
                <a:schemeClr val="tx2"/>
              </a:solidFill>
            </a:endParaRPr>
          </a:p>
          <a:p>
            <a:pPr algn="ctr"/>
            <a:r>
              <a:rPr lang="es-CO" sz="1400" dirty="0">
                <a:solidFill>
                  <a:schemeClr val="tx2"/>
                </a:solidFill>
              </a:rPr>
              <a:t>45</a:t>
            </a:r>
          </a:p>
          <a:p>
            <a:pPr algn="ctr"/>
            <a:r>
              <a:rPr lang="es-ES" sz="1400" dirty="0">
                <a:solidFill>
                  <a:schemeClr val="tx2"/>
                </a:solidFill>
              </a:rPr>
              <a:t>65</a:t>
            </a:r>
            <a:endParaRPr lang="es-CO" sz="1400" dirty="0">
              <a:solidFill>
                <a:schemeClr val="tx2"/>
              </a:solidFill>
            </a:endParaRPr>
          </a:p>
          <a:p>
            <a:pPr algn="ctr"/>
            <a:r>
              <a:rPr lang="es-CO" sz="1400" b="1" dirty="0">
                <a:solidFill>
                  <a:schemeClr val="tx2"/>
                </a:solidFill>
              </a:rPr>
              <a:t>$69.004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3593848" y="2349481"/>
            <a:ext cx="3509972" cy="30777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CO" sz="1400" b="1" dirty="0">
                <a:solidFill>
                  <a:schemeClr val="bg1"/>
                </a:solidFill>
              </a:rPr>
              <a:t>$78.033 (3 años) 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3577235" y="2704114"/>
            <a:ext cx="4716696" cy="30777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CO" sz="1400" b="1" dirty="0">
                <a:solidFill>
                  <a:schemeClr val="bg1"/>
                </a:solidFill>
              </a:rPr>
              <a:t>$147.037 </a:t>
            </a:r>
            <a:r>
              <a:rPr lang="es-CO" sz="1100" b="1" dirty="0">
                <a:solidFill>
                  <a:schemeClr val="bg1"/>
                </a:solidFill>
              </a:rPr>
              <a:t>(4 años)</a:t>
            </a:r>
            <a:r>
              <a:rPr lang="es-CO" sz="14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1C667A96-B1FA-4205-B361-57F1A9C74C50}"/>
              </a:ext>
            </a:extLst>
          </p:cNvPr>
          <p:cNvSpPr txBox="1"/>
          <p:nvPr/>
        </p:nvSpPr>
        <p:spPr>
          <a:xfrm>
            <a:off x="236133" y="6327463"/>
            <a:ext cx="39279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000" dirty="0">
                <a:solidFill>
                  <a:schemeClr val="accent1">
                    <a:lumMod val="75000"/>
                  </a:schemeClr>
                </a:solidFill>
              </a:rPr>
              <a:t>Fuente de la información – CISA informe a corte  16 de julio 2018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7F36733-D2EA-4D1E-BE54-5237286C9056}"/>
              </a:ext>
            </a:extLst>
          </p:cNvPr>
          <p:cNvSpPr txBox="1"/>
          <p:nvPr/>
        </p:nvSpPr>
        <p:spPr>
          <a:xfrm>
            <a:off x="5966080" y="1124462"/>
            <a:ext cx="1137740" cy="116955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sz="1400" b="1" u="sng" dirty="0">
                <a:solidFill>
                  <a:schemeClr val="tx2"/>
                </a:solidFill>
              </a:rPr>
              <a:t>AÑO 2017</a:t>
            </a:r>
          </a:p>
          <a:p>
            <a:pPr algn="ctr"/>
            <a:endParaRPr lang="es-CO" sz="1400" dirty="0">
              <a:solidFill>
                <a:schemeClr val="tx2"/>
              </a:solidFill>
            </a:endParaRPr>
          </a:p>
          <a:p>
            <a:pPr algn="ctr"/>
            <a:r>
              <a:rPr lang="es-ES" sz="1400" dirty="0">
                <a:solidFill>
                  <a:schemeClr val="tx2"/>
                </a:solidFill>
              </a:rPr>
              <a:t>89</a:t>
            </a:r>
            <a:endParaRPr lang="es-CO" sz="1400" dirty="0">
              <a:solidFill>
                <a:schemeClr val="tx2"/>
              </a:solidFill>
            </a:endParaRPr>
          </a:p>
          <a:p>
            <a:pPr algn="ctr"/>
            <a:r>
              <a:rPr lang="es-CO" sz="1400" dirty="0">
                <a:solidFill>
                  <a:schemeClr val="tx2"/>
                </a:solidFill>
              </a:rPr>
              <a:t>157</a:t>
            </a:r>
          </a:p>
          <a:p>
            <a:pPr algn="ctr"/>
            <a:r>
              <a:rPr lang="es-CO" sz="1400" b="1" dirty="0">
                <a:solidFill>
                  <a:schemeClr val="tx2"/>
                </a:solidFill>
              </a:rPr>
              <a:t>$45.737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2160934" y="689420"/>
            <a:ext cx="54791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b="1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s-CO" dirty="0"/>
              <a:t>Resultado Comercialización Inmuebles – CISA. 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3F96FDFE-5A0E-4628-B086-E9925C98167D}"/>
              </a:ext>
            </a:extLst>
          </p:cNvPr>
          <p:cNvSpPr txBox="1"/>
          <p:nvPr/>
        </p:nvSpPr>
        <p:spPr>
          <a:xfrm>
            <a:off x="683223" y="2338838"/>
            <a:ext cx="23759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200" dirty="0">
                <a:solidFill>
                  <a:schemeClr val="accent1">
                    <a:lumMod val="75000"/>
                  </a:schemeClr>
                </a:solidFill>
              </a:rPr>
              <a:t>*Fecha inicio Contrato: 31-07-2015</a:t>
            </a:r>
            <a:endParaRPr lang="es-CO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44052260-3748-4A74-B016-AD8FBD374E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186782"/>
            <a:ext cx="9144000" cy="3088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6540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96" y="13916"/>
            <a:ext cx="1789958" cy="976966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4464424" y="6520418"/>
            <a:ext cx="43144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chemeClr val="bg1"/>
                </a:solidFill>
                <a:latin typeface="Lato Regular"/>
                <a:cs typeface="Lato Regular"/>
              </a:rPr>
              <a:t>Gerencia comercial</a:t>
            </a:r>
          </a:p>
        </p:txBody>
      </p:sp>
      <p:pic>
        <p:nvPicPr>
          <p:cNvPr id="7" name="Imagen 6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68"/>
          <a:stretch/>
        </p:blipFill>
        <p:spPr>
          <a:xfrm>
            <a:off x="4273232" y="27117"/>
            <a:ext cx="4813935" cy="726141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6777038" y="729272"/>
            <a:ext cx="23213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100" i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Cifras en Millones $</a:t>
            </a:r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768EDB68-9E5A-4FBA-B701-363B1DE25183}"/>
              </a:ext>
            </a:extLst>
          </p:cNvPr>
          <p:cNvCxnSpPr/>
          <p:nvPr/>
        </p:nvCxnSpPr>
        <p:spPr>
          <a:xfrm>
            <a:off x="2120348" y="4253948"/>
            <a:ext cx="4770782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C3ADFA8A-BEAD-4FC0-B57D-23F817BAB36C}"/>
              </a:ext>
            </a:extLst>
          </p:cNvPr>
          <p:cNvCxnSpPr/>
          <p:nvPr/>
        </p:nvCxnSpPr>
        <p:spPr>
          <a:xfrm>
            <a:off x="2120348" y="4253948"/>
            <a:ext cx="0" cy="30344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D9101FEF-47A0-4841-A26E-8F0BDDD67D5F}"/>
              </a:ext>
            </a:extLst>
          </p:cNvPr>
          <p:cNvCxnSpPr/>
          <p:nvPr/>
        </p:nvCxnSpPr>
        <p:spPr>
          <a:xfrm>
            <a:off x="6891130" y="4253948"/>
            <a:ext cx="0" cy="30344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5" name="Conector recto de flecha 24">
            <a:extLst>
              <a:ext uri="{FF2B5EF4-FFF2-40B4-BE49-F238E27FC236}">
                <a16:creationId xmlns:a16="http://schemas.microsoft.com/office/drawing/2014/main" id="{36FE85A0-4057-4C13-9AF4-E8A2E9BFD08D}"/>
              </a:ext>
            </a:extLst>
          </p:cNvPr>
          <p:cNvCxnSpPr>
            <a:cxnSpLocks/>
          </p:cNvCxnSpPr>
          <p:nvPr/>
        </p:nvCxnSpPr>
        <p:spPr>
          <a:xfrm>
            <a:off x="4508984" y="3736944"/>
            <a:ext cx="8450" cy="4365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6" name="CuadroTexto 25">
            <a:extLst>
              <a:ext uri="{FF2B5EF4-FFF2-40B4-BE49-F238E27FC236}">
                <a16:creationId xmlns:a16="http://schemas.microsoft.com/office/drawing/2014/main" id="{EAE7CB28-2E83-4A67-8982-D96EAE211B97}"/>
              </a:ext>
            </a:extLst>
          </p:cNvPr>
          <p:cNvSpPr txBox="1"/>
          <p:nvPr/>
        </p:nvSpPr>
        <p:spPr>
          <a:xfrm>
            <a:off x="1724865" y="1081061"/>
            <a:ext cx="54791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b="1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s-CO" dirty="0"/>
              <a:t>Resultado Comercialización Inmuebles – CISA.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5A2151F-DF4F-46B2-A922-51053F93CE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4273" y="1753838"/>
            <a:ext cx="4724882" cy="159714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643F7E6-0AA2-48E6-B78B-E0F4BF737E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857" y="4688071"/>
            <a:ext cx="4057143" cy="1542857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D196621-441C-4C0D-95EE-2C69872C59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1732" y="4688071"/>
            <a:ext cx="4057143" cy="1266162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7D4580E7-C2B2-4EE3-9835-D1677FECB440}"/>
              </a:ext>
            </a:extLst>
          </p:cNvPr>
          <p:cNvSpPr txBox="1"/>
          <p:nvPr/>
        </p:nvSpPr>
        <p:spPr>
          <a:xfrm>
            <a:off x="236133" y="6327463"/>
            <a:ext cx="39279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000" dirty="0">
                <a:solidFill>
                  <a:schemeClr val="accent1">
                    <a:lumMod val="75000"/>
                  </a:schemeClr>
                </a:solidFill>
              </a:rPr>
              <a:t>Fuente de la información – CISA informe a corte  16 de julio 2018</a:t>
            </a:r>
          </a:p>
        </p:txBody>
      </p:sp>
    </p:spTree>
    <p:extLst>
      <p:ext uri="{BB962C8B-B14F-4D97-AF65-F5344CB8AC3E}">
        <p14:creationId xmlns:p14="http://schemas.microsoft.com/office/powerpoint/2010/main" val="13706822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"/>
            <a:ext cx="1593759" cy="86988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4464424" y="6520418"/>
            <a:ext cx="43144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chemeClr val="bg1"/>
                </a:solidFill>
                <a:latin typeface="Lato Regular"/>
                <a:cs typeface="Lato Regular"/>
              </a:rPr>
              <a:t>Gerencia comercial</a:t>
            </a:r>
          </a:p>
        </p:txBody>
      </p:sp>
      <p:pic>
        <p:nvPicPr>
          <p:cNvPr id="7" name="Imagen 6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69" b="32140"/>
          <a:stretch/>
        </p:blipFill>
        <p:spPr>
          <a:xfrm>
            <a:off x="4273232" y="27118"/>
            <a:ext cx="4813935" cy="405254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6576217" y="452753"/>
            <a:ext cx="23213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100" i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Cifras en miles de Millones $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358127" y="704549"/>
            <a:ext cx="8559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b="1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</a:lstStyle>
          <a:p>
            <a:pPr algn="ctr"/>
            <a:r>
              <a:rPr lang="es-CO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Comparación valores acumulados y unidades inmobiliarias 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3D84EAAB-DD4F-4D67-9488-B0D01E285C4C}"/>
              </a:ext>
            </a:extLst>
          </p:cNvPr>
          <p:cNvSpPr txBox="1"/>
          <p:nvPr/>
        </p:nvSpPr>
        <p:spPr>
          <a:xfrm>
            <a:off x="6619409" y="4700106"/>
            <a:ext cx="2298099" cy="15790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  <a:lvl1pPr>
              <a:defRPr sz="1400" b="1"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CO" dirty="0"/>
              <a:t>El 70% del valor de las ventas ($102.527) está concentrado 20 unidades.</a:t>
            </a:r>
          </a:p>
          <a:p>
            <a:endParaRPr lang="es-CO" dirty="0"/>
          </a:p>
          <a:p>
            <a:r>
              <a:rPr lang="es-CO" dirty="0"/>
              <a:t>El 81% de las unidades (194) vendidas presentan un valor inferior a $500 millones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597C7032-66AA-41E3-B9C1-F298D2020AD3}"/>
              </a:ext>
            </a:extLst>
          </p:cNvPr>
          <p:cNvSpPr/>
          <p:nvPr/>
        </p:nvSpPr>
        <p:spPr>
          <a:xfrm>
            <a:off x="6619410" y="1289705"/>
            <a:ext cx="2298098" cy="150443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1400" b="1" dirty="0">
                <a:solidFill>
                  <a:schemeClr val="accent1">
                    <a:lumMod val="75000"/>
                  </a:schemeClr>
                </a:solidFill>
              </a:rPr>
              <a:t>El 77% de las unidades disponibles (331) tienen un valor inferior a $500.</a:t>
            </a:r>
          </a:p>
          <a:p>
            <a:endParaRPr lang="es-CO" sz="14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s-CO" sz="1400" b="1" dirty="0">
                <a:solidFill>
                  <a:schemeClr val="accent1">
                    <a:lumMod val="75000"/>
                  </a:schemeClr>
                </a:solidFill>
              </a:rPr>
              <a:t>El 73% del valor del portafolio ($241.112) esta concentrado en 47 unidades </a:t>
            </a:r>
          </a:p>
        </p:txBody>
      </p:sp>
      <p:cxnSp>
        <p:nvCxnSpPr>
          <p:cNvPr id="27" name="Conector recto 26">
            <a:extLst>
              <a:ext uri="{FF2B5EF4-FFF2-40B4-BE49-F238E27FC236}">
                <a16:creationId xmlns:a16="http://schemas.microsoft.com/office/drawing/2014/main" id="{FB993E95-49D9-484C-B0ED-004F9B02B831}"/>
              </a:ext>
            </a:extLst>
          </p:cNvPr>
          <p:cNvCxnSpPr/>
          <p:nvPr/>
        </p:nvCxnSpPr>
        <p:spPr>
          <a:xfrm flipV="1">
            <a:off x="358127" y="2886907"/>
            <a:ext cx="8539451" cy="195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27">
            <a:extLst>
              <a:ext uri="{FF2B5EF4-FFF2-40B4-BE49-F238E27FC236}">
                <a16:creationId xmlns:a16="http://schemas.microsoft.com/office/drawing/2014/main" id="{1A259DD6-E746-4319-B31C-3C8356D22E7B}"/>
              </a:ext>
            </a:extLst>
          </p:cNvPr>
          <p:cNvCxnSpPr/>
          <p:nvPr/>
        </p:nvCxnSpPr>
        <p:spPr>
          <a:xfrm flipV="1">
            <a:off x="378057" y="4537330"/>
            <a:ext cx="8539451" cy="195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28">
            <a:extLst>
              <a:ext uri="{FF2B5EF4-FFF2-40B4-BE49-F238E27FC236}">
                <a16:creationId xmlns:a16="http://schemas.microsoft.com/office/drawing/2014/main" id="{260060A5-9A1D-4BC6-BF90-50C1E45B1856}"/>
              </a:ext>
            </a:extLst>
          </p:cNvPr>
          <p:cNvCxnSpPr/>
          <p:nvPr/>
        </p:nvCxnSpPr>
        <p:spPr>
          <a:xfrm flipV="1">
            <a:off x="358126" y="1131217"/>
            <a:ext cx="8539451" cy="195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30">
            <a:extLst>
              <a:ext uri="{FF2B5EF4-FFF2-40B4-BE49-F238E27FC236}">
                <a16:creationId xmlns:a16="http://schemas.microsoft.com/office/drawing/2014/main" id="{82817F71-C29D-484C-BEDD-D3D699744585}"/>
              </a:ext>
            </a:extLst>
          </p:cNvPr>
          <p:cNvCxnSpPr/>
          <p:nvPr/>
        </p:nvCxnSpPr>
        <p:spPr>
          <a:xfrm>
            <a:off x="6361043" y="1297294"/>
            <a:ext cx="0" cy="49818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ángulo 31">
            <a:extLst>
              <a:ext uri="{FF2B5EF4-FFF2-40B4-BE49-F238E27FC236}">
                <a16:creationId xmlns:a16="http://schemas.microsoft.com/office/drawing/2014/main" id="{F6FDA7BE-B399-495D-8088-5E285A21226D}"/>
              </a:ext>
            </a:extLst>
          </p:cNvPr>
          <p:cNvSpPr/>
          <p:nvPr/>
        </p:nvSpPr>
        <p:spPr>
          <a:xfrm>
            <a:off x="6576217" y="2952418"/>
            <a:ext cx="2298098" cy="150443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1400" b="1" dirty="0">
                <a:solidFill>
                  <a:schemeClr val="accent1">
                    <a:lumMod val="75000"/>
                  </a:schemeClr>
                </a:solidFill>
              </a:rPr>
              <a:t>El 89% de las unidades en puja (8) presentan rango menor a $500 PBV.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5EC4DCE8-A751-4BF5-92E2-78A83AEEEF03}"/>
              </a:ext>
            </a:extLst>
          </p:cNvPr>
          <p:cNvSpPr txBox="1"/>
          <p:nvPr/>
        </p:nvSpPr>
        <p:spPr>
          <a:xfrm>
            <a:off x="236133" y="6327463"/>
            <a:ext cx="39279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000" dirty="0">
                <a:solidFill>
                  <a:schemeClr val="accent1">
                    <a:lumMod val="75000"/>
                  </a:schemeClr>
                </a:solidFill>
              </a:rPr>
              <a:t>Fuente de la información – CISA informe a corte  16 de julio 2018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FB49B69-06CB-4C3A-BF51-E723EA8604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057" y="1220426"/>
            <a:ext cx="5767813" cy="160952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9057BF3D-9AA7-47A0-8BD6-5868FD8FF3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057" y="3118495"/>
            <a:ext cx="5767813" cy="122857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ECFC71C-E50C-4BA2-AD42-2039F1A8CB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8057" y="4730143"/>
            <a:ext cx="5767813" cy="16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7909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844346" cy="1006651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4464424" y="6520418"/>
            <a:ext cx="43144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chemeClr val="bg1"/>
                </a:solidFill>
                <a:latin typeface="Lato Regular"/>
                <a:cs typeface="Lato Regular"/>
              </a:rPr>
              <a:t>Gerencia comercial</a:t>
            </a:r>
          </a:p>
        </p:txBody>
      </p:sp>
      <p:pic>
        <p:nvPicPr>
          <p:cNvPr id="7" name="Imagen 6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68"/>
          <a:stretch/>
        </p:blipFill>
        <p:spPr>
          <a:xfrm>
            <a:off x="4273232" y="-12639"/>
            <a:ext cx="4813935" cy="726141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6822639" y="526473"/>
            <a:ext cx="23213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100" i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Cifras en miles de Millones $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1C667A96-B1FA-4205-B361-57F1A9C74C50}"/>
              </a:ext>
            </a:extLst>
          </p:cNvPr>
          <p:cNvSpPr txBox="1"/>
          <p:nvPr/>
        </p:nvSpPr>
        <p:spPr>
          <a:xfrm>
            <a:off x="116865" y="6327463"/>
            <a:ext cx="39279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000" dirty="0">
                <a:solidFill>
                  <a:schemeClr val="accent1">
                    <a:lumMod val="75000"/>
                  </a:schemeClr>
                </a:solidFill>
              </a:rPr>
              <a:t>Fuente de la información – CISA informe a corte  16 de julio 2018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0" y="113932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b="1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s-CO" dirty="0"/>
              <a:t>Comparación valores acumulados y unidades inmobiliarias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6773E1E-5B38-403C-BCF6-278E331380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494924"/>
            <a:ext cx="9144000" cy="38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2673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844346" cy="1006651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4464424" y="6520418"/>
            <a:ext cx="43144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chemeClr val="bg1"/>
                </a:solidFill>
                <a:latin typeface="Lato Regular"/>
                <a:cs typeface="Lato Regular"/>
              </a:rPr>
              <a:t>Gerencia comercial</a:t>
            </a:r>
          </a:p>
        </p:txBody>
      </p:sp>
      <p:pic>
        <p:nvPicPr>
          <p:cNvPr id="7" name="Imagen 6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68"/>
          <a:stretch/>
        </p:blipFill>
        <p:spPr>
          <a:xfrm>
            <a:off x="4273232" y="27117"/>
            <a:ext cx="4813935" cy="726141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6822639" y="526473"/>
            <a:ext cx="23213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100" i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Cifras en miles de Millones $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1C667A96-B1FA-4205-B361-57F1A9C74C50}"/>
              </a:ext>
            </a:extLst>
          </p:cNvPr>
          <p:cNvSpPr txBox="1"/>
          <p:nvPr/>
        </p:nvSpPr>
        <p:spPr>
          <a:xfrm>
            <a:off x="116865" y="6327463"/>
            <a:ext cx="39279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000" dirty="0">
                <a:solidFill>
                  <a:schemeClr val="accent1">
                    <a:lumMod val="75000"/>
                  </a:schemeClr>
                </a:solidFill>
              </a:rPr>
              <a:t>Fuente de la información – CISA informe a corte  16 de julio 2018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1" y="1044652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b="1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s-CO" dirty="0">
                <a:solidFill>
                  <a:schemeClr val="accent1">
                    <a:lumMod val="75000"/>
                  </a:schemeClr>
                </a:solidFill>
              </a:rPr>
              <a:t>TOP 8 Inmuebles Extintos (Disponibles para comercializar)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ED21567-F183-4858-8CBE-790B42EB9B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242" y="2028312"/>
            <a:ext cx="8438633" cy="2994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8814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96" y="13916"/>
            <a:ext cx="1344705" cy="733945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4464424" y="6520418"/>
            <a:ext cx="43144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chemeClr val="bg1"/>
                </a:solidFill>
                <a:latin typeface="Lato Regular"/>
                <a:cs typeface="Lato Regular"/>
              </a:rPr>
              <a:t>Gerencia comercial</a:t>
            </a:r>
          </a:p>
        </p:txBody>
      </p:sp>
      <p:pic>
        <p:nvPicPr>
          <p:cNvPr id="7" name="Imagen 6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68" b="18169"/>
          <a:stretch/>
        </p:blipFill>
        <p:spPr>
          <a:xfrm>
            <a:off x="4273232" y="27117"/>
            <a:ext cx="4813935" cy="544741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6777038" y="729272"/>
            <a:ext cx="23213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100" i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Cifras en Millones $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8746C76F-84AD-4E10-A5DC-03E3719EEA68}"/>
              </a:ext>
            </a:extLst>
          </p:cNvPr>
          <p:cNvSpPr txBox="1"/>
          <p:nvPr/>
        </p:nvSpPr>
        <p:spPr>
          <a:xfrm>
            <a:off x="525580" y="1397890"/>
            <a:ext cx="80796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Resultado gestión: Ventas directas 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2E413C4A-2070-4FA3-97B8-FC2C44334BEB}"/>
              </a:ext>
            </a:extLst>
          </p:cNvPr>
          <p:cNvSpPr txBox="1"/>
          <p:nvPr/>
        </p:nvSpPr>
        <p:spPr>
          <a:xfrm>
            <a:off x="380617" y="6029739"/>
            <a:ext cx="82581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100" dirty="0">
                <a:solidFill>
                  <a:schemeClr val="accent1">
                    <a:lumMod val="50000"/>
                  </a:schemeClr>
                </a:solidFill>
              </a:rPr>
              <a:t>Fecha de corte 16/07/2018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FDE37B1-25EA-4079-B642-AB1F4CB7B2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792" y="2205008"/>
            <a:ext cx="8638762" cy="2287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0033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62DE2FE-DD36-4D9F-BAC6-B652934725DA}"/>
              </a:ext>
            </a:extLst>
          </p:cNvPr>
          <p:cNvSpPr txBox="1"/>
          <p:nvPr/>
        </p:nvSpPr>
        <p:spPr>
          <a:xfrm>
            <a:off x="963253" y="2928066"/>
            <a:ext cx="72174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dirty="0">
                <a:solidFill>
                  <a:srgbClr val="000A8B"/>
                </a:solidFill>
              </a:rPr>
              <a:t>GRACIAS POR SU ATENCION</a:t>
            </a:r>
            <a:endParaRPr lang="es-ES" sz="4000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284921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6086</TotalTime>
  <Words>1858</Words>
  <Application>Microsoft Office PowerPoint</Application>
  <PresentationFormat>Presentación en pantalla (4:3)</PresentationFormat>
  <Paragraphs>491</Paragraphs>
  <Slides>39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39</vt:i4>
      </vt:variant>
    </vt:vector>
  </HeadingPairs>
  <TitlesOfParts>
    <vt:vector size="47" baseType="lpstr">
      <vt:lpstr>Arial</vt:lpstr>
      <vt:lpstr>Arial Narrow</vt:lpstr>
      <vt:lpstr>Calibri</vt:lpstr>
      <vt:lpstr>lato</vt:lpstr>
      <vt:lpstr>Lato Regular</vt:lpstr>
      <vt:lpstr>Times New Roman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Mauricio Fuentes Bonilla</dc:creator>
  <cp:lastModifiedBy>Paola Andrea Lopez Jaramillo</cp:lastModifiedBy>
  <cp:revision>183</cp:revision>
  <cp:lastPrinted>2018-07-18T23:16:26Z</cp:lastPrinted>
  <dcterms:created xsi:type="dcterms:W3CDTF">2015-02-19T23:51:59Z</dcterms:created>
  <dcterms:modified xsi:type="dcterms:W3CDTF">2018-07-23T20:54:09Z</dcterms:modified>
</cp:coreProperties>
</file>