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9"/>
  </p:notesMasterIdLst>
  <p:sldIdLst>
    <p:sldId id="290" r:id="rId2"/>
    <p:sldId id="377" r:id="rId3"/>
    <p:sldId id="261" r:id="rId4"/>
    <p:sldId id="273" r:id="rId5"/>
    <p:sldId id="274" r:id="rId6"/>
    <p:sldId id="286" r:id="rId7"/>
    <p:sldId id="359" r:id="rId8"/>
    <p:sldId id="360" r:id="rId9"/>
    <p:sldId id="361" r:id="rId10"/>
    <p:sldId id="362" r:id="rId11"/>
    <p:sldId id="364" r:id="rId12"/>
    <p:sldId id="368" r:id="rId13"/>
    <p:sldId id="846" r:id="rId14"/>
    <p:sldId id="847" r:id="rId15"/>
    <p:sldId id="371" r:id="rId16"/>
    <p:sldId id="372" r:id="rId17"/>
    <p:sldId id="373" r:id="rId18"/>
    <p:sldId id="375" r:id="rId19"/>
    <p:sldId id="379" r:id="rId20"/>
    <p:sldId id="816" r:id="rId21"/>
    <p:sldId id="832" r:id="rId22"/>
    <p:sldId id="833" r:id="rId23"/>
    <p:sldId id="834" r:id="rId24"/>
    <p:sldId id="831" r:id="rId25"/>
    <p:sldId id="828" r:id="rId26"/>
    <p:sldId id="838" r:id="rId27"/>
    <p:sldId id="835" r:id="rId28"/>
    <p:sldId id="837" r:id="rId29"/>
    <p:sldId id="836" r:id="rId30"/>
    <p:sldId id="256" r:id="rId31"/>
    <p:sldId id="258" r:id="rId32"/>
    <p:sldId id="267" r:id="rId33"/>
    <p:sldId id="260" r:id="rId34"/>
    <p:sldId id="269" r:id="rId35"/>
    <p:sldId id="263" r:id="rId36"/>
    <p:sldId id="268" r:id="rId37"/>
    <p:sldId id="264" r:id="rId38"/>
    <p:sldId id="270" r:id="rId39"/>
    <p:sldId id="271" r:id="rId40"/>
    <p:sldId id="848" r:id="rId41"/>
    <p:sldId id="257" r:id="rId42"/>
    <p:sldId id="852" r:id="rId43"/>
    <p:sldId id="853" r:id="rId44"/>
    <p:sldId id="854" r:id="rId45"/>
    <p:sldId id="262" r:id="rId46"/>
    <p:sldId id="855" r:id="rId47"/>
    <p:sldId id="856" r:id="rId48"/>
    <p:sldId id="839" r:id="rId49"/>
    <p:sldId id="840" r:id="rId50"/>
    <p:sldId id="841" r:id="rId51"/>
    <p:sldId id="266" r:id="rId52"/>
    <p:sldId id="842" r:id="rId53"/>
    <p:sldId id="843" r:id="rId54"/>
    <p:sldId id="844" r:id="rId55"/>
    <p:sldId id="272" r:id="rId56"/>
    <p:sldId id="845" r:id="rId57"/>
    <p:sldId id="259" r:id="rId58"/>
  </p:sldIdLst>
  <p:sldSz cx="9144000" cy="6858000" type="screen4x3"/>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5" autoAdjust="0"/>
    <p:restoredTop sz="94677"/>
  </p:normalViewPr>
  <p:slideViewPr>
    <p:cSldViewPr snapToGrid="0" snapToObjects="1">
      <p:cViewPr varScale="1">
        <p:scale>
          <a:sx n="72" d="100"/>
          <a:sy n="72" d="100"/>
        </p:scale>
        <p:origin x="122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file:///\\compartida\Publica\7%20-%20Coordinaci&#243;n%20T&#233;cnica\AREA%20TECNICA\FUNCIONARIOS\CCASTIBLANCO\Control%20presupuesto%20contratos%20ROM2018\control%20presupuestos%20ROM.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ompartida\Publica\7%20-%20Coordinaci&#243;n%20T&#233;cnica\AREA%20TECNICA\FUNCIONARIOS\CCASTIBLANCO\Control%20presupuesto%20contratos%20ROM2018\control%20presupuestos%20ROM.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ompartida\Publica\7%20-%20Coordinaci&#243;n%20T&#233;cnica\AREA%20TECNICA\FUNCIONARIOS\CCASTIBLANCO\Control%20presupuesto%20contratos%20ROM2018\control%20presupuestos%20ROM.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551665163740086"/>
          <c:y val="0.14885905622903606"/>
          <c:w val="0.72338819194703963"/>
          <c:h val="0.63593930772509555"/>
        </c:manualLayout>
      </c:layout>
      <c:scatterChart>
        <c:scatterStyle val="lineMarker"/>
        <c:varyColors val="0"/>
        <c:ser>
          <c:idx val="0"/>
          <c:order val="0"/>
          <c:tx>
            <c:strRef>
              <c:f>'Centro Oriente'!$G$44</c:f>
              <c:strCache>
                <c:ptCount val="1"/>
                <c:pt idx="0">
                  <c:v>Valor Programado </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xVal>
            <c:numRef>
              <c:f>'Centro Oriente'!$F$45:$F$57</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'Centro Oriente'!$K$45:$K$57</c:f>
              <c:numCache>
                <c:formatCode>"$"\ #,##0.00</c:formatCode>
                <c:ptCount val="13"/>
                <c:pt idx="0">
                  <c:v>0</c:v>
                </c:pt>
                <c:pt idx="1">
                  <c:v>68845833.333333328</c:v>
                </c:pt>
                <c:pt idx="2">
                  <c:v>137691666.66666666</c:v>
                </c:pt>
                <c:pt idx="3">
                  <c:v>206537500</c:v>
                </c:pt>
                <c:pt idx="4">
                  <c:v>275383333.33333331</c:v>
                </c:pt>
                <c:pt idx="5">
                  <c:v>344229166.66666669</c:v>
                </c:pt>
                <c:pt idx="6">
                  <c:v>413075000</c:v>
                </c:pt>
                <c:pt idx="7">
                  <c:v>481920833.33333331</c:v>
                </c:pt>
                <c:pt idx="8">
                  <c:v>550766666.66666663</c:v>
                </c:pt>
                <c:pt idx="9">
                  <c:v>619612500</c:v>
                </c:pt>
                <c:pt idx="10">
                  <c:v>688458333.33333325</c:v>
                </c:pt>
                <c:pt idx="11">
                  <c:v>757304166.66666663</c:v>
                </c:pt>
                <c:pt idx="12">
                  <c:v>826150000</c:v>
                </c:pt>
              </c:numCache>
            </c:numRef>
          </c:yVal>
          <c:smooth val="0"/>
          <c:extLst>
            <c:ext xmlns:c16="http://schemas.microsoft.com/office/drawing/2014/chart" uri="{C3380CC4-5D6E-409C-BE32-E72D297353CC}">
              <c16:uniqueId val="{00000000-406D-4282-A545-A78128D3B335}"/>
            </c:ext>
          </c:extLst>
        </c:ser>
        <c:ser>
          <c:idx val="1"/>
          <c:order val="1"/>
          <c:tx>
            <c:strRef>
              <c:f>'Centro Oriente'!$H$44</c:f>
              <c:strCache>
                <c:ptCount val="1"/>
                <c:pt idx="0">
                  <c:v>Aprobación Actual</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xVal>
            <c:numRef>
              <c:f>'Centro Oriente'!$F$45:$F$53</c:f>
              <c:numCache>
                <c:formatCode>General</c:formatCode>
                <c:ptCount val="9"/>
                <c:pt idx="0">
                  <c:v>0</c:v>
                </c:pt>
                <c:pt idx="1">
                  <c:v>1</c:v>
                </c:pt>
                <c:pt idx="2">
                  <c:v>2</c:v>
                </c:pt>
                <c:pt idx="3">
                  <c:v>3</c:v>
                </c:pt>
                <c:pt idx="4">
                  <c:v>4</c:v>
                </c:pt>
                <c:pt idx="5">
                  <c:v>5</c:v>
                </c:pt>
                <c:pt idx="6">
                  <c:v>6</c:v>
                </c:pt>
                <c:pt idx="7">
                  <c:v>7</c:v>
                </c:pt>
                <c:pt idx="8">
                  <c:v>8</c:v>
                </c:pt>
              </c:numCache>
            </c:numRef>
          </c:xVal>
          <c:yVal>
            <c:numRef>
              <c:f>'Centro Oriente'!$L$45:$L$53</c:f>
              <c:numCache>
                <c:formatCode>"$"\ #,##0.00</c:formatCode>
                <c:ptCount val="9"/>
                <c:pt idx="0">
                  <c:v>0</c:v>
                </c:pt>
                <c:pt idx="1">
                  <c:v>54551470.520300001</c:v>
                </c:pt>
                <c:pt idx="2">
                  <c:v>195851816.76029998</c:v>
                </c:pt>
                <c:pt idx="3">
                  <c:v>273872252.54030001</c:v>
                </c:pt>
                <c:pt idx="4">
                  <c:v>295597811.0503</c:v>
                </c:pt>
                <c:pt idx="5">
                  <c:v>396705972.45029998</c:v>
                </c:pt>
                <c:pt idx="6">
                  <c:v>581820715.85029995</c:v>
                </c:pt>
                <c:pt idx="7">
                  <c:v>666899336.65029991</c:v>
                </c:pt>
                <c:pt idx="8">
                  <c:v>773763333.06029987</c:v>
                </c:pt>
              </c:numCache>
            </c:numRef>
          </c:yVal>
          <c:smooth val="0"/>
          <c:extLst>
            <c:ext xmlns:c16="http://schemas.microsoft.com/office/drawing/2014/chart" uri="{C3380CC4-5D6E-409C-BE32-E72D297353CC}">
              <c16:uniqueId val="{00000001-406D-4282-A545-A78128D3B335}"/>
            </c:ext>
          </c:extLst>
        </c:ser>
        <c:ser>
          <c:idx val="2"/>
          <c:order val="2"/>
          <c:tx>
            <c:strRef>
              <c:f>'Centro Oriente'!$I$44</c:f>
              <c:strCache>
                <c:ptCount val="1"/>
                <c:pt idx="0">
                  <c:v>Finalizado a corte</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xVal>
            <c:numRef>
              <c:f>'Centro Oriente'!$F$45:$F$53</c:f>
              <c:numCache>
                <c:formatCode>General</c:formatCode>
                <c:ptCount val="9"/>
                <c:pt idx="0">
                  <c:v>0</c:v>
                </c:pt>
                <c:pt idx="1">
                  <c:v>1</c:v>
                </c:pt>
                <c:pt idx="2">
                  <c:v>2</c:v>
                </c:pt>
                <c:pt idx="3">
                  <c:v>3</c:v>
                </c:pt>
                <c:pt idx="4">
                  <c:v>4</c:v>
                </c:pt>
                <c:pt idx="5">
                  <c:v>5</c:v>
                </c:pt>
                <c:pt idx="6">
                  <c:v>6</c:v>
                </c:pt>
                <c:pt idx="7">
                  <c:v>7</c:v>
                </c:pt>
                <c:pt idx="8">
                  <c:v>8</c:v>
                </c:pt>
              </c:numCache>
            </c:numRef>
          </c:xVal>
          <c:yVal>
            <c:numRef>
              <c:f>'Centro Oriente'!$N$45:$N$53</c:f>
              <c:numCache>
                <c:formatCode>"$"\ #,##0.00</c:formatCode>
                <c:ptCount val="9"/>
                <c:pt idx="0">
                  <c:v>0</c:v>
                </c:pt>
                <c:pt idx="1">
                  <c:v>139673</c:v>
                </c:pt>
                <c:pt idx="2">
                  <c:v>2413533.5</c:v>
                </c:pt>
                <c:pt idx="3">
                  <c:v>74287243.980300009</c:v>
                </c:pt>
                <c:pt idx="4">
                  <c:v>104379290.10030001</c:v>
                </c:pt>
                <c:pt idx="5">
                  <c:v>153094449.53030002</c:v>
                </c:pt>
                <c:pt idx="6">
                  <c:v>153532864.53030002</c:v>
                </c:pt>
                <c:pt idx="7">
                  <c:v>231242402.55030003</c:v>
                </c:pt>
                <c:pt idx="8">
                  <c:v>231242402.55030003</c:v>
                </c:pt>
              </c:numCache>
            </c:numRef>
          </c:yVal>
          <c:smooth val="0"/>
          <c:extLst>
            <c:ext xmlns:c16="http://schemas.microsoft.com/office/drawing/2014/chart" uri="{C3380CC4-5D6E-409C-BE32-E72D297353CC}">
              <c16:uniqueId val="{00000002-406D-4282-A545-A78128D3B335}"/>
            </c:ext>
          </c:extLst>
        </c:ser>
        <c:ser>
          <c:idx val="3"/>
          <c:order val="3"/>
          <c:tx>
            <c:strRef>
              <c:f>'Centro Oriente'!$J$44</c:f>
              <c:strCache>
                <c:ptCount val="1"/>
                <c:pt idx="0">
                  <c:v>Pagado a corte</c:v>
                </c:pt>
              </c:strCache>
            </c:strRef>
          </c:tx>
          <c:spPr>
            <a:ln w="22225" cap="rnd">
              <a:solidFill>
                <a:schemeClr val="accent4"/>
              </a:solidFill>
              <a:round/>
            </a:ln>
            <a:effectLst/>
          </c:spPr>
          <c:marker>
            <c:symbol val="x"/>
            <c:size val="6"/>
            <c:spPr>
              <a:noFill/>
              <a:ln w="9525">
                <a:solidFill>
                  <a:schemeClr val="accent4"/>
                </a:solidFill>
                <a:round/>
              </a:ln>
              <a:effectLst/>
            </c:spPr>
          </c:marker>
          <c:xVal>
            <c:numRef>
              <c:f>'Centro Oriente'!$F$45:$F$53</c:f>
              <c:numCache>
                <c:formatCode>General</c:formatCode>
                <c:ptCount val="9"/>
                <c:pt idx="0">
                  <c:v>0</c:v>
                </c:pt>
                <c:pt idx="1">
                  <c:v>1</c:v>
                </c:pt>
                <c:pt idx="2">
                  <c:v>2</c:v>
                </c:pt>
                <c:pt idx="3">
                  <c:v>3</c:v>
                </c:pt>
                <c:pt idx="4">
                  <c:v>4</c:v>
                </c:pt>
                <c:pt idx="5">
                  <c:v>5</c:v>
                </c:pt>
                <c:pt idx="6">
                  <c:v>6</c:v>
                </c:pt>
                <c:pt idx="7">
                  <c:v>7</c:v>
                </c:pt>
                <c:pt idx="8">
                  <c:v>8</c:v>
                </c:pt>
              </c:numCache>
            </c:numRef>
          </c:xVal>
          <c:yVal>
            <c:numRef>
              <c:f>'Centro Oriente'!$P$45:$P$53</c:f>
              <c:numCache>
                <c:formatCode>"$"\ #,##0.00</c:formatCode>
                <c:ptCount val="9"/>
                <c:pt idx="0">
                  <c:v>0</c:v>
                </c:pt>
                <c:pt idx="1">
                  <c:v>0</c:v>
                </c:pt>
                <c:pt idx="2">
                  <c:v>0</c:v>
                </c:pt>
                <c:pt idx="3">
                  <c:v>0</c:v>
                </c:pt>
                <c:pt idx="4">
                  <c:v>24195550.664285716</c:v>
                </c:pt>
                <c:pt idx="5">
                  <c:v>135251057.63428572</c:v>
                </c:pt>
                <c:pt idx="6">
                  <c:v>167866530.79428571</c:v>
                </c:pt>
                <c:pt idx="7">
                  <c:v>287259074.0642857</c:v>
                </c:pt>
                <c:pt idx="8">
                  <c:v>358968455.20428568</c:v>
                </c:pt>
              </c:numCache>
            </c:numRef>
          </c:yVal>
          <c:smooth val="0"/>
          <c:extLst>
            <c:ext xmlns:c16="http://schemas.microsoft.com/office/drawing/2014/chart" uri="{C3380CC4-5D6E-409C-BE32-E72D297353CC}">
              <c16:uniqueId val="{00000003-406D-4282-A545-A78128D3B335}"/>
            </c:ext>
          </c:extLst>
        </c:ser>
        <c:ser>
          <c:idx val="4"/>
          <c:order val="4"/>
          <c:tx>
            <c:strRef>
              <c:f>'Centro Oriente'!$S$44</c:f>
              <c:strCache>
                <c:ptCount val="1"/>
                <c:pt idx="0">
                  <c:v>Presupuesto 2019</c:v>
                </c:pt>
              </c:strCache>
            </c:strRef>
          </c:tx>
          <c:spPr>
            <a:ln w="22225" cap="rnd">
              <a:solidFill>
                <a:schemeClr val="accent5"/>
              </a:solidFill>
              <a:round/>
            </a:ln>
            <a:effectLst/>
          </c:spPr>
          <c:marker>
            <c:symbol val="star"/>
            <c:size val="6"/>
            <c:spPr>
              <a:noFill/>
              <a:ln w="9525">
                <a:solidFill>
                  <a:schemeClr val="accent5"/>
                </a:solidFill>
                <a:round/>
              </a:ln>
              <a:effectLst/>
            </c:spPr>
          </c:marker>
          <c:xVal>
            <c:numRef>
              <c:f>'Centro Oriente'!$R$45:$R$57</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'Centro Oriente'!$S$45:$S$57</c:f>
              <c:numCache>
                <c:formatCode>_("$"* #,##0.00_);_("$"* \(#,##0.00\);_("$"* "-"??_);_(@_)</c:formatCode>
                <c:ptCount val="13"/>
                <c:pt idx="1">
                  <c:v>89166666.666666672</c:v>
                </c:pt>
                <c:pt idx="2">
                  <c:v>178333333.33333334</c:v>
                </c:pt>
                <c:pt idx="3">
                  <c:v>267500000</c:v>
                </c:pt>
                <c:pt idx="4">
                  <c:v>356666666.66666669</c:v>
                </c:pt>
                <c:pt idx="5">
                  <c:v>445833333.33333337</c:v>
                </c:pt>
                <c:pt idx="6">
                  <c:v>535000000</c:v>
                </c:pt>
                <c:pt idx="7">
                  <c:v>624166666.66666675</c:v>
                </c:pt>
                <c:pt idx="8">
                  <c:v>713333333.33333337</c:v>
                </c:pt>
                <c:pt idx="9">
                  <c:v>802500000</c:v>
                </c:pt>
                <c:pt idx="10">
                  <c:v>891666666.66666675</c:v>
                </c:pt>
                <c:pt idx="11">
                  <c:v>980833333.33333337</c:v>
                </c:pt>
                <c:pt idx="12">
                  <c:v>1070000000</c:v>
                </c:pt>
              </c:numCache>
            </c:numRef>
          </c:yVal>
          <c:smooth val="0"/>
          <c:extLst>
            <c:ext xmlns:c16="http://schemas.microsoft.com/office/drawing/2014/chart" uri="{C3380CC4-5D6E-409C-BE32-E72D297353CC}">
              <c16:uniqueId val="{00000004-406D-4282-A545-A78128D3B335}"/>
            </c:ext>
          </c:extLst>
        </c:ser>
        <c:dLbls>
          <c:showLegendKey val="0"/>
          <c:showVal val="0"/>
          <c:showCatName val="0"/>
          <c:showSerName val="0"/>
          <c:showPercent val="0"/>
          <c:showBubbleSize val="0"/>
        </c:dLbls>
        <c:axId val="215992560"/>
        <c:axId val="348716192"/>
      </c:scatterChart>
      <c:valAx>
        <c:axId val="21599256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s-CO"/>
                  <a:t>Meses</a:t>
                </a:r>
              </a:p>
            </c:rich>
          </c:tx>
          <c:overlay val="0"/>
          <c:spPr>
            <a:noFill/>
            <a:ln>
              <a:noFill/>
            </a:ln>
            <a:effectLst/>
          </c:spPr>
          <c:txPr>
            <a:bodyPr rot="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348716192"/>
        <c:crosses val="autoZero"/>
        <c:crossBetween val="midCat"/>
        <c:majorUnit val="1"/>
      </c:valAx>
      <c:valAx>
        <c:axId val="348716192"/>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s-CO"/>
                  <a:t>Valor presupuesto</a:t>
                </a:r>
              </a:p>
            </c:rich>
          </c:tx>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s-CO"/>
            </a:p>
          </c:txPr>
        </c:title>
        <c:numFmt formatCode="&quot;$&quot;\ #,##0.00" sourceLinked="0"/>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215992560"/>
        <c:crossesAt val="0"/>
        <c:crossBetween val="midCat"/>
      </c:valAx>
      <c:spPr>
        <a:noFill/>
        <a:ln>
          <a:noFill/>
        </a:ln>
        <a:effectLst/>
      </c:spPr>
    </c:plotArea>
    <c:legend>
      <c:legendPos val="t"/>
      <c:layout>
        <c:manualLayout>
          <c:xMode val="edge"/>
          <c:yMode val="edge"/>
          <c:x val="9.6594777276324088E-3"/>
          <c:y val="2.4680609591623361E-2"/>
          <c:w val="0.97521455263363688"/>
          <c:h val="0.10235651237722854"/>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66896924092307"/>
          <c:y val="0.13317147856517933"/>
          <c:w val="0.71984957803089322"/>
          <c:h val="0.70770960921551485"/>
        </c:manualLayout>
      </c:layout>
      <c:scatterChart>
        <c:scatterStyle val="lineMarker"/>
        <c:varyColors val="0"/>
        <c:ser>
          <c:idx val="0"/>
          <c:order val="0"/>
          <c:tx>
            <c:strRef>
              <c:f>Occidente!$G$44</c:f>
              <c:strCache>
                <c:ptCount val="1"/>
                <c:pt idx="0">
                  <c:v>Valor Programado </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Occidente!$F$45:$F$57</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Occidente!$K$45:$K$57</c:f>
              <c:numCache>
                <c:formatCode>"$"\ #,##0.00</c:formatCode>
                <c:ptCount val="13"/>
                <c:pt idx="0" formatCode="General">
                  <c:v>0</c:v>
                </c:pt>
                <c:pt idx="1">
                  <c:v>64028333.333333336</c:v>
                </c:pt>
                <c:pt idx="2">
                  <c:v>128056666.66666667</c:v>
                </c:pt>
                <c:pt idx="3">
                  <c:v>192085000</c:v>
                </c:pt>
                <c:pt idx="4">
                  <c:v>256113333.33333334</c:v>
                </c:pt>
                <c:pt idx="5">
                  <c:v>320141666.66666669</c:v>
                </c:pt>
                <c:pt idx="6">
                  <c:v>384170000</c:v>
                </c:pt>
                <c:pt idx="7">
                  <c:v>448198333.33333331</c:v>
                </c:pt>
                <c:pt idx="8">
                  <c:v>512226666.66666663</c:v>
                </c:pt>
                <c:pt idx="9">
                  <c:v>576255000</c:v>
                </c:pt>
                <c:pt idx="10">
                  <c:v>640283333.33333325</c:v>
                </c:pt>
                <c:pt idx="11">
                  <c:v>704311666.66666663</c:v>
                </c:pt>
                <c:pt idx="12">
                  <c:v>768340000</c:v>
                </c:pt>
              </c:numCache>
            </c:numRef>
          </c:yVal>
          <c:smooth val="0"/>
          <c:extLst>
            <c:ext xmlns:c16="http://schemas.microsoft.com/office/drawing/2014/chart" uri="{C3380CC4-5D6E-409C-BE32-E72D297353CC}">
              <c16:uniqueId val="{00000000-C9A6-48E3-9889-A19567EEA6E9}"/>
            </c:ext>
          </c:extLst>
        </c:ser>
        <c:ser>
          <c:idx val="1"/>
          <c:order val="1"/>
          <c:tx>
            <c:strRef>
              <c:f>Occidente!$H$44</c:f>
              <c:strCache>
                <c:ptCount val="1"/>
                <c:pt idx="0">
                  <c:v>Aprobación Actual</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Occidente!$F$45:$F$53</c:f>
              <c:numCache>
                <c:formatCode>General</c:formatCode>
                <c:ptCount val="9"/>
                <c:pt idx="0">
                  <c:v>0</c:v>
                </c:pt>
                <c:pt idx="1">
                  <c:v>1</c:v>
                </c:pt>
                <c:pt idx="2">
                  <c:v>2</c:v>
                </c:pt>
                <c:pt idx="3">
                  <c:v>3</c:v>
                </c:pt>
                <c:pt idx="4">
                  <c:v>4</c:v>
                </c:pt>
                <c:pt idx="5">
                  <c:v>5</c:v>
                </c:pt>
                <c:pt idx="6">
                  <c:v>6</c:v>
                </c:pt>
                <c:pt idx="7">
                  <c:v>7</c:v>
                </c:pt>
                <c:pt idx="8">
                  <c:v>8</c:v>
                </c:pt>
              </c:numCache>
            </c:numRef>
          </c:xVal>
          <c:yVal>
            <c:numRef>
              <c:f>Occidente!$L$45:$L$53</c:f>
              <c:numCache>
                <c:formatCode>"$"\ #,##0.00</c:formatCode>
                <c:ptCount val="9"/>
                <c:pt idx="0">
                  <c:v>0</c:v>
                </c:pt>
                <c:pt idx="1">
                  <c:v>15210824</c:v>
                </c:pt>
                <c:pt idx="2">
                  <c:v>49188309.919999994</c:v>
                </c:pt>
                <c:pt idx="3">
                  <c:v>56763671.209999993</c:v>
                </c:pt>
                <c:pt idx="4">
                  <c:v>77469149.589999989</c:v>
                </c:pt>
                <c:pt idx="5">
                  <c:v>181556618.88</c:v>
                </c:pt>
                <c:pt idx="6">
                  <c:v>286547688.61141527</c:v>
                </c:pt>
                <c:pt idx="7">
                  <c:v>364439308.44141531</c:v>
                </c:pt>
                <c:pt idx="8">
                  <c:v>484189181.86141533</c:v>
                </c:pt>
              </c:numCache>
            </c:numRef>
          </c:yVal>
          <c:smooth val="0"/>
          <c:extLst>
            <c:ext xmlns:c16="http://schemas.microsoft.com/office/drawing/2014/chart" uri="{C3380CC4-5D6E-409C-BE32-E72D297353CC}">
              <c16:uniqueId val="{00000001-C9A6-48E3-9889-A19567EEA6E9}"/>
            </c:ext>
          </c:extLst>
        </c:ser>
        <c:ser>
          <c:idx val="2"/>
          <c:order val="2"/>
          <c:tx>
            <c:strRef>
              <c:f>Occidente!$I$44</c:f>
              <c:strCache>
                <c:ptCount val="1"/>
                <c:pt idx="0">
                  <c:v>Finalizado a corte</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Occidente!$F$45:$F$53</c:f>
              <c:numCache>
                <c:formatCode>General</c:formatCode>
                <c:ptCount val="9"/>
                <c:pt idx="0">
                  <c:v>0</c:v>
                </c:pt>
                <c:pt idx="1">
                  <c:v>1</c:v>
                </c:pt>
                <c:pt idx="2">
                  <c:v>2</c:v>
                </c:pt>
                <c:pt idx="3">
                  <c:v>3</c:v>
                </c:pt>
                <c:pt idx="4">
                  <c:v>4</c:v>
                </c:pt>
                <c:pt idx="5">
                  <c:v>5</c:v>
                </c:pt>
                <c:pt idx="6">
                  <c:v>6</c:v>
                </c:pt>
                <c:pt idx="7">
                  <c:v>7</c:v>
                </c:pt>
                <c:pt idx="8">
                  <c:v>8</c:v>
                </c:pt>
              </c:numCache>
            </c:numRef>
          </c:xVal>
          <c:yVal>
            <c:numRef>
              <c:f>Occidente!$N$45:$N$53</c:f>
              <c:numCache>
                <c:formatCode>"$"\ #,##0.00</c:formatCode>
                <c:ptCount val="9"/>
                <c:pt idx="0">
                  <c:v>0</c:v>
                </c:pt>
                <c:pt idx="1">
                  <c:v>0</c:v>
                </c:pt>
                <c:pt idx="2">
                  <c:v>24243123.050000001</c:v>
                </c:pt>
                <c:pt idx="3">
                  <c:v>30472223.93</c:v>
                </c:pt>
                <c:pt idx="4">
                  <c:v>51358084.43</c:v>
                </c:pt>
                <c:pt idx="5">
                  <c:v>74387701.5</c:v>
                </c:pt>
                <c:pt idx="6">
                  <c:v>130317842.66</c:v>
                </c:pt>
                <c:pt idx="7">
                  <c:v>220035055.46000001</c:v>
                </c:pt>
                <c:pt idx="8">
                  <c:v>337306625.9514153</c:v>
                </c:pt>
              </c:numCache>
            </c:numRef>
          </c:yVal>
          <c:smooth val="0"/>
          <c:extLst>
            <c:ext xmlns:c16="http://schemas.microsoft.com/office/drawing/2014/chart" uri="{C3380CC4-5D6E-409C-BE32-E72D297353CC}">
              <c16:uniqueId val="{00000002-C9A6-48E3-9889-A19567EEA6E9}"/>
            </c:ext>
          </c:extLst>
        </c:ser>
        <c:ser>
          <c:idx val="3"/>
          <c:order val="3"/>
          <c:tx>
            <c:strRef>
              <c:f>Occidente!$J$44</c:f>
              <c:strCache>
                <c:ptCount val="1"/>
                <c:pt idx="0">
                  <c:v>Pagado a corte</c:v>
                </c:pt>
              </c:strCache>
            </c:strRef>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Occidente!$F$45:$F$53</c:f>
              <c:numCache>
                <c:formatCode>General</c:formatCode>
                <c:ptCount val="9"/>
                <c:pt idx="0">
                  <c:v>0</c:v>
                </c:pt>
                <c:pt idx="1">
                  <c:v>1</c:v>
                </c:pt>
                <c:pt idx="2">
                  <c:v>2</c:v>
                </c:pt>
                <c:pt idx="3">
                  <c:v>3</c:v>
                </c:pt>
                <c:pt idx="4">
                  <c:v>4</c:v>
                </c:pt>
                <c:pt idx="5">
                  <c:v>5</c:v>
                </c:pt>
                <c:pt idx="6">
                  <c:v>6</c:v>
                </c:pt>
                <c:pt idx="7">
                  <c:v>7</c:v>
                </c:pt>
                <c:pt idx="8">
                  <c:v>8</c:v>
                </c:pt>
              </c:numCache>
            </c:numRef>
          </c:xVal>
          <c:yVal>
            <c:numRef>
              <c:f>Occidente!$P$45:$P$53</c:f>
              <c:numCache>
                <c:formatCode>"$"\ #,##0.00</c:formatCode>
                <c:ptCount val="9"/>
                <c:pt idx="0">
                  <c:v>0</c:v>
                </c:pt>
                <c:pt idx="1">
                  <c:v>0</c:v>
                </c:pt>
                <c:pt idx="2">
                  <c:v>0</c:v>
                </c:pt>
                <c:pt idx="3">
                  <c:v>5668437.5220829993</c:v>
                </c:pt>
                <c:pt idx="4">
                  <c:v>20833054.769303001</c:v>
                </c:pt>
                <c:pt idx="5">
                  <c:v>43542933.382703997</c:v>
                </c:pt>
                <c:pt idx="6">
                  <c:v>51308838.601383999</c:v>
                </c:pt>
                <c:pt idx="7">
                  <c:v>81899614.889028996</c:v>
                </c:pt>
                <c:pt idx="8">
                  <c:v>280836518.664639</c:v>
                </c:pt>
              </c:numCache>
            </c:numRef>
          </c:yVal>
          <c:smooth val="0"/>
          <c:extLst>
            <c:ext xmlns:c16="http://schemas.microsoft.com/office/drawing/2014/chart" uri="{C3380CC4-5D6E-409C-BE32-E72D297353CC}">
              <c16:uniqueId val="{00000003-C9A6-48E3-9889-A19567EEA6E9}"/>
            </c:ext>
          </c:extLst>
        </c:ser>
        <c:ser>
          <c:idx val="4"/>
          <c:order val="4"/>
          <c:tx>
            <c:strRef>
              <c:f>Occidente!$S$44</c:f>
              <c:strCache>
                <c:ptCount val="1"/>
                <c:pt idx="0">
                  <c:v>Presupuesto 2019</c:v>
                </c:pt>
              </c:strCache>
            </c:strRef>
          </c:tx>
          <c:spPr>
            <a:ln w="19050" cap="rnd">
              <a:solidFill>
                <a:schemeClr val="accent5"/>
              </a:solidFill>
              <a:round/>
            </a:ln>
            <a:effectLst/>
          </c:spPr>
          <c:marker>
            <c:symbol val="circle"/>
            <c:size val="5"/>
            <c:spPr>
              <a:solidFill>
                <a:schemeClr val="accent5"/>
              </a:solidFill>
              <a:ln w="9525">
                <a:solidFill>
                  <a:schemeClr val="accent5"/>
                </a:solidFill>
              </a:ln>
              <a:effectLst/>
            </c:spPr>
          </c:marker>
          <c:xVal>
            <c:numRef>
              <c:f>Occidente!$R$45:$R$57</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Occidente!$S$45:$S$57</c:f>
              <c:numCache>
                <c:formatCode>_("$"* #,##0.00_);_("$"* \(#,##0.00\);_("$"* "-"??_);_(@_)</c:formatCode>
                <c:ptCount val="13"/>
                <c:pt idx="1">
                  <c:v>79833333.333333328</c:v>
                </c:pt>
                <c:pt idx="2">
                  <c:v>159666666.66666666</c:v>
                </c:pt>
                <c:pt idx="3">
                  <c:v>239500000</c:v>
                </c:pt>
                <c:pt idx="4">
                  <c:v>319333333.33333331</c:v>
                </c:pt>
                <c:pt idx="5">
                  <c:v>399166666.66666663</c:v>
                </c:pt>
                <c:pt idx="6">
                  <c:v>479000000</c:v>
                </c:pt>
                <c:pt idx="7">
                  <c:v>558833333.33333325</c:v>
                </c:pt>
                <c:pt idx="8">
                  <c:v>638666666.66666663</c:v>
                </c:pt>
                <c:pt idx="9">
                  <c:v>718500000</c:v>
                </c:pt>
                <c:pt idx="10">
                  <c:v>798333333.33333325</c:v>
                </c:pt>
                <c:pt idx="11">
                  <c:v>878166666.66666663</c:v>
                </c:pt>
                <c:pt idx="12">
                  <c:v>958000000</c:v>
                </c:pt>
              </c:numCache>
            </c:numRef>
          </c:yVal>
          <c:smooth val="0"/>
          <c:extLst>
            <c:ext xmlns:c16="http://schemas.microsoft.com/office/drawing/2014/chart" uri="{C3380CC4-5D6E-409C-BE32-E72D297353CC}">
              <c16:uniqueId val="{00000004-C9A6-48E3-9889-A19567EEA6E9}"/>
            </c:ext>
          </c:extLst>
        </c:ser>
        <c:dLbls>
          <c:showLegendKey val="0"/>
          <c:showVal val="0"/>
          <c:showCatName val="0"/>
          <c:showSerName val="0"/>
          <c:showPercent val="0"/>
          <c:showBubbleSize val="0"/>
        </c:dLbls>
        <c:axId val="215992560"/>
        <c:axId val="348716192"/>
      </c:scatterChart>
      <c:valAx>
        <c:axId val="21599256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s-CO"/>
                  <a:t>Meses</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348716192"/>
        <c:crosses val="autoZero"/>
        <c:crossBetween val="midCat"/>
        <c:majorUnit val="1"/>
      </c:valAx>
      <c:valAx>
        <c:axId val="348716192"/>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s-CO"/>
                  <a:t>Valor presupuesto</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s-CO"/>
            </a:p>
          </c:txPr>
        </c:title>
        <c:numFmt formatCode="&quot;$&quot;\ #,##0.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215992560"/>
        <c:crossesAt val="0"/>
        <c:crossBetween val="midCat"/>
      </c:valAx>
      <c:spPr>
        <a:noFill/>
        <a:ln>
          <a:noFill/>
        </a:ln>
        <a:effectLst/>
      </c:spPr>
    </c:plotArea>
    <c:legend>
      <c:legendPos val="b"/>
      <c:layout>
        <c:manualLayout>
          <c:xMode val="edge"/>
          <c:yMode val="edge"/>
          <c:x val="0"/>
          <c:y val="2.6487314085738628E-3"/>
          <c:w val="1"/>
          <c:h val="0.1130920093321668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'Sur Occidente'!$G$44</c:f>
              <c:strCache>
                <c:ptCount val="1"/>
                <c:pt idx="0">
                  <c:v>Valor Programado </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xVal>
            <c:numRef>
              <c:f>'Sur Occidente'!$F$45:$F$57</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'Sur Occidente'!$K$45:$K$57</c:f>
              <c:numCache>
                <c:formatCode>"$"\ #,##0.00</c:formatCode>
                <c:ptCount val="13"/>
                <c:pt idx="0" formatCode="General">
                  <c:v>0</c:v>
                </c:pt>
                <c:pt idx="1">
                  <c:v>74789166.666666672</c:v>
                </c:pt>
                <c:pt idx="2">
                  <c:v>149578333.33333334</c:v>
                </c:pt>
                <c:pt idx="3">
                  <c:v>224367500</c:v>
                </c:pt>
                <c:pt idx="4">
                  <c:v>299156666.66666669</c:v>
                </c:pt>
                <c:pt idx="5">
                  <c:v>373945833.33333337</c:v>
                </c:pt>
                <c:pt idx="6">
                  <c:v>448735000</c:v>
                </c:pt>
                <c:pt idx="7">
                  <c:v>523524166.66666663</c:v>
                </c:pt>
                <c:pt idx="8">
                  <c:v>598313333.33333325</c:v>
                </c:pt>
                <c:pt idx="9">
                  <c:v>673102500</c:v>
                </c:pt>
                <c:pt idx="10">
                  <c:v>747891666.66666675</c:v>
                </c:pt>
                <c:pt idx="11">
                  <c:v>822680833.33333337</c:v>
                </c:pt>
                <c:pt idx="12">
                  <c:v>897470000</c:v>
                </c:pt>
              </c:numCache>
            </c:numRef>
          </c:yVal>
          <c:smooth val="0"/>
          <c:extLst>
            <c:ext xmlns:c16="http://schemas.microsoft.com/office/drawing/2014/chart" uri="{C3380CC4-5D6E-409C-BE32-E72D297353CC}">
              <c16:uniqueId val="{00000000-AEA5-4E88-8F67-33CD1ABB1003}"/>
            </c:ext>
          </c:extLst>
        </c:ser>
        <c:ser>
          <c:idx val="1"/>
          <c:order val="1"/>
          <c:tx>
            <c:strRef>
              <c:f>'Sur Occidente'!$H$44</c:f>
              <c:strCache>
                <c:ptCount val="1"/>
                <c:pt idx="0">
                  <c:v>Aprobación Actual</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xVal>
            <c:numRef>
              <c:f>'Sur Occidente'!$F$45:$F$53</c:f>
              <c:numCache>
                <c:formatCode>General</c:formatCode>
                <c:ptCount val="9"/>
                <c:pt idx="0">
                  <c:v>0</c:v>
                </c:pt>
                <c:pt idx="1">
                  <c:v>1</c:v>
                </c:pt>
                <c:pt idx="2">
                  <c:v>2</c:v>
                </c:pt>
                <c:pt idx="3">
                  <c:v>3</c:v>
                </c:pt>
                <c:pt idx="4">
                  <c:v>4</c:v>
                </c:pt>
                <c:pt idx="5">
                  <c:v>5</c:v>
                </c:pt>
                <c:pt idx="6">
                  <c:v>6</c:v>
                </c:pt>
                <c:pt idx="7">
                  <c:v>7</c:v>
                </c:pt>
                <c:pt idx="8">
                  <c:v>8</c:v>
                </c:pt>
              </c:numCache>
            </c:numRef>
          </c:xVal>
          <c:yVal>
            <c:numRef>
              <c:f>'Sur Occidente'!$L$45:$L$53</c:f>
              <c:numCache>
                <c:formatCode>"$"\ #,##0.00</c:formatCode>
                <c:ptCount val="9"/>
                <c:pt idx="0">
                  <c:v>0</c:v>
                </c:pt>
                <c:pt idx="1">
                  <c:v>7468400.3200000003</c:v>
                </c:pt>
                <c:pt idx="2">
                  <c:v>49738655.050000004</c:v>
                </c:pt>
                <c:pt idx="3">
                  <c:v>523570719.44999999</c:v>
                </c:pt>
                <c:pt idx="4">
                  <c:v>546661626.90999997</c:v>
                </c:pt>
                <c:pt idx="5">
                  <c:v>559491105.30999994</c:v>
                </c:pt>
                <c:pt idx="6">
                  <c:v>570968675.63</c:v>
                </c:pt>
                <c:pt idx="7">
                  <c:v>899320739.07000005</c:v>
                </c:pt>
                <c:pt idx="8">
                  <c:v>899320739.07000005</c:v>
                </c:pt>
              </c:numCache>
            </c:numRef>
          </c:yVal>
          <c:smooth val="0"/>
          <c:extLst>
            <c:ext xmlns:c16="http://schemas.microsoft.com/office/drawing/2014/chart" uri="{C3380CC4-5D6E-409C-BE32-E72D297353CC}">
              <c16:uniqueId val="{00000001-AEA5-4E88-8F67-33CD1ABB1003}"/>
            </c:ext>
          </c:extLst>
        </c:ser>
        <c:ser>
          <c:idx val="2"/>
          <c:order val="2"/>
          <c:tx>
            <c:strRef>
              <c:f>'Sur Occidente'!$I$44</c:f>
              <c:strCache>
                <c:ptCount val="1"/>
                <c:pt idx="0">
                  <c:v>Finalizado a corte</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xVal>
            <c:numRef>
              <c:f>'Sur Occidente'!$F$45:$F$53</c:f>
              <c:numCache>
                <c:formatCode>General</c:formatCode>
                <c:ptCount val="9"/>
                <c:pt idx="0">
                  <c:v>0</c:v>
                </c:pt>
                <c:pt idx="1">
                  <c:v>1</c:v>
                </c:pt>
                <c:pt idx="2">
                  <c:v>2</c:v>
                </c:pt>
                <c:pt idx="3">
                  <c:v>3</c:v>
                </c:pt>
                <c:pt idx="4">
                  <c:v>4</c:v>
                </c:pt>
                <c:pt idx="5">
                  <c:v>5</c:v>
                </c:pt>
                <c:pt idx="6">
                  <c:v>6</c:v>
                </c:pt>
                <c:pt idx="7">
                  <c:v>7</c:v>
                </c:pt>
                <c:pt idx="8">
                  <c:v>8</c:v>
                </c:pt>
              </c:numCache>
            </c:numRef>
          </c:xVal>
          <c:yVal>
            <c:numRef>
              <c:f>'Sur Occidente'!$N$45:$N$53</c:f>
              <c:numCache>
                <c:formatCode>"$"\ #,##0.00</c:formatCode>
                <c:ptCount val="9"/>
                <c:pt idx="0">
                  <c:v>0</c:v>
                </c:pt>
                <c:pt idx="1">
                  <c:v>431302</c:v>
                </c:pt>
                <c:pt idx="2">
                  <c:v>39864092.910000004</c:v>
                </c:pt>
                <c:pt idx="3">
                  <c:v>55357826.990000002</c:v>
                </c:pt>
                <c:pt idx="4">
                  <c:v>156011865.63000003</c:v>
                </c:pt>
                <c:pt idx="5">
                  <c:v>232440990.48000002</c:v>
                </c:pt>
                <c:pt idx="6">
                  <c:v>237404014.66</c:v>
                </c:pt>
                <c:pt idx="7">
                  <c:v>246837008.41</c:v>
                </c:pt>
                <c:pt idx="8">
                  <c:v>246837008.41</c:v>
                </c:pt>
              </c:numCache>
            </c:numRef>
          </c:yVal>
          <c:smooth val="0"/>
          <c:extLst>
            <c:ext xmlns:c16="http://schemas.microsoft.com/office/drawing/2014/chart" uri="{C3380CC4-5D6E-409C-BE32-E72D297353CC}">
              <c16:uniqueId val="{00000002-AEA5-4E88-8F67-33CD1ABB1003}"/>
            </c:ext>
          </c:extLst>
        </c:ser>
        <c:ser>
          <c:idx val="3"/>
          <c:order val="3"/>
          <c:tx>
            <c:strRef>
              <c:f>'Sur Occidente'!$J$44</c:f>
              <c:strCache>
                <c:ptCount val="1"/>
                <c:pt idx="0">
                  <c:v>Pagado a corte</c:v>
                </c:pt>
              </c:strCache>
            </c:strRef>
          </c:tx>
          <c:spPr>
            <a:ln w="22225" cap="rnd">
              <a:solidFill>
                <a:schemeClr val="accent4"/>
              </a:solidFill>
              <a:round/>
            </a:ln>
            <a:effectLst/>
          </c:spPr>
          <c:marker>
            <c:symbol val="x"/>
            <c:size val="6"/>
            <c:spPr>
              <a:noFill/>
              <a:ln w="9525">
                <a:solidFill>
                  <a:schemeClr val="accent4"/>
                </a:solidFill>
                <a:round/>
              </a:ln>
              <a:effectLst/>
            </c:spPr>
          </c:marker>
          <c:xVal>
            <c:numRef>
              <c:f>'Sur Occidente'!$F$45:$F$53</c:f>
              <c:numCache>
                <c:formatCode>General</c:formatCode>
                <c:ptCount val="9"/>
                <c:pt idx="0">
                  <c:v>0</c:v>
                </c:pt>
                <c:pt idx="1">
                  <c:v>1</c:v>
                </c:pt>
                <c:pt idx="2">
                  <c:v>2</c:v>
                </c:pt>
                <c:pt idx="3">
                  <c:v>3</c:v>
                </c:pt>
                <c:pt idx="4">
                  <c:v>4</c:v>
                </c:pt>
                <c:pt idx="5">
                  <c:v>5</c:v>
                </c:pt>
                <c:pt idx="6">
                  <c:v>6</c:v>
                </c:pt>
                <c:pt idx="7">
                  <c:v>7</c:v>
                </c:pt>
                <c:pt idx="8">
                  <c:v>8</c:v>
                </c:pt>
              </c:numCache>
            </c:numRef>
          </c:xVal>
          <c:yVal>
            <c:numRef>
              <c:f>'Sur Occidente'!$P$45:$P$53</c:f>
              <c:numCache>
                <c:formatCode>"$"\ #,##0.00</c:formatCode>
                <c:ptCount val="9"/>
                <c:pt idx="0">
                  <c:v>0</c:v>
                </c:pt>
                <c:pt idx="1">
                  <c:v>0</c:v>
                </c:pt>
                <c:pt idx="2">
                  <c:v>0</c:v>
                </c:pt>
                <c:pt idx="3">
                  <c:v>0</c:v>
                </c:pt>
                <c:pt idx="4">
                  <c:v>45651558.365714006</c:v>
                </c:pt>
                <c:pt idx="5">
                  <c:v>124150363.383277</c:v>
                </c:pt>
                <c:pt idx="6">
                  <c:v>221340120.429113</c:v>
                </c:pt>
                <c:pt idx="7">
                  <c:v>280305300.48745704</c:v>
                </c:pt>
                <c:pt idx="8">
                  <c:v>291077831.34320104</c:v>
                </c:pt>
              </c:numCache>
            </c:numRef>
          </c:yVal>
          <c:smooth val="0"/>
          <c:extLst>
            <c:ext xmlns:c16="http://schemas.microsoft.com/office/drawing/2014/chart" uri="{C3380CC4-5D6E-409C-BE32-E72D297353CC}">
              <c16:uniqueId val="{00000003-AEA5-4E88-8F67-33CD1ABB1003}"/>
            </c:ext>
          </c:extLst>
        </c:ser>
        <c:ser>
          <c:idx val="4"/>
          <c:order val="4"/>
          <c:tx>
            <c:strRef>
              <c:f>'Sur Occidente'!$S$44</c:f>
              <c:strCache>
                <c:ptCount val="1"/>
                <c:pt idx="0">
                  <c:v>Presupuesto 2019</c:v>
                </c:pt>
              </c:strCache>
            </c:strRef>
          </c:tx>
          <c:spPr>
            <a:ln w="22225" cap="rnd">
              <a:solidFill>
                <a:schemeClr val="accent5"/>
              </a:solidFill>
              <a:round/>
            </a:ln>
            <a:effectLst/>
          </c:spPr>
          <c:marker>
            <c:symbol val="star"/>
            <c:size val="6"/>
            <c:spPr>
              <a:noFill/>
              <a:ln w="9525">
                <a:solidFill>
                  <a:schemeClr val="accent5"/>
                </a:solidFill>
                <a:round/>
              </a:ln>
              <a:effectLst/>
            </c:spPr>
          </c:marker>
          <c:xVal>
            <c:numRef>
              <c:f>'Sur Occidente'!$R$45:$R$57</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'Sur Occidente'!$S$45:$S$57</c:f>
              <c:numCache>
                <c:formatCode>_("$"* #,##0.00_);_("$"* \(#,##0.00\);_("$"* "-"??_);_(@_)</c:formatCode>
                <c:ptCount val="13"/>
                <c:pt idx="1">
                  <c:v>102083333.33333333</c:v>
                </c:pt>
                <c:pt idx="2">
                  <c:v>204166666.66666666</c:v>
                </c:pt>
                <c:pt idx="3">
                  <c:v>306250000</c:v>
                </c:pt>
                <c:pt idx="4">
                  <c:v>408333333.33333331</c:v>
                </c:pt>
                <c:pt idx="5">
                  <c:v>510416666.66666663</c:v>
                </c:pt>
                <c:pt idx="6">
                  <c:v>612500000</c:v>
                </c:pt>
                <c:pt idx="7">
                  <c:v>714583333.33333325</c:v>
                </c:pt>
                <c:pt idx="8">
                  <c:v>816666666.66666663</c:v>
                </c:pt>
                <c:pt idx="9">
                  <c:v>918750000</c:v>
                </c:pt>
                <c:pt idx="10">
                  <c:v>1020833333.3333333</c:v>
                </c:pt>
                <c:pt idx="11">
                  <c:v>1122916666.6666665</c:v>
                </c:pt>
                <c:pt idx="12">
                  <c:v>1225000000</c:v>
                </c:pt>
              </c:numCache>
            </c:numRef>
          </c:yVal>
          <c:smooth val="0"/>
          <c:extLst>
            <c:ext xmlns:c16="http://schemas.microsoft.com/office/drawing/2014/chart" uri="{C3380CC4-5D6E-409C-BE32-E72D297353CC}">
              <c16:uniqueId val="{00000004-AEA5-4E88-8F67-33CD1ABB1003}"/>
            </c:ext>
          </c:extLst>
        </c:ser>
        <c:dLbls>
          <c:showLegendKey val="0"/>
          <c:showVal val="0"/>
          <c:showCatName val="0"/>
          <c:showSerName val="0"/>
          <c:showPercent val="0"/>
          <c:showBubbleSize val="0"/>
        </c:dLbls>
        <c:axId val="215992560"/>
        <c:axId val="348716192"/>
      </c:scatterChart>
      <c:valAx>
        <c:axId val="21599256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s-CO"/>
                  <a:t>Meses</a:t>
                </a:r>
              </a:p>
            </c:rich>
          </c:tx>
          <c:overlay val="0"/>
          <c:spPr>
            <a:noFill/>
            <a:ln>
              <a:noFill/>
            </a:ln>
            <a:effectLst/>
          </c:spPr>
          <c:txPr>
            <a:bodyPr rot="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348716192"/>
        <c:crosses val="autoZero"/>
        <c:crossBetween val="midCat"/>
        <c:majorUnit val="1"/>
      </c:valAx>
      <c:valAx>
        <c:axId val="348716192"/>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s-CO"/>
                  <a:t>Valor presupuesto</a:t>
                </a:r>
              </a:p>
            </c:rich>
          </c:tx>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s-CO"/>
            </a:p>
          </c:txPr>
        </c:title>
        <c:numFmt formatCode="&quot;$&quot;\ #,##0.00" sourceLinked="0"/>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215992560"/>
        <c:crossesAt val="0"/>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DC371B8-607F-49EB-AD46-D05C3553421C}" type="datetimeFigureOut">
              <a:rPr lang="es-CO" smtClean="0"/>
              <a:t>30/10/2018</a:t>
            </a:fld>
            <a:endParaRPr lang="es-CO"/>
          </a:p>
        </p:txBody>
      </p:sp>
      <p:sp>
        <p:nvSpPr>
          <p:cNvPr id="4" name="Marcador de imagen de diapositiva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DB8C11A-0601-4DE9-A1DC-4E121FE61987}" type="slidenum">
              <a:rPr lang="es-CO" smtClean="0"/>
              <a:t>‹Nº›</a:t>
            </a:fld>
            <a:endParaRPr lang="es-CO"/>
          </a:p>
        </p:txBody>
      </p:sp>
    </p:spTree>
    <p:extLst>
      <p:ext uri="{BB962C8B-B14F-4D97-AF65-F5344CB8AC3E}">
        <p14:creationId xmlns:p14="http://schemas.microsoft.com/office/powerpoint/2010/main" val="2597886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21</a:t>
            </a:fld>
            <a:endParaRPr lang="es-CO"/>
          </a:p>
        </p:txBody>
      </p:sp>
    </p:spTree>
    <p:extLst>
      <p:ext uri="{BB962C8B-B14F-4D97-AF65-F5344CB8AC3E}">
        <p14:creationId xmlns:p14="http://schemas.microsoft.com/office/powerpoint/2010/main" val="595536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22</a:t>
            </a:fld>
            <a:endParaRPr lang="es-CO"/>
          </a:p>
        </p:txBody>
      </p:sp>
    </p:spTree>
    <p:extLst>
      <p:ext uri="{BB962C8B-B14F-4D97-AF65-F5344CB8AC3E}">
        <p14:creationId xmlns:p14="http://schemas.microsoft.com/office/powerpoint/2010/main" val="1725813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23</a:t>
            </a:fld>
            <a:endParaRPr lang="es-CO"/>
          </a:p>
        </p:txBody>
      </p:sp>
    </p:spTree>
    <p:extLst>
      <p:ext uri="{BB962C8B-B14F-4D97-AF65-F5344CB8AC3E}">
        <p14:creationId xmlns:p14="http://schemas.microsoft.com/office/powerpoint/2010/main" val="3170456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24</a:t>
            </a:fld>
            <a:endParaRPr lang="es-CO"/>
          </a:p>
        </p:txBody>
      </p:sp>
    </p:spTree>
    <p:extLst>
      <p:ext uri="{BB962C8B-B14F-4D97-AF65-F5344CB8AC3E}">
        <p14:creationId xmlns:p14="http://schemas.microsoft.com/office/powerpoint/2010/main" val="4253393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30/10/2018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30/10/2018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30/10/2018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30/10/2018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30/10/2018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30/10/2018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30/10/2018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30/10/2018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30/10/2018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30/10/2018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30/10/2018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30/10/2018</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 Target="slide6.xml"/><Relationship Id="rId7"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slide" Target="slide8.xml"/><Relationship Id="rId5" Type="http://schemas.openxmlformats.org/officeDocument/2006/relationships/image" Target="../media/image6.png"/><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slide" Target="slide11.xml"/><Relationship Id="rId7"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14.xml"/><Relationship Id="rId4" Type="http://schemas.openxmlformats.org/officeDocument/2006/relationships/slide" Target="slide13.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 Target="slide16.xml"/><Relationship Id="rId7"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slide" Target="slide20.xml"/><Relationship Id="rId5" Type="http://schemas.openxmlformats.org/officeDocument/2006/relationships/slide" Target="slide19.xml"/><Relationship Id="rId4" Type="http://schemas.openxmlformats.org/officeDocument/2006/relationships/slide" Target="slide1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1.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3.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emf"/></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9.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0.emf"/></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1.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png"/><Relationship Id="rId3" Type="http://schemas.openxmlformats.org/officeDocument/2006/relationships/image" Target="../media/image23.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notesSlide" Target="../notesSlides/notesSlide1.xml"/><Relationship Id="rId16"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28.png"/><Relationship Id="rId5" Type="http://schemas.openxmlformats.org/officeDocument/2006/relationships/image" Target="../media/image3.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png"/><Relationship Id="rId9" Type="http://schemas.openxmlformats.org/officeDocument/2006/relationships/image" Target="../media/image26.png"/><Relationship Id="rId14" Type="http://schemas.openxmlformats.org/officeDocument/2006/relationships/image" Target="../media/image31.png"/></Relationships>
</file>

<file path=ppt/slides/_rels/slide2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png"/><Relationship Id="rId7"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4.png"/><Relationship Id="rId10" Type="http://schemas.openxmlformats.org/officeDocument/2006/relationships/image" Target="../media/image40.png"/><Relationship Id="rId4" Type="http://schemas.openxmlformats.org/officeDocument/2006/relationships/image" Target="../media/image3.png"/><Relationship Id="rId9" Type="http://schemas.openxmlformats.org/officeDocument/2006/relationships/image" Target="../media/image39.png"/></Relationships>
</file>

<file path=ppt/slides/_rels/slide2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png"/><Relationship Id="rId7"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5.emf"/><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image" Target="../media/image47.emf"/><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9.emf"/><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slide" Target="slide33.xml"/><Relationship Id="rId3" Type="http://schemas.openxmlformats.org/officeDocument/2006/relationships/image" Target="../media/image3.png"/><Relationship Id="rId7" Type="http://schemas.openxmlformats.org/officeDocument/2006/relationships/image" Target="../media/image52.png"/><Relationship Id="rId12" Type="http://schemas.openxmlformats.org/officeDocument/2006/relationships/slide" Target="slide35.xml"/><Relationship Id="rId2"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slide" Target="slide37.xml"/><Relationship Id="rId5" Type="http://schemas.openxmlformats.org/officeDocument/2006/relationships/image" Target="../media/image51.png"/><Relationship Id="rId10" Type="http://schemas.openxmlformats.org/officeDocument/2006/relationships/image" Target="../media/image55.png"/><Relationship Id="rId4" Type="http://schemas.openxmlformats.org/officeDocument/2006/relationships/image" Target="../media/image4.png"/><Relationship Id="rId9" Type="http://schemas.openxmlformats.org/officeDocument/2006/relationships/image" Target="../media/image54.png"/></Relationships>
</file>

<file path=ppt/slides/_rels/slide33.xml.rels><?xml version="1.0" encoding="UTF-8" standalone="yes"?>
<Relationships xmlns="http://schemas.openxmlformats.org/package/2006/relationships"><Relationship Id="rId8" Type="http://schemas.openxmlformats.org/officeDocument/2006/relationships/slide" Target="slide34.xml"/><Relationship Id="rId13" Type="http://schemas.openxmlformats.org/officeDocument/2006/relationships/image" Target="../media/image59.jpeg"/><Relationship Id="rId3" Type="http://schemas.openxmlformats.org/officeDocument/2006/relationships/image" Target="../media/image3.png"/><Relationship Id="rId7" Type="http://schemas.openxmlformats.org/officeDocument/2006/relationships/image" Target="../media/image52.png"/><Relationship Id="rId12" Type="http://schemas.openxmlformats.org/officeDocument/2006/relationships/image" Target="../media/image58.jpeg"/><Relationship Id="rId2"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57.jpeg"/><Relationship Id="rId5" Type="http://schemas.openxmlformats.org/officeDocument/2006/relationships/image" Target="../media/image51.png"/><Relationship Id="rId10" Type="http://schemas.openxmlformats.org/officeDocument/2006/relationships/image" Target="../media/image56.jpeg"/><Relationship Id="rId4" Type="http://schemas.openxmlformats.org/officeDocument/2006/relationships/image" Target="../media/image4.png"/><Relationship Id="rId9" Type="http://schemas.openxmlformats.org/officeDocument/2006/relationships/chart" Target="../charts/chart1.xml"/></Relationships>
</file>

<file path=ppt/slides/_rels/slide34.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image" Target="../media/image63.jpeg"/><Relationship Id="rId3" Type="http://schemas.openxmlformats.org/officeDocument/2006/relationships/image" Target="../media/image3.png"/><Relationship Id="rId7" Type="http://schemas.openxmlformats.org/officeDocument/2006/relationships/image" Target="../media/image57.jpeg"/><Relationship Id="rId12" Type="http://schemas.openxmlformats.org/officeDocument/2006/relationships/image" Target="../media/image62.jpeg"/><Relationship Id="rId17" Type="http://schemas.openxmlformats.org/officeDocument/2006/relationships/image" Target="../media/image67.jpeg"/><Relationship Id="rId2" Type="http://schemas.openxmlformats.org/officeDocument/2006/relationships/image" Target="../media/image2.png"/><Relationship Id="rId16" Type="http://schemas.openxmlformats.org/officeDocument/2006/relationships/image" Target="../media/image66.jpeg"/><Relationship Id="rId1" Type="http://schemas.openxmlformats.org/officeDocument/2006/relationships/slideLayout" Target="../slideLayouts/slideLayout1.xml"/><Relationship Id="rId6" Type="http://schemas.openxmlformats.org/officeDocument/2006/relationships/image" Target="../media/image56.jpeg"/><Relationship Id="rId11" Type="http://schemas.openxmlformats.org/officeDocument/2006/relationships/image" Target="../media/image61.jpeg"/><Relationship Id="rId5" Type="http://schemas.openxmlformats.org/officeDocument/2006/relationships/slide" Target="slide33.xml"/><Relationship Id="rId15" Type="http://schemas.openxmlformats.org/officeDocument/2006/relationships/image" Target="../media/image65.jpeg"/><Relationship Id="rId10" Type="http://schemas.openxmlformats.org/officeDocument/2006/relationships/image" Target="../media/image60.jpeg"/><Relationship Id="rId4" Type="http://schemas.openxmlformats.org/officeDocument/2006/relationships/image" Target="../media/image4.png"/><Relationship Id="rId9" Type="http://schemas.openxmlformats.org/officeDocument/2006/relationships/image" Target="../media/image59.jpeg"/><Relationship Id="rId14" Type="http://schemas.openxmlformats.org/officeDocument/2006/relationships/image" Target="../media/image64.jpeg"/></Relationships>
</file>

<file path=ppt/slides/_rels/slide35.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chart" Target="../charts/chart2.xml"/><Relationship Id="rId3" Type="http://schemas.openxmlformats.org/officeDocument/2006/relationships/image" Target="../media/image68.png"/><Relationship Id="rId7" Type="http://schemas.microsoft.com/office/2007/relationships/hdphoto" Target="../media/hdphoto1.wdp"/><Relationship Id="rId12" Type="http://schemas.openxmlformats.org/officeDocument/2006/relationships/slide" Target="slide36.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4.png"/><Relationship Id="rId11" Type="http://schemas.openxmlformats.org/officeDocument/2006/relationships/image" Target="../media/image72.png"/><Relationship Id="rId5" Type="http://schemas.openxmlformats.org/officeDocument/2006/relationships/image" Target="../media/image4.png"/><Relationship Id="rId10" Type="http://schemas.openxmlformats.org/officeDocument/2006/relationships/image" Target="../media/image71.png"/><Relationship Id="rId4" Type="http://schemas.microsoft.com/office/2007/relationships/hdphoto" Target="../media/hdphoto2.wdp"/><Relationship Id="rId9" Type="http://schemas.openxmlformats.org/officeDocument/2006/relationships/image" Target="../media/image70.png"/></Relationships>
</file>

<file path=ppt/slides/_rels/slide36.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6.png"/><Relationship Id="rId3" Type="http://schemas.openxmlformats.org/officeDocument/2006/relationships/image" Target="../media/image3.png"/><Relationship Id="rId7" Type="http://schemas.openxmlformats.org/officeDocument/2006/relationships/image" Target="../media/image71.png"/><Relationship Id="rId12" Type="http://schemas.openxmlformats.org/officeDocument/2006/relationships/image" Target="../media/image75.png"/><Relationship Id="rId17" Type="http://schemas.openxmlformats.org/officeDocument/2006/relationships/image" Target="../media/image80.jpeg"/><Relationship Id="rId2" Type="http://schemas.openxmlformats.org/officeDocument/2006/relationships/image" Target="../media/image2.png"/><Relationship Id="rId16" Type="http://schemas.openxmlformats.org/officeDocument/2006/relationships/image" Target="../media/image79.jpeg"/><Relationship Id="rId1" Type="http://schemas.openxmlformats.org/officeDocument/2006/relationships/slideLayout" Target="../slideLayouts/slideLayout1.xml"/><Relationship Id="rId6" Type="http://schemas.openxmlformats.org/officeDocument/2006/relationships/image" Target="../media/image70.png"/><Relationship Id="rId11" Type="http://schemas.openxmlformats.org/officeDocument/2006/relationships/image" Target="../media/image74.png"/><Relationship Id="rId5" Type="http://schemas.openxmlformats.org/officeDocument/2006/relationships/image" Target="../media/image69.png"/><Relationship Id="rId15" Type="http://schemas.openxmlformats.org/officeDocument/2006/relationships/image" Target="../media/image78.png"/><Relationship Id="rId10" Type="http://schemas.openxmlformats.org/officeDocument/2006/relationships/image" Target="../media/image73.png"/><Relationship Id="rId4" Type="http://schemas.openxmlformats.org/officeDocument/2006/relationships/image" Target="../media/image4.png"/><Relationship Id="rId9" Type="http://schemas.openxmlformats.org/officeDocument/2006/relationships/slide" Target="slide35.xml"/><Relationship Id="rId14" Type="http://schemas.openxmlformats.org/officeDocument/2006/relationships/image" Target="../media/image77.jpeg"/></Relationships>
</file>

<file path=ppt/slides/_rels/slide37.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3.png"/><Relationship Id="rId7" Type="http://schemas.openxmlformats.org/officeDocument/2006/relationships/slide" Target="slide38.xml"/><Relationship Id="rId12" Type="http://schemas.openxmlformats.org/officeDocument/2006/relationships/image" Target="../media/image84.jpeg"/><Relationship Id="rId2"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83.jpeg"/><Relationship Id="rId5" Type="http://schemas.openxmlformats.org/officeDocument/2006/relationships/image" Target="../media/image55.png"/><Relationship Id="rId10" Type="http://schemas.openxmlformats.org/officeDocument/2006/relationships/image" Target="../media/image82.jpeg"/><Relationship Id="rId4" Type="http://schemas.openxmlformats.org/officeDocument/2006/relationships/image" Target="../media/image4.png"/><Relationship Id="rId9" Type="http://schemas.openxmlformats.org/officeDocument/2006/relationships/image" Target="../media/image81.jpeg"/></Relationships>
</file>

<file path=ppt/slides/_rels/slide38.xml.rels><?xml version="1.0" encoding="UTF-8" standalone="yes"?>
<Relationships xmlns="http://schemas.openxmlformats.org/package/2006/relationships"><Relationship Id="rId8" Type="http://schemas.openxmlformats.org/officeDocument/2006/relationships/image" Target="../media/image81.jpeg"/><Relationship Id="rId13" Type="http://schemas.openxmlformats.org/officeDocument/2006/relationships/image" Target="../media/image83.jpeg"/><Relationship Id="rId3" Type="http://schemas.openxmlformats.org/officeDocument/2006/relationships/image" Target="../media/image3.png"/><Relationship Id="rId7" Type="http://schemas.openxmlformats.org/officeDocument/2006/relationships/image" Target="../media/image86.jpg"/><Relationship Id="rId12" Type="http://schemas.openxmlformats.org/officeDocument/2006/relationships/image" Target="../media/image89.jpeg"/><Relationship Id="rId17" Type="http://schemas.openxmlformats.org/officeDocument/2006/relationships/image" Target="../media/image92.jpeg"/><Relationship Id="rId2" Type="http://schemas.openxmlformats.org/officeDocument/2006/relationships/image" Target="../media/image2.png"/><Relationship Id="rId16" Type="http://schemas.openxmlformats.org/officeDocument/2006/relationships/image" Target="../media/image91.jpeg"/><Relationship Id="rId1" Type="http://schemas.openxmlformats.org/officeDocument/2006/relationships/slideLayout" Target="../slideLayouts/slideLayout1.xml"/><Relationship Id="rId6" Type="http://schemas.openxmlformats.org/officeDocument/2006/relationships/image" Target="../media/image85.jpeg"/><Relationship Id="rId11" Type="http://schemas.openxmlformats.org/officeDocument/2006/relationships/image" Target="../media/image88.jpeg"/><Relationship Id="rId5" Type="http://schemas.openxmlformats.org/officeDocument/2006/relationships/slide" Target="slide37.xml"/><Relationship Id="rId15" Type="http://schemas.openxmlformats.org/officeDocument/2006/relationships/image" Target="../media/image90.jpeg"/><Relationship Id="rId10" Type="http://schemas.openxmlformats.org/officeDocument/2006/relationships/image" Target="../media/image87.jpeg"/><Relationship Id="rId4" Type="http://schemas.openxmlformats.org/officeDocument/2006/relationships/image" Target="../media/image4.png"/><Relationship Id="rId9" Type="http://schemas.openxmlformats.org/officeDocument/2006/relationships/image" Target="../media/image82.jpeg"/><Relationship Id="rId14" Type="http://schemas.openxmlformats.org/officeDocument/2006/relationships/image" Target="../media/image84.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93.png"/><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96.png"/><Relationship Id="rId4" Type="http://schemas.openxmlformats.org/officeDocument/2006/relationships/image" Target="../media/image95.png"/></Relationships>
</file>

<file path=ppt/slides/_rels/slide52.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98.png"/><Relationship Id="rId4" Type="http://schemas.openxmlformats.org/officeDocument/2006/relationships/image" Target="../media/image97.png"/></Relationships>
</file>

<file path=ppt/slides/_rels/slide53.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01.png"/><Relationship Id="rId4" Type="http://schemas.openxmlformats.org/officeDocument/2006/relationships/image" Target="../media/image100.png"/></Relationships>
</file>

<file path=ppt/slides/_rels/slide5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103.png"/><Relationship Id="rId5" Type="http://schemas.openxmlformats.org/officeDocument/2006/relationships/image" Target="../media/image4.pn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104.png"/><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105.png"/><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 y="0"/>
            <a:ext cx="9143086" cy="6858000"/>
          </a:xfrm>
          <a:prstGeom prst="rect">
            <a:avLst/>
          </a:prstGeom>
        </p:spPr>
      </p:pic>
      <p:sp>
        <p:nvSpPr>
          <p:cNvPr id="2" name="CuadroTexto 1">
            <a:extLst>
              <a:ext uri="{FF2B5EF4-FFF2-40B4-BE49-F238E27FC236}">
                <a16:creationId xmlns:a16="http://schemas.microsoft.com/office/drawing/2014/main" id="{4D64430D-FF09-44E0-9E4C-169D20065085}"/>
              </a:ext>
            </a:extLst>
          </p:cNvPr>
          <p:cNvSpPr txBox="1"/>
          <p:nvPr/>
        </p:nvSpPr>
        <p:spPr>
          <a:xfrm>
            <a:off x="3196205" y="4932727"/>
            <a:ext cx="3547125" cy="369332"/>
          </a:xfrm>
          <a:prstGeom prst="rect">
            <a:avLst/>
          </a:prstGeom>
          <a:noFill/>
        </p:spPr>
        <p:txBody>
          <a:bodyPr wrap="none" rtlCol="0">
            <a:spAutoFit/>
          </a:bodyPr>
          <a:lstStyle/>
          <a:p>
            <a:r>
              <a:rPr lang="es-CO" dirty="0">
                <a:solidFill>
                  <a:schemeClr val="bg1"/>
                </a:solidFill>
              </a:rPr>
              <a:t>Comité Financiero Septiembre 2018</a:t>
            </a:r>
          </a:p>
        </p:txBody>
      </p:sp>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3" name="CuadroTexto 2">
            <a:extLst>
              <a:ext uri="{FF2B5EF4-FFF2-40B4-BE49-F238E27FC236}">
                <a16:creationId xmlns:a16="http://schemas.microsoft.com/office/drawing/2014/main" id="{FC0522A5-1C63-4714-86BC-01E6AD8147E3}"/>
              </a:ext>
            </a:extLst>
          </p:cNvPr>
          <p:cNvSpPr txBox="1"/>
          <p:nvPr/>
        </p:nvSpPr>
        <p:spPr>
          <a:xfrm>
            <a:off x="1049517" y="1401777"/>
            <a:ext cx="7198228" cy="830997"/>
          </a:xfrm>
          <a:prstGeom prst="rect">
            <a:avLst/>
          </a:prstGeom>
          <a:noFill/>
        </p:spPr>
        <p:txBody>
          <a:bodyPr wrap="square" rtlCol="0">
            <a:spAutoFit/>
          </a:bodyPr>
          <a:lstStyle/>
          <a:p>
            <a:pPr algn="ctr"/>
            <a:r>
              <a:rPr lang="es-CO" sz="2400" dirty="0"/>
              <a:t>COMITÉ FINANCIERO OCTUBRE 29 DE 2018</a:t>
            </a:r>
          </a:p>
          <a:p>
            <a:pPr algn="ctr"/>
            <a:r>
              <a:rPr lang="es-CO" sz="2400" dirty="0"/>
              <a:t>ORDEN DEL DIA:</a:t>
            </a:r>
          </a:p>
        </p:txBody>
      </p:sp>
      <p:pic>
        <p:nvPicPr>
          <p:cNvPr id="10" name="Imagen 9">
            <a:extLst>
              <a:ext uri="{FF2B5EF4-FFF2-40B4-BE49-F238E27FC236}">
                <a16:creationId xmlns:a16="http://schemas.microsoft.com/office/drawing/2014/main" id="{B037981F-AA2E-4C38-9760-92C5A68884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14">
            <a:extLst>
              <a:ext uri="{FF2B5EF4-FFF2-40B4-BE49-F238E27FC236}">
                <a16:creationId xmlns:a16="http://schemas.microsoft.com/office/drawing/2014/main" id="{95BC4779-AE9A-4258-B4B3-8A7CF7452A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6" name="Imagen 15">
            <a:extLst>
              <a:ext uri="{FF2B5EF4-FFF2-40B4-BE49-F238E27FC236}">
                <a16:creationId xmlns:a16="http://schemas.microsoft.com/office/drawing/2014/main" id="{FDA8BF98-A741-4ED8-960C-0CA8034E89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
        <p:nvSpPr>
          <p:cNvPr id="11" name="CuadroTexto 10">
            <a:extLst>
              <a:ext uri="{FF2B5EF4-FFF2-40B4-BE49-F238E27FC236}">
                <a16:creationId xmlns:a16="http://schemas.microsoft.com/office/drawing/2014/main" id="{69B7AEC9-727A-4826-915C-F0F95F32E6F6}"/>
              </a:ext>
            </a:extLst>
          </p:cNvPr>
          <p:cNvSpPr txBox="1"/>
          <p:nvPr/>
        </p:nvSpPr>
        <p:spPr>
          <a:xfrm>
            <a:off x="1049517" y="2654884"/>
            <a:ext cx="7548204" cy="3170099"/>
          </a:xfrm>
          <a:prstGeom prst="rect">
            <a:avLst/>
          </a:prstGeom>
          <a:noFill/>
        </p:spPr>
        <p:txBody>
          <a:bodyPr wrap="square" rtlCol="0">
            <a:spAutoFit/>
          </a:bodyPr>
          <a:lstStyle/>
          <a:p>
            <a:pPr marL="457200" indent="-457200">
              <a:lnSpc>
                <a:spcPct val="150000"/>
              </a:lnSpc>
              <a:buAutoNum type="arabicPeriod"/>
            </a:pPr>
            <a:r>
              <a:rPr lang="es-CO" sz="2000" dirty="0"/>
              <a:t>ESTADOS FINANCIEROS A 30 DE SEPTIEMBRE DE 2018</a:t>
            </a:r>
          </a:p>
          <a:p>
            <a:pPr marL="457200" indent="-457200">
              <a:lnSpc>
                <a:spcPct val="150000"/>
              </a:lnSpc>
              <a:buAutoNum type="arabicPeriod"/>
            </a:pPr>
            <a:r>
              <a:rPr lang="es-CO" sz="2000" dirty="0"/>
              <a:t>EJECUCION PRESUPUESTAL 30 DE SEPTIEMBRE DE 2018</a:t>
            </a:r>
          </a:p>
          <a:p>
            <a:pPr marL="457200" indent="-457200">
              <a:lnSpc>
                <a:spcPct val="150000"/>
              </a:lnSpc>
              <a:buAutoNum type="arabicPeriod"/>
            </a:pPr>
            <a:r>
              <a:rPr lang="es-CO" sz="2000" dirty="0"/>
              <a:t>ADICION CONTRATO SEMOVIENTES</a:t>
            </a:r>
          </a:p>
          <a:p>
            <a:pPr marL="457200" indent="-457200">
              <a:lnSpc>
                <a:spcPct val="150000"/>
              </a:lnSpc>
              <a:buAutoNum type="arabicPeriod"/>
            </a:pPr>
            <a:r>
              <a:rPr lang="es-CO" sz="2000" dirty="0"/>
              <a:t>ADICION CONTRATO ROM</a:t>
            </a:r>
          </a:p>
          <a:p>
            <a:pPr marL="457200" indent="-457200">
              <a:lnSpc>
                <a:spcPct val="150000"/>
              </a:lnSpc>
              <a:buAutoNum type="arabicPeriod"/>
            </a:pPr>
            <a:r>
              <a:rPr lang="es-CO" sz="2000" dirty="0"/>
              <a:t>COMPRA – ALQUILER EQUIPOS DE COMPUTO</a:t>
            </a:r>
          </a:p>
          <a:p>
            <a:pPr marL="457200" indent="-457200">
              <a:lnSpc>
                <a:spcPct val="150000"/>
              </a:lnSpc>
              <a:buAutoNum type="arabicPeriod"/>
            </a:pPr>
            <a:r>
              <a:rPr lang="es-CO" sz="2000" dirty="0"/>
              <a:t>PRESENTACIÓN GERENCIA COMERCIAL</a:t>
            </a:r>
          </a:p>
          <a:p>
            <a:endParaRPr lang="es-CO" sz="2000" dirty="0"/>
          </a:p>
        </p:txBody>
      </p:sp>
    </p:spTree>
    <p:extLst>
      <p:ext uri="{BB962C8B-B14F-4D97-AF65-F5344CB8AC3E}">
        <p14:creationId xmlns:p14="http://schemas.microsoft.com/office/powerpoint/2010/main" val="868199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1. ESTADOS FINANCIEROS</a:t>
            </a:r>
          </a:p>
          <a:p>
            <a:pPr algn="ctr"/>
            <a:r>
              <a:rPr lang="es-CO" sz="4000" dirty="0">
                <a:solidFill>
                  <a:srgbClr val="000A8B"/>
                </a:solidFill>
              </a:rPr>
              <a:t> A 30 DE SEPTIEMBRE DE 2018</a:t>
            </a:r>
            <a:endParaRPr lang="es-ES" sz="4000" dirty="0">
              <a:solidFill>
                <a:schemeClr val="accent5">
                  <a:lumMod val="50000"/>
                </a:schemeClr>
              </a:solidFill>
              <a:latin typeface="Arial Narrow" panose="020B0606020202030204" pitchFamily="34" charset="0"/>
            </a:endParaRPr>
          </a:p>
        </p:txBody>
      </p:sp>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3037351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a 9">
            <a:extLst>
              <a:ext uri="{FF2B5EF4-FFF2-40B4-BE49-F238E27FC236}">
                <a16:creationId xmlns:a16="http://schemas.microsoft.com/office/drawing/2014/main" id="{50B91A92-B569-4B1A-8C39-58694DD23CA4}"/>
              </a:ext>
            </a:extLst>
          </p:cNvPr>
          <p:cNvGraphicFramePr>
            <a:graphicFrameLocks noGrp="1"/>
          </p:cNvGraphicFramePr>
          <p:nvPr>
            <p:extLst>
              <p:ext uri="{D42A27DB-BD31-4B8C-83A1-F6EECF244321}">
                <p14:modId xmlns:p14="http://schemas.microsoft.com/office/powerpoint/2010/main" val="1202748151"/>
              </p:ext>
            </p:extLst>
          </p:nvPr>
        </p:nvGraphicFramePr>
        <p:xfrm>
          <a:off x="665125" y="1600201"/>
          <a:ext cx="7813749" cy="4650096"/>
        </p:xfrm>
        <a:graphic>
          <a:graphicData uri="http://schemas.openxmlformats.org/drawingml/2006/table">
            <a:tbl>
              <a:tblPr/>
              <a:tblGrid>
                <a:gridCol w="2834810">
                  <a:extLst>
                    <a:ext uri="{9D8B030D-6E8A-4147-A177-3AD203B41FA5}">
                      <a16:colId xmlns:a16="http://schemas.microsoft.com/office/drawing/2014/main" val="789260195"/>
                    </a:ext>
                  </a:extLst>
                </a:gridCol>
                <a:gridCol w="912905">
                  <a:extLst>
                    <a:ext uri="{9D8B030D-6E8A-4147-A177-3AD203B41FA5}">
                      <a16:colId xmlns:a16="http://schemas.microsoft.com/office/drawing/2014/main" val="3373329633"/>
                    </a:ext>
                  </a:extLst>
                </a:gridCol>
                <a:gridCol w="84084">
                  <a:extLst>
                    <a:ext uri="{9D8B030D-6E8A-4147-A177-3AD203B41FA5}">
                      <a16:colId xmlns:a16="http://schemas.microsoft.com/office/drawing/2014/main" val="2808617661"/>
                    </a:ext>
                  </a:extLst>
                </a:gridCol>
                <a:gridCol w="948941">
                  <a:extLst>
                    <a:ext uri="{9D8B030D-6E8A-4147-A177-3AD203B41FA5}">
                      <a16:colId xmlns:a16="http://schemas.microsoft.com/office/drawing/2014/main" val="765178338"/>
                    </a:ext>
                  </a:extLst>
                </a:gridCol>
                <a:gridCol w="84084">
                  <a:extLst>
                    <a:ext uri="{9D8B030D-6E8A-4147-A177-3AD203B41FA5}">
                      <a16:colId xmlns:a16="http://schemas.microsoft.com/office/drawing/2014/main" val="3590510137"/>
                    </a:ext>
                  </a:extLst>
                </a:gridCol>
                <a:gridCol w="855848">
                  <a:extLst>
                    <a:ext uri="{9D8B030D-6E8A-4147-A177-3AD203B41FA5}">
                      <a16:colId xmlns:a16="http://schemas.microsoft.com/office/drawing/2014/main" val="2293074709"/>
                    </a:ext>
                  </a:extLst>
                </a:gridCol>
                <a:gridCol w="84084">
                  <a:extLst>
                    <a:ext uri="{9D8B030D-6E8A-4147-A177-3AD203B41FA5}">
                      <a16:colId xmlns:a16="http://schemas.microsoft.com/office/drawing/2014/main" val="2261189711"/>
                    </a:ext>
                  </a:extLst>
                </a:gridCol>
                <a:gridCol w="84084">
                  <a:extLst>
                    <a:ext uri="{9D8B030D-6E8A-4147-A177-3AD203B41FA5}">
                      <a16:colId xmlns:a16="http://schemas.microsoft.com/office/drawing/2014/main" val="2543744208"/>
                    </a:ext>
                  </a:extLst>
                </a:gridCol>
                <a:gridCol w="828821">
                  <a:extLst>
                    <a:ext uri="{9D8B030D-6E8A-4147-A177-3AD203B41FA5}">
                      <a16:colId xmlns:a16="http://schemas.microsoft.com/office/drawing/2014/main" val="4009729806"/>
                    </a:ext>
                  </a:extLst>
                </a:gridCol>
                <a:gridCol w="84084">
                  <a:extLst>
                    <a:ext uri="{9D8B030D-6E8A-4147-A177-3AD203B41FA5}">
                      <a16:colId xmlns:a16="http://schemas.microsoft.com/office/drawing/2014/main" val="1556118483"/>
                    </a:ext>
                  </a:extLst>
                </a:gridCol>
                <a:gridCol w="84084">
                  <a:extLst>
                    <a:ext uri="{9D8B030D-6E8A-4147-A177-3AD203B41FA5}">
                      <a16:colId xmlns:a16="http://schemas.microsoft.com/office/drawing/2014/main" val="2371509836"/>
                    </a:ext>
                  </a:extLst>
                </a:gridCol>
                <a:gridCol w="927920">
                  <a:extLst>
                    <a:ext uri="{9D8B030D-6E8A-4147-A177-3AD203B41FA5}">
                      <a16:colId xmlns:a16="http://schemas.microsoft.com/office/drawing/2014/main" val="2319660160"/>
                    </a:ext>
                  </a:extLst>
                </a:gridCol>
              </a:tblGrid>
              <a:tr h="586031">
                <a:tc>
                  <a:txBody>
                    <a:bodyPr/>
                    <a:lstStyle/>
                    <a:p>
                      <a:pPr algn="ctr" fontAlgn="ctr"/>
                      <a:r>
                        <a:rPr lang="es-CO" sz="1100" b="1" i="0" u="none" strike="noStrike" dirty="0">
                          <a:effectLst/>
                          <a:latin typeface="Calibri" panose="020F0502020204030204" pitchFamily="34" charset="0"/>
                        </a:rPr>
                        <a:t>ACTIVO</a:t>
                      </a:r>
                    </a:p>
                  </a:txBody>
                  <a:tcPr marL="0" marR="0" marT="0"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30-Sep-2018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30-Sep-2017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31-Dic-2017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Variación % Septiembre</a:t>
                      </a:r>
                      <a:br>
                        <a:rPr lang="es-CO" sz="900" b="0" i="0" u="none" strike="noStrike">
                          <a:effectLst/>
                          <a:latin typeface="Calibri" panose="020F0502020204030204" pitchFamily="34" charset="0"/>
                        </a:rPr>
                      </a:br>
                      <a:r>
                        <a:rPr lang="es-CO" sz="9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Variación %</a:t>
                      </a:r>
                      <a:br>
                        <a:rPr lang="es-CO" sz="900" b="0" i="0" u="none" strike="noStrike">
                          <a:effectLst/>
                          <a:latin typeface="Calibri" panose="020F0502020204030204" pitchFamily="34" charset="0"/>
                        </a:rPr>
                      </a:br>
                      <a:r>
                        <a:rPr lang="es-CO" sz="900" b="0" i="0" u="none" strike="noStrike">
                          <a:effectLst/>
                          <a:latin typeface="Calibri" panose="020F0502020204030204" pitchFamily="34" charset="0"/>
                        </a:rPr>
                        <a:t>Sep_2018 - Dic_2017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0837528"/>
                  </a:ext>
                </a:extLst>
              </a:tr>
              <a:tr h="189333">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1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34674118"/>
                  </a:ext>
                </a:extLst>
              </a:tr>
              <a:tr h="189333">
                <a:tc>
                  <a:txBody>
                    <a:bodyPr/>
                    <a:lstStyle/>
                    <a:p>
                      <a:pPr algn="l" fontAlgn="ctr"/>
                      <a:r>
                        <a:rPr lang="es-CO" sz="1200" b="1" i="0" u="none" strike="noStrike" dirty="0">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363356941"/>
                  </a:ext>
                </a:extLst>
              </a:tr>
              <a:tr h="241625">
                <a:tc>
                  <a:txBody>
                    <a:bodyPr/>
                    <a:lstStyle/>
                    <a:p>
                      <a:pPr algn="l" fontAlgn="ctr"/>
                      <a:r>
                        <a:rPr lang="es-CO" sz="1200" b="0" i="0" u="none" strike="noStrike" dirty="0">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268</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-33</a:t>
                      </a:r>
                    </a:p>
                  </a:txBody>
                  <a:tcPr marL="0" marR="0" marT="0" marB="0" anchor="ctr">
                    <a:lnL>
                      <a:noFill/>
                    </a:lnL>
                    <a:lnR>
                      <a:noFill/>
                    </a:lnR>
                    <a:lnT>
                      <a:noFill/>
                    </a:lnT>
                    <a:lnB>
                      <a:noFill/>
                    </a:lnB>
                  </a:tcPr>
                </a:tc>
                <a:extLst>
                  <a:ext uri="{0D108BD9-81ED-4DB2-BD59-A6C34878D82A}">
                    <a16:rowId xmlns:a16="http://schemas.microsoft.com/office/drawing/2014/main" val="2843734444"/>
                  </a:ext>
                </a:extLst>
              </a:tr>
              <a:tr h="241625">
                <a:tc>
                  <a:txBody>
                    <a:bodyPr/>
                    <a:lstStyle/>
                    <a:p>
                      <a:pPr algn="l" fontAlgn="ctr"/>
                      <a:r>
                        <a:rPr lang="es-CO" sz="1200" b="0" i="0" u="none" strike="noStrike">
                          <a:effectLst/>
                          <a:latin typeface="Calibri" panose="020F0502020204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6,441</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1,422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353</a:t>
                      </a:r>
                    </a:p>
                  </a:txBody>
                  <a:tcPr marL="0" marR="0" marT="0" marB="0" anchor="ctr">
                    <a:lnL>
                      <a:noFill/>
                    </a:lnL>
                    <a:lnR>
                      <a:noFill/>
                    </a:lnR>
                    <a:lnT>
                      <a:noFill/>
                    </a:lnT>
                    <a:lnB>
                      <a:noFill/>
                    </a:lnB>
                  </a:tcPr>
                </a:tc>
                <a:extLst>
                  <a:ext uri="{0D108BD9-81ED-4DB2-BD59-A6C34878D82A}">
                    <a16:rowId xmlns:a16="http://schemas.microsoft.com/office/drawing/2014/main" val="299395979"/>
                  </a:ext>
                </a:extLst>
              </a:tr>
              <a:tr h="241625">
                <a:tc>
                  <a:txBody>
                    <a:bodyPr/>
                    <a:lstStyle/>
                    <a:p>
                      <a:pPr algn="l" fontAlgn="ctr"/>
                      <a:r>
                        <a:rPr lang="es-CO" sz="1200" b="0" i="0" u="none" strike="noStrike">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5,311</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8,127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a:t>
                      </a:r>
                    </a:p>
                  </a:txBody>
                  <a:tcPr marL="0" marR="0" marT="0" marB="0" anchor="ctr">
                    <a:lnL>
                      <a:noFill/>
                    </a:lnL>
                    <a:lnR>
                      <a:noFill/>
                    </a:lnR>
                    <a:lnT>
                      <a:noFill/>
                    </a:lnT>
                    <a:lnB>
                      <a:noFill/>
                    </a:lnB>
                  </a:tcPr>
                </a:tc>
                <a:extLst>
                  <a:ext uri="{0D108BD9-81ED-4DB2-BD59-A6C34878D82A}">
                    <a16:rowId xmlns:a16="http://schemas.microsoft.com/office/drawing/2014/main" val="2656946808"/>
                  </a:ext>
                </a:extLst>
              </a:tr>
              <a:tr h="241625">
                <a:tc>
                  <a:txBody>
                    <a:bodyPr/>
                    <a:lstStyle/>
                    <a:p>
                      <a:pPr algn="l" fontAlgn="ctr"/>
                      <a:r>
                        <a:rPr lang="es-CO" sz="1200" b="0" i="0" u="none" strike="noStrike">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3,164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2,405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2,908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5595515"/>
                  </a:ext>
                </a:extLst>
              </a:tr>
              <a:tr h="189333">
                <a:tc>
                  <a:txBody>
                    <a:bodyPr/>
                    <a:lstStyle/>
                    <a:p>
                      <a:pPr algn="l" fontAlgn="ctr"/>
                      <a:r>
                        <a:rPr lang="es-CO" sz="1200" b="1" i="0" u="none" strike="noStrike">
                          <a:effectLst/>
                          <a:latin typeface="Calibri" panose="020F0502020204030204" pitchFamily="34" charset="0"/>
                        </a:rPr>
                        <a:t>TOTAL ACTIVO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15,184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11,059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11,223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0975947"/>
                  </a:ext>
                </a:extLst>
              </a:tr>
              <a:tr h="189333">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89372275"/>
                  </a:ext>
                </a:extLst>
              </a:tr>
              <a:tr h="189333">
                <a:tc>
                  <a:txBody>
                    <a:bodyPr/>
                    <a:lstStyle/>
                    <a:p>
                      <a:pPr algn="l" fontAlgn="ctr"/>
                      <a:r>
                        <a:rPr lang="es-CO" sz="1200" b="1" i="0" u="none" strike="noStrike">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040477550"/>
                  </a:ext>
                </a:extLst>
              </a:tr>
              <a:tr h="241625">
                <a:tc>
                  <a:txBody>
                    <a:bodyPr/>
                    <a:lstStyle/>
                    <a:p>
                      <a:pPr algn="l" fontAlgn="ctr"/>
                      <a:r>
                        <a:rPr lang="es-CO" sz="1200" b="0" i="0" u="none" strike="noStrike">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939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941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-35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extLst>
                  <a:ext uri="{0D108BD9-81ED-4DB2-BD59-A6C34878D82A}">
                    <a16:rowId xmlns:a16="http://schemas.microsoft.com/office/drawing/2014/main" val="3655694267"/>
                  </a:ext>
                </a:extLst>
              </a:tr>
              <a:tr h="241625">
                <a:tc>
                  <a:txBody>
                    <a:bodyPr/>
                    <a:lstStyle/>
                    <a:p>
                      <a:pPr algn="l" fontAlgn="ctr"/>
                      <a:r>
                        <a:rPr lang="es-CO" sz="1200" b="0" i="0" u="none" strike="noStrike">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7087990"/>
                  </a:ext>
                </a:extLst>
              </a:tr>
              <a:tr h="241625">
                <a:tc>
                  <a:txBody>
                    <a:bodyPr/>
                    <a:lstStyle/>
                    <a:p>
                      <a:pPr algn="l" fontAlgn="ctr"/>
                      <a:r>
                        <a:rPr lang="es-CO" sz="1200" b="0" i="0" u="none" strike="noStrike">
                          <a:effectLst/>
                          <a:latin typeface="Calibri" panose="020F0502020204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5638266"/>
                  </a:ext>
                </a:extLst>
              </a:tr>
              <a:tr h="189333">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67545916"/>
                  </a:ext>
                </a:extLst>
              </a:tr>
              <a:tr h="241625">
                <a:tc>
                  <a:txBody>
                    <a:bodyPr/>
                    <a:lstStyle/>
                    <a:p>
                      <a:pPr algn="l" fontAlgn="ctr"/>
                      <a:r>
                        <a:rPr lang="es-CO" sz="1200" b="0" i="0" u="none" strike="noStrike">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366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393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369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0" marR="0" marT="0" marB="0" anchor="ctr">
                    <a:lnL>
                      <a:noFill/>
                    </a:lnL>
                    <a:lnR>
                      <a:noFill/>
                    </a:lnR>
                    <a:lnT>
                      <a:noFill/>
                    </a:lnT>
                    <a:lnB>
                      <a:noFill/>
                    </a:lnB>
                  </a:tcPr>
                </a:tc>
                <a:tc>
                  <a:txBody>
                    <a:bodyPr/>
                    <a:lstStyle/>
                    <a:p>
                      <a:pPr algn="l"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a:t>
                      </a:r>
                    </a:p>
                  </a:txBody>
                  <a:tcPr marL="0" marR="0" marT="0" marB="0" anchor="ctr">
                    <a:lnL>
                      <a:noFill/>
                    </a:lnL>
                    <a:lnR>
                      <a:noFill/>
                    </a:lnR>
                    <a:lnT>
                      <a:noFill/>
                    </a:lnT>
                    <a:lnB>
                      <a:noFill/>
                    </a:lnB>
                  </a:tcPr>
                </a:tc>
                <a:extLst>
                  <a:ext uri="{0D108BD9-81ED-4DB2-BD59-A6C34878D82A}">
                    <a16:rowId xmlns:a16="http://schemas.microsoft.com/office/drawing/2014/main" val="423699212"/>
                  </a:ext>
                </a:extLst>
              </a:tr>
              <a:tr h="241625">
                <a:tc>
                  <a:txBody>
                    <a:bodyPr/>
                    <a:lstStyle/>
                    <a:p>
                      <a:pPr algn="l" fontAlgn="ctr"/>
                      <a:r>
                        <a:rPr lang="es-CO" sz="1200" b="0" i="0" u="none" strike="noStrike" dirty="0">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14,635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10,447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11,504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27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7904094"/>
                  </a:ext>
                </a:extLst>
              </a:tr>
              <a:tr h="241625">
                <a:tc>
                  <a:txBody>
                    <a:bodyPr/>
                    <a:lstStyle/>
                    <a:p>
                      <a:pPr algn="l" fontAlgn="ctr"/>
                      <a:r>
                        <a:rPr lang="es-CO" sz="1200" b="1" i="0" u="none" strike="noStrike">
                          <a:effectLst/>
                          <a:latin typeface="Calibri" panose="020F0502020204030204" pitchFamily="34" charset="0"/>
                        </a:rPr>
                        <a:t>TOTAL ACTIVO NO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15,015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11,181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12,216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7209916"/>
                  </a:ext>
                </a:extLst>
              </a:tr>
              <a:tr h="189333">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dirty="0">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7761237"/>
                  </a:ext>
                </a:extLst>
              </a:tr>
              <a:tr h="198349">
                <a:tc>
                  <a:txBody>
                    <a:bodyPr/>
                    <a:lstStyle/>
                    <a:p>
                      <a:pPr algn="l" fontAlgn="ctr"/>
                      <a:r>
                        <a:rPr lang="es-CO" sz="1200" b="1" i="0" u="none" strike="noStrike">
                          <a:effectLst/>
                          <a:latin typeface="Calibri" panose="020F0502020204030204" pitchFamily="34" charset="0"/>
                        </a:rPr>
                        <a:t>TOTAL ACTIVO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30,199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22,240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003538402"/>
                  </a:ext>
                </a:extLst>
              </a:tr>
            </a:tbl>
          </a:graphicData>
        </a:graphic>
      </p:graphicFrame>
      <p:sp>
        <p:nvSpPr>
          <p:cNvPr id="19" name="Título 1">
            <a:extLst>
              <a:ext uri="{FF2B5EF4-FFF2-40B4-BE49-F238E27FC236}">
                <a16:creationId xmlns:a16="http://schemas.microsoft.com/office/drawing/2014/main" id="{9D848C52-0D13-42D4-9770-5D43EE2B895B}"/>
              </a:ext>
            </a:extLst>
          </p:cNvPr>
          <p:cNvSpPr txBox="1">
            <a:spLocks/>
          </p:cNvSpPr>
          <p:nvPr/>
        </p:nvSpPr>
        <p:spPr>
          <a:xfrm>
            <a:off x="1467548" y="856763"/>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latin typeface="+mn-lt"/>
                <a:ea typeface="+mn-ea"/>
                <a:cs typeface="Lato Regular"/>
              </a:rPr>
              <a:t>AL 30 DE SEPTIEMBRE DE 2018 Y 30 DE SEPTIEMBRE DE 2017</a:t>
            </a: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Botón de acción: ir hacia delante o siguiente 10">
            <a:hlinkClick r:id="rId3" action="ppaction://hlinksldjump" highlightClick="1"/>
            <a:extLst>
              <a:ext uri="{FF2B5EF4-FFF2-40B4-BE49-F238E27FC236}">
                <a16:creationId xmlns:a16="http://schemas.microsoft.com/office/drawing/2014/main" id="{ECAF7EDB-E616-45CA-8A85-A9411523CD32}"/>
              </a:ext>
            </a:extLst>
          </p:cNvPr>
          <p:cNvSpPr/>
          <p:nvPr/>
        </p:nvSpPr>
        <p:spPr>
          <a:xfrm>
            <a:off x="1860888" y="2641412"/>
            <a:ext cx="27057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3" action="ppaction://hlinksldjump" highlightClick="1"/>
            <a:extLst>
              <a:ext uri="{FF2B5EF4-FFF2-40B4-BE49-F238E27FC236}">
                <a16:creationId xmlns:a16="http://schemas.microsoft.com/office/drawing/2014/main" id="{84B38472-9759-4EFB-8A8C-025D33140739}"/>
              </a:ext>
            </a:extLst>
          </p:cNvPr>
          <p:cNvSpPr/>
          <p:nvPr/>
        </p:nvSpPr>
        <p:spPr>
          <a:xfrm>
            <a:off x="2360517" y="2850468"/>
            <a:ext cx="252103" cy="1353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3" action="ppaction://hlinksldjump" highlightClick="1"/>
            <a:extLst>
              <a:ext uri="{FF2B5EF4-FFF2-40B4-BE49-F238E27FC236}">
                <a16:creationId xmlns:a16="http://schemas.microsoft.com/office/drawing/2014/main" id="{A730660A-1DBC-4EEF-8BE1-38EA3F255CEB}"/>
              </a:ext>
            </a:extLst>
          </p:cNvPr>
          <p:cNvSpPr/>
          <p:nvPr/>
        </p:nvSpPr>
        <p:spPr>
          <a:xfrm>
            <a:off x="3274298" y="3094576"/>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9" name="Imagen 8">
            <a:hlinkClick r:id="rId4"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5"/>
          <a:stretch>
            <a:fillRect/>
          </a:stretch>
        </p:blipFill>
        <p:spPr>
          <a:xfrm>
            <a:off x="2647928" y="3340596"/>
            <a:ext cx="274344" cy="146317"/>
          </a:xfrm>
          <a:prstGeom prst="rect">
            <a:avLst/>
          </a:prstGeom>
        </p:spPr>
      </p:pic>
      <p:sp>
        <p:nvSpPr>
          <p:cNvPr id="15" name="Botón de acción: ir hacia delante o siguiente 14">
            <a:hlinkClick r:id="rId4" action="ppaction://hlinksldjump" highlightClick="1"/>
            <a:extLst>
              <a:ext uri="{FF2B5EF4-FFF2-40B4-BE49-F238E27FC236}">
                <a16:creationId xmlns:a16="http://schemas.microsoft.com/office/drawing/2014/main" id="{F21CF3E4-21C9-477B-B9FA-6383BBD158D6}"/>
              </a:ext>
            </a:extLst>
          </p:cNvPr>
          <p:cNvSpPr/>
          <p:nvPr/>
        </p:nvSpPr>
        <p:spPr>
          <a:xfrm>
            <a:off x="2976892" y="4628055"/>
            <a:ext cx="318806" cy="14871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6" action="ppaction://hlinksldjump" highlightClick="1"/>
            <a:extLst>
              <a:ext uri="{FF2B5EF4-FFF2-40B4-BE49-F238E27FC236}">
                <a16:creationId xmlns:a16="http://schemas.microsoft.com/office/drawing/2014/main" id="{037C0688-6BFA-4FA7-8A0B-381199F24186}"/>
              </a:ext>
            </a:extLst>
          </p:cNvPr>
          <p:cNvSpPr/>
          <p:nvPr/>
        </p:nvSpPr>
        <p:spPr>
          <a:xfrm>
            <a:off x="2555580" y="5070249"/>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7" name="Botón de acción: ir hacia delante o siguiente 16">
            <a:hlinkClick r:id="rId6" action="ppaction://hlinksldjump" highlightClick="1"/>
            <a:extLst>
              <a:ext uri="{FF2B5EF4-FFF2-40B4-BE49-F238E27FC236}">
                <a16:creationId xmlns:a16="http://schemas.microsoft.com/office/drawing/2014/main" id="{611DAA7F-323D-403A-A9C7-573611DE96F2}"/>
              </a:ext>
            </a:extLst>
          </p:cNvPr>
          <p:cNvSpPr/>
          <p:nvPr/>
        </p:nvSpPr>
        <p:spPr>
          <a:xfrm>
            <a:off x="3068869" y="5363980"/>
            <a:ext cx="31880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8" name="Imagen 17">
            <a:extLst>
              <a:ext uri="{FF2B5EF4-FFF2-40B4-BE49-F238E27FC236}">
                <a16:creationId xmlns:a16="http://schemas.microsoft.com/office/drawing/2014/main" id="{91A526BB-98C1-44DC-9521-7B4453D0FD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20" name="Imagen 19">
            <a:extLst>
              <a:ext uri="{FF2B5EF4-FFF2-40B4-BE49-F238E27FC236}">
                <a16:creationId xmlns:a16="http://schemas.microsoft.com/office/drawing/2014/main" id="{6D9A20A9-0758-4E18-B983-D6830936F2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88485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A9C92B86-624D-4BD2-8144-2A5DCCC0769D}"/>
              </a:ext>
            </a:extLst>
          </p:cNvPr>
          <p:cNvGraphicFramePr>
            <a:graphicFrameLocks noGrp="1"/>
          </p:cNvGraphicFramePr>
          <p:nvPr>
            <p:extLst>
              <p:ext uri="{D42A27DB-BD31-4B8C-83A1-F6EECF244321}">
                <p14:modId xmlns:p14="http://schemas.microsoft.com/office/powerpoint/2010/main" val="1322896590"/>
              </p:ext>
            </p:extLst>
          </p:nvPr>
        </p:nvGraphicFramePr>
        <p:xfrm>
          <a:off x="600248" y="1601922"/>
          <a:ext cx="7943503" cy="4685559"/>
        </p:xfrm>
        <a:graphic>
          <a:graphicData uri="http://schemas.openxmlformats.org/drawingml/2006/table">
            <a:tbl>
              <a:tblPr/>
              <a:tblGrid>
                <a:gridCol w="2881885">
                  <a:extLst>
                    <a:ext uri="{9D8B030D-6E8A-4147-A177-3AD203B41FA5}">
                      <a16:colId xmlns:a16="http://schemas.microsoft.com/office/drawing/2014/main" val="754996691"/>
                    </a:ext>
                  </a:extLst>
                </a:gridCol>
                <a:gridCol w="928065">
                  <a:extLst>
                    <a:ext uri="{9D8B030D-6E8A-4147-A177-3AD203B41FA5}">
                      <a16:colId xmlns:a16="http://schemas.microsoft.com/office/drawing/2014/main" val="2049267679"/>
                    </a:ext>
                  </a:extLst>
                </a:gridCol>
                <a:gridCol w="85480">
                  <a:extLst>
                    <a:ext uri="{9D8B030D-6E8A-4147-A177-3AD203B41FA5}">
                      <a16:colId xmlns:a16="http://schemas.microsoft.com/office/drawing/2014/main" val="1611295660"/>
                    </a:ext>
                  </a:extLst>
                </a:gridCol>
                <a:gridCol w="964699">
                  <a:extLst>
                    <a:ext uri="{9D8B030D-6E8A-4147-A177-3AD203B41FA5}">
                      <a16:colId xmlns:a16="http://schemas.microsoft.com/office/drawing/2014/main" val="3460957816"/>
                    </a:ext>
                  </a:extLst>
                </a:gridCol>
                <a:gridCol w="85480">
                  <a:extLst>
                    <a:ext uri="{9D8B030D-6E8A-4147-A177-3AD203B41FA5}">
                      <a16:colId xmlns:a16="http://schemas.microsoft.com/office/drawing/2014/main" val="3717691932"/>
                    </a:ext>
                  </a:extLst>
                </a:gridCol>
                <a:gridCol w="870060">
                  <a:extLst>
                    <a:ext uri="{9D8B030D-6E8A-4147-A177-3AD203B41FA5}">
                      <a16:colId xmlns:a16="http://schemas.microsoft.com/office/drawing/2014/main" val="1924728020"/>
                    </a:ext>
                  </a:extLst>
                </a:gridCol>
                <a:gridCol w="85480">
                  <a:extLst>
                    <a:ext uri="{9D8B030D-6E8A-4147-A177-3AD203B41FA5}">
                      <a16:colId xmlns:a16="http://schemas.microsoft.com/office/drawing/2014/main" val="4115317698"/>
                    </a:ext>
                  </a:extLst>
                </a:gridCol>
                <a:gridCol w="85480">
                  <a:extLst>
                    <a:ext uri="{9D8B030D-6E8A-4147-A177-3AD203B41FA5}">
                      <a16:colId xmlns:a16="http://schemas.microsoft.com/office/drawing/2014/main" val="316511862"/>
                    </a:ext>
                  </a:extLst>
                </a:gridCol>
                <a:gridCol w="842585">
                  <a:extLst>
                    <a:ext uri="{9D8B030D-6E8A-4147-A177-3AD203B41FA5}">
                      <a16:colId xmlns:a16="http://schemas.microsoft.com/office/drawing/2014/main" val="1198461670"/>
                    </a:ext>
                  </a:extLst>
                </a:gridCol>
                <a:gridCol w="85480">
                  <a:extLst>
                    <a:ext uri="{9D8B030D-6E8A-4147-A177-3AD203B41FA5}">
                      <a16:colId xmlns:a16="http://schemas.microsoft.com/office/drawing/2014/main" val="3195869972"/>
                    </a:ext>
                  </a:extLst>
                </a:gridCol>
                <a:gridCol w="85480">
                  <a:extLst>
                    <a:ext uri="{9D8B030D-6E8A-4147-A177-3AD203B41FA5}">
                      <a16:colId xmlns:a16="http://schemas.microsoft.com/office/drawing/2014/main" val="3674665172"/>
                    </a:ext>
                  </a:extLst>
                </a:gridCol>
                <a:gridCol w="943329">
                  <a:extLst>
                    <a:ext uri="{9D8B030D-6E8A-4147-A177-3AD203B41FA5}">
                      <a16:colId xmlns:a16="http://schemas.microsoft.com/office/drawing/2014/main" val="566560876"/>
                    </a:ext>
                  </a:extLst>
                </a:gridCol>
              </a:tblGrid>
              <a:tr h="595763">
                <a:tc>
                  <a:txBody>
                    <a:bodyPr/>
                    <a:lstStyle/>
                    <a:p>
                      <a:pPr algn="ctr" fontAlgn="ctr"/>
                      <a:r>
                        <a:rPr lang="es-CO" sz="1200" b="1" i="0" u="none" strike="noStrike" dirty="0">
                          <a:effectLst/>
                          <a:latin typeface="Calibri" panose="020F0502020204030204" pitchFamily="34" charset="0"/>
                        </a:rPr>
                        <a:t>PASIVO</a:t>
                      </a: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30-Sep-2018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30-Sep-2017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31-Dic-2017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Variación % Septiembre</a:t>
                      </a:r>
                      <a:br>
                        <a:rPr lang="es-CO" sz="900" b="0" i="0" u="none" strike="noStrike">
                          <a:effectLst/>
                          <a:latin typeface="Calibri" panose="020F0502020204030204" pitchFamily="34" charset="0"/>
                        </a:rPr>
                      </a:br>
                      <a:r>
                        <a:rPr lang="es-CO" sz="9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9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900" b="0" i="0" u="none" strike="noStrike">
                          <a:effectLst/>
                          <a:latin typeface="Calibri" panose="020F0502020204030204" pitchFamily="34" charset="0"/>
                        </a:rPr>
                        <a:t>Variación %</a:t>
                      </a:r>
                      <a:br>
                        <a:rPr lang="es-CO" sz="900" b="0" i="0" u="none" strike="noStrike">
                          <a:effectLst/>
                          <a:latin typeface="Calibri" panose="020F0502020204030204" pitchFamily="34" charset="0"/>
                        </a:rPr>
                      </a:br>
                      <a:r>
                        <a:rPr lang="es-CO" sz="900" b="0" i="0" u="none" strike="noStrike">
                          <a:effectLst/>
                          <a:latin typeface="Calibri" panose="020F0502020204030204" pitchFamily="34" charset="0"/>
                        </a:rPr>
                        <a:t>Sep_2018 - Dic_2017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1023237"/>
                  </a:ext>
                </a:extLst>
              </a:tr>
              <a:tr h="245638">
                <a:tc>
                  <a:txBody>
                    <a:bodyPr/>
                    <a:lstStyle/>
                    <a:p>
                      <a:pPr algn="l" fontAlgn="ctr"/>
                      <a:r>
                        <a:rPr lang="es-CO" sz="1200" b="1" i="0" u="none" strike="noStrike" dirty="0">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52837819"/>
                  </a:ext>
                </a:extLst>
              </a:tr>
              <a:tr h="245638">
                <a:tc>
                  <a:txBody>
                    <a:bodyPr/>
                    <a:lstStyle/>
                    <a:p>
                      <a:pPr algn="l" fontAlgn="ctr"/>
                      <a:r>
                        <a:rPr lang="es-CO" sz="1200" b="0" i="0" u="none" strike="noStrike" dirty="0">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3,444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1,811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1,380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149</a:t>
                      </a:r>
                    </a:p>
                  </a:txBody>
                  <a:tcPr marL="0" marR="0" marT="0" marB="0" anchor="ctr">
                    <a:lnL>
                      <a:noFill/>
                    </a:lnL>
                    <a:lnR>
                      <a:noFill/>
                    </a:lnR>
                    <a:lnT>
                      <a:noFill/>
                    </a:lnT>
                    <a:lnB>
                      <a:noFill/>
                    </a:lnB>
                  </a:tcPr>
                </a:tc>
                <a:extLst>
                  <a:ext uri="{0D108BD9-81ED-4DB2-BD59-A6C34878D82A}">
                    <a16:rowId xmlns:a16="http://schemas.microsoft.com/office/drawing/2014/main" val="1344849602"/>
                  </a:ext>
                </a:extLst>
              </a:tr>
              <a:tr h="245638">
                <a:tc>
                  <a:txBody>
                    <a:bodyPr/>
                    <a:lstStyle/>
                    <a:p>
                      <a:pPr algn="l" fontAlgn="ctr"/>
                      <a:r>
                        <a:rPr lang="es-CO" sz="1200" b="0" i="0" u="none" strike="noStrike" dirty="0">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2,143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1,503</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a:t>
                      </a:r>
                    </a:p>
                  </a:txBody>
                  <a:tcPr marL="0" marR="0" marT="0" marB="0" anchor="ctr">
                    <a:lnL>
                      <a:noFill/>
                    </a:lnL>
                    <a:lnR>
                      <a:noFill/>
                    </a:lnR>
                    <a:lnT>
                      <a:noFill/>
                    </a:lnT>
                    <a:lnB>
                      <a:noFill/>
                    </a:lnB>
                  </a:tcPr>
                </a:tc>
                <a:extLst>
                  <a:ext uri="{0D108BD9-81ED-4DB2-BD59-A6C34878D82A}">
                    <a16:rowId xmlns:a16="http://schemas.microsoft.com/office/drawing/2014/main" val="4191542752"/>
                  </a:ext>
                </a:extLst>
              </a:tr>
              <a:tr h="245638">
                <a:tc>
                  <a:txBody>
                    <a:bodyPr/>
                    <a:lstStyle/>
                    <a:p>
                      <a:pPr algn="l" fontAlgn="ctr"/>
                      <a:r>
                        <a:rPr lang="es-CO" sz="1200" b="0" i="0" u="none" strike="noStrike">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165</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a:t>
                      </a:r>
                    </a:p>
                  </a:txBody>
                  <a:tcPr marL="0" marR="0" marT="0" marB="0" anchor="ctr">
                    <a:lnL>
                      <a:noFill/>
                    </a:lnL>
                    <a:lnR>
                      <a:noFill/>
                    </a:lnR>
                    <a:lnT>
                      <a:noFill/>
                    </a:lnT>
                    <a:lnB>
                      <a:noFill/>
                    </a:lnB>
                  </a:tcPr>
                </a:tc>
                <a:extLst>
                  <a:ext uri="{0D108BD9-81ED-4DB2-BD59-A6C34878D82A}">
                    <a16:rowId xmlns:a16="http://schemas.microsoft.com/office/drawing/2014/main" val="279633743"/>
                  </a:ext>
                </a:extLst>
              </a:tr>
              <a:tr h="245638">
                <a:tc>
                  <a:txBody>
                    <a:bodyPr/>
                    <a:lstStyle/>
                    <a:p>
                      <a:pPr algn="l" fontAlgn="ctr"/>
                      <a:r>
                        <a:rPr lang="es-CO" sz="1200" b="0" i="0" u="none" strike="noStrike" dirty="0">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6,371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1,893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1,121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8984463"/>
                  </a:ext>
                </a:extLst>
              </a:tr>
              <a:tr h="391426">
                <a:tc>
                  <a:txBody>
                    <a:bodyPr/>
                    <a:lstStyle/>
                    <a:p>
                      <a:pPr algn="l" fontAlgn="ctr"/>
                      <a:r>
                        <a:rPr lang="es-CO" sz="1200" b="1" i="0" u="none" strike="noStrike">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12,049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4,000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201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137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5389629"/>
                  </a:ext>
                </a:extLst>
              </a:tr>
              <a:tr h="192477">
                <a:tc>
                  <a:txBody>
                    <a:bodyPr/>
                    <a:lstStyle/>
                    <a:p>
                      <a:pPr algn="l" fontAlgn="ctr"/>
                      <a:endParaRPr lang="es-CO" sz="1200" b="1"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8265662"/>
                  </a:ext>
                </a:extLst>
              </a:tr>
              <a:tr h="192477">
                <a:tc>
                  <a:txBody>
                    <a:bodyPr/>
                    <a:lstStyle/>
                    <a:p>
                      <a:pPr algn="l" fontAlgn="ctr"/>
                      <a:r>
                        <a:rPr lang="es-CO" sz="1200" b="1" i="0" u="none" strike="noStrike" dirty="0">
                          <a:effectLst/>
                          <a:latin typeface="Calibri" panose="020F0502020204030204" pitchFamily="34" charset="0"/>
                        </a:rPr>
                        <a:t>TOTAL PASIVO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12,049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4,000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201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137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693963844"/>
                  </a:ext>
                </a:extLst>
              </a:tr>
              <a:tr h="175979">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23221219"/>
                  </a:ext>
                </a:extLst>
              </a:tr>
              <a:tr h="245638">
                <a:tc>
                  <a:txBody>
                    <a:bodyPr/>
                    <a:lstStyle/>
                    <a:p>
                      <a:pPr algn="ctr" fontAlgn="ctr"/>
                      <a:r>
                        <a:rPr lang="es-CO" sz="1200" b="1" i="0" u="none" strike="noStrike">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tcPr>
                </a:tc>
                <a:extLst>
                  <a:ext uri="{0D108BD9-81ED-4DB2-BD59-A6C34878D82A}">
                    <a16:rowId xmlns:a16="http://schemas.microsoft.com/office/drawing/2014/main" val="1831367342"/>
                  </a:ext>
                </a:extLst>
              </a:tr>
              <a:tr h="245638">
                <a:tc>
                  <a:txBody>
                    <a:bodyPr/>
                    <a:lstStyle/>
                    <a:p>
                      <a:pPr algn="l" fontAlgn="ctr"/>
                      <a:r>
                        <a:rPr lang="es-CO" sz="1200" b="0" i="0" u="none" strike="noStrike">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680508730"/>
                  </a:ext>
                </a:extLst>
              </a:tr>
              <a:tr h="245638">
                <a:tc>
                  <a:txBody>
                    <a:bodyPr/>
                    <a:lstStyle/>
                    <a:p>
                      <a:pPr algn="l" fontAlgn="ctr"/>
                      <a:r>
                        <a:rPr lang="es-CO" sz="1200" b="0" i="0" u="none" strike="noStrike" dirty="0">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499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0" marR="0" marT="0" marB="0" anchor="ctr">
                    <a:lnL>
                      <a:noFill/>
                    </a:lnL>
                    <a:lnR>
                      <a:noFill/>
                    </a:lnR>
                    <a:lnT>
                      <a:noFill/>
                    </a:lnT>
                    <a:lnB>
                      <a:noFill/>
                    </a:lnB>
                  </a:tcPr>
                </a:tc>
                <a:extLst>
                  <a:ext uri="{0D108BD9-81ED-4DB2-BD59-A6C34878D82A}">
                    <a16:rowId xmlns:a16="http://schemas.microsoft.com/office/drawing/2014/main" val="1860892037"/>
                  </a:ext>
                </a:extLst>
              </a:tr>
              <a:tr h="245638">
                <a:tc>
                  <a:txBody>
                    <a:bodyPr/>
                    <a:lstStyle/>
                    <a:p>
                      <a:pPr algn="l" fontAlgn="ctr"/>
                      <a:r>
                        <a:rPr lang="es-CO" sz="1200" b="0" i="0" u="none" strike="noStrike">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437</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552</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a:t>
                      </a:r>
                    </a:p>
                  </a:txBody>
                  <a:tcPr marL="0" marR="0" marT="0" marB="0" anchor="ctr">
                    <a:lnL>
                      <a:noFill/>
                    </a:lnL>
                    <a:lnR>
                      <a:noFill/>
                    </a:lnR>
                    <a:lnT>
                      <a:noFill/>
                    </a:lnT>
                    <a:lnB>
                      <a:noFill/>
                    </a:lnB>
                  </a:tcPr>
                </a:tc>
                <a:extLst>
                  <a:ext uri="{0D108BD9-81ED-4DB2-BD59-A6C34878D82A}">
                    <a16:rowId xmlns:a16="http://schemas.microsoft.com/office/drawing/2014/main" val="834763124"/>
                  </a:ext>
                </a:extLst>
              </a:tr>
              <a:tr h="245638">
                <a:tc>
                  <a:txBody>
                    <a:bodyPr/>
                    <a:lstStyle/>
                    <a:p>
                      <a:pPr algn="l" fontAlgn="ctr"/>
                      <a:r>
                        <a:rPr lang="es-CO" sz="1200" b="0" i="0" u="none" strike="noStrike">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7813604"/>
                  </a:ext>
                </a:extLst>
              </a:tr>
              <a:tr h="245638">
                <a:tc>
                  <a:txBody>
                    <a:bodyPr/>
                    <a:lstStyle/>
                    <a:p>
                      <a:pPr algn="l" fontAlgn="ctr"/>
                      <a:r>
                        <a:rPr lang="es-CO" sz="1200" b="1" i="0" u="none" strike="noStrike">
                          <a:effectLst/>
                          <a:latin typeface="Calibri" panose="020F0502020204030204" pitchFamily="34" charset="0"/>
                        </a:rPr>
                        <a:t>TOTAL PATRIMONIO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18,150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18,240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18,354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6806873"/>
                  </a:ext>
                </a:extLst>
              </a:tr>
              <a:tr h="175979">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dirty="0">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2456232"/>
                  </a:ext>
                </a:extLst>
              </a:tr>
              <a:tr h="245638">
                <a:tc>
                  <a:txBody>
                    <a:bodyPr/>
                    <a:lstStyle/>
                    <a:p>
                      <a:pPr algn="l" fontAlgn="ctr"/>
                      <a:r>
                        <a:rPr lang="es-CO" sz="1200" b="1" i="0" u="none" strike="noStrike">
                          <a:effectLst/>
                          <a:latin typeface="Calibri" panose="020F0502020204030204" pitchFamily="34" charset="0"/>
                        </a:rPr>
                        <a:t>TOTAL PASIVO Y PATRIMONIO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30,199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22,240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23,440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402800742"/>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4" name="Título 1">
            <a:extLst>
              <a:ext uri="{FF2B5EF4-FFF2-40B4-BE49-F238E27FC236}">
                <a16:creationId xmlns:a16="http://schemas.microsoft.com/office/drawing/2014/main" id="{27459671-2175-4453-95D0-315A88574A5D}"/>
              </a:ext>
            </a:extLst>
          </p:cNvPr>
          <p:cNvSpPr txBox="1">
            <a:spLocks/>
          </p:cNvSpPr>
          <p:nvPr/>
        </p:nvSpPr>
        <p:spPr>
          <a:xfrm>
            <a:off x="1391227" y="860912"/>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900" dirty="0">
                <a:solidFill>
                  <a:srgbClr val="0070C0"/>
                </a:solidFill>
                <a:cs typeface="Lato Regular"/>
              </a:rPr>
              <a:t>AL 30 DE SEPTIEMBRE DE 2018 Y 30 DE SEPTIEMBRE DE 2017</a:t>
            </a:r>
          </a:p>
          <a:p>
            <a:pPr algn="ctr">
              <a:defRPr/>
            </a:pPr>
            <a:r>
              <a:rPr lang="es-CO" sz="90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sp>
        <p:nvSpPr>
          <p:cNvPr id="10" name="Botón de acción: ir hacia delante o siguiente 9">
            <a:hlinkClick r:id="rId3" action="ppaction://hlinksldjump" highlightClick="1"/>
            <a:extLst>
              <a:ext uri="{FF2B5EF4-FFF2-40B4-BE49-F238E27FC236}">
                <a16:creationId xmlns:a16="http://schemas.microsoft.com/office/drawing/2014/main" id="{A0A57A23-DDB4-433A-BAB4-029987C401C5}"/>
              </a:ext>
            </a:extLst>
          </p:cNvPr>
          <p:cNvSpPr/>
          <p:nvPr/>
        </p:nvSpPr>
        <p:spPr>
          <a:xfrm>
            <a:off x="1809793" y="2512347"/>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4" action="ppaction://hlinksldjump" highlightClick="1"/>
            <a:extLst>
              <a:ext uri="{FF2B5EF4-FFF2-40B4-BE49-F238E27FC236}">
                <a16:creationId xmlns:a16="http://schemas.microsoft.com/office/drawing/2014/main" id="{1B556D5F-8F83-487E-A39B-93CAD4D923D6}"/>
              </a:ext>
            </a:extLst>
          </p:cNvPr>
          <p:cNvSpPr/>
          <p:nvPr/>
        </p:nvSpPr>
        <p:spPr>
          <a:xfrm>
            <a:off x="1382404" y="2989212"/>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5" action="ppaction://hlinksldjump" highlightClick="1"/>
            <a:extLst>
              <a:ext uri="{FF2B5EF4-FFF2-40B4-BE49-F238E27FC236}">
                <a16:creationId xmlns:a16="http://schemas.microsoft.com/office/drawing/2014/main" id="{37AF8EB9-3138-4F3C-AFD5-DD77A678DEB9}"/>
              </a:ext>
            </a:extLst>
          </p:cNvPr>
          <p:cNvSpPr/>
          <p:nvPr/>
        </p:nvSpPr>
        <p:spPr>
          <a:xfrm>
            <a:off x="1494321" y="3251721"/>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4" action="ppaction://hlinksldjump" highlightClick="1"/>
            <a:extLst>
              <a:ext uri="{FF2B5EF4-FFF2-40B4-BE49-F238E27FC236}">
                <a16:creationId xmlns:a16="http://schemas.microsoft.com/office/drawing/2014/main" id="{86D2C9ED-9E91-4915-B3CA-938A547D369D}"/>
              </a:ext>
            </a:extLst>
          </p:cNvPr>
          <p:cNvSpPr/>
          <p:nvPr/>
        </p:nvSpPr>
        <p:spPr>
          <a:xfrm>
            <a:off x="3051834" y="2722461"/>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5" name="Imagen 14">
            <a:extLst>
              <a:ext uri="{FF2B5EF4-FFF2-40B4-BE49-F238E27FC236}">
                <a16:creationId xmlns:a16="http://schemas.microsoft.com/office/drawing/2014/main" id="{738542A2-BB88-4E0C-8754-2989499927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6" name="Imagen 15">
            <a:extLst>
              <a:ext uri="{FF2B5EF4-FFF2-40B4-BE49-F238E27FC236}">
                <a16:creationId xmlns:a16="http://schemas.microsoft.com/office/drawing/2014/main" id="{3B62BC28-F900-45A2-8F48-E631F854DD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286437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Título 1">
            <a:extLst>
              <a:ext uri="{FF2B5EF4-FFF2-40B4-BE49-F238E27FC236}">
                <a16:creationId xmlns:a16="http://schemas.microsoft.com/office/drawing/2014/main" id="{7304EFE3-98E5-46B8-AC3D-521DB0A1AE9C}"/>
              </a:ext>
            </a:extLst>
          </p:cNvPr>
          <p:cNvSpPr txBox="1">
            <a:spLocks/>
          </p:cNvSpPr>
          <p:nvPr/>
        </p:nvSpPr>
        <p:spPr>
          <a:xfrm>
            <a:off x="1020846" y="918922"/>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dirty="0">
                <a:solidFill>
                  <a:srgbClr val="0070C0"/>
                </a:solidFill>
                <a:latin typeface="+mn-lt"/>
                <a:ea typeface="+mn-ea"/>
                <a:cs typeface="Lato Regular"/>
              </a:rPr>
              <a:t>ESTADO DE RESULTADO INTEGRAL INDIVIDUAL</a:t>
            </a:r>
          </a:p>
          <a:p>
            <a:pPr algn="ctr">
              <a:defRPr/>
            </a:pPr>
            <a:r>
              <a:rPr lang="es-CO" sz="900" dirty="0">
                <a:solidFill>
                  <a:srgbClr val="0070C0"/>
                </a:solidFill>
                <a:cs typeface="Lato Regular"/>
              </a:rPr>
              <a:t>DEL 1° AL 30 DE SEPTIEMBRE DE 2018 Y DEL 1° AL 30 DE SEPTIEMBRE DE 2017</a:t>
            </a:r>
          </a:p>
          <a:p>
            <a:pPr algn="ctr">
              <a:defRPr/>
            </a:pPr>
            <a:r>
              <a:rPr lang="es-CO" sz="900" dirty="0">
                <a:solidFill>
                  <a:srgbClr val="0070C0"/>
                </a:solidFill>
                <a:latin typeface="+mn-lt"/>
                <a:ea typeface="+mn-ea"/>
                <a:cs typeface="Lato Regular"/>
              </a:rPr>
              <a:t>(cifras expresadas en millones de pesos)</a:t>
            </a:r>
          </a:p>
          <a:p>
            <a:pPr>
              <a:defRPr/>
            </a:pPr>
            <a:endParaRPr lang="es-CO" sz="1600" dirty="0">
              <a:solidFill>
                <a:srgbClr val="0070C0"/>
              </a:solidFill>
              <a:latin typeface="+mn-lt"/>
              <a:ea typeface="+mn-ea"/>
              <a:cs typeface="Lato Regular"/>
            </a:endParaRPr>
          </a:p>
        </p:txBody>
      </p:sp>
      <p:graphicFrame>
        <p:nvGraphicFramePr>
          <p:cNvPr id="5" name="Tabla 4">
            <a:extLst>
              <a:ext uri="{FF2B5EF4-FFF2-40B4-BE49-F238E27FC236}">
                <a16:creationId xmlns:a16="http://schemas.microsoft.com/office/drawing/2014/main" id="{5515D6C6-2E79-42C4-A006-CA2881263402}"/>
              </a:ext>
            </a:extLst>
          </p:cNvPr>
          <p:cNvGraphicFramePr>
            <a:graphicFrameLocks noGrp="1"/>
          </p:cNvGraphicFramePr>
          <p:nvPr>
            <p:extLst>
              <p:ext uri="{D42A27DB-BD31-4B8C-83A1-F6EECF244321}">
                <p14:modId xmlns:p14="http://schemas.microsoft.com/office/powerpoint/2010/main" val="2103277008"/>
              </p:ext>
            </p:extLst>
          </p:nvPr>
        </p:nvGraphicFramePr>
        <p:xfrm>
          <a:off x="518746" y="1508212"/>
          <a:ext cx="8168048" cy="4351899"/>
        </p:xfrm>
        <a:graphic>
          <a:graphicData uri="http://schemas.openxmlformats.org/drawingml/2006/table">
            <a:tbl>
              <a:tblPr/>
              <a:tblGrid>
                <a:gridCol w="3170981">
                  <a:extLst>
                    <a:ext uri="{9D8B030D-6E8A-4147-A177-3AD203B41FA5}">
                      <a16:colId xmlns:a16="http://schemas.microsoft.com/office/drawing/2014/main" val="1028241103"/>
                    </a:ext>
                  </a:extLst>
                </a:gridCol>
                <a:gridCol w="98708">
                  <a:extLst>
                    <a:ext uri="{9D8B030D-6E8A-4147-A177-3AD203B41FA5}">
                      <a16:colId xmlns:a16="http://schemas.microsoft.com/office/drawing/2014/main" val="3754227980"/>
                    </a:ext>
                  </a:extLst>
                </a:gridCol>
                <a:gridCol w="61693">
                  <a:extLst>
                    <a:ext uri="{9D8B030D-6E8A-4147-A177-3AD203B41FA5}">
                      <a16:colId xmlns:a16="http://schemas.microsoft.com/office/drawing/2014/main" val="3035906896"/>
                    </a:ext>
                  </a:extLst>
                </a:gridCol>
                <a:gridCol w="1024093">
                  <a:extLst>
                    <a:ext uri="{9D8B030D-6E8A-4147-A177-3AD203B41FA5}">
                      <a16:colId xmlns:a16="http://schemas.microsoft.com/office/drawing/2014/main" val="797172881"/>
                    </a:ext>
                  </a:extLst>
                </a:gridCol>
                <a:gridCol w="86368">
                  <a:extLst>
                    <a:ext uri="{9D8B030D-6E8A-4147-A177-3AD203B41FA5}">
                      <a16:colId xmlns:a16="http://schemas.microsoft.com/office/drawing/2014/main" val="3595118277"/>
                    </a:ext>
                  </a:extLst>
                </a:gridCol>
                <a:gridCol w="987076">
                  <a:extLst>
                    <a:ext uri="{9D8B030D-6E8A-4147-A177-3AD203B41FA5}">
                      <a16:colId xmlns:a16="http://schemas.microsoft.com/office/drawing/2014/main" val="3204142146"/>
                    </a:ext>
                  </a:extLst>
                </a:gridCol>
                <a:gridCol w="86368">
                  <a:extLst>
                    <a:ext uri="{9D8B030D-6E8A-4147-A177-3AD203B41FA5}">
                      <a16:colId xmlns:a16="http://schemas.microsoft.com/office/drawing/2014/main" val="1591849868"/>
                    </a:ext>
                  </a:extLst>
                </a:gridCol>
                <a:gridCol w="826675">
                  <a:extLst>
                    <a:ext uri="{9D8B030D-6E8A-4147-A177-3AD203B41FA5}">
                      <a16:colId xmlns:a16="http://schemas.microsoft.com/office/drawing/2014/main" val="3590901943"/>
                    </a:ext>
                  </a:extLst>
                </a:gridCol>
                <a:gridCol w="86368">
                  <a:extLst>
                    <a:ext uri="{9D8B030D-6E8A-4147-A177-3AD203B41FA5}">
                      <a16:colId xmlns:a16="http://schemas.microsoft.com/office/drawing/2014/main" val="3840268868"/>
                    </a:ext>
                  </a:extLst>
                </a:gridCol>
                <a:gridCol w="826675">
                  <a:extLst>
                    <a:ext uri="{9D8B030D-6E8A-4147-A177-3AD203B41FA5}">
                      <a16:colId xmlns:a16="http://schemas.microsoft.com/office/drawing/2014/main" val="1713372865"/>
                    </a:ext>
                  </a:extLst>
                </a:gridCol>
                <a:gridCol w="86368">
                  <a:extLst>
                    <a:ext uri="{9D8B030D-6E8A-4147-A177-3AD203B41FA5}">
                      <a16:colId xmlns:a16="http://schemas.microsoft.com/office/drawing/2014/main" val="278628575"/>
                    </a:ext>
                  </a:extLst>
                </a:gridCol>
                <a:gridCol w="826675">
                  <a:extLst>
                    <a:ext uri="{9D8B030D-6E8A-4147-A177-3AD203B41FA5}">
                      <a16:colId xmlns:a16="http://schemas.microsoft.com/office/drawing/2014/main" val="2095716959"/>
                    </a:ext>
                  </a:extLst>
                </a:gridCol>
              </a:tblGrid>
              <a:tr h="544496">
                <a:tc>
                  <a:txBody>
                    <a:bodyPr/>
                    <a:lstStyle/>
                    <a:p>
                      <a:pPr algn="l" fontAlgn="b"/>
                      <a:endParaRPr lang="es-CO" sz="1200" b="0" i="0" u="none" strike="noStrike" dirty="0">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ctr"/>
                      <a:r>
                        <a:rPr lang="es-CO" sz="800" b="0" i="0" u="none" strike="noStrike" dirty="0">
                          <a:effectLst/>
                          <a:latin typeface="Calibri" panose="020F0502020204030204" pitchFamily="34" charset="0"/>
                        </a:rPr>
                        <a:t>Al 30 Sept.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800" b="1" i="0" u="none" strike="noStrike">
                          <a:effectLst/>
                          <a:latin typeface="Calibri" panose="020F0502020204030204" pitchFamily="34" charset="0"/>
                        </a:rPr>
                        <a:t> </a:t>
                      </a:r>
                      <a:endParaRPr lang="es-CO" sz="800" b="1" i="0" u="none" strike="noStrike" dirty="0">
                        <a:effectLst/>
                        <a:latin typeface="Calibri" panose="020F0502020204030204" pitchFamily="34" charset="0"/>
                      </a:endParaRPr>
                    </a:p>
                  </a:txBody>
                  <a:tcPr marL="0" marR="0" marT="0" marB="0" anchor="ctr">
                    <a:lnL>
                      <a:noFill/>
                    </a:lnL>
                    <a:lnR>
                      <a:noFill/>
                    </a:lnR>
                    <a:lnT>
                      <a:noFill/>
                    </a:lnT>
                    <a:lnB>
                      <a:noFill/>
                    </a:lnB>
                    <a:solidFill>
                      <a:srgbClr val="FFFFFF"/>
                    </a:solidFill>
                  </a:tcPr>
                </a:tc>
                <a:tc>
                  <a:txBody>
                    <a:bodyPr/>
                    <a:lstStyle/>
                    <a:p>
                      <a:pPr algn="ctr" fontAlgn="ctr"/>
                      <a:r>
                        <a:rPr lang="es-CO" sz="800" b="0" i="0" u="none" strike="noStrike" dirty="0">
                          <a:effectLst/>
                          <a:latin typeface="Calibri" panose="020F0502020204030204" pitchFamily="34" charset="0"/>
                        </a:rPr>
                        <a:t>Al 30 Sept.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tcPr>
                </a:tc>
                <a:tc>
                  <a:txBody>
                    <a:bodyPr/>
                    <a:lstStyle/>
                    <a:p>
                      <a:pPr algn="ctr" fontAlgn="ctr"/>
                      <a:r>
                        <a:rPr lang="es-CO" sz="800" b="0" i="0" u="none" strike="noStrike" dirty="0">
                          <a:effectLst/>
                          <a:latin typeface="Calibri" panose="020F0502020204030204" pitchFamily="34" charset="0"/>
                        </a:rPr>
                        <a:t>Al 31 Dic.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800" b="1"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800" b="0" i="0" u="none" strike="noStrike" dirty="0">
                          <a:effectLst/>
                          <a:latin typeface="Calibri" panose="020F0502020204030204" pitchFamily="34" charset="0"/>
                        </a:rPr>
                        <a:t>Variación % Septiembre</a:t>
                      </a:r>
                      <a:br>
                        <a:rPr lang="es-CO" sz="800" b="0" i="0" u="none" strike="noStrike" dirty="0">
                          <a:effectLst/>
                          <a:latin typeface="Calibri" panose="020F0502020204030204" pitchFamily="34" charset="0"/>
                        </a:rPr>
                      </a:br>
                      <a:r>
                        <a:rPr lang="es-CO" sz="800" b="0" i="0" u="none" strike="noStrike" dirty="0">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800" b="1"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800" b="0" i="0" u="none" strike="noStrike" dirty="0">
                          <a:effectLst/>
                          <a:latin typeface="Calibri" panose="020F0502020204030204" pitchFamily="34" charset="0"/>
                        </a:rPr>
                        <a:t>Variación % </a:t>
                      </a:r>
                      <a:r>
                        <a:rPr lang="es-CO" sz="800" b="0" i="0" u="none" strike="noStrike" dirty="0" err="1">
                          <a:effectLst/>
                          <a:latin typeface="Calibri" panose="020F0502020204030204" pitchFamily="34" charset="0"/>
                        </a:rPr>
                        <a:t>Sep</a:t>
                      </a:r>
                      <a:r>
                        <a:rPr lang="es-CO" sz="800" b="0" i="0" u="none" strike="noStrike" dirty="0">
                          <a:effectLst/>
                          <a:latin typeface="Calibri" panose="020F0502020204030204" pitchFamily="34" charset="0"/>
                        </a:rPr>
                        <a:t> - Dic</a:t>
                      </a:r>
                      <a:br>
                        <a:rPr lang="es-CO" sz="800" b="0" i="0" u="none" strike="noStrike" dirty="0">
                          <a:effectLst/>
                          <a:latin typeface="Calibri" panose="020F0502020204030204" pitchFamily="34" charset="0"/>
                        </a:rPr>
                      </a:br>
                      <a:r>
                        <a:rPr lang="es-CO" sz="800" b="0" i="0" u="none" strike="noStrike" dirty="0">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5094955"/>
                  </a:ext>
                </a:extLst>
              </a:tr>
              <a:tr h="249872">
                <a:tc>
                  <a:txBody>
                    <a:bodyPr/>
                    <a:lstStyle/>
                    <a:p>
                      <a:pPr algn="l" fontAlgn="b"/>
                      <a:r>
                        <a:rPr lang="es-CO" sz="1200" b="0" i="0" u="none" strike="noStrike" dirty="0">
                          <a:solidFill>
                            <a:srgbClr val="000000"/>
                          </a:solidFill>
                          <a:effectLst/>
                          <a:latin typeface="Calibri" panose="020F0502020204030204" pitchFamily="34" charset="0"/>
                        </a:rPr>
                        <a:t>INGRESOS POR PRESTACION DE SERVICIOS</a:t>
                      </a: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28,597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22,204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30,573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43632372"/>
                  </a:ext>
                </a:extLst>
              </a:tr>
              <a:tr h="249872">
                <a:tc>
                  <a:txBody>
                    <a:bodyPr/>
                    <a:lstStyle/>
                    <a:p>
                      <a:pPr algn="l" fontAlgn="b"/>
                      <a:r>
                        <a:rPr lang="es-CO" sz="1200" b="0" i="0" u="none" strike="noStrike" dirty="0">
                          <a:solidFill>
                            <a:srgbClr val="000000"/>
                          </a:solidFill>
                          <a:effectLst/>
                          <a:latin typeface="Calibri" panose="020F0502020204030204" pitchFamily="34" charset="0"/>
                        </a:rPr>
                        <a:t>FINANCIEROS</a:t>
                      </a: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236</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419</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533</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-56</a:t>
                      </a:r>
                    </a:p>
                  </a:txBody>
                  <a:tcPr marL="0" marR="0" marT="0" marB="0" anchor="ctr">
                    <a:lnL>
                      <a:noFill/>
                    </a:lnL>
                    <a:lnR>
                      <a:noFill/>
                    </a:lnR>
                    <a:lnT>
                      <a:noFill/>
                    </a:lnT>
                    <a:lnB>
                      <a:noFill/>
                    </a:lnB>
                  </a:tcPr>
                </a:tc>
                <a:extLst>
                  <a:ext uri="{0D108BD9-81ED-4DB2-BD59-A6C34878D82A}">
                    <a16:rowId xmlns:a16="http://schemas.microsoft.com/office/drawing/2014/main" val="3193757052"/>
                  </a:ext>
                </a:extLst>
              </a:tr>
              <a:tr h="249872">
                <a:tc>
                  <a:txBody>
                    <a:bodyPr/>
                    <a:lstStyle/>
                    <a:p>
                      <a:pPr algn="l" fontAlgn="b"/>
                      <a:r>
                        <a:rPr lang="es-CO" sz="1200" b="0" i="0" u="none" strike="noStrike" dirty="0">
                          <a:solidFill>
                            <a:srgbClr val="000000"/>
                          </a:solidFill>
                          <a:effectLst/>
                          <a:latin typeface="Calibri" panose="020F0502020204030204" pitchFamily="34" charset="0"/>
                        </a:rPr>
                        <a:t>INGRESOS DIVERSOS</a:t>
                      </a: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1703671"/>
                  </a:ext>
                </a:extLst>
              </a:tr>
              <a:tr h="249872">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28,890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22,656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31,138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947032457"/>
                  </a:ext>
                </a:extLst>
              </a:tr>
              <a:tr h="186471">
                <a:tc>
                  <a:txBody>
                    <a:bodyPr/>
                    <a:lstStyle/>
                    <a:p>
                      <a:pPr algn="l" fontAlgn="b"/>
                      <a:r>
                        <a:rPr lang="es-CO" sz="1200" b="0" i="0" u="none" strike="noStrike" dirty="0">
                          <a:solidFill>
                            <a:srgbClr val="000000"/>
                          </a:solidFill>
                          <a:effectLst/>
                          <a:latin typeface="Calibri" panose="020F0502020204030204" pitchFamily="34" charset="0"/>
                        </a:rPr>
                        <a:t>GASTOS DE ADMINISTRACIÓN DE OPERACIÓN</a:t>
                      </a: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12462427"/>
                  </a:ext>
                </a:extLst>
              </a:tr>
              <a:tr h="249872">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11883"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18,005</a:t>
                      </a:r>
                    </a:p>
                  </a:txBody>
                  <a:tcPr marL="0" marR="0" marT="0" marB="0" anchor="ctr">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11,735</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17,206</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0" marR="0" marT="0" marB="0" anchor="ctr">
                    <a:lnL>
                      <a:noFill/>
                    </a:lnL>
                    <a:lnR>
                      <a:noFill/>
                    </a:lnR>
                    <a:lnT>
                      <a:noFill/>
                    </a:lnT>
                    <a:lnB>
                      <a:noFill/>
                    </a:lnB>
                  </a:tcPr>
                </a:tc>
                <a:extLst>
                  <a:ext uri="{0D108BD9-81ED-4DB2-BD59-A6C34878D82A}">
                    <a16:rowId xmlns:a16="http://schemas.microsoft.com/office/drawing/2014/main" val="612395628"/>
                  </a:ext>
                </a:extLst>
              </a:tr>
              <a:tr h="249872">
                <a:tc>
                  <a:txBody>
                    <a:bodyPr/>
                    <a:lstStyle/>
                    <a:p>
                      <a:pPr algn="l" fontAlgn="b"/>
                      <a:r>
                        <a:rPr lang="es-CO" sz="1200" b="0" i="0" u="none" strike="noStrike" dirty="0">
                          <a:solidFill>
                            <a:srgbClr val="000000"/>
                          </a:solidFill>
                          <a:effectLst/>
                          <a:latin typeface="Calibri" panose="020F0502020204030204" pitchFamily="34" charset="0"/>
                        </a:rPr>
                        <a:t>GASTOS GENERALES</a:t>
                      </a:r>
                    </a:p>
                  </a:txBody>
                  <a:tcPr marL="111883"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7,804</a:t>
                      </a:r>
                    </a:p>
                  </a:txBody>
                  <a:tcPr marL="0" marR="0" marT="0" marB="0" anchor="ctr">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5,114</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7,189</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a:t>
                      </a:r>
                    </a:p>
                  </a:txBody>
                  <a:tcPr marL="0" marR="0" marT="0" marB="0" anchor="ctr">
                    <a:lnL>
                      <a:noFill/>
                    </a:lnL>
                    <a:lnR>
                      <a:noFill/>
                    </a:lnR>
                    <a:lnT>
                      <a:noFill/>
                    </a:lnT>
                    <a:lnB>
                      <a:noFill/>
                    </a:lnB>
                  </a:tcPr>
                </a:tc>
                <a:extLst>
                  <a:ext uri="{0D108BD9-81ED-4DB2-BD59-A6C34878D82A}">
                    <a16:rowId xmlns:a16="http://schemas.microsoft.com/office/drawing/2014/main" val="942609008"/>
                  </a:ext>
                </a:extLst>
              </a:tr>
              <a:tr h="249872">
                <a:tc>
                  <a:txBody>
                    <a:bodyPr/>
                    <a:lstStyle/>
                    <a:p>
                      <a:pPr algn="l" fontAlgn="b"/>
                      <a:r>
                        <a:rPr lang="es-CO" sz="1200" b="0" i="0" u="none" strike="noStrike" dirty="0">
                          <a:solidFill>
                            <a:srgbClr val="000000"/>
                          </a:solidFill>
                          <a:effectLst/>
                          <a:latin typeface="Calibri" panose="020F0502020204030204" pitchFamily="34" charset="0"/>
                        </a:rPr>
                        <a:t>IMPUESTOS, CONTRIBUCIONES Y TASAS</a:t>
                      </a:r>
                    </a:p>
                  </a:txBody>
                  <a:tcPr marL="111883"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125</a:t>
                      </a:r>
                    </a:p>
                  </a:txBody>
                  <a:tcPr marL="0" marR="0" marT="0" marB="0" anchor="ctr">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173</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257</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-51</a:t>
                      </a:r>
                    </a:p>
                  </a:txBody>
                  <a:tcPr marL="0" marR="0" marT="0" marB="0" anchor="ctr">
                    <a:lnL>
                      <a:noFill/>
                    </a:lnL>
                    <a:lnR>
                      <a:noFill/>
                    </a:lnR>
                    <a:lnT>
                      <a:noFill/>
                    </a:lnT>
                    <a:lnB>
                      <a:noFill/>
                    </a:lnB>
                  </a:tcPr>
                </a:tc>
                <a:extLst>
                  <a:ext uri="{0D108BD9-81ED-4DB2-BD59-A6C34878D82A}">
                    <a16:rowId xmlns:a16="http://schemas.microsoft.com/office/drawing/2014/main" val="2804693583"/>
                  </a:ext>
                </a:extLst>
              </a:tr>
              <a:tr h="249872">
                <a:tc>
                  <a:txBody>
                    <a:bodyPr/>
                    <a:lstStyle/>
                    <a:p>
                      <a:pPr algn="l" fontAlgn="b"/>
                      <a:r>
                        <a:rPr lang="es-CO" sz="1200" b="0" i="0" u="none" strike="noStrike">
                          <a:solidFill>
                            <a:srgbClr val="000000"/>
                          </a:solidFill>
                          <a:effectLst/>
                          <a:latin typeface="Calibri" panose="020F0502020204030204" pitchFamily="34" charset="0"/>
                        </a:rPr>
                        <a:t>GASTOS DE VENTA GENERALES</a:t>
                      </a:r>
                    </a:p>
                  </a:txBody>
                  <a:tcPr marL="111883"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1,513</a:t>
                      </a:r>
                    </a:p>
                  </a:txBody>
                  <a:tcPr marL="0" marR="0" marT="0" marB="0" anchor="ctr">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3,659</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3,963</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-59</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-62</a:t>
                      </a:r>
                    </a:p>
                  </a:txBody>
                  <a:tcPr marL="0" marR="0" marT="0" marB="0" anchor="ctr">
                    <a:lnL>
                      <a:noFill/>
                    </a:lnL>
                    <a:lnR>
                      <a:noFill/>
                    </a:lnR>
                    <a:lnT>
                      <a:noFill/>
                    </a:lnT>
                    <a:lnB>
                      <a:noFill/>
                    </a:lnB>
                  </a:tcPr>
                </a:tc>
                <a:extLst>
                  <a:ext uri="{0D108BD9-81ED-4DB2-BD59-A6C34878D82A}">
                    <a16:rowId xmlns:a16="http://schemas.microsoft.com/office/drawing/2014/main" val="2810686170"/>
                  </a:ext>
                </a:extLst>
              </a:tr>
              <a:tr h="249872">
                <a:tc>
                  <a:txBody>
                    <a:bodyPr/>
                    <a:lstStyle/>
                    <a:p>
                      <a:pPr algn="l" fontAlgn="b"/>
                      <a:r>
                        <a:rPr lang="es-CO" sz="1200" b="0" i="0" u="none" strike="noStrike" dirty="0">
                          <a:solidFill>
                            <a:srgbClr val="000000"/>
                          </a:solidFill>
                          <a:effectLst/>
                          <a:latin typeface="Calibri" panose="020F0502020204030204" pitchFamily="34" charset="0"/>
                        </a:rPr>
                        <a:t>DETERIORO, DEPRECIACION, AMORTIZACION</a:t>
                      </a:r>
                    </a:p>
                  </a:txBody>
                  <a:tcPr marL="111883"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82</a:t>
                      </a:r>
                    </a:p>
                  </a:txBody>
                  <a:tcPr marL="0" marR="0" marT="0" marB="0" anchor="ctr">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92</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0" marR="0" marT="0" marB="0" anchor="ctr">
                    <a:lnL>
                      <a:noFill/>
                    </a:lnL>
                    <a:lnR>
                      <a:noFill/>
                    </a:lnR>
                    <a:lnT>
                      <a:noFill/>
                    </a:lnT>
                    <a:lnB>
                      <a:noFill/>
                    </a:lnB>
                  </a:tcPr>
                </a:tc>
                <a:extLst>
                  <a:ext uri="{0D108BD9-81ED-4DB2-BD59-A6C34878D82A}">
                    <a16:rowId xmlns:a16="http://schemas.microsoft.com/office/drawing/2014/main" val="1802176254"/>
                  </a:ext>
                </a:extLst>
              </a:tr>
              <a:tr h="249872">
                <a:tc>
                  <a:txBody>
                    <a:bodyPr/>
                    <a:lstStyle/>
                    <a:p>
                      <a:pPr algn="l" fontAlgn="b"/>
                      <a:r>
                        <a:rPr lang="es-CO" sz="1200" b="0" i="0" u="none" strike="noStrike">
                          <a:solidFill>
                            <a:srgbClr val="000000"/>
                          </a:solidFill>
                          <a:effectLst/>
                          <a:latin typeface="Calibri" panose="020F0502020204030204" pitchFamily="34" charset="0"/>
                        </a:rPr>
                        <a:t>OTROS GASTOS OPERACIONALES</a:t>
                      </a:r>
                    </a:p>
                  </a:txBody>
                  <a:tcPr marL="111883"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904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1,302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1,622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7303242"/>
                  </a:ext>
                </a:extLst>
              </a:tr>
              <a:tr h="249872">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28,433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22,075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30,359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770752677"/>
                  </a:ext>
                </a:extLst>
              </a:tr>
              <a:tr h="179012">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dirty="0">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6484933"/>
                  </a:ext>
                </a:extLst>
              </a:tr>
              <a:tr h="249872">
                <a:tc>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457</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580</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779</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-41</a:t>
                      </a:r>
                    </a:p>
                  </a:txBody>
                  <a:tcPr marL="0" marR="0" marT="0" marB="0" anchor="ctr">
                    <a:lnL>
                      <a:noFill/>
                    </a:lnL>
                    <a:lnR>
                      <a:noFill/>
                    </a:lnR>
                    <a:lnT>
                      <a:noFill/>
                    </a:lnT>
                    <a:lnB>
                      <a:noFill/>
                    </a:lnB>
                  </a:tcPr>
                </a:tc>
                <a:extLst>
                  <a:ext uri="{0D108BD9-81ED-4DB2-BD59-A6C34878D82A}">
                    <a16:rowId xmlns:a16="http://schemas.microsoft.com/office/drawing/2014/main" val="914456566"/>
                  </a:ext>
                </a:extLst>
              </a:tr>
              <a:tr h="231224">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11883"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143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228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2096941"/>
                  </a:ext>
                </a:extLst>
              </a:tr>
              <a:tr h="208364">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293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437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551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-47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680832327"/>
                  </a:ext>
                </a:extLst>
              </a:tr>
            </a:tbl>
          </a:graphicData>
        </a:graphic>
      </p:graphicFrame>
      <p:sp>
        <p:nvSpPr>
          <p:cNvPr id="18" name="Botón de acción: ir hacia delante o siguiente 17">
            <a:hlinkClick r:id="rId3" action="ppaction://hlinksldjump" highlightClick="1"/>
            <a:extLst>
              <a:ext uri="{FF2B5EF4-FFF2-40B4-BE49-F238E27FC236}">
                <a16:creationId xmlns:a16="http://schemas.microsoft.com/office/drawing/2014/main" id="{D7BAF632-D41C-45B4-B094-4C30C9BE35C0}"/>
              </a:ext>
            </a:extLst>
          </p:cNvPr>
          <p:cNvSpPr/>
          <p:nvPr/>
        </p:nvSpPr>
        <p:spPr>
          <a:xfrm>
            <a:off x="2117373" y="3317879"/>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Botón de acción: ir hacia delante o siguiente 18">
            <a:hlinkClick r:id="rId4" action="ppaction://hlinksldjump" highlightClick="1"/>
            <a:extLst>
              <a:ext uri="{FF2B5EF4-FFF2-40B4-BE49-F238E27FC236}">
                <a16:creationId xmlns:a16="http://schemas.microsoft.com/office/drawing/2014/main" id="{33515E80-29A4-4E6F-926C-75C64A956359}"/>
              </a:ext>
            </a:extLst>
          </p:cNvPr>
          <p:cNvSpPr/>
          <p:nvPr/>
        </p:nvSpPr>
        <p:spPr>
          <a:xfrm>
            <a:off x="2025129" y="3556006"/>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0" name="Botón de acción: ir hacia delante o siguiente 19">
            <a:hlinkClick r:id="rId5" action="ppaction://hlinksldjump" highlightClick="1"/>
            <a:extLst>
              <a:ext uri="{FF2B5EF4-FFF2-40B4-BE49-F238E27FC236}">
                <a16:creationId xmlns:a16="http://schemas.microsoft.com/office/drawing/2014/main" id="{CD1160F1-BFAD-40DE-9AA2-D7C6FF6B85A5}"/>
              </a:ext>
            </a:extLst>
          </p:cNvPr>
          <p:cNvSpPr/>
          <p:nvPr/>
        </p:nvSpPr>
        <p:spPr>
          <a:xfrm>
            <a:off x="3153918" y="3807061"/>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2" name="Botón de acción: ir hacia delante o siguiente 21">
            <a:hlinkClick r:id="rId5" action="ppaction://hlinksldjump" highlightClick="1"/>
            <a:extLst>
              <a:ext uri="{FF2B5EF4-FFF2-40B4-BE49-F238E27FC236}">
                <a16:creationId xmlns:a16="http://schemas.microsoft.com/office/drawing/2014/main" id="{B710B5F8-C171-426F-A441-4EDCF92F5EA5}"/>
              </a:ext>
            </a:extLst>
          </p:cNvPr>
          <p:cNvSpPr/>
          <p:nvPr/>
        </p:nvSpPr>
        <p:spPr>
          <a:xfrm>
            <a:off x="2638735" y="4057435"/>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3" name="Botón de acción: ir hacia delante o siguiente 22">
            <a:hlinkClick r:id="rId6" action="ppaction://hlinksldjump" highlightClick="1"/>
            <a:extLst>
              <a:ext uri="{FF2B5EF4-FFF2-40B4-BE49-F238E27FC236}">
                <a16:creationId xmlns:a16="http://schemas.microsoft.com/office/drawing/2014/main" id="{5BA6AD03-7F56-49BE-B4CB-42AF7C62AB0A}"/>
              </a:ext>
            </a:extLst>
          </p:cNvPr>
          <p:cNvSpPr/>
          <p:nvPr/>
        </p:nvSpPr>
        <p:spPr>
          <a:xfrm>
            <a:off x="3457681" y="4302324"/>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4" name="Botón de acción: ir hacia delante o siguiente 23">
            <a:hlinkClick r:id="rId6" action="ppaction://hlinksldjump" highlightClick="1"/>
            <a:extLst>
              <a:ext uri="{FF2B5EF4-FFF2-40B4-BE49-F238E27FC236}">
                <a16:creationId xmlns:a16="http://schemas.microsoft.com/office/drawing/2014/main" id="{3D6F6483-8BDA-4515-AF7A-9F411F33C362}"/>
              </a:ext>
            </a:extLst>
          </p:cNvPr>
          <p:cNvSpPr/>
          <p:nvPr/>
        </p:nvSpPr>
        <p:spPr>
          <a:xfrm>
            <a:off x="2764110" y="4547440"/>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4" name="Imagen 13">
            <a:extLst>
              <a:ext uri="{FF2B5EF4-FFF2-40B4-BE49-F238E27FC236}">
                <a16:creationId xmlns:a16="http://schemas.microsoft.com/office/drawing/2014/main" id="{29DBDFB7-CBC1-4648-81BD-7EBD38B474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5" name="Imagen 14">
            <a:extLst>
              <a:ext uri="{FF2B5EF4-FFF2-40B4-BE49-F238E27FC236}">
                <a16:creationId xmlns:a16="http://schemas.microsoft.com/office/drawing/2014/main" id="{CE2EEB1D-6030-40BA-A686-FB0BB74FDBA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610376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531497"/>
            <a:ext cx="7217494" cy="1938992"/>
          </a:xfrm>
          <a:prstGeom prst="rect">
            <a:avLst/>
          </a:prstGeom>
          <a:noFill/>
        </p:spPr>
        <p:txBody>
          <a:bodyPr wrap="square" rtlCol="0">
            <a:spAutoFit/>
          </a:bodyPr>
          <a:lstStyle/>
          <a:p>
            <a:pPr algn="ctr"/>
            <a:r>
              <a:rPr lang="es-ES" sz="4000" dirty="0">
                <a:solidFill>
                  <a:srgbClr val="000A8B"/>
                </a:solidFill>
              </a:rPr>
              <a:t> 2. </a:t>
            </a:r>
            <a:r>
              <a:rPr lang="es-CO" sz="4000" dirty="0">
                <a:solidFill>
                  <a:srgbClr val="000A8B"/>
                </a:solidFill>
              </a:rPr>
              <a:t>EJECUCIÓN PRESUPUESTAL FRISCO</a:t>
            </a:r>
          </a:p>
          <a:p>
            <a:pPr algn="ctr"/>
            <a:r>
              <a:rPr lang="es-CO" sz="4000" dirty="0">
                <a:solidFill>
                  <a:srgbClr val="000A8B"/>
                </a:solidFill>
              </a:rPr>
              <a:t> CORTE SEPTIEMBRE 2018</a:t>
            </a:r>
            <a:endParaRPr lang="es-ES" sz="4000" dirty="0">
              <a:solidFill>
                <a:schemeClr val="accent5">
                  <a:lumMod val="50000"/>
                </a:schemeClr>
              </a:solidFill>
              <a:latin typeface="Arial Narrow" panose="020B0606020202030204" pitchFamily="34" charset="0"/>
            </a:endParaRPr>
          </a:p>
        </p:txBody>
      </p:sp>
      <p:pic>
        <p:nvPicPr>
          <p:cNvPr id="10" name="Imagen 9">
            <a:extLst>
              <a:ext uri="{FF2B5EF4-FFF2-40B4-BE49-F238E27FC236}">
                <a16:creationId xmlns:a16="http://schemas.microsoft.com/office/drawing/2014/main" id="{451D4E04-BEE5-4C5A-9B66-BE3183496B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1" name="Imagen 10">
            <a:extLst>
              <a:ext uri="{FF2B5EF4-FFF2-40B4-BE49-F238E27FC236}">
                <a16:creationId xmlns:a16="http://schemas.microsoft.com/office/drawing/2014/main" id="{BBCC9BF2-3CCC-4D37-837D-B0DBE03C15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3932411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8" name="CuadroTexto 17">
            <a:extLst>
              <a:ext uri="{FF2B5EF4-FFF2-40B4-BE49-F238E27FC236}">
                <a16:creationId xmlns:a16="http://schemas.microsoft.com/office/drawing/2014/main" id="{8DB58A1E-E2E1-420F-9DA1-550350C1D869}"/>
              </a:ext>
            </a:extLst>
          </p:cNvPr>
          <p:cNvSpPr txBox="1"/>
          <p:nvPr/>
        </p:nvSpPr>
        <p:spPr>
          <a:xfrm>
            <a:off x="3159286" y="930647"/>
            <a:ext cx="5854298" cy="369332"/>
          </a:xfrm>
          <a:prstGeom prst="rect">
            <a:avLst/>
          </a:prstGeom>
          <a:noFill/>
        </p:spPr>
        <p:txBody>
          <a:bodyPr wrap="square" rtlCol="0">
            <a:spAutoFit/>
          </a:bodyPr>
          <a:lstStyle/>
          <a:p>
            <a:pPr algn="r"/>
            <a:r>
              <a:rPr lang="es-ES" b="1" dirty="0">
                <a:solidFill>
                  <a:srgbClr val="0070C0"/>
                </a:solidFill>
                <a:cs typeface="Lato Regular"/>
              </a:rPr>
              <a:t>Ejecución de Gasto FRISCO Corte Septiembre de 2018</a:t>
            </a:r>
          </a:p>
        </p:txBody>
      </p:sp>
      <p:sp>
        <p:nvSpPr>
          <p:cNvPr id="20" name="CuadroTexto 19">
            <a:extLst>
              <a:ext uri="{FF2B5EF4-FFF2-40B4-BE49-F238E27FC236}">
                <a16:creationId xmlns:a16="http://schemas.microsoft.com/office/drawing/2014/main" id="{B88B331F-2EC6-447E-B039-EF98E112C3E3}"/>
              </a:ext>
            </a:extLst>
          </p:cNvPr>
          <p:cNvSpPr txBox="1"/>
          <p:nvPr/>
        </p:nvSpPr>
        <p:spPr>
          <a:xfrm>
            <a:off x="3613319" y="2843834"/>
            <a:ext cx="2170914" cy="369332"/>
          </a:xfrm>
          <a:prstGeom prst="rect">
            <a:avLst/>
          </a:prstGeom>
          <a:noFill/>
        </p:spPr>
        <p:txBody>
          <a:bodyPr wrap="square" rtlCol="0">
            <a:spAutoFit/>
          </a:bodyPr>
          <a:lstStyle/>
          <a:p>
            <a:pPr algn="r"/>
            <a:r>
              <a:rPr lang="es-ES" b="1" dirty="0">
                <a:solidFill>
                  <a:srgbClr val="0070C0"/>
                </a:solidFill>
                <a:cs typeface="Lato Regular"/>
              </a:rPr>
              <a:t>Participación de Giro</a:t>
            </a:r>
          </a:p>
        </p:txBody>
      </p:sp>
      <p:pic>
        <p:nvPicPr>
          <p:cNvPr id="5" name="Imagen 4">
            <a:extLst>
              <a:ext uri="{FF2B5EF4-FFF2-40B4-BE49-F238E27FC236}">
                <a16:creationId xmlns:a16="http://schemas.microsoft.com/office/drawing/2014/main" id="{D2B2E7E4-DA62-4A69-B0AF-B723BC78072C}"/>
              </a:ext>
            </a:extLst>
          </p:cNvPr>
          <p:cNvPicPr>
            <a:picLocks noChangeAspect="1"/>
          </p:cNvPicPr>
          <p:nvPr/>
        </p:nvPicPr>
        <p:blipFill>
          <a:blip r:embed="rId3"/>
          <a:stretch>
            <a:fillRect/>
          </a:stretch>
        </p:blipFill>
        <p:spPr>
          <a:xfrm>
            <a:off x="60613" y="1298976"/>
            <a:ext cx="9026554" cy="1461614"/>
          </a:xfrm>
          <a:prstGeom prst="rect">
            <a:avLst/>
          </a:prstGeom>
        </p:spPr>
      </p:pic>
      <p:pic>
        <p:nvPicPr>
          <p:cNvPr id="6" name="Imagen 5">
            <a:extLst>
              <a:ext uri="{FF2B5EF4-FFF2-40B4-BE49-F238E27FC236}">
                <a16:creationId xmlns:a16="http://schemas.microsoft.com/office/drawing/2014/main" id="{53CE03F0-8C7C-4DED-B974-0D8063646484}"/>
              </a:ext>
            </a:extLst>
          </p:cNvPr>
          <p:cNvPicPr>
            <a:picLocks noChangeAspect="1"/>
          </p:cNvPicPr>
          <p:nvPr/>
        </p:nvPicPr>
        <p:blipFill>
          <a:blip r:embed="rId4"/>
          <a:stretch>
            <a:fillRect/>
          </a:stretch>
        </p:blipFill>
        <p:spPr>
          <a:xfrm>
            <a:off x="2412380" y="3254117"/>
            <a:ext cx="4544556" cy="2954751"/>
          </a:xfrm>
          <a:prstGeom prst="rect">
            <a:avLst/>
          </a:prstGeom>
        </p:spPr>
      </p:pic>
      <p:pic>
        <p:nvPicPr>
          <p:cNvPr id="10" name="Imagen 9">
            <a:extLst>
              <a:ext uri="{FF2B5EF4-FFF2-40B4-BE49-F238E27FC236}">
                <a16:creationId xmlns:a16="http://schemas.microsoft.com/office/drawing/2014/main" id="{656E76A9-CC4B-48A6-830C-11DA98E19E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1" name="Imagen 10">
            <a:extLst>
              <a:ext uri="{FF2B5EF4-FFF2-40B4-BE49-F238E27FC236}">
                <a16:creationId xmlns:a16="http://schemas.microsoft.com/office/drawing/2014/main" id="{CA7DEFCA-A440-4DB8-B251-8A6E4A5C0A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786147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0CC1A979-D18D-4965-AE89-C6132B714E27}"/>
              </a:ext>
            </a:extLst>
          </p:cNvPr>
          <p:cNvSpPr txBox="1"/>
          <p:nvPr/>
        </p:nvSpPr>
        <p:spPr>
          <a:xfrm>
            <a:off x="3359518" y="1263604"/>
            <a:ext cx="2598130" cy="369332"/>
          </a:xfrm>
          <a:prstGeom prst="rect">
            <a:avLst/>
          </a:prstGeom>
          <a:noFill/>
        </p:spPr>
        <p:txBody>
          <a:bodyPr wrap="square" rtlCol="0">
            <a:spAutoFit/>
          </a:bodyPr>
          <a:lstStyle/>
          <a:p>
            <a:pPr algn="r"/>
            <a:r>
              <a:rPr lang="es-ES" b="1" dirty="0">
                <a:solidFill>
                  <a:srgbClr val="0070C0"/>
                </a:solidFill>
                <a:latin typeface="Lato Regular"/>
                <a:cs typeface="Lato Regular"/>
              </a:rPr>
              <a:t>SIN TRANSFERENCIAS</a:t>
            </a:r>
          </a:p>
        </p:txBody>
      </p:sp>
      <p:sp>
        <p:nvSpPr>
          <p:cNvPr id="13" name="CuadroTexto 12">
            <a:extLst>
              <a:ext uri="{FF2B5EF4-FFF2-40B4-BE49-F238E27FC236}">
                <a16:creationId xmlns:a16="http://schemas.microsoft.com/office/drawing/2014/main" id="{2D57AF4B-085C-451B-B1ED-A24EBF0D06B8}"/>
              </a:ext>
            </a:extLst>
          </p:cNvPr>
          <p:cNvSpPr txBox="1"/>
          <p:nvPr/>
        </p:nvSpPr>
        <p:spPr>
          <a:xfrm>
            <a:off x="3163867" y="929199"/>
            <a:ext cx="5854298" cy="369332"/>
          </a:xfrm>
          <a:prstGeom prst="rect">
            <a:avLst/>
          </a:prstGeom>
          <a:noFill/>
        </p:spPr>
        <p:txBody>
          <a:bodyPr wrap="square" rtlCol="0">
            <a:spAutoFit/>
          </a:bodyPr>
          <a:lstStyle/>
          <a:p>
            <a:pPr algn="r"/>
            <a:r>
              <a:rPr lang="es-ES" b="1" dirty="0">
                <a:solidFill>
                  <a:srgbClr val="0070C0"/>
                </a:solidFill>
                <a:cs typeface="Lato Regular"/>
              </a:rPr>
              <a:t>Ejecución de Gasto FRISCO Corte Septiembre de 2018</a:t>
            </a:r>
          </a:p>
        </p:txBody>
      </p:sp>
      <p:sp>
        <p:nvSpPr>
          <p:cNvPr id="14" name="CuadroTexto 13">
            <a:extLst>
              <a:ext uri="{FF2B5EF4-FFF2-40B4-BE49-F238E27FC236}">
                <a16:creationId xmlns:a16="http://schemas.microsoft.com/office/drawing/2014/main" id="{72770DAF-28E4-4043-86B2-614378B1DBBA}"/>
              </a:ext>
            </a:extLst>
          </p:cNvPr>
          <p:cNvSpPr txBox="1"/>
          <p:nvPr/>
        </p:nvSpPr>
        <p:spPr>
          <a:xfrm>
            <a:off x="3407434" y="3017709"/>
            <a:ext cx="2170914" cy="369332"/>
          </a:xfrm>
          <a:prstGeom prst="rect">
            <a:avLst/>
          </a:prstGeom>
          <a:noFill/>
        </p:spPr>
        <p:txBody>
          <a:bodyPr wrap="square" rtlCol="0">
            <a:spAutoFit/>
          </a:bodyPr>
          <a:lstStyle/>
          <a:p>
            <a:pPr algn="r"/>
            <a:r>
              <a:rPr lang="es-ES" b="1" dirty="0">
                <a:solidFill>
                  <a:srgbClr val="0070C0"/>
                </a:solidFill>
                <a:cs typeface="Lato Regular"/>
              </a:rPr>
              <a:t>Participación de Giro</a:t>
            </a:r>
          </a:p>
        </p:txBody>
      </p:sp>
      <p:pic>
        <p:nvPicPr>
          <p:cNvPr id="3" name="Imagen 2">
            <a:extLst>
              <a:ext uri="{FF2B5EF4-FFF2-40B4-BE49-F238E27FC236}">
                <a16:creationId xmlns:a16="http://schemas.microsoft.com/office/drawing/2014/main" id="{66C76BB3-D28B-4625-87BA-A6C0C8671113}"/>
              </a:ext>
            </a:extLst>
          </p:cNvPr>
          <p:cNvPicPr>
            <a:picLocks noChangeAspect="1"/>
          </p:cNvPicPr>
          <p:nvPr/>
        </p:nvPicPr>
        <p:blipFill>
          <a:blip r:embed="rId3"/>
          <a:stretch>
            <a:fillRect/>
          </a:stretch>
        </p:blipFill>
        <p:spPr>
          <a:xfrm>
            <a:off x="69959" y="1642849"/>
            <a:ext cx="9004080" cy="1281061"/>
          </a:xfrm>
          <a:prstGeom prst="rect">
            <a:avLst/>
          </a:prstGeom>
        </p:spPr>
      </p:pic>
      <p:pic>
        <p:nvPicPr>
          <p:cNvPr id="6" name="Imagen 5">
            <a:extLst>
              <a:ext uri="{FF2B5EF4-FFF2-40B4-BE49-F238E27FC236}">
                <a16:creationId xmlns:a16="http://schemas.microsoft.com/office/drawing/2014/main" id="{530C307F-4BEC-4FE1-ACC4-D6666EB66023}"/>
              </a:ext>
            </a:extLst>
          </p:cNvPr>
          <p:cNvPicPr>
            <a:picLocks noChangeAspect="1"/>
          </p:cNvPicPr>
          <p:nvPr/>
        </p:nvPicPr>
        <p:blipFill>
          <a:blip r:embed="rId4"/>
          <a:stretch>
            <a:fillRect/>
          </a:stretch>
        </p:blipFill>
        <p:spPr>
          <a:xfrm>
            <a:off x="2386968" y="3433381"/>
            <a:ext cx="4370063" cy="2841300"/>
          </a:xfrm>
          <a:prstGeom prst="rect">
            <a:avLst/>
          </a:prstGeom>
        </p:spPr>
      </p:pic>
      <p:pic>
        <p:nvPicPr>
          <p:cNvPr id="11" name="Imagen 10">
            <a:extLst>
              <a:ext uri="{FF2B5EF4-FFF2-40B4-BE49-F238E27FC236}">
                <a16:creationId xmlns:a16="http://schemas.microsoft.com/office/drawing/2014/main" id="{03FCE907-8D6D-44E5-8ABE-84073FBE78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2" name="Imagen 11">
            <a:extLst>
              <a:ext uri="{FF2B5EF4-FFF2-40B4-BE49-F238E27FC236}">
                <a16:creationId xmlns:a16="http://schemas.microsoft.com/office/drawing/2014/main" id="{956EF1E2-B0B4-4E75-B5D1-67F8515B9C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1794037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A4FC0A7-D862-4FA2-96C7-A771B01A37A0}"/>
              </a:ext>
            </a:extLst>
          </p:cNvPr>
          <p:cNvPicPr>
            <a:picLocks noChangeAspect="1"/>
          </p:cNvPicPr>
          <p:nvPr/>
        </p:nvPicPr>
        <p:blipFill>
          <a:blip r:embed="rId2"/>
          <a:stretch>
            <a:fillRect/>
          </a:stretch>
        </p:blipFill>
        <p:spPr>
          <a:xfrm>
            <a:off x="67112" y="1430767"/>
            <a:ext cx="9009776" cy="1571282"/>
          </a:xfrm>
          <a:prstGeom prst="rect">
            <a:avLst/>
          </a:prstGeom>
        </p:spPr>
      </p:pic>
      <p:pic>
        <p:nvPicPr>
          <p:cNvPr id="4" name="Imagen 3"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8A9CD443-AD84-4E20-BE4C-EF352FEED99F}"/>
              </a:ext>
            </a:extLst>
          </p:cNvPr>
          <p:cNvSpPr txBox="1"/>
          <p:nvPr/>
        </p:nvSpPr>
        <p:spPr>
          <a:xfrm>
            <a:off x="1626016" y="985396"/>
            <a:ext cx="7450872" cy="338554"/>
          </a:xfrm>
          <a:prstGeom prst="rect">
            <a:avLst/>
          </a:prstGeom>
          <a:noFill/>
        </p:spPr>
        <p:txBody>
          <a:bodyPr wrap="square" rtlCol="0">
            <a:spAutoFit/>
          </a:bodyPr>
          <a:lstStyle/>
          <a:p>
            <a:pPr algn="r"/>
            <a:r>
              <a:rPr lang="es-ES" sz="1600" b="1" dirty="0">
                <a:solidFill>
                  <a:srgbClr val="0070C0"/>
                </a:solidFill>
                <a:cs typeface="Lato Regular"/>
              </a:rPr>
              <a:t>Ejecución de Gastos de Personal Extintos Corte Septiembre de 2018- FRISCO</a:t>
            </a:r>
          </a:p>
        </p:txBody>
      </p:sp>
      <p:sp>
        <p:nvSpPr>
          <p:cNvPr id="13" name="CuadroTexto 12">
            <a:extLst>
              <a:ext uri="{FF2B5EF4-FFF2-40B4-BE49-F238E27FC236}">
                <a16:creationId xmlns:a16="http://schemas.microsoft.com/office/drawing/2014/main" id="{9279B8D9-B010-42B6-898E-A0A705F3B785}"/>
              </a:ext>
            </a:extLst>
          </p:cNvPr>
          <p:cNvSpPr txBox="1"/>
          <p:nvPr/>
        </p:nvSpPr>
        <p:spPr>
          <a:xfrm>
            <a:off x="3302927" y="3023414"/>
            <a:ext cx="2170914" cy="369332"/>
          </a:xfrm>
          <a:prstGeom prst="rect">
            <a:avLst/>
          </a:prstGeom>
          <a:noFill/>
        </p:spPr>
        <p:txBody>
          <a:bodyPr wrap="square" rtlCol="0">
            <a:spAutoFit/>
          </a:bodyPr>
          <a:lstStyle/>
          <a:p>
            <a:pPr algn="r"/>
            <a:r>
              <a:rPr lang="es-ES" b="1" dirty="0">
                <a:solidFill>
                  <a:srgbClr val="0070C0"/>
                </a:solidFill>
                <a:cs typeface="Lato Regular"/>
              </a:rPr>
              <a:t>Participación de Giro</a:t>
            </a:r>
          </a:p>
        </p:txBody>
      </p:sp>
      <p:pic>
        <p:nvPicPr>
          <p:cNvPr id="9" name="Imagen 8">
            <a:extLst>
              <a:ext uri="{FF2B5EF4-FFF2-40B4-BE49-F238E27FC236}">
                <a16:creationId xmlns:a16="http://schemas.microsoft.com/office/drawing/2014/main" id="{8223EDFA-6DC8-408A-8A09-8B4E79C447BD}"/>
              </a:ext>
            </a:extLst>
          </p:cNvPr>
          <p:cNvPicPr>
            <a:picLocks noChangeAspect="1"/>
          </p:cNvPicPr>
          <p:nvPr/>
        </p:nvPicPr>
        <p:blipFill>
          <a:blip r:embed="rId4"/>
          <a:stretch>
            <a:fillRect/>
          </a:stretch>
        </p:blipFill>
        <p:spPr>
          <a:xfrm>
            <a:off x="2300574" y="3377662"/>
            <a:ext cx="4379625" cy="2841300"/>
          </a:xfrm>
          <a:prstGeom prst="rect">
            <a:avLst/>
          </a:prstGeom>
        </p:spPr>
      </p:pic>
      <p:pic>
        <p:nvPicPr>
          <p:cNvPr id="11" name="Imagen 10">
            <a:extLst>
              <a:ext uri="{FF2B5EF4-FFF2-40B4-BE49-F238E27FC236}">
                <a16:creationId xmlns:a16="http://schemas.microsoft.com/office/drawing/2014/main" id="{0B785362-0B3E-4835-992F-7FEEE9C4C5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2" name="Imagen 11">
            <a:extLst>
              <a:ext uri="{FF2B5EF4-FFF2-40B4-BE49-F238E27FC236}">
                <a16:creationId xmlns:a16="http://schemas.microsoft.com/office/drawing/2014/main" id="{72800AA9-81DD-4454-88B8-36FABAE961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2890846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1337044-09F0-4FCB-9D19-0C0C4403262B}"/>
              </a:ext>
            </a:extLst>
          </p:cNvPr>
          <p:cNvPicPr>
            <a:picLocks noChangeAspect="1"/>
          </p:cNvPicPr>
          <p:nvPr/>
        </p:nvPicPr>
        <p:blipFill>
          <a:blip r:embed="rId2"/>
          <a:stretch>
            <a:fillRect/>
          </a:stretch>
        </p:blipFill>
        <p:spPr>
          <a:xfrm>
            <a:off x="85782" y="1442908"/>
            <a:ext cx="8955453" cy="4773334"/>
          </a:xfrm>
          <a:prstGeom prst="rect">
            <a:avLst/>
          </a:prstGeom>
        </p:spPr>
      </p:pic>
      <p:pic>
        <p:nvPicPr>
          <p:cNvPr id="4" name="Imagen 3"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AD7F47D2-FA59-42F8-BF51-5EAE57C9BB0E}"/>
              </a:ext>
            </a:extLst>
          </p:cNvPr>
          <p:cNvSpPr txBox="1"/>
          <p:nvPr/>
        </p:nvSpPr>
        <p:spPr>
          <a:xfrm>
            <a:off x="2039386" y="1020179"/>
            <a:ext cx="7047781" cy="338554"/>
          </a:xfrm>
          <a:prstGeom prst="rect">
            <a:avLst/>
          </a:prstGeom>
          <a:noFill/>
        </p:spPr>
        <p:txBody>
          <a:bodyPr wrap="square" rtlCol="0">
            <a:spAutoFit/>
          </a:bodyPr>
          <a:lstStyle/>
          <a:p>
            <a:pPr algn="r"/>
            <a:r>
              <a:rPr lang="es-ES" sz="1600" b="1" dirty="0">
                <a:solidFill>
                  <a:srgbClr val="0070C0"/>
                </a:solidFill>
                <a:cs typeface="Lato Regular"/>
              </a:rPr>
              <a:t>Ejecución de Gastos Generales y en Proceso Corte Septiembre de 2018 - FRISCO</a:t>
            </a:r>
          </a:p>
        </p:txBody>
      </p:sp>
      <p:cxnSp>
        <p:nvCxnSpPr>
          <p:cNvPr id="13" name="Conector recto 12">
            <a:extLst>
              <a:ext uri="{FF2B5EF4-FFF2-40B4-BE49-F238E27FC236}">
                <a16:creationId xmlns:a16="http://schemas.microsoft.com/office/drawing/2014/main" id="{045221FA-2228-4F41-94D0-CB6B23E97EBD}"/>
              </a:ext>
            </a:extLst>
          </p:cNvPr>
          <p:cNvCxnSpPr>
            <a:cxnSpLocks/>
          </p:cNvCxnSpPr>
          <p:nvPr/>
        </p:nvCxnSpPr>
        <p:spPr>
          <a:xfrm>
            <a:off x="85782" y="4051526"/>
            <a:ext cx="8955453" cy="0"/>
          </a:xfrm>
          <a:prstGeom prst="line">
            <a:avLst/>
          </a:prstGeom>
          <a:ln w="3175">
            <a:solidFill>
              <a:schemeClr val="accent1"/>
            </a:solidFill>
          </a:ln>
          <a:effectLst/>
        </p:spPr>
        <p:style>
          <a:lnRef idx="2">
            <a:schemeClr val="accent1"/>
          </a:lnRef>
          <a:fillRef idx="0">
            <a:schemeClr val="accent1"/>
          </a:fillRef>
          <a:effectRef idx="1">
            <a:schemeClr val="accent1"/>
          </a:effectRef>
          <a:fontRef idx="minor">
            <a:schemeClr val="tx1"/>
          </a:fontRef>
        </p:style>
      </p:cxnSp>
      <p:pic>
        <p:nvPicPr>
          <p:cNvPr id="14" name="Imagen 13">
            <a:extLst>
              <a:ext uri="{FF2B5EF4-FFF2-40B4-BE49-F238E27FC236}">
                <a16:creationId xmlns:a16="http://schemas.microsoft.com/office/drawing/2014/main" id="{58FA1D93-551B-424F-98D5-AD0F002C82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5" name="Imagen 14">
            <a:extLst>
              <a:ext uri="{FF2B5EF4-FFF2-40B4-BE49-F238E27FC236}">
                <a16:creationId xmlns:a16="http://schemas.microsoft.com/office/drawing/2014/main" id="{19F8E289-85E7-49B5-A38D-AEF93D200D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980346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0EF4E81B-0284-4470-9847-41BB7F9EDF9C}"/>
              </a:ext>
            </a:extLst>
          </p:cNvPr>
          <p:cNvSpPr txBox="1"/>
          <p:nvPr/>
        </p:nvSpPr>
        <p:spPr>
          <a:xfrm>
            <a:off x="2691442" y="988911"/>
            <a:ext cx="6192783" cy="338554"/>
          </a:xfrm>
          <a:prstGeom prst="rect">
            <a:avLst/>
          </a:prstGeom>
          <a:noFill/>
        </p:spPr>
        <p:txBody>
          <a:bodyPr wrap="square" rtlCol="0">
            <a:spAutoFit/>
          </a:bodyPr>
          <a:lstStyle/>
          <a:p>
            <a:pPr algn="r"/>
            <a:r>
              <a:rPr lang="es-ES" sz="1600" b="1" dirty="0">
                <a:solidFill>
                  <a:srgbClr val="0070C0"/>
                </a:solidFill>
                <a:cs typeface="Lato Regular"/>
              </a:rPr>
              <a:t>Ejecución Transferencias- Corte Septiembre de 2018- FRISCO</a:t>
            </a:r>
          </a:p>
        </p:txBody>
      </p:sp>
      <p:sp>
        <p:nvSpPr>
          <p:cNvPr id="10" name="CuadroTexto 9">
            <a:extLst>
              <a:ext uri="{FF2B5EF4-FFF2-40B4-BE49-F238E27FC236}">
                <a16:creationId xmlns:a16="http://schemas.microsoft.com/office/drawing/2014/main" id="{A9390F71-C31E-41B0-89BA-963A20E2F83F}"/>
              </a:ext>
            </a:extLst>
          </p:cNvPr>
          <p:cNvSpPr txBox="1"/>
          <p:nvPr/>
        </p:nvSpPr>
        <p:spPr>
          <a:xfrm>
            <a:off x="145024" y="5027287"/>
            <a:ext cx="8469271" cy="523220"/>
          </a:xfrm>
          <a:prstGeom prst="rect">
            <a:avLst/>
          </a:prstGeom>
          <a:noFill/>
        </p:spPr>
        <p:txBody>
          <a:bodyPr wrap="square" rtlCol="0">
            <a:spAutoFit/>
          </a:bodyPr>
          <a:lstStyle/>
          <a:p>
            <a:pPr algn="just"/>
            <a:r>
              <a:rPr lang="es-CO" sz="1400" dirty="0"/>
              <a:t>La factura del mes de Septiembre del funcionamiento de SAE, se registra mes vencido, es decir en Octubre de 2018.</a:t>
            </a:r>
          </a:p>
        </p:txBody>
      </p:sp>
      <p:pic>
        <p:nvPicPr>
          <p:cNvPr id="11" name="Imagen 10">
            <a:extLst>
              <a:ext uri="{FF2B5EF4-FFF2-40B4-BE49-F238E27FC236}">
                <a16:creationId xmlns:a16="http://schemas.microsoft.com/office/drawing/2014/main" id="{C140BA01-E1EF-441C-95E4-2C5FEA20B5E6}"/>
              </a:ext>
            </a:extLst>
          </p:cNvPr>
          <p:cNvPicPr>
            <a:picLocks noChangeAspect="1"/>
          </p:cNvPicPr>
          <p:nvPr/>
        </p:nvPicPr>
        <p:blipFill>
          <a:blip r:embed="rId3"/>
          <a:stretch>
            <a:fillRect/>
          </a:stretch>
        </p:blipFill>
        <p:spPr>
          <a:xfrm>
            <a:off x="83890" y="2053256"/>
            <a:ext cx="8900720" cy="2745247"/>
          </a:xfrm>
          <a:prstGeom prst="rect">
            <a:avLst/>
          </a:prstGeom>
        </p:spPr>
      </p:pic>
      <p:pic>
        <p:nvPicPr>
          <p:cNvPr id="9" name="Imagen 8">
            <a:extLst>
              <a:ext uri="{FF2B5EF4-FFF2-40B4-BE49-F238E27FC236}">
                <a16:creationId xmlns:a16="http://schemas.microsoft.com/office/drawing/2014/main" id="{B7D8B2A1-46A6-43EA-9E27-13194FBC32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2" name="Imagen 11">
            <a:extLst>
              <a:ext uri="{FF2B5EF4-FFF2-40B4-BE49-F238E27FC236}">
                <a16:creationId xmlns:a16="http://schemas.microsoft.com/office/drawing/2014/main" id="{F774AA08-6B30-40B1-B226-22AC75C3BC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3086008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7918945D-A42E-44C1-B913-9EA6FE9CA51F}"/>
              </a:ext>
            </a:extLst>
          </p:cNvPr>
          <p:cNvSpPr txBox="1"/>
          <p:nvPr/>
        </p:nvSpPr>
        <p:spPr>
          <a:xfrm>
            <a:off x="401350" y="2287694"/>
            <a:ext cx="8101012" cy="1323439"/>
          </a:xfrm>
          <a:prstGeom prst="rect">
            <a:avLst/>
          </a:prstGeom>
          <a:noFill/>
        </p:spPr>
        <p:txBody>
          <a:bodyPr wrap="square" rtlCol="0">
            <a:spAutoFit/>
          </a:bodyPr>
          <a:lstStyle/>
          <a:p>
            <a:pPr algn="ctr"/>
            <a:r>
              <a:rPr lang="es-ES" sz="4000" dirty="0">
                <a:solidFill>
                  <a:srgbClr val="000A8B"/>
                </a:solidFill>
              </a:rPr>
              <a:t>EJECUCIÓN DE INGRESOS</a:t>
            </a:r>
          </a:p>
          <a:p>
            <a:pPr algn="ctr"/>
            <a:r>
              <a:rPr lang="es-ES" sz="4000" dirty="0">
                <a:solidFill>
                  <a:srgbClr val="000A8B"/>
                </a:solidFill>
              </a:rPr>
              <a:t>CORTE SEPTIEMBRE DE 2018</a:t>
            </a:r>
          </a:p>
        </p:txBody>
      </p:sp>
      <p:pic>
        <p:nvPicPr>
          <p:cNvPr id="9" name="Imagen 8">
            <a:extLst>
              <a:ext uri="{FF2B5EF4-FFF2-40B4-BE49-F238E27FC236}">
                <a16:creationId xmlns:a16="http://schemas.microsoft.com/office/drawing/2014/main" id="{02202E21-9ECC-403F-BE08-B2EEB00BD6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0" name="Imagen 9">
            <a:extLst>
              <a:ext uri="{FF2B5EF4-FFF2-40B4-BE49-F238E27FC236}">
                <a16:creationId xmlns:a16="http://schemas.microsoft.com/office/drawing/2014/main" id="{85F5EC82-CE59-4773-8962-B435FD145F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524567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9" name="Imagen 8">
            <a:extLst>
              <a:ext uri="{FF2B5EF4-FFF2-40B4-BE49-F238E27FC236}">
                <a16:creationId xmlns:a16="http://schemas.microsoft.com/office/drawing/2014/main" id="{02202E21-9ECC-403F-BE08-B2EEB00BD6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0" name="Imagen 9">
            <a:extLst>
              <a:ext uri="{FF2B5EF4-FFF2-40B4-BE49-F238E27FC236}">
                <a16:creationId xmlns:a16="http://schemas.microsoft.com/office/drawing/2014/main" id="{85F5EC82-CE59-4773-8962-B435FD145F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pic>
        <p:nvPicPr>
          <p:cNvPr id="3" name="Imagen 2">
            <a:extLst>
              <a:ext uri="{FF2B5EF4-FFF2-40B4-BE49-F238E27FC236}">
                <a16:creationId xmlns:a16="http://schemas.microsoft.com/office/drawing/2014/main" id="{32ACE57B-6ECE-4029-952C-F7126E74F7D0}"/>
              </a:ext>
            </a:extLst>
          </p:cNvPr>
          <p:cNvPicPr>
            <a:picLocks noChangeAspect="1"/>
          </p:cNvPicPr>
          <p:nvPr/>
        </p:nvPicPr>
        <p:blipFill>
          <a:blip r:embed="rId5"/>
          <a:stretch>
            <a:fillRect/>
          </a:stretch>
        </p:blipFill>
        <p:spPr>
          <a:xfrm>
            <a:off x="463235" y="1528994"/>
            <a:ext cx="5008501" cy="4145067"/>
          </a:xfrm>
          <a:prstGeom prst="rect">
            <a:avLst/>
          </a:prstGeom>
        </p:spPr>
      </p:pic>
      <p:sp>
        <p:nvSpPr>
          <p:cNvPr id="7" name="CuadroTexto 6">
            <a:extLst>
              <a:ext uri="{FF2B5EF4-FFF2-40B4-BE49-F238E27FC236}">
                <a16:creationId xmlns:a16="http://schemas.microsoft.com/office/drawing/2014/main" id="{F99877F6-0EF8-45C2-8F5D-597358A1A04E}"/>
              </a:ext>
            </a:extLst>
          </p:cNvPr>
          <p:cNvSpPr txBox="1"/>
          <p:nvPr/>
        </p:nvSpPr>
        <p:spPr>
          <a:xfrm>
            <a:off x="6658793" y="1267384"/>
            <a:ext cx="1205109" cy="261610"/>
          </a:xfrm>
          <a:prstGeom prst="rect">
            <a:avLst/>
          </a:prstGeom>
          <a:noFill/>
        </p:spPr>
        <p:txBody>
          <a:bodyPr wrap="square" rtlCol="0">
            <a:spAutoFit/>
          </a:bodyPr>
          <a:lstStyle/>
          <a:p>
            <a:r>
              <a:rPr lang="es-CO" sz="1050" dirty="0"/>
              <a:t>Millones de Pesos</a:t>
            </a:r>
          </a:p>
        </p:txBody>
      </p:sp>
      <p:pic>
        <p:nvPicPr>
          <p:cNvPr id="13" name="Imagen 12">
            <a:extLst>
              <a:ext uri="{FF2B5EF4-FFF2-40B4-BE49-F238E27FC236}">
                <a16:creationId xmlns:a16="http://schemas.microsoft.com/office/drawing/2014/main" id="{5A9B330E-C7AD-4068-B00F-252969D3A48F}"/>
              </a:ext>
            </a:extLst>
          </p:cNvPr>
          <p:cNvPicPr>
            <a:picLocks noChangeAspect="1"/>
          </p:cNvPicPr>
          <p:nvPr/>
        </p:nvPicPr>
        <p:blipFill>
          <a:blip r:embed="rId6"/>
          <a:stretch>
            <a:fillRect/>
          </a:stretch>
        </p:blipFill>
        <p:spPr>
          <a:xfrm>
            <a:off x="5471736" y="1528993"/>
            <a:ext cx="3550669" cy="4145067"/>
          </a:xfrm>
          <a:prstGeom prst="rect">
            <a:avLst/>
          </a:prstGeom>
        </p:spPr>
      </p:pic>
    </p:spTree>
    <p:extLst>
      <p:ext uri="{BB962C8B-B14F-4D97-AF65-F5344CB8AC3E}">
        <p14:creationId xmlns:p14="http://schemas.microsoft.com/office/powerpoint/2010/main" val="1970606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7918945D-A42E-44C1-B913-9EA6FE9CA51F}"/>
              </a:ext>
            </a:extLst>
          </p:cNvPr>
          <p:cNvSpPr txBox="1"/>
          <p:nvPr/>
        </p:nvSpPr>
        <p:spPr>
          <a:xfrm>
            <a:off x="401350" y="2287694"/>
            <a:ext cx="8101012" cy="1323439"/>
          </a:xfrm>
          <a:prstGeom prst="rect">
            <a:avLst/>
          </a:prstGeom>
          <a:noFill/>
        </p:spPr>
        <p:txBody>
          <a:bodyPr wrap="square" rtlCol="0">
            <a:spAutoFit/>
          </a:bodyPr>
          <a:lstStyle/>
          <a:p>
            <a:pPr algn="ctr"/>
            <a:r>
              <a:rPr lang="es-ES" sz="4000" dirty="0">
                <a:solidFill>
                  <a:srgbClr val="000A8B"/>
                </a:solidFill>
              </a:rPr>
              <a:t>EJECUCIÓN PRESUPUESTO SAE</a:t>
            </a:r>
          </a:p>
          <a:p>
            <a:pPr algn="ctr"/>
            <a:r>
              <a:rPr lang="es-ES" sz="4000" dirty="0">
                <a:solidFill>
                  <a:srgbClr val="000A8B"/>
                </a:solidFill>
              </a:rPr>
              <a:t>CORTE SEPTIEMBRE DE 2018</a:t>
            </a:r>
          </a:p>
        </p:txBody>
      </p:sp>
      <p:pic>
        <p:nvPicPr>
          <p:cNvPr id="9" name="Imagen 8">
            <a:extLst>
              <a:ext uri="{FF2B5EF4-FFF2-40B4-BE49-F238E27FC236}">
                <a16:creationId xmlns:a16="http://schemas.microsoft.com/office/drawing/2014/main" id="{02202E21-9ECC-403F-BE08-B2EEB00BD6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0" name="Imagen 9">
            <a:extLst>
              <a:ext uri="{FF2B5EF4-FFF2-40B4-BE49-F238E27FC236}">
                <a16:creationId xmlns:a16="http://schemas.microsoft.com/office/drawing/2014/main" id="{85F5EC82-CE59-4773-8962-B435FD145F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2826291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663B7A0C-DBBA-4B98-8D94-9352E7FED8C6}"/>
              </a:ext>
            </a:extLst>
          </p:cNvPr>
          <p:cNvSpPr txBox="1"/>
          <p:nvPr/>
        </p:nvSpPr>
        <p:spPr>
          <a:xfrm>
            <a:off x="3229412" y="967058"/>
            <a:ext cx="5491989" cy="338554"/>
          </a:xfrm>
          <a:prstGeom prst="rect">
            <a:avLst/>
          </a:prstGeom>
          <a:noFill/>
        </p:spPr>
        <p:txBody>
          <a:bodyPr wrap="square" rtlCol="0">
            <a:spAutoFit/>
          </a:bodyPr>
          <a:lstStyle/>
          <a:p>
            <a:pPr algn="r"/>
            <a:r>
              <a:rPr lang="es-ES" sz="1600" b="1" dirty="0">
                <a:solidFill>
                  <a:srgbClr val="0070C0"/>
                </a:solidFill>
                <a:cs typeface="Lato Regular"/>
              </a:rPr>
              <a:t>Ejecución de Gasto SAE Corte Septiembre de 2018</a:t>
            </a:r>
          </a:p>
        </p:txBody>
      </p:sp>
      <p:sp>
        <p:nvSpPr>
          <p:cNvPr id="10" name="CuadroTexto 9">
            <a:extLst>
              <a:ext uri="{FF2B5EF4-FFF2-40B4-BE49-F238E27FC236}">
                <a16:creationId xmlns:a16="http://schemas.microsoft.com/office/drawing/2014/main" id="{7796060C-0CB7-4B31-A13A-857D1EA09FDC}"/>
              </a:ext>
            </a:extLst>
          </p:cNvPr>
          <p:cNvSpPr txBox="1"/>
          <p:nvPr/>
        </p:nvSpPr>
        <p:spPr>
          <a:xfrm>
            <a:off x="3407434" y="2845046"/>
            <a:ext cx="2109911" cy="338554"/>
          </a:xfrm>
          <a:prstGeom prst="rect">
            <a:avLst/>
          </a:prstGeom>
          <a:noFill/>
        </p:spPr>
        <p:txBody>
          <a:bodyPr wrap="square" rtlCol="0">
            <a:spAutoFit/>
          </a:bodyPr>
          <a:lstStyle>
            <a:defPPr>
              <a:defRPr lang="es-ES"/>
            </a:defPPr>
            <a:lvl1pPr algn="r">
              <a:defRPr sz="1600" b="1">
                <a:solidFill>
                  <a:srgbClr val="0070C0"/>
                </a:solidFill>
                <a:cs typeface="Lato Regular"/>
              </a:defRPr>
            </a:lvl1pPr>
          </a:lstStyle>
          <a:p>
            <a:r>
              <a:rPr lang="es-ES" dirty="0"/>
              <a:t>Participación del Giro</a:t>
            </a:r>
          </a:p>
        </p:txBody>
      </p:sp>
      <p:pic>
        <p:nvPicPr>
          <p:cNvPr id="3" name="Imagen 2">
            <a:extLst>
              <a:ext uri="{FF2B5EF4-FFF2-40B4-BE49-F238E27FC236}">
                <a16:creationId xmlns:a16="http://schemas.microsoft.com/office/drawing/2014/main" id="{FCFAF7F8-2748-4009-953D-CD2166A5633E}"/>
              </a:ext>
            </a:extLst>
          </p:cNvPr>
          <p:cNvPicPr>
            <a:picLocks noChangeAspect="1"/>
          </p:cNvPicPr>
          <p:nvPr/>
        </p:nvPicPr>
        <p:blipFill>
          <a:blip r:embed="rId3"/>
          <a:stretch>
            <a:fillRect/>
          </a:stretch>
        </p:blipFill>
        <p:spPr>
          <a:xfrm>
            <a:off x="117723" y="1296335"/>
            <a:ext cx="8908553" cy="1488189"/>
          </a:xfrm>
          <a:prstGeom prst="rect">
            <a:avLst/>
          </a:prstGeom>
        </p:spPr>
      </p:pic>
      <p:pic>
        <p:nvPicPr>
          <p:cNvPr id="5" name="Imagen 4">
            <a:extLst>
              <a:ext uri="{FF2B5EF4-FFF2-40B4-BE49-F238E27FC236}">
                <a16:creationId xmlns:a16="http://schemas.microsoft.com/office/drawing/2014/main" id="{6E1E7B5C-944A-4FEC-BCF0-73D5ED0F5A83}"/>
              </a:ext>
            </a:extLst>
          </p:cNvPr>
          <p:cNvPicPr>
            <a:picLocks noChangeAspect="1"/>
          </p:cNvPicPr>
          <p:nvPr/>
        </p:nvPicPr>
        <p:blipFill>
          <a:blip r:embed="rId4"/>
          <a:stretch>
            <a:fillRect/>
          </a:stretch>
        </p:blipFill>
        <p:spPr>
          <a:xfrm>
            <a:off x="2554311" y="3183600"/>
            <a:ext cx="4035375" cy="3070900"/>
          </a:xfrm>
          <a:prstGeom prst="rect">
            <a:avLst/>
          </a:prstGeom>
        </p:spPr>
      </p:pic>
      <p:pic>
        <p:nvPicPr>
          <p:cNvPr id="11" name="Imagen 10">
            <a:extLst>
              <a:ext uri="{FF2B5EF4-FFF2-40B4-BE49-F238E27FC236}">
                <a16:creationId xmlns:a16="http://schemas.microsoft.com/office/drawing/2014/main" id="{37376F7C-593A-48AF-A112-2DEEBDE152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2" name="Imagen 11">
            <a:extLst>
              <a:ext uri="{FF2B5EF4-FFF2-40B4-BE49-F238E27FC236}">
                <a16:creationId xmlns:a16="http://schemas.microsoft.com/office/drawing/2014/main" id="{5920080C-0A12-4146-8077-1CFD6E2747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4047960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7FA5BB6C-6AEB-40A9-A6EE-69193829F83F}"/>
              </a:ext>
            </a:extLst>
          </p:cNvPr>
          <p:cNvPicPr>
            <a:picLocks noChangeAspect="1"/>
          </p:cNvPicPr>
          <p:nvPr/>
        </p:nvPicPr>
        <p:blipFill>
          <a:blip r:embed="rId2"/>
          <a:stretch>
            <a:fillRect/>
          </a:stretch>
        </p:blipFill>
        <p:spPr>
          <a:xfrm>
            <a:off x="178059" y="1381239"/>
            <a:ext cx="8909108" cy="1486982"/>
          </a:xfrm>
          <a:prstGeom prst="rect">
            <a:avLst/>
          </a:prstGeom>
        </p:spPr>
      </p:pic>
      <p:pic>
        <p:nvPicPr>
          <p:cNvPr id="4" name="Imagen 3"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BEF2D530-B57C-4A0B-B22D-035822F9BE4C}"/>
              </a:ext>
            </a:extLst>
          </p:cNvPr>
          <p:cNvSpPr txBox="1"/>
          <p:nvPr/>
        </p:nvSpPr>
        <p:spPr>
          <a:xfrm>
            <a:off x="3105905" y="953404"/>
            <a:ext cx="5814204" cy="338554"/>
          </a:xfrm>
          <a:prstGeom prst="rect">
            <a:avLst/>
          </a:prstGeom>
          <a:noFill/>
        </p:spPr>
        <p:txBody>
          <a:bodyPr wrap="square" rtlCol="0">
            <a:spAutoFit/>
          </a:bodyPr>
          <a:lstStyle/>
          <a:p>
            <a:pPr algn="r"/>
            <a:r>
              <a:rPr lang="es-ES" sz="1600" b="1" dirty="0">
                <a:solidFill>
                  <a:srgbClr val="0070C0"/>
                </a:solidFill>
                <a:cs typeface="Lato Regular"/>
              </a:rPr>
              <a:t>Ejecución de Gastos de Personal SAE - Corte Septiembre de 2018</a:t>
            </a:r>
          </a:p>
        </p:txBody>
      </p:sp>
      <p:sp>
        <p:nvSpPr>
          <p:cNvPr id="10" name="CuadroTexto 9">
            <a:extLst>
              <a:ext uri="{FF2B5EF4-FFF2-40B4-BE49-F238E27FC236}">
                <a16:creationId xmlns:a16="http://schemas.microsoft.com/office/drawing/2014/main" id="{9B25AB4B-F766-4BF9-852B-5634DBCCE71E}"/>
              </a:ext>
            </a:extLst>
          </p:cNvPr>
          <p:cNvSpPr txBox="1"/>
          <p:nvPr/>
        </p:nvSpPr>
        <p:spPr>
          <a:xfrm>
            <a:off x="3574413" y="2988477"/>
            <a:ext cx="1810614" cy="338554"/>
          </a:xfrm>
          <a:prstGeom prst="rect">
            <a:avLst/>
          </a:prstGeom>
          <a:noFill/>
        </p:spPr>
        <p:txBody>
          <a:bodyPr wrap="square" rtlCol="0">
            <a:spAutoFit/>
          </a:bodyPr>
          <a:lstStyle/>
          <a:p>
            <a:pPr algn="r"/>
            <a:r>
              <a:rPr lang="es-ES" sz="1600" b="1" dirty="0">
                <a:solidFill>
                  <a:srgbClr val="0070C0"/>
                </a:solidFill>
              </a:rPr>
              <a:t>Ejecución de Giro</a:t>
            </a:r>
          </a:p>
        </p:txBody>
      </p:sp>
      <p:pic>
        <p:nvPicPr>
          <p:cNvPr id="12" name="Imagen 11">
            <a:extLst>
              <a:ext uri="{FF2B5EF4-FFF2-40B4-BE49-F238E27FC236}">
                <a16:creationId xmlns:a16="http://schemas.microsoft.com/office/drawing/2014/main" id="{7B329CD0-A990-4B55-83A2-CD8A0369EAC5}"/>
              </a:ext>
            </a:extLst>
          </p:cNvPr>
          <p:cNvPicPr>
            <a:picLocks noChangeAspect="1"/>
          </p:cNvPicPr>
          <p:nvPr/>
        </p:nvPicPr>
        <p:blipFill>
          <a:blip r:embed="rId4"/>
          <a:stretch>
            <a:fillRect/>
          </a:stretch>
        </p:blipFill>
        <p:spPr>
          <a:xfrm>
            <a:off x="2462032" y="3327031"/>
            <a:ext cx="4035375" cy="3070900"/>
          </a:xfrm>
          <a:prstGeom prst="rect">
            <a:avLst/>
          </a:prstGeom>
        </p:spPr>
      </p:pic>
      <p:pic>
        <p:nvPicPr>
          <p:cNvPr id="13" name="Imagen 12">
            <a:extLst>
              <a:ext uri="{FF2B5EF4-FFF2-40B4-BE49-F238E27FC236}">
                <a16:creationId xmlns:a16="http://schemas.microsoft.com/office/drawing/2014/main" id="{7E883CAC-ECB5-49FC-AF95-DE7D81DA4A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4" name="Imagen 13">
            <a:extLst>
              <a:ext uri="{FF2B5EF4-FFF2-40B4-BE49-F238E27FC236}">
                <a16:creationId xmlns:a16="http://schemas.microsoft.com/office/drawing/2014/main" id="{72CF6808-6EA1-498E-9177-B08C5560EA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3434931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E46D6904-B7CF-4808-84C4-FFE12502A527}"/>
              </a:ext>
            </a:extLst>
          </p:cNvPr>
          <p:cNvPicPr>
            <a:picLocks noChangeAspect="1"/>
          </p:cNvPicPr>
          <p:nvPr/>
        </p:nvPicPr>
        <p:blipFill>
          <a:blip r:embed="rId2"/>
          <a:stretch>
            <a:fillRect/>
          </a:stretch>
        </p:blipFill>
        <p:spPr>
          <a:xfrm>
            <a:off x="64395" y="1548221"/>
            <a:ext cx="9022773" cy="4508630"/>
          </a:xfrm>
          <a:prstGeom prst="rect">
            <a:avLst/>
          </a:prstGeom>
        </p:spPr>
      </p:pic>
      <p:pic>
        <p:nvPicPr>
          <p:cNvPr id="4" name="Imagen 3"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AF1EDE78-8565-4178-B3EC-98D783E82523}"/>
              </a:ext>
            </a:extLst>
          </p:cNvPr>
          <p:cNvSpPr txBox="1"/>
          <p:nvPr/>
        </p:nvSpPr>
        <p:spPr>
          <a:xfrm>
            <a:off x="3147921" y="977884"/>
            <a:ext cx="5856353" cy="338554"/>
          </a:xfrm>
          <a:prstGeom prst="rect">
            <a:avLst/>
          </a:prstGeom>
          <a:noFill/>
        </p:spPr>
        <p:txBody>
          <a:bodyPr wrap="square" rtlCol="0">
            <a:spAutoFit/>
          </a:bodyPr>
          <a:lstStyle/>
          <a:p>
            <a:pPr algn="r"/>
            <a:r>
              <a:rPr lang="es-ES" sz="1600" b="1" dirty="0">
                <a:solidFill>
                  <a:srgbClr val="0070C0"/>
                </a:solidFill>
                <a:cs typeface="Lato Regular"/>
              </a:rPr>
              <a:t>Ejecución de Gastos Generales - Corte Septiembre de 2018 SAE</a:t>
            </a:r>
          </a:p>
        </p:txBody>
      </p:sp>
      <p:cxnSp>
        <p:nvCxnSpPr>
          <p:cNvPr id="11" name="Conector recto 10">
            <a:extLst>
              <a:ext uri="{FF2B5EF4-FFF2-40B4-BE49-F238E27FC236}">
                <a16:creationId xmlns:a16="http://schemas.microsoft.com/office/drawing/2014/main" id="{0DD2FA5A-7456-460D-A296-BF62673D5453}"/>
              </a:ext>
            </a:extLst>
          </p:cNvPr>
          <p:cNvCxnSpPr>
            <a:cxnSpLocks/>
          </p:cNvCxnSpPr>
          <p:nvPr/>
        </p:nvCxnSpPr>
        <p:spPr>
          <a:xfrm flipV="1">
            <a:off x="56833" y="3681186"/>
            <a:ext cx="9022772" cy="6518"/>
          </a:xfrm>
          <a:prstGeom prst="line">
            <a:avLst/>
          </a:prstGeom>
          <a:ln w="6350"/>
          <a:effectLst/>
        </p:spPr>
        <p:style>
          <a:lnRef idx="2">
            <a:schemeClr val="accent1"/>
          </a:lnRef>
          <a:fillRef idx="0">
            <a:schemeClr val="accent1"/>
          </a:fillRef>
          <a:effectRef idx="1">
            <a:schemeClr val="accent1"/>
          </a:effectRef>
          <a:fontRef idx="minor">
            <a:schemeClr val="tx1"/>
          </a:fontRef>
        </p:style>
      </p:cxnSp>
      <p:pic>
        <p:nvPicPr>
          <p:cNvPr id="14" name="Imagen 13">
            <a:extLst>
              <a:ext uri="{FF2B5EF4-FFF2-40B4-BE49-F238E27FC236}">
                <a16:creationId xmlns:a16="http://schemas.microsoft.com/office/drawing/2014/main" id="{9D42C319-D111-47F3-8665-66DD5F00BF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5" name="Imagen 14">
            <a:extLst>
              <a:ext uri="{FF2B5EF4-FFF2-40B4-BE49-F238E27FC236}">
                <a16:creationId xmlns:a16="http://schemas.microsoft.com/office/drawing/2014/main" id="{98D01751-50D1-494F-862F-BCFDAC2234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2778122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CuadroTexto 5">
            <a:extLst>
              <a:ext uri="{FF2B5EF4-FFF2-40B4-BE49-F238E27FC236}">
                <a16:creationId xmlns:a16="http://schemas.microsoft.com/office/drawing/2014/main" id="{599B3116-89D3-47B9-B42F-08F9C10998D6}"/>
              </a:ext>
            </a:extLst>
          </p:cNvPr>
          <p:cNvSpPr txBox="1"/>
          <p:nvPr/>
        </p:nvSpPr>
        <p:spPr>
          <a:xfrm>
            <a:off x="2098405" y="1019693"/>
            <a:ext cx="6821310" cy="369332"/>
          </a:xfrm>
          <a:prstGeom prst="rect">
            <a:avLst/>
          </a:prstGeom>
          <a:noFill/>
        </p:spPr>
        <p:txBody>
          <a:bodyPr wrap="square" rtlCol="0">
            <a:spAutoFit/>
          </a:bodyPr>
          <a:lstStyle/>
          <a:p>
            <a:pPr algn="r"/>
            <a:r>
              <a:rPr lang="es-ES" b="1" dirty="0">
                <a:solidFill>
                  <a:srgbClr val="0070C0"/>
                </a:solidFill>
                <a:cs typeface="Lato Regular"/>
              </a:rPr>
              <a:t>Ejecución Transferencias- Corte Septiembre de 2018 SAE</a:t>
            </a:r>
          </a:p>
        </p:txBody>
      </p:sp>
      <p:pic>
        <p:nvPicPr>
          <p:cNvPr id="3" name="Imagen 2">
            <a:extLst>
              <a:ext uri="{FF2B5EF4-FFF2-40B4-BE49-F238E27FC236}">
                <a16:creationId xmlns:a16="http://schemas.microsoft.com/office/drawing/2014/main" id="{AD8B8B6E-AC55-4651-B8F3-FC5D481FF9F0}"/>
              </a:ext>
            </a:extLst>
          </p:cNvPr>
          <p:cNvPicPr>
            <a:picLocks noChangeAspect="1"/>
          </p:cNvPicPr>
          <p:nvPr/>
        </p:nvPicPr>
        <p:blipFill>
          <a:blip r:embed="rId3"/>
          <a:stretch>
            <a:fillRect/>
          </a:stretch>
        </p:blipFill>
        <p:spPr>
          <a:xfrm>
            <a:off x="173249" y="2209148"/>
            <a:ext cx="8797501" cy="1444567"/>
          </a:xfrm>
          <a:prstGeom prst="rect">
            <a:avLst/>
          </a:prstGeom>
        </p:spPr>
      </p:pic>
      <p:pic>
        <p:nvPicPr>
          <p:cNvPr id="9" name="Imagen 8">
            <a:extLst>
              <a:ext uri="{FF2B5EF4-FFF2-40B4-BE49-F238E27FC236}">
                <a16:creationId xmlns:a16="http://schemas.microsoft.com/office/drawing/2014/main" id="{D4450DC7-E2E1-4B17-AA60-519B97BBDA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0" name="Imagen 9">
            <a:extLst>
              <a:ext uri="{FF2B5EF4-FFF2-40B4-BE49-F238E27FC236}">
                <a16:creationId xmlns:a16="http://schemas.microsoft.com/office/drawing/2014/main" id="{A6379A54-A70B-4C93-BD87-B5B8612BA2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1522380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22014" y="2685103"/>
            <a:ext cx="8540828" cy="1200329"/>
          </a:xfrm>
          <a:prstGeom prst="rect">
            <a:avLst/>
          </a:prstGeom>
          <a:noFill/>
        </p:spPr>
        <p:txBody>
          <a:bodyPr wrap="square" rtlCol="0">
            <a:spAutoFit/>
          </a:bodyPr>
          <a:lstStyle/>
          <a:p>
            <a:pPr algn="ctr"/>
            <a:r>
              <a:rPr lang="es-CO" sz="2400" b="1" dirty="0">
                <a:solidFill>
                  <a:schemeClr val="accent5">
                    <a:lumMod val="50000"/>
                  </a:schemeClr>
                </a:solidFill>
              </a:rPr>
              <a:t>3. ADICION CONTRATO SEMOVIENTES </a:t>
            </a:r>
          </a:p>
          <a:p>
            <a:pPr algn="ctr"/>
            <a:r>
              <a:rPr lang="es-CO" sz="2400" b="1" dirty="0">
                <a:solidFill>
                  <a:schemeClr val="accent5">
                    <a:lumMod val="50000"/>
                  </a:schemeClr>
                </a:solidFill>
              </a:rPr>
              <a:t>DILIGENCIA LA MACARENA</a:t>
            </a:r>
          </a:p>
          <a:p>
            <a:pPr algn="ctr"/>
            <a:r>
              <a:rPr lang="es-CO" sz="2400" b="1" dirty="0">
                <a:solidFill>
                  <a:schemeClr val="accent5">
                    <a:lumMod val="50000"/>
                  </a:schemeClr>
                </a:solidFill>
              </a:rPr>
              <a:t>PARQUE LOS PICACHOS</a:t>
            </a:r>
          </a:p>
        </p:txBody>
      </p:sp>
      <p:pic>
        <p:nvPicPr>
          <p:cNvPr id="12" name="Imagen 11">
            <a:extLst>
              <a:ext uri="{FF2B5EF4-FFF2-40B4-BE49-F238E27FC236}">
                <a16:creationId xmlns:a16="http://schemas.microsoft.com/office/drawing/2014/main" id="{2899915C-EB45-4087-BF07-5AFD255E15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3" name="Imagen 12">
            <a:extLst>
              <a:ext uri="{FF2B5EF4-FFF2-40B4-BE49-F238E27FC236}">
                <a16:creationId xmlns:a16="http://schemas.microsoft.com/office/drawing/2014/main" id="{257B6573-615A-4C2D-B88C-6033CFDE32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4" name="Imagen 13">
            <a:extLst>
              <a:ext uri="{FF2B5EF4-FFF2-40B4-BE49-F238E27FC236}">
                <a16:creationId xmlns:a16="http://schemas.microsoft.com/office/drawing/2014/main" id="{F6CECFC5-770F-474A-9F13-726305B040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9" name="Rectángulo 8">
            <a:extLst>
              <a:ext uri="{FF2B5EF4-FFF2-40B4-BE49-F238E27FC236}">
                <a16:creationId xmlns:a16="http://schemas.microsoft.com/office/drawing/2014/main" id="{350CC633-E611-44DA-88D1-5FCBD0E305CA}"/>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E8203635-EE89-45A1-9328-D068A124F69B}"/>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919884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16BEF0EE-1C09-49BA-944F-D3AEE6098226}"/>
              </a:ext>
            </a:extLst>
          </p:cNvPr>
          <p:cNvPicPr>
            <a:picLocks noChangeAspect="1"/>
          </p:cNvPicPr>
          <p:nvPr/>
        </p:nvPicPr>
        <p:blipFill rotWithShape="1">
          <a:blip r:embed="rId3"/>
          <a:srcRect l="68915" t="37702" r="26126" b="51657"/>
          <a:stretch/>
        </p:blipFill>
        <p:spPr>
          <a:xfrm>
            <a:off x="6140903" y="3344181"/>
            <a:ext cx="536393" cy="647094"/>
          </a:xfrm>
          <a:prstGeom prst="rect">
            <a:avLst/>
          </a:prstGeom>
        </p:spPr>
      </p:pic>
      <p:sp>
        <p:nvSpPr>
          <p:cNvPr id="22" name="CuadroTexto 11"/>
          <p:cNvSpPr txBox="1">
            <a:spLocks noChangeArrowheads="1"/>
          </p:cNvSpPr>
          <p:nvPr/>
        </p:nvSpPr>
        <p:spPr bwMode="auto">
          <a:xfrm>
            <a:off x="5998250" y="5776870"/>
            <a:ext cx="306038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900" kern="0" dirty="0">
                <a:solidFill>
                  <a:prstClr val="white"/>
                </a:solidFill>
                <a:latin typeface="Calibri"/>
              </a:rPr>
              <a:t>Vicepresidencia de Bienes Muebles e Inmuebles</a:t>
            </a:r>
          </a:p>
        </p:txBody>
      </p:sp>
      <p:pic>
        <p:nvPicPr>
          <p:cNvPr id="20" name="Imagen 19">
            <a:extLst>
              <a:ext uri="{FF2B5EF4-FFF2-40B4-BE49-F238E27FC236}">
                <a16:creationId xmlns:a16="http://schemas.microsoft.com/office/drawing/2014/main" id="{D5D1D9CE-B396-402F-BDB6-0B11390F22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21" name="Imagen 20">
            <a:extLst>
              <a:ext uri="{FF2B5EF4-FFF2-40B4-BE49-F238E27FC236}">
                <a16:creationId xmlns:a16="http://schemas.microsoft.com/office/drawing/2014/main" id="{E02A2341-0BF1-4584-A470-4331777A8B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74166" y="857250"/>
            <a:ext cx="2211240" cy="856856"/>
          </a:xfrm>
          <a:prstGeom prst="rect">
            <a:avLst/>
          </a:prstGeom>
        </p:spPr>
      </p:pic>
      <p:pic>
        <p:nvPicPr>
          <p:cNvPr id="23" name="Imagen 22">
            <a:extLst>
              <a:ext uri="{FF2B5EF4-FFF2-40B4-BE49-F238E27FC236}">
                <a16:creationId xmlns:a16="http://schemas.microsoft.com/office/drawing/2014/main" id="{F31D4A80-DD34-4AE6-9AD5-731675AEF0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2" name="Imagen 1">
            <a:extLst>
              <a:ext uri="{FF2B5EF4-FFF2-40B4-BE49-F238E27FC236}">
                <a16:creationId xmlns:a16="http://schemas.microsoft.com/office/drawing/2014/main" id="{1D07B12C-A10D-403D-ADC9-58D3F3EF5E49}"/>
              </a:ext>
            </a:extLst>
          </p:cNvPr>
          <p:cNvPicPr>
            <a:picLocks noChangeAspect="1"/>
          </p:cNvPicPr>
          <p:nvPr/>
        </p:nvPicPr>
        <p:blipFill rotWithShape="1">
          <a:blip r:embed="rId7"/>
          <a:srcRect l="34540" t="14875" r="41278" b="56136"/>
          <a:stretch/>
        </p:blipFill>
        <p:spPr>
          <a:xfrm>
            <a:off x="153403" y="1820103"/>
            <a:ext cx="2689058" cy="1863147"/>
          </a:xfrm>
          <a:prstGeom prst="rect">
            <a:avLst/>
          </a:prstGeom>
        </p:spPr>
      </p:pic>
      <p:pic>
        <p:nvPicPr>
          <p:cNvPr id="6" name="Imagen 5">
            <a:extLst>
              <a:ext uri="{FF2B5EF4-FFF2-40B4-BE49-F238E27FC236}">
                <a16:creationId xmlns:a16="http://schemas.microsoft.com/office/drawing/2014/main" id="{7B439332-B024-4F66-B4C2-2125318B450C}"/>
              </a:ext>
            </a:extLst>
          </p:cNvPr>
          <p:cNvPicPr>
            <a:picLocks noChangeAspect="1"/>
          </p:cNvPicPr>
          <p:nvPr/>
        </p:nvPicPr>
        <p:blipFill rotWithShape="1">
          <a:blip r:embed="rId8"/>
          <a:srcRect l="21629" t="23847" r="33613" b="15598"/>
          <a:stretch/>
        </p:blipFill>
        <p:spPr>
          <a:xfrm>
            <a:off x="153403" y="3690687"/>
            <a:ext cx="2685518" cy="2044941"/>
          </a:xfrm>
          <a:prstGeom prst="rect">
            <a:avLst/>
          </a:prstGeom>
        </p:spPr>
      </p:pic>
      <p:pic>
        <p:nvPicPr>
          <p:cNvPr id="7" name="Imagen 6">
            <a:extLst>
              <a:ext uri="{FF2B5EF4-FFF2-40B4-BE49-F238E27FC236}">
                <a16:creationId xmlns:a16="http://schemas.microsoft.com/office/drawing/2014/main" id="{5079AF41-AB68-4D4D-9E2E-602DF162B991}"/>
              </a:ext>
            </a:extLst>
          </p:cNvPr>
          <p:cNvPicPr>
            <a:picLocks noChangeAspect="1"/>
          </p:cNvPicPr>
          <p:nvPr/>
        </p:nvPicPr>
        <p:blipFill rotWithShape="1">
          <a:blip r:embed="rId9"/>
          <a:srcRect l="22007" t="22795" r="21941" b="19692"/>
          <a:stretch/>
        </p:blipFill>
        <p:spPr>
          <a:xfrm>
            <a:off x="2985054" y="1820103"/>
            <a:ext cx="2763034" cy="1735642"/>
          </a:xfrm>
          <a:prstGeom prst="rect">
            <a:avLst/>
          </a:prstGeom>
        </p:spPr>
      </p:pic>
      <p:pic>
        <p:nvPicPr>
          <p:cNvPr id="8" name="Imagen 7">
            <a:extLst>
              <a:ext uri="{FF2B5EF4-FFF2-40B4-BE49-F238E27FC236}">
                <a16:creationId xmlns:a16="http://schemas.microsoft.com/office/drawing/2014/main" id="{4D4CE227-3141-431D-AA56-D61A2695F17A}"/>
              </a:ext>
            </a:extLst>
          </p:cNvPr>
          <p:cNvPicPr>
            <a:picLocks noChangeAspect="1"/>
          </p:cNvPicPr>
          <p:nvPr/>
        </p:nvPicPr>
        <p:blipFill rotWithShape="1">
          <a:blip r:embed="rId10"/>
          <a:srcRect l="5034" t="5132" r="5362" b="8225"/>
          <a:stretch/>
        </p:blipFill>
        <p:spPr>
          <a:xfrm>
            <a:off x="2985054" y="3708736"/>
            <a:ext cx="2763034" cy="2026892"/>
          </a:xfrm>
          <a:prstGeom prst="rect">
            <a:avLst/>
          </a:prstGeom>
        </p:spPr>
      </p:pic>
      <p:sp>
        <p:nvSpPr>
          <p:cNvPr id="9" name="CuadroTexto 8">
            <a:extLst>
              <a:ext uri="{FF2B5EF4-FFF2-40B4-BE49-F238E27FC236}">
                <a16:creationId xmlns:a16="http://schemas.microsoft.com/office/drawing/2014/main" id="{C1761AD5-738E-43CA-A850-030C89E9A0B6}"/>
              </a:ext>
            </a:extLst>
          </p:cNvPr>
          <p:cNvSpPr txBox="1"/>
          <p:nvPr/>
        </p:nvSpPr>
        <p:spPr>
          <a:xfrm>
            <a:off x="7139344" y="2940465"/>
            <a:ext cx="315827" cy="507831"/>
          </a:xfrm>
          <a:prstGeom prst="rect">
            <a:avLst/>
          </a:prstGeom>
          <a:noFill/>
        </p:spPr>
        <p:txBody>
          <a:bodyPr wrap="square" rtlCol="0">
            <a:spAutoFit/>
          </a:bodyPr>
          <a:lstStyle/>
          <a:p>
            <a:pPr algn="r"/>
            <a:r>
              <a:rPr lang="es-ES" sz="1350" b="1" dirty="0"/>
              <a:t>50</a:t>
            </a:r>
            <a:endParaRPr lang="es-CO" sz="1350" b="1" dirty="0"/>
          </a:p>
        </p:txBody>
      </p:sp>
      <p:sp>
        <p:nvSpPr>
          <p:cNvPr id="15" name="CuadroTexto 14">
            <a:extLst>
              <a:ext uri="{FF2B5EF4-FFF2-40B4-BE49-F238E27FC236}">
                <a16:creationId xmlns:a16="http://schemas.microsoft.com/office/drawing/2014/main" id="{D16A9457-3BCF-4B4D-9DB4-325FC99EBC53}"/>
              </a:ext>
            </a:extLst>
          </p:cNvPr>
          <p:cNvSpPr txBox="1"/>
          <p:nvPr/>
        </p:nvSpPr>
        <p:spPr>
          <a:xfrm>
            <a:off x="8041027" y="2568709"/>
            <a:ext cx="415490" cy="300082"/>
          </a:xfrm>
          <a:prstGeom prst="rect">
            <a:avLst/>
          </a:prstGeom>
          <a:noFill/>
        </p:spPr>
        <p:txBody>
          <a:bodyPr wrap="square" rtlCol="0">
            <a:spAutoFit/>
          </a:bodyPr>
          <a:lstStyle/>
          <a:p>
            <a:pPr algn="r"/>
            <a:r>
              <a:rPr lang="es-ES" sz="1350" b="1" dirty="0"/>
              <a:t>21</a:t>
            </a:r>
            <a:endParaRPr lang="es-CO" sz="1350" b="1" dirty="0"/>
          </a:p>
        </p:txBody>
      </p:sp>
      <p:sp>
        <p:nvSpPr>
          <p:cNvPr id="16" name="CuadroTexto 15">
            <a:extLst>
              <a:ext uri="{FF2B5EF4-FFF2-40B4-BE49-F238E27FC236}">
                <a16:creationId xmlns:a16="http://schemas.microsoft.com/office/drawing/2014/main" id="{EE2DB158-F64D-4298-BBA5-BE76CBDC8D1D}"/>
              </a:ext>
            </a:extLst>
          </p:cNvPr>
          <p:cNvSpPr txBox="1"/>
          <p:nvPr/>
        </p:nvSpPr>
        <p:spPr>
          <a:xfrm>
            <a:off x="6457789" y="3665573"/>
            <a:ext cx="2045877" cy="715581"/>
          </a:xfrm>
          <a:prstGeom prst="rect">
            <a:avLst/>
          </a:prstGeom>
          <a:noFill/>
        </p:spPr>
        <p:txBody>
          <a:bodyPr wrap="square" rtlCol="0">
            <a:spAutoFit/>
          </a:bodyPr>
          <a:lstStyle/>
          <a:p>
            <a:pPr algn="r"/>
            <a:r>
              <a:rPr lang="es-ES" sz="1350" b="1" dirty="0"/>
              <a:t>700 EFECTIVOS DE FFMM</a:t>
            </a:r>
          </a:p>
          <a:p>
            <a:pPr algn="r"/>
            <a:r>
              <a:rPr lang="es-ES" sz="900" b="1" dirty="0"/>
              <a:t>EMCAR</a:t>
            </a:r>
          </a:p>
          <a:p>
            <a:pPr algn="r"/>
            <a:r>
              <a:rPr lang="es-ES" sz="900" b="1" dirty="0"/>
              <a:t>ESMAD</a:t>
            </a:r>
          </a:p>
          <a:p>
            <a:pPr algn="r"/>
            <a:r>
              <a:rPr lang="es-ES" sz="900" b="1" dirty="0"/>
              <a:t>Ejercito Nacional</a:t>
            </a:r>
          </a:p>
        </p:txBody>
      </p:sp>
      <p:pic>
        <p:nvPicPr>
          <p:cNvPr id="11" name="Imagen 10">
            <a:extLst>
              <a:ext uri="{FF2B5EF4-FFF2-40B4-BE49-F238E27FC236}">
                <a16:creationId xmlns:a16="http://schemas.microsoft.com/office/drawing/2014/main" id="{F51755A8-E9CE-4BD3-9184-BB65E0C2C7EA}"/>
              </a:ext>
            </a:extLst>
          </p:cNvPr>
          <p:cNvPicPr>
            <a:picLocks noChangeAspect="1"/>
          </p:cNvPicPr>
          <p:nvPr/>
        </p:nvPicPr>
        <p:blipFill rotWithShape="1">
          <a:blip r:embed="rId11"/>
          <a:srcRect l="35540" t="63867" r="58651" b="28235"/>
          <a:stretch/>
        </p:blipFill>
        <p:spPr>
          <a:xfrm>
            <a:off x="5935800" y="1749029"/>
            <a:ext cx="794675" cy="607539"/>
          </a:xfrm>
          <a:prstGeom prst="rect">
            <a:avLst/>
          </a:prstGeom>
        </p:spPr>
      </p:pic>
      <p:sp>
        <p:nvSpPr>
          <p:cNvPr id="24" name="CuadroTexto 23">
            <a:extLst>
              <a:ext uri="{FF2B5EF4-FFF2-40B4-BE49-F238E27FC236}">
                <a16:creationId xmlns:a16="http://schemas.microsoft.com/office/drawing/2014/main" id="{44568E21-CE4D-4FDB-B021-9F67E497A076}"/>
              </a:ext>
            </a:extLst>
          </p:cNvPr>
          <p:cNvSpPr txBox="1"/>
          <p:nvPr/>
        </p:nvSpPr>
        <p:spPr>
          <a:xfrm>
            <a:off x="6593408" y="1943239"/>
            <a:ext cx="2318508" cy="369332"/>
          </a:xfrm>
          <a:prstGeom prst="rect">
            <a:avLst/>
          </a:prstGeom>
          <a:noFill/>
        </p:spPr>
        <p:txBody>
          <a:bodyPr wrap="square" rtlCol="0">
            <a:spAutoFit/>
          </a:bodyPr>
          <a:lstStyle/>
          <a:p>
            <a:pPr algn="r"/>
            <a:r>
              <a:rPr lang="es-ES" b="1" dirty="0"/>
              <a:t>619 MATERIALIZADOS</a:t>
            </a:r>
            <a:endParaRPr lang="es-CO" b="1" dirty="0"/>
          </a:p>
        </p:txBody>
      </p:sp>
      <p:pic>
        <p:nvPicPr>
          <p:cNvPr id="12" name="Imagen 11">
            <a:extLst>
              <a:ext uri="{FF2B5EF4-FFF2-40B4-BE49-F238E27FC236}">
                <a16:creationId xmlns:a16="http://schemas.microsoft.com/office/drawing/2014/main" id="{0E3C1CB8-5F31-4FBD-8003-7C80C6EA4AD7}"/>
              </a:ext>
            </a:extLst>
          </p:cNvPr>
          <p:cNvPicPr>
            <a:picLocks noChangeAspect="1"/>
          </p:cNvPicPr>
          <p:nvPr/>
        </p:nvPicPr>
        <p:blipFill rotWithShape="1">
          <a:blip r:embed="rId12"/>
          <a:srcRect l="46678" t="51011" r="47522" b="38415"/>
          <a:stretch/>
        </p:blipFill>
        <p:spPr>
          <a:xfrm>
            <a:off x="7623543" y="2378836"/>
            <a:ext cx="530384" cy="543581"/>
          </a:xfrm>
          <a:prstGeom prst="rect">
            <a:avLst/>
          </a:prstGeom>
        </p:spPr>
      </p:pic>
      <p:pic>
        <p:nvPicPr>
          <p:cNvPr id="18" name="Imagen 17">
            <a:extLst>
              <a:ext uri="{FF2B5EF4-FFF2-40B4-BE49-F238E27FC236}">
                <a16:creationId xmlns:a16="http://schemas.microsoft.com/office/drawing/2014/main" id="{597A4822-2DC4-4B04-A2FC-AF1DF00D918C}"/>
              </a:ext>
            </a:extLst>
          </p:cNvPr>
          <p:cNvPicPr>
            <a:picLocks noChangeAspect="1"/>
          </p:cNvPicPr>
          <p:nvPr/>
        </p:nvPicPr>
        <p:blipFill rotWithShape="1">
          <a:blip r:embed="rId13"/>
          <a:srcRect l="24950" t="64920" r="70090" b="27711"/>
          <a:stretch/>
        </p:blipFill>
        <p:spPr>
          <a:xfrm>
            <a:off x="6542756" y="4389424"/>
            <a:ext cx="453450" cy="378831"/>
          </a:xfrm>
          <a:prstGeom prst="rect">
            <a:avLst/>
          </a:prstGeom>
        </p:spPr>
      </p:pic>
      <p:pic>
        <p:nvPicPr>
          <p:cNvPr id="25" name="Imagen 24">
            <a:extLst>
              <a:ext uri="{FF2B5EF4-FFF2-40B4-BE49-F238E27FC236}">
                <a16:creationId xmlns:a16="http://schemas.microsoft.com/office/drawing/2014/main" id="{4BEEF84E-036E-46D1-8EB8-7DC52183549E}"/>
              </a:ext>
            </a:extLst>
          </p:cNvPr>
          <p:cNvPicPr>
            <a:picLocks noChangeAspect="1"/>
          </p:cNvPicPr>
          <p:nvPr/>
        </p:nvPicPr>
        <p:blipFill rotWithShape="1">
          <a:blip r:embed="rId14"/>
          <a:srcRect l="24770" t="70185" r="70090" b="19693"/>
          <a:stretch/>
        </p:blipFill>
        <p:spPr>
          <a:xfrm>
            <a:off x="6654080" y="4883351"/>
            <a:ext cx="342127" cy="378832"/>
          </a:xfrm>
          <a:prstGeom prst="rect">
            <a:avLst/>
          </a:prstGeom>
        </p:spPr>
      </p:pic>
      <p:pic>
        <p:nvPicPr>
          <p:cNvPr id="26" name="Imagen 25">
            <a:extLst>
              <a:ext uri="{FF2B5EF4-FFF2-40B4-BE49-F238E27FC236}">
                <a16:creationId xmlns:a16="http://schemas.microsoft.com/office/drawing/2014/main" id="{E8787C68-0AEB-4DB7-8568-0179CBA8F19B}"/>
              </a:ext>
            </a:extLst>
          </p:cNvPr>
          <p:cNvPicPr>
            <a:picLocks noChangeAspect="1"/>
          </p:cNvPicPr>
          <p:nvPr/>
        </p:nvPicPr>
        <p:blipFill rotWithShape="1">
          <a:blip r:embed="rId15"/>
          <a:srcRect l="47051" t="52465" r="47990" b="39967"/>
          <a:stretch/>
        </p:blipFill>
        <p:spPr>
          <a:xfrm>
            <a:off x="6567404" y="5368650"/>
            <a:ext cx="453450" cy="321859"/>
          </a:xfrm>
          <a:prstGeom prst="rect">
            <a:avLst/>
          </a:prstGeom>
        </p:spPr>
      </p:pic>
      <p:sp>
        <p:nvSpPr>
          <p:cNvPr id="27" name="CuadroTexto 26">
            <a:extLst>
              <a:ext uri="{FF2B5EF4-FFF2-40B4-BE49-F238E27FC236}">
                <a16:creationId xmlns:a16="http://schemas.microsoft.com/office/drawing/2014/main" id="{1D174EAC-9E76-44AD-B5F8-814297D51D2C}"/>
              </a:ext>
            </a:extLst>
          </p:cNvPr>
          <p:cNvSpPr txBox="1"/>
          <p:nvPr/>
        </p:nvSpPr>
        <p:spPr>
          <a:xfrm>
            <a:off x="7153966" y="4490860"/>
            <a:ext cx="1380622" cy="300082"/>
          </a:xfrm>
          <a:prstGeom prst="rect">
            <a:avLst/>
          </a:prstGeom>
          <a:noFill/>
        </p:spPr>
        <p:txBody>
          <a:bodyPr wrap="square" rtlCol="0">
            <a:spAutoFit/>
          </a:bodyPr>
          <a:lstStyle/>
          <a:p>
            <a:pPr algn="r"/>
            <a:r>
              <a:rPr lang="es-ES" sz="1350" b="1" dirty="0"/>
              <a:t>8 HELICOPTEROS</a:t>
            </a:r>
            <a:endParaRPr lang="es-CO" sz="1350" b="1" dirty="0"/>
          </a:p>
        </p:txBody>
      </p:sp>
      <p:sp>
        <p:nvSpPr>
          <p:cNvPr id="28" name="CuadroTexto 27">
            <a:extLst>
              <a:ext uri="{FF2B5EF4-FFF2-40B4-BE49-F238E27FC236}">
                <a16:creationId xmlns:a16="http://schemas.microsoft.com/office/drawing/2014/main" id="{AEA73A2D-7CE8-47B3-A3CC-C6D8A5841BA3}"/>
              </a:ext>
            </a:extLst>
          </p:cNvPr>
          <p:cNvSpPr txBox="1"/>
          <p:nvPr/>
        </p:nvSpPr>
        <p:spPr>
          <a:xfrm>
            <a:off x="7153966" y="4983202"/>
            <a:ext cx="1380622" cy="300082"/>
          </a:xfrm>
          <a:prstGeom prst="rect">
            <a:avLst/>
          </a:prstGeom>
          <a:noFill/>
        </p:spPr>
        <p:txBody>
          <a:bodyPr wrap="square" rtlCol="0">
            <a:spAutoFit/>
          </a:bodyPr>
          <a:lstStyle/>
          <a:p>
            <a:pPr algn="r"/>
            <a:r>
              <a:rPr lang="es-ES" sz="1350" b="1" dirty="0"/>
              <a:t>1 AVIÓN </a:t>
            </a:r>
            <a:endParaRPr lang="es-CO" sz="1350" b="1" dirty="0"/>
          </a:p>
        </p:txBody>
      </p:sp>
      <p:sp>
        <p:nvSpPr>
          <p:cNvPr id="29" name="CuadroTexto 28">
            <a:extLst>
              <a:ext uri="{FF2B5EF4-FFF2-40B4-BE49-F238E27FC236}">
                <a16:creationId xmlns:a16="http://schemas.microsoft.com/office/drawing/2014/main" id="{C8C6B0F0-7E49-4CE5-AE3D-61971FD5EB4F}"/>
              </a:ext>
            </a:extLst>
          </p:cNvPr>
          <p:cNvSpPr txBox="1"/>
          <p:nvPr/>
        </p:nvSpPr>
        <p:spPr>
          <a:xfrm>
            <a:off x="7011410" y="5412805"/>
            <a:ext cx="1523178" cy="300082"/>
          </a:xfrm>
          <a:prstGeom prst="rect">
            <a:avLst/>
          </a:prstGeom>
          <a:noFill/>
        </p:spPr>
        <p:txBody>
          <a:bodyPr wrap="square" rtlCol="0">
            <a:spAutoFit/>
          </a:bodyPr>
          <a:lstStyle/>
          <a:p>
            <a:pPr algn="r"/>
            <a:r>
              <a:rPr lang="es-ES" sz="1350" b="1" dirty="0"/>
              <a:t>2 ANTIDISTURBIOS</a:t>
            </a:r>
            <a:endParaRPr lang="es-CO" sz="1350" b="1" dirty="0"/>
          </a:p>
        </p:txBody>
      </p:sp>
      <p:cxnSp>
        <p:nvCxnSpPr>
          <p:cNvPr id="31" name="Conector recto 30">
            <a:extLst>
              <a:ext uri="{FF2B5EF4-FFF2-40B4-BE49-F238E27FC236}">
                <a16:creationId xmlns:a16="http://schemas.microsoft.com/office/drawing/2014/main" id="{A1861651-30E0-487F-9517-4608AF679EDE}"/>
              </a:ext>
            </a:extLst>
          </p:cNvPr>
          <p:cNvCxnSpPr>
            <a:cxnSpLocks/>
          </p:cNvCxnSpPr>
          <p:nvPr/>
        </p:nvCxnSpPr>
        <p:spPr>
          <a:xfrm>
            <a:off x="5939550" y="3320714"/>
            <a:ext cx="302999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32" name="Imagen 31">
            <a:extLst>
              <a:ext uri="{FF2B5EF4-FFF2-40B4-BE49-F238E27FC236}">
                <a16:creationId xmlns:a16="http://schemas.microsoft.com/office/drawing/2014/main" id="{76809CF9-E406-4919-B55B-F28AA7654265}"/>
              </a:ext>
            </a:extLst>
          </p:cNvPr>
          <p:cNvPicPr>
            <a:picLocks noChangeAspect="1"/>
          </p:cNvPicPr>
          <p:nvPr/>
        </p:nvPicPr>
        <p:blipFill rotWithShape="1">
          <a:blip r:embed="rId16"/>
          <a:srcRect l="68567" t="51631" r="25942" b="40385"/>
          <a:stretch/>
        </p:blipFill>
        <p:spPr>
          <a:xfrm>
            <a:off x="6700766" y="2384317"/>
            <a:ext cx="502087" cy="410415"/>
          </a:xfrm>
          <a:prstGeom prst="rect">
            <a:avLst/>
          </a:prstGeom>
        </p:spPr>
      </p:pic>
      <p:sp>
        <p:nvSpPr>
          <p:cNvPr id="33" name="CuadroTexto 32">
            <a:extLst>
              <a:ext uri="{FF2B5EF4-FFF2-40B4-BE49-F238E27FC236}">
                <a16:creationId xmlns:a16="http://schemas.microsoft.com/office/drawing/2014/main" id="{08E665E4-19DE-49E1-A9C2-54DEA65B8408}"/>
              </a:ext>
            </a:extLst>
          </p:cNvPr>
          <p:cNvSpPr txBox="1"/>
          <p:nvPr/>
        </p:nvSpPr>
        <p:spPr>
          <a:xfrm>
            <a:off x="7236530" y="2575863"/>
            <a:ext cx="162432" cy="300082"/>
          </a:xfrm>
          <a:prstGeom prst="rect">
            <a:avLst/>
          </a:prstGeom>
          <a:noFill/>
        </p:spPr>
        <p:txBody>
          <a:bodyPr wrap="square" rtlCol="0">
            <a:spAutoFit/>
          </a:bodyPr>
          <a:lstStyle/>
          <a:p>
            <a:pPr algn="r"/>
            <a:r>
              <a:rPr lang="es-ES" sz="1350" b="1" dirty="0"/>
              <a:t>7</a:t>
            </a:r>
            <a:endParaRPr lang="es-CO" sz="1350" b="1" dirty="0"/>
          </a:p>
        </p:txBody>
      </p:sp>
      <p:pic>
        <p:nvPicPr>
          <p:cNvPr id="34" name="Imagen 33">
            <a:extLst>
              <a:ext uri="{FF2B5EF4-FFF2-40B4-BE49-F238E27FC236}">
                <a16:creationId xmlns:a16="http://schemas.microsoft.com/office/drawing/2014/main" id="{B9A6B725-95CD-42E3-B944-E5FA18732A3B}"/>
              </a:ext>
            </a:extLst>
          </p:cNvPr>
          <p:cNvPicPr>
            <a:picLocks noChangeAspect="1"/>
          </p:cNvPicPr>
          <p:nvPr/>
        </p:nvPicPr>
        <p:blipFill rotWithShape="1">
          <a:blip r:embed="rId17"/>
          <a:srcRect l="13791" t="58250" r="81250" b="31753"/>
          <a:stretch/>
        </p:blipFill>
        <p:spPr>
          <a:xfrm>
            <a:off x="7789869" y="2869180"/>
            <a:ext cx="340703" cy="386184"/>
          </a:xfrm>
          <a:prstGeom prst="rect">
            <a:avLst/>
          </a:prstGeom>
        </p:spPr>
      </p:pic>
      <p:sp>
        <p:nvSpPr>
          <p:cNvPr id="35" name="CuadroTexto 34">
            <a:extLst>
              <a:ext uri="{FF2B5EF4-FFF2-40B4-BE49-F238E27FC236}">
                <a16:creationId xmlns:a16="http://schemas.microsoft.com/office/drawing/2014/main" id="{6D0D2CD9-9A58-4501-96BE-58458D7A258D}"/>
              </a:ext>
            </a:extLst>
          </p:cNvPr>
          <p:cNvSpPr txBox="1"/>
          <p:nvPr/>
        </p:nvSpPr>
        <p:spPr>
          <a:xfrm>
            <a:off x="8220113" y="2952282"/>
            <a:ext cx="162432" cy="300082"/>
          </a:xfrm>
          <a:prstGeom prst="rect">
            <a:avLst/>
          </a:prstGeom>
          <a:noFill/>
        </p:spPr>
        <p:txBody>
          <a:bodyPr wrap="square" rtlCol="0">
            <a:spAutoFit/>
          </a:bodyPr>
          <a:lstStyle/>
          <a:p>
            <a:pPr algn="r"/>
            <a:r>
              <a:rPr lang="es-ES" sz="1350" b="1" dirty="0"/>
              <a:t>7</a:t>
            </a:r>
            <a:endParaRPr lang="es-CO" sz="1350" b="1" dirty="0"/>
          </a:p>
        </p:txBody>
      </p:sp>
      <p:pic>
        <p:nvPicPr>
          <p:cNvPr id="37" name="Imagen 36">
            <a:extLst>
              <a:ext uri="{FF2B5EF4-FFF2-40B4-BE49-F238E27FC236}">
                <a16:creationId xmlns:a16="http://schemas.microsoft.com/office/drawing/2014/main" id="{1F2FCB77-67FA-468C-AC0E-7FFB1E0BD17E}"/>
              </a:ext>
            </a:extLst>
          </p:cNvPr>
          <p:cNvPicPr>
            <a:picLocks noChangeAspect="1"/>
          </p:cNvPicPr>
          <p:nvPr/>
        </p:nvPicPr>
        <p:blipFill rotWithShape="1">
          <a:blip r:embed="rId18"/>
          <a:srcRect l="90919" t="46302" r="4122" b="47806"/>
          <a:stretch/>
        </p:blipFill>
        <p:spPr>
          <a:xfrm>
            <a:off x="6784449" y="2919544"/>
            <a:ext cx="350453" cy="234103"/>
          </a:xfrm>
          <a:prstGeom prst="rect">
            <a:avLst/>
          </a:prstGeom>
        </p:spPr>
      </p:pic>
      <p:sp>
        <p:nvSpPr>
          <p:cNvPr id="30" name="Rectángulo 29">
            <a:extLst>
              <a:ext uri="{FF2B5EF4-FFF2-40B4-BE49-F238E27FC236}">
                <a16:creationId xmlns:a16="http://schemas.microsoft.com/office/drawing/2014/main" id="{E323BED4-3CBC-4652-8DB4-F3E85E3B00C4}"/>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6" name="CuadroTexto 35">
            <a:extLst>
              <a:ext uri="{FF2B5EF4-FFF2-40B4-BE49-F238E27FC236}">
                <a16:creationId xmlns:a16="http://schemas.microsoft.com/office/drawing/2014/main" id="{4819DC22-D7C2-4FAB-9252-3EF518878875}"/>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038778675"/>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11"/>
          <p:cNvSpPr txBox="1">
            <a:spLocks noChangeArrowheads="1"/>
          </p:cNvSpPr>
          <p:nvPr/>
        </p:nvSpPr>
        <p:spPr bwMode="auto">
          <a:xfrm>
            <a:off x="5998250" y="5785894"/>
            <a:ext cx="306038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900" kern="0" dirty="0">
                <a:solidFill>
                  <a:prstClr val="white"/>
                </a:solidFill>
                <a:latin typeface="Calibri"/>
              </a:rPr>
              <a:t>Vicepresidencia de Bienes Muebles e Inmuebles</a:t>
            </a:r>
          </a:p>
        </p:txBody>
      </p:sp>
      <p:pic>
        <p:nvPicPr>
          <p:cNvPr id="20" name="Imagen 19">
            <a:extLst>
              <a:ext uri="{FF2B5EF4-FFF2-40B4-BE49-F238E27FC236}">
                <a16:creationId xmlns:a16="http://schemas.microsoft.com/office/drawing/2014/main" id="{D5D1D9CE-B396-402F-BDB6-0B11390F2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21" name="Imagen 20">
            <a:extLst>
              <a:ext uri="{FF2B5EF4-FFF2-40B4-BE49-F238E27FC236}">
                <a16:creationId xmlns:a16="http://schemas.microsoft.com/office/drawing/2014/main" id="{E02A2341-0BF1-4584-A470-4331777A8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4166" y="857250"/>
            <a:ext cx="2211240" cy="856856"/>
          </a:xfrm>
          <a:prstGeom prst="rect">
            <a:avLst/>
          </a:prstGeom>
        </p:spPr>
      </p:pic>
      <p:pic>
        <p:nvPicPr>
          <p:cNvPr id="23" name="Imagen 22">
            <a:extLst>
              <a:ext uri="{FF2B5EF4-FFF2-40B4-BE49-F238E27FC236}">
                <a16:creationId xmlns:a16="http://schemas.microsoft.com/office/drawing/2014/main" id="{F31D4A80-DD34-4AE6-9AD5-731675AEF0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3" name="Imagen 2">
            <a:extLst>
              <a:ext uri="{FF2B5EF4-FFF2-40B4-BE49-F238E27FC236}">
                <a16:creationId xmlns:a16="http://schemas.microsoft.com/office/drawing/2014/main" id="{91F5F36C-CF11-4E23-B6C9-78EABE7B0B19}"/>
              </a:ext>
            </a:extLst>
          </p:cNvPr>
          <p:cNvPicPr>
            <a:picLocks noChangeAspect="1"/>
          </p:cNvPicPr>
          <p:nvPr/>
        </p:nvPicPr>
        <p:blipFill>
          <a:blip r:embed="rId6"/>
          <a:stretch>
            <a:fillRect/>
          </a:stretch>
        </p:blipFill>
        <p:spPr>
          <a:xfrm>
            <a:off x="279304" y="1751556"/>
            <a:ext cx="3322241" cy="1814815"/>
          </a:xfrm>
          <a:prstGeom prst="rect">
            <a:avLst/>
          </a:prstGeom>
        </p:spPr>
      </p:pic>
      <p:pic>
        <p:nvPicPr>
          <p:cNvPr id="4" name="Imagen 3">
            <a:extLst>
              <a:ext uri="{FF2B5EF4-FFF2-40B4-BE49-F238E27FC236}">
                <a16:creationId xmlns:a16="http://schemas.microsoft.com/office/drawing/2014/main" id="{4AAC26B4-0376-42BA-AE80-3DE3C28E2C58}"/>
              </a:ext>
            </a:extLst>
          </p:cNvPr>
          <p:cNvPicPr>
            <a:picLocks noChangeAspect="1"/>
          </p:cNvPicPr>
          <p:nvPr/>
        </p:nvPicPr>
        <p:blipFill>
          <a:blip r:embed="rId7"/>
          <a:stretch>
            <a:fillRect/>
          </a:stretch>
        </p:blipFill>
        <p:spPr>
          <a:xfrm>
            <a:off x="3689716" y="3645874"/>
            <a:ext cx="1637375" cy="1996571"/>
          </a:xfrm>
          <a:prstGeom prst="rect">
            <a:avLst/>
          </a:prstGeom>
        </p:spPr>
      </p:pic>
      <p:pic>
        <p:nvPicPr>
          <p:cNvPr id="10" name="Imagen 9">
            <a:extLst>
              <a:ext uri="{FF2B5EF4-FFF2-40B4-BE49-F238E27FC236}">
                <a16:creationId xmlns:a16="http://schemas.microsoft.com/office/drawing/2014/main" id="{1AEA6775-1EF9-4ADB-92F2-31F0512E09B2}"/>
              </a:ext>
            </a:extLst>
          </p:cNvPr>
          <p:cNvPicPr>
            <a:picLocks noChangeAspect="1"/>
          </p:cNvPicPr>
          <p:nvPr/>
        </p:nvPicPr>
        <p:blipFill rotWithShape="1">
          <a:blip r:embed="rId8"/>
          <a:srcRect l="20137" b="29474"/>
          <a:stretch/>
        </p:blipFill>
        <p:spPr>
          <a:xfrm>
            <a:off x="1972243" y="3645875"/>
            <a:ext cx="1651294" cy="1996571"/>
          </a:xfrm>
          <a:prstGeom prst="rect">
            <a:avLst/>
          </a:prstGeom>
        </p:spPr>
      </p:pic>
      <p:pic>
        <p:nvPicPr>
          <p:cNvPr id="11" name="Imagen 10">
            <a:extLst>
              <a:ext uri="{FF2B5EF4-FFF2-40B4-BE49-F238E27FC236}">
                <a16:creationId xmlns:a16="http://schemas.microsoft.com/office/drawing/2014/main" id="{5FCC5002-9142-4FA4-98BF-48E46885C30D}"/>
              </a:ext>
            </a:extLst>
          </p:cNvPr>
          <p:cNvPicPr>
            <a:picLocks noChangeAspect="1"/>
          </p:cNvPicPr>
          <p:nvPr/>
        </p:nvPicPr>
        <p:blipFill rotWithShape="1">
          <a:blip r:embed="rId9"/>
          <a:srcRect t="10877" b="21052"/>
          <a:stretch/>
        </p:blipFill>
        <p:spPr>
          <a:xfrm>
            <a:off x="270321" y="3645875"/>
            <a:ext cx="1651294" cy="1996571"/>
          </a:xfrm>
          <a:prstGeom prst="rect">
            <a:avLst/>
          </a:prstGeom>
        </p:spPr>
      </p:pic>
      <p:pic>
        <p:nvPicPr>
          <p:cNvPr id="12" name="Imagen 11">
            <a:extLst>
              <a:ext uri="{FF2B5EF4-FFF2-40B4-BE49-F238E27FC236}">
                <a16:creationId xmlns:a16="http://schemas.microsoft.com/office/drawing/2014/main" id="{51C6C796-238A-4523-8E43-99D33F53CDD4}"/>
              </a:ext>
            </a:extLst>
          </p:cNvPr>
          <p:cNvPicPr>
            <a:picLocks noChangeAspect="1"/>
          </p:cNvPicPr>
          <p:nvPr/>
        </p:nvPicPr>
        <p:blipFill>
          <a:blip r:embed="rId10"/>
          <a:stretch>
            <a:fillRect/>
          </a:stretch>
        </p:blipFill>
        <p:spPr>
          <a:xfrm>
            <a:off x="5402685" y="3645874"/>
            <a:ext cx="1629301" cy="1996571"/>
          </a:xfrm>
          <a:prstGeom prst="rect">
            <a:avLst/>
          </a:prstGeom>
        </p:spPr>
      </p:pic>
      <p:pic>
        <p:nvPicPr>
          <p:cNvPr id="13" name="Imagen 12">
            <a:extLst>
              <a:ext uri="{FF2B5EF4-FFF2-40B4-BE49-F238E27FC236}">
                <a16:creationId xmlns:a16="http://schemas.microsoft.com/office/drawing/2014/main" id="{F177854B-5D50-40DA-B17D-97D912C27B29}"/>
              </a:ext>
            </a:extLst>
          </p:cNvPr>
          <p:cNvPicPr>
            <a:picLocks noChangeAspect="1"/>
          </p:cNvPicPr>
          <p:nvPr/>
        </p:nvPicPr>
        <p:blipFill>
          <a:blip r:embed="rId11"/>
          <a:stretch>
            <a:fillRect/>
          </a:stretch>
        </p:blipFill>
        <p:spPr>
          <a:xfrm>
            <a:off x="3674165" y="1751556"/>
            <a:ext cx="3352352" cy="1814815"/>
          </a:xfrm>
          <a:prstGeom prst="rect">
            <a:avLst/>
          </a:prstGeom>
        </p:spPr>
      </p:pic>
      <p:sp>
        <p:nvSpPr>
          <p:cNvPr id="24" name="CuadroTexto 23">
            <a:extLst>
              <a:ext uri="{FF2B5EF4-FFF2-40B4-BE49-F238E27FC236}">
                <a16:creationId xmlns:a16="http://schemas.microsoft.com/office/drawing/2014/main" id="{2503ACF1-3F1B-47D9-AA20-77B9E94B27D5}"/>
              </a:ext>
            </a:extLst>
          </p:cNvPr>
          <p:cNvSpPr txBox="1"/>
          <p:nvPr/>
        </p:nvSpPr>
        <p:spPr>
          <a:xfrm>
            <a:off x="7099137" y="3334251"/>
            <a:ext cx="2026648" cy="646331"/>
          </a:xfrm>
          <a:prstGeom prst="rect">
            <a:avLst/>
          </a:prstGeom>
          <a:noFill/>
        </p:spPr>
        <p:txBody>
          <a:bodyPr wrap="square" rtlCol="0">
            <a:spAutoFit/>
          </a:bodyPr>
          <a:lstStyle/>
          <a:p>
            <a:pPr algn="ctr"/>
            <a:r>
              <a:rPr lang="es-ES" b="1" dirty="0"/>
              <a:t>20 CAMIONES</a:t>
            </a:r>
          </a:p>
          <a:p>
            <a:pPr algn="ctr"/>
            <a:r>
              <a:rPr lang="es-ES" b="1" dirty="0"/>
              <a:t>CON DAÑOS</a:t>
            </a:r>
          </a:p>
        </p:txBody>
      </p:sp>
      <p:sp>
        <p:nvSpPr>
          <p:cNvPr id="14" name="Rectángulo 13">
            <a:extLst>
              <a:ext uri="{FF2B5EF4-FFF2-40B4-BE49-F238E27FC236}">
                <a16:creationId xmlns:a16="http://schemas.microsoft.com/office/drawing/2014/main" id="{A0791803-4F42-4D60-80CD-E5868CB6D826}"/>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CCEDE62B-D1D5-417D-9B38-520B92546FF3}"/>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2418779"/>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11"/>
          <p:cNvSpPr txBox="1">
            <a:spLocks noChangeArrowheads="1"/>
          </p:cNvSpPr>
          <p:nvPr/>
        </p:nvSpPr>
        <p:spPr bwMode="auto">
          <a:xfrm>
            <a:off x="5998250" y="5785894"/>
            <a:ext cx="306038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900" kern="0" dirty="0">
                <a:solidFill>
                  <a:prstClr val="white"/>
                </a:solidFill>
                <a:latin typeface="Calibri"/>
              </a:rPr>
              <a:t>Vicepresidencia de Bienes Muebles e Inmuebles</a:t>
            </a:r>
          </a:p>
        </p:txBody>
      </p:sp>
      <p:pic>
        <p:nvPicPr>
          <p:cNvPr id="20" name="Imagen 19">
            <a:extLst>
              <a:ext uri="{FF2B5EF4-FFF2-40B4-BE49-F238E27FC236}">
                <a16:creationId xmlns:a16="http://schemas.microsoft.com/office/drawing/2014/main" id="{D5D1D9CE-B396-402F-BDB6-0B11390F2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21" name="Imagen 20">
            <a:extLst>
              <a:ext uri="{FF2B5EF4-FFF2-40B4-BE49-F238E27FC236}">
                <a16:creationId xmlns:a16="http://schemas.microsoft.com/office/drawing/2014/main" id="{E02A2341-0BF1-4584-A470-4331777A8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4166" y="857250"/>
            <a:ext cx="2211240" cy="856856"/>
          </a:xfrm>
          <a:prstGeom prst="rect">
            <a:avLst/>
          </a:prstGeom>
        </p:spPr>
      </p:pic>
      <p:pic>
        <p:nvPicPr>
          <p:cNvPr id="23" name="Imagen 22">
            <a:extLst>
              <a:ext uri="{FF2B5EF4-FFF2-40B4-BE49-F238E27FC236}">
                <a16:creationId xmlns:a16="http://schemas.microsoft.com/office/drawing/2014/main" id="{F31D4A80-DD34-4AE6-9AD5-731675AEF0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2" name="Imagen 1">
            <a:extLst>
              <a:ext uri="{FF2B5EF4-FFF2-40B4-BE49-F238E27FC236}">
                <a16:creationId xmlns:a16="http://schemas.microsoft.com/office/drawing/2014/main" id="{B117B7E7-46DC-443E-A2C6-B9DCA1548C77}"/>
              </a:ext>
            </a:extLst>
          </p:cNvPr>
          <p:cNvPicPr>
            <a:picLocks noChangeAspect="1"/>
          </p:cNvPicPr>
          <p:nvPr/>
        </p:nvPicPr>
        <p:blipFill>
          <a:blip r:embed="rId6"/>
          <a:stretch>
            <a:fillRect/>
          </a:stretch>
        </p:blipFill>
        <p:spPr>
          <a:xfrm>
            <a:off x="397048" y="2191487"/>
            <a:ext cx="2634916" cy="1482140"/>
          </a:xfrm>
          <a:prstGeom prst="rect">
            <a:avLst/>
          </a:prstGeom>
        </p:spPr>
      </p:pic>
      <p:pic>
        <p:nvPicPr>
          <p:cNvPr id="5" name="Imagen 4">
            <a:extLst>
              <a:ext uri="{FF2B5EF4-FFF2-40B4-BE49-F238E27FC236}">
                <a16:creationId xmlns:a16="http://schemas.microsoft.com/office/drawing/2014/main" id="{F8A36E72-F6C2-4005-8DAB-89F2476C76DC}"/>
              </a:ext>
            </a:extLst>
          </p:cNvPr>
          <p:cNvPicPr>
            <a:picLocks noChangeAspect="1"/>
          </p:cNvPicPr>
          <p:nvPr/>
        </p:nvPicPr>
        <p:blipFill>
          <a:blip r:embed="rId7"/>
          <a:stretch>
            <a:fillRect/>
          </a:stretch>
        </p:blipFill>
        <p:spPr>
          <a:xfrm>
            <a:off x="3158295" y="2191487"/>
            <a:ext cx="5643565" cy="3174505"/>
          </a:xfrm>
          <a:prstGeom prst="rect">
            <a:avLst/>
          </a:prstGeom>
        </p:spPr>
      </p:pic>
      <p:pic>
        <p:nvPicPr>
          <p:cNvPr id="6" name="Imagen 5">
            <a:extLst>
              <a:ext uri="{FF2B5EF4-FFF2-40B4-BE49-F238E27FC236}">
                <a16:creationId xmlns:a16="http://schemas.microsoft.com/office/drawing/2014/main" id="{BF966D05-3E08-4611-B158-671C6ED61DE8}"/>
              </a:ext>
            </a:extLst>
          </p:cNvPr>
          <p:cNvPicPr>
            <a:picLocks noChangeAspect="1"/>
          </p:cNvPicPr>
          <p:nvPr/>
        </p:nvPicPr>
        <p:blipFill>
          <a:blip r:embed="rId8"/>
          <a:stretch>
            <a:fillRect/>
          </a:stretch>
        </p:blipFill>
        <p:spPr>
          <a:xfrm>
            <a:off x="397048" y="3883850"/>
            <a:ext cx="2634917" cy="1482141"/>
          </a:xfrm>
          <a:prstGeom prst="rect">
            <a:avLst/>
          </a:prstGeom>
        </p:spPr>
      </p:pic>
      <p:sp>
        <p:nvSpPr>
          <p:cNvPr id="10" name="Rectángulo 9">
            <a:extLst>
              <a:ext uri="{FF2B5EF4-FFF2-40B4-BE49-F238E27FC236}">
                <a16:creationId xmlns:a16="http://schemas.microsoft.com/office/drawing/2014/main" id="{5207F455-00FC-4FA4-A498-9ECCEBF4554D}"/>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001A7221-A1C4-4BC1-BAEC-8D037FB81A81}"/>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231192776"/>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11"/>
          <p:cNvSpPr txBox="1">
            <a:spLocks noChangeArrowheads="1"/>
          </p:cNvSpPr>
          <p:nvPr/>
        </p:nvSpPr>
        <p:spPr bwMode="auto">
          <a:xfrm>
            <a:off x="5998250" y="5785894"/>
            <a:ext cx="306038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900" kern="0" dirty="0">
                <a:solidFill>
                  <a:prstClr val="white"/>
                </a:solidFill>
                <a:latin typeface="Calibri"/>
              </a:rPr>
              <a:t>Vicepresidencia de Bienes Muebles e Inmuebles</a:t>
            </a:r>
          </a:p>
        </p:txBody>
      </p:sp>
      <p:pic>
        <p:nvPicPr>
          <p:cNvPr id="20" name="Imagen 19">
            <a:extLst>
              <a:ext uri="{FF2B5EF4-FFF2-40B4-BE49-F238E27FC236}">
                <a16:creationId xmlns:a16="http://schemas.microsoft.com/office/drawing/2014/main" id="{D5D1D9CE-B396-402F-BDB6-0B11390F2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21" name="Imagen 20">
            <a:extLst>
              <a:ext uri="{FF2B5EF4-FFF2-40B4-BE49-F238E27FC236}">
                <a16:creationId xmlns:a16="http://schemas.microsoft.com/office/drawing/2014/main" id="{E02A2341-0BF1-4584-A470-4331777A8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4166" y="857250"/>
            <a:ext cx="2211240" cy="856856"/>
          </a:xfrm>
          <a:prstGeom prst="rect">
            <a:avLst/>
          </a:prstGeom>
        </p:spPr>
      </p:pic>
      <p:pic>
        <p:nvPicPr>
          <p:cNvPr id="23" name="Imagen 22">
            <a:extLst>
              <a:ext uri="{FF2B5EF4-FFF2-40B4-BE49-F238E27FC236}">
                <a16:creationId xmlns:a16="http://schemas.microsoft.com/office/drawing/2014/main" id="{F31D4A80-DD34-4AE6-9AD5-731675AEF0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grpSp>
        <p:nvGrpSpPr>
          <p:cNvPr id="5" name="Grupo 4">
            <a:extLst>
              <a:ext uri="{FF2B5EF4-FFF2-40B4-BE49-F238E27FC236}">
                <a16:creationId xmlns:a16="http://schemas.microsoft.com/office/drawing/2014/main" id="{C99C7A25-F3FE-460F-8591-00ADF508B43F}"/>
              </a:ext>
            </a:extLst>
          </p:cNvPr>
          <p:cNvGrpSpPr/>
          <p:nvPr/>
        </p:nvGrpSpPr>
        <p:grpSpPr>
          <a:xfrm>
            <a:off x="9526" y="1720841"/>
            <a:ext cx="9124949" cy="3630202"/>
            <a:chOff x="12701" y="1259740"/>
            <a:chExt cx="12166598" cy="4840269"/>
          </a:xfrm>
        </p:grpSpPr>
        <p:sp>
          <p:nvSpPr>
            <p:cNvPr id="3" name="Rectángulo 2">
              <a:extLst>
                <a:ext uri="{FF2B5EF4-FFF2-40B4-BE49-F238E27FC236}">
                  <a16:creationId xmlns:a16="http://schemas.microsoft.com/office/drawing/2014/main" id="{7F7E5B29-FBD3-4561-91E2-55C306664A95}"/>
                </a:ext>
              </a:extLst>
            </p:cNvPr>
            <p:cNvSpPr/>
            <p:nvPr/>
          </p:nvSpPr>
          <p:spPr>
            <a:xfrm>
              <a:off x="12701" y="2423224"/>
              <a:ext cx="12166598" cy="861392"/>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dirty="0"/>
            </a:p>
          </p:txBody>
        </p:sp>
        <p:pic>
          <p:nvPicPr>
            <p:cNvPr id="4" name="Imagen 3">
              <a:extLst>
                <a:ext uri="{FF2B5EF4-FFF2-40B4-BE49-F238E27FC236}">
                  <a16:creationId xmlns:a16="http://schemas.microsoft.com/office/drawing/2014/main" id="{0E64CC0C-47C6-4740-B80A-7354E6BA8098}"/>
                </a:ext>
              </a:extLst>
            </p:cNvPr>
            <p:cNvPicPr>
              <a:picLocks noChangeAspect="1"/>
            </p:cNvPicPr>
            <p:nvPr/>
          </p:nvPicPr>
          <p:blipFill>
            <a:blip r:embed="rId6"/>
            <a:stretch>
              <a:fillRect/>
            </a:stretch>
          </p:blipFill>
          <p:spPr>
            <a:xfrm>
              <a:off x="83067" y="1259740"/>
              <a:ext cx="12036072" cy="4840269"/>
            </a:xfrm>
            <a:prstGeom prst="rect">
              <a:avLst/>
            </a:prstGeom>
          </p:spPr>
        </p:pic>
      </p:grpSp>
      <p:sp>
        <p:nvSpPr>
          <p:cNvPr id="6" name="CuadroTexto 5">
            <a:extLst>
              <a:ext uri="{FF2B5EF4-FFF2-40B4-BE49-F238E27FC236}">
                <a16:creationId xmlns:a16="http://schemas.microsoft.com/office/drawing/2014/main" id="{76FDEB68-BA01-4772-BD2F-DA39E618029D}"/>
              </a:ext>
            </a:extLst>
          </p:cNvPr>
          <p:cNvSpPr txBox="1"/>
          <p:nvPr/>
        </p:nvSpPr>
        <p:spPr>
          <a:xfrm>
            <a:off x="62300" y="5401564"/>
            <a:ext cx="8996333" cy="415498"/>
          </a:xfrm>
          <a:prstGeom prst="rect">
            <a:avLst/>
          </a:prstGeom>
          <a:noFill/>
        </p:spPr>
        <p:txBody>
          <a:bodyPr wrap="square" rtlCol="0">
            <a:spAutoFit/>
          </a:bodyPr>
          <a:lstStyle/>
          <a:p>
            <a:r>
              <a:rPr lang="es-ES" sz="1050" b="1" dirty="0"/>
              <a:t>NOTA: </a:t>
            </a:r>
            <a:r>
              <a:rPr lang="es-ES" sz="1050" dirty="0"/>
              <a:t>POR LAS CONDICIONES DE SEGURIDAD DE LA ZONA Y DEL OPERATIVO FUE NECESARIO CONTRATAR LOS VEHÍCULOS DESDE BOGOTÁ, LOS CAMIONES DE LA ZONA EN MEDIO DEL OPERATIVO FUERON AMENAZADOS, CONMINADOS A DEJAR LOS SEMOVIENTES Y BAJADOS DE LOS VEHÍCULOS.</a:t>
            </a:r>
            <a:endParaRPr lang="es-CO" sz="1050" dirty="0"/>
          </a:p>
        </p:txBody>
      </p:sp>
      <p:sp>
        <p:nvSpPr>
          <p:cNvPr id="11" name="Rectángulo 10">
            <a:extLst>
              <a:ext uri="{FF2B5EF4-FFF2-40B4-BE49-F238E27FC236}">
                <a16:creationId xmlns:a16="http://schemas.microsoft.com/office/drawing/2014/main" id="{227492DD-00DE-4A34-83F0-5CE9C22377B3}"/>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AB8EC309-0689-4EAB-BA28-785AA1FE4CB8}"/>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3263535490"/>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uadroTexto 11"/>
          <p:cNvSpPr txBox="1">
            <a:spLocks noChangeArrowheads="1"/>
          </p:cNvSpPr>
          <p:nvPr/>
        </p:nvSpPr>
        <p:spPr bwMode="auto">
          <a:xfrm>
            <a:off x="6083617" y="5768717"/>
            <a:ext cx="306038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900" kern="0" dirty="0">
                <a:solidFill>
                  <a:prstClr val="white"/>
                </a:solidFill>
                <a:latin typeface="Calibri"/>
              </a:rPr>
              <a:t>Vicepresidencia de Bienes Muebles e Inmuebles</a:t>
            </a:r>
          </a:p>
        </p:txBody>
      </p:sp>
      <p:sp>
        <p:nvSpPr>
          <p:cNvPr id="5" name="CuadroTexto 4">
            <a:extLst>
              <a:ext uri="{FF2B5EF4-FFF2-40B4-BE49-F238E27FC236}">
                <a16:creationId xmlns:a16="http://schemas.microsoft.com/office/drawing/2014/main" id="{324A77D3-1A5A-457F-9DD2-E3BD50E02357}"/>
              </a:ext>
            </a:extLst>
          </p:cNvPr>
          <p:cNvSpPr txBox="1"/>
          <p:nvPr/>
        </p:nvSpPr>
        <p:spPr>
          <a:xfrm>
            <a:off x="1245791" y="3607345"/>
            <a:ext cx="1718978" cy="946413"/>
          </a:xfrm>
          <a:prstGeom prst="rect">
            <a:avLst/>
          </a:prstGeom>
          <a:noFill/>
        </p:spPr>
        <p:txBody>
          <a:bodyPr wrap="square" rtlCol="0">
            <a:spAutoFit/>
          </a:bodyPr>
          <a:lstStyle/>
          <a:p>
            <a:r>
              <a:rPr lang="es-ES" sz="2100" dirty="0"/>
              <a:t>$ 616.198.000</a:t>
            </a:r>
          </a:p>
          <a:p>
            <a:endParaRPr lang="es-CO" sz="1350" dirty="0">
              <a:highlight>
                <a:srgbClr val="FFFF00"/>
              </a:highlight>
            </a:endParaRPr>
          </a:p>
        </p:txBody>
      </p:sp>
      <p:pic>
        <p:nvPicPr>
          <p:cNvPr id="16" name="Imagen 15">
            <a:extLst>
              <a:ext uri="{FF2B5EF4-FFF2-40B4-BE49-F238E27FC236}">
                <a16:creationId xmlns:a16="http://schemas.microsoft.com/office/drawing/2014/main" id="{1B9FAB45-A0CD-4363-BBF2-F89A725DD09C}"/>
              </a:ext>
            </a:extLst>
          </p:cNvPr>
          <p:cNvPicPr>
            <a:picLocks noChangeAspect="1"/>
          </p:cNvPicPr>
          <p:nvPr/>
        </p:nvPicPr>
        <p:blipFill rotWithShape="1">
          <a:blip r:embed="rId2"/>
          <a:srcRect l="13359" t="24571" r="73516" b="52685"/>
          <a:stretch/>
        </p:blipFill>
        <p:spPr>
          <a:xfrm>
            <a:off x="62814" y="2148142"/>
            <a:ext cx="1323131" cy="1289105"/>
          </a:xfrm>
          <a:prstGeom prst="rect">
            <a:avLst/>
          </a:prstGeom>
        </p:spPr>
      </p:pic>
      <p:sp>
        <p:nvSpPr>
          <p:cNvPr id="14" name="Rectángulo 13">
            <a:extLst>
              <a:ext uri="{FF2B5EF4-FFF2-40B4-BE49-F238E27FC236}">
                <a16:creationId xmlns:a16="http://schemas.microsoft.com/office/drawing/2014/main" id="{01DBD5F1-1A65-4497-8AB8-FACF8DB69A94}"/>
              </a:ext>
            </a:extLst>
          </p:cNvPr>
          <p:cNvSpPr/>
          <p:nvPr/>
        </p:nvSpPr>
        <p:spPr>
          <a:xfrm>
            <a:off x="1389229" y="3917202"/>
            <a:ext cx="1572257" cy="415498"/>
          </a:xfrm>
          <a:prstGeom prst="rect">
            <a:avLst/>
          </a:prstGeom>
        </p:spPr>
        <p:txBody>
          <a:bodyPr wrap="square">
            <a:spAutoFit/>
          </a:bodyPr>
          <a:lstStyle/>
          <a:p>
            <a:r>
              <a:rPr lang="es-CO" sz="1050" i="1" dirty="0"/>
              <a:t>Contrato No. 069 de 2016 </a:t>
            </a:r>
          </a:p>
        </p:txBody>
      </p:sp>
      <p:pic>
        <p:nvPicPr>
          <p:cNvPr id="18" name="Imagen 17">
            <a:extLst>
              <a:ext uri="{FF2B5EF4-FFF2-40B4-BE49-F238E27FC236}">
                <a16:creationId xmlns:a16="http://schemas.microsoft.com/office/drawing/2014/main" id="{1566D239-CC93-4D48-91D9-785A418127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9" name="Imagen 18">
            <a:extLst>
              <a:ext uri="{FF2B5EF4-FFF2-40B4-BE49-F238E27FC236}">
                <a16:creationId xmlns:a16="http://schemas.microsoft.com/office/drawing/2014/main" id="{33A7B715-4BDA-417C-B2D2-F4C9067172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20" name="Imagen 19">
            <a:extLst>
              <a:ext uri="{FF2B5EF4-FFF2-40B4-BE49-F238E27FC236}">
                <a16:creationId xmlns:a16="http://schemas.microsoft.com/office/drawing/2014/main" id="{0E06AF64-E776-422B-89B3-0064149FBE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21" name="Rectángulo 20">
            <a:extLst>
              <a:ext uri="{FF2B5EF4-FFF2-40B4-BE49-F238E27FC236}">
                <a16:creationId xmlns:a16="http://schemas.microsoft.com/office/drawing/2014/main" id="{76E39813-531B-4785-902D-9B0A0EDF15BF}"/>
              </a:ext>
            </a:extLst>
          </p:cNvPr>
          <p:cNvSpPr/>
          <p:nvPr/>
        </p:nvSpPr>
        <p:spPr>
          <a:xfrm>
            <a:off x="0" y="1714185"/>
            <a:ext cx="9144000" cy="32208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215" dirty="0"/>
          </a:p>
        </p:txBody>
      </p:sp>
      <p:sp>
        <p:nvSpPr>
          <p:cNvPr id="22" name="CuadroTexto 11">
            <a:extLst>
              <a:ext uri="{FF2B5EF4-FFF2-40B4-BE49-F238E27FC236}">
                <a16:creationId xmlns:a16="http://schemas.microsoft.com/office/drawing/2014/main" id="{679C41AD-1AF7-4BA3-AB84-F1CE8D7E1BF6}"/>
              </a:ext>
            </a:extLst>
          </p:cNvPr>
          <p:cNvSpPr txBox="1">
            <a:spLocks noChangeArrowheads="1"/>
          </p:cNvSpPr>
          <p:nvPr/>
        </p:nvSpPr>
        <p:spPr bwMode="auto">
          <a:xfrm>
            <a:off x="6059238" y="1725015"/>
            <a:ext cx="306038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1500" b="1" kern="0" dirty="0">
                <a:solidFill>
                  <a:prstClr val="white"/>
                </a:solidFill>
                <a:latin typeface="Calibri"/>
              </a:rPr>
              <a:t>CONCLUSIONES</a:t>
            </a:r>
          </a:p>
        </p:txBody>
      </p:sp>
      <p:sp>
        <p:nvSpPr>
          <p:cNvPr id="2" name="Rectángulo 1">
            <a:extLst>
              <a:ext uri="{FF2B5EF4-FFF2-40B4-BE49-F238E27FC236}">
                <a16:creationId xmlns:a16="http://schemas.microsoft.com/office/drawing/2014/main" id="{38AC644F-E490-415F-8CB7-6F2D761D725A}"/>
              </a:ext>
            </a:extLst>
          </p:cNvPr>
          <p:cNvSpPr/>
          <p:nvPr/>
        </p:nvSpPr>
        <p:spPr>
          <a:xfrm>
            <a:off x="1389229" y="3344147"/>
            <a:ext cx="1572257" cy="300082"/>
          </a:xfrm>
          <a:prstGeom prst="rect">
            <a:avLst/>
          </a:prstGeom>
          <a:noFill/>
        </p:spPr>
        <p:txBody>
          <a:bodyPr wrap="square" lIns="68580" tIns="34290" rIns="68580" bIns="34290">
            <a:spAutoFit/>
          </a:bodyPr>
          <a:lstStyle/>
          <a:p>
            <a:pPr algn="ctr"/>
            <a:r>
              <a:rPr lang="es-ES" sz="1500" dirty="0">
                <a:ln w="0"/>
                <a:effectLst>
                  <a:outerShdw blurRad="38100" dist="19050" dir="2700000" algn="tl" rotWithShape="0">
                    <a:schemeClr val="dk1">
                      <a:alpha val="40000"/>
                    </a:schemeClr>
                  </a:outerShdw>
                </a:effectLst>
              </a:rPr>
              <a:t>Adición Contrato</a:t>
            </a:r>
          </a:p>
        </p:txBody>
      </p:sp>
      <p:sp>
        <p:nvSpPr>
          <p:cNvPr id="39" name="CuadroTexto 38">
            <a:extLst>
              <a:ext uri="{FF2B5EF4-FFF2-40B4-BE49-F238E27FC236}">
                <a16:creationId xmlns:a16="http://schemas.microsoft.com/office/drawing/2014/main" id="{07A6E38A-781F-4F8A-A9C4-DBA7D588E1B0}"/>
              </a:ext>
            </a:extLst>
          </p:cNvPr>
          <p:cNvSpPr txBox="1"/>
          <p:nvPr/>
        </p:nvSpPr>
        <p:spPr>
          <a:xfrm>
            <a:off x="5251785" y="5034200"/>
            <a:ext cx="3224632" cy="738664"/>
          </a:xfrm>
          <a:prstGeom prst="rect">
            <a:avLst/>
          </a:prstGeom>
          <a:noFill/>
        </p:spPr>
        <p:txBody>
          <a:bodyPr wrap="square" rtlCol="0">
            <a:spAutoFit/>
          </a:bodyPr>
          <a:lstStyle/>
          <a:p>
            <a:pPr algn="ctr"/>
            <a:r>
              <a:rPr lang="es-ES" sz="2100" dirty="0">
                <a:solidFill>
                  <a:srgbClr val="FF0000"/>
                </a:solidFill>
              </a:rPr>
              <a:t>URGENTE APROBACIÓN DE </a:t>
            </a:r>
          </a:p>
          <a:p>
            <a:pPr algn="ctr"/>
            <a:r>
              <a:rPr lang="es-ES" sz="2100" dirty="0">
                <a:solidFill>
                  <a:srgbClr val="FF0000"/>
                </a:solidFill>
              </a:rPr>
              <a:t>ENAJENACIÓN TEMPRANA</a:t>
            </a:r>
          </a:p>
        </p:txBody>
      </p:sp>
      <p:pic>
        <p:nvPicPr>
          <p:cNvPr id="4" name="Imagen 3">
            <a:extLst>
              <a:ext uri="{FF2B5EF4-FFF2-40B4-BE49-F238E27FC236}">
                <a16:creationId xmlns:a16="http://schemas.microsoft.com/office/drawing/2014/main" id="{D0E2AF38-DDB2-41F9-8D52-48CCF9A9AE6D}"/>
              </a:ext>
            </a:extLst>
          </p:cNvPr>
          <p:cNvPicPr>
            <a:picLocks noChangeAspect="1"/>
          </p:cNvPicPr>
          <p:nvPr/>
        </p:nvPicPr>
        <p:blipFill>
          <a:blip r:embed="rId6"/>
          <a:stretch>
            <a:fillRect/>
          </a:stretch>
        </p:blipFill>
        <p:spPr>
          <a:xfrm>
            <a:off x="3236773" y="2486548"/>
            <a:ext cx="5074040" cy="2376245"/>
          </a:xfrm>
          <a:prstGeom prst="rect">
            <a:avLst/>
          </a:prstGeom>
        </p:spPr>
      </p:pic>
      <p:sp>
        <p:nvSpPr>
          <p:cNvPr id="15" name="Rectángulo 14">
            <a:extLst>
              <a:ext uri="{FF2B5EF4-FFF2-40B4-BE49-F238E27FC236}">
                <a16:creationId xmlns:a16="http://schemas.microsoft.com/office/drawing/2014/main" id="{A94A4F16-D678-4335-8318-ADC877CADA8A}"/>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A0571A33-22A7-4996-A295-098DBD6D1BBB}"/>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705755946"/>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uadroTexto 11"/>
          <p:cNvSpPr txBox="1">
            <a:spLocks noChangeArrowheads="1"/>
          </p:cNvSpPr>
          <p:nvPr/>
        </p:nvSpPr>
        <p:spPr bwMode="auto">
          <a:xfrm>
            <a:off x="6083617" y="5768717"/>
            <a:ext cx="306038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900" kern="0" dirty="0">
                <a:solidFill>
                  <a:prstClr val="white"/>
                </a:solidFill>
                <a:latin typeface="Calibri"/>
              </a:rPr>
              <a:t>Vicepresidencia de Bienes Muebles e Inmuebles</a:t>
            </a:r>
          </a:p>
        </p:txBody>
      </p:sp>
      <p:pic>
        <p:nvPicPr>
          <p:cNvPr id="18" name="Imagen 17">
            <a:extLst>
              <a:ext uri="{FF2B5EF4-FFF2-40B4-BE49-F238E27FC236}">
                <a16:creationId xmlns:a16="http://schemas.microsoft.com/office/drawing/2014/main" id="{1566D239-CC93-4D48-91D9-785A418127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9" name="Imagen 18">
            <a:extLst>
              <a:ext uri="{FF2B5EF4-FFF2-40B4-BE49-F238E27FC236}">
                <a16:creationId xmlns:a16="http://schemas.microsoft.com/office/drawing/2014/main" id="{33A7B715-4BDA-417C-B2D2-F4C9067172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20" name="Imagen 19">
            <a:extLst>
              <a:ext uri="{FF2B5EF4-FFF2-40B4-BE49-F238E27FC236}">
                <a16:creationId xmlns:a16="http://schemas.microsoft.com/office/drawing/2014/main" id="{0E06AF64-E776-422B-89B3-0064149FBE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22" name="CuadroTexto 11">
            <a:extLst>
              <a:ext uri="{FF2B5EF4-FFF2-40B4-BE49-F238E27FC236}">
                <a16:creationId xmlns:a16="http://schemas.microsoft.com/office/drawing/2014/main" id="{679C41AD-1AF7-4BA3-AB84-F1CE8D7E1BF6}"/>
              </a:ext>
            </a:extLst>
          </p:cNvPr>
          <p:cNvSpPr txBox="1">
            <a:spLocks noChangeArrowheads="1"/>
          </p:cNvSpPr>
          <p:nvPr/>
        </p:nvSpPr>
        <p:spPr bwMode="auto">
          <a:xfrm>
            <a:off x="6059238" y="1725015"/>
            <a:ext cx="306038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defTabSz="522511">
              <a:defRPr/>
            </a:pPr>
            <a:r>
              <a:rPr lang="es-ES" sz="1500" b="1" kern="0" dirty="0">
                <a:solidFill>
                  <a:prstClr val="white"/>
                </a:solidFill>
                <a:latin typeface="Calibri"/>
              </a:rPr>
              <a:t>CONCLUSIONES</a:t>
            </a:r>
          </a:p>
        </p:txBody>
      </p:sp>
      <p:pic>
        <p:nvPicPr>
          <p:cNvPr id="3" name="Imagen 2">
            <a:extLst>
              <a:ext uri="{FF2B5EF4-FFF2-40B4-BE49-F238E27FC236}">
                <a16:creationId xmlns:a16="http://schemas.microsoft.com/office/drawing/2014/main" id="{D8744D4F-F5D8-44F4-A318-A12BFE629DB7}"/>
              </a:ext>
            </a:extLst>
          </p:cNvPr>
          <p:cNvPicPr>
            <a:picLocks noChangeAspect="1"/>
          </p:cNvPicPr>
          <p:nvPr/>
        </p:nvPicPr>
        <p:blipFill>
          <a:blip r:embed="rId5"/>
          <a:stretch>
            <a:fillRect/>
          </a:stretch>
        </p:blipFill>
        <p:spPr>
          <a:xfrm>
            <a:off x="925241" y="1779159"/>
            <a:ext cx="7293518" cy="3869377"/>
          </a:xfrm>
          <a:prstGeom prst="rect">
            <a:avLst/>
          </a:prstGeom>
        </p:spPr>
      </p:pic>
      <p:sp>
        <p:nvSpPr>
          <p:cNvPr id="9" name="Rectángulo 8">
            <a:extLst>
              <a:ext uri="{FF2B5EF4-FFF2-40B4-BE49-F238E27FC236}">
                <a16:creationId xmlns:a16="http://schemas.microsoft.com/office/drawing/2014/main" id="{FB3E4800-B3EC-4342-8D82-88A801EF84AD}"/>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80B9789F-EA14-40D2-BB9A-BE6A31753101}"/>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754766765"/>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09870" y="2840378"/>
            <a:ext cx="8540828" cy="1569660"/>
          </a:xfrm>
          <a:prstGeom prst="rect">
            <a:avLst/>
          </a:prstGeom>
          <a:noFill/>
        </p:spPr>
        <p:txBody>
          <a:bodyPr wrap="square" rtlCol="0">
            <a:spAutoFit/>
          </a:bodyPr>
          <a:lstStyle/>
          <a:p>
            <a:pPr algn="ctr"/>
            <a:r>
              <a:rPr lang="es-CO" sz="2400" b="1" dirty="0">
                <a:solidFill>
                  <a:schemeClr val="accent5">
                    <a:lumMod val="50000"/>
                  </a:schemeClr>
                </a:solidFill>
              </a:rPr>
              <a:t>ADICION CONTRATO SEMOVIENTES </a:t>
            </a:r>
          </a:p>
          <a:p>
            <a:pPr algn="ctr"/>
            <a:r>
              <a:rPr lang="es-ES" sz="2400" b="1" dirty="0">
                <a:solidFill>
                  <a:schemeClr val="accent5">
                    <a:lumMod val="50000"/>
                  </a:schemeClr>
                </a:solidFill>
              </a:rPr>
              <a:t>L</a:t>
            </a:r>
            <a:r>
              <a:rPr lang="es-CO" sz="2400" b="1" dirty="0">
                <a:solidFill>
                  <a:schemeClr val="accent5">
                    <a:lumMod val="50000"/>
                  </a:schemeClr>
                </a:solidFill>
              </a:rPr>
              <a:t>EGAL &amp; TIERRAS</a:t>
            </a:r>
          </a:p>
          <a:p>
            <a:pPr algn="ctr"/>
            <a:r>
              <a:rPr lang="es-ES" sz="2400" b="1" dirty="0">
                <a:solidFill>
                  <a:schemeClr val="accent5">
                    <a:lumMod val="50000"/>
                  </a:schemeClr>
                </a:solidFill>
              </a:rPr>
              <a:t>N</a:t>
            </a:r>
            <a:r>
              <a:rPr lang="es-CO" sz="2400" b="1" dirty="0">
                <a:solidFill>
                  <a:schemeClr val="accent5">
                    <a:lumMod val="50000"/>
                  </a:schemeClr>
                </a:solidFill>
              </a:rPr>
              <a:t>UEVAS DILIGENCIAS ANUNCIADAS Y FINALIZACIÓN DE CONTRATO</a:t>
            </a:r>
          </a:p>
        </p:txBody>
      </p:sp>
      <p:pic>
        <p:nvPicPr>
          <p:cNvPr id="12" name="Imagen 11">
            <a:extLst>
              <a:ext uri="{FF2B5EF4-FFF2-40B4-BE49-F238E27FC236}">
                <a16:creationId xmlns:a16="http://schemas.microsoft.com/office/drawing/2014/main" id="{2899915C-EB45-4087-BF07-5AFD255E15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3" name="Imagen 12">
            <a:extLst>
              <a:ext uri="{FF2B5EF4-FFF2-40B4-BE49-F238E27FC236}">
                <a16:creationId xmlns:a16="http://schemas.microsoft.com/office/drawing/2014/main" id="{257B6573-615A-4C2D-B88C-6033CFDE32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4" name="Imagen 13">
            <a:extLst>
              <a:ext uri="{FF2B5EF4-FFF2-40B4-BE49-F238E27FC236}">
                <a16:creationId xmlns:a16="http://schemas.microsoft.com/office/drawing/2014/main" id="{F6CECFC5-770F-474A-9F13-726305B040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9" name="Rectángulo 8">
            <a:extLst>
              <a:ext uri="{FF2B5EF4-FFF2-40B4-BE49-F238E27FC236}">
                <a16:creationId xmlns:a16="http://schemas.microsoft.com/office/drawing/2014/main" id="{89C225B7-844C-49F3-9AF8-ACBD5B327C08}"/>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422425A2-5CB1-4289-947A-E0930576543F}"/>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7496593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2899915C-EB45-4087-BF07-5AFD255E15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3" name="Imagen 12">
            <a:extLst>
              <a:ext uri="{FF2B5EF4-FFF2-40B4-BE49-F238E27FC236}">
                <a16:creationId xmlns:a16="http://schemas.microsoft.com/office/drawing/2014/main" id="{257B6573-615A-4C2D-B88C-6033CFDE32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4" name="Imagen 13">
            <a:extLst>
              <a:ext uri="{FF2B5EF4-FFF2-40B4-BE49-F238E27FC236}">
                <a16:creationId xmlns:a16="http://schemas.microsoft.com/office/drawing/2014/main" id="{F6CECFC5-770F-474A-9F13-726305B040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2" name="Imagen 1">
            <a:extLst>
              <a:ext uri="{FF2B5EF4-FFF2-40B4-BE49-F238E27FC236}">
                <a16:creationId xmlns:a16="http://schemas.microsoft.com/office/drawing/2014/main" id="{F71B9D63-182A-4A57-BAAF-F9358CFC72C3}"/>
              </a:ext>
            </a:extLst>
          </p:cNvPr>
          <p:cNvPicPr>
            <a:picLocks noChangeAspect="1"/>
          </p:cNvPicPr>
          <p:nvPr/>
        </p:nvPicPr>
        <p:blipFill>
          <a:blip r:embed="rId5"/>
          <a:stretch>
            <a:fillRect/>
          </a:stretch>
        </p:blipFill>
        <p:spPr>
          <a:xfrm>
            <a:off x="1485901" y="2800239"/>
            <a:ext cx="6046880" cy="1983899"/>
          </a:xfrm>
          <a:prstGeom prst="rect">
            <a:avLst/>
          </a:prstGeom>
        </p:spPr>
      </p:pic>
      <p:sp>
        <p:nvSpPr>
          <p:cNvPr id="10" name="CuadroTexto 9">
            <a:extLst>
              <a:ext uri="{FF2B5EF4-FFF2-40B4-BE49-F238E27FC236}">
                <a16:creationId xmlns:a16="http://schemas.microsoft.com/office/drawing/2014/main" id="{58987A2B-A50F-4D49-AB87-5DABB77A7A80}"/>
              </a:ext>
            </a:extLst>
          </p:cNvPr>
          <p:cNvSpPr txBox="1"/>
          <p:nvPr/>
        </p:nvSpPr>
        <p:spPr>
          <a:xfrm>
            <a:off x="340398" y="1920439"/>
            <a:ext cx="8337884" cy="784830"/>
          </a:xfrm>
          <a:prstGeom prst="rect">
            <a:avLst/>
          </a:prstGeom>
          <a:noFill/>
        </p:spPr>
        <p:txBody>
          <a:bodyPr wrap="square" rtlCol="0">
            <a:spAutoFit/>
          </a:bodyPr>
          <a:lstStyle/>
          <a:p>
            <a:pPr algn="just"/>
            <a:r>
              <a:rPr lang="es-ES" sz="1500" dirty="0"/>
              <a:t>De acuerdo a la información suministrad por la FGN en reuniones de seguimiento de diligencias de secuestro, se estima que pueden recibirse 700 semovientes en los próximos meses. En jurisdicciones que son administradas por Legal &amp; Tierras.</a:t>
            </a:r>
          </a:p>
        </p:txBody>
      </p:sp>
      <p:sp>
        <p:nvSpPr>
          <p:cNvPr id="11" name="CuadroTexto 10">
            <a:extLst>
              <a:ext uri="{FF2B5EF4-FFF2-40B4-BE49-F238E27FC236}">
                <a16:creationId xmlns:a16="http://schemas.microsoft.com/office/drawing/2014/main" id="{0550CA55-4FD3-491F-AD82-D0A4C0EBBA50}"/>
              </a:ext>
            </a:extLst>
          </p:cNvPr>
          <p:cNvSpPr txBox="1"/>
          <p:nvPr/>
        </p:nvSpPr>
        <p:spPr>
          <a:xfrm>
            <a:off x="340397" y="4973657"/>
            <a:ext cx="8337884" cy="553998"/>
          </a:xfrm>
          <a:prstGeom prst="rect">
            <a:avLst/>
          </a:prstGeom>
          <a:noFill/>
        </p:spPr>
        <p:txBody>
          <a:bodyPr wrap="square" rtlCol="0">
            <a:spAutoFit/>
          </a:bodyPr>
          <a:lstStyle/>
          <a:p>
            <a:pPr algn="just"/>
            <a:r>
              <a:rPr lang="es-ES" sz="1500" dirty="0"/>
              <a:t>Adicionalmente, se han recibido vacas lecheras que requieren de ordeñadores manuales, los cuales tienen un valor adicional, que debe incluirse dentro del contrato. </a:t>
            </a:r>
          </a:p>
        </p:txBody>
      </p:sp>
      <p:sp>
        <p:nvSpPr>
          <p:cNvPr id="15" name="Rectángulo 14">
            <a:extLst>
              <a:ext uri="{FF2B5EF4-FFF2-40B4-BE49-F238E27FC236}">
                <a16:creationId xmlns:a16="http://schemas.microsoft.com/office/drawing/2014/main" id="{224FF157-62D6-4600-81C4-46CF83DBEB28}"/>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6E0487ED-FD96-4107-BBD0-828CA7D0C70A}"/>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486656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2899915C-EB45-4087-BF07-5AFD255E15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3" name="Imagen 12">
            <a:extLst>
              <a:ext uri="{FF2B5EF4-FFF2-40B4-BE49-F238E27FC236}">
                <a16:creationId xmlns:a16="http://schemas.microsoft.com/office/drawing/2014/main" id="{257B6573-615A-4C2D-B88C-6033CFDE32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4" name="Imagen 13">
            <a:extLst>
              <a:ext uri="{FF2B5EF4-FFF2-40B4-BE49-F238E27FC236}">
                <a16:creationId xmlns:a16="http://schemas.microsoft.com/office/drawing/2014/main" id="{F6CECFC5-770F-474A-9F13-726305B040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2" name="Imagen 1">
            <a:extLst>
              <a:ext uri="{FF2B5EF4-FFF2-40B4-BE49-F238E27FC236}">
                <a16:creationId xmlns:a16="http://schemas.microsoft.com/office/drawing/2014/main" id="{D0698DCC-AF5D-411F-ACBB-F66BD75ACD61}"/>
              </a:ext>
            </a:extLst>
          </p:cNvPr>
          <p:cNvPicPr>
            <a:picLocks noChangeAspect="1"/>
          </p:cNvPicPr>
          <p:nvPr/>
        </p:nvPicPr>
        <p:blipFill>
          <a:blip r:embed="rId5"/>
          <a:stretch>
            <a:fillRect/>
          </a:stretch>
        </p:blipFill>
        <p:spPr>
          <a:xfrm>
            <a:off x="1264842" y="1820104"/>
            <a:ext cx="6876047" cy="3792005"/>
          </a:xfrm>
          <a:prstGeom prst="rect">
            <a:avLst/>
          </a:prstGeom>
        </p:spPr>
      </p:pic>
      <p:sp>
        <p:nvSpPr>
          <p:cNvPr id="9" name="Rectángulo 8">
            <a:extLst>
              <a:ext uri="{FF2B5EF4-FFF2-40B4-BE49-F238E27FC236}">
                <a16:creationId xmlns:a16="http://schemas.microsoft.com/office/drawing/2014/main" id="{0454E55A-FF62-4E1B-8DAE-4D99D3854285}"/>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50573FD4-6177-4F23-8284-3416ADD7847C}"/>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410153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143002" y="3226594"/>
            <a:ext cx="6857999" cy="553998"/>
          </a:xfrm>
          <a:prstGeom prst="rect">
            <a:avLst/>
          </a:prstGeom>
          <a:noFill/>
        </p:spPr>
        <p:txBody>
          <a:bodyPr wrap="square" rtlCol="0">
            <a:spAutoFit/>
          </a:bodyPr>
          <a:lstStyle/>
          <a:p>
            <a:pPr algn="ctr"/>
            <a:r>
              <a:rPr lang="es-ES" sz="3000" b="1" dirty="0">
                <a:solidFill>
                  <a:srgbClr val="000A8B"/>
                </a:solidFill>
              </a:rPr>
              <a:t>4. ADICIÓN CONTRATOS ROM 2018</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719" y="857250"/>
            <a:ext cx="1714500" cy="962853"/>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6" name="Rectángulo 5">
            <a:extLst>
              <a:ext uri="{FF2B5EF4-FFF2-40B4-BE49-F238E27FC236}">
                <a16:creationId xmlns:a16="http://schemas.microsoft.com/office/drawing/2014/main" id="{B849F5FA-68D2-432D-8742-653F3A982633}"/>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720347E5-7DA3-458C-83F2-10D828037DC6}"/>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3504825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4" name="Rectángulo 3">
            <a:extLst>
              <a:ext uri="{FF2B5EF4-FFF2-40B4-BE49-F238E27FC236}">
                <a16:creationId xmlns:a16="http://schemas.microsoft.com/office/drawing/2014/main" id="{5B185E40-7726-4E9F-8D21-7A5937DA17F5}"/>
              </a:ext>
            </a:extLst>
          </p:cNvPr>
          <p:cNvSpPr/>
          <p:nvPr/>
        </p:nvSpPr>
        <p:spPr>
          <a:xfrm>
            <a:off x="192896" y="1809319"/>
            <a:ext cx="3399690" cy="3554819"/>
          </a:xfrm>
          <a:prstGeom prst="rect">
            <a:avLst/>
          </a:prstGeom>
        </p:spPr>
        <p:txBody>
          <a:bodyPr wrap="square">
            <a:spAutoFit/>
          </a:bodyPr>
          <a:lstStyle/>
          <a:p>
            <a:pPr algn="just"/>
            <a:r>
              <a:rPr lang="es-CO" sz="1125" b="1" dirty="0">
                <a:solidFill>
                  <a:schemeClr val="tx2">
                    <a:lumMod val="75000"/>
                  </a:schemeClr>
                </a:solidFill>
                <a:latin typeface="Arial" panose="020B0604020202020204" pitchFamily="34" charset="0"/>
              </a:rPr>
              <a:t>OBJETO </a:t>
            </a:r>
          </a:p>
          <a:p>
            <a:pPr algn="just"/>
            <a:endParaRPr lang="es-CO" sz="1125" b="1" dirty="0">
              <a:solidFill>
                <a:schemeClr val="tx2">
                  <a:lumMod val="75000"/>
                </a:schemeClr>
              </a:solidFill>
              <a:latin typeface="Arial" panose="020B0604020202020204" pitchFamily="34" charset="0"/>
            </a:endParaRPr>
          </a:p>
          <a:p>
            <a:pPr algn="just"/>
            <a:r>
              <a:rPr lang="es-CO" sz="1125" dirty="0">
                <a:solidFill>
                  <a:schemeClr val="tx2">
                    <a:lumMod val="75000"/>
                  </a:schemeClr>
                </a:solidFill>
                <a:latin typeface="Arial" panose="020B0604020202020204" pitchFamily="34" charset="0"/>
              </a:rPr>
              <a:t>“</a:t>
            </a:r>
            <a:r>
              <a:rPr lang="es-CO" sz="1125" i="1" dirty="0">
                <a:solidFill>
                  <a:schemeClr val="tx2">
                    <a:lumMod val="75000"/>
                  </a:schemeClr>
                </a:solidFill>
                <a:latin typeface="Arial" panose="020B0604020202020204" pitchFamily="34" charset="0"/>
              </a:rPr>
              <a:t>Contratar la prestación del servicio de reparaciones, obras y mantenimientos (ROM) locativos por regional a los inmuebles urbanos sujetos de administración por parte de la SAE SAS </a:t>
            </a:r>
            <a:r>
              <a:rPr lang="es-CO" sz="1125" dirty="0">
                <a:solidFill>
                  <a:schemeClr val="tx2">
                    <a:lumMod val="75000"/>
                  </a:schemeClr>
                </a:solidFill>
                <a:latin typeface="Arial" panose="020B0604020202020204" pitchFamily="34" charset="0"/>
              </a:rPr>
              <a:t>“</a:t>
            </a:r>
          </a:p>
          <a:p>
            <a:pPr algn="just"/>
            <a:endParaRPr lang="es-CO" sz="1125" dirty="0">
              <a:solidFill>
                <a:schemeClr val="tx2">
                  <a:lumMod val="75000"/>
                </a:schemeClr>
              </a:solidFill>
              <a:latin typeface="Arial" panose="020B0604020202020204" pitchFamily="34" charset="0"/>
            </a:endParaRPr>
          </a:p>
          <a:p>
            <a:pPr algn="just"/>
            <a:r>
              <a:rPr lang="es-CO" sz="1125" b="1" dirty="0">
                <a:solidFill>
                  <a:schemeClr val="tx2">
                    <a:lumMod val="75000"/>
                  </a:schemeClr>
                </a:solidFill>
                <a:latin typeface="Arial" panose="020B0604020202020204" pitchFamily="34" charset="0"/>
              </a:rPr>
              <a:t> ALCANCE DEL OBJETO </a:t>
            </a:r>
          </a:p>
          <a:p>
            <a:pPr algn="just"/>
            <a:endParaRPr lang="es-CO" sz="1125" dirty="0">
              <a:solidFill>
                <a:schemeClr val="tx2">
                  <a:lumMod val="75000"/>
                </a:schemeClr>
              </a:solidFill>
              <a:latin typeface="Arial" panose="020B0604020202020204" pitchFamily="34" charset="0"/>
            </a:endParaRPr>
          </a:p>
          <a:p>
            <a:pPr algn="just"/>
            <a:r>
              <a:rPr lang="es-CO" sz="1125" i="1" dirty="0">
                <a:solidFill>
                  <a:schemeClr val="tx2">
                    <a:lumMod val="75000"/>
                  </a:schemeClr>
                </a:solidFill>
                <a:latin typeface="Arial" panose="020B0604020202020204" pitchFamily="34" charset="0"/>
              </a:rPr>
              <a:t>“Las reparaciones, obras y mantenimientos (ROM) locativos se ejecutarán sobre los diferentes tipos de inmuebles descritos en el anexo 2 de los presentes Términos, incluidos aquellos que de acuerdo con los Artículos 657 y 658 de la legislación civil colombiana se identifican como inmuebles por adhesión y destinación, ubicados en las ciudades y municipios que se relacionan en el anexo No. 2A, 2B, 2C y 2D. Listado de Departamentos y Municipios. “</a:t>
            </a:r>
            <a:endParaRPr lang="es-CO" sz="1125" i="1" dirty="0">
              <a:solidFill>
                <a:schemeClr val="tx2">
                  <a:lumMod val="75000"/>
                </a:schemeClr>
              </a:solidFill>
            </a:endParaRPr>
          </a:p>
        </p:txBody>
      </p:sp>
      <p:sp>
        <p:nvSpPr>
          <p:cNvPr id="18" name="Rectángulo 17">
            <a:extLst>
              <a:ext uri="{FF2B5EF4-FFF2-40B4-BE49-F238E27FC236}">
                <a16:creationId xmlns:a16="http://schemas.microsoft.com/office/drawing/2014/main" id="{7A82EF75-F01F-4831-90A1-1D06DD03755A}"/>
              </a:ext>
            </a:extLst>
          </p:cNvPr>
          <p:cNvSpPr/>
          <p:nvPr/>
        </p:nvSpPr>
        <p:spPr>
          <a:xfrm>
            <a:off x="3974609" y="2694440"/>
            <a:ext cx="1753494" cy="239135"/>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900" dirty="0"/>
              <a:t>Solicitud de ROM</a:t>
            </a:r>
          </a:p>
        </p:txBody>
      </p:sp>
      <p:sp>
        <p:nvSpPr>
          <p:cNvPr id="19" name="Rectángulo 18">
            <a:extLst>
              <a:ext uri="{FF2B5EF4-FFF2-40B4-BE49-F238E27FC236}">
                <a16:creationId xmlns:a16="http://schemas.microsoft.com/office/drawing/2014/main" id="{9B7A3342-3979-44B8-83BF-8729F2F59D5B}"/>
              </a:ext>
            </a:extLst>
          </p:cNvPr>
          <p:cNvSpPr/>
          <p:nvPr/>
        </p:nvSpPr>
        <p:spPr>
          <a:xfrm>
            <a:off x="6323638" y="2671714"/>
            <a:ext cx="2181643" cy="286962"/>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900" dirty="0"/>
              <a:t>Visita de inspección SAE y contratista </a:t>
            </a:r>
          </a:p>
        </p:txBody>
      </p:sp>
      <p:sp>
        <p:nvSpPr>
          <p:cNvPr id="20" name="Rectángulo 19">
            <a:extLst>
              <a:ext uri="{FF2B5EF4-FFF2-40B4-BE49-F238E27FC236}">
                <a16:creationId xmlns:a16="http://schemas.microsoft.com/office/drawing/2014/main" id="{EFF06BBF-84BE-47AC-A809-B01D39EB3F89}"/>
              </a:ext>
            </a:extLst>
          </p:cNvPr>
          <p:cNvSpPr/>
          <p:nvPr/>
        </p:nvSpPr>
        <p:spPr>
          <a:xfrm>
            <a:off x="6323638" y="3282777"/>
            <a:ext cx="2181643" cy="300005"/>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900" dirty="0"/>
              <a:t>Presentación de presupuesto</a:t>
            </a:r>
          </a:p>
        </p:txBody>
      </p:sp>
      <p:sp>
        <p:nvSpPr>
          <p:cNvPr id="21" name="Rectángulo 20">
            <a:extLst>
              <a:ext uri="{FF2B5EF4-FFF2-40B4-BE49-F238E27FC236}">
                <a16:creationId xmlns:a16="http://schemas.microsoft.com/office/drawing/2014/main" id="{D266ABD2-9CF6-413C-8F95-0A6845B21006}"/>
              </a:ext>
            </a:extLst>
          </p:cNvPr>
          <p:cNvSpPr/>
          <p:nvPr/>
        </p:nvSpPr>
        <p:spPr>
          <a:xfrm>
            <a:off x="3873617" y="3289316"/>
            <a:ext cx="1916325" cy="300005"/>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900" dirty="0"/>
              <a:t>Corrección por parte de SAE</a:t>
            </a:r>
          </a:p>
        </p:txBody>
      </p:sp>
      <p:sp>
        <p:nvSpPr>
          <p:cNvPr id="22" name="Diagrama de flujo: decisión 21">
            <a:extLst>
              <a:ext uri="{FF2B5EF4-FFF2-40B4-BE49-F238E27FC236}">
                <a16:creationId xmlns:a16="http://schemas.microsoft.com/office/drawing/2014/main" id="{FC02C32B-A1B9-4BBB-B4E7-A728FE3B4A08}"/>
              </a:ext>
            </a:extLst>
          </p:cNvPr>
          <p:cNvSpPr/>
          <p:nvPr/>
        </p:nvSpPr>
        <p:spPr>
          <a:xfrm>
            <a:off x="3944464" y="3863953"/>
            <a:ext cx="1782059" cy="931142"/>
          </a:xfrm>
          <a:prstGeom prst="flowChartDecision">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900" dirty="0"/>
              <a:t>Presupuesto de la obra menor a 20 SMMLV</a:t>
            </a:r>
          </a:p>
        </p:txBody>
      </p:sp>
      <p:sp>
        <p:nvSpPr>
          <p:cNvPr id="23" name="Diagrama de flujo: proceso 22">
            <a:extLst>
              <a:ext uri="{FF2B5EF4-FFF2-40B4-BE49-F238E27FC236}">
                <a16:creationId xmlns:a16="http://schemas.microsoft.com/office/drawing/2014/main" id="{21C26A75-E7E6-4CE4-868D-768E1C735E23}"/>
              </a:ext>
            </a:extLst>
          </p:cNvPr>
          <p:cNvSpPr/>
          <p:nvPr/>
        </p:nvSpPr>
        <p:spPr>
          <a:xfrm>
            <a:off x="6033782" y="3864247"/>
            <a:ext cx="1335246" cy="377180"/>
          </a:xfrm>
          <a:prstGeom prst="flowChartProcess">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900" dirty="0"/>
              <a:t>Aprobación Comité Regional</a:t>
            </a:r>
          </a:p>
        </p:txBody>
      </p:sp>
      <p:sp>
        <p:nvSpPr>
          <p:cNvPr id="24" name="Diagrama de flujo: proceso 23">
            <a:extLst>
              <a:ext uri="{FF2B5EF4-FFF2-40B4-BE49-F238E27FC236}">
                <a16:creationId xmlns:a16="http://schemas.microsoft.com/office/drawing/2014/main" id="{E6B190B3-ACAB-40FE-9D43-7B67F7B825E8}"/>
              </a:ext>
            </a:extLst>
          </p:cNvPr>
          <p:cNvSpPr/>
          <p:nvPr/>
        </p:nvSpPr>
        <p:spPr>
          <a:xfrm>
            <a:off x="6033782" y="4505257"/>
            <a:ext cx="1335246" cy="377180"/>
          </a:xfrm>
          <a:prstGeom prst="flowChartProcess">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900" dirty="0"/>
              <a:t>Aprobación Comité Nacional</a:t>
            </a:r>
          </a:p>
        </p:txBody>
      </p:sp>
      <p:sp>
        <p:nvSpPr>
          <p:cNvPr id="25" name="Diagrama de flujo: proceso 24">
            <a:extLst>
              <a:ext uri="{FF2B5EF4-FFF2-40B4-BE49-F238E27FC236}">
                <a16:creationId xmlns:a16="http://schemas.microsoft.com/office/drawing/2014/main" id="{18CAFECA-94BB-4B0F-A53D-0317C75DC1BA}"/>
              </a:ext>
            </a:extLst>
          </p:cNvPr>
          <p:cNvSpPr/>
          <p:nvPr/>
        </p:nvSpPr>
        <p:spPr>
          <a:xfrm>
            <a:off x="7644468" y="4206586"/>
            <a:ext cx="945800" cy="281246"/>
          </a:xfrm>
          <a:prstGeom prst="flowChartProcess">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s-CO" sz="900" dirty="0"/>
              <a:t>Ejecución de ROM</a:t>
            </a:r>
          </a:p>
        </p:txBody>
      </p:sp>
      <p:cxnSp>
        <p:nvCxnSpPr>
          <p:cNvPr id="26" name="Conector recto 25">
            <a:extLst>
              <a:ext uri="{FF2B5EF4-FFF2-40B4-BE49-F238E27FC236}">
                <a16:creationId xmlns:a16="http://schemas.microsoft.com/office/drawing/2014/main" id="{BFFFC248-08FD-4F63-892E-3E4A599D8F1C}"/>
              </a:ext>
            </a:extLst>
          </p:cNvPr>
          <p:cNvCxnSpPr>
            <a:cxnSpLocks/>
            <a:stCxn id="18" idx="3"/>
            <a:endCxn id="19" idx="1"/>
          </p:cNvCxnSpPr>
          <p:nvPr/>
        </p:nvCxnSpPr>
        <p:spPr>
          <a:xfrm>
            <a:off x="5728103" y="2814008"/>
            <a:ext cx="595535" cy="1187"/>
          </a:xfrm>
          <a:prstGeom prst="line">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cxnSp>
        <p:nvCxnSpPr>
          <p:cNvPr id="27" name="Conector recto 26">
            <a:extLst>
              <a:ext uri="{FF2B5EF4-FFF2-40B4-BE49-F238E27FC236}">
                <a16:creationId xmlns:a16="http://schemas.microsoft.com/office/drawing/2014/main" id="{0430EE92-216F-48DC-9E72-66DCE5B8FBBA}"/>
              </a:ext>
            </a:extLst>
          </p:cNvPr>
          <p:cNvCxnSpPr>
            <a:cxnSpLocks/>
            <a:stCxn id="19" idx="2"/>
            <a:endCxn id="20" idx="0"/>
          </p:cNvCxnSpPr>
          <p:nvPr/>
        </p:nvCxnSpPr>
        <p:spPr>
          <a:xfrm>
            <a:off x="7414460" y="2958676"/>
            <a:ext cx="0" cy="324101"/>
          </a:xfrm>
          <a:prstGeom prst="line">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cxnSp>
        <p:nvCxnSpPr>
          <p:cNvPr id="28" name="Conector recto 27">
            <a:extLst>
              <a:ext uri="{FF2B5EF4-FFF2-40B4-BE49-F238E27FC236}">
                <a16:creationId xmlns:a16="http://schemas.microsoft.com/office/drawing/2014/main" id="{D4CD74D2-DB76-416B-9D2E-E410F434AE58}"/>
              </a:ext>
            </a:extLst>
          </p:cNvPr>
          <p:cNvCxnSpPr>
            <a:cxnSpLocks/>
            <a:stCxn id="20" idx="1"/>
            <a:endCxn id="21" idx="3"/>
          </p:cNvCxnSpPr>
          <p:nvPr/>
        </p:nvCxnSpPr>
        <p:spPr>
          <a:xfrm flipH="1">
            <a:off x="5789942" y="3432780"/>
            <a:ext cx="533696" cy="6539"/>
          </a:xfrm>
          <a:prstGeom prst="line">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cxnSp>
        <p:nvCxnSpPr>
          <p:cNvPr id="29" name="Conector recto 28">
            <a:extLst>
              <a:ext uri="{FF2B5EF4-FFF2-40B4-BE49-F238E27FC236}">
                <a16:creationId xmlns:a16="http://schemas.microsoft.com/office/drawing/2014/main" id="{C75FFC60-0B58-425F-8311-EE3B35E406C2}"/>
              </a:ext>
            </a:extLst>
          </p:cNvPr>
          <p:cNvCxnSpPr>
            <a:cxnSpLocks/>
            <a:stCxn id="21" idx="2"/>
            <a:endCxn id="22" idx="0"/>
          </p:cNvCxnSpPr>
          <p:nvPr/>
        </p:nvCxnSpPr>
        <p:spPr>
          <a:xfrm>
            <a:off x="4831780" y="3589321"/>
            <a:ext cx="3713" cy="274631"/>
          </a:xfrm>
          <a:prstGeom prst="line">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cxnSp>
        <p:nvCxnSpPr>
          <p:cNvPr id="30" name="Conector: angular 29">
            <a:extLst>
              <a:ext uri="{FF2B5EF4-FFF2-40B4-BE49-F238E27FC236}">
                <a16:creationId xmlns:a16="http://schemas.microsoft.com/office/drawing/2014/main" id="{6BD31E37-A1E7-4307-9A59-8F70BC6DC5E5}"/>
              </a:ext>
            </a:extLst>
          </p:cNvPr>
          <p:cNvCxnSpPr>
            <a:cxnSpLocks/>
            <a:stCxn id="22" idx="3"/>
            <a:endCxn id="23" idx="1"/>
          </p:cNvCxnSpPr>
          <p:nvPr/>
        </p:nvCxnSpPr>
        <p:spPr>
          <a:xfrm flipV="1">
            <a:off x="5726523" y="4052837"/>
            <a:ext cx="307259" cy="276687"/>
          </a:xfrm>
          <a:prstGeom prst="bentConnector3">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cxnSp>
        <p:nvCxnSpPr>
          <p:cNvPr id="31" name="Conector: angular 30">
            <a:extLst>
              <a:ext uri="{FF2B5EF4-FFF2-40B4-BE49-F238E27FC236}">
                <a16:creationId xmlns:a16="http://schemas.microsoft.com/office/drawing/2014/main" id="{FD5FB927-DCC3-4FF9-A8C1-49003B3671B1}"/>
              </a:ext>
            </a:extLst>
          </p:cNvPr>
          <p:cNvCxnSpPr>
            <a:cxnSpLocks/>
            <a:stCxn id="22" idx="3"/>
            <a:endCxn id="24" idx="1"/>
          </p:cNvCxnSpPr>
          <p:nvPr/>
        </p:nvCxnSpPr>
        <p:spPr>
          <a:xfrm>
            <a:off x="5726523" y="4329524"/>
            <a:ext cx="307259" cy="364323"/>
          </a:xfrm>
          <a:prstGeom prst="bentConnector3">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cxnSp>
        <p:nvCxnSpPr>
          <p:cNvPr id="32" name="Conector: angular 31">
            <a:extLst>
              <a:ext uri="{FF2B5EF4-FFF2-40B4-BE49-F238E27FC236}">
                <a16:creationId xmlns:a16="http://schemas.microsoft.com/office/drawing/2014/main" id="{84FD3C1E-D0ED-401C-9425-74C3674CD47A}"/>
              </a:ext>
            </a:extLst>
          </p:cNvPr>
          <p:cNvCxnSpPr>
            <a:cxnSpLocks/>
            <a:stCxn id="23" idx="3"/>
            <a:endCxn id="25" idx="1"/>
          </p:cNvCxnSpPr>
          <p:nvPr/>
        </p:nvCxnSpPr>
        <p:spPr>
          <a:xfrm>
            <a:off x="7369027" y="4052837"/>
            <a:ext cx="275441" cy="294372"/>
          </a:xfrm>
          <a:prstGeom prst="bentConnector3">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cxnSp>
        <p:nvCxnSpPr>
          <p:cNvPr id="33" name="Conector: angular 32">
            <a:extLst>
              <a:ext uri="{FF2B5EF4-FFF2-40B4-BE49-F238E27FC236}">
                <a16:creationId xmlns:a16="http://schemas.microsoft.com/office/drawing/2014/main" id="{26587300-AD9C-40CF-BC4D-8B66842A51FC}"/>
              </a:ext>
            </a:extLst>
          </p:cNvPr>
          <p:cNvCxnSpPr>
            <a:cxnSpLocks/>
            <a:stCxn id="24" idx="3"/>
            <a:endCxn id="25" idx="1"/>
          </p:cNvCxnSpPr>
          <p:nvPr/>
        </p:nvCxnSpPr>
        <p:spPr>
          <a:xfrm flipV="1">
            <a:off x="7369027" y="4347209"/>
            <a:ext cx="275441" cy="346638"/>
          </a:xfrm>
          <a:prstGeom prst="bentConnector3">
            <a:avLst/>
          </a:prstGeom>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cxnSp>
      <p:sp>
        <p:nvSpPr>
          <p:cNvPr id="8" name="Rectángulo 7">
            <a:extLst>
              <a:ext uri="{FF2B5EF4-FFF2-40B4-BE49-F238E27FC236}">
                <a16:creationId xmlns:a16="http://schemas.microsoft.com/office/drawing/2014/main" id="{C127C230-6D76-46BD-B261-20EC04D4520E}"/>
              </a:ext>
            </a:extLst>
          </p:cNvPr>
          <p:cNvSpPr/>
          <p:nvPr/>
        </p:nvSpPr>
        <p:spPr>
          <a:xfrm>
            <a:off x="5272113" y="1978102"/>
            <a:ext cx="1896673" cy="300082"/>
          </a:xfrm>
          <a:prstGeom prst="rect">
            <a:avLst/>
          </a:prstGeom>
        </p:spPr>
        <p:txBody>
          <a:bodyPr wrap="none">
            <a:spAutoFit/>
          </a:bodyPr>
          <a:lstStyle/>
          <a:p>
            <a:r>
              <a:rPr lang="es-CO" sz="1350" b="1" dirty="0">
                <a:solidFill>
                  <a:schemeClr val="tx2">
                    <a:lumMod val="75000"/>
                  </a:schemeClr>
                </a:solidFill>
                <a:latin typeface="Arial" panose="020B0604020202020204" pitchFamily="34" charset="0"/>
              </a:rPr>
              <a:t>Metodología General</a:t>
            </a:r>
            <a:endParaRPr lang="es-CO" sz="1350" dirty="0">
              <a:solidFill>
                <a:schemeClr val="tx2">
                  <a:lumMod val="75000"/>
                </a:schemeClr>
              </a:solidFill>
            </a:endParaRPr>
          </a:p>
        </p:txBody>
      </p:sp>
      <p:sp>
        <p:nvSpPr>
          <p:cNvPr id="45" name="CuadroTexto 44">
            <a:extLst>
              <a:ext uri="{FF2B5EF4-FFF2-40B4-BE49-F238E27FC236}">
                <a16:creationId xmlns:a16="http://schemas.microsoft.com/office/drawing/2014/main" id="{6D03333C-872D-461E-B3D0-F11F7A6EE9F4}"/>
              </a:ext>
            </a:extLst>
          </p:cNvPr>
          <p:cNvSpPr txBox="1"/>
          <p:nvPr/>
        </p:nvSpPr>
        <p:spPr>
          <a:xfrm>
            <a:off x="5605388" y="4482715"/>
            <a:ext cx="345789" cy="213585"/>
          </a:xfrm>
          <a:prstGeom prst="rect">
            <a:avLst/>
          </a:prstGeom>
          <a:noFill/>
        </p:spPr>
        <p:txBody>
          <a:bodyPr wrap="square" rtlCol="0">
            <a:spAutoFit/>
          </a:bodyPr>
          <a:lstStyle/>
          <a:p>
            <a:r>
              <a:rPr lang="es-CO" sz="788" dirty="0">
                <a:solidFill>
                  <a:schemeClr val="tx2">
                    <a:lumMod val="60000"/>
                    <a:lumOff val="40000"/>
                  </a:schemeClr>
                </a:solidFill>
              </a:rPr>
              <a:t>NO</a:t>
            </a:r>
          </a:p>
        </p:txBody>
      </p:sp>
      <p:sp>
        <p:nvSpPr>
          <p:cNvPr id="46" name="CuadroTexto 45">
            <a:extLst>
              <a:ext uri="{FF2B5EF4-FFF2-40B4-BE49-F238E27FC236}">
                <a16:creationId xmlns:a16="http://schemas.microsoft.com/office/drawing/2014/main" id="{9E48159D-F838-4DA9-AFDA-A83CBF36E51A}"/>
              </a:ext>
            </a:extLst>
          </p:cNvPr>
          <p:cNvSpPr txBox="1"/>
          <p:nvPr/>
        </p:nvSpPr>
        <p:spPr>
          <a:xfrm>
            <a:off x="5605388" y="4015947"/>
            <a:ext cx="345789" cy="213585"/>
          </a:xfrm>
          <a:prstGeom prst="rect">
            <a:avLst/>
          </a:prstGeom>
          <a:noFill/>
        </p:spPr>
        <p:txBody>
          <a:bodyPr wrap="square" rtlCol="0">
            <a:spAutoFit/>
          </a:bodyPr>
          <a:lstStyle/>
          <a:p>
            <a:r>
              <a:rPr lang="es-CO" sz="788" dirty="0">
                <a:solidFill>
                  <a:schemeClr val="tx2">
                    <a:lumMod val="60000"/>
                    <a:lumOff val="40000"/>
                  </a:schemeClr>
                </a:solidFill>
              </a:rPr>
              <a:t>SI</a:t>
            </a:r>
          </a:p>
        </p:txBody>
      </p:sp>
      <p:cxnSp>
        <p:nvCxnSpPr>
          <p:cNvPr id="50" name="Conector recto 49">
            <a:extLst>
              <a:ext uri="{FF2B5EF4-FFF2-40B4-BE49-F238E27FC236}">
                <a16:creationId xmlns:a16="http://schemas.microsoft.com/office/drawing/2014/main" id="{0FE5F42A-4126-4FDF-A757-273F2BDF4839}"/>
              </a:ext>
            </a:extLst>
          </p:cNvPr>
          <p:cNvCxnSpPr/>
          <p:nvPr/>
        </p:nvCxnSpPr>
        <p:spPr>
          <a:xfrm>
            <a:off x="3763208" y="2068216"/>
            <a:ext cx="0" cy="3344432"/>
          </a:xfrm>
          <a:prstGeom prst="line">
            <a:avLst/>
          </a:prstGeom>
        </p:spPr>
        <p:style>
          <a:lnRef idx="2">
            <a:schemeClr val="accent1"/>
          </a:lnRef>
          <a:fillRef idx="0">
            <a:schemeClr val="accent1"/>
          </a:fillRef>
          <a:effectRef idx="1">
            <a:schemeClr val="accent1"/>
          </a:effectRef>
          <a:fontRef idx="minor">
            <a:schemeClr val="tx1"/>
          </a:fontRef>
        </p:style>
      </p:cxnSp>
      <p:sp>
        <p:nvSpPr>
          <p:cNvPr id="34" name="Rectángulo 33">
            <a:extLst>
              <a:ext uri="{FF2B5EF4-FFF2-40B4-BE49-F238E27FC236}">
                <a16:creationId xmlns:a16="http://schemas.microsoft.com/office/drawing/2014/main" id="{85659C09-B2A9-4A85-AF90-8A8B5FBF6EF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5" name="CuadroTexto 34">
            <a:extLst>
              <a:ext uri="{FF2B5EF4-FFF2-40B4-BE49-F238E27FC236}">
                <a16:creationId xmlns:a16="http://schemas.microsoft.com/office/drawing/2014/main" id="{F79D8813-C6B3-40B3-8545-5DABFB0187F9}"/>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3118267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13" name="Imagen 12">
            <a:extLst>
              <a:ext uri="{FF2B5EF4-FFF2-40B4-BE49-F238E27FC236}">
                <a16:creationId xmlns:a16="http://schemas.microsoft.com/office/drawing/2014/main" id="{960F2A79-34E5-4F30-A8B4-6B4DB8BC194D}"/>
              </a:ext>
            </a:extLst>
          </p:cNvPr>
          <p:cNvPicPr/>
          <p:nvPr/>
        </p:nvPicPr>
        <p:blipFill rotWithShape="1">
          <a:blip r:embed="rId5">
            <a:extLst>
              <a:ext uri="{BEBA8EAE-BF5A-486C-A8C5-ECC9F3942E4B}">
                <a14:imgProps xmlns:a14="http://schemas.microsoft.com/office/drawing/2010/main">
                  <a14:imgLayer r:embed="rId6">
                    <a14:imgEffect>
                      <a14:backgroundRemoval t="9975" b="94697" l="9804" r="91993">
                        <a14:foregroundMark x1="73366" y1="88258" x2="69444" y2="94697"/>
                        <a14:foregroundMark x1="69444" y1="94697" x2="69444" y2="94697"/>
                        <a14:foregroundMark x1="89869" y1="59975" x2="91993" y2="60227"/>
                        <a14:foregroundMark x1="43464" y1="27778" x2="43464" y2="27778"/>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Removal>
                    </a14:imgEffect>
                  </a14:imgLayer>
                </a14:imgProps>
              </a:ext>
            </a:extLst>
          </a:blip>
          <a:srcRect l="16280" t="19517" r="2032" b="1216"/>
          <a:stretch/>
        </p:blipFill>
        <p:spPr>
          <a:xfrm>
            <a:off x="5030930" y="2799665"/>
            <a:ext cx="2391918" cy="2824473"/>
          </a:xfrm>
          <a:prstGeom prst="rect">
            <a:avLst/>
          </a:prstGeom>
          <a:ln>
            <a:noFill/>
          </a:ln>
          <a:effectLst>
            <a:outerShdw blurRad="292100" dist="139700" dir="2700000" algn="tl" rotWithShape="0">
              <a:srgbClr val="333333">
                <a:alpha val="65000"/>
              </a:srgbClr>
            </a:outerShdw>
          </a:effectLst>
        </p:spPr>
      </p:pic>
      <p:pic>
        <p:nvPicPr>
          <p:cNvPr id="14" name="Imagen 13">
            <a:extLst>
              <a:ext uri="{FF2B5EF4-FFF2-40B4-BE49-F238E27FC236}">
                <a16:creationId xmlns:a16="http://schemas.microsoft.com/office/drawing/2014/main" id="{E2EA443A-3A0A-43FA-8C39-6D1978101318}"/>
              </a:ext>
            </a:extLst>
          </p:cNvPr>
          <p:cNvPicPr/>
          <p:nvPr/>
        </p:nvPicPr>
        <p:blipFill rotWithShape="1">
          <a:blip r:embed="rId7">
            <a:extLst>
              <a:ext uri="{BEBA8EAE-BF5A-486C-A8C5-ECC9F3942E4B}">
                <a14:imgProps xmlns:a14="http://schemas.microsoft.com/office/drawing/2010/main">
                  <a14:imgLayer r:embed="rId6">
                    <a14:imgEffect>
                      <a14:backgroundRemoval t="2652" b="94697" l="8007" r="91667">
                        <a14:foregroundMark x1="71023" y1="92105" x2="69444" y2="94697"/>
                        <a14:foregroundMark x1="69444" y1="94697" x2="69444" y2="94697"/>
                        <a14:foregroundMark x1="89869" y1="59975" x2="91993" y2="60227"/>
                        <a14:foregroundMark x1="17647" y1="6439" x2="17647" y2="6439"/>
                        <a14:foregroundMark x1="8007" y1="7828" x2="8007" y2="7828"/>
                        <a14:foregroundMark x1="18301" y1="2652" x2="18301" y2="2652"/>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Mark x1="39216" y1="28535" x2="39216" y2="28535"/>
                        <a14:backgroundMark x1="48366" y1="29798" x2="48366" y2="29798"/>
                        <a14:backgroundMark x1="48366" y1="35480" x2="48366" y2="35480"/>
                        <a14:backgroundMark x1="39706" y1="27020" x2="70915" y2="60227"/>
                        <a14:backgroundMark x1="70915" y1="60227" x2="71569" y2="62879"/>
                        <a14:backgroundMark x1="16667" y1="52146" x2="82516" y2="86869"/>
                        <a14:backgroundMark x1="82516" y1="86869" x2="85621" y2="87879"/>
                        <a14:backgroundMark x1="14542" y1="63384" x2="78758" y2="85732"/>
                        <a14:backgroundMark x1="70752" y1="96338" x2="73693" y2="88131"/>
                        <a14:backgroundMark x1="73693" y1="88131" x2="66340" y2="83207"/>
                        <a14:backgroundMark x1="66340" y1="83207" x2="57190" y2="82702"/>
                        <a14:backgroundMark x1="57190" y1="82702" x2="39379" y2="75000"/>
                        <a14:backgroundMark x1="39379" y1="75000" x2="13399" y2="71843"/>
                        <a14:backgroundMark x1="13399" y1="71843" x2="9967" y2="64141"/>
                        <a14:backgroundMark x1="9967" y1="64141" x2="10131" y2="63131"/>
                        <a14:backgroundMark x1="68137" y1="86364" x2="40850" y2="84722"/>
                        <a14:backgroundMark x1="71078" y1="91540" x2="71078" y2="91540"/>
                        <a14:backgroundMark x1="67974" y1="96212" x2="71242" y2="85859"/>
                        <a14:backgroundMark x1="71242" y1="85859" x2="71405" y2="85859"/>
                        <a14:backgroundMark x1="70752" y1="94444" x2="70752" y2="82702"/>
                        <a14:backgroundMark x1="69608" y1="95076" x2="74183" y2="87247"/>
                        <a14:backgroundMark x1="74346" y1="79040" x2="29902" y2="53535"/>
                      </a14:backgroundRemoval>
                    </a14:imgEffect>
                  </a14:imgLayer>
                </a14:imgProps>
              </a:ext>
            </a:extLst>
          </a:blip>
          <a:srcRect r="74697" b="84709"/>
          <a:stretch/>
        </p:blipFill>
        <p:spPr>
          <a:xfrm>
            <a:off x="4667736" y="1716955"/>
            <a:ext cx="740916" cy="544845"/>
          </a:xfrm>
          <a:prstGeom prst="rect">
            <a:avLst/>
          </a:prstGeom>
          <a:ln>
            <a:noFill/>
          </a:ln>
          <a:effectLst>
            <a:outerShdw blurRad="292100" dist="139700" dir="2700000" algn="tl" rotWithShape="0">
              <a:srgbClr val="333333">
                <a:alpha val="65000"/>
              </a:srgbClr>
            </a:outerShdw>
          </a:effectLst>
        </p:spPr>
      </p:pic>
      <p:pic>
        <p:nvPicPr>
          <p:cNvPr id="15" name="Imagen 14">
            <a:extLst>
              <a:ext uri="{FF2B5EF4-FFF2-40B4-BE49-F238E27FC236}">
                <a16:creationId xmlns:a16="http://schemas.microsoft.com/office/drawing/2014/main" id="{8F2666E7-7580-4EC2-BA83-714E8A08AF41}"/>
              </a:ext>
            </a:extLst>
          </p:cNvPr>
          <p:cNvPicPr/>
          <p:nvPr/>
        </p:nvPicPr>
        <p:blipFill rotWithShape="1">
          <a:blip r:embed="rId8">
            <a:extLst>
              <a:ext uri="{BEBA8EAE-BF5A-486C-A8C5-ECC9F3942E4B}">
                <a14:imgProps xmlns:a14="http://schemas.microsoft.com/office/drawing/2010/main">
                  <a14:imgLayer r:embed="rId6">
                    <a14:imgEffect>
                      <a14:backgroundRemoval t="2652" b="89899" l="9967" r="89869">
                        <a14:foregroundMark x1="42974" y1="12247" x2="59804" y2="2652"/>
                        <a14:backgroundMark x1="59804" y1="28535" x2="20261" y2="53409"/>
                        <a14:backgroundMark x1="20261" y1="53409" x2="20261" y2="53409"/>
                        <a14:backgroundMark x1="63235" y1="37500" x2="63235" y2="37500"/>
                        <a14:backgroundMark x1="50654" y1="23232" x2="71405" y2="77273"/>
                        <a14:backgroundMark x1="45425" y1="42803" x2="59477" y2="70707"/>
                        <a14:backgroundMark x1="59477" y1="70707" x2="70261" y2="86995"/>
                        <a14:backgroundMark x1="37418" y1="43434" x2="38072" y2="57323"/>
                        <a14:backgroundMark x1="38072" y1="57323" x2="52451" y2="78788"/>
                        <a14:backgroundMark x1="52451" y1="78788" x2="59641" y2="84848"/>
                        <a14:backgroundMark x1="33824" y1="48359" x2="32190" y2="57955"/>
                        <a14:backgroundMark x1="32190" y1="57955" x2="34477" y2="66162"/>
                        <a14:backgroundMark x1="34477" y1="66162" x2="39379" y2="73106"/>
                        <a14:backgroundMark x1="39379" y1="73106" x2="52288" y2="82955"/>
                        <a14:backgroundMark x1="52288" y1="82955" x2="54248" y2="86616"/>
                        <a14:backgroundMark x1="34477" y1="46970" x2="20425" y2="56944"/>
                        <a14:backgroundMark x1="20425" y1="56944" x2="15033" y2="65152"/>
                        <a14:backgroundMark x1="29085" y1="54798" x2="29248" y2="70202"/>
                        <a14:backgroundMark x1="29248" y1="70202" x2="30556" y2="72727"/>
                        <a14:backgroundMark x1="15686" y1="68813" x2="19444" y2="51389"/>
                        <a14:backgroundMark x1="50817" y1="19949" x2="45752" y2="40530"/>
                        <a14:backgroundMark x1="32353" y1="32071" x2="33660" y2="51894"/>
                        <a14:backgroundMark x1="20261" y1="26641" x2="27614" y2="58965"/>
                        <a14:backgroundMark x1="72386" y1="37753" x2="82190" y2="65404"/>
                        <a14:backgroundMark x1="63889" y1="34217" x2="76797" y2="80429"/>
                        <a14:backgroundMark x1="76797" y1="80429" x2="77288" y2="80682"/>
                        <a14:backgroundMark x1="48856" y1="30682" x2="45261" y2="30303"/>
                        <a14:backgroundMark x1="46078" y1="25379" x2="46078" y2="25379"/>
                        <a14:backgroundMark x1="44118" y1="27778" x2="44118" y2="27778"/>
                        <a14:backgroundMark x1="43301" y1="27904" x2="43301" y2="27904"/>
                        <a14:backgroundMark x1="39216" y1="31061" x2="39216" y2="31061"/>
                      </a14:backgroundRemoval>
                    </a14:imgEffect>
                  </a14:imgLayer>
                </a14:imgProps>
              </a:ext>
              <a:ext uri="{28A0092B-C50C-407E-A947-70E740481C1C}">
                <a14:useLocalDpi xmlns:a14="http://schemas.microsoft.com/office/drawing/2010/main" val="0"/>
              </a:ext>
            </a:extLst>
          </a:blip>
          <a:srcRect l="21261" r="32646" b="62094"/>
          <a:stretch/>
        </p:blipFill>
        <p:spPr>
          <a:xfrm>
            <a:off x="5184705" y="1833250"/>
            <a:ext cx="1429382" cy="1430375"/>
          </a:xfrm>
          <a:prstGeom prst="rect">
            <a:avLst/>
          </a:prstGeom>
          <a:ln>
            <a:noFill/>
          </a:ln>
          <a:effectLst>
            <a:outerShdw blurRad="292100" dist="139700" dir="2700000" algn="tl" rotWithShape="0">
              <a:srgbClr val="333333">
                <a:alpha val="65000"/>
              </a:srgbClr>
            </a:outerShdw>
          </a:effectLst>
        </p:spPr>
      </p:pic>
      <p:pic>
        <p:nvPicPr>
          <p:cNvPr id="16" name="Imagen 15">
            <a:extLst>
              <a:ext uri="{FF2B5EF4-FFF2-40B4-BE49-F238E27FC236}">
                <a16:creationId xmlns:a16="http://schemas.microsoft.com/office/drawing/2014/main" id="{9757770A-BE27-4374-A634-0DD39692262F}"/>
              </a:ext>
            </a:extLst>
          </p:cNvPr>
          <p:cNvPicPr/>
          <p:nvPr/>
        </p:nvPicPr>
        <p:blipFill rotWithShape="1">
          <a:blip r:embed="rId9">
            <a:extLst>
              <a:ext uri="{BEBA8EAE-BF5A-486C-A8C5-ECC9F3942E4B}">
                <a14:imgProps xmlns:a14="http://schemas.microsoft.com/office/drawing/2010/main">
                  <a14:imgLayer r:embed="rId6">
                    <a14:imgEffect>
                      <a14:backgroundRemoval t="10000" b="90000" l="10000" r="90000">
                        <a14:foregroundMark x1="22712" y1="25505" x2="20425" y2="47601"/>
                        <a14:foregroundMark x1="20425" y1="47601" x2="21078" y2="47854"/>
                        <a14:foregroundMark x1="35131" y1="29924" x2="29902" y2="46970"/>
                        <a14:backgroundMark x1="60621" y1="33586" x2="37908" y2="52904"/>
                        <a14:backgroundMark x1="37908" y1="52904" x2="19281" y2="62500"/>
                        <a14:backgroundMark x1="19281" y1="62500" x2="16667" y2="66035"/>
                        <a14:backgroundMark x1="10948" y1="62247" x2="33333" y2="53535"/>
                        <a14:backgroundMark x1="33333" y1="53535" x2="41176" y2="47475"/>
                        <a14:backgroundMark x1="41176" y1="47475" x2="50163" y2="30808"/>
                        <a14:backgroundMark x1="27124" y1="12247" x2="33007" y2="19192"/>
                        <a14:backgroundMark x1="33007" y1="19192" x2="52778" y2="32828"/>
                        <a14:backgroundMark x1="52778" y1="32828" x2="68627" y2="48990"/>
                        <a14:backgroundMark x1="68627" y1="48990" x2="68791" y2="48990"/>
                        <a14:backgroundMark x1="27941" y1="27778" x2="34804" y2="17803"/>
                        <a14:backgroundMark x1="25654" y1="19697" x2="41503" y2="25253"/>
                        <a14:backgroundMark x1="41503" y1="25253" x2="41667" y2="30303"/>
                        <a14:backgroundMark x1="25000" y1="28788" x2="33170" y2="27020"/>
                        <a14:backgroundMark x1="33170" y1="27020" x2="35458" y2="24495"/>
                        <a14:backgroundMark x1="37745" y1="25126" x2="41830" y2="31313"/>
                        <a14:backgroundMark x1="43137" y1="30051" x2="47386" y2="36869"/>
                        <a14:backgroundMark x1="47386" y1="36869" x2="29739" y2="52778"/>
                        <a14:backgroundMark x1="29739" y1="52778" x2="24020" y2="50253"/>
                        <a14:backgroundMark x1="25654" y1="47601" x2="20752" y2="55934"/>
                        <a14:backgroundMark x1="20752" y1="55934" x2="13235" y2="60101"/>
                        <a14:backgroundMark x1="13235" y1="60101" x2="10948" y2="66793"/>
                        <a14:backgroundMark x1="10948" y1="66793" x2="19444" y2="68182"/>
                        <a14:backgroundMark x1="19444" y1="68182" x2="41503" y2="65152"/>
                        <a14:backgroundMark x1="41503" y1="65152" x2="61928" y2="44697"/>
                        <a14:backgroundMark x1="61928" y1="44697" x2="73693" y2="43687"/>
                        <a14:backgroundMark x1="73693" y1="43687" x2="78758" y2="50631"/>
                        <a14:backgroundMark x1="78758" y1="50631" x2="69771" y2="64015"/>
                        <a14:backgroundMark x1="69771" y1="64015" x2="59641" y2="68308"/>
                        <a14:backgroundMark x1="59641" y1="68308" x2="61111" y2="74874"/>
                        <a14:backgroundMark x1="61111" y1="74874" x2="61275" y2="74874"/>
                        <a14:backgroundMark x1="32190" y1="48106" x2="35621" y2="44949"/>
                        <a14:backgroundMark x1="38725" y1="39646" x2="46895" y2="38763"/>
                        <a14:backgroundMark x1="60621" y1="35859" x2="83170" y2="39646"/>
                        <a14:backgroundMark x1="83170" y1="39646" x2="90686" y2="43813"/>
                        <a14:backgroundMark x1="90686" y1="43813" x2="89869" y2="50884"/>
                        <a14:backgroundMark x1="89869" y1="50884" x2="77124" y2="58207"/>
                        <a14:backgroundMark x1="77124" y1="58207" x2="50490" y2="66288"/>
                        <a14:backgroundMark x1="50490" y1="66288" x2="47549" y2="72727"/>
                        <a14:backgroundMark x1="47549" y1="72727" x2="59804" y2="75253"/>
                        <a14:backgroundMark x1="59804" y1="75253" x2="61928" y2="74747"/>
                        <a14:backgroundMark x1="67810" y1="47854" x2="51961" y2="73611"/>
                        <a14:backgroundMark x1="51961" y1="73611" x2="51961" y2="73737"/>
                        <a14:backgroundMark x1="28595" y1="69697" x2="73203" y2="85101"/>
                        <a14:backgroundMark x1="73203" y1="85101" x2="74346" y2="85985"/>
                        <a14:backgroundMark x1="38235" y1="30808" x2="39052" y2="29419"/>
                        <a14:backgroundMark x1="27614" y1="48485" x2="27614" y2="48485"/>
                        <a14:backgroundMark x1="20915" y1="51263" x2="20915" y2="51263"/>
                      </a14:backgroundRemoval>
                    </a14:imgEffect>
                  </a14:imgLayer>
                </a14:imgProps>
              </a:ext>
              <a:ext uri="{28A0092B-C50C-407E-A947-70E740481C1C}">
                <a14:useLocalDpi xmlns:a14="http://schemas.microsoft.com/office/drawing/2010/main" val="0"/>
              </a:ext>
            </a:extLst>
          </a:blip>
          <a:srcRect l="11285" t="19849" r="56558" b="47846"/>
          <a:stretch/>
        </p:blipFill>
        <p:spPr>
          <a:xfrm>
            <a:off x="4842449" y="2643206"/>
            <a:ext cx="997242" cy="1219017"/>
          </a:xfrm>
          <a:prstGeom prst="rect">
            <a:avLst/>
          </a:prstGeom>
          <a:ln>
            <a:noFill/>
          </a:ln>
          <a:effectLst>
            <a:outerShdw blurRad="292100" dist="139700" dir="2700000" algn="tl" rotWithShape="0">
              <a:srgbClr val="333333">
                <a:alpha val="65000"/>
              </a:srgbClr>
            </a:outerShdw>
          </a:effectLst>
        </p:spPr>
      </p:pic>
      <p:pic>
        <p:nvPicPr>
          <p:cNvPr id="17" name="Imagen 16">
            <a:extLst>
              <a:ext uri="{FF2B5EF4-FFF2-40B4-BE49-F238E27FC236}">
                <a16:creationId xmlns:a16="http://schemas.microsoft.com/office/drawing/2014/main" id="{D8B4C90A-032A-49DD-82F9-4DD6F5EC1FBD}"/>
              </a:ext>
            </a:extLst>
          </p:cNvPr>
          <p:cNvPicPr/>
          <p:nvPr/>
        </p:nvPicPr>
        <p:blipFill rotWithShape="1">
          <a:blip r:embed="rId10">
            <a:extLst>
              <a:ext uri="{BEBA8EAE-BF5A-486C-A8C5-ECC9F3942E4B}">
                <a14:imgProps xmlns:a14="http://schemas.microsoft.com/office/drawing/2010/main">
                  <a14:imgLayer r:embed="rId6">
                    <a14:imgEffect>
                      <a14:backgroundRemoval t="9975" b="89899" l="8007" r="89869">
                        <a14:foregroundMark x1="20740" y1="44557" x2="20656" y2="45373"/>
                        <a14:foregroundMark x1="21367" y1="38504" x2="21213" y2="39994"/>
                        <a14:foregroundMark x1="25654" y1="48485" x2="22876" y2="56187"/>
                        <a14:foregroundMark x1="22876" y1="56187" x2="16830" y2="61237"/>
                        <a14:foregroundMark x1="16830" y1="61237" x2="8987" y2="63889"/>
                        <a14:foregroundMark x1="8987" y1="63889" x2="8007" y2="64899"/>
                        <a14:foregroundMark x1="16667" y1="50126" x2="16667" y2="50126"/>
                        <a14:foregroundMark x1="17484" y1="49747" x2="17484" y2="49747"/>
                        <a14:backgroundMark x1="73856" y1="89646" x2="68627" y2="81566"/>
                        <a14:backgroundMark x1="68627" y1="81566" x2="57680" y2="72727"/>
                        <a14:backgroundMark x1="57680" y1="72727" x2="38399" y2="66667"/>
                        <a14:backgroundMark x1="38399" y1="66667" x2="28268" y2="66162"/>
                        <a14:backgroundMark x1="28268" y1="66162" x2="23203" y2="69823"/>
                        <a14:backgroundMark x1="56863" y1="84470" x2="33660" y2="69823"/>
                        <a14:backgroundMark x1="33660" y1="69823" x2="30719" y2="61742"/>
                        <a14:backgroundMark x1="30719" y1="61742" x2="30719" y2="54924"/>
                        <a14:backgroundMark x1="30719" y1="54924" x2="35621" y2="48864"/>
                        <a14:backgroundMark x1="48856" y1="62753" x2="40359" y2="42929"/>
                        <a14:backgroundMark x1="40359" y1="42929" x2="26961" y2="31692"/>
                        <a14:backgroundMark x1="26961" y1="31692" x2="22712" y2="29924"/>
                        <a14:backgroundMark x1="52778" y1="6439" x2="35294" y2="16035"/>
                        <a14:backgroundMark x1="35294" y1="16035" x2="25327" y2="28914"/>
                        <a14:backgroundMark x1="25327" y1="28914" x2="25163" y2="29419"/>
                        <a14:backgroundMark x1="20261" y1="46086" x2="37255" y2="33333"/>
                        <a14:backgroundMark x1="37255" y1="33333" x2="46405" y2="30682"/>
                        <a14:backgroundMark x1="46405" y1="30682" x2="55556" y2="34722"/>
                        <a14:backgroundMark x1="55556" y1="34722" x2="61765" y2="42298"/>
                        <a14:backgroundMark x1="61765" y1="42298" x2="63399" y2="48990"/>
                        <a14:backgroundMark x1="63399" y1="48990" x2="60294" y2="55808"/>
                        <a14:backgroundMark x1="60294" y1="55808" x2="62745" y2="62247"/>
                        <a14:backgroundMark x1="62745" y1="62247" x2="69118" y2="67424"/>
                        <a14:backgroundMark x1="69118" y1="67424" x2="69281" y2="67551"/>
                        <a14:backgroundMark x1="21242" y1="70328" x2="21078" y2="68434"/>
                        <a14:backgroundMark x1="27941" y1="61995" x2="28758" y2="59596"/>
                        <a14:backgroundMark x1="20261" y1="67803" x2="21242" y2="67424"/>
                        <a14:backgroundMark x1="34804" y1="65025" x2="35294" y2="54924"/>
                        <a14:backgroundMark x1="35294" y1="54924" x2="38235" y2="47854"/>
                        <a14:backgroundMark x1="38235" y1="47854" x2="35294" y2="41667"/>
                        <a14:backgroundMark x1="35294" y1="41667" x2="27451" y2="38384"/>
                        <a14:backgroundMark x1="31209" y1="47727" x2="25163" y2="42929"/>
                        <a14:backgroundMark x1="25163" y1="42929" x2="20752" y2="41288"/>
                        <a14:backgroundMark x1="20588" y1="48737" x2="23529" y2="36237"/>
                        <a14:backgroundMark x1="20915" y1="49369" x2="17320" y2="42929"/>
                        <a14:backgroundMark x1="17320" y1="42929" x2="19281" y2="30556"/>
                        <a14:backgroundMark x1="20915" y1="43939" x2="21405" y2="23106"/>
                        <a14:backgroundMark x1="21078" y1="36616" x2="23529" y2="29924"/>
                        <a14:backgroundMark x1="23529" y1="29924" x2="21242" y2="22980"/>
                        <a14:backgroundMark x1="25163" y1="39141" x2="38235" y2="27020"/>
                        <a14:backgroundMark x1="38235" y1="27020" x2="38235" y2="27020"/>
                        <a14:backgroundMark x1="30229" y1="41793" x2="53431" y2="65909"/>
                        <a14:backgroundMark x1="53431" y1="65909" x2="74510" y2="78283"/>
                        <a14:backgroundMark x1="74510" y1="78283" x2="74837" y2="78788"/>
                        <a14:backgroundMark x1="69608" y1="70076" x2="70752" y2="63258"/>
                        <a14:backgroundMark x1="70752" y1="63258" x2="79902" y2="50884"/>
                        <a14:backgroundMark x1="79902" y1="50884" x2="80229" y2="47096"/>
                        <a14:backgroundMark x1="61928" y1="39646" x2="71569" y2="39773"/>
                        <a14:backgroundMark x1="71569" y1="39773" x2="81536" y2="42298"/>
                        <a14:backgroundMark x1="81536" y1="42298" x2="83824" y2="46970"/>
                        <a14:backgroundMark x1="56863" y1="65657" x2="41667" y2="39015"/>
                        <a14:backgroundMark x1="34641" y1="30934" x2="33660" y2="35101"/>
                        <a14:backgroundMark x1="33007" y1="37500" x2="31699" y2="40025"/>
                        <a14:backgroundMark x1="32026" y1="47727" x2="30392" y2="43561"/>
                        <a14:backgroundMark x1="20261" y1="47601" x2="23203" y2="25758"/>
                        <a14:backgroundMark x1="23366" y1="24874" x2="19281" y2="34848"/>
                        <a14:backgroundMark x1="17810" y1="33965" x2="27124" y2="26641"/>
                        <a14:backgroundMark x1="20425" y1="35985" x2="25654" y2="35859"/>
                        <a14:backgroundMark x1="20098" y1="37121" x2="32026" y2="34848"/>
                        <a14:backgroundMark x1="19608" y1="44823" x2="24346" y2="42677"/>
                        <a14:backgroundMark x1="20752" y1="47727" x2="20425" y2="40530"/>
                        <a14:backgroundMark x1="21078" y1="48990" x2="20588" y2="44444"/>
                        <a14:backgroundMark x1="21078" y1="47980" x2="19118" y2="46086"/>
                        <a14:backgroundMark x1="30229" y1="46717" x2="29085" y2="44192"/>
                        <a14:backgroundMark x1="30882" y1="45960" x2="27941" y2="43056"/>
                        <a14:backgroundMark x1="22222" y1="41793" x2="22222" y2="41793"/>
                        <a14:backgroundMark x1="21895" y1="43434" x2="21895" y2="43434"/>
                        <a14:backgroundMark x1="21895" y1="41919" x2="21078" y2="42677"/>
                        <a14:backgroundMark x1="21732" y1="42424" x2="20425" y2="44444"/>
                        <a14:backgroundMark x1="29248" y1="44949" x2="29902" y2="49116"/>
                        <a14:backgroundMark x1="31209" y1="43939" x2="29902" y2="48485"/>
                        <a14:backgroundMark x1="74837" y1="38258" x2="69118" y2="58333"/>
                        <a14:backgroundMark x1="85458" y1="37753" x2="85131" y2="61995"/>
                        <a14:backgroundMark x1="17157" y1="50505" x2="17157" y2="50505"/>
                      </a14:backgroundRemoval>
                    </a14:imgEffect>
                  </a14:imgLayer>
                </a14:imgProps>
              </a:ext>
              <a:ext uri="{28A0092B-C50C-407E-A947-70E740481C1C}">
                <a14:useLocalDpi xmlns:a14="http://schemas.microsoft.com/office/drawing/2010/main" val="0"/>
              </a:ext>
            </a:extLst>
          </a:blip>
          <a:srcRect l="3477" t="44602" r="69422" b="27123"/>
          <a:stretch/>
        </p:blipFill>
        <p:spPr bwMode="auto">
          <a:xfrm>
            <a:off x="4611273" y="3610495"/>
            <a:ext cx="839309" cy="1065686"/>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4" name="Rectángulo 3">
            <a:hlinkClick r:id="rId11" action="ppaction://hlinksldjump"/>
            <a:extLst>
              <a:ext uri="{FF2B5EF4-FFF2-40B4-BE49-F238E27FC236}">
                <a16:creationId xmlns:a16="http://schemas.microsoft.com/office/drawing/2014/main" id="{5B185E40-7726-4E9F-8D21-7A5937DA17F5}"/>
              </a:ext>
            </a:extLst>
          </p:cNvPr>
          <p:cNvSpPr/>
          <p:nvPr/>
        </p:nvSpPr>
        <p:spPr>
          <a:xfrm>
            <a:off x="1175785" y="2603064"/>
            <a:ext cx="1521605" cy="265457"/>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just"/>
            <a:r>
              <a:rPr lang="es-CO" sz="1125" i="1" dirty="0">
                <a:solidFill>
                  <a:schemeClr val="tx2">
                    <a:lumMod val="75000"/>
                  </a:schemeClr>
                </a:solidFill>
              </a:rPr>
              <a:t>Contrato 011 de 2018</a:t>
            </a:r>
          </a:p>
        </p:txBody>
      </p:sp>
      <p:sp>
        <p:nvSpPr>
          <p:cNvPr id="18" name="Rectángulo 17">
            <a:hlinkClick r:id="rId12" action="ppaction://hlinksldjump"/>
            <a:extLst>
              <a:ext uri="{FF2B5EF4-FFF2-40B4-BE49-F238E27FC236}">
                <a16:creationId xmlns:a16="http://schemas.microsoft.com/office/drawing/2014/main" id="{F3F3ABB9-775F-4E84-A725-5976D7BB6A28}"/>
              </a:ext>
            </a:extLst>
          </p:cNvPr>
          <p:cNvSpPr/>
          <p:nvPr/>
        </p:nvSpPr>
        <p:spPr>
          <a:xfrm>
            <a:off x="1175785" y="3489309"/>
            <a:ext cx="1521605" cy="265457"/>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just"/>
            <a:r>
              <a:rPr lang="es-CO" sz="1125" i="1" dirty="0">
                <a:solidFill>
                  <a:schemeClr val="tx2">
                    <a:lumMod val="75000"/>
                  </a:schemeClr>
                </a:solidFill>
              </a:rPr>
              <a:t>Contrato 012 de 2018</a:t>
            </a:r>
          </a:p>
        </p:txBody>
      </p:sp>
      <p:sp>
        <p:nvSpPr>
          <p:cNvPr id="19" name="Rectángulo 18">
            <a:hlinkClick r:id="rId13" action="ppaction://hlinksldjump"/>
            <a:extLst>
              <a:ext uri="{FF2B5EF4-FFF2-40B4-BE49-F238E27FC236}">
                <a16:creationId xmlns:a16="http://schemas.microsoft.com/office/drawing/2014/main" id="{EE582F16-9B2B-403E-AFAA-570670E09F79}"/>
              </a:ext>
            </a:extLst>
          </p:cNvPr>
          <p:cNvSpPr/>
          <p:nvPr/>
        </p:nvSpPr>
        <p:spPr>
          <a:xfrm>
            <a:off x="1175785" y="4374040"/>
            <a:ext cx="1521605" cy="265457"/>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just"/>
            <a:r>
              <a:rPr lang="es-CO" sz="1125" i="1" dirty="0">
                <a:solidFill>
                  <a:schemeClr val="tx2">
                    <a:lumMod val="75000"/>
                  </a:schemeClr>
                </a:solidFill>
              </a:rPr>
              <a:t>Contrato 019 de 2018</a:t>
            </a:r>
          </a:p>
        </p:txBody>
      </p:sp>
      <p:sp>
        <p:nvSpPr>
          <p:cNvPr id="20" name="Rectángulo 19">
            <a:extLst>
              <a:ext uri="{FF2B5EF4-FFF2-40B4-BE49-F238E27FC236}">
                <a16:creationId xmlns:a16="http://schemas.microsoft.com/office/drawing/2014/main" id="{527740E3-E4F2-4C9F-98D1-94DCACEED3A5}"/>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776FE197-40DF-48C0-81D5-DB82C6B9578E}"/>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22813442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834305" y="1733870"/>
            <a:ext cx="2082251" cy="380873"/>
          </a:xfrm>
          <a:prstGeom prst="rect">
            <a:avLst/>
          </a:prstGeom>
          <a:noFill/>
        </p:spPr>
        <p:txBody>
          <a:bodyPr wrap="square" rtlCol="0">
            <a:spAutoFit/>
          </a:bodyPr>
          <a:lstStyle/>
          <a:p>
            <a:r>
              <a:rPr lang="es-ES" sz="1875" dirty="0">
                <a:solidFill>
                  <a:srgbClr val="A9A8A9"/>
                </a:solidFill>
                <a:latin typeface="Lato Bold"/>
                <a:cs typeface="Lato Bold"/>
              </a:rPr>
              <a:t>CENTRO ORIENTE</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17" name="Imagen 16">
            <a:extLst>
              <a:ext uri="{FF2B5EF4-FFF2-40B4-BE49-F238E27FC236}">
                <a16:creationId xmlns:a16="http://schemas.microsoft.com/office/drawing/2014/main" id="{79A040FF-A9AD-4215-B157-E1CB9EA8F632}"/>
              </a:ext>
            </a:extLst>
          </p:cNvPr>
          <p:cNvPicPr/>
          <p:nvPr/>
        </p:nvPicPr>
        <p:blipFill rotWithShape="1">
          <a:blip r:embed="rId5">
            <a:extLst>
              <a:ext uri="{BEBA8EAE-BF5A-486C-A8C5-ECC9F3942E4B}">
                <a14:imgProps xmlns:a14="http://schemas.microsoft.com/office/drawing/2010/main">
                  <a14:imgLayer r:embed="rId6">
                    <a14:imgEffect>
                      <a14:backgroundRemoval t="9975" b="94697" l="9804" r="91993">
                        <a14:foregroundMark x1="73366" y1="88258" x2="69444" y2="94697"/>
                        <a14:foregroundMark x1="69444" y1="94697" x2="69444" y2="94697"/>
                        <a14:foregroundMark x1="89869" y1="59975" x2="91993" y2="60227"/>
                        <a14:foregroundMark x1="43464" y1="27778" x2="43464" y2="27778"/>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Removal>
                    </a14:imgEffect>
                  </a14:imgLayer>
                </a14:imgProps>
              </a:ext>
            </a:extLst>
          </a:blip>
          <a:srcRect l="16280" t="19517" r="2032" b="1216"/>
          <a:stretch/>
        </p:blipFill>
        <p:spPr>
          <a:xfrm>
            <a:off x="1212269" y="1912765"/>
            <a:ext cx="1343895" cy="1516235"/>
          </a:xfrm>
          <a:prstGeom prst="rect">
            <a:avLst/>
          </a:prstGeom>
          <a:ln>
            <a:noFill/>
          </a:ln>
          <a:effectLst>
            <a:outerShdw blurRad="292100" dist="139700" dir="2700000" algn="tl" rotWithShape="0">
              <a:srgbClr val="333333">
                <a:alpha val="65000"/>
              </a:srgbClr>
            </a:outerShdw>
          </a:effectLst>
        </p:spPr>
      </p:pic>
      <p:pic>
        <p:nvPicPr>
          <p:cNvPr id="18" name="Imagen 17">
            <a:extLst>
              <a:ext uri="{FF2B5EF4-FFF2-40B4-BE49-F238E27FC236}">
                <a16:creationId xmlns:a16="http://schemas.microsoft.com/office/drawing/2014/main" id="{BDF8FD6B-9078-475E-8CE3-6C98470949E8}"/>
              </a:ext>
            </a:extLst>
          </p:cNvPr>
          <p:cNvPicPr/>
          <p:nvPr/>
        </p:nvPicPr>
        <p:blipFill rotWithShape="1">
          <a:blip r:embed="rId7">
            <a:extLst>
              <a:ext uri="{BEBA8EAE-BF5A-486C-A8C5-ECC9F3942E4B}">
                <a14:imgProps xmlns:a14="http://schemas.microsoft.com/office/drawing/2010/main">
                  <a14:imgLayer r:embed="rId6">
                    <a14:imgEffect>
                      <a14:backgroundRemoval t="2652" b="94697" l="8007" r="91667">
                        <a14:foregroundMark x1="71023" y1="92105" x2="69444" y2="94697"/>
                        <a14:foregroundMark x1="69444" y1="94697" x2="69444" y2="94697"/>
                        <a14:foregroundMark x1="89869" y1="59975" x2="91993" y2="60227"/>
                        <a14:foregroundMark x1="17647" y1="6439" x2="17647" y2="6439"/>
                        <a14:foregroundMark x1="8007" y1="7828" x2="8007" y2="7828"/>
                        <a14:foregroundMark x1="18301" y1="2652" x2="18301" y2="2652"/>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Mark x1="39216" y1="28535" x2="39216" y2="28535"/>
                        <a14:backgroundMark x1="48366" y1="29798" x2="48366" y2="29798"/>
                        <a14:backgroundMark x1="48366" y1="35480" x2="48366" y2="35480"/>
                        <a14:backgroundMark x1="39706" y1="27020" x2="70915" y2="60227"/>
                        <a14:backgroundMark x1="70915" y1="60227" x2="71569" y2="62879"/>
                        <a14:backgroundMark x1="16667" y1="52146" x2="82516" y2="86869"/>
                        <a14:backgroundMark x1="82516" y1="86869" x2="85621" y2="87879"/>
                        <a14:backgroundMark x1="14542" y1="63384" x2="78758" y2="85732"/>
                        <a14:backgroundMark x1="70752" y1="96338" x2="73693" y2="88131"/>
                        <a14:backgroundMark x1="73693" y1="88131" x2="66340" y2="83207"/>
                        <a14:backgroundMark x1="66340" y1="83207" x2="57190" y2="82702"/>
                        <a14:backgroundMark x1="57190" y1="82702" x2="39379" y2="75000"/>
                        <a14:backgroundMark x1="39379" y1="75000" x2="13399" y2="71843"/>
                        <a14:backgroundMark x1="13399" y1="71843" x2="9967" y2="64141"/>
                        <a14:backgroundMark x1="9967" y1="64141" x2="10131" y2="63131"/>
                        <a14:backgroundMark x1="68137" y1="86364" x2="40850" y2="84722"/>
                        <a14:backgroundMark x1="71078" y1="91540" x2="71078" y2="91540"/>
                        <a14:backgroundMark x1="67974" y1="96212" x2="71242" y2="85859"/>
                        <a14:backgroundMark x1="71242" y1="85859" x2="71405" y2="85859"/>
                        <a14:backgroundMark x1="70752" y1="94444" x2="70752" y2="82702"/>
                        <a14:backgroundMark x1="69608" y1="95076" x2="74183" y2="87247"/>
                        <a14:backgroundMark x1="74346" y1="79040" x2="29902" y2="53535"/>
                      </a14:backgroundRemoval>
                    </a14:imgEffect>
                  </a14:imgLayer>
                </a14:imgProps>
              </a:ext>
            </a:extLst>
          </a:blip>
          <a:srcRect r="74697" b="84709"/>
          <a:stretch/>
        </p:blipFill>
        <p:spPr>
          <a:xfrm>
            <a:off x="991526" y="1654597"/>
            <a:ext cx="441485" cy="258168"/>
          </a:xfrm>
          <a:prstGeom prst="rect">
            <a:avLst/>
          </a:prstGeom>
          <a:ln>
            <a:noFill/>
          </a:ln>
          <a:effectLst>
            <a:outerShdw blurRad="292100" dist="139700" dir="2700000" algn="tl" rotWithShape="0">
              <a:srgbClr val="333333">
                <a:alpha val="65000"/>
              </a:srgbClr>
            </a:outerShdw>
          </a:effectLst>
        </p:spPr>
      </p:pic>
      <p:sp>
        <p:nvSpPr>
          <p:cNvPr id="13" name="Rectángulo: esquinas redondeadas 12">
            <a:hlinkClick r:id="rId8" action="ppaction://hlinksldjump"/>
            <a:extLst>
              <a:ext uri="{FF2B5EF4-FFF2-40B4-BE49-F238E27FC236}">
                <a16:creationId xmlns:a16="http://schemas.microsoft.com/office/drawing/2014/main" id="{A5083986-63F2-4C69-B28A-21B8ED62DDE8}"/>
              </a:ext>
            </a:extLst>
          </p:cNvPr>
          <p:cNvSpPr/>
          <p:nvPr/>
        </p:nvSpPr>
        <p:spPr>
          <a:xfrm>
            <a:off x="5991117" y="4339275"/>
            <a:ext cx="1365316" cy="230833"/>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sz="1350" dirty="0"/>
              <a:t>Ver Fotos</a:t>
            </a:r>
          </a:p>
        </p:txBody>
      </p:sp>
      <p:sp>
        <p:nvSpPr>
          <p:cNvPr id="14" name="CuadroTexto 13">
            <a:extLst>
              <a:ext uri="{FF2B5EF4-FFF2-40B4-BE49-F238E27FC236}">
                <a16:creationId xmlns:a16="http://schemas.microsoft.com/office/drawing/2014/main" id="{B66E71E3-0F62-477F-86B5-B08247D7AE5F}"/>
              </a:ext>
            </a:extLst>
          </p:cNvPr>
          <p:cNvSpPr txBox="1"/>
          <p:nvPr/>
        </p:nvSpPr>
        <p:spPr>
          <a:xfrm>
            <a:off x="187120" y="3508489"/>
            <a:ext cx="3593224" cy="2377574"/>
          </a:xfrm>
          <a:prstGeom prst="rect">
            <a:avLst/>
          </a:prstGeom>
          <a:noFill/>
        </p:spPr>
        <p:txBody>
          <a:bodyPr wrap="square" rtlCol="0">
            <a:spAutoFit/>
          </a:bodyPr>
          <a:lstStyle/>
          <a:p>
            <a:pPr algn="ctr"/>
            <a:r>
              <a:rPr lang="es-CO" sz="1350" b="1" dirty="0">
                <a:solidFill>
                  <a:schemeClr val="tx2">
                    <a:lumMod val="75000"/>
                  </a:schemeClr>
                </a:solidFill>
              </a:rPr>
              <a:t>Presupuesto total:                        </a:t>
            </a:r>
            <a:r>
              <a:rPr lang="es-CO" sz="1350" dirty="0">
                <a:solidFill>
                  <a:schemeClr val="tx2">
                    <a:lumMod val="75000"/>
                  </a:schemeClr>
                </a:solidFill>
              </a:rPr>
              <a:t>$826.150.000</a:t>
            </a:r>
          </a:p>
          <a:p>
            <a:pPr algn="ctr"/>
            <a:r>
              <a:rPr lang="es-CO" sz="1350" b="1" dirty="0">
                <a:solidFill>
                  <a:schemeClr val="tx2">
                    <a:lumMod val="75000"/>
                  </a:schemeClr>
                </a:solidFill>
              </a:rPr>
              <a:t>Inicio:                                         </a:t>
            </a:r>
            <a:r>
              <a:rPr lang="es-CO" sz="1350" dirty="0">
                <a:solidFill>
                  <a:schemeClr val="tx2">
                    <a:lumMod val="75000"/>
                  </a:schemeClr>
                </a:solidFill>
              </a:rPr>
              <a:t>21 Febrero 2018</a:t>
            </a:r>
          </a:p>
          <a:p>
            <a:pPr algn="ctr"/>
            <a:r>
              <a:rPr lang="es-CO" sz="1350" b="1" dirty="0">
                <a:solidFill>
                  <a:schemeClr val="tx2">
                    <a:lumMod val="75000"/>
                  </a:schemeClr>
                </a:solidFill>
              </a:rPr>
              <a:t>Fin:                                             </a:t>
            </a:r>
            <a:r>
              <a:rPr lang="es-CO" sz="1350" dirty="0">
                <a:solidFill>
                  <a:schemeClr val="tx2">
                    <a:lumMod val="75000"/>
                  </a:schemeClr>
                </a:solidFill>
              </a:rPr>
              <a:t>21 Febrero 2019             o agotar presupuesto( lo que ocurra primero)</a:t>
            </a:r>
          </a:p>
          <a:p>
            <a:pPr algn="ctr"/>
            <a:endParaRPr lang="es-CO" sz="1350" dirty="0">
              <a:solidFill>
                <a:schemeClr val="tx2">
                  <a:lumMod val="75000"/>
                </a:schemeClr>
              </a:solidFill>
            </a:endParaRPr>
          </a:p>
          <a:p>
            <a:pPr algn="ctr"/>
            <a:r>
              <a:rPr lang="es-CO" sz="1350" b="1" dirty="0">
                <a:solidFill>
                  <a:schemeClr val="tx2">
                    <a:lumMod val="75000"/>
                  </a:schemeClr>
                </a:solidFill>
              </a:rPr>
              <a:t>Contratista: </a:t>
            </a:r>
          </a:p>
          <a:p>
            <a:pPr algn="ctr"/>
            <a:r>
              <a:rPr lang="es-CO" sz="1350" dirty="0">
                <a:solidFill>
                  <a:schemeClr val="tx2">
                    <a:lumMod val="75000"/>
                  </a:schemeClr>
                </a:solidFill>
              </a:rPr>
              <a:t>Consorcio Urano 2017</a:t>
            </a:r>
          </a:p>
          <a:p>
            <a:pPr algn="ctr"/>
            <a:endParaRPr lang="es-CO" sz="1350" dirty="0">
              <a:solidFill>
                <a:schemeClr val="tx2">
                  <a:lumMod val="75000"/>
                </a:schemeClr>
              </a:solidFill>
            </a:endParaRPr>
          </a:p>
          <a:p>
            <a:pPr algn="ctr"/>
            <a:r>
              <a:rPr lang="es-CO" sz="1350" b="1" dirty="0">
                <a:solidFill>
                  <a:schemeClr val="tx2">
                    <a:lumMod val="75000"/>
                  </a:schemeClr>
                </a:solidFill>
              </a:rPr>
              <a:t>Solicitud de adición para finalizar 2018:</a:t>
            </a:r>
          </a:p>
          <a:p>
            <a:pPr algn="ctr"/>
            <a:r>
              <a:rPr lang="es-CO" sz="1350" b="1" dirty="0">
                <a:solidFill>
                  <a:schemeClr val="tx2">
                    <a:lumMod val="75000"/>
                  </a:schemeClr>
                </a:solidFill>
              </a:rPr>
              <a:t>  </a:t>
            </a:r>
            <a:r>
              <a:rPr lang="es-CO" sz="1350" dirty="0">
                <a:solidFill>
                  <a:schemeClr val="tx2">
                    <a:lumMod val="75000"/>
                  </a:schemeClr>
                </a:solidFill>
              </a:rPr>
              <a:t>$ 250.000.000 en incautado</a:t>
            </a:r>
          </a:p>
          <a:p>
            <a:pPr algn="ctr"/>
            <a:endParaRPr lang="es-CO" sz="1350" dirty="0"/>
          </a:p>
        </p:txBody>
      </p:sp>
      <p:cxnSp>
        <p:nvCxnSpPr>
          <p:cNvPr id="15" name="Conector recto 14">
            <a:extLst>
              <a:ext uri="{FF2B5EF4-FFF2-40B4-BE49-F238E27FC236}">
                <a16:creationId xmlns:a16="http://schemas.microsoft.com/office/drawing/2014/main" id="{E25D28F2-87CC-44DF-A813-9AD9A2E4FC3F}"/>
              </a:ext>
            </a:extLst>
          </p:cNvPr>
          <p:cNvCxnSpPr/>
          <p:nvPr/>
        </p:nvCxnSpPr>
        <p:spPr>
          <a:xfrm>
            <a:off x="3763208" y="2068216"/>
            <a:ext cx="0" cy="3344432"/>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19" name="Gráfico 18">
            <a:extLst>
              <a:ext uri="{FF2B5EF4-FFF2-40B4-BE49-F238E27FC236}">
                <a16:creationId xmlns:a16="http://schemas.microsoft.com/office/drawing/2014/main" id="{E122AA31-9BAD-45D0-99E2-5D43FC9344D3}"/>
              </a:ext>
            </a:extLst>
          </p:cNvPr>
          <p:cNvGraphicFramePr>
            <a:graphicFrameLocks/>
          </p:cNvGraphicFramePr>
          <p:nvPr>
            <p:extLst/>
          </p:nvPr>
        </p:nvGraphicFramePr>
        <p:xfrm>
          <a:off x="3907173" y="2030213"/>
          <a:ext cx="5227301" cy="2315583"/>
        </p:xfrm>
        <a:graphic>
          <a:graphicData uri="http://schemas.openxmlformats.org/drawingml/2006/chart">
            <c:chart xmlns:c="http://schemas.openxmlformats.org/drawingml/2006/chart" xmlns:r="http://schemas.openxmlformats.org/officeDocument/2006/relationships" r:id="rId9"/>
          </a:graphicData>
        </a:graphic>
      </p:graphicFrame>
      <p:pic>
        <p:nvPicPr>
          <p:cNvPr id="20" name="Imagen 19">
            <a:extLst>
              <a:ext uri="{FF2B5EF4-FFF2-40B4-BE49-F238E27FC236}">
                <a16:creationId xmlns:a16="http://schemas.microsoft.com/office/drawing/2014/main" id="{9095DC1A-3408-493B-BE39-F8424829F8F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74610" y="4831687"/>
            <a:ext cx="1024511" cy="718865"/>
          </a:xfrm>
          <a:prstGeom prst="rect">
            <a:avLst/>
          </a:prstGeom>
        </p:spPr>
      </p:pic>
      <p:pic>
        <p:nvPicPr>
          <p:cNvPr id="21" name="Picture 2" descr="Image">
            <a:extLst>
              <a:ext uri="{FF2B5EF4-FFF2-40B4-BE49-F238E27FC236}">
                <a16:creationId xmlns:a16="http://schemas.microsoft.com/office/drawing/2014/main" id="{F8326EE0-FD51-402C-B536-D8FAFA4F6883}"/>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5607689" y="4826701"/>
            <a:ext cx="913134" cy="74200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n 21">
            <a:extLst>
              <a:ext uri="{FF2B5EF4-FFF2-40B4-BE49-F238E27FC236}">
                <a16:creationId xmlns:a16="http://schemas.microsoft.com/office/drawing/2014/main" id="{229E01C1-A87E-4655-A0E0-D768C8362A5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829391" y="4831687"/>
            <a:ext cx="877225" cy="739822"/>
          </a:xfrm>
          <a:prstGeom prst="rect">
            <a:avLst/>
          </a:prstGeom>
        </p:spPr>
      </p:pic>
      <p:pic>
        <p:nvPicPr>
          <p:cNvPr id="23" name="Picture 8" descr="Image">
            <a:extLst>
              <a:ext uri="{FF2B5EF4-FFF2-40B4-BE49-F238E27FC236}">
                <a16:creationId xmlns:a16="http://schemas.microsoft.com/office/drawing/2014/main" id="{9307451F-4090-46E0-B6D0-883652A88522}"/>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8002253" y="4828879"/>
            <a:ext cx="1016828" cy="73982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ángulo 23">
            <a:extLst>
              <a:ext uri="{FF2B5EF4-FFF2-40B4-BE49-F238E27FC236}">
                <a16:creationId xmlns:a16="http://schemas.microsoft.com/office/drawing/2014/main" id="{E563677F-734B-4979-8F3E-A082B92F7687}"/>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5" name="CuadroTexto 24">
            <a:extLst>
              <a:ext uri="{FF2B5EF4-FFF2-40B4-BE49-F238E27FC236}">
                <a16:creationId xmlns:a16="http://schemas.microsoft.com/office/drawing/2014/main" id="{7658DE05-444B-4869-A65D-993B398766BD}"/>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803903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929738" y="1027707"/>
            <a:ext cx="1605275" cy="669414"/>
          </a:xfrm>
          <a:prstGeom prst="rect">
            <a:avLst/>
          </a:prstGeom>
          <a:noFill/>
        </p:spPr>
        <p:txBody>
          <a:bodyPr wrap="square" rtlCol="0">
            <a:spAutoFit/>
          </a:bodyPr>
          <a:lstStyle/>
          <a:p>
            <a:r>
              <a:rPr lang="es-ES" sz="1875" dirty="0">
                <a:solidFill>
                  <a:srgbClr val="A9A8A9"/>
                </a:solidFill>
                <a:latin typeface="Lato Bold"/>
                <a:cs typeface="Lato Bold"/>
              </a:rPr>
              <a:t>CENTRO ORIENTE</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3" name="Rectángulo: esquinas redondeadas 2">
            <a:hlinkClick r:id="rId5" action="ppaction://hlinksldjump"/>
            <a:extLst>
              <a:ext uri="{FF2B5EF4-FFF2-40B4-BE49-F238E27FC236}">
                <a16:creationId xmlns:a16="http://schemas.microsoft.com/office/drawing/2014/main" id="{7AFD850F-FE29-4848-971C-19943D88A761}"/>
              </a:ext>
            </a:extLst>
          </p:cNvPr>
          <p:cNvSpPr/>
          <p:nvPr/>
        </p:nvSpPr>
        <p:spPr>
          <a:xfrm>
            <a:off x="430832" y="5470695"/>
            <a:ext cx="1365316" cy="230833"/>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sz="1350" dirty="0"/>
              <a:t>Regresar</a:t>
            </a:r>
          </a:p>
        </p:txBody>
      </p:sp>
      <p:sp>
        <p:nvSpPr>
          <p:cNvPr id="18" name="CuadroTexto 17">
            <a:extLst>
              <a:ext uri="{FF2B5EF4-FFF2-40B4-BE49-F238E27FC236}">
                <a16:creationId xmlns:a16="http://schemas.microsoft.com/office/drawing/2014/main" id="{4637914D-62FE-4FFE-8D01-C25346B7FC6A}"/>
              </a:ext>
            </a:extLst>
          </p:cNvPr>
          <p:cNvSpPr txBox="1"/>
          <p:nvPr/>
        </p:nvSpPr>
        <p:spPr>
          <a:xfrm>
            <a:off x="5971891" y="3327711"/>
            <a:ext cx="3135431" cy="553998"/>
          </a:xfrm>
          <a:prstGeom prst="rect">
            <a:avLst/>
          </a:prstGeom>
          <a:noFill/>
        </p:spPr>
        <p:txBody>
          <a:bodyPr wrap="square" rtlCol="0">
            <a:spAutoFit/>
          </a:bodyPr>
          <a:lstStyle/>
          <a:p>
            <a:r>
              <a:rPr lang="es-CO" sz="1500" dirty="0">
                <a:solidFill>
                  <a:schemeClr val="tx2">
                    <a:lumMod val="75000"/>
                  </a:schemeClr>
                </a:solidFill>
                <a:latin typeface="Lato Bold"/>
              </a:rPr>
              <a:t>230-6333 CS BRR EL BARZAL CR 39 33 36 </a:t>
            </a:r>
          </a:p>
        </p:txBody>
      </p:sp>
      <p:sp>
        <p:nvSpPr>
          <p:cNvPr id="4" name="Rectángulo 3">
            <a:extLst>
              <a:ext uri="{FF2B5EF4-FFF2-40B4-BE49-F238E27FC236}">
                <a16:creationId xmlns:a16="http://schemas.microsoft.com/office/drawing/2014/main" id="{2318026D-CD85-42FE-8981-C687B09AB969}"/>
              </a:ext>
            </a:extLst>
          </p:cNvPr>
          <p:cNvSpPr/>
          <p:nvPr/>
        </p:nvSpPr>
        <p:spPr>
          <a:xfrm>
            <a:off x="3191371" y="3144700"/>
            <a:ext cx="2725130" cy="507831"/>
          </a:xfrm>
          <a:prstGeom prst="rect">
            <a:avLst/>
          </a:prstGeom>
        </p:spPr>
        <p:txBody>
          <a:bodyPr wrap="square">
            <a:spAutoFit/>
          </a:bodyPr>
          <a:lstStyle/>
          <a:p>
            <a:r>
              <a:rPr lang="es-CO" sz="1350" dirty="0">
                <a:solidFill>
                  <a:schemeClr val="tx2">
                    <a:lumMod val="75000"/>
                  </a:schemeClr>
                </a:solidFill>
                <a:latin typeface="Lato Bold"/>
              </a:rPr>
              <a:t>50N-20391906 CS2 CL 173 68 51 CON LA ALDEA </a:t>
            </a:r>
            <a:endParaRPr lang="es-CO" sz="1350" dirty="0">
              <a:solidFill>
                <a:schemeClr val="tx2">
                  <a:lumMod val="75000"/>
                </a:schemeClr>
              </a:solidFill>
            </a:endParaRPr>
          </a:p>
        </p:txBody>
      </p:sp>
      <p:cxnSp>
        <p:nvCxnSpPr>
          <p:cNvPr id="34" name="Conector recto 33">
            <a:extLst>
              <a:ext uri="{FF2B5EF4-FFF2-40B4-BE49-F238E27FC236}">
                <a16:creationId xmlns:a16="http://schemas.microsoft.com/office/drawing/2014/main" id="{90D81A2C-7362-4AF0-87C0-0E7ADC8324E3}"/>
              </a:ext>
            </a:extLst>
          </p:cNvPr>
          <p:cNvCxnSpPr/>
          <p:nvPr/>
        </p:nvCxnSpPr>
        <p:spPr>
          <a:xfrm>
            <a:off x="3076712" y="1820103"/>
            <a:ext cx="0" cy="3344432"/>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Conector recto 34">
            <a:extLst>
              <a:ext uri="{FF2B5EF4-FFF2-40B4-BE49-F238E27FC236}">
                <a16:creationId xmlns:a16="http://schemas.microsoft.com/office/drawing/2014/main" id="{A72B815E-ED1E-4367-B445-EAC096A96DF3}"/>
              </a:ext>
            </a:extLst>
          </p:cNvPr>
          <p:cNvCxnSpPr/>
          <p:nvPr/>
        </p:nvCxnSpPr>
        <p:spPr>
          <a:xfrm>
            <a:off x="5981018" y="1843069"/>
            <a:ext cx="0" cy="3344432"/>
          </a:xfrm>
          <a:prstGeom prst="line">
            <a:avLst/>
          </a:prstGeom>
        </p:spPr>
        <p:style>
          <a:lnRef idx="2">
            <a:schemeClr val="accent1"/>
          </a:lnRef>
          <a:fillRef idx="0">
            <a:schemeClr val="accent1"/>
          </a:fillRef>
          <a:effectRef idx="1">
            <a:schemeClr val="accent1"/>
          </a:effectRef>
          <a:fontRef idx="minor">
            <a:schemeClr val="tx1"/>
          </a:fontRef>
        </p:style>
      </p:cxnSp>
      <p:pic>
        <p:nvPicPr>
          <p:cNvPr id="14" name="Imagen 13">
            <a:extLst>
              <a:ext uri="{FF2B5EF4-FFF2-40B4-BE49-F238E27FC236}">
                <a16:creationId xmlns:a16="http://schemas.microsoft.com/office/drawing/2014/main" id="{1BD3B467-9767-4FB0-A775-C6D5D89B995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2408" y="2015637"/>
            <a:ext cx="1372238" cy="9628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2" descr="Image">
            <a:extLst>
              <a:ext uri="{FF2B5EF4-FFF2-40B4-BE49-F238E27FC236}">
                <a16:creationId xmlns:a16="http://schemas.microsoft.com/office/drawing/2014/main" id="{D7E06FED-87B1-48A3-936C-82360D6AE76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702675" y="1988872"/>
            <a:ext cx="1223060" cy="993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7" name="Imagen 16">
            <a:extLst>
              <a:ext uri="{FF2B5EF4-FFF2-40B4-BE49-F238E27FC236}">
                <a16:creationId xmlns:a16="http://schemas.microsoft.com/office/drawing/2014/main" id="{8D9CA687-4748-4B01-AAE5-3B8F4B39DE3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189216" y="1986848"/>
            <a:ext cx="1174963" cy="9909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8" descr="Image">
            <a:extLst>
              <a:ext uri="{FF2B5EF4-FFF2-40B4-BE49-F238E27FC236}">
                <a16:creationId xmlns:a16="http://schemas.microsoft.com/office/drawing/2014/main" id="{635A3A8B-5864-41BA-AF30-054253550BC3}"/>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500496" y="1984040"/>
            <a:ext cx="1361948" cy="9909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 name="Imagen 19">
            <a:extLst>
              <a:ext uri="{FF2B5EF4-FFF2-40B4-BE49-F238E27FC236}">
                <a16:creationId xmlns:a16="http://schemas.microsoft.com/office/drawing/2014/main" id="{4DBE1E61-0CE0-475F-BB29-3C43469EF4C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196851" y="3901241"/>
            <a:ext cx="1268448" cy="14178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3" descr="Image">
            <a:extLst>
              <a:ext uri="{FF2B5EF4-FFF2-40B4-BE49-F238E27FC236}">
                <a16:creationId xmlns:a16="http://schemas.microsoft.com/office/drawing/2014/main" id="{BDB8124C-102C-43DB-A0B8-BC89CB53348E}"/>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l="20657" r="27595" b="38732"/>
          <a:stretch/>
        </p:blipFill>
        <p:spPr bwMode="auto">
          <a:xfrm>
            <a:off x="4611994" y="3893639"/>
            <a:ext cx="1257071" cy="14178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3" name="Imagen 22">
            <a:extLst>
              <a:ext uri="{FF2B5EF4-FFF2-40B4-BE49-F238E27FC236}">
                <a16:creationId xmlns:a16="http://schemas.microsoft.com/office/drawing/2014/main" id="{75586C5D-0AC6-491A-B813-0F408CA31063}"/>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099592" y="3932750"/>
            <a:ext cx="1365263" cy="11078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Imagen 23">
            <a:extLst>
              <a:ext uri="{FF2B5EF4-FFF2-40B4-BE49-F238E27FC236}">
                <a16:creationId xmlns:a16="http://schemas.microsoft.com/office/drawing/2014/main" id="{BAA533B2-4554-4F14-BBCE-9714B73DBCD7}"/>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130936" y="1928074"/>
            <a:ext cx="1402412" cy="1091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Imagen 24">
            <a:extLst>
              <a:ext uri="{FF2B5EF4-FFF2-40B4-BE49-F238E27FC236}">
                <a16:creationId xmlns:a16="http://schemas.microsoft.com/office/drawing/2014/main" id="{87E8C140-ABCE-4876-8ED7-7FFEE8056FF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637740" y="3868472"/>
            <a:ext cx="1316822" cy="12154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Imagen 25">
            <a:extLst>
              <a:ext uri="{FF2B5EF4-FFF2-40B4-BE49-F238E27FC236}">
                <a16:creationId xmlns:a16="http://schemas.microsoft.com/office/drawing/2014/main" id="{5FC5F37F-3F65-4964-AE8C-6B75CBF2D470}"/>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683266" y="1839165"/>
            <a:ext cx="1202057" cy="12478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0EAC9CC5-8C3E-43D4-88BC-F3421612C38C}"/>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72408" y="3835466"/>
            <a:ext cx="1316366" cy="12207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Picture 10" descr="Image">
            <a:extLst>
              <a:ext uri="{FF2B5EF4-FFF2-40B4-BE49-F238E27FC236}">
                <a16:creationId xmlns:a16="http://schemas.microsoft.com/office/drawing/2014/main" id="{44F73F74-6668-4475-884B-8B67A8002A2E}"/>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1613638" y="3835466"/>
            <a:ext cx="1267427" cy="12140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9" name="Rectángulo 28">
            <a:extLst>
              <a:ext uri="{FF2B5EF4-FFF2-40B4-BE49-F238E27FC236}">
                <a16:creationId xmlns:a16="http://schemas.microsoft.com/office/drawing/2014/main" id="{71654428-B761-4D78-80CD-0ED2A5AABA36}"/>
              </a:ext>
            </a:extLst>
          </p:cNvPr>
          <p:cNvSpPr/>
          <p:nvPr/>
        </p:nvSpPr>
        <p:spPr>
          <a:xfrm>
            <a:off x="178867" y="3235439"/>
            <a:ext cx="2725130" cy="323165"/>
          </a:xfrm>
          <a:prstGeom prst="rect">
            <a:avLst/>
          </a:prstGeom>
        </p:spPr>
        <p:txBody>
          <a:bodyPr wrap="square">
            <a:spAutoFit/>
          </a:bodyPr>
          <a:lstStyle/>
          <a:p>
            <a:r>
              <a:rPr lang="es-CO" sz="1500" dirty="0">
                <a:solidFill>
                  <a:schemeClr val="tx2">
                    <a:lumMod val="75000"/>
                  </a:schemeClr>
                </a:solidFill>
                <a:latin typeface="Lato Bold"/>
              </a:rPr>
              <a:t>50N-44473 AK 45 120 25</a:t>
            </a:r>
            <a:endParaRPr lang="es-CO" sz="1500" dirty="0">
              <a:solidFill>
                <a:schemeClr val="tx2">
                  <a:lumMod val="75000"/>
                </a:schemeClr>
              </a:solidFill>
            </a:endParaRPr>
          </a:p>
        </p:txBody>
      </p:sp>
      <p:sp>
        <p:nvSpPr>
          <p:cNvPr id="30" name="Rectángulo 29">
            <a:extLst>
              <a:ext uri="{FF2B5EF4-FFF2-40B4-BE49-F238E27FC236}">
                <a16:creationId xmlns:a16="http://schemas.microsoft.com/office/drawing/2014/main" id="{DC5A12AE-C4E0-4477-AF93-44029EE9E0A1}"/>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1" name="CuadroTexto 30">
            <a:extLst>
              <a:ext uri="{FF2B5EF4-FFF2-40B4-BE49-F238E27FC236}">
                <a16:creationId xmlns:a16="http://schemas.microsoft.com/office/drawing/2014/main" id="{9FFA1108-5900-4C75-B3E0-A0D9A8AE7E8A}"/>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3368075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052989" y="1641208"/>
            <a:ext cx="1502694" cy="380873"/>
          </a:xfrm>
          <a:prstGeom prst="rect">
            <a:avLst/>
          </a:prstGeom>
          <a:noFill/>
        </p:spPr>
        <p:txBody>
          <a:bodyPr wrap="square" rtlCol="0">
            <a:spAutoFit/>
          </a:bodyPr>
          <a:lstStyle/>
          <a:p>
            <a:r>
              <a:rPr lang="es-ES" sz="1875" dirty="0">
                <a:solidFill>
                  <a:srgbClr val="A9A8A9"/>
                </a:solidFill>
                <a:latin typeface="Lato Bold"/>
                <a:cs typeface="Lato Bold"/>
              </a:rPr>
              <a:t>OCCIDENTE</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BEBA8EAE-BF5A-486C-A8C5-ECC9F3942E4B}">
                <a14:imgProps xmlns:a14="http://schemas.microsoft.com/office/drawing/2010/main">
                  <a14:imgLayer r:embed="rId4">
                    <a14:imgEffect>
                      <a14:backgroundRemoval t="7742" b="87742" l="7750" r="93250">
                        <a14:foregroundMark x1="15750" y1="26452" x2="28250" y2="44516"/>
                        <a14:foregroundMark x1="28250" y1="44516" x2="18250" y2="73548"/>
                        <a14:foregroundMark x1="18250" y1="73548" x2="7750" y2="46452"/>
                        <a14:foregroundMark x1="7750" y1="46452" x2="17750" y2="22581"/>
                        <a14:foregroundMark x1="34500" y1="32258" x2="86750" y2="26452"/>
                        <a14:foregroundMark x1="86750" y1="26452" x2="92500" y2="32258"/>
                        <a14:foregroundMark x1="35250" y1="58710" x2="93000" y2="61935"/>
                        <a14:foregroundMark x1="92500" y1="69677" x2="30500" y2="70968"/>
                        <a14:foregroundMark x1="30250" y1="70968" x2="10750" y2="70968"/>
                        <a14:foregroundMark x1="8750" y1="24516" x2="8000" y2="64516"/>
                        <a14:foregroundMark x1="8000" y1="64516" x2="21000" y2="81935"/>
                        <a14:foregroundMark x1="21000" y1="81935" x2="29500" y2="48387"/>
                        <a14:foregroundMark x1="29500" y1="48387" x2="17500" y2="25806"/>
                        <a14:foregroundMark x1="17500" y1="25806" x2="8500" y2="59355"/>
                        <a14:foregroundMark x1="8500" y1="59355" x2="21250" y2="40645"/>
                        <a14:foregroundMark x1="21250" y1="40645" x2="30500" y2="72903"/>
                        <a14:foregroundMark x1="30500" y1="72903" x2="22250" y2="38065"/>
                        <a14:foregroundMark x1="22250" y1="38065" x2="37500" y2="32903"/>
                        <a14:foregroundMark x1="37500" y1="32903" x2="69750" y2="41935"/>
                        <a14:foregroundMark x1="69750" y1="41935" x2="85750" y2="40000"/>
                        <a14:foregroundMark x1="85750" y1="40000" x2="88000" y2="38065"/>
                        <a14:foregroundMark x1="91500" y1="39355" x2="27750" y2="56129"/>
                        <a14:foregroundMark x1="30750" y1="49032" x2="77000" y2="29677"/>
                        <a14:foregroundMark x1="77000" y1="29677" x2="91500" y2="36129"/>
                        <a14:foregroundMark x1="91500" y1="36129" x2="86750" y2="73548"/>
                        <a14:foregroundMark x1="86750" y1="73548" x2="38500" y2="63871"/>
                        <a14:foregroundMark x1="38500" y1="63871" x2="35500" y2="67097"/>
                        <a14:foregroundMark x1="86750" y1="58710" x2="71500" y2="61290"/>
                        <a14:foregroundMark x1="86500" y1="68387" x2="73500" y2="58065"/>
                        <a14:foregroundMark x1="93250" y1="67742" x2="77250" y2="43226"/>
                        <a14:foregroundMark x1="77250" y1="43226" x2="75500" y2="36129"/>
                        <a14:foregroundMark x1="90250" y1="46452" x2="73250" y2="31613"/>
                        <a14:foregroundMark x1="73250" y1="31613" x2="65750" y2="31613"/>
                        <a14:foregroundMark x1="74000" y1="32258" x2="38500" y2="25806"/>
                        <a14:foregroundMark x1="38500" y1="25806" x2="31750" y2="30968"/>
                        <a14:foregroundMark x1="27250" y1="30323" x2="15250" y2="29032"/>
                        <a14:foregroundMark x1="44000" y1="72258" x2="39750" y2="39355"/>
                        <a14:foregroundMark x1="12500" y1="22581" x2="27000" y2="23871"/>
                        <a14:foregroundMark x1="27000" y1="23871" x2="34000" y2="30323"/>
                      </a14:backgroundRemoval>
                    </a14:imgEffect>
                  </a14:imgLayer>
                </a14:imgProps>
              </a:ex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13" name="Imagen 12">
            <a:extLst>
              <a:ext uri="{FF2B5EF4-FFF2-40B4-BE49-F238E27FC236}">
                <a16:creationId xmlns:a16="http://schemas.microsoft.com/office/drawing/2014/main" id="{1B05E3AE-3510-4FF7-BAAB-D2FFF65E69CA}"/>
              </a:ext>
            </a:extLst>
          </p:cNvPr>
          <p:cNvPicPr/>
          <p:nvPr/>
        </p:nvPicPr>
        <p:blipFill rotWithShape="1">
          <a:blip r:embed="rId6">
            <a:extLst>
              <a:ext uri="{BEBA8EAE-BF5A-486C-A8C5-ECC9F3942E4B}">
                <a14:imgProps xmlns:a14="http://schemas.microsoft.com/office/drawing/2010/main">
                  <a14:imgLayer r:embed="rId7">
                    <a14:imgEffect>
                      <a14:backgroundRemoval t="10000" b="90000" l="10000" r="90000">
                        <a14:foregroundMark x1="22712" y1="25505" x2="20425" y2="47601"/>
                        <a14:foregroundMark x1="20425" y1="47601" x2="21078" y2="47854"/>
                        <a14:foregroundMark x1="35131" y1="29924" x2="29902" y2="46970"/>
                        <a14:backgroundMark x1="60621" y1="33586" x2="37908" y2="52904"/>
                        <a14:backgroundMark x1="37908" y1="52904" x2="19281" y2="62500"/>
                        <a14:backgroundMark x1="19281" y1="62500" x2="16667" y2="66035"/>
                        <a14:backgroundMark x1="10948" y1="62247" x2="33333" y2="53535"/>
                        <a14:backgroundMark x1="33333" y1="53535" x2="41176" y2="47475"/>
                        <a14:backgroundMark x1="41176" y1="47475" x2="50163" y2="30808"/>
                        <a14:backgroundMark x1="27124" y1="12247" x2="33007" y2="19192"/>
                        <a14:backgroundMark x1="33007" y1="19192" x2="52778" y2="32828"/>
                        <a14:backgroundMark x1="52778" y1="32828" x2="68627" y2="48990"/>
                        <a14:backgroundMark x1="68627" y1="48990" x2="68791" y2="48990"/>
                        <a14:backgroundMark x1="27941" y1="27778" x2="34804" y2="17803"/>
                        <a14:backgroundMark x1="25654" y1="19697" x2="41503" y2="25253"/>
                        <a14:backgroundMark x1="41503" y1="25253" x2="41667" y2="30303"/>
                        <a14:backgroundMark x1="25000" y1="28788" x2="33170" y2="27020"/>
                        <a14:backgroundMark x1="33170" y1="27020" x2="35458" y2="24495"/>
                        <a14:backgroundMark x1="37745" y1="25126" x2="41830" y2="31313"/>
                        <a14:backgroundMark x1="43137" y1="30051" x2="47386" y2="36869"/>
                        <a14:backgroundMark x1="47386" y1="36869" x2="29739" y2="52778"/>
                        <a14:backgroundMark x1="29739" y1="52778" x2="24020" y2="50253"/>
                        <a14:backgroundMark x1="25654" y1="47601" x2="20752" y2="55934"/>
                        <a14:backgroundMark x1="20752" y1="55934" x2="13235" y2="60101"/>
                        <a14:backgroundMark x1="13235" y1="60101" x2="10948" y2="66793"/>
                        <a14:backgroundMark x1="10948" y1="66793" x2="19444" y2="68182"/>
                        <a14:backgroundMark x1="19444" y1="68182" x2="41503" y2="65152"/>
                        <a14:backgroundMark x1="41503" y1="65152" x2="61928" y2="44697"/>
                        <a14:backgroundMark x1="61928" y1="44697" x2="73693" y2="43687"/>
                        <a14:backgroundMark x1="73693" y1="43687" x2="78758" y2="50631"/>
                        <a14:backgroundMark x1="78758" y1="50631" x2="69771" y2="64015"/>
                        <a14:backgroundMark x1="69771" y1="64015" x2="59641" y2="68308"/>
                        <a14:backgroundMark x1="59641" y1="68308" x2="61111" y2="74874"/>
                        <a14:backgroundMark x1="61111" y1="74874" x2="61275" y2="74874"/>
                        <a14:backgroundMark x1="32190" y1="48106" x2="35621" y2="44949"/>
                        <a14:backgroundMark x1="38725" y1="39646" x2="46895" y2="38763"/>
                        <a14:backgroundMark x1="60621" y1="35859" x2="83170" y2="39646"/>
                        <a14:backgroundMark x1="83170" y1="39646" x2="90686" y2="43813"/>
                        <a14:backgroundMark x1="90686" y1="43813" x2="89869" y2="50884"/>
                        <a14:backgroundMark x1="89869" y1="50884" x2="77124" y2="58207"/>
                        <a14:backgroundMark x1="77124" y1="58207" x2="50490" y2="66288"/>
                        <a14:backgroundMark x1="50490" y1="66288" x2="47549" y2="72727"/>
                        <a14:backgroundMark x1="47549" y1="72727" x2="59804" y2="75253"/>
                        <a14:backgroundMark x1="59804" y1="75253" x2="61928" y2="74747"/>
                        <a14:backgroundMark x1="67810" y1="47854" x2="51961" y2="73611"/>
                        <a14:backgroundMark x1="51961" y1="73611" x2="51961" y2="73737"/>
                        <a14:backgroundMark x1="28595" y1="69697" x2="73203" y2="85101"/>
                        <a14:backgroundMark x1="73203" y1="85101" x2="74346" y2="85985"/>
                        <a14:backgroundMark x1="38235" y1="30808" x2="39052" y2="29419"/>
                        <a14:backgroundMark x1="27614" y1="48485" x2="27614" y2="48485"/>
                        <a14:backgroundMark x1="20915" y1="51263" x2="20915" y2="51263"/>
                      </a14:backgroundRemoval>
                    </a14:imgEffect>
                  </a14:imgLayer>
                </a14:imgProps>
              </a:ext>
              <a:ext uri="{28A0092B-C50C-407E-A947-70E740481C1C}">
                <a14:useLocalDpi xmlns:a14="http://schemas.microsoft.com/office/drawing/2010/main" val="0"/>
              </a:ext>
            </a:extLst>
          </a:blip>
          <a:srcRect l="11285" t="19849" r="56558" b="47846"/>
          <a:stretch/>
        </p:blipFill>
        <p:spPr>
          <a:xfrm>
            <a:off x="1377736" y="1914553"/>
            <a:ext cx="997242" cy="1219017"/>
          </a:xfrm>
          <a:prstGeom prst="rect">
            <a:avLst/>
          </a:prstGeom>
          <a:ln>
            <a:noFill/>
          </a:ln>
          <a:effectLst>
            <a:outerShdw blurRad="292100" dist="139700" dir="2700000" algn="tl" rotWithShape="0">
              <a:srgbClr val="333333">
                <a:alpha val="65000"/>
              </a:srgbClr>
            </a:outerShdw>
          </a:effectLst>
        </p:spPr>
      </p:pic>
      <p:pic>
        <p:nvPicPr>
          <p:cNvPr id="9" name="Picture 2">
            <a:extLst>
              <a:ext uri="{FF2B5EF4-FFF2-40B4-BE49-F238E27FC236}">
                <a16:creationId xmlns:a16="http://schemas.microsoft.com/office/drawing/2014/main" id="{87746E61-9D5C-43C3-B2A3-9D86A6F08CB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38195" y="4577990"/>
            <a:ext cx="872750" cy="108624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a:extLst>
              <a:ext uri="{FF2B5EF4-FFF2-40B4-BE49-F238E27FC236}">
                <a16:creationId xmlns:a16="http://schemas.microsoft.com/office/drawing/2014/main" id="{F7F49291-4EE6-448C-A6C5-8A40A01FA5E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91353" y="4584234"/>
            <a:ext cx="959219" cy="108969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8FF50829-D1AD-4033-AFF2-D8C9EC36329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61382" y="4577990"/>
            <a:ext cx="869073" cy="10811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a:extLst>
              <a:ext uri="{FF2B5EF4-FFF2-40B4-BE49-F238E27FC236}">
                <a16:creationId xmlns:a16="http://schemas.microsoft.com/office/drawing/2014/main" id="{4F09DA90-83D5-4BD5-B0E5-09CEA92589D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27079" y="4584233"/>
            <a:ext cx="931062" cy="107999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ángulo: esquinas redondeadas 2">
            <a:hlinkClick r:id="rId12" action="ppaction://hlinksldjump"/>
            <a:extLst>
              <a:ext uri="{FF2B5EF4-FFF2-40B4-BE49-F238E27FC236}">
                <a16:creationId xmlns:a16="http://schemas.microsoft.com/office/drawing/2014/main" id="{7AFD850F-FE29-4848-971C-19943D88A761}"/>
              </a:ext>
            </a:extLst>
          </p:cNvPr>
          <p:cNvSpPr/>
          <p:nvPr/>
        </p:nvSpPr>
        <p:spPr>
          <a:xfrm>
            <a:off x="5798911" y="4278293"/>
            <a:ext cx="1365316" cy="230833"/>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sz="1350" dirty="0"/>
              <a:t>Ver Fotos</a:t>
            </a:r>
          </a:p>
        </p:txBody>
      </p:sp>
      <p:graphicFrame>
        <p:nvGraphicFramePr>
          <p:cNvPr id="19" name="Gráfico 18">
            <a:extLst>
              <a:ext uri="{FF2B5EF4-FFF2-40B4-BE49-F238E27FC236}">
                <a16:creationId xmlns:a16="http://schemas.microsoft.com/office/drawing/2014/main" id="{472710A5-B899-4EB4-A3A5-785093A7C0DC}"/>
              </a:ext>
            </a:extLst>
          </p:cNvPr>
          <p:cNvGraphicFramePr>
            <a:graphicFrameLocks/>
          </p:cNvGraphicFramePr>
          <p:nvPr>
            <p:extLst/>
          </p:nvPr>
        </p:nvGraphicFramePr>
        <p:xfrm>
          <a:off x="3841057" y="2162312"/>
          <a:ext cx="5203415" cy="2057400"/>
        </p:xfrm>
        <a:graphic>
          <a:graphicData uri="http://schemas.openxmlformats.org/drawingml/2006/chart">
            <c:chart xmlns:c="http://schemas.openxmlformats.org/drawingml/2006/chart" xmlns:r="http://schemas.openxmlformats.org/officeDocument/2006/relationships" r:id="rId13"/>
          </a:graphicData>
        </a:graphic>
      </p:graphicFrame>
      <p:sp>
        <p:nvSpPr>
          <p:cNvPr id="4" name="CuadroTexto 3">
            <a:extLst>
              <a:ext uri="{FF2B5EF4-FFF2-40B4-BE49-F238E27FC236}">
                <a16:creationId xmlns:a16="http://schemas.microsoft.com/office/drawing/2014/main" id="{F3F0E83F-834A-4D50-926B-E26BD6A8EABF}"/>
              </a:ext>
            </a:extLst>
          </p:cNvPr>
          <p:cNvSpPr txBox="1"/>
          <p:nvPr/>
        </p:nvSpPr>
        <p:spPr>
          <a:xfrm>
            <a:off x="187120" y="3508489"/>
            <a:ext cx="3593224" cy="2377574"/>
          </a:xfrm>
          <a:prstGeom prst="rect">
            <a:avLst/>
          </a:prstGeom>
          <a:noFill/>
        </p:spPr>
        <p:txBody>
          <a:bodyPr wrap="square" rtlCol="0">
            <a:spAutoFit/>
          </a:bodyPr>
          <a:lstStyle/>
          <a:p>
            <a:pPr algn="ctr"/>
            <a:r>
              <a:rPr lang="es-CO" sz="1350" b="1" dirty="0">
                <a:solidFill>
                  <a:schemeClr val="tx2">
                    <a:lumMod val="75000"/>
                  </a:schemeClr>
                </a:solidFill>
              </a:rPr>
              <a:t>Presupuesto total:                        </a:t>
            </a:r>
            <a:r>
              <a:rPr lang="es-CO" sz="1350" dirty="0">
                <a:solidFill>
                  <a:schemeClr val="tx2">
                    <a:lumMod val="75000"/>
                  </a:schemeClr>
                </a:solidFill>
              </a:rPr>
              <a:t>$768.340.000</a:t>
            </a:r>
          </a:p>
          <a:p>
            <a:pPr algn="ctr"/>
            <a:r>
              <a:rPr lang="es-CO" sz="1350" b="1" dirty="0">
                <a:solidFill>
                  <a:schemeClr val="tx2">
                    <a:lumMod val="75000"/>
                  </a:schemeClr>
                </a:solidFill>
              </a:rPr>
              <a:t>Inicio:                                         </a:t>
            </a:r>
            <a:r>
              <a:rPr lang="es-CO" sz="1350" dirty="0">
                <a:solidFill>
                  <a:schemeClr val="tx2">
                    <a:lumMod val="75000"/>
                  </a:schemeClr>
                </a:solidFill>
              </a:rPr>
              <a:t>22 Febrero 2018</a:t>
            </a:r>
          </a:p>
          <a:p>
            <a:pPr algn="ctr"/>
            <a:r>
              <a:rPr lang="es-CO" sz="1350" b="1" dirty="0">
                <a:solidFill>
                  <a:schemeClr val="tx2">
                    <a:lumMod val="75000"/>
                  </a:schemeClr>
                </a:solidFill>
              </a:rPr>
              <a:t>Fin:                                             </a:t>
            </a:r>
            <a:r>
              <a:rPr lang="es-CO" sz="1350" dirty="0">
                <a:solidFill>
                  <a:schemeClr val="tx2">
                    <a:lumMod val="75000"/>
                  </a:schemeClr>
                </a:solidFill>
              </a:rPr>
              <a:t>22 Febrero 2019             o agotar presupuesto( lo que ocurra primero)</a:t>
            </a:r>
          </a:p>
          <a:p>
            <a:pPr algn="ctr"/>
            <a:endParaRPr lang="es-CO" sz="1350" dirty="0">
              <a:solidFill>
                <a:schemeClr val="tx2">
                  <a:lumMod val="75000"/>
                </a:schemeClr>
              </a:solidFill>
            </a:endParaRPr>
          </a:p>
          <a:p>
            <a:pPr algn="ctr"/>
            <a:r>
              <a:rPr lang="es-CO" sz="1350" b="1" dirty="0">
                <a:solidFill>
                  <a:schemeClr val="tx2">
                    <a:lumMod val="75000"/>
                  </a:schemeClr>
                </a:solidFill>
              </a:rPr>
              <a:t>Contratista: </a:t>
            </a:r>
          </a:p>
          <a:p>
            <a:pPr algn="ctr"/>
            <a:r>
              <a:rPr lang="es-CO" sz="1350" dirty="0">
                <a:solidFill>
                  <a:schemeClr val="tx2">
                    <a:lumMod val="75000"/>
                  </a:schemeClr>
                </a:solidFill>
              </a:rPr>
              <a:t>Consorcio Reparaciones Regionales 2018</a:t>
            </a:r>
          </a:p>
          <a:p>
            <a:pPr algn="ctr"/>
            <a:endParaRPr lang="es-CO" sz="1350" dirty="0">
              <a:solidFill>
                <a:schemeClr val="tx2">
                  <a:lumMod val="75000"/>
                </a:schemeClr>
              </a:solidFill>
            </a:endParaRPr>
          </a:p>
          <a:p>
            <a:pPr algn="ctr"/>
            <a:r>
              <a:rPr lang="es-CO" sz="1350" b="1" dirty="0">
                <a:solidFill>
                  <a:schemeClr val="tx2">
                    <a:lumMod val="75000"/>
                  </a:schemeClr>
                </a:solidFill>
              </a:rPr>
              <a:t>Solicitud de adición para finalizar 2018:</a:t>
            </a:r>
          </a:p>
          <a:p>
            <a:pPr algn="ctr"/>
            <a:r>
              <a:rPr lang="es-CO" sz="1350" b="1" dirty="0">
                <a:solidFill>
                  <a:schemeClr val="tx2">
                    <a:lumMod val="75000"/>
                  </a:schemeClr>
                </a:solidFill>
              </a:rPr>
              <a:t>  </a:t>
            </a:r>
            <a:r>
              <a:rPr lang="es-CO" sz="1350" dirty="0">
                <a:solidFill>
                  <a:schemeClr val="tx2">
                    <a:lumMod val="75000"/>
                  </a:schemeClr>
                </a:solidFill>
              </a:rPr>
              <a:t>$ 133.000.000 en incautado</a:t>
            </a:r>
          </a:p>
          <a:p>
            <a:pPr algn="ctr"/>
            <a:endParaRPr lang="es-CO" sz="1350" dirty="0"/>
          </a:p>
        </p:txBody>
      </p:sp>
      <p:cxnSp>
        <p:nvCxnSpPr>
          <p:cNvPr id="20" name="Conector recto 19">
            <a:extLst>
              <a:ext uri="{FF2B5EF4-FFF2-40B4-BE49-F238E27FC236}">
                <a16:creationId xmlns:a16="http://schemas.microsoft.com/office/drawing/2014/main" id="{5928F348-2CB5-42F2-BB5E-8AB7F76D095E}"/>
              </a:ext>
            </a:extLst>
          </p:cNvPr>
          <p:cNvCxnSpPr/>
          <p:nvPr/>
        </p:nvCxnSpPr>
        <p:spPr>
          <a:xfrm>
            <a:off x="3763208" y="2068216"/>
            <a:ext cx="0" cy="3344432"/>
          </a:xfrm>
          <a:prstGeom prst="line">
            <a:avLst/>
          </a:prstGeom>
        </p:spPr>
        <p:style>
          <a:lnRef idx="2">
            <a:schemeClr val="accent1"/>
          </a:lnRef>
          <a:fillRef idx="0">
            <a:schemeClr val="accent1"/>
          </a:fillRef>
          <a:effectRef idx="1">
            <a:schemeClr val="accent1"/>
          </a:effectRef>
          <a:fontRef idx="minor">
            <a:schemeClr val="tx1"/>
          </a:fontRef>
        </p:style>
      </p:cxnSp>
      <p:sp>
        <p:nvSpPr>
          <p:cNvPr id="18" name="Rectángulo 17">
            <a:extLst>
              <a:ext uri="{FF2B5EF4-FFF2-40B4-BE49-F238E27FC236}">
                <a16:creationId xmlns:a16="http://schemas.microsoft.com/office/drawing/2014/main" id="{FEDA4C5D-61B8-4B89-B5AA-5E39FC3D6D84}"/>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878584C8-7BC5-4F50-B56D-4E49794C4609}"/>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33621011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941153" y="1142417"/>
            <a:ext cx="1502694" cy="380873"/>
          </a:xfrm>
          <a:prstGeom prst="rect">
            <a:avLst/>
          </a:prstGeom>
          <a:noFill/>
        </p:spPr>
        <p:txBody>
          <a:bodyPr wrap="square" rtlCol="0">
            <a:spAutoFit/>
          </a:bodyPr>
          <a:lstStyle/>
          <a:p>
            <a:r>
              <a:rPr lang="es-ES" sz="1875" dirty="0">
                <a:solidFill>
                  <a:srgbClr val="A9A8A9"/>
                </a:solidFill>
                <a:latin typeface="Lato Bold"/>
                <a:cs typeface="Lato Bold"/>
              </a:rPr>
              <a:t>OCCIDENTE</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9" name="Picture 2">
            <a:extLst>
              <a:ext uri="{FF2B5EF4-FFF2-40B4-BE49-F238E27FC236}">
                <a16:creationId xmlns:a16="http://schemas.microsoft.com/office/drawing/2014/main" id="{87746E61-9D5C-43C3-B2A3-9D86A6F08C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1355" y="1796363"/>
            <a:ext cx="1226180" cy="15261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4" name="Picture 2">
            <a:extLst>
              <a:ext uri="{FF2B5EF4-FFF2-40B4-BE49-F238E27FC236}">
                <a16:creationId xmlns:a16="http://schemas.microsoft.com/office/drawing/2014/main" id="{F7F49291-4EE6-448C-A6C5-8A40A01FA5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6219" y="1794423"/>
            <a:ext cx="1347664" cy="15309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5" name="Picture 2">
            <a:extLst>
              <a:ext uri="{FF2B5EF4-FFF2-40B4-BE49-F238E27FC236}">
                <a16:creationId xmlns:a16="http://schemas.microsoft.com/office/drawing/2014/main" id="{8FF50829-D1AD-4033-AFF2-D8C9EC3632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20498" y="3861165"/>
            <a:ext cx="1221013" cy="15190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7" name="Picture 2">
            <a:extLst>
              <a:ext uri="{FF2B5EF4-FFF2-40B4-BE49-F238E27FC236}">
                <a16:creationId xmlns:a16="http://schemas.microsoft.com/office/drawing/2014/main" id="{4F09DA90-83D5-4BD5-B0E5-09CEA92589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11059" y="3862839"/>
            <a:ext cx="1308105" cy="15173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Rectángulo: esquinas redondeadas 2">
            <a:hlinkClick r:id="rId9" action="ppaction://hlinksldjump"/>
            <a:extLst>
              <a:ext uri="{FF2B5EF4-FFF2-40B4-BE49-F238E27FC236}">
                <a16:creationId xmlns:a16="http://schemas.microsoft.com/office/drawing/2014/main" id="{7AFD850F-FE29-4848-971C-19943D88A761}"/>
              </a:ext>
            </a:extLst>
          </p:cNvPr>
          <p:cNvSpPr/>
          <p:nvPr/>
        </p:nvSpPr>
        <p:spPr>
          <a:xfrm>
            <a:off x="430832" y="5470695"/>
            <a:ext cx="1365316" cy="230833"/>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sz="1350" dirty="0"/>
              <a:t>Regresar</a:t>
            </a:r>
          </a:p>
        </p:txBody>
      </p:sp>
      <p:sp>
        <p:nvSpPr>
          <p:cNvPr id="18" name="CuadroTexto 17">
            <a:extLst>
              <a:ext uri="{FF2B5EF4-FFF2-40B4-BE49-F238E27FC236}">
                <a16:creationId xmlns:a16="http://schemas.microsoft.com/office/drawing/2014/main" id="{4637914D-62FE-4FFE-8D01-C25346B7FC6A}"/>
              </a:ext>
            </a:extLst>
          </p:cNvPr>
          <p:cNvSpPr txBox="1"/>
          <p:nvPr/>
        </p:nvSpPr>
        <p:spPr>
          <a:xfrm>
            <a:off x="5971891" y="3327711"/>
            <a:ext cx="3135431" cy="323165"/>
          </a:xfrm>
          <a:prstGeom prst="rect">
            <a:avLst/>
          </a:prstGeom>
          <a:noFill/>
        </p:spPr>
        <p:txBody>
          <a:bodyPr wrap="square" rtlCol="0">
            <a:spAutoFit/>
          </a:bodyPr>
          <a:lstStyle/>
          <a:p>
            <a:r>
              <a:rPr lang="es-CO" sz="1500" dirty="0">
                <a:solidFill>
                  <a:schemeClr val="tx2">
                    <a:lumMod val="75000"/>
                  </a:schemeClr>
                </a:solidFill>
                <a:latin typeface="Lato Bold"/>
              </a:rPr>
              <a:t>280-163372 FINCA EL DIAMANTE</a:t>
            </a:r>
          </a:p>
        </p:txBody>
      </p:sp>
      <p:pic>
        <p:nvPicPr>
          <p:cNvPr id="19" name="Picture 3">
            <a:extLst>
              <a:ext uri="{FF2B5EF4-FFF2-40B4-BE49-F238E27FC236}">
                <a16:creationId xmlns:a16="http://schemas.microsoft.com/office/drawing/2014/main" id="{CBAD8B5F-0F3E-4870-9B33-31F0A164E35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36654" y="3833334"/>
            <a:ext cx="1266512" cy="15421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 name="Picture 2">
            <a:extLst>
              <a:ext uri="{FF2B5EF4-FFF2-40B4-BE49-F238E27FC236}">
                <a16:creationId xmlns:a16="http://schemas.microsoft.com/office/drawing/2014/main" id="{FE1790B5-5B5D-4AF5-8CEE-C506A110916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7181" y="3838074"/>
            <a:ext cx="1228328" cy="15421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1" name="CuadroTexto 20">
            <a:extLst>
              <a:ext uri="{FF2B5EF4-FFF2-40B4-BE49-F238E27FC236}">
                <a16:creationId xmlns:a16="http://schemas.microsoft.com/office/drawing/2014/main" id="{7874949E-932B-47E1-8B84-BA9904579FAA}"/>
              </a:ext>
            </a:extLst>
          </p:cNvPr>
          <p:cNvSpPr txBox="1"/>
          <p:nvPr/>
        </p:nvSpPr>
        <p:spPr>
          <a:xfrm>
            <a:off x="227170" y="3382648"/>
            <a:ext cx="2641301" cy="300082"/>
          </a:xfrm>
          <a:prstGeom prst="rect">
            <a:avLst/>
          </a:prstGeom>
          <a:noFill/>
        </p:spPr>
        <p:txBody>
          <a:bodyPr wrap="square" rtlCol="0">
            <a:spAutoFit/>
          </a:bodyPr>
          <a:lstStyle/>
          <a:p>
            <a:r>
              <a:rPr lang="es-CO" sz="1350" dirty="0">
                <a:solidFill>
                  <a:schemeClr val="tx2">
                    <a:lumMod val="75000"/>
                  </a:schemeClr>
                </a:solidFill>
                <a:latin typeface="Lato Bold"/>
              </a:rPr>
              <a:t>290-157323 CS 20 CO EL TIGRE</a:t>
            </a:r>
          </a:p>
        </p:txBody>
      </p:sp>
      <p:pic>
        <p:nvPicPr>
          <p:cNvPr id="26" name="Picture 2">
            <a:extLst>
              <a:ext uri="{FF2B5EF4-FFF2-40B4-BE49-F238E27FC236}">
                <a16:creationId xmlns:a16="http://schemas.microsoft.com/office/drawing/2014/main" id="{9D824173-C607-4897-95BC-6C44D5040BE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6464" y="1802167"/>
            <a:ext cx="1244152" cy="15116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7" name="Picture 4">
            <a:extLst>
              <a:ext uri="{FF2B5EF4-FFF2-40B4-BE49-F238E27FC236}">
                <a16:creationId xmlns:a16="http://schemas.microsoft.com/office/drawing/2014/main" id="{9F27A03D-A82B-42C5-9149-79C70820490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06484" y="1793556"/>
            <a:ext cx="1279662" cy="15116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Rectángulo 3">
            <a:extLst>
              <a:ext uri="{FF2B5EF4-FFF2-40B4-BE49-F238E27FC236}">
                <a16:creationId xmlns:a16="http://schemas.microsoft.com/office/drawing/2014/main" id="{2318026D-CD85-42FE-8981-C687B09AB969}"/>
              </a:ext>
            </a:extLst>
          </p:cNvPr>
          <p:cNvSpPr/>
          <p:nvPr/>
        </p:nvSpPr>
        <p:spPr>
          <a:xfrm>
            <a:off x="3255888" y="3305245"/>
            <a:ext cx="2725130" cy="553998"/>
          </a:xfrm>
          <a:prstGeom prst="rect">
            <a:avLst/>
          </a:prstGeom>
        </p:spPr>
        <p:txBody>
          <a:bodyPr wrap="square">
            <a:spAutoFit/>
          </a:bodyPr>
          <a:lstStyle/>
          <a:p>
            <a:r>
              <a:rPr lang="es-CO" sz="1500" dirty="0">
                <a:solidFill>
                  <a:schemeClr val="tx2">
                    <a:lumMod val="75000"/>
                  </a:schemeClr>
                </a:solidFill>
                <a:latin typeface="Lato Bold"/>
              </a:rPr>
              <a:t>100-142398 KR 27 72A 10 CO LOMA VERDE CS 19</a:t>
            </a:r>
            <a:endParaRPr lang="es-CO" sz="1500" dirty="0">
              <a:solidFill>
                <a:schemeClr val="tx2">
                  <a:lumMod val="75000"/>
                </a:schemeClr>
              </a:solidFill>
            </a:endParaRPr>
          </a:p>
        </p:txBody>
      </p:sp>
      <p:pic>
        <p:nvPicPr>
          <p:cNvPr id="28" name="Imagen 27">
            <a:extLst>
              <a:ext uri="{FF2B5EF4-FFF2-40B4-BE49-F238E27FC236}">
                <a16:creationId xmlns:a16="http://schemas.microsoft.com/office/drawing/2014/main" id="{B4229662-5D38-4D21-9E64-DEBB0DD35F23}"/>
              </a:ext>
            </a:extLst>
          </p:cNvPr>
          <p:cNvPicPr>
            <a:picLocks noChangeAspect="1"/>
          </p:cNvPicPr>
          <p:nvPr/>
        </p:nvPicPr>
        <p:blipFill>
          <a:blip r:embed="rId14"/>
          <a:stretch>
            <a:fillRect/>
          </a:stretch>
        </p:blipFill>
        <p:spPr>
          <a:xfrm>
            <a:off x="3209132" y="1760754"/>
            <a:ext cx="1129459" cy="15059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Picture 6">
            <a:extLst>
              <a:ext uri="{FF2B5EF4-FFF2-40B4-BE49-F238E27FC236}">
                <a16:creationId xmlns:a16="http://schemas.microsoft.com/office/drawing/2014/main" id="{BA574067-95F3-4D10-BEF0-7DDBE63ED18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83506" y="1761700"/>
            <a:ext cx="1293020" cy="15218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1" name="Picture 2" descr="A:\Documentos\SOCIEDAD DE ACTIVOS ESPECIALES SAE\DCIM\101APPLE\HSNG9589.JPG">
            <a:extLst>
              <a:ext uri="{FF2B5EF4-FFF2-40B4-BE49-F238E27FC236}">
                <a16:creationId xmlns:a16="http://schemas.microsoft.com/office/drawing/2014/main" id="{DCC620EB-6BC2-4AE6-92FB-5473C4C1BCA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86594" y="3974843"/>
            <a:ext cx="1246667" cy="14171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3" name="Picture 3" descr="A:\Documentos\SOCIEDAD DE ACTIVOS ESPECIALES SAE\DCIM\101APPLE\ICBS1894.JPG">
            <a:extLst>
              <a:ext uri="{FF2B5EF4-FFF2-40B4-BE49-F238E27FC236}">
                <a16:creationId xmlns:a16="http://schemas.microsoft.com/office/drawing/2014/main" id="{098C2233-BE9B-4340-BF43-C9FD2AB1D971}"/>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585508" y="3965310"/>
            <a:ext cx="1221013" cy="14101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cxnSp>
        <p:nvCxnSpPr>
          <p:cNvPr id="34" name="Conector recto 33">
            <a:extLst>
              <a:ext uri="{FF2B5EF4-FFF2-40B4-BE49-F238E27FC236}">
                <a16:creationId xmlns:a16="http://schemas.microsoft.com/office/drawing/2014/main" id="{90D81A2C-7362-4AF0-87C0-0E7ADC8324E3}"/>
              </a:ext>
            </a:extLst>
          </p:cNvPr>
          <p:cNvCxnSpPr/>
          <p:nvPr/>
        </p:nvCxnSpPr>
        <p:spPr>
          <a:xfrm>
            <a:off x="3045254" y="1820103"/>
            <a:ext cx="0" cy="3344432"/>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Conector recto 34">
            <a:extLst>
              <a:ext uri="{FF2B5EF4-FFF2-40B4-BE49-F238E27FC236}">
                <a16:creationId xmlns:a16="http://schemas.microsoft.com/office/drawing/2014/main" id="{A72B815E-ED1E-4367-B445-EAC096A96DF3}"/>
              </a:ext>
            </a:extLst>
          </p:cNvPr>
          <p:cNvCxnSpPr/>
          <p:nvPr/>
        </p:nvCxnSpPr>
        <p:spPr>
          <a:xfrm>
            <a:off x="5949559" y="1843069"/>
            <a:ext cx="0" cy="3344432"/>
          </a:xfrm>
          <a:prstGeom prst="line">
            <a:avLst/>
          </a:prstGeom>
        </p:spPr>
        <p:style>
          <a:lnRef idx="2">
            <a:schemeClr val="accent1"/>
          </a:lnRef>
          <a:fillRef idx="0">
            <a:schemeClr val="accent1"/>
          </a:fillRef>
          <a:effectRef idx="1">
            <a:schemeClr val="accent1"/>
          </a:effectRef>
          <a:fontRef idx="minor">
            <a:schemeClr val="tx1"/>
          </a:fontRef>
        </p:style>
      </p:cxnSp>
      <p:sp>
        <p:nvSpPr>
          <p:cNvPr id="30" name="Rectángulo 29">
            <a:extLst>
              <a:ext uri="{FF2B5EF4-FFF2-40B4-BE49-F238E27FC236}">
                <a16:creationId xmlns:a16="http://schemas.microsoft.com/office/drawing/2014/main" id="{07FA4F68-4B28-470A-816F-6E0AD8BDE84C}"/>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2" name="CuadroTexto 31">
            <a:extLst>
              <a:ext uri="{FF2B5EF4-FFF2-40B4-BE49-F238E27FC236}">
                <a16:creationId xmlns:a16="http://schemas.microsoft.com/office/drawing/2014/main" id="{85C898F3-288D-43B9-BC5A-54FFA8A53C21}"/>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9651726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934090" y="1745873"/>
            <a:ext cx="1982467" cy="380873"/>
          </a:xfrm>
          <a:prstGeom prst="rect">
            <a:avLst/>
          </a:prstGeom>
          <a:noFill/>
        </p:spPr>
        <p:txBody>
          <a:bodyPr wrap="square" rtlCol="0">
            <a:spAutoFit/>
          </a:bodyPr>
          <a:lstStyle/>
          <a:p>
            <a:r>
              <a:rPr lang="es-ES" sz="1875" dirty="0">
                <a:solidFill>
                  <a:srgbClr val="A9A8A9"/>
                </a:solidFill>
                <a:latin typeface="Lato Bold"/>
                <a:cs typeface="Lato Bold"/>
              </a:rPr>
              <a:t>SUR OCCIDENTE</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pic>
        <p:nvPicPr>
          <p:cNvPr id="13" name="Imagen 12">
            <a:extLst>
              <a:ext uri="{FF2B5EF4-FFF2-40B4-BE49-F238E27FC236}">
                <a16:creationId xmlns:a16="http://schemas.microsoft.com/office/drawing/2014/main" id="{3E61DD63-7D7E-4C69-9B05-7377B35E5E66}"/>
              </a:ext>
            </a:extLst>
          </p:cNvPr>
          <p:cNvPicPr/>
          <p:nvPr/>
        </p:nvPicPr>
        <p:blipFill rotWithShape="1">
          <a:blip r:embed="rId5">
            <a:extLst>
              <a:ext uri="{BEBA8EAE-BF5A-486C-A8C5-ECC9F3942E4B}">
                <a14:imgProps xmlns:a14="http://schemas.microsoft.com/office/drawing/2010/main">
                  <a14:imgLayer r:embed="rId6">
                    <a14:imgEffect>
                      <a14:backgroundRemoval t="9975" b="89899" l="8007" r="89869">
                        <a14:foregroundMark x1="20740" y1="44557" x2="20656" y2="45373"/>
                        <a14:foregroundMark x1="21367" y1="38504" x2="21213" y2="39994"/>
                        <a14:foregroundMark x1="25654" y1="48485" x2="22876" y2="56187"/>
                        <a14:foregroundMark x1="22876" y1="56187" x2="16830" y2="61237"/>
                        <a14:foregroundMark x1="16830" y1="61237" x2="8987" y2="63889"/>
                        <a14:foregroundMark x1="8987" y1="63889" x2="8007" y2="64899"/>
                        <a14:foregroundMark x1="16667" y1="50126" x2="16667" y2="50126"/>
                        <a14:foregroundMark x1="17484" y1="49747" x2="17484" y2="49747"/>
                        <a14:backgroundMark x1="73856" y1="89646" x2="68627" y2="81566"/>
                        <a14:backgroundMark x1="68627" y1="81566" x2="57680" y2="72727"/>
                        <a14:backgroundMark x1="57680" y1="72727" x2="38399" y2="66667"/>
                        <a14:backgroundMark x1="38399" y1="66667" x2="28268" y2="66162"/>
                        <a14:backgroundMark x1="28268" y1="66162" x2="23203" y2="69823"/>
                        <a14:backgroundMark x1="56863" y1="84470" x2="33660" y2="69823"/>
                        <a14:backgroundMark x1="33660" y1="69823" x2="30719" y2="61742"/>
                        <a14:backgroundMark x1="30719" y1="61742" x2="30719" y2="54924"/>
                        <a14:backgroundMark x1="30719" y1="54924" x2="35621" y2="48864"/>
                        <a14:backgroundMark x1="48856" y1="62753" x2="40359" y2="42929"/>
                        <a14:backgroundMark x1="40359" y1="42929" x2="26961" y2="31692"/>
                        <a14:backgroundMark x1="26961" y1="31692" x2="22712" y2="29924"/>
                        <a14:backgroundMark x1="52778" y1="6439" x2="35294" y2="16035"/>
                        <a14:backgroundMark x1="35294" y1="16035" x2="25327" y2="28914"/>
                        <a14:backgroundMark x1="25327" y1="28914" x2="25163" y2="29419"/>
                        <a14:backgroundMark x1="20261" y1="46086" x2="37255" y2="33333"/>
                        <a14:backgroundMark x1="37255" y1="33333" x2="46405" y2="30682"/>
                        <a14:backgroundMark x1="46405" y1="30682" x2="55556" y2="34722"/>
                        <a14:backgroundMark x1="55556" y1="34722" x2="61765" y2="42298"/>
                        <a14:backgroundMark x1="61765" y1="42298" x2="63399" y2="48990"/>
                        <a14:backgroundMark x1="63399" y1="48990" x2="60294" y2="55808"/>
                        <a14:backgroundMark x1="60294" y1="55808" x2="62745" y2="62247"/>
                        <a14:backgroundMark x1="62745" y1="62247" x2="69118" y2="67424"/>
                        <a14:backgroundMark x1="69118" y1="67424" x2="69281" y2="67551"/>
                        <a14:backgroundMark x1="21242" y1="70328" x2="21078" y2="68434"/>
                        <a14:backgroundMark x1="27941" y1="61995" x2="28758" y2="59596"/>
                        <a14:backgroundMark x1="20261" y1="67803" x2="21242" y2="67424"/>
                        <a14:backgroundMark x1="34804" y1="65025" x2="35294" y2="54924"/>
                        <a14:backgroundMark x1="35294" y1="54924" x2="38235" y2="47854"/>
                        <a14:backgroundMark x1="38235" y1="47854" x2="35294" y2="41667"/>
                        <a14:backgroundMark x1="35294" y1="41667" x2="27451" y2="38384"/>
                        <a14:backgroundMark x1="31209" y1="47727" x2="25163" y2="42929"/>
                        <a14:backgroundMark x1="25163" y1="42929" x2="20752" y2="41288"/>
                        <a14:backgroundMark x1="20588" y1="48737" x2="23529" y2="36237"/>
                        <a14:backgroundMark x1="20915" y1="49369" x2="17320" y2="42929"/>
                        <a14:backgroundMark x1="17320" y1="42929" x2="19281" y2="30556"/>
                        <a14:backgroundMark x1="20915" y1="43939" x2="21405" y2="23106"/>
                        <a14:backgroundMark x1="21078" y1="36616" x2="23529" y2="29924"/>
                        <a14:backgroundMark x1="23529" y1="29924" x2="21242" y2="22980"/>
                        <a14:backgroundMark x1="25163" y1="39141" x2="38235" y2="27020"/>
                        <a14:backgroundMark x1="38235" y1="27020" x2="38235" y2="27020"/>
                        <a14:backgroundMark x1="30229" y1="41793" x2="53431" y2="65909"/>
                        <a14:backgroundMark x1="53431" y1="65909" x2="74510" y2="78283"/>
                        <a14:backgroundMark x1="74510" y1="78283" x2="74837" y2="78788"/>
                        <a14:backgroundMark x1="69608" y1="70076" x2="70752" y2="63258"/>
                        <a14:backgroundMark x1="70752" y1="63258" x2="79902" y2="50884"/>
                        <a14:backgroundMark x1="79902" y1="50884" x2="80229" y2="47096"/>
                        <a14:backgroundMark x1="61928" y1="39646" x2="71569" y2="39773"/>
                        <a14:backgroundMark x1="71569" y1="39773" x2="81536" y2="42298"/>
                        <a14:backgroundMark x1="81536" y1="42298" x2="83824" y2="46970"/>
                        <a14:backgroundMark x1="56863" y1="65657" x2="41667" y2="39015"/>
                        <a14:backgroundMark x1="34641" y1="30934" x2="33660" y2="35101"/>
                        <a14:backgroundMark x1="33007" y1="37500" x2="31699" y2="40025"/>
                        <a14:backgroundMark x1="32026" y1="47727" x2="30392" y2="43561"/>
                        <a14:backgroundMark x1="20261" y1="47601" x2="23203" y2="25758"/>
                        <a14:backgroundMark x1="23366" y1="24874" x2="19281" y2="34848"/>
                        <a14:backgroundMark x1="17810" y1="33965" x2="27124" y2="26641"/>
                        <a14:backgroundMark x1="20425" y1="35985" x2="25654" y2="35859"/>
                        <a14:backgroundMark x1="20098" y1="37121" x2="32026" y2="34848"/>
                        <a14:backgroundMark x1="19608" y1="44823" x2="24346" y2="42677"/>
                        <a14:backgroundMark x1="20752" y1="47727" x2="20425" y2="40530"/>
                        <a14:backgroundMark x1="21078" y1="48990" x2="20588" y2="44444"/>
                        <a14:backgroundMark x1="21078" y1="47980" x2="19118" y2="46086"/>
                        <a14:backgroundMark x1="30229" y1="46717" x2="29085" y2="44192"/>
                        <a14:backgroundMark x1="30882" y1="45960" x2="27941" y2="43056"/>
                        <a14:backgroundMark x1="22222" y1="41793" x2="22222" y2="41793"/>
                        <a14:backgroundMark x1="21895" y1="43434" x2="21895" y2="43434"/>
                        <a14:backgroundMark x1="21895" y1="41919" x2="21078" y2="42677"/>
                        <a14:backgroundMark x1="21732" y1="42424" x2="20425" y2="44444"/>
                        <a14:backgroundMark x1="29248" y1="44949" x2="29902" y2="49116"/>
                        <a14:backgroundMark x1="31209" y1="43939" x2="29902" y2="48485"/>
                        <a14:backgroundMark x1="74837" y1="38258" x2="69118" y2="58333"/>
                        <a14:backgroundMark x1="85458" y1="37753" x2="85131" y2="61995"/>
                        <a14:backgroundMark x1="17157" y1="50505" x2="17157" y2="50505"/>
                      </a14:backgroundRemoval>
                    </a14:imgEffect>
                  </a14:imgLayer>
                </a14:imgProps>
              </a:ext>
              <a:ext uri="{28A0092B-C50C-407E-A947-70E740481C1C}">
                <a14:useLocalDpi xmlns:a14="http://schemas.microsoft.com/office/drawing/2010/main" val="0"/>
              </a:ext>
            </a:extLst>
          </a:blip>
          <a:srcRect l="3477" t="44602" r="69422" b="27123"/>
          <a:stretch/>
        </p:blipFill>
        <p:spPr bwMode="auto">
          <a:xfrm>
            <a:off x="1447930" y="2180804"/>
            <a:ext cx="839309" cy="1065686"/>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9" name="Rectángulo: esquinas redondeadas 8">
            <a:hlinkClick r:id="rId7" action="ppaction://hlinksldjump"/>
            <a:extLst>
              <a:ext uri="{FF2B5EF4-FFF2-40B4-BE49-F238E27FC236}">
                <a16:creationId xmlns:a16="http://schemas.microsoft.com/office/drawing/2014/main" id="{18DFC7F6-5969-44F9-A868-F89510985691}"/>
              </a:ext>
            </a:extLst>
          </p:cNvPr>
          <p:cNvSpPr/>
          <p:nvPr/>
        </p:nvSpPr>
        <p:spPr>
          <a:xfrm>
            <a:off x="5920041" y="4339275"/>
            <a:ext cx="1365316" cy="230833"/>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sz="1350" dirty="0"/>
              <a:t>Ver Fotos</a:t>
            </a:r>
          </a:p>
        </p:txBody>
      </p:sp>
      <p:sp>
        <p:nvSpPr>
          <p:cNvPr id="15" name="CuadroTexto 14">
            <a:extLst>
              <a:ext uri="{FF2B5EF4-FFF2-40B4-BE49-F238E27FC236}">
                <a16:creationId xmlns:a16="http://schemas.microsoft.com/office/drawing/2014/main" id="{D3F7ABE5-668A-4BC7-90A2-672EE6C9DC8A}"/>
              </a:ext>
            </a:extLst>
          </p:cNvPr>
          <p:cNvSpPr txBox="1"/>
          <p:nvPr/>
        </p:nvSpPr>
        <p:spPr>
          <a:xfrm>
            <a:off x="187120" y="3326647"/>
            <a:ext cx="3593224" cy="2793072"/>
          </a:xfrm>
          <a:prstGeom prst="rect">
            <a:avLst/>
          </a:prstGeom>
          <a:noFill/>
        </p:spPr>
        <p:txBody>
          <a:bodyPr wrap="square" rtlCol="0">
            <a:spAutoFit/>
          </a:bodyPr>
          <a:lstStyle/>
          <a:p>
            <a:pPr algn="ctr"/>
            <a:r>
              <a:rPr lang="es-CO" sz="1350" b="1" dirty="0">
                <a:solidFill>
                  <a:schemeClr val="tx2">
                    <a:lumMod val="75000"/>
                  </a:schemeClr>
                </a:solidFill>
              </a:rPr>
              <a:t>Presupuesto total:                        </a:t>
            </a:r>
            <a:r>
              <a:rPr lang="es-CO" sz="1350" dirty="0">
                <a:solidFill>
                  <a:schemeClr val="tx2">
                    <a:lumMod val="75000"/>
                  </a:schemeClr>
                </a:solidFill>
              </a:rPr>
              <a:t>$897.470.000</a:t>
            </a:r>
          </a:p>
          <a:p>
            <a:pPr algn="ctr"/>
            <a:r>
              <a:rPr lang="es-CO" sz="1350" b="1" dirty="0">
                <a:solidFill>
                  <a:schemeClr val="tx2">
                    <a:lumMod val="75000"/>
                  </a:schemeClr>
                </a:solidFill>
              </a:rPr>
              <a:t>Inicio:                                         </a:t>
            </a:r>
            <a:r>
              <a:rPr lang="es-CO" sz="1350" dirty="0">
                <a:solidFill>
                  <a:schemeClr val="tx2">
                    <a:lumMod val="75000"/>
                  </a:schemeClr>
                </a:solidFill>
              </a:rPr>
              <a:t>22 Febrero 2018</a:t>
            </a:r>
          </a:p>
          <a:p>
            <a:pPr algn="ctr"/>
            <a:r>
              <a:rPr lang="es-CO" sz="1350" b="1" dirty="0">
                <a:solidFill>
                  <a:schemeClr val="tx2">
                    <a:lumMod val="75000"/>
                  </a:schemeClr>
                </a:solidFill>
              </a:rPr>
              <a:t>Fin:                                             </a:t>
            </a:r>
            <a:r>
              <a:rPr lang="es-CO" sz="1350" dirty="0">
                <a:solidFill>
                  <a:schemeClr val="tx2">
                    <a:lumMod val="75000"/>
                  </a:schemeClr>
                </a:solidFill>
              </a:rPr>
              <a:t>22 Febrero 2019             o agotar presupuesto( lo que ocurra primero)</a:t>
            </a:r>
          </a:p>
          <a:p>
            <a:pPr algn="ctr"/>
            <a:endParaRPr lang="es-CO" sz="1350" dirty="0">
              <a:solidFill>
                <a:schemeClr val="tx2">
                  <a:lumMod val="75000"/>
                </a:schemeClr>
              </a:solidFill>
            </a:endParaRPr>
          </a:p>
          <a:p>
            <a:pPr algn="ctr"/>
            <a:r>
              <a:rPr lang="es-CO" sz="1350" b="1" dirty="0">
                <a:solidFill>
                  <a:schemeClr val="tx2">
                    <a:lumMod val="75000"/>
                  </a:schemeClr>
                </a:solidFill>
              </a:rPr>
              <a:t>Contratista: </a:t>
            </a:r>
          </a:p>
          <a:p>
            <a:pPr algn="ctr"/>
            <a:r>
              <a:rPr lang="es-CO" sz="1350" dirty="0">
                <a:solidFill>
                  <a:schemeClr val="tx2">
                    <a:lumMod val="75000"/>
                  </a:schemeClr>
                </a:solidFill>
              </a:rPr>
              <a:t>Consorcio Reparaciones Regionales 2018</a:t>
            </a:r>
          </a:p>
          <a:p>
            <a:pPr algn="ctr"/>
            <a:endParaRPr lang="es-CO" sz="1350" dirty="0">
              <a:solidFill>
                <a:schemeClr val="tx2">
                  <a:lumMod val="75000"/>
                </a:schemeClr>
              </a:solidFill>
            </a:endParaRPr>
          </a:p>
          <a:p>
            <a:pPr algn="ctr"/>
            <a:r>
              <a:rPr lang="es-CO" sz="1350" b="1" dirty="0">
                <a:solidFill>
                  <a:schemeClr val="tx2">
                    <a:lumMod val="75000"/>
                  </a:schemeClr>
                </a:solidFill>
              </a:rPr>
              <a:t>Solicitud de adición para finalizar 2018:</a:t>
            </a:r>
          </a:p>
          <a:p>
            <a:pPr algn="ctr"/>
            <a:r>
              <a:rPr lang="es-CO" sz="1350" b="1" dirty="0">
                <a:solidFill>
                  <a:schemeClr val="tx2">
                    <a:lumMod val="75000"/>
                  </a:schemeClr>
                </a:solidFill>
              </a:rPr>
              <a:t>  </a:t>
            </a:r>
            <a:r>
              <a:rPr lang="es-CO" sz="1350" dirty="0">
                <a:solidFill>
                  <a:schemeClr val="tx2">
                    <a:lumMod val="75000"/>
                  </a:schemeClr>
                </a:solidFill>
              </a:rPr>
              <a:t>$ 650.000.000</a:t>
            </a:r>
          </a:p>
          <a:p>
            <a:pPr algn="ctr"/>
            <a:r>
              <a:rPr lang="es-CO" sz="1350" dirty="0">
                <a:solidFill>
                  <a:schemeClr val="tx2">
                    <a:lumMod val="75000"/>
                  </a:schemeClr>
                </a:solidFill>
              </a:rPr>
              <a:t> ($500.000.000 incautado -$150.000.000 extinto)</a:t>
            </a:r>
          </a:p>
          <a:p>
            <a:pPr algn="ctr"/>
            <a:endParaRPr lang="es-CO" sz="1350" dirty="0"/>
          </a:p>
        </p:txBody>
      </p:sp>
      <p:cxnSp>
        <p:nvCxnSpPr>
          <p:cNvPr id="17" name="Conector recto 16">
            <a:extLst>
              <a:ext uri="{FF2B5EF4-FFF2-40B4-BE49-F238E27FC236}">
                <a16:creationId xmlns:a16="http://schemas.microsoft.com/office/drawing/2014/main" id="{7ECDF048-9561-4064-B5A9-AA594BC35FFB}"/>
              </a:ext>
            </a:extLst>
          </p:cNvPr>
          <p:cNvCxnSpPr/>
          <p:nvPr/>
        </p:nvCxnSpPr>
        <p:spPr>
          <a:xfrm>
            <a:off x="3763208" y="2068216"/>
            <a:ext cx="0" cy="3344432"/>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18" name="Gráfico 17">
            <a:extLst>
              <a:ext uri="{FF2B5EF4-FFF2-40B4-BE49-F238E27FC236}">
                <a16:creationId xmlns:a16="http://schemas.microsoft.com/office/drawing/2014/main" id="{7C506432-B8D5-4E1C-93A4-AECADC66CB30}"/>
              </a:ext>
            </a:extLst>
          </p:cNvPr>
          <p:cNvGraphicFramePr>
            <a:graphicFrameLocks/>
          </p:cNvGraphicFramePr>
          <p:nvPr>
            <p:extLst/>
          </p:nvPr>
        </p:nvGraphicFramePr>
        <p:xfrm>
          <a:off x="3763209" y="2079819"/>
          <a:ext cx="5319418" cy="2225393"/>
        </p:xfrm>
        <a:graphic>
          <a:graphicData uri="http://schemas.openxmlformats.org/drawingml/2006/chart">
            <c:chart xmlns:c="http://schemas.openxmlformats.org/drawingml/2006/chart" xmlns:r="http://schemas.openxmlformats.org/officeDocument/2006/relationships" r:id="rId8"/>
          </a:graphicData>
        </a:graphic>
      </p:graphicFrame>
      <p:pic>
        <p:nvPicPr>
          <p:cNvPr id="14" name="Imagen 13">
            <a:extLst>
              <a:ext uri="{FF2B5EF4-FFF2-40B4-BE49-F238E27FC236}">
                <a16:creationId xmlns:a16="http://schemas.microsoft.com/office/drawing/2014/main" id="{9A32A857-E902-46D9-AA07-452B51179C7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62376" y="4624766"/>
            <a:ext cx="863296" cy="1108497"/>
          </a:xfrm>
          <a:prstGeom prst="rect">
            <a:avLst/>
          </a:prstGeom>
        </p:spPr>
      </p:pic>
      <p:pic>
        <p:nvPicPr>
          <p:cNvPr id="19" name="Imagen 18">
            <a:extLst>
              <a:ext uri="{FF2B5EF4-FFF2-40B4-BE49-F238E27FC236}">
                <a16:creationId xmlns:a16="http://schemas.microsoft.com/office/drawing/2014/main" id="{CEBF7C80-ABB6-43FB-8DAE-EBBAB8FBB75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7385" r="10507"/>
          <a:stretch/>
        </p:blipFill>
        <p:spPr>
          <a:xfrm rot="5400000">
            <a:off x="5509108" y="4743819"/>
            <a:ext cx="1103717" cy="885784"/>
          </a:xfrm>
          <a:prstGeom prst="rect">
            <a:avLst/>
          </a:prstGeom>
        </p:spPr>
      </p:pic>
      <p:pic>
        <p:nvPicPr>
          <p:cNvPr id="20" name="5 Imagen">
            <a:extLst>
              <a:ext uri="{FF2B5EF4-FFF2-40B4-BE49-F238E27FC236}">
                <a16:creationId xmlns:a16="http://schemas.microsoft.com/office/drawing/2014/main" id="{8D4EFB99-2141-4BB3-A933-C98E7159655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599555" y="4657426"/>
            <a:ext cx="825287" cy="1063350"/>
          </a:xfrm>
          <a:prstGeom prst="rect">
            <a:avLst/>
          </a:prstGeom>
        </p:spPr>
      </p:pic>
      <p:pic>
        <p:nvPicPr>
          <p:cNvPr id="21" name="6 Imagen">
            <a:extLst>
              <a:ext uri="{FF2B5EF4-FFF2-40B4-BE49-F238E27FC236}">
                <a16:creationId xmlns:a16="http://schemas.microsoft.com/office/drawing/2014/main" id="{2504A9B7-C862-454D-9897-F822DDB9A365}"/>
              </a:ext>
            </a:extLst>
          </p:cNvPr>
          <p:cNvPicPr>
            <a:picLocks noChangeAspect="1"/>
          </p:cNvPicPr>
          <p:nvPr/>
        </p:nvPicPr>
        <p:blipFill rotWithShape="1">
          <a:blip r:embed="rId12">
            <a:extLst>
              <a:ext uri="{28A0092B-C50C-407E-A947-70E740481C1C}">
                <a14:useLocalDpi xmlns:a14="http://schemas.microsoft.com/office/drawing/2010/main" val="0"/>
              </a:ext>
            </a:extLst>
          </a:blip>
          <a:srcRect t="14176"/>
          <a:stretch/>
        </p:blipFill>
        <p:spPr>
          <a:xfrm>
            <a:off x="7514248" y="4645293"/>
            <a:ext cx="882667" cy="1073668"/>
          </a:xfrm>
          <a:prstGeom prst="rect">
            <a:avLst/>
          </a:prstGeom>
        </p:spPr>
      </p:pic>
      <p:sp>
        <p:nvSpPr>
          <p:cNvPr id="22" name="Rectángulo 21">
            <a:extLst>
              <a:ext uri="{FF2B5EF4-FFF2-40B4-BE49-F238E27FC236}">
                <a16:creationId xmlns:a16="http://schemas.microsoft.com/office/drawing/2014/main" id="{D1CE92F3-4E44-404E-82EF-43A78AB18E5F}"/>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3" name="CuadroTexto 22">
            <a:extLst>
              <a:ext uri="{FF2B5EF4-FFF2-40B4-BE49-F238E27FC236}">
                <a16:creationId xmlns:a16="http://schemas.microsoft.com/office/drawing/2014/main" id="{D1B5941D-7C7B-42F7-925D-B66975A4A8BA}"/>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7762364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96148" y="1159782"/>
            <a:ext cx="1896554" cy="380873"/>
          </a:xfrm>
          <a:prstGeom prst="rect">
            <a:avLst/>
          </a:prstGeom>
          <a:noFill/>
        </p:spPr>
        <p:txBody>
          <a:bodyPr wrap="square" rtlCol="0">
            <a:spAutoFit/>
          </a:bodyPr>
          <a:lstStyle/>
          <a:p>
            <a:r>
              <a:rPr lang="es-ES" sz="1875" dirty="0">
                <a:solidFill>
                  <a:srgbClr val="A9A8A9"/>
                </a:solidFill>
                <a:latin typeface="Lato Bold"/>
                <a:cs typeface="Lato Bold"/>
              </a:rPr>
              <a:t>SUROCCIDENTE</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sp>
        <p:nvSpPr>
          <p:cNvPr id="3" name="Rectángulo: esquinas redondeadas 2">
            <a:hlinkClick r:id="rId5" action="ppaction://hlinksldjump"/>
            <a:extLst>
              <a:ext uri="{FF2B5EF4-FFF2-40B4-BE49-F238E27FC236}">
                <a16:creationId xmlns:a16="http://schemas.microsoft.com/office/drawing/2014/main" id="{7AFD850F-FE29-4848-971C-19943D88A761}"/>
              </a:ext>
            </a:extLst>
          </p:cNvPr>
          <p:cNvSpPr/>
          <p:nvPr/>
        </p:nvSpPr>
        <p:spPr>
          <a:xfrm>
            <a:off x="430832" y="5470695"/>
            <a:ext cx="1365316" cy="230833"/>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CO" sz="1350" dirty="0"/>
              <a:t>Regresar</a:t>
            </a:r>
          </a:p>
        </p:txBody>
      </p:sp>
      <p:sp>
        <p:nvSpPr>
          <p:cNvPr id="18" name="CuadroTexto 17">
            <a:extLst>
              <a:ext uri="{FF2B5EF4-FFF2-40B4-BE49-F238E27FC236}">
                <a16:creationId xmlns:a16="http://schemas.microsoft.com/office/drawing/2014/main" id="{4637914D-62FE-4FFE-8D01-C25346B7FC6A}"/>
              </a:ext>
            </a:extLst>
          </p:cNvPr>
          <p:cNvSpPr txBox="1"/>
          <p:nvPr/>
        </p:nvSpPr>
        <p:spPr>
          <a:xfrm>
            <a:off x="6168130" y="3339701"/>
            <a:ext cx="3135431" cy="323165"/>
          </a:xfrm>
          <a:prstGeom prst="rect">
            <a:avLst/>
          </a:prstGeom>
          <a:noFill/>
        </p:spPr>
        <p:txBody>
          <a:bodyPr wrap="square" rtlCol="0">
            <a:spAutoFit/>
          </a:bodyPr>
          <a:lstStyle/>
          <a:p>
            <a:r>
              <a:rPr lang="es-CO" sz="1500" dirty="0">
                <a:solidFill>
                  <a:schemeClr val="tx2">
                    <a:lumMod val="75000"/>
                  </a:schemeClr>
                </a:solidFill>
                <a:latin typeface="Lato Bold"/>
              </a:rPr>
              <a:t>370-2953 Hotel Cañaveralejo</a:t>
            </a:r>
          </a:p>
        </p:txBody>
      </p:sp>
      <p:sp>
        <p:nvSpPr>
          <p:cNvPr id="21" name="CuadroTexto 20">
            <a:extLst>
              <a:ext uri="{FF2B5EF4-FFF2-40B4-BE49-F238E27FC236}">
                <a16:creationId xmlns:a16="http://schemas.microsoft.com/office/drawing/2014/main" id="{7874949E-932B-47E1-8B84-BA9904579FAA}"/>
              </a:ext>
            </a:extLst>
          </p:cNvPr>
          <p:cNvSpPr txBox="1"/>
          <p:nvPr/>
        </p:nvSpPr>
        <p:spPr>
          <a:xfrm>
            <a:off x="227170" y="3382648"/>
            <a:ext cx="2641301" cy="300082"/>
          </a:xfrm>
          <a:prstGeom prst="rect">
            <a:avLst/>
          </a:prstGeom>
          <a:noFill/>
        </p:spPr>
        <p:txBody>
          <a:bodyPr wrap="square" rtlCol="0">
            <a:spAutoFit/>
          </a:bodyPr>
          <a:lstStyle/>
          <a:p>
            <a:r>
              <a:rPr lang="es-CO" sz="1350" dirty="0">
                <a:solidFill>
                  <a:schemeClr val="tx2">
                    <a:lumMod val="75000"/>
                  </a:schemeClr>
                </a:solidFill>
                <a:latin typeface="Lato Bold"/>
              </a:rPr>
              <a:t>370-239987Sulay Apto 603B</a:t>
            </a:r>
          </a:p>
        </p:txBody>
      </p:sp>
      <p:sp>
        <p:nvSpPr>
          <p:cNvPr id="4" name="Rectángulo 3">
            <a:extLst>
              <a:ext uri="{FF2B5EF4-FFF2-40B4-BE49-F238E27FC236}">
                <a16:creationId xmlns:a16="http://schemas.microsoft.com/office/drawing/2014/main" id="{2318026D-CD85-42FE-8981-C687B09AB969}"/>
              </a:ext>
            </a:extLst>
          </p:cNvPr>
          <p:cNvSpPr/>
          <p:nvPr/>
        </p:nvSpPr>
        <p:spPr>
          <a:xfrm>
            <a:off x="3255888" y="3305246"/>
            <a:ext cx="2725130" cy="323165"/>
          </a:xfrm>
          <a:prstGeom prst="rect">
            <a:avLst/>
          </a:prstGeom>
        </p:spPr>
        <p:txBody>
          <a:bodyPr wrap="square">
            <a:spAutoFit/>
          </a:bodyPr>
          <a:lstStyle/>
          <a:p>
            <a:r>
              <a:rPr lang="es-CO" sz="1500" dirty="0">
                <a:solidFill>
                  <a:schemeClr val="tx2">
                    <a:lumMod val="75000"/>
                  </a:schemeClr>
                </a:solidFill>
                <a:latin typeface="Lato Bold"/>
              </a:rPr>
              <a:t>370-40969 Casa Gran limonar</a:t>
            </a:r>
            <a:endParaRPr lang="es-CO" sz="1500" dirty="0">
              <a:solidFill>
                <a:schemeClr val="tx2">
                  <a:lumMod val="75000"/>
                </a:schemeClr>
              </a:solidFill>
            </a:endParaRPr>
          </a:p>
        </p:txBody>
      </p:sp>
      <p:cxnSp>
        <p:nvCxnSpPr>
          <p:cNvPr id="34" name="Conector recto 33">
            <a:extLst>
              <a:ext uri="{FF2B5EF4-FFF2-40B4-BE49-F238E27FC236}">
                <a16:creationId xmlns:a16="http://schemas.microsoft.com/office/drawing/2014/main" id="{90D81A2C-7362-4AF0-87C0-0E7ADC8324E3}"/>
              </a:ext>
            </a:extLst>
          </p:cNvPr>
          <p:cNvCxnSpPr/>
          <p:nvPr/>
        </p:nvCxnSpPr>
        <p:spPr>
          <a:xfrm>
            <a:off x="3076712" y="1820103"/>
            <a:ext cx="0" cy="3344432"/>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Conector recto 34">
            <a:extLst>
              <a:ext uri="{FF2B5EF4-FFF2-40B4-BE49-F238E27FC236}">
                <a16:creationId xmlns:a16="http://schemas.microsoft.com/office/drawing/2014/main" id="{A72B815E-ED1E-4367-B445-EAC096A96DF3}"/>
              </a:ext>
            </a:extLst>
          </p:cNvPr>
          <p:cNvCxnSpPr/>
          <p:nvPr/>
        </p:nvCxnSpPr>
        <p:spPr>
          <a:xfrm>
            <a:off x="5981018" y="1843069"/>
            <a:ext cx="0" cy="3344432"/>
          </a:xfrm>
          <a:prstGeom prst="line">
            <a:avLst/>
          </a:prstGeom>
        </p:spPr>
        <p:style>
          <a:lnRef idx="2">
            <a:schemeClr val="accent1"/>
          </a:lnRef>
          <a:fillRef idx="0">
            <a:schemeClr val="accent1"/>
          </a:fillRef>
          <a:effectRef idx="1">
            <a:schemeClr val="accent1"/>
          </a:effectRef>
          <a:fontRef idx="minor">
            <a:schemeClr val="tx1"/>
          </a:fontRef>
        </p:style>
      </p:cxnSp>
      <p:pic>
        <p:nvPicPr>
          <p:cNvPr id="14" name="Imagen 13">
            <a:extLst>
              <a:ext uri="{FF2B5EF4-FFF2-40B4-BE49-F238E27FC236}">
                <a16:creationId xmlns:a16="http://schemas.microsoft.com/office/drawing/2014/main" id="{B70BD755-83D2-4500-A7BA-5C80399336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70450" y="3890328"/>
            <a:ext cx="1663640" cy="12994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E8A6C670-0AB6-4E8B-AC50-2131CB03ED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79330" y="3708818"/>
            <a:ext cx="1378412" cy="16283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Imagen 16">
            <a:extLst>
              <a:ext uri="{FF2B5EF4-FFF2-40B4-BE49-F238E27FC236}">
                <a16:creationId xmlns:a16="http://schemas.microsoft.com/office/drawing/2014/main" id="{8DB2127E-0BBF-4184-9A15-65D3F89CC1D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1600" y="1653083"/>
            <a:ext cx="1299400" cy="16684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D230BA48-0DE9-4727-BFD7-64D03F2979D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7385" r="10507"/>
          <a:stretch/>
        </p:blipFill>
        <p:spPr>
          <a:xfrm rot="5400000">
            <a:off x="1439229" y="1830449"/>
            <a:ext cx="1661274" cy="13332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2" descr="C:\Users\SENA\Desktop\evidencias contrato sae\casa cra 65 con 11cp bebes\20180312_101402.jpg">
            <a:extLst>
              <a:ext uri="{FF2B5EF4-FFF2-40B4-BE49-F238E27FC236}">
                <a16:creationId xmlns:a16="http://schemas.microsoft.com/office/drawing/2014/main" id="{A9DF8CCA-2591-4A65-AA90-26FE13E562AA}"/>
              </a:ext>
            </a:extLst>
          </p:cNvPr>
          <p:cNvPicPr>
            <a:picLocks noChangeAspect="1" noChangeArrowheads="1"/>
          </p:cNvPicPr>
          <p:nvPr/>
        </p:nvPicPr>
        <p:blipFill>
          <a:blip r:embed="rId10" cstate="print"/>
          <a:srcRect/>
          <a:stretch>
            <a:fillRect/>
          </a:stretch>
        </p:blipFill>
        <p:spPr bwMode="auto">
          <a:xfrm>
            <a:off x="3147559" y="1726612"/>
            <a:ext cx="1261012" cy="15762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3" descr="D:\SAE-FOTOGRAFIAS\CP BEBES\20180627_132053.jpg">
            <a:extLst>
              <a:ext uri="{FF2B5EF4-FFF2-40B4-BE49-F238E27FC236}">
                <a16:creationId xmlns:a16="http://schemas.microsoft.com/office/drawing/2014/main" id="{0FC93956-B0FF-4C65-B393-084A65AA8CE2}"/>
              </a:ext>
            </a:extLst>
          </p:cNvPr>
          <p:cNvPicPr>
            <a:picLocks noChangeAspect="1" noChangeArrowheads="1"/>
          </p:cNvPicPr>
          <p:nvPr/>
        </p:nvPicPr>
        <p:blipFill>
          <a:blip r:embed="rId11" cstate="print"/>
          <a:srcRect/>
          <a:stretch>
            <a:fillRect/>
          </a:stretch>
        </p:blipFill>
        <p:spPr bwMode="auto">
          <a:xfrm>
            <a:off x="4538059" y="1704730"/>
            <a:ext cx="1314315" cy="16005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2 Imagen">
            <a:extLst>
              <a:ext uri="{FF2B5EF4-FFF2-40B4-BE49-F238E27FC236}">
                <a16:creationId xmlns:a16="http://schemas.microsoft.com/office/drawing/2014/main" id="{C8FAE6FE-2CEE-4FB1-9677-B985EFF1122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158642" y="3695547"/>
            <a:ext cx="1242832" cy="16558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5 Imagen">
            <a:extLst>
              <a:ext uri="{FF2B5EF4-FFF2-40B4-BE49-F238E27FC236}">
                <a16:creationId xmlns:a16="http://schemas.microsoft.com/office/drawing/2014/main" id="{ED090F88-4262-4FB0-93F6-2923A36A9C7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68130" y="1680746"/>
            <a:ext cx="1242191" cy="16005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6 Imagen">
            <a:extLst>
              <a:ext uri="{FF2B5EF4-FFF2-40B4-BE49-F238E27FC236}">
                <a16:creationId xmlns:a16="http://schemas.microsoft.com/office/drawing/2014/main" id="{562DAB3D-3AEE-44CC-8D38-C0104AE66360}"/>
              </a:ext>
            </a:extLst>
          </p:cNvPr>
          <p:cNvPicPr>
            <a:picLocks noChangeAspect="1"/>
          </p:cNvPicPr>
          <p:nvPr/>
        </p:nvPicPr>
        <p:blipFill rotWithShape="1">
          <a:blip r:embed="rId14">
            <a:extLst>
              <a:ext uri="{28A0092B-C50C-407E-A947-70E740481C1C}">
                <a14:useLocalDpi xmlns:a14="http://schemas.microsoft.com/office/drawing/2010/main" val="0"/>
              </a:ext>
            </a:extLst>
          </a:blip>
          <a:srcRect t="14176"/>
          <a:stretch/>
        </p:blipFill>
        <p:spPr>
          <a:xfrm>
            <a:off x="7663843" y="1681117"/>
            <a:ext cx="1328557" cy="16160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1 Imagen">
            <a:extLst>
              <a:ext uri="{FF2B5EF4-FFF2-40B4-BE49-F238E27FC236}">
                <a16:creationId xmlns:a16="http://schemas.microsoft.com/office/drawing/2014/main" id="{D0DD03ED-8960-4C39-91A5-7206CB64387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24981" y="3677977"/>
            <a:ext cx="1347665" cy="16471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6 Imagen">
            <a:extLst>
              <a:ext uri="{FF2B5EF4-FFF2-40B4-BE49-F238E27FC236}">
                <a16:creationId xmlns:a16="http://schemas.microsoft.com/office/drawing/2014/main" id="{A7899DA8-D954-4E3C-8CE7-2530E9CFD525}"/>
              </a:ext>
            </a:extLst>
          </p:cNvPr>
          <p:cNvPicPr>
            <a:picLocks noChangeAspect="1"/>
          </p:cNvPicPr>
          <p:nvPr/>
        </p:nvPicPr>
        <p:blipFill rotWithShape="1">
          <a:blip r:embed="rId16">
            <a:extLst>
              <a:ext uri="{28A0092B-C50C-407E-A947-70E740481C1C}">
                <a14:useLocalDpi xmlns:a14="http://schemas.microsoft.com/office/drawing/2010/main" val="0"/>
              </a:ext>
            </a:extLst>
          </a:blip>
          <a:srcRect r="43833"/>
          <a:stretch/>
        </p:blipFill>
        <p:spPr>
          <a:xfrm>
            <a:off x="7644088" y="3682264"/>
            <a:ext cx="1360344" cy="16471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Picture 4" descr="D:\SAE-FOTOGRAFIAS\CP BEBES\20180627_131651.jpg">
            <a:extLst>
              <a:ext uri="{FF2B5EF4-FFF2-40B4-BE49-F238E27FC236}">
                <a16:creationId xmlns:a16="http://schemas.microsoft.com/office/drawing/2014/main" id="{61342094-3023-4189-AA68-181545DD691F}"/>
              </a:ext>
            </a:extLst>
          </p:cNvPr>
          <p:cNvPicPr>
            <a:picLocks noChangeAspect="1" noChangeArrowheads="1"/>
          </p:cNvPicPr>
          <p:nvPr/>
        </p:nvPicPr>
        <p:blipFill>
          <a:blip r:embed="rId17" cstate="print"/>
          <a:srcRect/>
          <a:stretch>
            <a:fillRect/>
          </a:stretch>
        </p:blipFill>
        <p:spPr bwMode="auto">
          <a:xfrm>
            <a:off x="4545437" y="3639783"/>
            <a:ext cx="1325438" cy="17320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9" name="Rectángulo 28">
            <a:extLst>
              <a:ext uri="{FF2B5EF4-FFF2-40B4-BE49-F238E27FC236}">
                <a16:creationId xmlns:a16="http://schemas.microsoft.com/office/drawing/2014/main" id="{F1B507F3-5420-4EF6-A18D-B07617D63FDB}"/>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1" name="CuadroTexto 30">
            <a:extLst>
              <a:ext uri="{FF2B5EF4-FFF2-40B4-BE49-F238E27FC236}">
                <a16:creationId xmlns:a16="http://schemas.microsoft.com/office/drawing/2014/main" id="{634770FF-8AD0-4B60-920F-CC1E25DC5D0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34504514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96148" y="1159782"/>
            <a:ext cx="1896554" cy="380873"/>
          </a:xfrm>
          <a:prstGeom prst="rect">
            <a:avLst/>
          </a:prstGeom>
          <a:noFill/>
        </p:spPr>
        <p:txBody>
          <a:bodyPr wrap="square" rtlCol="0">
            <a:spAutoFit/>
          </a:bodyPr>
          <a:lstStyle/>
          <a:p>
            <a:r>
              <a:rPr lang="es-ES" sz="1875" dirty="0">
                <a:solidFill>
                  <a:srgbClr val="A9A8A9"/>
                </a:solidFill>
                <a:latin typeface="Lato Bold"/>
                <a:cs typeface="Lato Bold"/>
              </a:rPr>
              <a:t>SUROCCIDENTE</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1714500" cy="962853"/>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166" y="857250"/>
            <a:ext cx="2484782" cy="962853"/>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948" y="857250"/>
            <a:ext cx="2975527" cy="962853"/>
          </a:xfrm>
          <a:prstGeom prst="rect">
            <a:avLst/>
          </a:prstGeom>
        </p:spPr>
      </p:pic>
      <p:graphicFrame>
        <p:nvGraphicFramePr>
          <p:cNvPr id="7" name="Tabla 6">
            <a:extLst>
              <a:ext uri="{FF2B5EF4-FFF2-40B4-BE49-F238E27FC236}">
                <a16:creationId xmlns:a16="http://schemas.microsoft.com/office/drawing/2014/main" id="{1DDB573F-D255-41AF-BC17-6E98B5BF7726}"/>
              </a:ext>
            </a:extLst>
          </p:cNvPr>
          <p:cNvGraphicFramePr>
            <a:graphicFrameLocks noGrp="1"/>
          </p:cNvGraphicFramePr>
          <p:nvPr>
            <p:extLst/>
          </p:nvPr>
        </p:nvGraphicFramePr>
        <p:xfrm>
          <a:off x="128588" y="2757477"/>
          <a:ext cx="8932549" cy="1925480"/>
        </p:xfrm>
        <a:graphic>
          <a:graphicData uri="http://schemas.openxmlformats.org/drawingml/2006/table">
            <a:tbl>
              <a:tblPr firstRow="1" bandRow="1">
                <a:tableStyleId>{5C22544A-7EE6-4342-B048-85BDC9FD1C3A}</a:tableStyleId>
              </a:tblPr>
              <a:tblGrid>
                <a:gridCol w="925595">
                  <a:extLst>
                    <a:ext uri="{9D8B030D-6E8A-4147-A177-3AD203B41FA5}">
                      <a16:colId xmlns:a16="http://schemas.microsoft.com/office/drawing/2014/main" val="2012154992"/>
                    </a:ext>
                  </a:extLst>
                </a:gridCol>
                <a:gridCol w="814078">
                  <a:extLst>
                    <a:ext uri="{9D8B030D-6E8A-4147-A177-3AD203B41FA5}">
                      <a16:colId xmlns:a16="http://schemas.microsoft.com/office/drawing/2014/main" val="3728984821"/>
                    </a:ext>
                  </a:extLst>
                </a:gridCol>
                <a:gridCol w="836381">
                  <a:extLst>
                    <a:ext uri="{9D8B030D-6E8A-4147-A177-3AD203B41FA5}">
                      <a16:colId xmlns:a16="http://schemas.microsoft.com/office/drawing/2014/main" val="257460953"/>
                    </a:ext>
                  </a:extLst>
                </a:gridCol>
                <a:gridCol w="791774">
                  <a:extLst>
                    <a:ext uri="{9D8B030D-6E8A-4147-A177-3AD203B41FA5}">
                      <a16:colId xmlns:a16="http://schemas.microsoft.com/office/drawing/2014/main" val="2382910446"/>
                    </a:ext>
                  </a:extLst>
                </a:gridCol>
                <a:gridCol w="657954">
                  <a:extLst>
                    <a:ext uri="{9D8B030D-6E8A-4147-A177-3AD203B41FA5}">
                      <a16:colId xmlns:a16="http://schemas.microsoft.com/office/drawing/2014/main" val="2145768594"/>
                    </a:ext>
                  </a:extLst>
                </a:gridCol>
                <a:gridCol w="761106">
                  <a:extLst>
                    <a:ext uri="{9D8B030D-6E8A-4147-A177-3AD203B41FA5}">
                      <a16:colId xmlns:a16="http://schemas.microsoft.com/office/drawing/2014/main" val="2155604812"/>
                    </a:ext>
                  </a:extLst>
                </a:gridCol>
                <a:gridCol w="627285">
                  <a:extLst>
                    <a:ext uri="{9D8B030D-6E8A-4147-A177-3AD203B41FA5}">
                      <a16:colId xmlns:a16="http://schemas.microsoft.com/office/drawing/2014/main" val="2869554208"/>
                    </a:ext>
                  </a:extLst>
                </a:gridCol>
                <a:gridCol w="825229">
                  <a:extLst>
                    <a:ext uri="{9D8B030D-6E8A-4147-A177-3AD203B41FA5}">
                      <a16:colId xmlns:a16="http://schemas.microsoft.com/office/drawing/2014/main" val="623128144"/>
                    </a:ext>
                  </a:extLst>
                </a:gridCol>
                <a:gridCol w="894929">
                  <a:extLst>
                    <a:ext uri="{9D8B030D-6E8A-4147-A177-3AD203B41FA5}">
                      <a16:colId xmlns:a16="http://schemas.microsoft.com/office/drawing/2014/main" val="2844545417"/>
                    </a:ext>
                  </a:extLst>
                </a:gridCol>
                <a:gridCol w="869836">
                  <a:extLst>
                    <a:ext uri="{9D8B030D-6E8A-4147-A177-3AD203B41FA5}">
                      <a16:colId xmlns:a16="http://schemas.microsoft.com/office/drawing/2014/main" val="3456360966"/>
                    </a:ext>
                  </a:extLst>
                </a:gridCol>
                <a:gridCol w="928382">
                  <a:extLst>
                    <a:ext uri="{9D8B030D-6E8A-4147-A177-3AD203B41FA5}">
                      <a16:colId xmlns:a16="http://schemas.microsoft.com/office/drawing/2014/main" val="1600124949"/>
                    </a:ext>
                  </a:extLst>
                </a:gridCol>
              </a:tblGrid>
              <a:tr h="555784">
                <a:tc>
                  <a:txBody>
                    <a:bodyPr/>
                    <a:lstStyle/>
                    <a:p>
                      <a:pPr algn="ctr" fontAlgn="ctr"/>
                      <a:r>
                        <a:rPr lang="es-CO" sz="1200" u="none" strike="noStrike" dirty="0">
                          <a:effectLst/>
                        </a:rPr>
                        <a:t>Gerencia Regional</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s-CO" sz="1200" u="none" strike="noStrike" dirty="0">
                          <a:effectLst/>
                        </a:rPr>
                        <a:t>Presupuesto 2018</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s-CO" sz="1200" u="none" strike="noStrike">
                          <a:effectLst/>
                        </a:rPr>
                        <a:t>Total Obras Aprobadas</a:t>
                      </a:r>
                      <a:endParaRPr lang="es-CO" sz="1200" b="0" i="0" u="none" strike="noStrike">
                        <a:solidFill>
                          <a:srgbClr val="000000"/>
                        </a:solidFill>
                        <a:effectLst/>
                        <a:latin typeface="Calibri" panose="020F0502020204030204" pitchFamily="34" charset="0"/>
                      </a:endParaRPr>
                    </a:p>
                  </a:txBody>
                  <a:tcPr marL="7144" marR="7144" marT="7144" marB="0" anchor="ctr"/>
                </a:tc>
                <a:tc>
                  <a:txBody>
                    <a:bodyPr/>
                    <a:lstStyle/>
                    <a:p>
                      <a:pPr algn="ctr" fontAlgn="ctr"/>
                      <a:r>
                        <a:rPr lang="es-CO" sz="1200" u="none" strike="noStrike">
                          <a:effectLst/>
                        </a:rPr>
                        <a:t>Saldo</a:t>
                      </a:r>
                      <a:endParaRPr lang="es-CO" sz="1200" b="0" i="0" u="none" strike="noStrike">
                        <a:solidFill>
                          <a:srgbClr val="000000"/>
                        </a:solidFill>
                        <a:effectLst/>
                        <a:latin typeface="Calibri" panose="020F0502020204030204" pitchFamily="34" charset="0"/>
                      </a:endParaRPr>
                    </a:p>
                  </a:txBody>
                  <a:tcPr marL="7144" marR="7144" marT="7144" marB="0" anchor="ctr"/>
                </a:tc>
                <a:tc>
                  <a:txBody>
                    <a:bodyPr/>
                    <a:lstStyle/>
                    <a:p>
                      <a:pPr algn="ctr" fontAlgn="ctr"/>
                      <a:r>
                        <a:rPr lang="es-CO" sz="1200" u="none" strike="noStrike">
                          <a:effectLst/>
                        </a:rPr>
                        <a:t>% Vs Aprobado</a:t>
                      </a:r>
                      <a:endParaRPr lang="es-CO" sz="1200" b="0" i="0" u="none" strike="noStrike">
                        <a:solidFill>
                          <a:srgbClr val="000000"/>
                        </a:solidFill>
                        <a:effectLst/>
                        <a:latin typeface="Calibri" panose="020F0502020204030204" pitchFamily="34" charset="0"/>
                      </a:endParaRPr>
                    </a:p>
                  </a:txBody>
                  <a:tcPr marL="7144" marR="7144" marT="7144" marB="0" anchor="ctr"/>
                </a:tc>
                <a:tc>
                  <a:txBody>
                    <a:bodyPr/>
                    <a:lstStyle/>
                    <a:p>
                      <a:pPr algn="ctr" fontAlgn="ctr"/>
                      <a:r>
                        <a:rPr lang="es-CO" sz="1200" u="none" strike="noStrike">
                          <a:effectLst/>
                        </a:rPr>
                        <a:t>Total Ejecutado</a:t>
                      </a:r>
                      <a:endParaRPr lang="es-CO" sz="1200" b="0" i="0" u="none" strike="noStrike">
                        <a:solidFill>
                          <a:srgbClr val="000000"/>
                        </a:solidFill>
                        <a:effectLst/>
                        <a:latin typeface="Calibri" panose="020F0502020204030204" pitchFamily="34" charset="0"/>
                      </a:endParaRPr>
                    </a:p>
                  </a:txBody>
                  <a:tcPr marL="7144" marR="7144" marT="7144" marB="0" anchor="ctr"/>
                </a:tc>
                <a:tc>
                  <a:txBody>
                    <a:bodyPr/>
                    <a:lstStyle/>
                    <a:p>
                      <a:pPr algn="ctr" fontAlgn="ctr"/>
                      <a:r>
                        <a:rPr lang="es-CO" sz="1200" u="none" strike="noStrike">
                          <a:effectLst/>
                        </a:rPr>
                        <a:t>% Vs Ejecutado</a:t>
                      </a:r>
                      <a:endParaRPr lang="es-CO" sz="1200" b="0" i="0" u="none" strike="noStrike">
                        <a:solidFill>
                          <a:srgbClr val="000000"/>
                        </a:solidFill>
                        <a:effectLst/>
                        <a:latin typeface="Calibri" panose="020F0502020204030204" pitchFamily="34" charset="0"/>
                      </a:endParaRPr>
                    </a:p>
                  </a:txBody>
                  <a:tcPr marL="7144" marR="7144" marT="7144" marB="0" anchor="ctr"/>
                </a:tc>
                <a:tc>
                  <a:txBody>
                    <a:bodyPr/>
                    <a:lstStyle/>
                    <a:p>
                      <a:pPr algn="ctr" fontAlgn="ctr"/>
                      <a:r>
                        <a:rPr lang="es-CO" sz="1200" u="none" strike="noStrike">
                          <a:effectLst/>
                        </a:rPr>
                        <a:t>Total Adición 2018</a:t>
                      </a:r>
                      <a:endParaRPr lang="es-CO" sz="1200" b="0" i="0" u="none" strike="noStrike">
                        <a:solidFill>
                          <a:srgbClr val="000000"/>
                        </a:solidFill>
                        <a:effectLst/>
                        <a:latin typeface="Calibri" panose="020F0502020204030204" pitchFamily="34" charset="0"/>
                      </a:endParaRPr>
                    </a:p>
                  </a:txBody>
                  <a:tcPr marL="7144" marR="7144" marT="7144" marB="0" anchor="ctr"/>
                </a:tc>
                <a:tc>
                  <a:txBody>
                    <a:bodyPr/>
                    <a:lstStyle/>
                    <a:p>
                      <a:pPr algn="ctr" fontAlgn="ctr"/>
                      <a:r>
                        <a:rPr lang="es-ES" sz="1200" u="none" strike="noStrike">
                          <a:effectLst/>
                        </a:rPr>
                        <a:t>Total Adición 6 Meses 2019</a:t>
                      </a:r>
                      <a:endParaRPr lang="es-ES" sz="1200" b="0" i="0" u="none" strike="noStrike">
                        <a:solidFill>
                          <a:srgbClr val="000000"/>
                        </a:solidFill>
                        <a:effectLst/>
                        <a:latin typeface="Calibri" panose="020F0502020204030204" pitchFamily="34" charset="0"/>
                      </a:endParaRPr>
                    </a:p>
                  </a:txBody>
                  <a:tcPr marL="7144" marR="7144" marT="7144" marB="0" anchor="ctr"/>
                </a:tc>
                <a:tc>
                  <a:txBody>
                    <a:bodyPr/>
                    <a:lstStyle/>
                    <a:p>
                      <a:pPr algn="ctr" fontAlgn="ctr"/>
                      <a:r>
                        <a:rPr lang="es-CO" sz="1200" u="none" strike="noStrike" dirty="0">
                          <a:effectLst/>
                        </a:rPr>
                        <a:t>Total Adición</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s-CO" sz="1200" u="none" strike="noStrike">
                          <a:effectLst/>
                        </a:rPr>
                        <a:t>Valor Final Contratos</a:t>
                      </a:r>
                      <a:endParaRPr lang="es-CO" sz="1200" b="0" i="0" u="none" strike="noStrike">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4260145793"/>
                  </a:ext>
                </a:extLst>
              </a:tr>
              <a:tr h="327184">
                <a:tc>
                  <a:txBody>
                    <a:bodyPr/>
                    <a:lstStyle/>
                    <a:p>
                      <a:pPr algn="l" fontAlgn="b"/>
                      <a:r>
                        <a:rPr lang="es-CO" sz="1100" b="1" u="none" strike="noStrike" dirty="0">
                          <a:effectLst/>
                        </a:rPr>
                        <a:t>Norte</a:t>
                      </a:r>
                      <a:endParaRPr lang="es-CO" sz="11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      594,800,000 </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       211,805,902 </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     382,994,098 </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64%</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68,031,339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11%</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300,000,000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b="1" u="none" strike="noStrike" dirty="0">
                          <a:effectLst/>
                        </a:rPr>
                        <a:t>        300,000,000 </a:t>
                      </a:r>
                      <a:endParaRPr lang="es-CO" sz="11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894,800,000 </a:t>
                      </a:r>
                      <a:endParaRPr lang="es-CO" sz="11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327884206"/>
                  </a:ext>
                </a:extLst>
              </a:tr>
              <a:tr h="327184">
                <a:tc>
                  <a:txBody>
                    <a:bodyPr/>
                    <a:lstStyle/>
                    <a:p>
                      <a:pPr algn="l" fontAlgn="b"/>
                      <a:r>
                        <a:rPr lang="es-CO" sz="1100" b="1" u="none" strike="noStrike" dirty="0">
                          <a:effectLst/>
                        </a:rPr>
                        <a:t>Centro Oriente</a:t>
                      </a:r>
                      <a:endParaRPr lang="es-CO" sz="11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826,150,000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       845,312,899 </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     19,162,899 </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-2%</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    255,991,579 </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31%</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250,000,000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535,000,000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b="1" u="none" strike="noStrike" dirty="0">
                          <a:effectLst/>
                        </a:rPr>
                        <a:t>        785,000,000 </a:t>
                      </a:r>
                      <a:endParaRPr lang="es-CO" sz="11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1,611,150,000 </a:t>
                      </a:r>
                      <a:endParaRPr lang="es-CO" sz="11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148317126"/>
                  </a:ext>
                </a:extLst>
              </a:tr>
              <a:tr h="327184">
                <a:tc>
                  <a:txBody>
                    <a:bodyPr/>
                    <a:lstStyle/>
                    <a:p>
                      <a:pPr algn="l" fontAlgn="b"/>
                      <a:r>
                        <a:rPr lang="es-CO" sz="1100" b="1" u="none" strike="noStrike" dirty="0">
                          <a:effectLst/>
                        </a:rPr>
                        <a:t>Sur Occidente</a:t>
                      </a:r>
                      <a:endParaRPr lang="es-CO" sz="11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897,470,000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949,277,751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51,807,751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-6%</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280,334,936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31%</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      650,000,000 </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         612,500,000 </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b="1" u="none" strike="noStrike" dirty="0">
                          <a:effectLst/>
                        </a:rPr>
                        <a:t>    1,262,500,000 </a:t>
                      </a:r>
                      <a:endParaRPr lang="es-CO" sz="11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2,159,970,000 </a:t>
                      </a:r>
                      <a:endParaRPr lang="es-CO" sz="11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826633905"/>
                  </a:ext>
                </a:extLst>
              </a:tr>
              <a:tr h="327184">
                <a:tc>
                  <a:txBody>
                    <a:bodyPr/>
                    <a:lstStyle/>
                    <a:p>
                      <a:pPr algn="l" fontAlgn="b"/>
                      <a:r>
                        <a:rPr lang="es-CO" sz="1100" b="1" u="none" strike="noStrike" dirty="0">
                          <a:effectLst/>
                        </a:rPr>
                        <a:t>Occidente</a:t>
                      </a:r>
                      <a:endParaRPr lang="es-CO" sz="11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768,340,000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632,750,678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135,589,322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18%</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337,306,625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44%</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a:effectLst/>
                        </a:rPr>
                        <a:t>      133,000,000 </a:t>
                      </a:r>
                      <a:endParaRPr lang="es-CO" sz="11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         479,000,000 </a:t>
                      </a:r>
                      <a:endParaRPr lang="es-CO" sz="1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b="1" u="none" strike="noStrike" dirty="0">
                          <a:effectLst/>
                        </a:rPr>
                        <a:t>        612,000,000 </a:t>
                      </a:r>
                      <a:endParaRPr lang="es-CO" sz="11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1100" u="none" strike="noStrike" dirty="0">
                          <a:effectLst/>
                        </a:rPr>
                        <a:t>       1,380,340,000 </a:t>
                      </a:r>
                      <a:endParaRPr lang="es-CO" sz="11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901272735"/>
                  </a:ext>
                </a:extLst>
              </a:tr>
            </a:tbl>
          </a:graphicData>
        </a:graphic>
      </p:graphicFrame>
      <p:sp>
        <p:nvSpPr>
          <p:cNvPr id="29" name="Rectángulo 28">
            <a:extLst>
              <a:ext uri="{FF2B5EF4-FFF2-40B4-BE49-F238E27FC236}">
                <a16:creationId xmlns:a16="http://schemas.microsoft.com/office/drawing/2014/main" id="{D26A8BD6-F175-492B-BAED-B700A7B7083F}"/>
              </a:ext>
            </a:extLst>
          </p:cNvPr>
          <p:cNvSpPr/>
          <p:nvPr/>
        </p:nvSpPr>
        <p:spPr>
          <a:xfrm>
            <a:off x="201215" y="2146011"/>
            <a:ext cx="8732043" cy="530915"/>
          </a:xfrm>
          <a:prstGeom prst="rect">
            <a:avLst/>
          </a:prstGeom>
          <a:noFill/>
        </p:spPr>
        <p:txBody>
          <a:bodyPr wrap="square" lIns="68580" tIns="34290" rIns="68580" bIns="34290">
            <a:spAutoFit/>
          </a:bodyPr>
          <a:lstStyle/>
          <a:p>
            <a:pPr algn="ctr"/>
            <a:r>
              <a:rPr lang="es-ES" sz="1500" dirty="0">
                <a:ln w="0"/>
                <a:effectLst>
                  <a:outerShdw blurRad="38100" dist="19050" dir="2700000" algn="tl" rotWithShape="0">
                    <a:schemeClr val="dk1">
                      <a:alpha val="40000"/>
                    </a:schemeClr>
                  </a:outerShdw>
                </a:effectLst>
              </a:rPr>
              <a:t>Se solicita Adición de los contratos de acuerdo a los valores de la tabla y la prorroga de los mismos hasta el 31 de junio de 2019</a:t>
            </a:r>
          </a:p>
        </p:txBody>
      </p:sp>
      <p:sp>
        <p:nvSpPr>
          <p:cNvPr id="13" name="Rectángulo 12">
            <a:extLst>
              <a:ext uri="{FF2B5EF4-FFF2-40B4-BE49-F238E27FC236}">
                <a16:creationId xmlns:a16="http://schemas.microsoft.com/office/drawing/2014/main" id="{3D655580-9CE9-4811-AE2B-5D1CE3FF4D60}"/>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9613187C-2F63-4C67-9BD5-E34FD91BBECA}"/>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29608635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643940" cy="897269"/>
          </a:xfrm>
          <a:prstGeom prst="rect">
            <a:avLst/>
          </a:prstGeom>
        </p:spPr>
      </p:pic>
      <p:sp>
        <p:nvSpPr>
          <p:cNvPr id="6" name="CuadroTexto 5"/>
          <p:cNvSpPr txBox="1"/>
          <p:nvPr/>
        </p:nvSpPr>
        <p:spPr>
          <a:xfrm>
            <a:off x="1298713" y="2105153"/>
            <a:ext cx="6736198" cy="3416320"/>
          </a:xfrm>
          <a:prstGeom prst="rect">
            <a:avLst/>
          </a:prstGeom>
          <a:noFill/>
        </p:spPr>
        <p:txBody>
          <a:bodyPr wrap="square" rtlCol="0">
            <a:spAutoFit/>
          </a:bodyPr>
          <a:lstStyle/>
          <a:p>
            <a:pPr algn="ctr"/>
            <a:r>
              <a:rPr lang="es-CO" sz="3600" b="1" dirty="0">
                <a:solidFill>
                  <a:schemeClr val="accent1">
                    <a:lumMod val="75000"/>
                  </a:schemeClr>
                </a:solidFill>
              </a:rPr>
              <a:t>5. Compra – Alquiler</a:t>
            </a:r>
          </a:p>
          <a:p>
            <a:pPr algn="ctr"/>
            <a:r>
              <a:rPr lang="es-CO" sz="3600" b="1" dirty="0">
                <a:solidFill>
                  <a:schemeClr val="accent1">
                    <a:lumMod val="75000"/>
                  </a:schemeClr>
                </a:solidFill>
              </a:rPr>
              <a:t>Equipos de Cómputo</a:t>
            </a:r>
          </a:p>
          <a:p>
            <a:pPr algn="ctr"/>
            <a:endParaRPr lang="es-CO" sz="3600" b="1" dirty="0">
              <a:solidFill>
                <a:schemeClr val="accent1">
                  <a:lumMod val="75000"/>
                </a:schemeClr>
              </a:solidFill>
            </a:endParaRPr>
          </a:p>
          <a:p>
            <a:pPr algn="ctr"/>
            <a:r>
              <a:rPr lang="es-CO" sz="3600" b="1" dirty="0">
                <a:solidFill>
                  <a:schemeClr val="accent1">
                    <a:lumMod val="75000"/>
                  </a:schemeClr>
                </a:solidFill>
              </a:rPr>
              <a:t>Oficina de Gestión de la Información</a:t>
            </a:r>
          </a:p>
          <a:p>
            <a:pPr algn="ctr"/>
            <a:endParaRPr lang="es-CO" sz="3600" b="1" dirty="0">
              <a:solidFill>
                <a:schemeClr val="accent1">
                  <a:lumMod val="75000"/>
                </a:schemeClr>
              </a:solidFill>
            </a:endParaRPr>
          </a:p>
        </p:txBody>
      </p:sp>
      <p:pic>
        <p:nvPicPr>
          <p:cNvPr id="5" name="Imagen 4">
            <a:extLst>
              <a:ext uri="{FF2B5EF4-FFF2-40B4-BE49-F238E27FC236}">
                <a16:creationId xmlns:a16="http://schemas.microsoft.com/office/drawing/2014/main" id="{B497FC74-73CA-4C66-BFF2-D896692058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3381" y="188098"/>
            <a:ext cx="1344705" cy="521073"/>
          </a:xfrm>
          <a:prstGeom prst="rect">
            <a:avLst/>
          </a:prstGeom>
        </p:spPr>
      </p:pic>
      <p:pic>
        <p:nvPicPr>
          <p:cNvPr id="8" name="Imagen 7">
            <a:extLst>
              <a:ext uri="{FF2B5EF4-FFF2-40B4-BE49-F238E27FC236}">
                <a16:creationId xmlns:a16="http://schemas.microsoft.com/office/drawing/2014/main" id="{2BA40410-1F37-46A5-9350-4FFAECBBE9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848" y="177207"/>
            <a:ext cx="1643940" cy="531964"/>
          </a:xfrm>
          <a:prstGeom prst="rect">
            <a:avLst/>
          </a:prstGeom>
        </p:spPr>
      </p:pic>
    </p:spTree>
    <p:extLst>
      <p:ext uri="{BB962C8B-B14F-4D97-AF65-F5344CB8AC3E}">
        <p14:creationId xmlns:p14="http://schemas.microsoft.com/office/powerpoint/2010/main" val="2146873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FC5F4D-18FA-4931-A62C-D925F591FBA7}"/>
              </a:ext>
            </a:extLst>
          </p:cNvPr>
          <p:cNvSpPr>
            <a:spLocks noGrp="1"/>
          </p:cNvSpPr>
          <p:nvPr>
            <p:ph type="title"/>
          </p:nvPr>
        </p:nvSpPr>
        <p:spPr>
          <a:xfrm>
            <a:off x="379563" y="859598"/>
            <a:ext cx="8229600" cy="1143000"/>
          </a:xfrm>
        </p:spPr>
        <p:txBody>
          <a:bodyPr/>
          <a:lstStyle/>
          <a:p>
            <a:pPr algn="ctr"/>
            <a:r>
              <a:rPr lang="es-ES" dirty="0">
                <a:cs typeface="Calibri Light"/>
              </a:rPr>
              <a:t>ANTECEDENTES</a:t>
            </a:r>
          </a:p>
        </p:txBody>
      </p:sp>
      <p:sp>
        <p:nvSpPr>
          <p:cNvPr id="3" name="Marcador de contenido 2">
            <a:extLst>
              <a:ext uri="{FF2B5EF4-FFF2-40B4-BE49-F238E27FC236}">
                <a16:creationId xmlns:a16="http://schemas.microsoft.com/office/drawing/2014/main" id="{21DFAFB4-3062-43D4-AB0D-BF21940414D7}"/>
              </a:ext>
            </a:extLst>
          </p:cNvPr>
          <p:cNvSpPr>
            <a:spLocks noGrp="1"/>
          </p:cNvSpPr>
          <p:nvPr>
            <p:ph idx="1"/>
          </p:nvPr>
        </p:nvSpPr>
        <p:spPr>
          <a:xfrm>
            <a:off x="655607" y="2178171"/>
            <a:ext cx="7712016" cy="3820232"/>
          </a:xfrm>
        </p:spPr>
        <p:txBody>
          <a:bodyPr vert="horz" lIns="68580" tIns="34290" rIns="68580" bIns="34290" rtlCol="0" anchor="t">
            <a:normAutofit lnSpcReduction="10000"/>
          </a:bodyPr>
          <a:lstStyle/>
          <a:p>
            <a:r>
              <a:rPr lang="es-ES" sz="2700" dirty="0">
                <a:cs typeface="Calibri"/>
              </a:rPr>
              <a:t>Actualmente la SAE cuenta con un contrato de adhesión con CISA al contrato que tiene con </a:t>
            </a:r>
            <a:r>
              <a:rPr lang="es-ES" sz="2700" dirty="0" err="1">
                <a:cs typeface="Calibri"/>
              </a:rPr>
              <a:t>Microhard</a:t>
            </a:r>
          </a:p>
          <a:p>
            <a:r>
              <a:rPr lang="es-ES" sz="2700" dirty="0">
                <a:cs typeface="Calibri"/>
              </a:rPr>
              <a:t>La adhesión de SAE se realizó en el año 2015</a:t>
            </a:r>
          </a:p>
          <a:p>
            <a:r>
              <a:rPr lang="es-ES" sz="2700" dirty="0">
                <a:cs typeface="Calibri"/>
              </a:rPr>
              <a:t>El contrato inicial fue por $1.415'580.000 para SAE</a:t>
            </a:r>
          </a:p>
          <a:p>
            <a:r>
              <a:rPr lang="es-ES" sz="2700" dirty="0">
                <a:cs typeface="Calibri"/>
              </a:rPr>
              <a:t>El valor actual del contrato para SAE, incluida una adición por $700 millones es de $2.115'580.000 incluido IVA</a:t>
            </a:r>
          </a:p>
          <a:p>
            <a:r>
              <a:rPr lang="es-ES" sz="2700" dirty="0">
                <a:cs typeface="Calibri"/>
              </a:rPr>
              <a:t>El contrato vence en enero 31 de 2019</a:t>
            </a:r>
          </a:p>
        </p:txBody>
      </p:sp>
      <p:pic>
        <p:nvPicPr>
          <p:cNvPr id="4" name="Imagen 3" descr="Logo SAE-01.jpg">
            <a:extLst>
              <a:ext uri="{FF2B5EF4-FFF2-40B4-BE49-F238E27FC236}">
                <a16:creationId xmlns:a16="http://schemas.microsoft.com/office/drawing/2014/main" id="{7929B4FD-CD30-45EF-B9B9-C5CFB1C120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5" name="Imagen 4">
            <a:extLst>
              <a:ext uri="{FF2B5EF4-FFF2-40B4-BE49-F238E27FC236}">
                <a16:creationId xmlns:a16="http://schemas.microsoft.com/office/drawing/2014/main" id="{8ED03661-B8B4-4DFA-99E6-87F872C770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6" name="Imagen 5">
            <a:extLst>
              <a:ext uri="{FF2B5EF4-FFF2-40B4-BE49-F238E27FC236}">
                <a16:creationId xmlns:a16="http://schemas.microsoft.com/office/drawing/2014/main" id="{C7D4907E-266D-4276-B5A3-935725120B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8579652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FC5F4D-18FA-4931-A62C-D925F591FBA7}"/>
              </a:ext>
            </a:extLst>
          </p:cNvPr>
          <p:cNvSpPr>
            <a:spLocks noGrp="1"/>
          </p:cNvSpPr>
          <p:nvPr>
            <p:ph type="title"/>
          </p:nvPr>
        </p:nvSpPr>
        <p:spPr>
          <a:xfrm>
            <a:off x="521899" y="901064"/>
            <a:ext cx="8229600" cy="1143000"/>
          </a:xfrm>
        </p:spPr>
        <p:txBody>
          <a:bodyPr/>
          <a:lstStyle/>
          <a:p>
            <a:pPr algn="ctr"/>
            <a:r>
              <a:rPr lang="es-ES" dirty="0">
                <a:cs typeface="Calibri Light"/>
              </a:rPr>
              <a:t>REQUERIMIENTO</a:t>
            </a:r>
          </a:p>
        </p:txBody>
      </p:sp>
      <p:sp>
        <p:nvSpPr>
          <p:cNvPr id="3" name="Marcador de contenido 2">
            <a:extLst>
              <a:ext uri="{FF2B5EF4-FFF2-40B4-BE49-F238E27FC236}">
                <a16:creationId xmlns:a16="http://schemas.microsoft.com/office/drawing/2014/main" id="{21DFAFB4-3062-43D4-AB0D-BF21940414D7}"/>
              </a:ext>
            </a:extLst>
          </p:cNvPr>
          <p:cNvSpPr>
            <a:spLocks noGrp="1"/>
          </p:cNvSpPr>
          <p:nvPr>
            <p:ph idx="1"/>
          </p:nvPr>
        </p:nvSpPr>
        <p:spPr>
          <a:xfrm>
            <a:off x="693349" y="2028218"/>
            <a:ext cx="7886700" cy="3263504"/>
          </a:xfrm>
        </p:spPr>
        <p:txBody>
          <a:bodyPr vert="horz" lIns="68580" tIns="34290" rIns="68580" bIns="34290" rtlCol="0" anchor="t">
            <a:normAutofit lnSpcReduction="10000"/>
          </a:bodyPr>
          <a:lstStyle/>
          <a:p>
            <a:pPr marL="0" indent="0">
              <a:buNone/>
            </a:pPr>
            <a:r>
              <a:rPr lang="es-ES" sz="2700" dirty="0">
                <a:cs typeface="Calibri"/>
              </a:rPr>
              <a:t>Se requiere garantizar que el personal de la SAE cuente con una herramienta de trabajo computacional, adecuada a las necesidades actuales.</a:t>
            </a:r>
          </a:p>
          <a:p>
            <a:pPr marL="0" indent="0">
              <a:buNone/>
            </a:pPr>
            <a:endParaRPr lang="es-ES" sz="2700" dirty="0">
              <a:cs typeface="Calibri"/>
            </a:endParaRPr>
          </a:p>
          <a:p>
            <a:pPr marL="0" indent="0" algn="just">
              <a:buNone/>
            </a:pPr>
            <a:r>
              <a:rPr lang="es-ES" sz="2700" dirty="0">
                <a:cs typeface="Calibri"/>
              </a:rPr>
              <a:t>Frente al próximo vencimiento del contrato suscrito entre CISA y </a:t>
            </a:r>
            <a:r>
              <a:rPr lang="es-ES" sz="2700" dirty="0" err="1">
                <a:cs typeface="Calibri"/>
              </a:rPr>
              <a:t>Microhard</a:t>
            </a:r>
            <a:r>
              <a:rPr lang="es-ES" sz="2700" dirty="0">
                <a:cs typeface="Calibri"/>
              </a:rPr>
              <a:t> y la consecuente adhesión de SAE, se realizar la contratación necesaria para este requerimiento.</a:t>
            </a:r>
          </a:p>
        </p:txBody>
      </p:sp>
      <p:pic>
        <p:nvPicPr>
          <p:cNvPr id="4" name="Imagen 3" descr="Logo SAE-01.jpg">
            <a:extLst>
              <a:ext uri="{FF2B5EF4-FFF2-40B4-BE49-F238E27FC236}">
                <a16:creationId xmlns:a16="http://schemas.microsoft.com/office/drawing/2014/main" id="{86CD77A6-7359-4673-A5AA-19347D450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5" name="Imagen 4">
            <a:extLst>
              <a:ext uri="{FF2B5EF4-FFF2-40B4-BE49-F238E27FC236}">
                <a16:creationId xmlns:a16="http://schemas.microsoft.com/office/drawing/2014/main" id="{EFA74349-97C6-4A47-BFFA-0B47C79325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6" name="Imagen 5">
            <a:extLst>
              <a:ext uri="{FF2B5EF4-FFF2-40B4-BE49-F238E27FC236}">
                <a16:creationId xmlns:a16="http://schemas.microsoft.com/office/drawing/2014/main" id="{6CE6F497-3D5D-4126-BC5A-F2BE893475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17846753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FC5F4D-18FA-4931-A62C-D925F591FBA7}"/>
              </a:ext>
            </a:extLst>
          </p:cNvPr>
          <p:cNvSpPr>
            <a:spLocks noGrp="1"/>
          </p:cNvSpPr>
          <p:nvPr>
            <p:ph type="title"/>
          </p:nvPr>
        </p:nvSpPr>
        <p:spPr>
          <a:xfrm>
            <a:off x="457200" y="680080"/>
            <a:ext cx="8229600" cy="1143000"/>
          </a:xfrm>
        </p:spPr>
        <p:txBody>
          <a:bodyPr/>
          <a:lstStyle/>
          <a:p>
            <a:pPr algn="ctr"/>
            <a:r>
              <a:rPr lang="es-ES" dirty="0">
                <a:cs typeface="Calibri Light"/>
              </a:rPr>
              <a:t>OPCIONES</a:t>
            </a:r>
          </a:p>
        </p:txBody>
      </p:sp>
      <p:sp>
        <p:nvSpPr>
          <p:cNvPr id="3" name="Marcador de contenido 2">
            <a:extLst>
              <a:ext uri="{FF2B5EF4-FFF2-40B4-BE49-F238E27FC236}">
                <a16:creationId xmlns:a16="http://schemas.microsoft.com/office/drawing/2014/main" id="{21DFAFB4-3062-43D4-AB0D-BF21940414D7}"/>
              </a:ext>
            </a:extLst>
          </p:cNvPr>
          <p:cNvSpPr>
            <a:spLocks noGrp="1"/>
          </p:cNvSpPr>
          <p:nvPr>
            <p:ph idx="1"/>
          </p:nvPr>
        </p:nvSpPr>
        <p:spPr>
          <a:xfrm>
            <a:off x="543464" y="2061712"/>
            <a:ext cx="8229600" cy="4525963"/>
          </a:xfrm>
        </p:spPr>
        <p:txBody>
          <a:bodyPr vert="horz" lIns="68580" tIns="34290" rIns="68580" bIns="34290" rtlCol="0" anchor="t">
            <a:normAutofit fontScale="92500" lnSpcReduction="20000"/>
          </a:bodyPr>
          <a:lstStyle/>
          <a:p>
            <a:pPr marL="0" indent="0">
              <a:buNone/>
            </a:pPr>
            <a:r>
              <a:rPr lang="es-ES" dirty="0">
                <a:cs typeface="Calibri"/>
              </a:rPr>
              <a:t>Se compararon tres tipos de opciones para la adquisición de los computadores de escritorio, con personal operativo para gestionar la mesa de ayuda</a:t>
            </a:r>
          </a:p>
          <a:p>
            <a:pPr marL="0" indent="0">
              <a:buNone/>
            </a:pPr>
            <a:endParaRPr lang="es-ES" dirty="0">
              <a:cs typeface="Calibri"/>
            </a:endParaRPr>
          </a:p>
          <a:p>
            <a:pPr marL="385763" indent="-385763">
              <a:buAutoNum type="arabicPeriod"/>
            </a:pPr>
            <a:r>
              <a:rPr lang="es-ES" dirty="0">
                <a:cs typeface="Calibri"/>
              </a:rPr>
              <a:t>Arrendamiento de 600 computadores</a:t>
            </a:r>
          </a:p>
          <a:p>
            <a:pPr marL="385763" indent="-385763">
              <a:buAutoNum type="arabicPeriod"/>
            </a:pPr>
            <a:r>
              <a:rPr lang="es-ES" dirty="0">
                <a:cs typeface="Calibri"/>
              </a:rPr>
              <a:t>Adquisición de 600 computadores</a:t>
            </a:r>
          </a:p>
          <a:p>
            <a:pPr marL="385763" indent="-385763">
              <a:buAutoNum type="arabicPeriod"/>
            </a:pPr>
            <a:r>
              <a:rPr lang="es-ES" dirty="0">
                <a:cs typeface="Calibri"/>
              </a:rPr>
              <a:t>Mixto:</a:t>
            </a:r>
          </a:p>
          <a:p>
            <a:pPr lvl="1"/>
            <a:r>
              <a:rPr lang="es-ES" dirty="0">
                <a:cs typeface="Calibri"/>
              </a:rPr>
              <a:t>Adquisición de 440 computadores (planta fija SAE)</a:t>
            </a:r>
          </a:p>
          <a:p>
            <a:pPr lvl="1"/>
            <a:r>
              <a:rPr lang="es-ES" dirty="0">
                <a:cs typeface="Calibri"/>
              </a:rPr>
              <a:t>Alquiler de computadores (planta variable) y contratación de servicios</a:t>
            </a:r>
          </a:p>
          <a:p>
            <a:endParaRPr lang="es-ES" sz="2700" dirty="0">
              <a:cs typeface="Calibri"/>
            </a:endParaRPr>
          </a:p>
        </p:txBody>
      </p:sp>
      <p:pic>
        <p:nvPicPr>
          <p:cNvPr id="4" name="Imagen 3" descr="Logo SAE-01.jpg">
            <a:extLst>
              <a:ext uri="{FF2B5EF4-FFF2-40B4-BE49-F238E27FC236}">
                <a16:creationId xmlns:a16="http://schemas.microsoft.com/office/drawing/2014/main" id="{30089F49-5DA2-4EE9-9290-9A6F09F3CB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5" name="Imagen 4">
            <a:extLst>
              <a:ext uri="{FF2B5EF4-FFF2-40B4-BE49-F238E27FC236}">
                <a16:creationId xmlns:a16="http://schemas.microsoft.com/office/drawing/2014/main" id="{E3BDFA60-D26B-4D3D-A675-04E4DAF702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6" name="Imagen 5">
            <a:extLst>
              <a:ext uri="{FF2B5EF4-FFF2-40B4-BE49-F238E27FC236}">
                <a16:creationId xmlns:a16="http://schemas.microsoft.com/office/drawing/2014/main" id="{C72CC02B-607B-4066-B3A6-92C9B0068A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5053785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80B55-4478-410E-B70B-8A66E08702B9}"/>
              </a:ext>
            </a:extLst>
          </p:cNvPr>
          <p:cNvSpPr>
            <a:spLocks noGrp="1"/>
          </p:cNvSpPr>
          <p:nvPr>
            <p:ph type="title"/>
          </p:nvPr>
        </p:nvSpPr>
        <p:spPr>
          <a:xfrm>
            <a:off x="457199" y="816514"/>
            <a:ext cx="3008313" cy="1162050"/>
          </a:xfrm>
        </p:spPr>
        <p:txBody>
          <a:bodyPr/>
          <a:lstStyle/>
          <a:p>
            <a:pPr algn="ctr"/>
            <a:r>
              <a:rPr lang="es-ES" dirty="0">
                <a:cs typeface="Calibri Light"/>
              </a:rPr>
              <a:t>OPCIÓN 1 ARRENDAMIENTO</a:t>
            </a:r>
            <a:endParaRPr lang="es-ES" dirty="0"/>
          </a:p>
        </p:txBody>
      </p:sp>
      <p:graphicFrame>
        <p:nvGraphicFramePr>
          <p:cNvPr id="6" name="Marcador de contenido 5">
            <a:extLst>
              <a:ext uri="{FF2B5EF4-FFF2-40B4-BE49-F238E27FC236}">
                <a16:creationId xmlns:a16="http://schemas.microsoft.com/office/drawing/2014/main" id="{8BF07CB0-2BD8-44C5-847E-CF9A9A6FA173}"/>
              </a:ext>
            </a:extLst>
          </p:cNvPr>
          <p:cNvGraphicFramePr>
            <a:graphicFrameLocks noGrp="1"/>
          </p:cNvGraphicFramePr>
          <p:nvPr>
            <p:ph idx="1"/>
            <p:extLst/>
          </p:nvPr>
        </p:nvGraphicFramePr>
        <p:xfrm>
          <a:off x="4587240" y="2739390"/>
          <a:ext cx="4010166" cy="1623060"/>
        </p:xfrm>
        <a:graphic>
          <a:graphicData uri="http://schemas.openxmlformats.org/drawingml/2006/table">
            <a:tbl>
              <a:tblPr firstRow="1" bandRow="1">
                <a:tableStyleId>{5C22544A-7EE6-4342-B048-85BDC9FD1C3A}</a:tableStyleId>
              </a:tblPr>
              <a:tblGrid>
                <a:gridCol w="2005083">
                  <a:extLst>
                    <a:ext uri="{9D8B030D-6E8A-4147-A177-3AD203B41FA5}">
                      <a16:colId xmlns:a16="http://schemas.microsoft.com/office/drawing/2014/main" val="1254147293"/>
                    </a:ext>
                  </a:extLst>
                </a:gridCol>
                <a:gridCol w="2005083">
                  <a:extLst>
                    <a:ext uri="{9D8B030D-6E8A-4147-A177-3AD203B41FA5}">
                      <a16:colId xmlns:a16="http://schemas.microsoft.com/office/drawing/2014/main" val="2249990856"/>
                    </a:ext>
                  </a:extLst>
                </a:gridCol>
              </a:tblGrid>
              <a:tr h="274320">
                <a:tc>
                  <a:txBody>
                    <a:bodyPr/>
                    <a:lstStyle/>
                    <a:p>
                      <a:r>
                        <a:rPr lang="es-ES" sz="1400"/>
                        <a:t>Items</a:t>
                      </a:r>
                    </a:p>
                  </a:txBody>
                  <a:tcPr marL="68580" marR="68580" marT="34290" marB="34290" anchor="ctr"/>
                </a:tc>
                <a:tc>
                  <a:txBody>
                    <a:bodyPr/>
                    <a:lstStyle/>
                    <a:p>
                      <a:r>
                        <a:rPr lang="es-ES" sz="1400"/>
                        <a:t>Arriendo (600) x 36 meses</a:t>
                      </a:r>
                    </a:p>
                  </a:txBody>
                  <a:tcPr marL="68580" marR="68580" marT="34290" marB="34290" anchor="ctr"/>
                </a:tc>
                <a:extLst>
                  <a:ext uri="{0D108BD9-81ED-4DB2-BD59-A6C34878D82A}">
                    <a16:rowId xmlns:a16="http://schemas.microsoft.com/office/drawing/2014/main" val="3774442618"/>
                  </a:ext>
                </a:extLst>
              </a:tr>
              <a:tr h="274320">
                <a:tc>
                  <a:txBody>
                    <a:bodyPr/>
                    <a:lstStyle/>
                    <a:p>
                      <a:r>
                        <a:rPr lang="es-ES" sz="1400"/>
                        <a:t>Equipos Tecnológicos</a:t>
                      </a:r>
                    </a:p>
                  </a:txBody>
                  <a:tcPr marL="68580" marR="68580" marT="34290" marB="34290" anchor="ctr"/>
                </a:tc>
                <a:tc>
                  <a:txBody>
                    <a:bodyPr/>
                    <a:lstStyle/>
                    <a:p>
                      <a:r>
                        <a:rPr lang="es-ES" sz="1400"/>
                        <a:t> $        3.643.820.460,00 </a:t>
                      </a:r>
                    </a:p>
                  </a:txBody>
                  <a:tcPr marL="68580" marR="68580" marT="34290" marB="34290" anchor="ctr"/>
                </a:tc>
                <a:extLst>
                  <a:ext uri="{0D108BD9-81ED-4DB2-BD59-A6C34878D82A}">
                    <a16:rowId xmlns:a16="http://schemas.microsoft.com/office/drawing/2014/main" val="2931086994"/>
                  </a:ext>
                </a:extLst>
              </a:tr>
              <a:tr h="274320">
                <a:tc>
                  <a:txBody>
                    <a:bodyPr/>
                    <a:lstStyle/>
                    <a:p>
                      <a:r>
                        <a:rPr lang="es-ES" sz="1400"/>
                        <a:t>Personal</a:t>
                      </a:r>
                    </a:p>
                  </a:txBody>
                  <a:tcPr marL="68580" marR="68580" marT="34290" marB="34290" anchor="ctr"/>
                </a:tc>
                <a:tc>
                  <a:txBody>
                    <a:bodyPr/>
                    <a:lstStyle/>
                    <a:p>
                      <a:r>
                        <a:rPr lang="es-ES" sz="1400"/>
                        <a:t> $           805.820.400,00 </a:t>
                      </a:r>
                    </a:p>
                  </a:txBody>
                  <a:tcPr marL="68580" marR="68580" marT="34290" marB="34290" anchor="ctr"/>
                </a:tc>
                <a:extLst>
                  <a:ext uri="{0D108BD9-81ED-4DB2-BD59-A6C34878D82A}">
                    <a16:rowId xmlns:a16="http://schemas.microsoft.com/office/drawing/2014/main" val="2922029162"/>
                  </a:ext>
                </a:extLst>
              </a:tr>
              <a:tr h="274320">
                <a:tc>
                  <a:txBody>
                    <a:bodyPr/>
                    <a:lstStyle/>
                    <a:p>
                      <a:r>
                        <a:rPr lang="es-ES" sz="1400"/>
                        <a:t>Otros</a:t>
                      </a:r>
                    </a:p>
                  </a:txBody>
                  <a:tcPr marL="68580" marR="68580" marT="34290" marB="34290" anchor="ctr"/>
                </a:tc>
                <a:tc>
                  <a:txBody>
                    <a:bodyPr/>
                    <a:lstStyle/>
                    <a:p>
                      <a:r>
                        <a:rPr lang="es-ES" sz="1400"/>
                        <a:t> $           111.384.000,00 </a:t>
                      </a:r>
                    </a:p>
                  </a:txBody>
                  <a:tcPr marL="68580" marR="68580" marT="34290" marB="34290" anchor="ctr"/>
                </a:tc>
                <a:extLst>
                  <a:ext uri="{0D108BD9-81ED-4DB2-BD59-A6C34878D82A}">
                    <a16:rowId xmlns:a16="http://schemas.microsoft.com/office/drawing/2014/main" val="212401516"/>
                  </a:ext>
                </a:extLst>
              </a:tr>
              <a:tr h="274320">
                <a:tc>
                  <a:txBody>
                    <a:bodyPr/>
                    <a:lstStyle/>
                    <a:p>
                      <a:r>
                        <a:rPr lang="es-ES" sz="1400"/>
                        <a:t>TOTAL</a:t>
                      </a:r>
                    </a:p>
                  </a:txBody>
                  <a:tcPr marL="68580" marR="68580" marT="34290" marB="34290" anchor="ctr"/>
                </a:tc>
                <a:tc>
                  <a:txBody>
                    <a:bodyPr/>
                    <a:lstStyle/>
                    <a:p>
                      <a:r>
                        <a:rPr lang="es-ES" sz="1400"/>
                        <a:t> $        4.561.024.860,00 </a:t>
                      </a:r>
                    </a:p>
                  </a:txBody>
                  <a:tcPr marL="68580" marR="68580" marT="34290" marB="34290" anchor="ctr"/>
                </a:tc>
                <a:extLst>
                  <a:ext uri="{0D108BD9-81ED-4DB2-BD59-A6C34878D82A}">
                    <a16:rowId xmlns:a16="http://schemas.microsoft.com/office/drawing/2014/main" val="2067773261"/>
                  </a:ext>
                </a:extLst>
              </a:tr>
            </a:tbl>
          </a:graphicData>
        </a:graphic>
      </p:graphicFrame>
      <p:sp>
        <p:nvSpPr>
          <p:cNvPr id="4" name="Marcador de texto 3">
            <a:extLst>
              <a:ext uri="{FF2B5EF4-FFF2-40B4-BE49-F238E27FC236}">
                <a16:creationId xmlns:a16="http://schemas.microsoft.com/office/drawing/2014/main" id="{92EF218D-3531-44E1-9EDB-1E77B2C9F435}"/>
              </a:ext>
            </a:extLst>
          </p:cNvPr>
          <p:cNvSpPr>
            <a:spLocks noGrp="1"/>
          </p:cNvSpPr>
          <p:nvPr>
            <p:ph type="body" sz="half" idx="2"/>
          </p:nvPr>
        </p:nvSpPr>
        <p:spPr>
          <a:xfrm>
            <a:off x="457200" y="2187306"/>
            <a:ext cx="3008313" cy="3031676"/>
          </a:xfrm>
        </p:spPr>
        <p:txBody>
          <a:bodyPr vert="horz" lIns="68580" tIns="34290" rIns="68580" bIns="34290" rtlCol="0" anchor="t">
            <a:normAutofit/>
          </a:bodyPr>
          <a:lstStyle/>
          <a:p>
            <a:r>
              <a:rPr lang="es-ES" sz="1500" dirty="0">
                <a:cs typeface="Calibri"/>
              </a:rPr>
              <a:t>Se solicitó cotización por 36 meses con:</a:t>
            </a:r>
            <a:endParaRPr lang="en-US" sz="1500" dirty="0">
              <a:cs typeface="Calibri"/>
            </a:endParaRPr>
          </a:p>
          <a:p>
            <a:pPr marL="171450" indent="-171450">
              <a:buChar char="•"/>
            </a:pPr>
            <a:r>
              <a:rPr lang="es-ES" sz="1500" dirty="0">
                <a:cs typeface="Calibri"/>
              </a:rPr>
              <a:t>Alquiler de 600 computadores</a:t>
            </a:r>
            <a:endParaRPr lang="en-US" sz="1500" dirty="0">
              <a:cs typeface="Calibri"/>
            </a:endParaRPr>
          </a:p>
          <a:p>
            <a:pPr marL="171450" indent="-171450">
              <a:buChar char="•"/>
            </a:pPr>
            <a:r>
              <a:rPr lang="es-ES" sz="1500" dirty="0">
                <a:cs typeface="Calibri"/>
              </a:rPr>
              <a:t>Alquiler de destructoras de papel y elementos ergonómicos</a:t>
            </a:r>
            <a:endParaRPr lang="en-US" sz="1500" dirty="0">
              <a:cs typeface="Calibri"/>
            </a:endParaRPr>
          </a:p>
          <a:p>
            <a:pPr marL="171450" indent="-171450">
              <a:buChar char="•"/>
            </a:pPr>
            <a:r>
              <a:rPr lang="es-ES" sz="1500" dirty="0">
                <a:cs typeface="Calibri"/>
              </a:rPr>
              <a:t>Servicio de un coordinador y 8 agentes de mesa de ayuda (3 tiempo parcial)</a:t>
            </a:r>
            <a:endParaRPr lang="es-ES" sz="1500" dirty="0"/>
          </a:p>
        </p:txBody>
      </p:sp>
      <p:pic>
        <p:nvPicPr>
          <p:cNvPr id="5" name="Imagen 4" descr="Logo SAE-01.jpg">
            <a:extLst>
              <a:ext uri="{FF2B5EF4-FFF2-40B4-BE49-F238E27FC236}">
                <a16:creationId xmlns:a16="http://schemas.microsoft.com/office/drawing/2014/main" id="{F7BFE866-87CA-48F5-A322-25A1F6E36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7" name="Imagen 6">
            <a:extLst>
              <a:ext uri="{FF2B5EF4-FFF2-40B4-BE49-F238E27FC236}">
                <a16:creationId xmlns:a16="http://schemas.microsoft.com/office/drawing/2014/main" id="{2A736E1A-D54B-41FD-A5D2-2F9E9CB7FF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8" name="Imagen 7">
            <a:extLst>
              <a:ext uri="{FF2B5EF4-FFF2-40B4-BE49-F238E27FC236}">
                <a16:creationId xmlns:a16="http://schemas.microsoft.com/office/drawing/2014/main" id="{DAB80508-A9E3-48F6-95D8-533E6C1C12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21618243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80B55-4478-410E-B70B-8A66E08702B9}"/>
              </a:ext>
            </a:extLst>
          </p:cNvPr>
          <p:cNvSpPr>
            <a:spLocks noGrp="1"/>
          </p:cNvSpPr>
          <p:nvPr>
            <p:ph type="title"/>
          </p:nvPr>
        </p:nvSpPr>
        <p:spPr>
          <a:xfrm>
            <a:off x="457200" y="854075"/>
            <a:ext cx="3008313" cy="1162050"/>
          </a:xfrm>
        </p:spPr>
        <p:txBody>
          <a:bodyPr/>
          <a:lstStyle/>
          <a:p>
            <a:pPr algn="ctr"/>
            <a:r>
              <a:rPr lang="es-ES" dirty="0">
                <a:cs typeface="Calibri Light"/>
              </a:rPr>
              <a:t>OPCIÓN 2 ADQUISICIÓN</a:t>
            </a:r>
            <a:endParaRPr lang="es-ES" dirty="0"/>
          </a:p>
        </p:txBody>
      </p:sp>
      <p:sp>
        <p:nvSpPr>
          <p:cNvPr id="4" name="Marcador de texto 3">
            <a:extLst>
              <a:ext uri="{FF2B5EF4-FFF2-40B4-BE49-F238E27FC236}">
                <a16:creationId xmlns:a16="http://schemas.microsoft.com/office/drawing/2014/main" id="{92EF218D-3531-44E1-9EDB-1E77B2C9F435}"/>
              </a:ext>
            </a:extLst>
          </p:cNvPr>
          <p:cNvSpPr>
            <a:spLocks noGrp="1"/>
          </p:cNvSpPr>
          <p:nvPr>
            <p:ph type="body" sz="half" idx="2"/>
          </p:nvPr>
        </p:nvSpPr>
        <p:spPr>
          <a:xfrm>
            <a:off x="457200" y="2166938"/>
            <a:ext cx="3008313" cy="3017538"/>
          </a:xfrm>
        </p:spPr>
        <p:txBody>
          <a:bodyPr vert="horz" lIns="68580" tIns="34290" rIns="68580" bIns="34290" rtlCol="0" anchor="t">
            <a:normAutofit/>
          </a:bodyPr>
          <a:lstStyle/>
          <a:p>
            <a:pPr algn="just"/>
            <a:r>
              <a:rPr lang="es-ES" sz="1500" dirty="0">
                <a:cs typeface="Calibri"/>
              </a:rPr>
              <a:t>Se tomaron valores de Colombia Compra Eficiente, con el promedio de 21 empresas:</a:t>
            </a:r>
            <a:endParaRPr lang="en-US" sz="1500" dirty="0">
              <a:cs typeface="Calibri"/>
            </a:endParaRPr>
          </a:p>
          <a:p>
            <a:pPr marL="171450" indent="-171450">
              <a:buChar char="•"/>
            </a:pPr>
            <a:r>
              <a:rPr lang="es-ES" sz="1500" dirty="0">
                <a:cs typeface="Calibri"/>
              </a:rPr>
              <a:t>Compra de computadores con garantía por 36 meses</a:t>
            </a:r>
            <a:endParaRPr lang="en-US" sz="1500" dirty="0">
              <a:cs typeface="Calibri"/>
            </a:endParaRPr>
          </a:p>
          <a:p>
            <a:pPr marL="171450" indent="-171450">
              <a:buChar char="•"/>
            </a:pPr>
            <a:r>
              <a:rPr lang="es-ES" sz="1500" dirty="0">
                <a:cs typeface="Calibri"/>
              </a:rPr>
              <a:t>Compra de destructoras de papel y elementos ergonómicos</a:t>
            </a:r>
            <a:endParaRPr lang="en-US" sz="1500" dirty="0">
              <a:cs typeface="Calibri"/>
            </a:endParaRPr>
          </a:p>
          <a:p>
            <a:pPr marL="171450" indent="-171450">
              <a:buChar char="•"/>
            </a:pPr>
            <a:r>
              <a:rPr lang="es-ES" sz="1500" dirty="0">
                <a:cs typeface="Calibri"/>
              </a:rPr>
              <a:t>Servicio de un coordinador y 8 agentes de mesa de ayuda (3 tiempo parcial) por 36 meses</a:t>
            </a:r>
            <a:endParaRPr lang="es-ES" sz="1500" dirty="0"/>
          </a:p>
        </p:txBody>
      </p:sp>
      <p:graphicFrame>
        <p:nvGraphicFramePr>
          <p:cNvPr id="7" name="Marcador de contenido 6">
            <a:extLst>
              <a:ext uri="{FF2B5EF4-FFF2-40B4-BE49-F238E27FC236}">
                <a16:creationId xmlns:a16="http://schemas.microsoft.com/office/drawing/2014/main" id="{9D20C885-DB5D-4364-B69E-58F24575182B}"/>
              </a:ext>
            </a:extLst>
          </p:cNvPr>
          <p:cNvGraphicFramePr>
            <a:graphicFrameLocks noGrp="1"/>
          </p:cNvGraphicFramePr>
          <p:nvPr>
            <p:ph idx="1"/>
            <p:extLst/>
          </p:nvPr>
        </p:nvGraphicFramePr>
        <p:xfrm>
          <a:off x="4669036" y="2591990"/>
          <a:ext cx="3988891" cy="1623060"/>
        </p:xfrm>
        <a:graphic>
          <a:graphicData uri="http://schemas.openxmlformats.org/drawingml/2006/table">
            <a:tbl>
              <a:tblPr firstRow="1" bandRow="1">
                <a:tableStyleId>{5C22544A-7EE6-4342-B048-85BDC9FD1C3A}</a:tableStyleId>
              </a:tblPr>
              <a:tblGrid>
                <a:gridCol w="1674316">
                  <a:extLst>
                    <a:ext uri="{9D8B030D-6E8A-4147-A177-3AD203B41FA5}">
                      <a16:colId xmlns:a16="http://schemas.microsoft.com/office/drawing/2014/main" val="3817050458"/>
                    </a:ext>
                  </a:extLst>
                </a:gridCol>
                <a:gridCol w="2314575">
                  <a:extLst>
                    <a:ext uri="{9D8B030D-6E8A-4147-A177-3AD203B41FA5}">
                      <a16:colId xmlns:a16="http://schemas.microsoft.com/office/drawing/2014/main" val="2776140646"/>
                    </a:ext>
                  </a:extLst>
                </a:gridCol>
              </a:tblGrid>
              <a:tr h="480060">
                <a:tc>
                  <a:txBody>
                    <a:bodyPr/>
                    <a:lstStyle/>
                    <a:p>
                      <a:r>
                        <a:rPr lang="es-ES" sz="1400"/>
                        <a:t>Items</a:t>
                      </a:r>
                    </a:p>
                  </a:txBody>
                  <a:tcPr marL="68580" marR="68580" marT="34290" marB="34290" anchor="ctr"/>
                </a:tc>
                <a:tc>
                  <a:txBody>
                    <a:bodyPr/>
                    <a:lstStyle/>
                    <a:p>
                      <a:r>
                        <a:rPr lang="es-ES" sz="1400"/>
                        <a:t>Adquisición (600) x 36 meses garantía</a:t>
                      </a:r>
                    </a:p>
                  </a:txBody>
                  <a:tcPr marL="68580" marR="68580" marT="34290" marB="34290" anchor="ctr"/>
                </a:tc>
                <a:extLst>
                  <a:ext uri="{0D108BD9-81ED-4DB2-BD59-A6C34878D82A}">
                    <a16:rowId xmlns:a16="http://schemas.microsoft.com/office/drawing/2014/main" val="1167762304"/>
                  </a:ext>
                </a:extLst>
              </a:tr>
              <a:tr h="274320">
                <a:tc>
                  <a:txBody>
                    <a:bodyPr/>
                    <a:lstStyle/>
                    <a:p>
                      <a:r>
                        <a:rPr lang="es-ES" sz="1400"/>
                        <a:t>Equipos Tecnológicos</a:t>
                      </a:r>
                    </a:p>
                  </a:txBody>
                  <a:tcPr marL="68580" marR="68580" marT="34290" marB="34290" anchor="ctr"/>
                </a:tc>
                <a:tc>
                  <a:txBody>
                    <a:bodyPr/>
                    <a:lstStyle/>
                    <a:p>
                      <a:r>
                        <a:rPr lang="es-ES" sz="1400"/>
                        <a:t> $        2.353.466.570,00 </a:t>
                      </a:r>
                    </a:p>
                  </a:txBody>
                  <a:tcPr marL="68580" marR="68580" marT="34290" marB="34290" anchor="ctr"/>
                </a:tc>
                <a:extLst>
                  <a:ext uri="{0D108BD9-81ED-4DB2-BD59-A6C34878D82A}">
                    <a16:rowId xmlns:a16="http://schemas.microsoft.com/office/drawing/2014/main" val="1905654796"/>
                  </a:ext>
                </a:extLst>
              </a:tr>
              <a:tr h="274320">
                <a:tc>
                  <a:txBody>
                    <a:bodyPr/>
                    <a:lstStyle/>
                    <a:p>
                      <a:r>
                        <a:rPr lang="es-ES" sz="1400"/>
                        <a:t>Personal</a:t>
                      </a:r>
                    </a:p>
                  </a:txBody>
                  <a:tcPr marL="68580" marR="68580" marT="34290" marB="34290" anchor="ctr"/>
                </a:tc>
                <a:tc>
                  <a:txBody>
                    <a:bodyPr/>
                    <a:lstStyle/>
                    <a:p>
                      <a:r>
                        <a:rPr lang="es-ES" sz="1400"/>
                        <a:t> $           805.820.400,00 </a:t>
                      </a:r>
                    </a:p>
                  </a:txBody>
                  <a:tcPr marL="68580" marR="68580" marT="34290" marB="34290" anchor="ctr"/>
                </a:tc>
                <a:extLst>
                  <a:ext uri="{0D108BD9-81ED-4DB2-BD59-A6C34878D82A}">
                    <a16:rowId xmlns:a16="http://schemas.microsoft.com/office/drawing/2014/main" val="2118590648"/>
                  </a:ext>
                </a:extLst>
              </a:tr>
              <a:tr h="274320">
                <a:tc>
                  <a:txBody>
                    <a:bodyPr/>
                    <a:lstStyle/>
                    <a:p>
                      <a:r>
                        <a:rPr lang="es-ES" sz="1400"/>
                        <a:t>Otros</a:t>
                      </a:r>
                    </a:p>
                  </a:txBody>
                  <a:tcPr marL="68580" marR="68580" marT="34290" marB="34290" anchor="ctr"/>
                </a:tc>
                <a:tc>
                  <a:txBody>
                    <a:bodyPr/>
                    <a:lstStyle/>
                    <a:p>
                      <a:r>
                        <a:rPr lang="es-ES" sz="1400"/>
                        <a:t> $           111.384.000,00 </a:t>
                      </a:r>
                    </a:p>
                  </a:txBody>
                  <a:tcPr marL="68580" marR="68580" marT="34290" marB="34290" anchor="ctr"/>
                </a:tc>
                <a:extLst>
                  <a:ext uri="{0D108BD9-81ED-4DB2-BD59-A6C34878D82A}">
                    <a16:rowId xmlns:a16="http://schemas.microsoft.com/office/drawing/2014/main" val="1909986288"/>
                  </a:ext>
                </a:extLst>
              </a:tr>
              <a:tr h="274320">
                <a:tc>
                  <a:txBody>
                    <a:bodyPr/>
                    <a:lstStyle/>
                    <a:p>
                      <a:r>
                        <a:rPr lang="es-ES" sz="1400"/>
                        <a:t>TOTAL</a:t>
                      </a:r>
                    </a:p>
                  </a:txBody>
                  <a:tcPr marL="68580" marR="68580" marT="34290" marB="34290" anchor="ctr"/>
                </a:tc>
                <a:tc>
                  <a:txBody>
                    <a:bodyPr/>
                    <a:lstStyle/>
                    <a:p>
                      <a:r>
                        <a:rPr lang="es-ES" sz="1400"/>
                        <a:t> $        3.270.670.970,00 </a:t>
                      </a:r>
                    </a:p>
                  </a:txBody>
                  <a:tcPr marL="68580" marR="68580" marT="34290" marB="34290" anchor="ctr"/>
                </a:tc>
                <a:extLst>
                  <a:ext uri="{0D108BD9-81ED-4DB2-BD59-A6C34878D82A}">
                    <a16:rowId xmlns:a16="http://schemas.microsoft.com/office/drawing/2014/main" val="13013296"/>
                  </a:ext>
                </a:extLst>
              </a:tr>
            </a:tbl>
          </a:graphicData>
        </a:graphic>
      </p:graphicFrame>
      <p:pic>
        <p:nvPicPr>
          <p:cNvPr id="5" name="Imagen 4" descr="Logo SAE-01.jpg">
            <a:extLst>
              <a:ext uri="{FF2B5EF4-FFF2-40B4-BE49-F238E27FC236}">
                <a16:creationId xmlns:a16="http://schemas.microsoft.com/office/drawing/2014/main" id="{AD8AF12D-0565-4F37-8217-C15D606403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6" name="Imagen 5">
            <a:extLst>
              <a:ext uri="{FF2B5EF4-FFF2-40B4-BE49-F238E27FC236}">
                <a16:creationId xmlns:a16="http://schemas.microsoft.com/office/drawing/2014/main" id="{CC522D5E-33AB-4401-92FA-07F2D0B52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8" name="Imagen 7">
            <a:extLst>
              <a:ext uri="{FF2B5EF4-FFF2-40B4-BE49-F238E27FC236}">
                <a16:creationId xmlns:a16="http://schemas.microsoft.com/office/drawing/2014/main" id="{20940A4A-9350-4E60-A496-CAFDB9C598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37011920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80B55-4478-410E-B70B-8A66E08702B9}"/>
              </a:ext>
            </a:extLst>
          </p:cNvPr>
          <p:cNvSpPr>
            <a:spLocks noGrp="1"/>
          </p:cNvSpPr>
          <p:nvPr>
            <p:ph type="title"/>
          </p:nvPr>
        </p:nvSpPr>
        <p:spPr>
          <a:xfrm>
            <a:off x="457200" y="1032174"/>
            <a:ext cx="3008313" cy="1162050"/>
          </a:xfrm>
        </p:spPr>
        <p:txBody>
          <a:bodyPr/>
          <a:lstStyle/>
          <a:p>
            <a:pPr algn="ctr"/>
            <a:r>
              <a:rPr lang="es-ES" dirty="0">
                <a:cs typeface="Calibri Light"/>
              </a:rPr>
              <a:t>OPCIÓN 3 MIXTA</a:t>
            </a:r>
            <a:endParaRPr lang="es-ES" dirty="0"/>
          </a:p>
        </p:txBody>
      </p:sp>
      <p:sp>
        <p:nvSpPr>
          <p:cNvPr id="4" name="Marcador de texto 3">
            <a:extLst>
              <a:ext uri="{FF2B5EF4-FFF2-40B4-BE49-F238E27FC236}">
                <a16:creationId xmlns:a16="http://schemas.microsoft.com/office/drawing/2014/main" id="{92EF218D-3531-44E1-9EDB-1E77B2C9F435}"/>
              </a:ext>
            </a:extLst>
          </p:cNvPr>
          <p:cNvSpPr>
            <a:spLocks noGrp="1"/>
          </p:cNvSpPr>
          <p:nvPr>
            <p:ph type="body" sz="half" idx="2"/>
          </p:nvPr>
        </p:nvSpPr>
        <p:spPr>
          <a:xfrm>
            <a:off x="457200" y="2418512"/>
            <a:ext cx="3008313" cy="2921240"/>
          </a:xfrm>
        </p:spPr>
        <p:txBody>
          <a:bodyPr vert="horz" lIns="68580" tIns="34290" rIns="68580" bIns="34290" rtlCol="0" anchor="t">
            <a:normAutofit/>
          </a:bodyPr>
          <a:lstStyle/>
          <a:p>
            <a:r>
              <a:rPr lang="es-ES" sz="1500" dirty="0">
                <a:cs typeface="Calibri"/>
              </a:rPr>
              <a:t>Se consideró:</a:t>
            </a:r>
            <a:endParaRPr lang="en-US" sz="1500" dirty="0">
              <a:cs typeface="Calibri"/>
            </a:endParaRPr>
          </a:p>
          <a:p>
            <a:pPr marL="257175" indent="-257175">
              <a:buChar char="•"/>
            </a:pPr>
            <a:r>
              <a:rPr lang="es-ES" sz="1500" dirty="0">
                <a:cs typeface="Calibri"/>
              </a:rPr>
              <a:t>Compra de 440 computadores con garantía por 36 meses</a:t>
            </a:r>
          </a:p>
          <a:p>
            <a:pPr marL="257175" indent="-257175">
              <a:buChar char="•"/>
            </a:pPr>
            <a:r>
              <a:rPr lang="es-ES" sz="1500" dirty="0">
                <a:cs typeface="Calibri"/>
              </a:rPr>
              <a:t>Arrendamiento de 160 computadores por 36 meses</a:t>
            </a:r>
            <a:endParaRPr lang="en-US" sz="1500" dirty="0">
              <a:cs typeface="Calibri"/>
            </a:endParaRPr>
          </a:p>
          <a:p>
            <a:pPr marL="257175" indent="-257175">
              <a:buFont typeface="Arial"/>
              <a:buChar char="•"/>
            </a:pPr>
            <a:r>
              <a:rPr lang="es-ES" sz="1500" dirty="0">
                <a:cs typeface="Calibri"/>
              </a:rPr>
              <a:t>Compra de destructoras de papel y elementos ergonómicos</a:t>
            </a:r>
            <a:endParaRPr lang="en-US" sz="1500" dirty="0">
              <a:cs typeface="Calibri"/>
            </a:endParaRPr>
          </a:p>
          <a:p>
            <a:pPr marL="257175" indent="-257175">
              <a:buChar char="•"/>
            </a:pPr>
            <a:r>
              <a:rPr lang="es-ES" sz="1500" dirty="0">
                <a:cs typeface="Calibri"/>
              </a:rPr>
              <a:t>Servicio de un coordinador y 8 agentes de mesa de ayuda (3 tiempo parcial) por 36 meses</a:t>
            </a:r>
          </a:p>
        </p:txBody>
      </p:sp>
      <p:graphicFrame>
        <p:nvGraphicFramePr>
          <p:cNvPr id="8" name="Marcador de contenido 7">
            <a:extLst>
              <a:ext uri="{FF2B5EF4-FFF2-40B4-BE49-F238E27FC236}">
                <a16:creationId xmlns:a16="http://schemas.microsoft.com/office/drawing/2014/main" id="{9FE9D546-E59B-41F1-A547-1B1976BB0BB8}"/>
              </a:ext>
            </a:extLst>
          </p:cNvPr>
          <p:cNvGraphicFramePr>
            <a:graphicFrameLocks noGrp="1"/>
          </p:cNvGraphicFramePr>
          <p:nvPr>
            <p:ph idx="1"/>
            <p:extLst/>
          </p:nvPr>
        </p:nvGraphicFramePr>
        <p:xfrm>
          <a:off x="4770120" y="2724150"/>
          <a:ext cx="3971925" cy="1623060"/>
        </p:xfrm>
        <a:graphic>
          <a:graphicData uri="http://schemas.openxmlformats.org/drawingml/2006/table">
            <a:tbl>
              <a:tblPr firstRow="1" bandRow="1">
                <a:tableStyleId>{5C22544A-7EE6-4342-B048-85BDC9FD1C3A}</a:tableStyleId>
              </a:tblPr>
              <a:tblGrid>
                <a:gridCol w="1657350">
                  <a:extLst>
                    <a:ext uri="{9D8B030D-6E8A-4147-A177-3AD203B41FA5}">
                      <a16:colId xmlns:a16="http://schemas.microsoft.com/office/drawing/2014/main" val="1188122442"/>
                    </a:ext>
                  </a:extLst>
                </a:gridCol>
                <a:gridCol w="2314575">
                  <a:extLst>
                    <a:ext uri="{9D8B030D-6E8A-4147-A177-3AD203B41FA5}">
                      <a16:colId xmlns:a16="http://schemas.microsoft.com/office/drawing/2014/main" val="1509898012"/>
                    </a:ext>
                  </a:extLst>
                </a:gridCol>
              </a:tblGrid>
              <a:tr h="274320">
                <a:tc>
                  <a:txBody>
                    <a:bodyPr/>
                    <a:lstStyle/>
                    <a:p>
                      <a:r>
                        <a:rPr lang="es-ES" sz="1400"/>
                        <a:t>Items</a:t>
                      </a:r>
                    </a:p>
                  </a:txBody>
                  <a:tcPr marL="68580" marR="68580" marT="34290" marB="34290" anchor="ctr"/>
                </a:tc>
                <a:tc>
                  <a:txBody>
                    <a:bodyPr/>
                    <a:lstStyle/>
                    <a:p>
                      <a:r>
                        <a:rPr lang="es-ES" sz="1400" dirty="0"/>
                        <a:t>Mixta (440 y 160) x 36 meses</a:t>
                      </a:r>
                    </a:p>
                  </a:txBody>
                  <a:tcPr marL="68580" marR="68580" marT="34290" marB="34290" anchor="ctr"/>
                </a:tc>
                <a:extLst>
                  <a:ext uri="{0D108BD9-81ED-4DB2-BD59-A6C34878D82A}">
                    <a16:rowId xmlns:a16="http://schemas.microsoft.com/office/drawing/2014/main" val="4075062690"/>
                  </a:ext>
                </a:extLst>
              </a:tr>
              <a:tr h="274320">
                <a:tc>
                  <a:txBody>
                    <a:bodyPr/>
                    <a:lstStyle/>
                    <a:p>
                      <a:r>
                        <a:rPr lang="es-ES" sz="1400"/>
                        <a:t>Equipos Tecnológicos</a:t>
                      </a:r>
                    </a:p>
                  </a:txBody>
                  <a:tcPr marL="68580" marR="68580" marT="34290" marB="34290" anchor="ctr"/>
                </a:tc>
                <a:tc>
                  <a:txBody>
                    <a:bodyPr/>
                    <a:lstStyle/>
                    <a:p>
                      <a:r>
                        <a:rPr lang="es-ES" sz="1400"/>
                        <a:t> $        2.697.560.940,67 </a:t>
                      </a:r>
                    </a:p>
                  </a:txBody>
                  <a:tcPr marL="68580" marR="68580" marT="34290" marB="34290" anchor="ctr"/>
                </a:tc>
                <a:extLst>
                  <a:ext uri="{0D108BD9-81ED-4DB2-BD59-A6C34878D82A}">
                    <a16:rowId xmlns:a16="http://schemas.microsoft.com/office/drawing/2014/main" val="602034481"/>
                  </a:ext>
                </a:extLst>
              </a:tr>
              <a:tr h="274320">
                <a:tc>
                  <a:txBody>
                    <a:bodyPr/>
                    <a:lstStyle/>
                    <a:p>
                      <a:r>
                        <a:rPr lang="es-ES" sz="1400"/>
                        <a:t>Personal</a:t>
                      </a:r>
                    </a:p>
                  </a:txBody>
                  <a:tcPr marL="68580" marR="68580" marT="34290" marB="34290" anchor="ctr"/>
                </a:tc>
                <a:tc>
                  <a:txBody>
                    <a:bodyPr/>
                    <a:lstStyle/>
                    <a:p>
                      <a:r>
                        <a:rPr lang="es-ES" sz="1400"/>
                        <a:t> $           805.820.400,00 </a:t>
                      </a:r>
                    </a:p>
                  </a:txBody>
                  <a:tcPr marL="68580" marR="68580" marT="34290" marB="34290" anchor="ctr"/>
                </a:tc>
                <a:extLst>
                  <a:ext uri="{0D108BD9-81ED-4DB2-BD59-A6C34878D82A}">
                    <a16:rowId xmlns:a16="http://schemas.microsoft.com/office/drawing/2014/main" val="3764966305"/>
                  </a:ext>
                </a:extLst>
              </a:tr>
              <a:tr h="274320">
                <a:tc>
                  <a:txBody>
                    <a:bodyPr/>
                    <a:lstStyle/>
                    <a:p>
                      <a:r>
                        <a:rPr lang="es-ES" sz="1400"/>
                        <a:t>Otros</a:t>
                      </a:r>
                    </a:p>
                  </a:txBody>
                  <a:tcPr marL="68580" marR="68580" marT="34290" marB="34290" anchor="ctr"/>
                </a:tc>
                <a:tc>
                  <a:txBody>
                    <a:bodyPr/>
                    <a:lstStyle/>
                    <a:p>
                      <a:r>
                        <a:rPr lang="es-ES" sz="1400"/>
                        <a:t> $           111.384.000,00 </a:t>
                      </a:r>
                    </a:p>
                  </a:txBody>
                  <a:tcPr marL="68580" marR="68580" marT="34290" marB="34290" anchor="ctr"/>
                </a:tc>
                <a:extLst>
                  <a:ext uri="{0D108BD9-81ED-4DB2-BD59-A6C34878D82A}">
                    <a16:rowId xmlns:a16="http://schemas.microsoft.com/office/drawing/2014/main" val="4248141825"/>
                  </a:ext>
                </a:extLst>
              </a:tr>
              <a:tr h="274320">
                <a:tc>
                  <a:txBody>
                    <a:bodyPr/>
                    <a:lstStyle/>
                    <a:p>
                      <a:r>
                        <a:rPr lang="es-ES" sz="1400"/>
                        <a:t>TOTAL</a:t>
                      </a:r>
                    </a:p>
                  </a:txBody>
                  <a:tcPr marL="68580" marR="68580" marT="34290" marB="34290" anchor="ctr"/>
                </a:tc>
                <a:tc>
                  <a:txBody>
                    <a:bodyPr/>
                    <a:lstStyle/>
                    <a:p>
                      <a:r>
                        <a:rPr lang="es-ES" sz="1400" dirty="0"/>
                        <a:t> $        3.614.765.340,67 </a:t>
                      </a:r>
                    </a:p>
                  </a:txBody>
                  <a:tcPr marL="68580" marR="68580" marT="34290" marB="34290" anchor="ctr"/>
                </a:tc>
                <a:extLst>
                  <a:ext uri="{0D108BD9-81ED-4DB2-BD59-A6C34878D82A}">
                    <a16:rowId xmlns:a16="http://schemas.microsoft.com/office/drawing/2014/main" val="297303069"/>
                  </a:ext>
                </a:extLst>
              </a:tr>
            </a:tbl>
          </a:graphicData>
        </a:graphic>
      </p:graphicFrame>
      <p:pic>
        <p:nvPicPr>
          <p:cNvPr id="5" name="Imagen 4" descr="Logo SAE-01.jpg">
            <a:extLst>
              <a:ext uri="{FF2B5EF4-FFF2-40B4-BE49-F238E27FC236}">
                <a16:creationId xmlns:a16="http://schemas.microsoft.com/office/drawing/2014/main" id="{6DE66182-8CFB-4D61-A3AE-DD9F279A13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6" name="Imagen 5">
            <a:extLst>
              <a:ext uri="{FF2B5EF4-FFF2-40B4-BE49-F238E27FC236}">
                <a16:creationId xmlns:a16="http://schemas.microsoft.com/office/drawing/2014/main" id="{33EE1F8B-52A6-4ADD-8C04-01F4844AB5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7" name="Imagen 6">
            <a:extLst>
              <a:ext uri="{FF2B5EF4-FFF2-40B4-BE49-F238E27FC236}">
                <a16:creationId xmlns:a16="http://schemas.microsoft.com/office/drawing/2014/main" id="{4859E415-BF54-4963-8542-DCB4E36369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22602093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FC5F4D-18FA-4931-A62C-D925F591FBA7}"/>
              </a:ext>
            </a:extLst>
          </p:cNvPr>
          <p:cNvSpPr>
            <a:spLocks noGrp="1"/>
          </p:cNvSpPr>
          <p:nvPr>
            <p:ph type="title"/>
          </p:nvPr>
        </p:nvSpPr>
        <p:spPr>
          <a:xfrm>
            <a:off x="553640" y="1171785"/>
            <a:ext cx="8229600" cy="1143000"/>
          </a:xfrm>
        </p:spPr>
        <p:txBody>
          <a:bodyPr/>
          <a:lstStyle/>
          <a:p>
            <a:pPr algn="ctr"/>
            <a:r>
              <a:rPr lang="es-ES" dirty="0">
                <a:cs typeface="Calibri Light"/>
              </a:rPr>
              <a:t>COMPARATIVO</a:t>
            </a:r>
          </a:p>
        </p:txBody>
      </p:sp>
      <p:graphicFrame>
        <p:nvGraphicFramePr>
          <p:cNvPr id="5" name="Tabla 4">
            <a:extLst>
              <a:ext uri="{FF2B5EF4-FFF2-40B4-BE49-F238E27FC236}">
                <a16:creationId xmlns:a16="http://schemas.microsoft.com/office/drawing/2014/main" id="{456CBDAD-59D0-4145-AEE3-FC670DE6A8E1}"/>
              </a:ext>
            </a:extLst>
          </p:cNvPr>
          <p:cNvGraphicFramePr>
            <a:graphicFrameLocks noGrp="1"/>
          </p:cNvGraphicFramePr>
          <p:nvPr>
            <p:extLst/>
          </p:nvPr>
        </p:nvGraphicFramePr>
        <p:xfrm>
          <a:off x="553640" y="2500312"/>
          <a:ext cx="8300142" cy="2118360"/>
        </p:xfrm>
        <a:graphic>
          <a:graphicData uri="http://schemas.openxmlformats.org/drawingml/2006/table">
            <a:tbl>
              <a:tblPr firstRow="1" bandRow="1">
                <a:tableStyleId>{5C22544A-7EE6-4342-B048-85BDC9FD1C3A}</a:tableStyleId>
              </a:tblPr>
              <a:tblGrid>
                <a:gridCol w="1727894">
                  <a:extLst>
                    <a:ext uri="{9D8B030D-6E8A-4147-A177-3AD203B41FA5}">
                      <a16:colId xmlns:a16="http://schemas.microsoft.com/office/drawing/2014/main" val="1980810242"/>
                    </a:ext>
                  </a:extLst>
                </a:gridCol>
                <a:gridCol w="2285999">
                  <a:extLst>
                    <a:ext uri="{9D8B030D-6E8A-4147-A177-3AD203B41FA5}">
                      <a16:colId xmlns:a16="http://schemas.microsoft.com/office/drawing/2014/main" val="1559304924"/>
                    </a:ext>
                  </a:extLst>
                </a:gridCol>
                <a:gridCol w="2285999">
                  <a:extLst>
                    <a:ext uri="{9D8B030D-6E8A-4147-A177-3AD203B41FA5}">
                      <a16:colId xmlns:a16="http://schemas.microsoft.com/office/drawing/2014/main" val="2319014097"/>
                    </a:ext>
                  </a:extLst>
                </a:gridCol>
                <a:gridCol w="2000250">
                  <a:extLst>
                    <a:ext uri="{9D8B030D-6E8A-4147-A177-3AD203B41FA5}">
                      <a16:colId xmlns:a16="http://schemas.microsoft.com/office/drawing/2014/main" val="752622380"/>
                    </a:ext>
                  </a:extLst>
                </a:gridCol>
              </a:tblGrid>
              <a:tr h="480060">
                <a:tc>
                  <a:txBody>
                    <a:bodyPr/>
                    <a:lstStyle/>
                    <a:p>
                      <a:r>
                        <a:rPr lang="es-ES" sz="1400" dirty="0" err="1"/>
                        <a:t>Items</a:t>
                      </a:r>
                    </a:p>
                  </a:txBody>
                  <a:tcPr marL="68580" marR="68580" marT="34290" marB="34290" anchor="ctr"/>
                </a:tc>
                <a:tc>
                  <a:txBody>
                    <a:bodyPr/>
                    <a:lstStyle/>
                    <a:p>
                      <a:r>
                        <a:rPr lang="es-ES" sz="1400" dirty="0"/>
                        <a:t>Arriendo (600) x 36 meses</a:t>
                      </a:r>
                    </a:p>
                  </a:txBody>
                  <a:tcPr marL="68580" marR="68580" marT="34290" marB="34290" anchor="ctr"/>
                </a:tc>
                <a:tc>
                  <a:txBody>
                    <a:bodyPr/>
                    <a:lstStyle/>
                    <a:p>
                      <a:r>
                        <a:rPr lang="es-ES" sz="1400" dirty="0"/>
                        <a:t>Adquisición (600) x 36 meses garantía</a:t>
                      </a:r>
                    </a:p>
                  </a:txBody>
                  <a:tcPr marL="68580" marR="68580" marT="34290" marB="34290" anchor="ctr"/>
                </a:tc>
                <a:tc>
                  <a:txBody>
                    <a:bodyPr/>
                    <a:lstStyle/>
                    <a:p>
                      <a:r>
                        <a:rPr lang="es-ES" sz="1400" dirty="0"/>
                        <a:t>Mixta (440 y 160) x 36 meses</a:t>
                      </a:r>
                    </a:p>
                  </a:txBody>
                  <a:tcPr marL="68580" marR="68580" marT="34290" marB="34290" anchor="ctr"/>
                </a:tc>
                <a:extLst>
                  <a:ext uri="{0D108BD9-81ED-4DB2-BD59-A6C34878D82A}">
                    <a16:rowId xmlns:a16="http://schemas.microsoft.com/office/drawing/2014/main" val="3460764343"/>
                  </a:ext>
                </a:extLst>
              </a:tr>
              <a:tr h="274320">
                <a:tc>
                  <a:txBody>
                    <a:bodyPr/>
                    <a:lstStyle/>
                    <a:p>
                      <a:r>
                        <a:rPr lang="es-ES" sz="1400" dirty="0"/>
                        <a:t>Equipos Tecnológicos</a:t>
                      </a:r>
                    </a:p>
                  </a:txBody>
                  <a:tcPr marL="68580" marR="68580" marT="34290" marB="34290" anchor="ctr"/>
                </a:tc>
                <a:tc>
                  <a:txBody>
                    <a:bodyPr/>
                    <a:lstStyle/>
                    <a:p>
                      <a:r>
                        <a:rPr lang="es-ES" sz="1400" dirty="0"/>
                        <a:t> $        3.643.820.460,00 </a:t>
                      </a:r>
                    </a:p>
                  </a:txBody>
                  <a:tcPr marL="68580" marR="68580" marT="34290" marB="34290" anchor="ctr"/>
                </a:tc>
                <a:tc>
                  <a:txBody>
                    <a:bodyPr/>
                    <a:lstStyle/>
                    <a:p>
                      <a:r>
                        <a:rPr lang="es-ES" sz="1400" dirty="0"/>
                        <a:t> $        2.353.466.570,00 </a:t>
                      </a:r>
                    </a:p>
                  </a:txBody>
                  <a:tcPr marL="68580" marR="68580" marT="34290" marB="34290" anchor="ctr"/>
                </a:tc>
                <a:tc>
                  <a:txBody>
                    <a:bodyPr/>
                    <a:lstStyle/>
                    <a:p>
                      <a:r>
                        <a:rPr lang="es-ES" sz="1400" dirty="0"/>
                        <a:t> $        2.697.560.940,67 </a:t>
                      </a:r>
                    </a:p>
                  </a:txBody>
                  <a:tcPr marL="68580" marR="68580" marT="34290" marB="34290" anchor="ctr"/>
                </a:tc>
                <a:extLst>
                  <a:ext uri="{0D108BD9-81ED-4DB2-BD59-A6C34878D82A}">
                    <a16:rowId xmlns:a16="http://schemas.microsoft.com/office/drawing/2014/main" val="3921905180"/>
                  </a:ext>
                </a:extLst>
              </a:tr>
              <a:tr h="274320">
                <a:tc>
                  <a:txBody>
                    <a:bodyPr/>
                    <a:lstStyle/>
                    <a:p>
                      <a:r>
                        <a:rPr lang="es-ES" sz="1400" dirty="0"/>
                        <a:t>Personal</a:t>
                      </a:r>
                    </a:p>
                  </a:txBody>
                  <a:tcPr marL="68580" marR="68580" marT="34290" marB="34290" anchor="ctr"/>
                </a:tc>
                <a:tc>
                  <a:txBody>
                    <a:bodyPr/>
                    <a:lstStyle/>
                    <a:p>
                      <a:r>
                        <a:rPr lang="es-ES" sz="1400" dirty="0"/>
                        <a:t> $           805.820.400,00 </a:t>
                      </a:r>
                    </a:p>
                  </a:txBody>
                  <a:tcPr marL="68580" marR="68580" marT="34290" marB="34290" anchor="ctr"/>
                </a:tc>
                <a:tc>
                  <a:txBody>
                    <a:bodyPr/>
                    <a:lstStyle/>
                    <a:p>
                      <a:r>
                        <a:rPr lang="es-ES" sz="1400" dirty="0"/>
                        <a:t> $           805.820.400,00 </a:t>
                      </a:r>
                    </a:p>
                  </a:txBody>
                  <a:tcPr marL="68580" marR="68580" marT="34290" marB="34290" anchor="ctr"/>
                </a:tc>
                <a:tc>
                  <a:txBody>
                    <a:bodyPr/>
                    <a:lstStyle/>
                    <a:p>
                      <a:r>
                        <a:rPr lang="es-ES" sz="1400" dirty="0"/>
                        <a:t> $           805.820.400,00 </a:t>
                      </a:r>
                    </a:p>
                  </a:txBody>
                  <a:tcPr marL="68580" marR="68580" marT="34290" marB="34290" anchor="ctr"/>
                </a:tc>
                <a:extLst>
                  <a:ext uri="{0D108BD9-81ED-4DB2-BD59-A6C34878D82A}">
                    <a16:rowId xmlns:a16="http://schemas.microsoft.com/office/drawing/2014/main" val="4043468531"/>
                  </a:ext>
                </a:extLst>
              </a:tr>
              <a:tr h="274320">
                <a:tc>
                  <a:txBody>
                    <a:bodyPr/>
                    <a:lstStyle/>
                    <a:p>
                      <a:r>
                        <a:rPr lang="es-ES" sz="1400" dirty="0"/>
                        <a:t>Otros</a:t>
                      </a:r>
                    </a:p>
                  </a:txBody>
                  <a:tcPr marL="68580" marR="68580" marT="34290" marB="34290" anchor="ctr"/>
                </a:tc>
                <a:tc>
                  <a:txBody>
                    <a:bodyPr/>
                    <a:lstStyle/>
                    <a:p>
                      <a:r>
                        <a:rPr lang="es-ES" sz="1400" dirty="0"/>
                        <a:t> $           111.384.000,00 </a:t>
                      </a:r>
                    </a:p>
                  </a:txBody>
                  <a:tcPr marL="68580" marR="68580" marT="34290" marB="34290" anchor="ctr"/>
                </a:tc>
                <a:tc>
                  <a:txBody>
                    <a:bodyPr/>
                    <a:lstStyle/>
                    <a:p>
                      <a:r>
                        <a:rPr lang="es-ES" sz="1400" dirty="0"/>
                        <a:t> $           111.384.000,00 </a:t>
                      </a:r>
                    </a:p>
                  </a:txBody>
                  <a:tcPr marL="68580" marR="68580" marT="34290" marB="34290" anchor="ctr"/>
                </a:tc>
                <a:tc>
                  <a:txBody>
                    <a:bodyPr/>
                    <a:lstStyle/>
                    <a:p>
                      <a:r>
                        <a:rPr lang="es-ES" sz="1400" dirty="0"/>
                        <a:t> $           111.384.000,00 </a:t>
                      </a:r>
                    </a:p>
                  </a:txBody>
                  <a:tcPr marL="68580" marR="68580" marT="34290" marB="34290" anchor="ctr"/>
                </a:tc>
                <a:extLst>
                  <a:ext uri="{0D108BD9-81ED-4DB2-BD59-A6C34878D82A}">
                    <a16:rowId xmlns:a16="http://schemas.microsoft.com/office/drawing/2014/main" val="2370301826"/>
                  </a:ext>
                </a:extLst>
              </a:tr>
              <a:tr h="274320">
                <a:tc>
                  <a:txBody>
                    <a:bodyPr/>
                    <a:lstStyle/>
                    <a:p>
                      <a:r>
                        <a:rPr lang="es-ES" sz="1400" dirty="0"/>
                        <a:t>TOTAL</a:t>
                      </a:r>
                    </a:p>
                  </a:txBody>
                  <a:tcPr marL="68580" marR="68580" marT="34290" marB="34290" anchor="ctr"/>
                </a:tc>
                <a:tc>
                  <a:txBody>
                    <a:bodyPr/>
                    <a:lstStyle/>
                    <a:p>
                      <a:r>
                        <a:rPr lang="es-ES" sz="1400" dirty="0"/>
                        <a:t> $        4.561.024.860,00 </a:t>
                      </a:r>
                    </a:p>
                  </a:txBody>
                  <a:tcPr marL="68580" marR="68580" marT="34290" marB="34290" anchor="ctr"/>
                </a:tc>
                <a:tc>
                  <a:txBody>
                    <a:bodyPr/>
                    <a:lstStyle/>
                    <a:p>
                      <a:r>
                        <a:rPr lang="es-ES" sz="1400" dirty="0"/>
                        <a:t> $        3.270.670.970,00 </a:t>
                      </a:r>
                    </a:p>
                  </a:txBody>
                  <a:tcPr marL="68580" marR="68580" marT="34290" marB="34290" anchor="ctr"/>
                </a:tc>
                <a:tc>
                  <a:txBody>
                    <a:bodyPr/>
                    <a:lstStyle/>
                    <a:p>
                      <a:r>
                        <a:rPr lang="es-ES" sz="1400" dirty="0"/>
                        <a:t> $        3.614.765.340,67 </a:t>
                      </a:r>
                    </a:p>
                  </a:txBody>
                  <a:tcPr marL="68580" marR="68580" marT="34290" marB="34290" anchor="ctr"/>
                </a:tc>
                <a:extLst>
                  <a:ext uri="{0D108BD9-81ED-4DB2-BD59-A6C34878D82A}">
                    <a16:rowId xmlns:a16="http://schemas.microsoft.com/office/drawing/2014/main" val="2787917823"/>
                  </a:ext>
                </a:extLst>
              </a:tr>
              <a:tr h="480060">
                <a:tc>
                  <a:txBody>
                    <a:bodyPr/>
                    <a:lstStyle/>
                    <a:p>
                      <a:r>
                        <a:rPr lang="es-ES" sz="1400" dirty="0"/>
                        <a:t>Diferencia frente a Opción 1</a:t>
                      </a:r>
                    </a:p>
                  </a:txBody>
                  <a:tcPr marL="68580" marR="68580" marT="34290" marB="34290" anchor="ctr"/>
                </a:tc>
                <a:tc>
                  <a:txBody>
                    <a:bodyPr/>
                    <a:lstStyle/>
                    <a:p>
                      <a:endParaRPr lang="es-ES" sz="1400"/>
                    </a:p>
                  </a:txBody>
                  <a:tcPr marL="68580" marR="68580" marT="34290" marB="34290" anchor="ctr"/>
                </a:tc>
                <a:tc>
                  <a:txBody>
                    <a:bodyPr/>
                    <a:lstStyle/>
                    <a:p>
                      <a:r>
                        <a:rPr lang="es-ES" sz="1400" dirty="0"/>
                        <a:t> $     </a:t>
                      </a:r>
                      <a:r>
                        <a:rPr lang="es-ES" sz="1400" dirty="0">
                          <a:highlight>
                            <a:srgbClr val="FFFF00"/>
                          </a:highlight>
                        </a:rPr>
                        <a:t>   1.290.353.890,00 </a:t>
                      </a:r>
                    </a:p>
                  </a:txBody>
                  <a:tcPr marL="68580" marR="68580" marT="34290" marB="34290" anchor="ctr"/>
                </a:tc>
                <a:tc>
                  <a:txBody>
                    <a:bodyPr/>
                    <a:lstStyle/>
                    <a:p>
                      <a:r>
                        <a:rPr lang="es-ES" sz="1400" dirty="0"/>
                        <a:t> $         </a:t>
                      </a:r>
                      <a:r>
                        <a:rPr lang="es-ES" sz="1400" dirty="0">
                          <a:highlight>
                            <a:srgbClr val="FFFF00"/>
                          </a:highlight>
                        </a:rPr>
                        <a:t>  946.259.519,33 </a:t>
                      </a:r>
                    </a:p>
                  </a:txBody>
                  <a:tcPr marL="68580" marR="68580" marT="34290" marB="34290" anchor="ctr"/>
                </a:tc>
                <a:extLst>
                  <a:ext uri="{0D108BD9-81ED-4DB2-BD59-A6C34878D82A}">
                    <a16:rowId xmlns:a16="http://schemas.microsoft.com/office/drawing/2014/main" val="585122283"/>
                  </a:ext>
                </a:extLst>
              </a:tr>
            </a:tbl>
          </a:graphicData>
        </a:graphic>
      </p:graphicFrame>
      <p:pic>
        <p:nvPicPr>
          <p:cNvPr id="4" name="Imagen 3" descr="Logo SAE-01.jpg">
            <a:extLst>
              <a:ext uri="{FF2B5EF4-FFF2-40B4-BE49-F238E27FC236}">
                <a16:creationId xmlns:a16="http://schemas.microsoft.com/office/drawing/2014/main" id="{012AB03A-0995-4438-A7B4-96613AA651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6" name="Imagen 5">
            <a:extLst>
              <a:ext uri="{FF2B5EF4-FFF2-40B4-BE49-F238E27FC236}">
                <a16:creationId xmlns:a16="http://schemas.microsoft.com/office/drawing/2014/main" id="{62C94C7E-ACC5-4D05-9D68-DA7D1DADC7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7" name="Imagen 6">
            <a:extLst>
              <a:ext uri="{FF2B5EF4-FFF2-40B4-BE49-F238E27FC236}">
                <a16:creationId xmlns:a16="http://schemas.microsoft.com/office/drawing/2014/main" id="{B2F732D0-2752-4696-ABCF-DAE4659B8C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40776652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643940" cy="897269"/>
          </a:xfrm>
          <a:prstGeom prst="rect">
            <a:avLst/>
          </a:prstGeom>
        </p:spPr>
      </p:pic>
      <p:sp>
        <p:nvSpPr>
          <p:cNvPr id="6" name="CuadroTexto 5"/>
          <p:cNvSpPr txBox="1"/>
          <p:nvPr/>
        </p:nvSpPr>
        <p:spPr>
          <a:xfrm>
            <a:off x="1298713" y="2105153"/>
            <a:ext cx="6736198" cy="1754326"/>
          </a:xfrm>
          <a:prstGeom prst="rect">
            <a:avLst/>
          </a:prstGeom>
          <a:noFill/>
        </p:spPr>
        <p:txBody>
          <a:bodyPr wrap="square" rtlCol="0">
            <a:spAutoFit/>
          </a:bodyPr>
          <a:lstStyle/>
          <a:p>
            <a:pPr algn="ctr"/>
            <a:r>
              <a:rPr lang="es-CO" sz="3600" b="1" dirty="0">
                <a:solidFill>
                  <a:schemeClr val="accent1">
                    <a:lumMod val="75000"/>
                  </a:schemeClr>
                </a:solidFill>
              </a:rPr>
              <a:t>6. Presentación</a:t>
            </a:r>
          </a:p>
          <a:p>
            <a:pPr algn="ctr"/>
            <a:r>
              <a:rPr lang="es-CO" sz="3600" b="1" dirty="0">
                <a:solidFill>
                  <a:schemeClr val="accent1">
                    <a:lumMod val="75000"/>
                  </a:schemeClr>
                </a:solidFill>
              </a:rPr>
              <a:t>Gerencia Comercial</a:t>
            </a:r>
          </a:p>
          <a:p>
            <a:pPr algn="ctr"/>
            <a:endParaRPr lang="es-CO" sz="3600" b="1" dirty="0">
              <a:solidFill>
                <a:schemeClr val="accent1">
                  <a:lumMod val="75000"/>
                </a:schemeClr>
              </a:solidFill>
            </a:endParaRPr>
          </a:p>
        </p:txBody>
      </p:sp>
      <p:pic>
        <p:nvPicPr>
          <p:cNvPr id="5" name="Imagen 4">
            <a:extLst>
              <a:ext uri="{FF2B5EF4-FFF2-40B4-BE49-F238E27FC236}">
                <a16:creationId xmlns:a16="http://schemas.microsoft.com/office/drawing/2014/main" id="{B497FC74-73CA-4C66-BFF2-D896692058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3381" y="188098"/>
            <a:ext cx="1344705" cy="521073"/>
          </a:xfrm>
          <a:prstGeom prst="rect">
            <a:avLst/>
          </a:prstGeom>
        </p:spPr>
      </p:pic>
      <p:pic>
        <p:nvPicPr>
          <p:cNvPr id="8" name="Imagen 7">
            <a:extLst>
              <a:ext uri="{FF2B5EF4-FFF2-40B4-BE49-F238E27FC236}">
                <a16:creationId xmlns:a16="http://schemas.microsoft.com/office/drawing/2014/main" id="{2BA40410-1F37-46A5-9350-4FFAECBBE9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848" y="177207"/>
            <a:ext cx="1643940" cy="531964"/>
          </a:xfrm>
          <a:prstGeom prst="rect">
            <a:avLst/>
          </a:prstGeom>
        </p:spPr>
      </p:pic>
      <p:sp>
        <p:nvSpPr>
          <p:cNvPr id="7" name="Rectángulo 6">
            <a:extLst>
              <a:ext uri="{FF2B5EF4-FFF2-40B4-BE49-F238E27FC236}">
                <a16:creationId xmlns:a16="http://schemas.microsoft.com/office/drawing/2014/main" id="{CC5AE3AF-CDB0-4FD4-9520-84338BC90371}"/>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B5CA9886-31A0-40A5-A685-62C142DDBE03}"/>
              </a:ext>
            </a:extLst>
          </p:cNvPr>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Tree>
    <p:extLst>
      <p:ext uri="{BB962C8B-B14F-4D97-AF65-F5344CB8AC3E}">
        <p14:creationId xmlns:p14="http://schemas.microsoft.com/office/powerpoint/2010/main" val="9619012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70" y="0"/>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621649" y="700420"/>
            <a:ext cx="2321361"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0" name="CuadroTexto 9"/>
          <p:cNvSpPr txBox="1"/>
          <p:nvPr/>
        </p:nvSpPr>
        <p:spPr>
          <a:xfrm>
            <a:off x="236133" y="2333612"/>
            <a:ext cx="2540394" cy="1292662"/>
          </a:xfrm>
          <a:prstGeom prst="rect">
            <a:avLst/>
          </a:prstGeom>
          <a:solidFill>
            <a:schemeClr val="accent1">
              <a:lumMod val="75000"/>
            </a:schemeClr>
          </a:solidFill>
          <a:ln>
            <a:solidFill>
              <a:schemeClr val="accent1"/>
            </a:solidFill>
          </a:ln>
        </p:spPr>
        <p:txBody>
          <a:bodyPr wrap="square" rtlCol="0">
            <a:spAutoFit/>
          </a:bodyPr>
          <a:lstStyle/>
          <a:p>
            <a:pPr algn="ctr"/>
            <a:r>
              <a:rPr lang="es-CO" sz="1600" b="1" dirty="0">
                <a:solidFill>
                  <a:schemeClr val="bg1"/>
                </a:solidFill>
              </a:rPr>
              <a:t>CONCEPTO</a:t>
            </a:r>
          </a:p>
          <a:p>
            <a:endParaRPr lang="es-CO" sz="1400" b="1" dirty="0">
              <a:solidFill>
                <a:schemeClr val="bg1"/>
              </a:solidFill>
            </a:endParaRPr>
          </a:p>
          <a:p>
            <a:r>
              <a:rPr lang="es-CO" sz="1600" b="1" dirty="0">
                <a:solidFill>
                  <a:schemeClr val="bg1"/>
                </a:solidFill>
              </a:rPr>
              <a:t>Unid. Comerciales Vendidas</a:t>
            </a:r>
          </a:p>
          <a:p>
            <a:r>
              <a:rPr lang="es-CO" sz="1600" b="1" dirty="0">
                <a:solidFill>
                  <a:schemeClr val="bg1"/>
                </a:solidFill>
              </a:rPr>
              <a:t>M.I. Vendidas</a:t>
            </a:r>
          </a:p>
          <a:p>
            <a:r>
              <a:rPr lang="es-CO" sz="1600" b="1" dirty="0">
                <a:solidFill>
                  <a:schemeClr val="bg1"/>
                </a:solidFill>
              </a:rPr>
              <a:t>Valor Ventas</a:t>
            </a:r>
            <a:r>
              <a:rPr lang="es-CO" sz="1400" dirty="0">
                <a:solidFill>
                  <a:schemeClr val="bg1"/>
                </a:solidFill>
              </a:rPr>
              <a:t>	 </a:t>
            </a:r>
          </a:p>
        </p:txBody>
      </p:sp>
      <p:sp>
        <p:nvSpPr>
          <p:cNvPr id="11" name="CuadroTexto 10"/>
          <p:cNvSpPr txBox="1"/>
          <p:nvPr/>
        </p:nvSpPr>
        <p:spPr>
          <a:xfrm>
            <a:off x="4039992" y="2331127"/>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2016</a:t>
            </a:r>
          </a:p>
          <a:p>
            <a:pPr algn="ctr"/>
            <a:endParaRPr lang="es-CO" sz="1600" dirty="0">
              <a:solidFill>
                <a:schemeClr val="tx2"/>
              </a:solidFill>
            </a:endParaRPr>
          </a:p>
          <a:p>
            <a:pPr algn="ctr"/>
            <a:r>
              <a:rPr lang="es-ES" sz="1600" dirty="0">
                <a:solidFill>
                  <a:schemeClr val="tx2"/>
                </a:solidFill>
              </a:rPr>
              <a:t>80</a:t>
            </a:r>
            <a:endParaRPr lang="es-CO" sz="1600" dirty="0">
              <a:solidFill>
                <a:schemeClr val="tx2"/>
              </a:solidFill>
            </a:endParaRPr>
          </a:p>
          <a:p>
            <a:pPr algn="ctr"/>
            <a:r>
              <a:rPr lang="es-ES" sz="1600" dirty="0">
                <a:solidFill>
                  <a:schemeClr val="tx2"/>
                </a:solidFill>
              </a:rPr>
              <a:t>129</a:t>
            </a:r>
            <a:endParaRPr lang="es-CO" sz="1600" dirty="0">
              <a:solidFill>
                <a:schemeClr val="tx2"/>
              </a:solidFill>
            </a:endParaRPr>
          </a:p>
          <a:p>
            <a:pPr algn="ctr"/>
            <a:r>
              <a:rPr lang="es-CO" sz="1600" b="1" dirty="0">
                <a:solidFill>
                  <a:schemeClr val="tx2"/>
                </a:solidFill>
              </a:rPr>
              <a:t>$22.379</a:t>
            </a:r>
          </a:p>
        </p:txBody>
      </p:sp>
      <p:sp>
        <p:nvSpPr>
          <p:cNvPr id="12" name="CuadroTexto 11"/>
          <p:cNvSpPr txBox="1"/>
          <p:nvPr/>
        </p:nvSpPr>
        <p:spPr>
          <a:xfrm>
            <a:off x="2851730" y="2333612"/>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2015 </a:t>
            </a:r>
          </a:p>
          <a:p>
            <a:pPr algn="ctr"/>
            <a:endParaRPr lang="es-CO" sz="1600" dirty="0">
              <a:solidFill>
                <a:schemeClr val="tx2"/>
              </a:solidFill>
            </a:endParaRPr>
          </a:p>
          <a:p>
            <a:pPr algn="ctr"/>
            <a:r>
              <a:rPr lang="es-ES" sz="1600" dirty="0">
                <a:solidFill>
                  <a:schemeClr val="tx2"/>
                </a:solidFill>
              </a:rPr>
              <a:t>25</a:t>
            </a:r>
          </a:p>
          <a:p>
            <a:pPr algn="ctr"/>
            <a:r>
              <a:rPr lang="es-ES" sz="1600" dirty="0">
                <a:solidFill>
                  <a:schemeClr val="tx2"/>
                </a:solidFill>
              </a:rPr>
              <a:t>38</a:t>
            </a:r>
            <a:endParaRPr lang="es-CO" sz="1600" dirty="0">
              <a:solidFill>
                <a:schemeClr val="tx2"/>
              </a:solidFill>
            </a:endParaRPr>
          </a:p>
          <a:p>
            <a:pPr algn="ctr"/>
            <a:r>
              <a:rPr lang="es-CO" sz="1600" b="1" dirty="0">
                <a:solidFill>
                  <a:schemeClr val="tx2"/>
                </a:solidFill>
              </a:rPr>
              <a:t>$9.917</a:t>
            </a:r>
          </a:p>
        </p:txBody>
      </p:sp>
      <p:sp>
        <p:nvSpPr>
          <p:cNvPr id="13" name="CuadroTexto 12"/>
          <p:cNvSpPr txBox="1"/>
          <p:nvPr/>
        </p:nvSpPr>
        <p:spPr>
          <a:xfrm>
            <a:off x="6414073" y="2322538"/>
            <a:ext cx="1137740" cy="1323439"/>
          </a:xfrm>
          <a:prstGeom prst="rect">
            <a:avLst/>
          </a:prstGeom>
          <a:solidFill>
            <a:schemeClr val="bg1">
              <a:lumMod val="95000"/>
            </a:schemeClr>
          </a:solidFill>
        </p:spPr>
        <p:txBody>
          <a:bodyPr wrap="square" rtlCol="0">
            <a:spAutoFit/>
          </a:bodyPr>
          <a:lstStyle/>
          <a:p>
            <a:pPr algn="ctr"/>
            <a:r>
              <a:rPr lang="es-CO" sz="1600" b="1" u="sng" dirty="0">
                <a:solidFill>
                  <a:schemeClr val="tx2"/>
                </a:solidFill>
              </a:rPr>
              <a:t>AÑO 2018</a:t>
            </a:r>
          </a:p>
          <a:p>
            <a:pPr algn="ctr"/>
            <a:endParaRPr lang="es-CO" sz="1600" b="1" u="sng" dirty="0">
              <a:solidFill>
                <a:schemeClr val="tx2"/>
              </a:solidFill>
            </a:endParaRPr>
          </a:p>
          <a:p>
            <a:pPr algn="ctr"/>
            <a:r>
              <a:rPr lang="es-CO" sz="1600" dirty="0">
                <a:solidFill>
                  <a:schemeClr val="tx2"/>
                </a:solidFill>
              </a:rPr>
              <a:t>121</a:t>
            </a:r>
          </a:p>
          <a:p>
            <a:pPr algn="ctr"/>
            <a:r>
              <a:rPr lang="es-CO" sz="1600" dirty="0">
                <a:solidFill>
                  <a:schemeClr val="tx2"/>
                </a:solidFill>
              </a:rPr>
              <a:t>204</a:t>
            </a:r>
          </a:p>
          <a:p>
            <a:pPr algn="ctr"/>
            <a:r>
              <a:rPr lang="es-CO" sz="1600" b="1" dirty="0">
                <a:solidFill>
                  <a:schemeClr val="tx2"/>
                </a:solidFill>
              </a:rPr>
              <a:t>$84.698</a:t>
            </a:r>
          </a:p>
        </p:txBody>
      </p:sp>
      <p:sp>
        <p:nvSpPr>
          <p:cNvPr id="14" name="CuadroTexto 13"/>
          <p:cNvSpPr txBox="1"/>
          <p:nvPr/>
        </p:nvSpPr>
        <p:spPr>
          <a:xfrm>
            <a:off x="2851730" y="4733061"/>
            <a:ext cx="3470216" cy="338554"/>
          </a:xfrm>
          <a:prstGeom prst="rect">
            <a:avLst/>
          </a:prstGeom>
          <a:solidFill>
            <a:schemeClr val="tx2">
              <a:lumMod val="60000"/>
              <a:lumOff val="40000"/>
            </a:schemeClr>
          </a:solidFill>
          <a:ln>
            <a:noFill/>
          </a:ln>
        </p:spPr>
        <p:txBody>
          <a:bodyPr wrap="square" rtlCol="0">
            <a:spAutoFit/>
          </a:bodyPr>
          <a:lstStyle/>
          <a:p>
            <a:pPr algn="ctr"/>
            <a:r>
              <a:rPr lang="es-CO" sz="1600" b="1" dirty="0">
                <a:solidFill>
                  <a:schemeClr val="bg1"/>
                </a:solidFill>
              </a:rPr>
              <a:t>$78.033 (28 meses) </a:t>
            </a:r>
          </a:p>
        </p:txBody>
      </p:sp>
      <p:sp>
        <p:nvSpPr>
          <p:cNvPr id="17" name="CuadroTexto 16"/>
          <p:cNvSpPr txBox="1"/>
          <p:nvPr/>
        </p:nvSpPr>
        <p:spPr>
          <a:xfrm>
            <a:off x="2851730" y="5328507"/>
            <a:ext cx="5906807" cy="338554"/>
          </a:xfrm>
          <a:prstGeom prst="rect">
            <a:avLst/>
          </a:prstGeom>
          <a:solidFill>
            <a:schemeClr val="accent1">
              <a:lumMod val="75000"/>
            </a:schemeClr>
          </a:solidFill>
          <a:ln>
            <a:noFill/>
          </a:ln>
        </p:spPr>
        <p:txBody>
          <a:bodyPr wrap="square" rtlCol="0">
            <a:spAutoFit/>
          </a:bodyPr>
          <a:lstStyle/>
          <a:p>
            <a:pPr algn="ctr"/>
            <a:r>
              <a:rPr lang="es-CO" sz="1600" b="1" dirty="0">
                <a:solidFill>
                  <a:schemeClr val="bg1"/>
                </a:solidFill>
              </a:rPr>
              <a:t>$162.731 </a:t>
            </a:r>
            <a:r>
              <a:rPr lang="es-CO" sz="1200" b="1" dirty="0">
                <a:solidFill>
                  <a:schemeClr val="bg1"/>
                </a:solidFill>
              </a:rPr>
              <a:t>(34 meses)</a:t>
            </a:r>
            <a:r>
              <a:rPr lang="es-CO" sz="1600" b="1" dirty="0">
                <a:solidFill>
                  <a:schemeClr val="bg1"/>
                </a:solidFill>
              </a:rPr>
              <a:t>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55615" y="6170764"/>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22 de octubre 2018</a:t>
            </a:r>
          </a:p>
        </p:txBody>
      </p:sp>
      <p:sp>
        <p:nvSpPr>
          <p:cNvPr id="19" name="CuadroTexto 18">
            <a:extLst>
              <a:ext uri="{FF2B5EF4-FFF2-40B4-BE49-F238E27FC236}">
                <a16:creationId xmlns:a16="http://schemas.microsoft.com/office/drawing/2014/main" id="{F7F36733-D2EA-4D1E-BE54-5237286C9056}"/>
              </a:ext>
            </a:extLst>
          </p:cNvPr>
          <p:cNvSpPr txBox="1"/>
          <p:nvPr/>
        </p:nvSpPr>
        <p:spPr>
          <a:xfrm>
            <a:off x="5223962" y="2330409"/>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2017</a:t>
            </a:r>
          </a:p>
          <a:p>
            <a:pPr algn="ctr"/>
            <a:endParaRPr lang="es-CO" sz="1600" dirty="0">
              <a:solidFill>
                <a:schemeClr val="tx2"/>
              </a:solidFill>
            </a:endParaRPr>
          </a:p>
          <a:p>
            <a:pPr algn="ctr"/>
            <a:r>
              <a:rPr lang="es-ES" sz="1600" dirty="0">
                <a:solidFill>
                  <a:schemeClr val="tx2"/>
                </a:solidFill>
              </a:rPr>
              <a:t>89</a:t>
            </a:r>
            <a:endParaRPr lang="es-CO" sz="1600" dirty="0">
              <a:solidFill>
                <a:schemeClr val="tx2"/>
              </a:solidFill>
            </a:endParaRPr>
          </a:p>
          <a:p>
            <a:pPr algn="ctr"/>
            <a:r>
              <a:rPr lang="es-CO" sz="1600" dirty="0">
                <a:solidFill>
                  <a:schemeClr val="tx2"/>
                </a:solidFill>
              </a:rPr>
              <a:t>157</a:t>
            </a:r>
          </a:p>
          <a:p>
            <a:pPr algn="ctr"/>
            <a:r>
              <a:rPr lang="es-CO" sz="1600" b="1" dirty="0">
                <a:solidFill>
                  <a:schemeClr val="tx2"/>
                </a:solidFill>
              </a:rPr>
              <a:t>$45.737</a:t>
            </a:r>
          </a:p>
        </p:txBody>
      </p:sp>
      <p:sp>
        <p:nvSpPr>
          <p:cNvPr id="3" name="CuadroTexto 2"/>
          <p:cNvSpPr txBox="1"/>
          <p:nvPr/>
        </p:nvSpPr>
        <p:spPr>
          <a:xfrm>
            <a:off x="1888019" y="1060220"/>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1">
                    <a:lumMod val="50000"/>
                    <a:lumOff val="50000"/>
                  </a:schemeClr>
                </a:solidFill>
              </a:rPr>
              <a:t>Resultado Comercialización Inmuebles – CISA. </a:t>
            </a:r>
          </a:p>
        </p:txBody>
      </p:sp>
      <p:sp>
        <p:nvSpPr>
          <p:cNvPr id="15" name="CuadroTexto 14">
            <a:extLst>
              <a:ext uri="{FF2B5EF4-FFF2-40B4-BE49-F238E27FC236}">
                <a16:creationId xmlns:a16="http://schemas.microsoft.com/office/drawing/2014/main" id="{3F96FDFE-5A0E-4628-B086-E9925C98167D}"/>
              </a:ext>
            </a:extLst>
          </p:cNvPr>
          <p:cNvSpPr txBox="1"/>
          <p:nvPr/>
        </p:nvSpPr>
        <p:spPr>
          <a:xfrm>
            <a:off x="202695" y="1707563"/>
            <a:ext cx="4087657" cy="307777"/>
          </a:xfrm>
          <a:prstGeom prst="rect">
            <a:avLst/>
          </a:prstGeom>
          <a:noFill/>
        </p:spPr>
        <p:txBody>
          <a:bodyPr wrap="none" rtlCol="0">
            <a:spAutoFit/>
          </a:bodyPr>
          <a:lstStyle/>
          <a:p>
            <a:r>
              <a:rPr lang="es-CO" sz="1400" dirty="0">
                <a:solidFill>
                  <a:schemeClr val="accent1">
                    <a:lumMod val="75000"/>
                  </a:schemeClr>
                </a:solidFill>
              </a:rPr>
              <a:t>Fecha inicio Contrato Interadministrativo: 31-07-2015</a:t>
            </a:r>
            <a:endParaRPr lang="es-CO" sz="2000" dirty="0">
              <a:solidFill>
                <a:schemeClr val="accent1">
                  <a:lumMod val="75000"/>
                </a:schemeClr>
              </a:solidFill>
            </a:endParaRPr>
          </a:p>
        </p:txBody>
      </p:sp>
      <p:sp>
        <p:nvSpPr>
          <p:cNvPr id="20" name="CuadroTexto 19">
            <a:extLst>
              <a:ext uri="{FF2B5EF4-FFF2-40B4-BE49-F238E27FC236}">
                <a16:creationId xmlns:a16="http://schemas.microsoft.com/office/drawing/2014/main" id="{1D963634-3C27-4D48-87C7-ADD18CC32538}"/>
              </a:ext>
            </a:extLst>
          </p:cNvPr>
          <p:cNvSpPr txBox="1"/>
          <p:nvPr/>
        </p:nvSpPr>
        <p:spPr>
          <a:xfrm>
            <a:off x="7604184" y="2318222"/>
            <a:ext cx="1137740" cy="1323439"/>
          </a:xfrm>
          <a:prstGeom prst="rect">
            <a:avLst/>
          </a:prstGeom>
          <a:solidFill>
            <a:schemeClr val="bg1">
              <a:lumMod val="95000"/>
            </a:schemeClr>
          </a:solidFill>
        </p:spPr>
        <p:txBody>
          <a:bodyPr wrap="square" rtlCol="0">
            <a:spAutoFit/>
          </a:bodyPr>
          <a:lstStyle/>
          <a:p>
            <a:pPr algn="ctr"/>
            <a:r>
              <a:rPr lang="es-CO" sz="1600" b="1" u="sng" dirty="0">
                <a:solidFill>
                  <a:schemeClr val="tx2"/>
                </a:solidFill>
              </a:rPr>
              <a:t>TOTAL</a:t>
            </a:r>
          </a:p>
          <a:p>
            <a:pPr algn="ctr"/>
            <a:endParaRPr lang="es-CO" sz="1600" b="1" u="sng" dirty="0">
              <a:solidFill>
                <a:schemeClr val="tx2"/>
              </a:solidFill>
            </a:endParaRPr>
          </a:p>
          <a:p>
            <a:pPr algn="ctr"/>
            <a:r>
              <a:rPr lang="es-CO" sz="1600" dirty="0">
                <a:solidFill>
                  <a:schemeClr val="tx2"/>
                </a:solidFill>
              </a:rPr>
              <a:t>315</a:t>
            </a:r>
          </a:p>
          <a:p>
            <a:pPr algn="ctr"/>
            <a:r>
              <a:rPr lang="es-CO" sz="1600" dirty="0">
                <a:solidFill>
                  <a:schemeClr val="tx2"/>
                </a:solidFill>
              </a:rPr>
              <a:t>528</a:t>
            </a:r>
          </a:p>
          <a:p>
            <a:pPr algn="ctr"/>
            <a:r>
              <a:rPr lang="es-CO" sz="1600" b="1" dirty="0">
                <a:solidFill>
                  <a:schemeClr val="tx2"/>
                </a:solidFill>
              </a:rPr>
              <a:t>$162.731</a:t>
            </a:r>
          </a:p>
        </p:txBody>
      </p:sp>
      <p:pic>
        <p:nvPicPr>
          <p:cNvPr id="21" name="Imagen 20">
            <a:extLst>
              <a:ext uri="{FF2B5EF4-FFF2-40B4-BE49-F238E27FC236}">
                <a16:creationId xmlns:a16="http://schemas.microsoft.com/office/drawing/2014/main" id="{DD1315E2-A19A-4AC7-96DE-345ED9EE3A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22" name="Imagen 21">
            <a:extLst>
              <a:ext uri="{FF2B5EF4-FFF2-40B4-BE49-F238E27FC236}">
                <a16:creationId xmlns:a16="http://schemas.microsoft.com/office/drawing/2014/main" id="{B1E7D90B-6847-4551-B7C0-61FB3015DF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sp>
        <p:nvSpPr>
          <p:cNvPr id="6" name="Elipse 5">
            <a:extLst>
              <a:ext uri="{FF2B5EF4-FFF2-40B4-BE49-F238E27FC236}">
                <a16:creationId xmlns:a16="http://schemas.microsoft.com/office/drawing/2014/main" id="{A949104F-B31A-492F-AD1D-A70E532208E3}"/>
              </a:ext>
            </a:extLst>
          </p:cNvPr>
          <p:cNvSpPr/>
          <p:nvPr/>
        </p:nvSpPr>
        <p:spPr>
          <a:xfrm>
            <a:off x="3012791" y="4028661"/>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6%</a:t>
            </a:r>
          </a:p>
        </p:txBody>
      </p:sp>
      <p:sp>
        <p:nvSpPr>
          <p:cNvPr id="23" name="Elipse 22">
            <a:extLst>
              <a:ext uri="{FF2B5EF4-FFF2-40B4-BE49-F238E27FC236}">
                <a16:creationId xmlns:a16="http://schemas.microsoft.com/office/drawing/2014/main" id="{05C8FF8D-122B-4D8B-9FB2-55065F4F4ACC}"/>
              </a:ext>
            </a:extLst>
          </p:cNvPr>
          <p:cNvSpPr/>
          <p:nvPr/>
        </p:nvSpPr>
        <p:spPr>
          <a:xfrm>
            <a:off x="4179248" y="4022468"/>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14%</a:t>
            </a:r>
          </a:p>
        </p:txBody>
      </p:sp>
      <p:sp>
        <p:nvSpPr>
          <p:cNvPr id="24" name="Elipse 23">
            <a:extLst>
              <a:ext uri="{FF2B5EF4-FFF2-40B4-BE49-F238E27FC236}">
                <a16:creationId xmlns:a16="http://schemas.microsoft.com/office/drawing/2014/main" id="{0964996D-52DE-4C26-BDEF-952EBF00147D}"/>
              </a:ext>
            </a:extLst>
          </p:cNvPr>
          <p:cNvSpPr/>
          <p:nvPr/>
        </p:nvSpPr>
        <p:spPr>
          <a:xfrm>
            <a:off x="5363218" y="4028661"/>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28%</a:t>
            </a:r>
          </a:p>
        </p:txBody>
      </p:sp>
      <p:sp>
        <p:nvSpPr>
          <p:cNvPr id="25" name="Elipse 24">
            <a:extLst>
              <a:ext uri="{FF2B5EF4-FFF2-40B4-BE49-F238E27FC236}">
                <a16:creationId xmlns:a16="http://schemas.microsoft.com/office/drawing/2014/main" id="{FB3819EA-78E0-4E2E-B577-AAFAF6543466}"/>
              </a:ext>
            </a:extLst>
          </p:cNvPr>
          <p:cNvSpPr/>
          <p:nvPr/>
        </p:nvSpPr>
        <p:spPr>
          <a:xfrm>
            <a:off x="6547188" y="4012338"/>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52%</a:t>
            </a:r>
          </a:p>
        </p:txBody>
      </p:sp>
      <p:sp>
        <p:nvSpPr>
          <p:cNvPr id="16" name="CuadroTexto 15">
            <a:extLst>
              <a:ext uri="{FF2B5EF4-FFF2-40B4-BE49-F238E27FC236}">
                <a16:creationId xmlns:a16="http://schemas.microsoft.com/office/drawing/2014/main" id="{4CD30416-5898-456F-948F-2413ED226A5B}"/>
              </a:ext>
            </a:extLst>
          </p:cNvPr>
          <p:cNvSpPr txBox="1"/>
          <p:nvPr/>
        </p:nvSpPr>
        <p:spPr>
          <a:xfrm>
            <a:off x="130117" y="4094922"/>
            <a:ext cx="2651880" cy="307777"/>
          </a:xfrm>
          <a:prstGeom prst="rect">
            <a:avLst/>
          </a:prstGeom>
          <a:noFill/>
        </p:spPr>
        <p:txBody>
          <a:bodyPr wrap="none" rtlCol="0">
            <a:spAutoFit/>
          </a:bodyPr>
          <a:lstStyle>
            <a:defPPr>
              <a:defRPr lang="es-ES"/>
            </a:defPPr>
            <a:lvl1pPr>
              <a:defRPr sz="1400">
                <a:solidFill>
                  <a:schemeClr val="accent1">
                    <a:lumMod val="75000"/>
                  </a:schemeClr>
                </a:solidFill>
              </a:defRPr>
            </a:lvl1pPr>
          </a:lstStyle>
          <a:p>
            <a:r>
              <a:rPr lang="es-CO" dirty="0"/>
              <a:t>% Participación Vr. ventas por año</a:t>
            </a:r>
          </a:p>
        </p:txBody>
      </p:sp>
      <p:sp>
        <p:nvSpPr>
          <p:cNvPr id="26" name="CuadroTexto 25">
            <a:extLst>
              <a:ext uri="{FF2B5EF4-FFF2-40B4-BE49-F238E27FC236}">
                <a16:creationId xmlns:a16="http://schemas.microsoft.com/office/drawing/2014/main" id="{6BCBB8FA-578B-4FEE-A5BE-92D60D852153}"/>
              </a:ext>
            </a:extLst>
          </p:cNvPr>
          <p:cNvSpPr txBox="1"/>
          <p:nvPr/>
        </p:nvSpPr>
        <p:spPr>
          <a:xfrm>
            <a:off x="155615" y="5388725"/>
            <a:ext cx="1855060" cy="307777"/>
          </a:xfrm>
          <a:prstGeom prst="rect">
            <a:avLst/>
          </a:prstGeom>
          <a:noFill/>
        </p:spPr>
        <p:txBody>
          <a:bodyPr wrap="none" rtlCol="0">
            <a:spAutoFit/>
          </a:bodyPr>
          <a:lstStyle/>
          <a:p>
            <a:r>
              <a:rPr lang="es-CO" sz="1400" dirty="0">
                <a:solidFill>
                  <a:schemeClr val="accent1">
                    <a:lumMod val="75000"/>
                  </a:schemeClr>
                </a:solidFill>
              </a:rPr>
              <a:t>Vr. Ventas. 2015 - 2018</a:t>
            </a:r>
            <a:endParaRPr lang="es-CO" sz="2000" dirty="0">
              <a:solidFill>
                <a:schemeClr val="accent1">
                  <a:lumMod val="75000"/>
                </a:schemeClr>
              </a:solidFill>
            </a:endParaRPr>
          </a:p>
        </p:txBody>
      </p:sp>
      <p:sp>
        <p:nvSpPr>
          <p:cNvPr id="27" name="CuadroTexto 26">
            <a:extLst>
              <a:ext uri="{FF2B5EF4-FFF2-40B4-BE49-F238E27FC236}">
                <a16:creationId xmlns:a16="http://schemas.microsoft.com/office/drawing/2014/main" id="{8D5EB213-003B-434E-A028-287B230A974F}"/>
              </a:ext>
            </a:extLst>
          </p:cNvPr>
          <p:cNvSpPr txBox="1"/>
          <p:nvPr/>
        </p:nvSpPr>
        <p:spPr>
          <a:xfrm>
            <a:off x="176525" y="4788849"/>
            <a:ext cx="1850250" cy="307777"/>
          </a:xfrm>
          <a:prstGeom prst="rect">
            <a:avLst/>
          </a:prstGeom>
          <a:noFill/>
        </p:spPr>
        <p:txBody>
          <a:bodyPr wrap="none" rtlCol="0">
            <a:spAutoFit/>
          </a:bodyPr>
          <a:lstStyle>
            <a:defPPr>
              <a:defRPr lang="es-ES"/>
            </a:defPPr>
            <a:lvl1pPr>
              <a:defRPr sz="1400">
                <a:solidFill>
                  <a:schemeClr val="accent1">
                    <a:lumMod val="75000"/>
                  </a:schemeClr>
                </a:solidFill>
              </a:defRPr>
            </a:lvl1pPr>
          </a:lstStyle>
          <a:p>
            <a:r>
              <a:rPr lang="es-CO" dirty="0"/>
              <a:t>Vr. Ventas 2015 - 2017 </a:t>
            </a:r>
          </a:p>
        </p:txBody>
      </p:sp>
    </p:spTree>
    <p:extLst>
      <p:ext uri="{BB962C8B-B14F-4D97-AF65-F5344CB8AC3E}">
        <p14:creationId xmlns:p14="http://schemas.microsoft.com/office/powerpoint/2010/main" val="35536540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70" y="0"/>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777038" y="663012"/>
            <a:ext cx="2321361"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236133" y="6327463"/>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22 de octubre 2018</a:t>
            </a:r>
          </a:p>
        </p:txBody>
      </p:sp>
      <p:pic>
        <p:nvPicPr>
          <p:cNvPr id="21" name="Imagen 20">
            <a:extLst>
              <a:ext uri="{FF2B5EF4-FFF2-40B4-BE49-F238E27FC236}">
                <a16:creationId xmlns:a16="http://schemas.microsoft.com/office/drawing/2014/main" id="{DD1315E2-A19A-4AC7-96DE-345ED9EE3A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22" name="Imagen 21">
            <a:extLst>
              <a:ext uri="{FF2B5EF4-FFF2-40B4-BE49-F238E27FC236}">
                <a16:creationId xmlns:a16="http://schemas.microsoft.com/office/drawing/2014/main" id="{B1E7D90B-6847-4551-B7C0-61FB3015DF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pic>
        <p:nvPicPr>
          <p:cNvPr id="7" name="Imagen 6">
            <a:extLst>
              <a:ext uri="{FF2B5EF4-FFF2-40B4-BE49-F238E27FC236}">
                <a16:creationId xmlns:a16="http://schemas.microsoft.com/office/drawing/2014/main" id="{19FE52AB-FB89-4BE5-A80D-92A3B396C9E7}"/>
              </a:ext>
            </a:extLst>
          </p:cNvPr>
          <p:cNvPicPr>
            <a:picLocks noChangeAspect="1"/>
          </p:cNvPicPr>
          <p:nvPr/>
        </p:nvPicPr>
        <p:blipFill>
          <a:blip r:embed="rId5"/>
          <a:stretch>
            <a:fillRect/>
          </a:stretch>
        </p:blipFill>
        <p:spPr>
          <a:xfrm>
            <a:off x="10870" y="946982"/>
            <a:ext cx="9144000" cy="5585568"/>
          </a:xfrm>
          <a:prstGeom prst="rect">
            <a:avLst/>
          </a:prstGeom>
        </p:spPr>
      </p:pic>
      <p:sp>
        <p:nvSpPr>
          <p:cNvPr id="16" name="CuadroTexto 15">
            <a:extLst>
              <a:ext uri="{FF2B5EF4-FFF2-40B4-BE49-F238E27FC236}">
                <a16:creationId xmlns:a16="http://schemas.microsoft.com/office/drawing/2014/main" id="{2830C123-66F9-4BB2-B8B4-029E6A1F1218}"/>
              </a:ext>
            </a:extLst>
          </p:cNvPr>
          <p:cNvSpPr txBox="1"/>
          <p:nvPr/>
        </p:nvSpPr>
        <p:spPr>
          <a:xfrm>
            <a:off x="530994" y="1319293"/>
            <a:ext cx="3007336" cy="276999"/>
          </a:xfrm>
          <a:prstGeom prst="rect">
            <a:avLst/>
          </a:prstGeom>
          <a:noFill/>
        </p:spPr>
        <p:txBody>
          <a:bodyPr wrap="square" rtlCol="0">
            <a:spAutoFit/>
          </a:bodyPr>
          <a:lstStyle/>
          <a:p>
            <a:r>
              <a:rPr lang="es-CO" sz="1200" b="1" u="sng" dirty="0">
                <a:solidFill>
                  <a:schemeClr val="bg1">
                    <a:lumMod val="65000"/>
                  </a:schemeClr>
                </a:solidFill>
              </a:rPr>
              <a:t>Unidades Comerciales Disponibles </a:t>
            </a:r>
          </a:p>
        </p:txBody>
      </p:sp>
      <p:sp>
        <p:nvSpPr>
          <p:cNvPr id="23" name="CuadroTexto 22">
            <a:extLst>
              <a:ext uri="{FF2B5EF4-FFF2-40B4-BE49-F238E27FC236}">
                <a16:creationId xmlns:a16="http://schemas.microsoft.com/office/drawing/2014/main" id="{ECDB313F-F96C-41B7-B0D0-6DCCD8769393}"/>
              </a:ext>
            </a:extLst>
          </p:cNvPr>
          <p:cNvSpPr txBox="1"/>
          <p:nvPr/>
        </p:nvSpPr>
        <p:spPr>
          <a:xfrm>
            <a:off x="4842932" y="1316561"/>
            <a:ext cx="1649161" cy="276999"/>
          </a:xfrm>
          <a:prstGeom prst="rect">
            <a:avLst/>
          </a:prstGeom>
          <a:noFill/>
        </p:spPr>
        <p:txBody>
          <a:bodyPr wrap="square" rtlCol="0">
            <a:spAutoFit/>
          </a:bodyPr>
          <a:lstStyle/>
          <a:p>
            <a:r>
              <a:rPr lang="es-CO" sz="1200" b="1" u="sng" dirty="0">
                <a:solidFill>
                  <a:schemeClr val="bg1">
                    <a:lumMod val="65000"/>
                  </a:schemeClr>
                </a:solidFill>
              </a:rPr>
              <a:t>F.M.I. Disponibles.</a:t>
            </a:r>
          </a:p>
        </p:txBody>
      </p:sp>
      <p:sp>
        <p:nvSpPr>
          <p:cNvPr id="24" name="CuadroTexto 23">
            <a:extLst>
              <a:ext uri="{FF2B5EF4-FFF2-40B4-BE49-F238E27FC236}">
                <a16:creationId xmlns:a16="http://schemas.microsoft.com/office/drawing/2014/main" id="{5A1A2625-E396-485B-93C8-3F154AD8AE45}"/>
              </a:ext>
            </a:extLst>
          </p:cNvPr>
          <p:cNvSpPr txBox="1"/>
          <p:nvPr/>
        </p:nvSpPr>
        <p:spPr>
          <a:xfrm>
            <a:off x="530994" y="3596096"/>
            <a:ext cx="1649161" cy="276999"/>
          </a:xfrm>
          <a:prstGeom prst="rect">
            <a:avLst/>
          </a:prstGeom>
          <a:noFill/>
        </p:spPr>
        <p:txBody>
          <a:bodyPr wrap="square" rtlCol="0">
            <a:spAutoFit/>
          </a:bodyPr>
          <a:lstStyle/>
          <a:p>
            <a:r>
              <a:rPr lang="es-CO" sz="1200" b="1" u="sng" dirty="0">
                <a:solidFill>
                  <a:schemeClr val="bg1">
                    <a:lumMod val="65000"/>
                  </a:schemeClr>
                </a:solidFill>
              </a:rPr>
              <a:t>Vr. Ventas Acumulado</a:t>
            </a:r>
          </a:p>
        </p:txBody>
      </p:sp>
      <p:sp>
        <p:nvSpPr>
          <p:cNvPr id="25" name="CuadroTexto 24">
            <a:extLst>
              <a:ext uri="{FF2B5EF4-FFF2-40B4-BE49-F238E27FC236}">
                <a16:creationId xmlns:a16="http://schemas.microsoft.com/office/drawing/2014/main" id="{64CC9437-07A3-4598-BE55-459D132C4364}"/>
              </a:ext>
            </a:extLst>
          </p:cNvPr>
          <p:cNvSpPr txBox="1"/>
          <p:nvPr/>
        </p:nvSpPr>
        <p:spPr>
          <a:xfrm>
            <a:off x="4842932" y="3593364"/>
            <a:ext cx="1649161" cy="276999"/>
          </a:xfrm>
          <a:prstGeom prst="rect">
            <a:avLst/>
          </a:prstGeom>
          <a:noFill/>
        </p:spPr>
        <p:txBody>
          <a:bodyPr wrap="square" rtlCol="0">
            <a:spAutoFit/>
          </a:bodyPr>
          <a:lstStyle/>
          <a:p>
            <a:r>
              <a:rPr lang="es-CO" sz="1200" b="1" u="sng" dirty="0">
                <a:solidFill>
                  <a:schemeClr val="bg1">
                    <a:lumMod val="65000"/>
                  </a:schemeClr>
                </a:solidFill>
              </a:rPr>
              <a:t>Vr. Venta mensual</a:t>
            </a:r>
          </a:p>
        </p:txBody>
      </p:sp>
    </p:spTree>
    <p:extLst>
      <p:ext uri="{BB962C8B-B14F-4D97-AF65-F5344CB8AC3E}">
        <p14:creationId xmlns:p14="http://schemas.microsoft.com/office/powerpoint/2010/main" val="19983774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96" y="13916"/>
            <a:ext cx="1789958" cy="976966"/>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777038" y="808455"/>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cxnSp>
        <p:nvCxnSpPr>
          <p:cNvPr id="11" name="Conector recto 10">
            <a:extLst>
              <a:ext uri="{FF2B5EF4-FFF2-40B4-BE49-F238E27FC236}">
                <a16:creationId xmlns:a16="http://schemas.microsoft.com/office/drawing/2014/main" id="{768EDB68-9E5A-4FBA-B701-363B1DE25183}"/>
              </a:ext>
            </a:extLst>
          </p:cNvPr>
          <p:cNvCxnSpPr/>
          <p:nvPr/>
        </p:nvCxnSpPr>
        <p:spPr>
          <a:xfrm>
            <a:off x="2120348" y="3962403"/>
            <a:ext cx="477078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5" name="Conector recto de flecha 14">
            <a:extLst>
              <a:ext uri="{FF2B5EF4-FFF2-40B4-BE49-F238E27FC236}">
                <a16:creationId xmlns:a16="http://schemas.microsoft.com/office/drawing/2014/main" id="{C3ADFA8A-BEAD-4FC0-B57D-23F817BAB36C}"/>
              </a:ext>
            </a:extLst>
          </p:cNvPr>
          <p:cNvCxnSpPr/>
          <p:nvPr/>
        </p:nvCxnSpPr>
        <p:spPr>
          <a:xfrm>
            <a:off x="2120348" y="3949148"/>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7" name="Conector recto de flecha 16">
            <a:extLst>
              <a:ext uri="{FF2B5EF4-FFF2-40B4-BE49-F238E27FC236}">
                <a16:creationId xmlns:a16="http://schemas.microsoft.com/office/drawing/2014/main" id="{D9101FEF-47A0-4841-A26E-8F0BDDD67D5F}"/>
              </a:ext>
            </a:extLst>
          </p:cNvPr>
          <p:cNvCxnSpPr/>
          <p:nvPr/>
        </p:nvCxnSpPr>
        <p:spPr>
          <a:xfrm>
            <a:off x="6891130" y="396240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5" name="Conector recto de flecha 24">
            <a:extLst>
              <a:ext uri="{FF2B5EF4-FFF2-40B4-BE49-F238E27FC236}">
                <a16:creationId xmlns:a16="http://schemas.microsoft.com/office/drawing/2014/main" id="{36FE85A0-4057-4C13-9AF4-E8A2E9BFD08D}"/>
              </a:ext>
            </a:extLst>
          </p:cNvPr>
          <p:cNvCxnSpPr>
            <a:cxnSpLocks/>
          </p:cNvCxnSpPr>
          <p:nvPr/>
        </p:nvCxnSpPr>
        <p:spPr>
          <a:xfrm flipH="1">
            <a:off x="4572000" y="3444333"/>
            <a:ext cx="3610" cy="467673"/>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26" name="CuadroTexto 25">
            <a:extLst>
              <a:ext uri="{FF2B5EF4-FFF2-40B4-BE49-F238E27FC236}">
                <a16:creationId xmlns:a16="http://schemas.microsoft.com/office/drawing/2014/main" id="{EAE7CB28-2E83-4A67-8982-D96EAE211B97}"/>
              </a:ext>
            </a:extLst>
          </p:cNvPr>
          <p:cNvSpPr txBox="1"/>
          <p:nvPr/>
        </p:nvSpPr>
        <p:spPr>
          <a:xfrm>
            <a:off x="1764621" y="1028056"/>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65000"/>
                  </a:schemeClr>
                </a:solidFill>
              </a:rPr>
              <a:t>Resultado Comercialización Inmuebles – CISA. </a:t>
            </a:r>
          </a:p>
        </p:txBody>
      </p:sp>
      <p:sp>
        <p:nvSpPr>
          <p:cNvPr id="16" name="CuadroTexto 15">
            <a:extLst>
              <a:ext uri="{FF2B5EF4-FFF2-40B4-BE49-F238E27FC236}">
                <a16:creationId xmlns:a16="http://schemas.microsoft.com/office/drawing/2014/main" id="{7D4580E7-C2B2-4EE3-9835-D1677FECB440}"/>
              </a:ext>
            </a:extLst>
          </p:cNvPr>
          <p:cNvSpPr txBox="1"/>
          <p:nvPr/>
        </p:nvSpPr>
        <p:spPr>
          <a:xfrm>
            <a:off x="236133" y="6327463"/>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22 de octubre 2018</a:t>
            </a:r>
          </a:p>
        </p:txBody>
      </p:sp>
      <p:pic>
        <p:nvPicPr>
          <p:cNvPr id="3" name="Imagen 2">
            <a:extLst>
              <a:ext uri="{FF2B5EF4-FFF2-40B4-BE49-F238E27FC236}">
                <a16:creationId xmlns:a16="http://schemas.microsoft.com/office/drawing/2014/main" id="{9A991893-8A4A-4BCA-ADA9-A618A1D6E5E5}"/>
              </a:ext>
            </a:extLst>
          </p:cNvPr>
          <p:cNvPicPr>
            <a:picLocks noChangeAspect="1"/>
          </p:cNvPicPr>
          <p:nvPr/>
        </p:nvPicPr>
        <p:blipFill>
          <a:blip r:embed="rId3"/>
          <a:stretch>
            <a:fillRect/>
          </a:stretch>
        </p:blipFill>
        <p:spPr>
          <a:xfrm>
            <a:off x="2244819" y="1654196"/>
            <a:ext cx="4661582" cy="1776885"/>
          </a:xfrm>
          <a:prstGeom prst="rect">
            <a:avLst/>
          </a:prstGeom>
        </p:spPr>
      </p:pic>
      <p:pic>
        <p:nvPicPr>
          <p:cNvPr id="5" name="Imagen 4">
            <a:extLst>
              <a:ext uri="{FF2B5EF4-FFF2-40B4-BE49-F238E27FC236}">
                <a16:creationId xmlns:a16="http://schemas.microsoft.com/office/drawing/2014/main" id="{7318326C-1DB8-4E87-ADA3-38F79FD13B18}"/>
              </a:ext>
            </a:extLst>
          </p:cNvPr>
          <p:cNvPicPr>
            <a:picLocks noChangeAspect="1"/>
          </p:cNvPicPr>
          <p:nvPr/>
        </p:nvPicPr>
        <p:blipFill>
          <a:blip r:embed="rId4"/>
          <a:stretch>
            <a:fillRect/>
          </a:stretch>
        </p:blipFill>
        <p:spPr>
          <a:xfrm>
            <a:off x="524381" y="4334513"/>
            <a:ext cx="4047619" cy="1542857"/>
          </a:xfrm>
          <a:prstGeom prst="rect">
            <a:avLst/>
          </a:prstGeom>
        </p:spPr>
      </p:pic>
      <p:pic>
        <p:nvPicPr>
          <p:cNvPr id="10" name="Imagen 9">
            <a:extLst>
              <a:ext uri="{FF2B5EF4-FFF2-40B4-BE49-F238E27FC236}">
                <a16:creationId xmlns:a16="http://schemas.microsoft.com/office/drawing/2014/main" id="{D9FC6F48-6AE2-4FCB-901D-F5120DF7BF24}"/>
              </a:ext>
            </a:extLst>
          </p:cNvPr>
          <p:cNvPicPr>
            <a:picLocks noChangeAspect="1"/>
          </p:cNvPicPr>
          <p:nvPr/>
        </p:nvPicPr>
        <p:blipFill>
          <a:blip r:embed="rId5"/>
          <a:stretch>
            <a:fillRect/>
          </a:stretch>
        </p:blipFill>
        <p:spPr>
          <a:xfrm>
            <a:off x="4753228" y="4334513"/>
            <a:ext cx="4047619" cy="1352381"/>
          </a:xfrm>
          <a:prstGeom prst="rect">
            <a:avLst/>
          </a:prstGeom>
        </p:spPr>
      </p:pic>
      <p:pic>
        <p:nvPicPr>
          <p:cNvPr id="18" name="Imagen 17">
            <a:extLst>
              <a:ext uri="{FF2B5EF4-FFF2-40B4-BE49-F238E27FC236}">
                <a16:creationId xmlns:a16="http://schemas.microsoft.com/office/drawing/2014/main" id="{7B47D850-0CF0-4D1F-894F-5C691A2720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19" name="Imagen 18">
            <a:extLst>
              <a:ext uri="{FF2B5EF4-FFF2-40B4-BE49-F238E27FC236}">
                <a16:creationId xmlns:a16="http://schemas.microsoft.com/office/drawing/2014/main" id="{53E3C6C1-670D-4780-87A1-7E4D6247B4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spTree>
    <p:extLst>
      <p:ext uri="{BB962C8B-B14F-4D97-AF65-F5344CB8AC3E}">
        <p14:creationId xmlns:p14="http://schemas.microsoft.com/office/powerpoint/2010/main" val="13706822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96" y="13916"/>
            <a:ext cx="1789958" cy="976966"/>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777038" y="729272"/>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cxnSp>
        <p:nvCxnSpPr>
          <p:cNvPr id="11" name="Conector recto 10">
            <a:extLst>
              <a:ext uri="{FF2B5EF4-FFF2-40B4-BE49-F238E27FC236}">
                <a16:creationId xmlns:a16="http://schemas.microsoft.com/office/drawing/2014/main" id="{768EDB68-9E5A-4FBA-B701-363B1DE25183}"/>
              </a:ext>
            </a:extLst>
          </p:cNvPr>
          <p:cNvCxnSpPr/>
          <p:nvPr/>
        </p:nvCxnSpPr>
        <p:spPr>
          <a:xfrm>
            <a:off x="2120348" y="3763620"/>
            <a:ext cx="477078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5" name="Conector recto de flecha 14">
            <a:extLst>
              <a:ext uri="{FF2B5EF4-FFF2-40B4-BE49-F238E27FC236}">
                <a16:creationId xmlns:a16="http://schemas.microsoft.com/office/drawing/2014/main" id="{C3ADFA8A-BEAD-4FC0-B57D-23F817BAB36C}"/>
              </a:ext>
            </a:extLst>
          </p:cNvPr>
          <p:cNvCxnSpPr/>
          <p:nvPr/>
        </p:nvCxnSpPr>
        <p:spPr>
          <a:xfrm>
            <a:off x="2120348" y="376362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7" name="Conector recto de flecha 16">
            <a:extLst>
              <a:ext uri="{FF2B5EF4-FFF2-40B4-BE49-F238E27FC236}">
                <a16:creationId xmlns:a16="http://schemas.microsoft.com/office/drawing/2014/main" id="{D9101FEF-47A0-4841-A26E-8F0BDDD67D5F}"/>
              </a:ext>
            </a:extLst>
          </p:cNvPr>
          <p:cNvCxnSpPr/>
          <p:nvPr/>
        </p:nvCxnSpPr>
        <p:spPr>
          <a:xfrm>
            <a:off x="6891130" y="376362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5" name="Conector recto de flecha 24">
            <a:extLst>
              <a:ext uri="{FF2B5EF4-FFF2-40B4-BE49-F238E27FC236}">
                <a16:creationId xmlns:a16="http://schemas.microsoft.com/office/drawing/2014/main" id="{36FE85A0-4057-4C13-9AF4-E8A2E9BFD08D}"/>
              </a:ext>
            </a:extLst>
          </p:cNvPr>
          <p:cNvCxnSpPr>
            <a:cxnSpLocks/>
          </p:cNvCxnSpPr>
          <p:nvPr/>
        </p:nvCxnSpPr>
        <p:spPr>
          <a:xfrm>
            <a:off x="4571999" y="3445565"/>
            <a:ext cx="1" cy="25440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26" name="CuadroTexto 25">
            <a:extLst>
              <a:ext uri="{FF2B5EF4-FFF2-40B4-BE49-F238E27FC236}">
                <a16:creationId xmlns:a16="http://schemas.microsoft.com/office/drawing/2014/main" id="{EAE7CB28-2E83-4A67-8982-D96EAE211B97}"/>
              </a:ext>
            </a:extLst>
          </p:cNvPr>
          <p:cNvSpPr txBox="1"/>
          <p:nvPr/>
        </p:nvSpPr>
        <p:spPr>
          <a:xfrm>
            <a:off x="1724865" y="935289"/>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65000"/>
                  </a:schemeClr>
                </a:solidFill>
              </a:rPr>
              <a:t>Resultado Comercialización Inmuebles – CISA. </a:t>
            </a:r>
          </a:p>
        </p:txBody>
      </p:sp>
      <p:sp>
        <p:nvSpPr>
          <p:cNvPr id="16" name="CuadroTexto 15">
            <a:extLst>
              <a:ext uri="{FF2B5EF4-FFF2-40B4-BE49-F238E27FC236}">
                <a16:creationId xmlns:a16="http://schemas.microsoft.com/office/drawing/2014/main" id="{7D4580E7-C2B2-4EE3-9835-D1677FECB440}"/>
              </a:ext>
            </a:extLst>
          </p:cNvPr>
          <p:cNvSpPr txBox="1"/>
          <p:nvPr/>
        </p:nvSpPr>
        <p:spPr>
          <a:xfrm>
            <a:off x="236133" y="6327463"/>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22 de octubre 2018</a:t>
            </a:r>
          </a:p>
        </p:txBody>
      </p:sp>
      <p:pic>
        <p:nvPicPr>
          <p:cNvPr id="5" name="Imagen 4">
            <a:extLst>
              <a:ext uri="{FF2B5EF4-FFF2-40B4-BE49-F238E27FC236}">
                <a16:creationId xmlns:a16="http://schemas.microsoft.com/office/drawing/2014/main" id="{7318326C-1DB8-4E87-ADA3-38F79FD13B18}"/>
              </a:ext>
            </a:extLst>
          </p:cNvPr>
          <p:cNvPicPr>
            <a:picLocks noChangeAspect="1"/>
          </p:cNvPicPr>
          <p:nvPr/>
        </p:nvPicPr>
        <p:blipFill>
          <a:blip r:embed="rId3"/>
          <a:stretch>
            <a:fillRect/>
          </a:stretch>
        </p:blipFill>
        <p:spPr>
          <a:xfrm>
            <a:off x="2239262" y="1455413"/>
            <a:ext cx="4665476" cy="1778369"/>
          </a:xfrm>
          <a:prstGeom prst="rect">
            <a:avLst/>
          </a:prstGeom>
        </p:spPr>
      </p:pic>
      <p:pic>
        <p:nvPicPr>
          <p:cNvPr id="6" name="Imagen 5">
            <a:extLst>
              <a:ext uri="{FF2B5EF4-FFF2-40B4-BE49-F238E27FC236}">
                <a16:creationId xmlns:a16="http://schemas.microsoft.com/office/drawing/2014/main" id="{97E2DA37-62CF-4120-B522-24E15B146B99}"/>
              </a:ext>
            </a:extLst>
          </p:cNvPr>
          <p:cNvPicPr>
            <a:picLocks noChangeAspect="1"/>
          </p:cNvPicPr>
          <p:nvPr/>
        </p:nvPicPr>
        <p:blipFill>
          <a:blip r:embed="rId4"/>
          <a:stretch>
            <a:fillRect/>
          </a:stretch>
        </p:blipFill>
        <p:spPr>
          <a:xfrm>
            <a:off x="503590" y="4135729"/>
            <a:ext cx="4047619" cy="1352381"/>
          </a:xfrm>
          <a:prstGeom prst="rect">
            <a:avLst/>
          </a:prstGeom>
        </p:spPr>
      </p:pic>
      <p:pic>
        <p:nvPicPr>
          <p:cNvPr id="13" name="Imagen 12">
            <a:extLst>
              <a:ext uri="{FF2B5EF4-FFF2-40B4-BE49-F238E27FC236}">
                <a16:creationId xmlns:a16="http://schemas.microsoft.com/office/drawing/2014/main" id="{56D242FC-2DF3-4A30-9393-EBDB554CBBF8}"/>
              </a:ext>
            </a:extLst>
          </p:cNvPr>
          <p:cNvPicPr>
            <a:picLocks noChangeAspect="1"/>
          </p:cNvPicPr>
          <p:nvPr/>
        </p:nvPicPr>
        <p:blipFill>
          <a:blip r:embed="rId5"/>
          <a:stretch>
            <a:fillRect/>
          </a:stretch>
        </p:blipFill>
        <p:spPr>
          <a:xfrm>
            <a:off x="4753228" y="4147290"/>
            <a:ext cx="4047619" cy="1352381"/>
          </a:xfrm>
          <a:prstGeom prst="rect">
            <a:avLst/>
          </a:prstGeom>
        </p:spPr>
      </p:pic>
      <p:pic>
        <p:nvPicPr>
          <p:cNvPr id="18" name="Imagen 17">
            <a:extLst>
              <a:ext uri="{FF2B5EF4-FFF2-40B4-BE49-F238E27FC236}">
                <a16:creationId xmlns:a16="http://schemas.microsoft.com/office/drawing/2014/main" id="{7CB8AAFA-1769-4284-859A-8EB81A3334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19" name="Imagen 18">
            <a:extLst>
              <a:ext uri="{FF2B5EF4-FFF2-40B4-BE49-F238E27FC236}">
                <a16:creationId xmlns:a16="http://schemas.microsoft.com/office/drawing/2014/main" id="{950A8FD7-3094-4872-A604-5AC57BB620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spTree>
    <p:extLst>
      <p:ext uri="{BB962C8B-B14F-4D97-AF65-F5344CB8AC3E}">
        <p14:creationId xmlns:p14="http://schemas.microsoft.com/office/powerpoint/2010/main" val="40707803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
            <a:ext cx="1593759" cy="86988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576217" y="492509"/>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miles de Millones $</a:t>
            </a:r>
          </a:p>
        </p:txBody>
      </p:sp>
      <p:sp>
        <p:nvSpPr>
          <p:cNvPr id="3" name="CuadroTexto 2"/>
          <p:cNvSpPr txBox="1"/>
          <p:nvPr/>
        </p:nvSpPr>
        <p:spPr>
          <a:xfrm>
            <a:off x="358127" y="704549"/>
            <a:ext cx="8559381" cy="369332"/>
          </a:xfrm>
          <a:prstGeom prst="rect">
            <a:avLst/>
          </a:prstGeom>
          <a:noFill/>
        </p:spPr>
        <p:txBody>
          <a:bodyPr wrap="square" rtlCol="0">
            <a:spAutoFit/>
          </a:bodyPr>
          <a:lstStyle>
            <a:defPPr>
              <a:defRPr lang="es-ES"/>
            </a:defPPr>
            <a:lvl1pPr>
              <a:defRPr b="1">
                <a:solidFill>
                  <a:schemeClr val="accent1"/>
                </a:solidFill>
                <a:latin typeface="Arial Narrow" panose="020B0606020202030204" pitchFamily="34" charset="0"/>
              </a:defRPr>
            </a:lvl1pPr>
          </a:lstStyle>
          <a:p>
            <a:pPr algn="ctr"/>
            <a:r>
              <a:rPr lang="es-CO" dirty="0">
                <a:solidFill>
                  <a:schemeClr val="tx1">
                    <a:lumMod val="50000"/>
                    <a:lumOff val="50000"/>
                  </a:schemeClr>
                </a:solidFill>
              </a:rPr>
              <a:t>Comparación valores acumulados y unidades inmobiliarias </a:t>
            </a:r>
          </a:p>
        </p:txBody>
      </p:sp>
      <p:sp>
        <p:nvSpPr>
          <p:cNvPr id="16" name="CuadroTexto 15">
            <a:extLst>
              <a:ext uri="{FF2B5EF4-FFF2-40B4-BE49-F238E27FC236}">
                <a16:creationId xmlns:a16="http://schemas.microsoft.com/office/drawing/2014/main" id="{3D84EAAB-DD4F-4D67-9488-B0D01E285C4C}"/>
              </a:ext>
            </a:extLst>
          </p:cNvPr>
          <p:cNvSpPr txBox="1"/>
          <p:nvPr/>
        </p:nvSpPr>
        <p:spPr>
          <a:xfrm>
            <a:off x="6619409" y="4700106"/>
            <a:ext cx="2298099" cy="157905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dirty="0"/>
              <a:t>El 64% del valor de las ventas ($104.758) está concentrado 22 unidades, con valor superior a $1.000</a:t>
            </a:r>
          </a:p>
          <a:p>
            <a:endParaRPr lang="es-CO" dirty="0"/>
          </a:p>
          <a:p>
            <a:r>
              <a:rPr lang="es-CO" dirty="0"/>
              <a:t>El 83% de las unidades (263) vendidas presentan un valor inferior a $500 millones</a:t>
            </a:r>
          </a:p>
        </p:txBody>
      </p:sp>
      <p:sp>
        <p:nvSpPr>
          <p:cNvPr id="21" name="Rectángulo 20">
            <a:extLst>
              <a:ext uri="{FF2B5EF4-FFF2-40B4-BE49-F238E27FC236}">
                <a16:creationId xmlns:a16="http://schemas.microsoft.com/office/drawing/2014/main" id="{597C7032-66AA-41E3-B9C1-F298D2020AD3}"/>
              </a:ext>
            </a:extLst>
          </p:cNvPr>
          <p:cNvSpPr/>
          <p:nvPr/>
        </p:nvSpPr>
        <p:spPr>
          <a:xfrm>
            <a:off x="6619410" y="1289705"/>
            <a:ext cx="2298098" cy="150443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76% de las unidades disponibles (465) tienen un valor inferior a $500.</a:t>
            </a:r>
          </a:p>
          <a:p>
            <a:endParaRPr lang="es-CO" sz="1400" b="1" dirty="0">
              <a:solidFill>
                <a:schemeClr val="accent1">
                  <a:lumMod val="75000"/>
                </a:schemeClr>
              </a:solidFill>
            </a:endParaRPr>
          </a:p>
          <a:p>
            <a:r>
              <a:rPr lang="es-CO" sz="1400" b="1" dirty="0">
                <a:solidFill>
                  <a:schemeClr val="accent1">
                    <a:lumMod val="75000"/>
                  </a:schemeClr>
                </a:solidFill>
              </a:rPr>
              <a:t>El 61% del valor del portafolio ($224.007) esta concentrado en 66 unidades </a:t>
            </a:r>
          </a:p>
        </p:txBody>
      </p:sp>
      <p:cxnSp>
        <p:nvCxnSpPr>
          <p:cNvPr id="27" name="Conector recto 26">
            <a:extLst>
              <a:ext uri="{FF2B5EF4-FFF2-40B4-BE49-F238E27FC236}">
                <a16:creationId xmlns:a16="http://schemas.microsoft.com/office/drawing/2014/main" id="{FB993E95-49D9-484C-B0ED-004F9B02B831}"/>
              </a:ext>
            </a:extLst>
          </p:cNvPr>
          <p:cNvCxnSpPr/>
          <p:nvPr/>
        </p:nvCxnSpPr>
        <p:spPr>
          <a:xfrm flipV="1">
            <a:off x="358127" y="2886907"/>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1A259DD6-E746-4319-B31C-3C8356D22E7B}"/>
              </a:ext>
            </a:extLst>
          </p:cNvPr>
          <p:cNvCxnSpPr/>
          <p:nvPr/>
        </p:nvCxnSpPr>
        <p:spPr>
          <a:xfrm flipV="1">
            <a:off x="378057" y="4537330"/>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260060A5-9A1D-4BC6-BF90-50C1E45B1856}"/>
              </a:ext>
            </a:extLst>
          </p:cNvPr>
          <p:cNvCxnSpPr/>
          <p:nvPr/>
        </p:nvCxnSpPr>
        <p:spPr>
          <a:xfrm flipV="1">
            <a:off x="358126" y="1131217"/>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82817F71-C29D-484C-BEDD-D3D699744585}"/>
              </a:ext>
            </a:extLst>
          </p:cNvPr>
          <p:cNvCxnSpPr/>
          <p:nvPr/>
        </p:nvCxnSpPr>
        <p:spPr>
          <a:xfrm>
            <a:off x="6361043" y="1297294"/>
            <a:ext cx="0" cy="4981871"/>
          </a:xfrm>
          <a:prstGeom prst="line">
            <a:avLst/>
          </a:prstGeom>
        </p:spPr>
        <p:style>
          <a:lnRef idx="1">
            <a:schemeClr val="accent1"/>
          </a:lnRef>
          <a:fillRef idx="0">
            <a:schemeClr val="accent1"/>
          </a:fillRef>
          <a:effectRef idx="0">
            <a:schemeClr val="accent1"/>
          </a:effectRef>
          <a:fontRef idx="minor">
            <a:schemeClr val="tx1"/>
          </a:fontRef>
        </p:style>
      </p:cxnSp>
      <p:sp>
        <p:nvSpPr>
          <p:cNvPr id="32" name="Rectángulo 31">
            <a:extLst>
              <a:ext uri="{FF2B5EF4-FFF2-40B4-BE49-F238E27FC236}">
                <a16:creationId xmlns:a16="http://schemas.microsoft.com/office/drawing/2014/main" id="{F6FDA7BE-B399-495D-8088-5E285A21226D}"/>
              </a:ext>
            </a:extLst>
          </p:cNvPr>
          <p:cNvSpPr/>
          <p:nvPr/>
        </p:nvSpPr>
        <p:spPr>
          <a:xfrm>
            <a:off x="6576217" y="2952418"/>
            <a:ext cx="2298098" cy="150443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67% de las unidades en puja (12) presentan rango menor a $200 PBV.</a:t>
            </a:r>
          </a:p>
        </p:txBody>
      </p:sp>
      <p:sp>
        <p:nvSpPr>
          <p:cNvPr id="19" name="CuadroTexto 18">
            <a:extLst>
              <a:ext uri="{FF2B5EF4-FFF2-40B4-BE49-F238E27FC236}">
                <a16:creationId xmlns:a16="http://schemas.microsoft.com/office/drawing/2014/main" id="{5EC4DCE8-A751-4BF5-92E2-78A83AEEEF03}"/>
              </a:ext>
            </a:extLst>
          </p:cNvPr>
          <p:cNvSpPr txBox="1"/>
          <p:nvPr/>
        </p:nvSpPr>
        <p:spPr>
          <a:xfrm>
            <a:off x="236133" y="6327463"/>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22 de octubre  2018</a:t>
            </a:r>
          </a:p>
        </p:txBody>
      </p:sp>
      <p:pic>
        <p:nvPicPr>
          <p:cNvPr id="5" name="Imagen 4">
            <a:extLst>
              <a:ext uri="{FF2B5EF4-FFF2-40B4-BE49-F238E27FC236}">
                <a16:creationId xmlns:a16="http://schemas.microsoft.com/office/drawing/2014/main" id="{F8D0D636-FEAC-47C8-9AF4-8C97A368E237}"/>
              </a:ext>
            </a:extLst>
          </p:cNvPr>
          <p:cNvPicPr>
            <a:picLocks noChangeAspect="1"/>
          </p:cNvPicPr>
          <p:nvPr/>
        </p:nvPicPr>
        <p:blipFill>
          <a:blip r:embed="rId3"/>
          <a:stretch>
            <a:fillRect/>
          </a:stretch>
        </p:blipFill>
        <p:spPr>
          <a:xfrm>
            <a:off x="476248" y="1231404"/>
            <a:ext cx="5571429" cy="1609524"/>
          </a:xfrm>
          <a:prstGeom prst="rect">
            <a:avLst/>
          </a:prstGeom>
        </p:spPr>
      </p:pic>
      <p:pic>
        <p:nvPicPr>
          <p:cNvPr id="12" name="Imagen 11">
            <a:extLst>
              <a:ext uri="{FF2B5EF4-FFF2-40B4-BE49-F238E27FC236}">
                <a16:creationId xmlns:a16="http://schemas.microsoft.com/office/drawing/2014/main" id="{6CF0EFFC-2168-45E3-8764-68C21F47AF5F}"/>
              </a:ext>
            </a:extLst>
          </p:cNvPr>
          <p:cNvPicPr>
            <a:picLocks noChangeAspect="1"/>
          </p:cNvPicPr>
          <p:nvPr/>
        </p:nvPicPr>
        <p:blipFill>
          <a:blip r:embed="rId4"/>
          <a:stretch>
            <a:fillRect/>
          </a:stretch>
        </p:blipFill>
        <p:spPr>
          <a:xfrm>
            <a:off x="531248" y="3189691"/>
            <a:ext cx="5571429" cy="1038095"/>
          </a:xfrm>
          <a:prstGeom prst="rect">
            <a:avLst/>
          </a:prstGeom>
        </p:spPr>
      </p:pic>
      <p:pic>
        <p:nvPicPr>
          <p:cNvPr id="13" name="Imagen 12">
            <a:extLst>
              <a:ext uri="{FF2B5EF4-FFF2-40B4-BE49-F238E27FC236}">
                <a16:creationId xmlns:a16="http://schemas.microsoft.com/office/drawing/2014/main" id="{384D68E4-15C4-49DC-B844-EDE11A49A82B}"/>
              </a:ext>
            </a:extLst>
          </p:cNvPr>
          <p:cNvPicPr>
            <a:picLocks noChangeAspect="1"/>
          </p:cNvPicPr>
          <p:nvPr/>
        </p:nvPicPr>
        <p:blipFill>
          <a:blip r:embed="rId5"/>
          <a:stretch>
            <a:fillRect/>
          </a:stretch>
        </p:blipFill>
        <p:spPr>
          <a:xfrm>
            <a:off x="476248" y="4641071"/>
            <a:ext cx="5571429" cy="1609524"/>
          </a:xfrm>
          <a:prstGeom prst="rect">
            <a:avLst/>
          </a:prstGeom>
        </p:spPr>
      </p:pic>
      <p:sp>
        <p:nvSpPr>
          <p:cNvPr id="6" name="Elipse 5">
            <a:extLst>
              <a:ext uri="{FF2B5EF4-FFF2-40B4-BE49-F238E27FC236}">
                <a16:creationId xmlns:a16="http://schemas.microsoft.com/office/drawing/2014/main" id="{3F2B39C1-D7DC-4D7A-BBB4-82C6B1B5818D}"/>
              </a:ext>
            </a:extLst>
          </p:cNvPr>
          <p:cNvSpPr/>
          <p:nvPr/>
        </p:nvSpPr>
        <p:spPr>
          <a:xfrm>
            <a:off x="2531166" y="2213113"/>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0" name="Elipse 19">
            <a:extLst>
              <a:ext uri="{FF2B5EF4-FFF2-40B4-BE49-F238E27FC236}">
                <a16:creationId xmlns:a16="http://schemas.microsoft.com/office/drawing/2014/main" id="{EAB1232E-436C-4DAE-89B3-6B6D5BA0764D}"/>
              </a:ext>
            </a:extLst>
          </p:cNvPr>
          <p:cNvSpPr/>
          <p:nvPr/>
        </p:nvSpPr>
        <p:spPr>
          <a:xfrm>
            <a:off x="5379438" y="1651687"/>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2" name="Elipse 21">
            <a:extLst>
              <a:ext uri="{FF2B5EF4-FFF2-40B4-BE49-F238E27FC236}">
                <a16:creationId xmlns:a16="http://schemas.microsoft.com/office/drawing/2014/main" id="{C0EDB3E7-0D49-4EAC-AA98-844C210C5392}"/>
              </a:ext>
            </a:extLst>
          </p:cNvPr>
          <p:cNvSpPr/>
          <p:nvPr/>
        </p:nvSpPr>
        <p:spPr>
          <a:xfrm>
            <a:off x="5379438" y="5045907"/>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3" name="Elipse 22">
            <a:extLst>
              <a:ext uri="{FF2B5EF4-FFF2-40B4-BE49-F238E27FC236}">
                <a16:creationId xmlns:a16="http://schemas.microsoft.com/office/drawing/2014/main" id="{EA409F7D-D30E-48B2-B37E-897B2D87D689}"/>
              </a:ext>
            </a:extLst>
          </p:cNvPr>
          <p:cNvSpPr/>
          <p:nvPr/>
        </p:nvSpPr>
        <p:spPr>
          <a:xfrm>
            <a:off x="2531166" y="5609410"/>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24" name="Imagen 23">
            <a:extLst>
              <a:ext uri="{FF2B5EF4-FFF2-40B4-BE49-F238E27FC236}">
                <a16:creationId xmlns:a16="http://schemas.microsoft.com/office/drawing/2014/main" id="{5F450C5A-05F8-444E-89AA-3F2055B5FB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25" name="Imagen 24">
            <a:extLst>
              <a:ext uri="{FF2B5EF4-FFF2-40B4-BE49-F238E27FC236}">
                <a16:creationId xmlns:a16="http://schemas.microsoft.com/office/drawing/2014/main" id="{672ABCD9-BF87-498F-B9C4-71F7514E45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spTree>
    <p:extLst>
      <p:ext uri="{BB962C8B-B14F-4D97-AF65-F5344CB8AC3E}">
        <p14:creationId xmlns:p14="http://schemas.microsoft.com/office/powerpoint/2010/main" val="28207909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844346" cy="1006651"/>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745859" y="953675"/>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miles de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16865" y="6327463"/>
            <a:ext cx="3927903" cy="246221"/>
          </a:xfrm>
          <a:prstGeom prst="rect">
            <a:avLst/>
          </a:prstGeom>
          <a:noFill/>
        </p:spPr>
        <p:txBody>
          <a:bodyPr wrap="square" rtlCol="0">
            <a:spAutoFit/>
          </a:bodyPr>
          <a:lstStyle/>
          <a:p>
            <a:r>
              <a:rPr lang="es-CO" sz="1000" i="1" dirty="0">
                <a:solidFill>
                  <a:schemeClr val="accent1">
                    <a:lumMod val="75000"/>
                  </a:schemeClr>
                </a:solidFill>
              </a:rPr>
              <a:t>Fuente de la información – CISA informe a corte  22 de octubre 2018</a:t>
            </a:r>
          </a:p>
        </p:txBody>
      </p:sp>
      <p:pic>
        <p:nvPicPr>
          <p:cNvPr id="5" name="Imagen 4">
            <a:extLst>
              <a:ext uri="{FF2B5EF4-FFF2-40B4-BE49-F238E27FC236}">
                <a16:creationId xmlns:a16="http://schemas.microsoft.com/office/drawing/2014/main" id="{5AB24ACB-D2A8-4335-9F6C-3961CEC329DB}"/>
              </a:ext>
            </a:extLst>
          </p:cNvPr>
          <p:cNvPicPr>
            <a:picLocks noChangeAspect="1"/>
          </p:cNvPicPr>
          <p:nvPr/>
        </p:nvPicPr>
        <p:blipFill rotWithShape="1">
          <a:blip r:embed="rId3"/>
          <a:srcRect t="12688"/>
          <a:stretch/>
        </p:blipFill>
        <p:spPr>
          <a:xfrm>
            <a:off x="334475" y="1398558"/>
            <a:ext cx="8809524" cy="2937854"/>
          </a:xfrm>
          <a:prstGeom prst="rect">
            <a:avLst/>
          </a:prstGeom>
        </p:spPr>
      </p:pic>
      <p:pic>
        <p:nvPicPr>
          <p:cNvPr id="10" name="Imagen 9">
            <a:extLst>
              <a:ext uri="{FF2B5EF4-FFF2-40B4-BE49-F238E27FC236}">
                <a16:creationId xmlns:a16="http://schemas.microsoft.com/office/drawing/2014/main" id="{FE6F90A2-8120-4FBD-A398-DEF4142CA3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11" name="Imagen 10">
            <a:extLst>
              <a:ext uri="{FF2B5EF4-FFF2-40B4-BE49-F238E27FC236}">
                <a16:creationId xmlns:a16="http://schemas.microsoft.com/office/drawing/2014/main" id="{929B07D1-8438-4CCD-A1AC-F9E3ABFA32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pic>
        <p:nvPicPr>
          <p:cNvPr id="6" name="Imagen 5">
            <a:extLst>
              <a:ext uri="{FF2B5EF4-FFF2-40B4-BE49-F238E27FC236}">
                <a16:creationId xmlns:a16="http://schemas.microsoft.com/office/drawing/2014/main" id="{A2DE5C5E-41F6-4FC7-8332-336996F75B13}"/>
              </a:ext>
            </a:extLst>
          </p:cNvPr>
          <p:cNvPicPr>
            <a:picLocks noChangeAspect="1"/>
          </p:cNvPicPr>
          <p:nvPr/>
        </p:nvPicPr>
        <p:blipFill>
          <a:blip r:embed="rId6"/>
          <a:stretch>
            <a:fillRect/>
          </a:stretch>
        </p:blipFill>
        <p:spPr>
          <a:xfrm>
            <a:off x="2080816" y="4500286"/>
            <a:ext cx="5182511" cy="1344829"/>
          </a:xfrm>
          <a:prstGeom prst="rect">
            <a:avLst/>
          </a:prstGeom>
        </p:spPr>
      </p:pic>
      <p:sp>
        <p:nvSpPr>
          <p:cNvPr id="13" name="CuadroTexto 12">
            <a:extLst>
              <a:ext uri="{FF2B5EF4-FFF2-40B4-BE49-F238E27FC236}">
                <a16:creationId xmlns:a16="http://schemas.microsoft.com/office/drawing/2014/main" id="{A91B9619-2431-4B62-8496-F6CA71208AC4}"/>
              </a:ext>
            </a:extLst>
          </p:cNvPr>
          <p:cNvSpPr txBox="1"/>
          <p:nvPr/>
        </p:nvSpPr>
        <p:spPr>
          <a:xfrm>
            <a:off x="358127" y="704549"/>
            <a:ext cx="8559381" cy="369332"/>
          </a:xfrm>
          <a:prstGeom prst="rect">
            <a:avLst/>
          </a:prstGeom>
          <a:noFill/>
        </p:spPr>
        <p:txBody>
          <a:bodyPr wrap="square" rtlCol="0">
            <a:spAutoFit/>
          </a:bodyPr>
          <a:lstStyle>
            <a:defPPr>
              <a:defRPr lang="es-ES"/>
            </a:defPPr>
            <a:lvl1pPr>
              <a:defRPr b="1">
                <a:solidFill>
                  <a:schemeClr val="accent1"/>
                </a:solidFill>
                <a:latin typeface="Arial Narrow" panose="020B0606020202030204" pitchFamily="34" charset="0"/>
              </a:defRPr>
            </a:lvl1pPr>
          </a:lstStyle>
          <a:p>
            <a:pPr algn="ctr"/>
            <a:r>
              <a:rPr lang="es-CO" dirty="0">
                <a:solidFill>
                  <a:schemeClr val="tx1">
                    <a:lumMod val="50000"/>
                    <a:lumOff val="50000"/>
                  </a:schemeClr>
                </a:solidFill>
              </a:rPr>
              <a:t>Estado de ocupación de inmuebles vendidos</a:t>
            </a:r>
          </a:p>
        </p:txBody>
      </p:sp>
    </p:spTree>
    <p:extLst>
      <p:ext uri="{BB962C8B-B14F-4D97-AF65-F5344CB8AC3E}">
        <p14:creationId xmlns:p14="http://schemas.microsoft.com/office/powerpoint/2010/main" val="25325963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844346" cy="1006651"/>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457514" y="706620"/>
            <a:ext cx="2321361" cy="261610"/>
          </a:xfrm>
          <a:prstGeom prst="rect">
            <a:avLst/>
          </a:prstGeom>
          <a:noFill/>
        </p:spPr>
        <p:txBody>
          <a:bodyPr wrap="square" rtlCol="0">
            <a:spAutoFit/>
          </a:bodyPr>
          <a:lstStyle/>
          <a:p>
            <a:pPr algn="r"/>
            <a:r>
              <a:rPr lang="es-CO" sz="1100" i="1" dirty="0">
                <a:solidFill>
                  <a:schemeClr val="bg1">
                    <a:lumMod val="65000"/>
                  </a:schemeClr>
                </a:solidFill>
                <a:latin typeface="Arial Narrow" panose="020B0606020202030204" pitchFamily="34" charset="0"/>
              </a:rPr>
              <a:t>Cifras en miles de Millones $</a:t>
            </a:r>
          </a:p>
        </p:txBody>
      </p:sp>
      <p:sp>
        <p:nvSpPr>
          <p:cNvPr id="3" name="CuadroTexto 2"/>
          <p:cNvSpPr txBox="1"/>
          <p:nvPr/>
        </p:nvSpPr>
        <p:spPr>
          <a:xfrm>
            <a:off x="1616764" y="906885"/>
            <a:ext cx="5910469"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50000"/>
                  </a:schemeClr>
                </a:solidFill>
              </a:rPr>
              <a:t>TOP 10 Inmuebles Disponibles para comercializar</a:t>
            </a:r>
          </a:p>
        </p:txBody>
      </p:sp>
      <p:pic>
        <p:nvPicPr>
          <p:cNvPr id="16" name="Imagen 15">
            <a:extLst>
              <a:ext uri="{FF2B5EF4-FFF2-40B4-BE49-F238E27FC236}">
                <a16:creationId xmlns:a16="http://schemas.microsoft.com/office/drawing/2014/main" id="{9628061F-B258-4027-8656-27D724534F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17" name="Imagen 16">
            <a:extLst>
              <a:ext uri="{FF2B5EF4-FFF2-40B4-BE49-F238E27FC236}">
                <a16:creationId xmlns:a16="http://schemas.microsoft.com/office/drawing/2014/main" id="{5156DA85-34FE-4F75-A7CD-B995F1174C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pic>
        <p:nvPicPr>
          <p:cNvPr id="15" name="Imagen 14">
            <a:extLst>
              <a:ext uri="{FF2B5EF4-FFF2-40B4-BE49-F238E27FC236}">
                <a16:creationId xmlns:a16="http://schemas.microsoft.com/office/drawing/2014/main" id="{75498064-CF1E-4FD7-85B3-04829BCAE7C4}"/>
              </a:ext>
            </a:extLst>
          </p:cNvPr>
          <p:cNvPicPr>
            <a:picLocks noChangeAspect="1"/>
          </p:cNvPicPr>
          <p:nvPr/>
        </p:nvPicPr>
        <p:blipFill>
          <a:blip r:embed="rId5"/>
          <a:stretch>
            <a:fillRect/>
          </a:stretch>
        </p:blipFill>
        <p:spPr>
          <a:xfrm>
            <a:off x="238478" y="1334503"/>
            <a:ext cx="8667043" cy="4896486"/>
          </a:xfrm>
          <a:prstGeom prst="rect">
            <a:avLst/>
          </a:prstGeom>
        </p:spPr>
      </p:pic>
    </p:spTree>
    <p:extLst>
      <p:ext uri="{BB962C8B-B14F-4D97-AF65-F5344CB8AC3E}">
        <p14:creationId xmlns:p14="http://schemas.microsoft.com/office/powerpoint/2010/main" val="12858814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96" y="13916"/>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777038" y="729272"/>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sp>
        <p:nvSpPr>
          <p:cNvPr id="22" name="CuadroTexto 21">
            <a:extLst>
              <a:ext uri="{FF2B5EF4-FFF2-40B4-BE49-F238E27FC236}">
                <a16:creationId xmlns:a16="http://schemas.microsoft.com/office/drawing/2014/main" id="{8746C76F-84AD-4E10-A5DC-03E3719EEA68}"/>
              </a:ext>
            </a:extLst>
          </p:cNvPr>
          <p:cNvSpPr txBox="1"/>
          <p:nvPr/>
        </p:nvSpPr>
        <p:spPr>
          <a:xfrm>
            <a:off x="532187" y="1037799"/>
            <a:ext cx="8079626" cy="400110"/>
          </a:xfrm>
          <a:prstGeom prst="rect">
            <a:avLst/>
          </a:prstGeom>
          <a:noFill/>
        </p:spPr>
        <p:txBody>
          <a:bodyPr wrap="square" rtlCol="0">
            <a:spAutoFit/>
          </a:bodyPr>
          <a:lstStyle/>
          <a:p>
            <a:pPr algn="ctr"/>
            <a:r>
              <a:rPr lang="es-CO" sz="2000" b="1" dirty="0">
                <a:solidFill>
                  <a:schemeClr val="tx1">
                    <a:lumMod val="50000"/>
                    <a:lumOff val="50000"/>
                  </a:schemeClr>
                </a:solidFill>
                <a:latin typeface="Arial Narrow" panose="020B0606020202030204" pitchFamily="34" charset="0"/>
              </a:rPr>
              <a:t>Ventas Gestión Directa SAE.</a:t>
            </a:r>
          </a:p>
        </p:txBody>
      </p:sp>
      <p:sp>
        <p:nvSpPr>
          <p:cNvPr id="29" name="CuadroTexto 28">
            <a:extLst>
              <a:ext uri="{FF2B5EF4-FFF2-40B4-BE49-F238E27FC236}">
                <a16:creationId xmlns:a16="http://schemas.microsoft.com/office/drawing/2014/main" id="{2E413C4A-2070-4FA3-97B8-FC2C44334BEB}"/>
              </a:ext>
            </a:extLst>
          </p:cNvPr>
          <p:cNvSpPr txBox="1"/>
          <p:nvPr/>
        </p:nvSpPr>
        <p:spPr>
          <a:xfrm>
            <a:off x="849062" y="6073391"/>
            <a:ext cx="2177135" cy="261610"/>
          </a:xfrm>
          <a:prstGeom prst="rect">
            <a:avLst/>
          </a:prstGeom>
          <a:noFill/>
        </p:spPr>
        <p:txBody>
          <a:bodyPr wrap="square" rtlCol="0">
            <a:spAutoFit/>
          </a:bodyPr>
          <a:lstStyle/>
          <a:p>
            <a:r>
              <a:rPr lang="es-CO" sz="1100" i="1" dirty="0">
                <a:solidFill>
                  <a:schemeClr val="accent1">
                    <a:lumMod val="50000"/>
                  </a:schemeClr>
                </a:solidFill>
              </a:rPr>
              <a:t>Fecha de corte 22/10/2018</a:t>
            </a:r>
          </a:p>
        </p:txBody>
      </p:sp>
      <p:pic>
        <p:nvPicPr>
          <p:cNvPr id="10" name="Imagen 9">
            <a:extLst>
              <a:ext uri="{FF2B5EF4-FFF2-40B4-BE49-F238E27FC236}">
                <a16:creationId xmlns:a16="http://schemas.microsoft.com/office/drawing/2014/main" id="{33E01F71-FF2D-4433-8064-6BFFD5CA60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685" y="40784"/>
            <a:ext cx="1344705" cy="521073"/>
          </a:xfrm>
          <a:prstGeom prst="rect">
            <a:avLst/>
          </a:prstGeom>
        </p:spPr>
      </p:pic>
      <p:pic>
        <p:nvPicPr>
          <p:cNvPr id="11" name="Imagen 10">
            <a:extLst>
              <a:ext uri="{FF2B5EF4-FFF2-40B4-BE49-F238E27FC236}">
                <a16:creationId xmlns:a16="http://schemas.microsoft.com/office/drawing/2014/main" id="{6122CAA7-0034-47C1-8C99-8B88CF68A2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848" y="29805"/>
            <a:ext cx="1643940" cy="531964"/>
          </a:xfrm>
          <a:prstGeom prst="rect">
            <a:avLst/>
          </a:prstGeom>
        </p:spPr>
      </p:pic>
      <p:sp>
        <p:nvSpPr>
          <p:cNvPr id="13" name="CuadroTexto 12">
            <a:extLst>
              <a:ext uri="{FF2B5EF4-FFF2-40B4-BE49-F238E27FC236}">
                <a16:creationId xmlns:a16="http://schemas.microsoft.com/office/drawing/2014/main" id="{844F8FE1-378E-436A-B3CB-CB887907CF4F}"/>
              </a:ext>
            </a:extLst>
          </p:cNvPr>
          <p:cNvSpPr txBox="1"/>
          <p:nvPr/>
        </p:nvSpPr>
        <p:spPr>
          <a:xfrm>
            <a:off x="849062" y="5093622"/>
            <a:ext cx="6479390" cy="33108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b="0" dirty="0"/>
              <a:t>El valor de recaudo año 2018, corresponde a </a:t>
            </a:r>
            <a:r>
              <a:rPr lang="es-CO" sz="1800" dirty="0"/>
              <a:t>$</a:t>
            </a:r>
            <a:r>
              <a:rPr lang="es-CO" sz="2000" dirty="0"/>
              <a:t>6.535</a:t>
            </a:r>
          </a:p>
        </p:txBody>
      </p:sp>
      <p:pic>
        <p:nvPicPr>
          <p:cNvPr id="12" name="Imagen 11">
            <a:extLst>
              <a:ext uri="{FF2B5EF4-FFF2-40B4-BE49-F238E27FC236}">
                <a16:creationId xmlns:a16="http://schemas.microsoft.com/office/drawing/2014/main" id="{8B81DB09-0315-44BC-BE51-1F699A0040B1}"/>
              </a:ext>
            </a:extLst>
          </p:cNvPr>
          <p:cNvPicPr>
            <a:picLocks noChangeAspect="1"/>
          </p:cNvPicPr>
          <p:nvPr/>
        </p:nvPicPr>
        <p:blipFill>
          <a:blip r:embed="rId5"/>
          <a:stretch>
            <a:fillRect/>
          </a:stretch>
        </p:blipFill>
        <p:spPr>
          <a:xfrm>
            <a:off x="849062" y="1598837"/>
            <a:ext cx="7600000" cy="3095238"/>
          </a:xfrm>
          <a:prstGeom prst="rect">
            <a:avLst/>
          </a:prstGeom>
        </p:spPr>
      </p:pic>
    </p:spTree>
    <p:extLst>
      <p:ext uri="{BB962C8B-B14F-4D97-AF65-F5344CB8AC3E}">
        <p14:creationId xmlns:p14="http://schemas.microsoft.com/office/powerpoint/2010/main" val="31010033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Dependencia</a:t>
            </a:r>
          </a:p>
        </p:txBody>
      </p:sp>
      <p:sp>
        <p:nvSpPr>
          <p:cNvPr id="9" name="CuadroTexto 8">
            <a:extLst>
              <a:ext uri="{FF2B5EF4-FFF2-40B4-BE49-F238E27FC236}">
                <a16:creationId xmlns:a16="http://schemas.microsoft.com/office/drawing/2014/main" id="{D9F061AE-D14B-411E-B8A0-5B9E4EC9A65B}"/>
              </a:ext>
            </a:extLst>
          </p:cNvPr>
          <p:cNvSpPr txBox="1"/>
          <p:nvPr/>
        </p:nvSpPr>
        <p:spPr>
          <a:xfrm>
            <a:off x="963253" y="2783067"/>
            <a:ext cx="7217494" cy="707886"/>
          </a:xfrm>
          <a:prstGeom prst="rect">
            <a:avLst/>
          </a:prstGeom>
          <a:noFill/>
        </p:spPr>
        <p:txBody>
          <a:bodyPr wrap="square" rtlCol="0">
            <a:spAutoFit/>
          </a:bodyPr>
          <a:lstStyle/>
          <a:p>
            <a:pPr algn="ctr"/>
            <a:r>
              <a:rPr lang="es-CO" sz="4000" dirty="0">
                <a:solidFill>
                  <a:srgbClr val="000A8B"/>
                </a:solidFill>
                <a:latin typeface="Arial Narrow" panose="020B0606020202030204" pitchFamily="34" charset="0"/>
              </a:rPr>
              <a:t>GRACIAS POR SU ATENCION</a:t>
            </a:r>
            <a:endParaRPr lang="es-ES" sz="4000" dirty="0">
              <a:solidFill>
                <a:schemeClr val="accent5">
                  <a:lumMod val="50000"/>
                </a:schemeClr>
              </a:solidFill>
              <a:latin typeface="Arial Narrow" panose="020B0606020202030204" pitchFamily="34" charset="0"/>
            </a:endParaRPr>
          </a:p>
        </p:txBody>
      </p:sp>
      <p:pic>
        <p:nvPicPr>
          <p:cNvPr id="10" name="Imagen 9">
            <a:extLst>
              <a:ext uri="{FF2B5EF4-FFF2-40B4-BE49-F238E27FC236}">
                <a16:creationId xmlns:a16="http://schemas.microsoft.com/office/drawing/2014/main" id="{4CBC09DC-A818-42F9-AFE2-4FE75F4CB2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457" y="0"/>
            <a:ext cx="2527343" cy="1043796"/>
          </a:xfrm>
          <a:prstGeom prst="rect">
            <a:avLst/>
          </a:prstGeom>
        </p:spPr>
      </p:pic>
      <p:pic>
        <p:nvPicPr>
          <p:cNvPr id="11" name="Imagen 10">
            <a:extLst>
              <a:ext uri="{FF2B5EF4-FFF2-40B4-BE49-F238E27FC236}">
                <a16:creationId xmlns:a16="http://schemas.microsoft.com/office/drawing/2014/main" id="{F8B9CEF4-6B08-4AD8-9939-C215561E0B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0"/>
            <a:ext cx="2743200" cy="1043796"/>
          </a:xfrm>
          <a:prstGeom prst="rect">
            <a:avLst/>
          </a:prstGeom>
        </p:spPr>
      </p:pic>
    </p:spTree>
    <p:extLst>
      <p:ext uri="{BB962C8B-B14F-4D97-AF65-F5344CB8AC3E}">
        <p14:creationId xmlns:p14="http://schemas.microsoft.com/office/powerpoint/2010/main" val="199733104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10011</TotalTime>
  <Words>2505</Words>
  <Application>Microsoft Office PowerPoint</Application>
  <PresentationFormat>Presentación en pantalla (4:3)</PresentationFormat>
  <Paragraphs>689</Paragraphs>
  <Slides>57</Slides>
  <Notes>4</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57</vt:i4>
      </vt:variant>
    </vt:vector>
  </HeadingPairs>
  <TitlesOfParts>
    <vt:vector size="64" baseType="lpstr">
      <vt:lpstr>Arial</vt:lpstr>
      <vt:lpstr>Arial Narrow</vt:lpstr>
      <vt:lpstr>Calibri</vt:lpstr>
      <vt:lpstr>Calibri Light</vt:lpstr>
      <vt:lpstr>Lato Bold</vt:lpstr>
      <vt:lpstr>Lato Regular</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ANTECEDENTES</vt:lpstr>
      <vt:lpstr>REQUERIMIENTO</vt:lpstr>
      <vt:lpstr>OPCIONES</vt:lpstr>
      <vt:lpstr>OPCIÓN 1 ARRENDAMIENTO</vt:lpstr>
      <vt:lpstr>OPCIÓN 2 ADQUISICIÓN</vt:lpstr>
      <vt:lpstr>OPCIÓN 3 MIXTA</vt:lpstr>
      <vt:lpstr>COMPARATIVO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497</cp:revision>
  <cp:lastPrinted>2018-10-29T20:16:27Z</cp:lastPrinted>
  <dcterms:created xsi:type="dcterms:W3CDTF">2015-02-19T23:51:59Z</dcterms:created>
  <dcterms:modified xsi:type="dcterms:W3CDTF">2018-10-30T20:44:52Z</dcterms:modified>
</cp:coreProperties>
</file>