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290" r:id="rId2"/>
    <p:sldId id="377" r:id="rId3"/>
    <p:sldId id="261" r:id="rId4"/>
    <p:sldId id="273" r:id="rId5"/>
    <p:sldId id="274" r:id="rId6"/>
    <p:sldId id="286" r:id="rId7"/>
    <p:sldId id="379" r:id="rId8"/>
    <p:sldId id="415" r:id="rId9"/>
    <p:sldId id="416" r:id="rId10"/>
    <p:sldId id="420" r:id="rId11"/>
    <p:sldId id="419" r:id="rId12"/>
    <p:sldId id="417" r:id="rId13"/>
    <p:sldId id="427" r:id="rId14"/>
    <p:sldId id="270" r:id="rId15"/>
    <p:sldId id="428" r:id="rId16"/>
    <p:sldId id="266" r:id="rId17"/>
    <p:sldId id="429" r:id="rId18"/>
    <p:sldId id="271" r:id="rId19"/>
    <p:sldId id="258" r:id="rId20"/>
    <p:sldId id="272" r:id="rId21"/>
    <p:sldId id="430" r:id="rId22"/>
    <p:sldId id="421" r:id="rId23"/>
    <p:sldId id="301" r:id="rId24"/>
    <p:sldId id="422" r:id="rId25"/>
    <p:sldId id="426" r:id="rId26"/>
    <p:sldId id="425" r:id="rId27"/>
    <p:sldId id="424" r:id="rId28"/>
    <p:sldId id="380" r:id="rId29"/>
    <p:sldId id="392" r:id="rId30"/>
    <p:sldId id="393" r:id="rId31"/>
    <p:sldId id="394" r:id="rId32"/>
    <p:sldId id="395" r:id="rId33"/>
    <p:sldId id="396" r:id="rId34"/>
    <p:sldId id="397" r:id="rId35"/>
    <p:sldId id="398" r:id="rId36"/>
    <p:sldId id="399" r:id="rId37"/>
    <p:sldId id="400" r:id="rId38"/>
    <p:sldId id="401" r:id="rId39"/>
    <p:sldId id="402" r:id="rId40"/>
    <p:sldId id="403" r:id="rId41"/>
    <p:sldId id="404" r:id="rId42"/>
    <p:sldId id="405" r:id="rId43"/>
    <p:sldId id="406" r:id="rId44"/>
    <p:sldId id="407" r:id="rId45"/>
    <p:sldId id="408" r:id="rId46"/>
    <p:sldId id="409" r:id="rId47"/>
    <p:sldId id="410" r:id="rId48"/>
    <p:sldId id="411" r:id="rId49"/>
    <p:sldId id="412" r:id="rId50"/>
    <p:sldId id="413" r:id="rId51"/>
    <p:sldId id="646" r:id="rId52"/>
    <p:sldId id="642" r:id="rId53"/>
    <p:sldId id="299" r:id="rId54"/>
    <p:sldId id="318" r:id="rId55"/>
    <p:sldId id="640" r:id="rId56"/>
    <p:sldId id="641" r:id="rId57"/>
    <p:sldId id="643" r:id="rId58"/>
    <p:sldId id="341" r:id="rId59"/>
    <p:sldId id="644" r:id="rId60"/>
    <p:sldId id="645" r:id="rId61"/>
    <p:sldId id="378" r:id="rId62"/>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8" autoAdjust="0"/>
    <p:restoredTop sz="94677"/>
  </p:normalViewPr>
  <p:slideViewPr>
    <p:cSldViewPr snapToGrid="0" snapToObjects="1">
      <p:cViewPr varScale="1">
        <p:scale>
          <a:sx n="72" d="100"/>
          <a:sy n="72" d="100"/>
        </p:scale>
        <p:origin x="127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ompartida\Publica\22-%20Financiera\PORTAFOLIO\2018\10.OCTUBRE\RESUMEN%20DE%20OPERACIONES%20MENSUAL%20A%20CONTABILIDAD%20OCTUBRE%202018.xlsb"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ompartida\Publica\22-%20Financiera\PORTAFOLIO\2018\10.OCTUBRE\RESUMEN%20DE%20OPERACIONES%20MENSUAL%20A%20CONTABILIDAD%20OCTUBRE%202018.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mola\Desktop\INFORME%20GENREAL%20SOCIEDADES\CONSOLIDADO%20SOC%20ACTIVAS%202018%20ULTIMO%20(2).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s-CO" sz="1400" dirty="0"/>
              <a:t>COMPOSICION PORTAFOLIO OCTUBRE 2018</a:t>
            </a:r>
            <a:endParaRPr lang="es-ES" sz="1400"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CO"/>
        </a:p>
      </c:txPr>
    </c:title>
    <c:autoTitleDeleted val="0"/>
    <c:view3D>
      <c:rotX val="30"/>
      <c:rotY val="18"/>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8CA0-43BB-818C-F5FF0F2D9F4A}"/>
              </c:ext>
            </c:extLst>
          </c:dPt>
          <c:dPt>
            <c:idx val="1"/>
            <c:bubble3D val="0"/>
            <c:explosion val="2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8CA0-43BB-818C-F5FF0F2D9F4A}"/>
              </c:ext>
            </c:extLst>
          </c:dPt>
          <c:dLbls>
            <c:dLbl>
              <c:idx val="0"/>
              <c:layout>
                <c:manualLayout>
                  <c:x val="-1.3866256934559318E-2"/>
                  <c:y val="0.11391081727921996"/>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fld id="{56ADA73C-214E-4E02-99B3-D5B840DAB9FA}" type="CATEGORYNAME">
                      <a:rPr lang="en-US" sz="1100"/>
                      <a:pPr>
                        <a:defRPr/>
                      </a:pPr>
                      <a:t>[NOMBRE DE CATEGORÍA]</a:t>
                    </a:fld>
                    <a:r>
                      <a:rPr lang="en-US" sz="1100" dirty="0"/>
                      <a:t>;</a:t>
                    </a:r>
                    <a:fld id="{2545CE95-B4D9-4F1B-8F23-071AF4ECBF44}" type="VALUE">
                      <a:rPr lang="en-US" sz="1100" smtClean="0"/>
                      <a:pPr>
                        <a:defRPr/>
                      </a:pPr>
                      <a:t>[VALOR]</a:t>
                    </a:fld>
                    <a:r>
                      <a:rPr lang="en-US" sz="1100" dirty="0"/>
                      <a:t>; </a:t>
                    </a:r>
                    <a:fld id="{FE47398A-619D-4022-BA35-7664A0858D57}" type="PERCENTAGE">
                      <a:rPr lang="en-US" sz="1100"/>
                      <a:pPr>
                        <a:defRPr/>
                      </a:pPr>
                      <a:t>[PORCENTAJE]</a:t>
                    </a:fld>
                    <a:endParaRPr lang="en-US" sz="1100" dirty="0"/>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31259135790375736"/>
                      <c:h val="0.28831620085963933"/>
                    </c:manualLayout>
                  </c15:layout>
                  <c15:dlblFieldTable/>
                  <c15:showDataLabelsRange val="0"/>
                </c:ext>
                <c:ext xmlns:c16="http://schemas.microsoft.com/office/drawing/2014/chart" uri="{C3380CC4-5D6E-409C-BE32-E72D297353CC}">
                  <c16:uniqueId val="{00000001-8CA0-43BB-818C-F5FF0F2D9F4A}"/>
                </c:ext>
              </c:extLst>
            </c:dLbl>
            <c:dLbl>
              <c:idx val="1"/>
              <c:layout>
                <c:manualLayout>
                  <c:x val="-5.4343498998820954E-2"/>
                  <c:y val="-0.12337596198077259"/>
                </c:manualLayout>
              </c:layout>
              <c:tx>
                <c:rich>
                  <a:bodyPr/>
                  <a:lstStyle/>
                  <a:p>
                    <a:fld id="{9693E97C-1875-4508-AF47-23EE70AE1A70}" type="CATEGORYNAME">
                      <a:rPr lang="en-US" sz="1100" smtClean="0"/>
                      <a:pPr/>
                      <a:t>[NOMBRE DE CATEGORÍA]</a:t>
                    </a:fld>
                    <a:fld id="{65487D76-D3C4-479F-ADEB-32C05998F938}" type="VALUE">
                      <a:rPr lang="en-US" sz="1100" smtClean="0"/>
                      <a:pPr/>
                      <a:t>[VALOR]</a:t>
                    </a:fld>
                    <a:r>
                      <a:rPr lang="en-US" sz="1100" dirty="0"/>
                      <a:t>; </a:t>
                    </a:r>
                    <a:fld id="{1CABEB4E-9976-4666-B07C-ED5AF64C1633}" type="PERCENTAGE">
                      <a:rPr lang="en-US" sz="1100"/>
                      <a:pPr/>
                      <a:t>[PORCENTAJE]</a:t>
                    </a:fld>
                    <a:endParaRPr lang="en-US" sz="1100" dirty="0"/>
                  </a:p>
                </c:rich>
              </c:tx>
              <c:dLblPos val="bestFit"/>
              <c:showLegendKey val="1"/>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CA0-43BB-818C-F5FF0F2D9F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CO"/>
              </a:p>
            </c:txPr>
            <c:dLblPos val="bestFit"/>
            <c:showLegendKey val="1"/>
            <c:showVal val="0"/>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'[RESUMEN DE OPERACIONES MENSUAL A CONTABILIDAD OCTUBRE 2018.xlsb]Hoja9'!$B$29:$C$29</c:f>
              <c:strCache>
                <c:ptCount val="2"/>
                <c:pt idx="0">
                  <c:v>EXTINTOS</c:v>
                </c:pt>
                <c:pt idx="1">
                  <c:v>INCAUTADOS</c:v>
                </c:pt>
              </c:strCache>
            </c:strRef>
          </c:cat>
          <c:val>
            <c:numRef>
              <c:f>'[RESUMEN DE OPERACIONES MENSUAL A CONTABILIDAD OCTUBRE 2018.xlsb]Hoja9'!$B$30:$C$30</c:f>
              <c:numCache>
                <c:formatCode>_(* #,##0.00_);_(* \(#,##0.00\);_(* "-"??_);_(@_)</c:formatCode>
                <c:ptCount val="2"/>
                <c:pt idx="0">
                  <c:v>128728</c:v>
                </c:pt>
                <c:pt idx="1">
                  <c:v>670579</c:v>
                </c:pt>
              </c:numCache>
            </c:numRef>
          </c:val>
          <c:extLst>
            <c:ext xmlns:c16="http://schemas.microsoft.com/office/drawing/2014/chart" uri="{C3380CC4-5D6E-409C-BE32-E72D297353CC}">
              <c16:uniqueId val="{00000004-8CA0-43BB-818C-F5FF0F2D9F4A}"/>
            </c:ext>
          </c:extLst>
        </c:ser>
        <c:ser>
          <c:idx val="1"/>
          <c:order val="1"/>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6-8CA0-43BB-818C-F5FF0F2D9F4A}"/>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8-8CA0-43BB-818C-F5FF0F2D9F4A}"/>
              </c:ext>
            </c:extLst>
          </c:dPt>
          <c:cat>
            <c:strRef>
              <c:f>'[RESUMEN DE OPERACIONES MENSUAL A CONTABILIDAD OCTUBRE 2018.xlsb]Hoja9'!$B$29:$C$29</c:f>
              <c:strCache>
                <c:ptCount val="2"/>
                <c:pt idx="0">
                  <c:v>EXTINTOS</c:v>
                </c:pt>
                <c:pt idx="1">
                  <c:v>INCAUTADOS</c:v>
                </c:pt>
              </c:strCache>
            </c:strRef>
          </c:cat>
          <c:val>
            <c:numRef>
              <c:f>'[RESUMEN DE OPERACIONES MENSUAL A CONTABILIDAD OCTUBRE 2018.xlsb]Hoja9'!$B$31:$C$31</c:f>
              <c:numCache>
                <c:formatCode>0.00%</c:formatCode>
                <c:ptCount val="2"/>
                <c:pt idx="0">
                  <c:v>0.16104950913729019</c:v>
                </c:pt>
                <c:pt idx="1">
                  <c:v>0.83895049086270979</c:v>
                </c:pt>
              </c:numCache>
            </c:numRef>
          </c:val>
          <c:extLst>
            <c:ext xmlns:c16="http://schemas.microsoft.com/office/drawing/2014/chart" uri="{C3380CC4-5D6E-409C-BE32-E72D297353CC}">
              <c16:uniqueId val="{00000009-8CA0-43BB-818C-F5FF0F2D9F4A}"/>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985323023271609E-2"/>
          <c:y val="0.22253348696726025"/>
          <c:w val="0.82802935395345678"/>
          <c:h val="0.64955230712330869"/>
        </c:manualLayout>
      </c:layout>
      <c:pie3DChart>
        <c:varyColors val="1"/>
        <c:ser>
          <c:idx val="0"/>
          <c:order val="0"/>
          <c:tx>
            <c:strRef>
              <c:f>'[RESUMEN DE OPERACIONES MENSUAL A CONTABILIDAD OCTUBRE 2018.xlsb]Hoja9'!$C$58</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D18-4CDD-B6F9-F45E5EB2599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D18-4CDD-B6F9-F45E5EB25997}"/>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D18-4CDD-B6F9-F45E5EB25997}"/>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D18-4CDD-B6F9-F45E5EB25997}"/>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2D18-4CDD-B6F9-F45E5EB25997}"/>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2D18-4CDD-B6F9-F45E5EB25997}"/>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2D18-4CDD-B6F9-F45E5EB25997}"/>
              </c:ext>
            </c:extLst>
          </c:dPt>
          <c:dLbls>
            <c:dLbl>
              <c:idx val="0"/>
              <c:layout>
                <c:manualLayout>
                  <c:x val="1.2700251610170379E-2"/>
                  <c:y val="-1.4249111782073939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1C5A0435-7893-4B4C-B271-27CEC5F5D3C6}" type="CATEGORYNAME">
                      <a:rPr lang="en-US" sz="1100" dirty="0"/>
                      <a:pPr>
                        <a:defRPr/>
                      </a:pPr>
                      <a:t>[NOMBRE DE CATEGORÍA]</a:t>
                    </a:fld>
                    <a:r>
                      <a:rPr lang="en-US" baseline="0" dirty="0"/>
                      <a:t>; </a:t>
                    </a:r>
                    <a:fld id="{DF672D17-7331-4FBD-A781-FA05743C7D2B}" type="VALUE">
                      <a:rPr lang="en-US" sz="1100" baseline="0" dirty="0"/>
                      <a:pPr>
                        <a:defRPr/>
                      </a:pPr>
                      <a:t>[VALOR]</a:t>
                    </a:fld>
                    <a:r>
                      <a:rPr lang="en-US" sz="1100" baseline="0" dirty="0"/>
                      <a:t>; </a:t>
                    </a:r>
                    <a:fld id="{082D96C1-5AA8-4735-AAEB-DA6B619AADB9}" type="PERCENTAGE">
                      <a:rPr lang="en-US" sz="1100" baseline="0" dirty="0"/>
                      <a:pPr>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D18-4CDD-B6F9-F45E5EB25997}"/>
                </c:ext>
              </c:extLst>
            </c:dLbl>
            <c:dLbl>
              <c:idx val="1"/>
              <c:layout>
                <c:manualLayout>
                  <c:x val="-9.2498560931182448E-3"/>
                  <c:y val="-0.16470221230055571"/>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66D137F4-1572-4AF5-9D7E-83CC88CE1535}" type="CATEGORYNAME">
                      <a:rPr lang="en-US" sz="1100"/>
                      <a:pPr>
                        <a:defRPr>
                          <a:solidFill>
                            <a:schemeClr val="accent1"/>
                          </a:solidFill>
                        </a:defRPr>
                      </a:pPr>
                      <a:t>[NOMBRE DE CATEGORÍA]</a:t>
                    </a:fld>
                    <a:r>
                      <a:rPr lang="en-US" sz="1100" baseline="0" dirty="0"/>
                      <a:t>; </a:t>
                    </a:r>
                    <a:fld id="{DAC853E2-0BD2-4212-A472-FD0737DDC97D}" type="VALUE">
                      <a:rPr lang="en-US" sz="1100" baseline="0"/>
                      <a:pPr>
                        <a:defRPr>
                          <a:solidFill>
                            <a:schemeClr val="accent1"/>
                          </a:solidFill>
                        </a:defRPr>
                      </a:pPr>
                      <a:t>[VALOR]</a:t>
                    </a:fld>
                    <a:r>
                      <a:rPr lang="en-US" sz="1100" baseline="0" dirty="0"/>
                      <a:t>; </a:t>
                    </a:r>
                    <a:fld id="{6425C24D-3B53-4CBC-9325-2EFF2DB7D3DE}"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D18-4CDD-B6F9-F45E5EB25997}"/>
                </c:ext>
              </c:extLst>
            </c:dLbl>
            <c:dLbl>
              <c:idx val="2"/>
              <c:layout>
                <c:manualLayout>
                  <c:x val="-1.3486897195400603E-2"/>
                  <c:y val="-9.4744754217037278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B76E04B9-0036-4F6F-9F57-9872C00E9045}" type="CATEGORYNAME">
                      <a:rPr lang="en-US" sz="1100"/>
                      <a:pPr>
                        <a:defRPr>
                          <a:solidFill>
                            <a:schemeClr val="accent1"/>
                          </a:solidFill>
                        </a:defRPr>
                      </a:pPr>
                      <a:t>[NOMBRE DE CATEGORÍA]</a:t>
                    </a:fld>
                    <a:r>
                      <a:rPr lang="en-US" sz="1100" baseline="0" dirty="0"/>
                      <a:t>; </a:t>
                    </a:r>
                    <a:fld id="{6A91F5E6-8EC0-4F2A-B703-73BA6EE2AB89}" type="VALUE">
                      <a:rPr lang="en-US" sz="1100" baseline="0"/>
                      <a:pPr>
                        <a:defRPr>
                          <a:solidFill>
                            <a:schemeClr val="accent1"/>
                          </a:solidFill>
                        </a:defRPr>
                      </a:pPr>
                      <a:t>[VALOR]</a:t>
                    </a:fld>
                    <a:r>
                      <a:rPr lang="en-US" sz="1100" baseline="0" dirty="0"/>
                      <a:t>; </a:t>
                    </a:r>
                    <a:fld id="{819E3BE1-6FEC-43BC-8948-11EA7F744A3F}"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D18-4CDD-B6F9-F45E5EB25997}"/>
                </c:ext>
              </c:extLst>
            </c:dLbl>
            <c:dLbl>
              <c:idx val="3"/>
              <c:layout>
                <c:manualLayout>
                  <c:x val="-0.24313999353723964"/>
                  <c:y val="-1.488647905208572E-2"/>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03D02747-82DB-4D95-8CE6-F4C5C7454F53}" type="CATEGORYNAME">
                      <a:rPr lang="en-US" sz="1100" dirty="0"/>
                      <a:pPr>
                        <a:defRPr>
                          <a:solidFill>
                            <a:schemeClr val="accent1"/>
                          </a:solidFill>
                        </a:defRPr>
                      </a:pPr>
                      <a:t>[NOMBRE DE CATEGORÍA]</a:t>
                    </a:fld>
                    <a:r>
                      <a:rPr lang="en-US" sz="1100" baseline="0" dirty="0"/>
                      <a:t>; </a:t>
                    </a:r>
                    <a:fld id="{234507BB-0192-4DF5-A622-1CE2612955F3}" type="VALUE">
                      <a:rPr lang="en-US" sz="1100" baseline="0" dirty="0"/>
                      <a:pPr>
                        <a:defRPr>
                          <a:solidFill>
                            <a:schemeClr val="accent1"/>
                          </a:solidFill>
                        </a:defRPr>
                      </a:pPr>
                      <a:t>[VALOR]</a:t>
                    </a:fld>
                    <a:r>
                      <a:rPr lang="en-US" sz="1100" baseline="0" dirty="0"/>
                      <a:t>; </a:t>
                    </a:r>
                    <a:fld id="{731A6DE7-7D3C-4988-B9F0-BAF49E7F81CC}" type="PERCENTAGE">
                      <a:rPr lang="en-US" sz="1100" baseline="0" dirty="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39343838029921457"/>
                      <c:h val="0.15116690757006329"/>
                    </c:manualLayout>
                  </c15:layout>
                  <c15:dlblFieldTable/>
                  <c15:showDataLabelsRange val="0"/>
                </c:ext>
                <c:ext xmlns:c16="http://schemas.microsoft.com/office/drawing/2014/chart" uri="{C3380CC4-5D6E-409C-BE32-E72D297353CC}">
                  <c16:uniqueId val="{00000007-2D18-4CDD-B6F9-F45E5EB25997}"/>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9-2D18-4CDD-B6F9-F45E5EB25997}"/>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B-2D18-4CDD-B6F9-F45E5EB25997}"/>
                </c:ext>
              </c:extLst>
            </c:dLbl>
            <c:dLbl>
              <c:idx val="6"/>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D-2D18-4CDD-B6F9-F45E5EB25997}"/>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2018.xlsb]Hoja9'!$B$59:$B$65</c:f>
              <c:strCache>
                <c:ptCount val="4"/>
                <c:pt idx="0">
                  <c:v>Bancos Nacionales</c:v>
                </c:pt>
                <c:pt idx="1">
                  <c:v>FIC</c:v>
                </c:pt>
                <c:pt idx="2">
                  <c:v>TES</c:v>
                </c:pt>
                <c:pt idx="3">
                  <c:v>ACCIONES</c:v>
                </c:pt>
              </c:strCache>
            </c:strRef>
          </c:cat>
          <c:val>
            <c:numRef>
              <c:f>'[RESUMEN DE OPERACIONES MENSUAL A CONTABILIDAD OCTUBRE 2018.xlsb]Hoja9'!$C$59:$C$65</c:f>
              <c:numCache>
                <c:formatCode>_(* #,##0.00_);_(* \(#,##0.00\);_(* "-"??_);_(@_)</c:formatCode>
                <c:ptCount val="7"/>
                <c:pt idx="0">
                  <c:v>3715</c:v>
                </c:pt>
                <c:pt idx="1">
                  <c:v>53414</c:v>
                </c:pt>
                <c:pt idx="2">
                  <c:v>70742</c:v>
                </c:pt>
                <c:pt idx="3">
                  <c:v>857</c:v>
                </c:pt>
              </c:numCache>
            </c:numRef>
          </c:val>
          <c:extLst>
            <c:ext xmlns:c16="http://schemas.microsoft.com/office/drawing/2014/chart" uri="{C3380CC4-5D6E-409C-BE32-E72D297353CC}">
              <c16:uniqueId val="{0000000E-2D18-4CDD-B6F9-F45E5EB2599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6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'[RESUMEN DE OPERACIONES MENSUAL A CONTABILIDAD OCTUBRE 2018.xlsb]Hoja9'!$C$99</c:f>
              <c:strCache>
                <c:ptCount val="1"/>
                <c:pt idx="0">
                  <c:v>INCAUTADOS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00C-4E32-BAE1-B5FB9DE8CC86}"/>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00C-4E32-BAE1-B5FB9DE8CC86}"/>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E00C-4E32-BAE1-B5FB9DE8CC86}"/>
              </c:ext>
            </c:extLst>
          </c:dPt>
          <c:dPt>
            <c:idx val="3"/>
            <c:bubble3D val="0"/>
            <c:explosion val="1"/>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E00C-4E32-BAE1-B5FB9DE8CC86}"/>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E00C-4E32-BAE1-B5FB9DE8CC86}"/>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E00C-4E32-BAE1-B5FB9DE8CC86}"/>
              </c:ext>
            </c:extLst>
          </c:dPt>
          <c:dLbls>
            <c:dLbl>
              <c:idx val="0"/>
              <c:layout>
                <c:manualLayout>
                  <c:x val="0.10021653543307077"/>
                  <c:y val="1.491260567254383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243151E-9B76-4637-A319-CDCADB42139C}" type="CATEGORYNAME">
                      <a:rPr lang="en-US" sz="1100"/>
                      <a:pPr>
                        <a:defRPr/>
                      </a:pPr>
                      <a:t>[NOMBRE DE CATEGORÍA]</a:t>
                    </a:fld>
                    <a:r>
                      <a:rPr lang="en-US" sz="1100" baseline="0" dirty="0"/>
                      <a:t>; </a:t>
                    </a:r>
                    <a:fld id="{4EBF524A-9013-42A7-A439-E0750FE94661}" type="VALUE">
                      <a:rPr lang="en-US" sz="1100" baseline="0"/>
                      <a:pPr>
                        <a:defRPr/>
                      </a:pPr>
                      <a:t>[VALOR]</a:t>
                    </a:fld>
                    <a:r>
                      <a:rPr lang="en-US" sz="1100" baseline="0" dirty="0"/>
                      <a:t>; </a:t>
                    </a:r>
                    <a:fld id="{B29E29CC-90F4-49B0-951F-866EB9D1CFAF}" type="PERCENTAGE">
                      <a:rPr lang="en-US" sz="1100" baseline="0"/>
                      <a:pPr>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00C-4E32-BAE1-B5FB9DE8CC86}"/>
                </c:ext>
              </c:extLst>
            </c:dLbl>
            <c:dLbl>
              <c:idx val="1"/>
              <c:layout>
                <c:manualLayout>
                  <c:x val="-0.14842122251220585"/>
                  <c:y val="1.8879416265834573E-2"/>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34D760FC-341B-411C-8691-EF7A708622C0}" type="CATEGORYNAME">
                      <a:rPr lang="en-US" sz="1100"/>
                      <a:pPr>
                        <a:defRPr>
                          <a:solidFill>
                            <a:schemeClr val="accent1"/>
                          </a:solidFill>
                        </a:defRPr>
                      </a:pPr>
                      <a:t>[NOMBRE DE CATEGORÍA]</a:t>
                    </a:fld>
                    <a:r>
                      <a:rPr lang="en-US" sz="1100" baseline="0" dirty="0"/>
                      <a:t>; </a:t>
                    </a:r>
                    <a:fld id="{FC1F7F9F-FEE5-4A93-8B7F-AD5DCED27E58}" type="VALUE">
                      <a:rPr lang="en-US" sz="1100" baseline="0"/>
                      <a:pPr>
                        <a:defRPr>
                          <a:solidFill>
                            <a:schemeClr val="accent1"/>
                          </a:solidFill>
                        </a:defRPr>
                      </a:pPr>
                      <a:t>[VALOR]</a:t>
                    </a:fld>
                    <a:r>
                      <a:rPr lang="en-US" sz="1100" baseline="0" dirty="0"/>
                      <a:t>; </a:t>
                    </a:r>
                    <a:fld id="{5CF49262-665F-42C7-8FE7-498C8C72294A}"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3895886504059666"/>
                      <c:h val="0.23361904666691505"/>
                    </c:manualLayout>
                  </c15:layout>
                  <c15:dlblFieldTable/>
                  <c15:showDataLabelsRange val="0"/>
                </c:ext>
                <c:ext xmlns:c16="http://schemas.microsoft.com/office/drawing/2014/chart" uri="{C3380CC4-5D6E-409C-BE32-E72D297353CC}">
                  <c16:uniqueId val="{00000003-E00C-4E32-BAE1-B5FB9DE8CC86}"/>
                </c:ext>
              </c:extLst>
            </c:dLbl>
            <c:dLbl>
              <c:idx val="2"/>
              <c:layout>
                <c:manualLayout>
                  <c:x val="5.9895833333333336E-2"/>
                  <c:y val="7.829117978085514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43F22A3-DF15-4348-BF2E-670675EAB3C6}" type="CATEGORYNAME">
                      <a:rPr lang="en-US" sz="1100" dirty="0"/>
                      <a:pPr>
                        <a:defRPr>
                          <a:solidFill>
                            <a:schemeClr val="accent1"/>
                          </a:solidFill>
                        </a:defRPr>
                      </a:pPr>
                      <a:t>[NOMBRE DE CATEGORÍA]</a:t>
                    </a:fld>
                    <a:r>
                      <a:rPr lang="en-US" sz="1100" baseline="0" dirty="0"/>
                      <a:t>; </a:t>
                    </a:r>
                    <a:fld id="{B78010ED-88EC-4CAA-8972-5A8738A9BD30}" type="VALUE">
                      <a:rPr lang="en-US" sz="1100" baseline="0" dirty="0"/>
                      <a:pPr>
                        <a:defRPr>
                          <a:solidFill>
                            <a:schemeClr val="accent1"/>
                          </a:solidFill>
                        </a:defRPr>
                      </a:pPr>
                      <a:t>[VALOR]</a:t>
                    </a:fld>
                    <a:r>
                      <a:rPr lang="en-US" sz="1100" baseline="0" dirty="0"/>
                      <a:t>; </a:t>
                    </a:r>
                    <a:fld id="{92D4AF60-8B15-4D4F-825F-D98F4794A1F2}" type="PERCENTAGE">
                      <a:rPr lang="en-US" sz="1100" baseline="0" dirty="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00C-4E32-BAE1-B5FB9DE8CC86}"/>
                </c:ext>
              </c:extLst>
            </c:dLbl>
            <c:dLbl>
              <c:idx val="3"/>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EC31748D-3A9B-401E-948C-717FED87180F}" type="CATEGORYNAME">
                      <a:rPr lang="en-US" sz="1100"/>
                      <a:pPr>
                        <a:defRPr>
                          <a:solidFill>
                            <a:schemeClr val="accent1"/>
                          </a:solidFill>
                        </a:defRPr>
                      </a:pPr>
                      <a:t>[NOMBRE DE CATEGORÍA]</a:t>
                    </a:fld>
                    <a:r>
                      <a:rPr lang="en-US" sz="1100" baseline="0" dirty="0"/>
                      <a:t>; </a:t>
                    </a:r>
                    <a:fld id="{C9BD6C2E-8754-4912-AE55-40581C708EE1}" type="VALUE">
                      <a:rPr lang="en-US" sz="1100" baseline="0"/>
                      <a:pPr>
                        <a:defRPr>
                          <a:solidFill>
                            <a:schemeClr val="accent1"/>
                          </a:solidFill>
                        </a:defRPr>
                      </a:pPr>
                      <a:t>[VALOR]</a:t>
                    </a:fld>
                    <a:r>
                      <a:rPr lang="en-US" sz="1100" baseline="0" dirty="0"/>
                      <a:t>; </a:t>
                    </a:r>
                    <a:fld id="{9ECF3F5E-9E1F-4D8D-AA3B-AD1A8E425369}"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00C-4E32-BAE1-B5FB9DE8CC86}"/>
                </c:ext>
              </c:extLst>
            </c:dLbl>
            <c:dLbl>
              <c:idx val="4"/>
              <c:layout>
                <c:manualLayout>
                  <c:x val="-1.1091907424003187E-2"/>
                  <c:y val="-0.4073921316630432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29648759-F8CA-4E6C-90A9-98D15847AB3C}" type="CATEGORYNAME">
                      <a:rPr lang="en-US" sz="1100"/>
                      <a:pPr>
                        <a:defRPr>
                          <a:solidFill>
                            <a:schemeClr val="accent1"/>
                          </a:solidFill>
                        </a:defRPr>
                      </a:pPr>
                      <a:t>[NOMBRE DE CATEGORÍA]</a:t>
                    </a:fld>
                    <a:r>
                      <a:rPr lang="en-US" sz="1100" baseline="0" dirty="0"/>
                      <a:t>; </a:t>
                    </a:r>
                    <a:fld id="{79795BAF-633B-402F-B5B7-9DC99F90F913}" type="VALUE">
                      <a:rPr lang="en-US" sz="1100" baseline="0"/>
                      <a:pPr>
                        <a:defRPr>
                          <a:solidFill>
                            <a:schemeClr val="accent1"/>
                          </a:solidFill>
                        </a:defRPr>
                      </a:pPr>
                      <a:t>[VALOR]</a:t>
                    </a:fld>
                    <a:r>
                      <a:rPr lang="en-US" sz="1100" baseline="0" dirty="0"/>
                      <a:t>; </a:t>
                    </a:r>
                    <a:fld id="{75039FF1-E201-41B2-9725-0B34DD881819}"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00C-4E32-BAE1-B5FB9DE8CC86}"/>
                </c:ext>
              </c:extLst>
            </c:dLbl>
            <c:dLbl>
              <c:idx val="5"/>
              <c:layout>
                <c:manualLayout>
                  <c:x val="0.16073675360892389"/>
                  <c:y val="-8.316537081603070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EF7E00B4-5CFE-4F27-928F-1C4DC781ECE6}" type="CATEGORYNAME">
                      <a:rPr lang="en-US" sz="1100"/>
                      <a:pPr>
                        <a:defRPr>
                          <a:solidFill>
                            <a:schemeClr val="accent1"/>
                          </a:solidFill>
                        </a:defRPr>
                      </a:pPr>
                      <a:t>[NOMBRE DE CATEGORÍA]</a:t>
                    </a:fld>
                    <a:r>
                      <a:rPr lang="en-US" sz="1100" baseline="0" dirty="0"/>
                      <a:t>; </a:t>
                    </a:r>
                    <a:fld id="{05B76D2D-0162-48CA-98F3-432A6D49BACA}" type="VALUE">
                      <a:rPr lang="en-US" sz="1100" baseline="0"/>
                      <a:pPr>
                        <a:defRPr>
                          <a:solidFill>
                            <a:schemeClr val="accent1"/>
                          </a:solidFill>
                        </a:defRPr>
                      </a:pPr>
                      <a:t>[VALOR]</a:t>
                    </a:fld>
                    <a:r>
                      <a:rPr lang="en-US" sz="1100" baseline="0" dirty="0"/>
                      <a:t>; </a:t>
                    </a:r>
                    <a:fld id="{080E52DA-48DC-404D-84B8-3B34BBB74D45}"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00C-4E32-BAE1-B5FB9DE8CC86}"/>
                </c:ext>
              </c:extLst>
            </c:dLbl>
            <c:spPr>
              <a:noFill/>
              <a:ln>
                <a:noFill/>
              </a:ln>
              <a:effectLst/>
            </c:spPr>
            <c:txPr>
              <a:bodyPr rot="0" spcFirstLastPara="1" vertOverflow="ellipsis"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2018.xlsb]Hoja9'!$B$100:$B$105</c:f>
              <c:strCache>
                <c:ptCount val="6"/>
                <c:pt idx="0">
                  <c:v>Bancos Nacionales</c:v>
                </c:pt>
                <c:pt idx="1">
                  <c:v>Bancos Internacionales</c:v>
                </c:pt>
                <c:pt idx="2">
                  <c:v>FIC</c:v>
                </c:pt>
                <c:pt idx="3">
                  <c:v>TES</c:v>
                </c:pt>
                <c:pt idx="4">
                  <c:v>CDT</c:v>
                </c:pt>
                <c:pt idx="5">
                  <c:v>ACCIONES</c:v>
                </c:pt>
              </c:strCache>
            </c:strRef>
          </c:cat>
          <c:val>
            <c:numRef>
              <c:f>'[RESUMEN DE OPERACIONES MENSUAL A CONTABILIDAD OCTUBRE 2018.xlsb]Hoja9'!$C$100:$C$105</c:f>
              <c:numCache>
                <c:formatCode>_(* #,##0.00_);_(* \(#,##0.00\);_(* "-"??_);_(@_)</c:formatCode>
                <c:ptCount val="6"/>
                <c:pt idx="0">
                  <c:v>8763</c:v>
                </c:pt>
                <c:pt idx="1">
                  <c:v>241</c:v>
                </c:pt>
                <c:pt idx="2">
                  <c:v>163478</c:v>
                </c:pt>
                <c:pt idx="3">
                  <c:v>326230</c:v>
                </c:pt>
                <c:pt idx="4">
                  <c:v>171612</c:v>
                </c:pt>
                <c:pt idx="5">
                  <c:v>255</c:v>
                </c:pt>
              </c:numCache>
            </c:numRef>
          </c:val>
          <c:extLst>
            <c:ext xmlns:c16="http://schemas.microsoft.com/office/drawing/2014/chart" uri="{C3380CC4-5D6E-409C-BE32-E72D297353CC}">
              <c16:uniqueId val="{0000000C-E00C-4E32-BAE1-B5FB9DE8CC86}"/>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s-ES" sz="1400" dirty="0"/>
              <a:t>   VALORACION PORTAFOLIO EXTINTO OCTUBRE 2018</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'[RESUMEN DE OPERACIONES MENSUAL A CONTABILIDAD OCTUBRE 2018.xlsb]Hoja9'!$C$118</c:f>
              <c:strCache>
                <c:ptCount val="1"/>
                <c:pt idx="0">
                  <c:v>VALORACION OCTUBRE 2018</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CD8-479E-9FA5-CE4FF4A4EFC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CD8-479E-9FA5-CE4FF4A4EFC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8CD8-479E-9FA5-CE4FF4A4EFC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8CD8-479E-9FA5-CE4FF4A4EFC5}"/>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8CD8-479E-9FA5-CE4FF4A4EFC5}"/>
              </c:ext>
            </c:extLst>
          </c:dPt>
          <c:dLbls>
            <c:dLbl>
              <c:idx val="0"/>
              <c:layout>
                <c:manualLayout>
                  <c:x val="0"/>
                  <c:y val="-9.722222222222222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6B95EF4D-AB9D-4FF8-906C-45906D8ED85F}" type="CATEGORYNAME">
                      <a:rPr lang="en-US" sz="1100"/>
                      <a:pPr>
                        <a:defRPr/>
                      </a:pPr>
                      <a:t>[NOMBRE DE CATEGORÍA]</a:t>
                    </a:fld>
                    <a:r>
                      <a:rPr lang="en-US" sz="1100" baseline="0" dirty="0"/>
                      <a:t>; </a:t>
                    </a:r>
                    <a:fld id="{A67F0530-9542-4255-BD44-AE9DAAEA9976}" type="VALUE">
                      <a:rPr lang="en-US" sz="1100" baseline="0"/>
                      <a:pPr>
                        <a:defRPr/>
                      </a:pPr>
                      <a:t>[VALOR]</a:t>
                    </a:fld>
                    <a:r>
                      <a:rPr lang="en-US" sz="1100" baseline="0" dirty="0"/>
                      <a:t>; </a:t>
                    </a:r>
                    <a:fld id="{2BDA0B85-934A-42EA-A540-D7C8463AEF03}" type="PERCENTAGE">
                      <a:rPr lang="en-US" sz="1100" baseline="0"/>
                      <a:pPr>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CD8-479E-9FA5-CE4FF4A4EFC5}"/>
                </c:ext>
              </c:extLst>
            </c:dLbl>
            <c:dLbl>
              <c:idx val="1"/>
              <c:layout>
                <c:manualLayout>
                  <c:x val="-8.1360960013202258E-3"/>
                  <c:y val="2.314814814814814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CFBF7919-710F-4EBB-9933-9B2BFDF63088}" type="CATEGORYNAME">
                      <a:rPr lang="en-US" sz="1100"/>
                      <a:pPr>
                        <a:defRPr>
                          <a:solidFill>
                            <a:schemeClr val="accent1"/>
                          </a:solidFill>
                        </a:defRPr>
                      </a:pPr>
                      <a:t>[NOMBRE DE CATEGORÍA]</a:t>
                    </a:fld>
                    <a:r>
                      <a:rPr lang="en-US" sz="1100" baseline="0" dirty="0"/>
                      <a:t>; </a:t>
                    </a:r>
                    <a:fld id="{789FB0DA-3FDA-4FE3-88DA-DFB608DE0231}" type="VALUE">
                      <a:rPr lang="en-US" sz="1100" baseline="0"/>
                      <a:pPr>
                        <a:defRPr>
                          <a:solidFill>
                            <a:schemeClr val="accent1"/>
                          </a:solidFill>
                        </a:defRPr>
                      </a:pPr>
                      <a:t>[VALOR]</a:t>
                    </a:fld>
                    <a:r>
                      <a:rPr lang="en-US" sz="1100" baseline="0" dirty="0"/>
                      <a:t>; </a:t>
                    </a:r>
                    <a:fld id="{DC6ECDF7-33D0-4280-A8B8-99E7A0BB9137}"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CD8-479E-9FA5-CE4FF4A4EFC5}"/>
                </c:ext>
              </c:extLst>
            </c:dLbl>
            <c:dLbl>
              <c:idx val="2"/>
              <c:layout>
                <c:manualLayout>
                  <c:x val="-2.9289945604752812E-2"/>
                  <c:y val="-4.629629629629629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0E3B055-A1D0-42D3-9AB0-DDE9CC32CC2F}" type="CATEGORYNAME">
                      <a:rPr lang="en-US" sz="1100" dirty="0"/>
                      <a:pPr>
                        <a:defRPr>
                          <a:solidFill>
                            <a:schemeClr val="accent1"/>
                          </a:solidFill>
                        </a:defRPr>
                      </a:pPr>
                      <a:t>[NOMBRE DE CATEGORÍA]</a:t>
                    </a:fld>
                    <a:r>
                      <a:rPr lang="en-US" sz="1100" baseline="0" dirty="0"/>
                      <a:t>; </a:t>
                    </a:r>
                    <a:fld id="{FE76EB7E-00AC-4DB4-920F-0A34463F28E6}" type="VALUE">
                      <a:rPr lang="en-US" sz="1100" baseline="0" dirty="0"/>
                      <a:pPr>
                        <a:defRPr>
                          <a:solidFill>
                            <a:schemeClr val="accent1"/>
                          </a:solidFill>
                        </a:defRPr>
                      </a:pPr>
                      <a:t>[VALOR]</a:t>
                    </a:fld>
                    <a:r>
                      <a:rPr lang="en-US" sz="1100" baseline="0" dirty="0"/>
                      <a:t>; </a:t>
                    </a:r>
                    <a:fld id="{FE3A2356-2982-40F2-9F3C-795759B12671}" type="PERCENTAGE">
                      <a:rPr lang="en-US" sz="1100" baseline="0" dirty="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CD8-479E-9FA5-CE4FF4A4EFC5}"/>
                </c:ext>
              </c:extLst>
            </c:dLbl>
            <c:dLbl>
              <c:idx val="3"/>
              <c:layout>
                <c:manualLayout>
                  <c:x val="-2.1153849603432587E-2"/>
                  <c:y val="-0.14814814814814814"/>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17689BB9-0603-438B-9149-9844BCF2AF45}" type="CATEGORYNAME">
                      <a:rPr lang="en-US" sz="1100"/>
                      <a:pPr>
                        <a:defRPr>
                          <a:solidFill>
                            <a:schemeClr val="accent1"/>
                          </a:solidFill>
                        </a:defRPr>
                      </a:pPr>
                      <a:t>[NOMBRE DE CATEGORÍA]</a:t>
                    </a:fld>
                    <a:r>
                      <a:rPr lang="en-US" sz="1100" baseline="0" dirty="0"/>
                      <a:t>; </a:t>
                    </a:r>
                    <a:fld id="{B1FE1B10-624D-4216-BC2F-30EA51784AA1}" type="VALUE">
                      <a:rPr lang="en-US" sz="1100" baseline="0"/>
                      <a:pPr>
                        <a:defRPr>
                          <a:solidFill>
                            <a:schemeClr val="accent1"/>
                          </a:solidFill>
                        </a:defRPr>
                      </a:pPr>
                      <a:t>[VALOR]</a:t>
                    </a:fld>
                    <a:r>
                      <a:rPr lang="en-US" sz="1100" baseline="0" dirty="0"/>
                      <a:t>; </a:t>
                    </a:r>
                    <a:fld id="{00D29E53-2EDC-44C2-8043-9C1594C9BA46}"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CD8-479E-9FA5-CE4FF4A4EFC5}"/>
                </c:ext>
              </c:extLst>
            </c:dLbl>
            <c:dLbl>
              <c:idx val="4"/>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27DC1C8-5141-4A0F-B500-EC9483B5EFEC}" type="CATEGORYNAME">
                      <a:rPr lang="fr-FR" sz="1100" baseline="0" smtClean="0"/>
                      <a:pPr>
                        <a:defRPr>
                          <a:solidFill>
                            <a:schemeClr val="accent1"/>
                          </a:solidFill>
                        </a:defRPr>
                      </a:pPr>
                      <a:t>[NOMBRE DE CATEGORÍA]</a:t>
                    </a:fld>
                    <a:r>
                      <a:rPr lang="fr-FR" sz="1100" baseline="0" dirty="0"/>
                      <a:t>; </a:t>
                    </a:r>
                    <a:fld id="{C62FF023-5F92-497D-866B-AACA7783E238}" type="VALUE">
                      <a:rPr lang="fr-FR" sz="1100" baseline="0"/>
                      <a:pPr>
                        <a:defRPr>
                          <a:solidFill>
                            <a:schemeClr val="accent1"/>
                          </a:solidFill>
                        </a:defRPr>
                      </a:pPr>
                      <a:t>[VALOR]</a:t>
                    </a:fld>
                    <a:r>
                      <a:rPr lang="fr-FR" sz="1100" baseline="0" dirty="0"/>
                      <a:t>; </a:t>
                    </a:r>
                    <a:fld id="{1F3C8F5A-2720-4D11-9256-EFC8A56DCAC1}" type="PERCENTAGE">
                      <a:rPr lang="fr-FR" sz="1100" baseline="0"/>
                      <a:pPr>
                        <a:defRPr>
                          <a:solidFill>
                            <a:schemeClr val="accent1"/>
                          </a:solidFill>
                        </a:defRPr>
                      </a:pPr>
                      <a:t>[PORCENTAJE]</a:t>
                    </a:fld>
                    <a:endParaRPr lang="fr-FR"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1"/>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8CD8-479E-9FA5-CE4FF4A4EFC5}"/>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2018.xlsb]Hoja9'!$B$119:$B$123</c:f>
              <c:strCache>
                <c:ptCount val="5"/>
                <c:pt idx="0">
                  <c:v>Tes Tasa Fija 480444</c:v>
                </c:pt>
                <c:pt idx="1">
                  <c:v>Tes Tasa Fija 480446</c:v>
                </c:pt>
                <c:pt idx="2">
                  <c:v>Tes Tasa Fija 480447</c:v>
                </c:pt>
                <c:pt idx="3">
                  <c:v>Tes Tasa Fija 544236                </c:v>
                </c:pt>
                <c:pt idx="4">
                  <c:v>Tes UVR       480449                </c:v>
                </c:pt>
              </c:strCache>
            </c:strRef>
          </c:cat>
          <c:val>
            <c:numRef>
              <c:f>'[RESUMEN DE OPERACIONES MENSUAL A CONTABILIDAD OCTUBRE 2018.xlsb]Hoja9'!$C$119:$C$123</c:f>
              <c:numCache>
                <c:formatCode>#,##0.00</c:formatCode>
                <c:ptCount val="5"/>
                <c:pt idx="0">
                  <c:v>198524825</c:v>
                </c:pt>
                <c:pt idx="1">
                  <c:v>40263610</c:v>
                </c:pt>
                <c:pt idx="2">
                  <c:v>10516190</c:v>
                </c:pt>
                <c:pt idx="3">
                  <c:v>19096423</c:v>
                </c:pt>
                <c:pt idx="4">
                  <c:v>96086018</c:v>
                </c:pt>
              </c:numCache>
            </c:numRef>
          </c:val>
          <c:extLst>
            <c:ext xmlns:c16="http://schemas.microsoft.com/office/drawing/2014/chart" uri="{C3380CC4-5D6E-409C-BE32-E72D297353CC}">
              <c16:uniqueId val="{0000000A-8CD8-479E-9FA5-CE4FF4A4EFC5}"/>
            </c:ext>
          </c:extLst>
        </c:ser>
        <c:ser>
          <c:idx val="1"/>
          <c:order val="1"/>
          <c:tx>
            <c:strRef>
              <c:f>'[RESUMEN DE OPERACIONES MENSUAL A CONTABILIDAD OCTUBRE 2018.xlsb]Hoja9'!$D$118</c:f>
              <c:strCache>
                <c:ptCount val="1"/>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8CD8-479E-9FA5-CE4FF4A4EFC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E-8CD8-479E-9FA5-CE4FF4A4EFC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0-8CD8-479E-9FA5-CE4FF4A4EFC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2-8CD8-479E-9FA5-CE4FF4A4EFC5}"/>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4-8CD8-479E-9FA5-CE4FF4A4EFC5}"/>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8CD8-479E-9FA5-CE4FF4A4EFC5}"/>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E-8CD8-479E-9FA5-CE4FF4A4EFC5}"/>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0-8CD8-479E-9FA5-CE4FF4A4EFC5}"/>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2-8CD8-479E-9FA5-CE4FF4A4EFC5}"/>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4-8CD8-479E-9FA5-CE4FF4A4EFC5}"/>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2018.xlsb]Hoja9'!$B$119:$B$123</c:f>
              <c:strCache>
                <c:ptCount val="5"/>
                <c:pt idx="0">
                  <c:v>Tes Tasa Fija 480444</c:v>
                </c:pt>
                <c:pt idx="1">
                  <c:v>Tes Tasa Fija 480446</c:v>
                </c:pt>
                <c:pt idx="2">
                  <c:v>Tes Tasa Fija 480447</c:v>
                </c:pt>
                <c:pt idx="3">
                  <c:v>Tes Tasa Fija 544236                </c:v>
                </c:pt>
                <c:pt idx="4">
                  <c:v>Tes UVR       480449                </c:v>
                </c:pt>
              </c:strCache>
            </c:strRef>
          </c:cat>
          <c:val>
            <c:numRef>
              <c:f>'[RESUMEN DE OPERACIONES MENSUAL A CONTABILIDAD OCTUBRE 2018.xlsb]Hoja9'!$D$119:$D$123</c:f>
              <c:numCache>
                <c:formatCode>General</c:formatCode>
                <c:ptCount val="5"/>
              </c:numCache>
            </c:numRef>
          </c:val>
          <c:extLst>
            <c:ext xmlns:c16="http://schemas.microsoft.com/office/drawing/2014/chart" uri="{C3380CC4-5D6E-409C-BE32-E72D297353CC}">
              <c16:uniqueId val="{00000015-8CD8-479E-9FA5-CE4FF4A4EFC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PROPIOS SAE OCTUBRE 2018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Hoja10!$C$16</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467-44F2-80C3-2ACF99C8C122}"/>
              </c:ext>
            </c:extLst>
          </c:dPt>
          <c:dPt>
            <c:idx val="1"/>
            <c:bubble3D val="0"/>
            <c:explosion val="2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467-44F2-80C3-2ACF99C8C122}"/>
              </c:ext>
            </c:extLst>
          </c:dPt>
          <c:dLbls>
            <c:dLbl>
              <c:idx val="0"/>
              <c:layout>
                <c:manualLayout>
                  <c:x val="0.10505922196614612"/>
                  <c:y val="9.9345436599015277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467-44F2-80C3-2ACF99C8C122}"/>
                </c:ext>
              </c:extLst>
            </c:dLbl>
            <c:dLbl>
              <c:idx val="1"/>
              <c:layout>
                <c:manualLayout>
                  <c:x val="-8.4047377572916943E-2"/>
                  <c:y val="-9.031403327183208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467-44F2-80C3-2ACF99C8C122}"/>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Hoja10!$B$17:$B$18</c:f>
              <c:strCache>
                <c:ptCount val="2"/>
                <c:pt idx="0">
                  <c:v>Bancos Nacionales</c:v>
                </c:pt>
                <c:pt idx="1">
                  <c:v>FIC</c:v>
                </c:pt>
              </c:strCache>
            </c:strRef>
          </c:cat>
          <c:val>
            <c:numRef>
              <c:f>Hoja10!$C$17:$C$18</c:f>
              <c:numCache>
                <c:formatCode>_(* #,##0.00_);_(* \(#,##0.00\);_(* "-"??_);_(@_)</c:formatCode>
                <c:ptCount val="2"/>
                <c:pt idx="0">
                  <c:v>405</c:v>
                </c:pt>
                <c:pt idx="1">
                  <c:v>3779</c:v>
                </c:pt>
              </c:numCache>
            </c:numRef>
          </c:val>
          <c:extLst>
            <c:ext xmlns:c16="http://schemas.microsoft.com/office/drawing/2014/chart" uri="{C3380CC4-5D6E-409C-BE32-E72D297353CC}">
              <c16:uniqueId val="{00000004-3467-44F2-80C3-2ACF99C8C12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PROYECTO</a:t>
            </a:r>
            <a:r>
              <a:rPr lang="en-US" baseline="0"/>
              <a:t> PAZ OCTUBRE 2018</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Hoja10!$E$16</c:f>
              <c:strCache>
                <c:ptCount val="1"/>
                <c:pt idx="0">
                  <c:v>RECURSOS TERCEROS </c:v>
                </c:pt>
              </c:strCache>
            </c:strRef>
          </c:tx>
          <c:dPt>
            <c:idx val="0"/>
            <c:bubble3D val="0"/>
            <c:explosion val="2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0DE-4B60-AC0D-E364CC0B82A5}"/>
              </c:ext>
            </c:extLst>
          </c:dPt>
          <c:dPt>
            <c:idx val="1"/>
            <c:bubble3D val="0"/>
            <c:spPr>
              <a:solidFill>
                <a:srgbClr val="FFC0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0DE-4B60-AC0D-E364CC0B82A5}"/>
              </c:ext>
            </c:extLst>
          </c:dPt>
          <c:dLbls>
            <c:dLbl>
              <c:idx val="0"/>
              <c:layout>
                <c:manualLayout>
                  <c:x val="0.29365960826741883"/>
                  <c:y val="9.722554722328262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0DE-4B60-AC0D-E364CC0B82A5}"/>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0DE-4B60-AC0D-E364CC0B82A5}"/>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Hoja10!$B$17:$B$18</c:f>
              <c:strCache>
                <c:ptCount val="2"/>
                <c:pt idx="0">
                  <c:v>Bancos Nacionales</c:v>
                </c:pt>
                <c:pt idx="1">
                  <c:v>FIC</c:v>
                </c:pt>
              </c:strCache>
            </c:strRef>
          </c:cat>
          <c:val>
            <c:numRef>
              <c:f>Hoja10!$E$17:$E$18</c:f>
              <c:numCache>
                <c:formatCode>_(* #,##0.00_);_(* \(#,##0.00\);_(* "-"??_);_(@_)</c:formatCode>
                <c:ptCount val="2"/>
                <c:pt idx="0">
                  <c:v>38</c:v>
                </c:pt>
                <c:pt idx="1">
                  <c:v>5964</c:v>
                </c:pt>
              </c:numCache>
            </c:numRef>
          </c:val>
          <c:extLst>
            <c:ext xmlns:c16="http://schemas.microsoft.com/office/drawing/2014/chart" uri="{C3380CC4-5D6E-409C-BE32-E72D297353CC}">
              <c16:uniqueId val="{00000004-D0DE-4B60-AC0D-E364CC0B82A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n-US">
                <a:effectLst>
                  <a:outerShdw blurRad="38100" dist="38100" dir="2700000" algn="tl">
                    <a:srgbClr val="000000">
                      <a:alpha val="43137"/>
                    </a:srgbClr>
                  </a:outerShdw>
                </a:effectLst>
              </a:rPr>
              <a:t>EJECUCION</a:t>
            </a:r>
            <a:r>
              <a:rPr lang="en-US" baseline="0">
                <a:effectLst>
                  <a:outerShdw blurRad="38100" dist="38100" dir="2700000" algn="tl">
                    <a:srgbClr val="000000">
                      <a:alpha val="43137"/>
                    </a:srgbClr>
                  </a:outerShdw>
                </a:effectLst>
              </a:rPr>
              <a:t> ALMAGRARIO</a:t>
            </a:r>
            <a:endParaRPr lang="en-US">
              <a:effectLst>
                <a:outerShdw blurRad="38100" dist="38100" dir="2700000" algn="tl">
                  <a:srgbClr val="000000">
                    <a:alpha val="43137"/>
                  </a:srgbClr>
                </a:outerShdw>
              </a:effectLst>
            </a:endParaRPr>
          </a:p>
        </c:rich>
      </c:tx>
      <c:layout>
        <c:manualLayout>
          <c:xMode val="edge"/>
          <c:yMode val="edge"/>
          <c:x val="3.1831831831831831E-2"/>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lineChart>
        <c:grouping val="standard"/>
        <c:varyColors val="0"/>
        <c:ser>
          <c:idx val="0"/>
          <c:order val="0"/>
          <c:tx>
            <c:strRef>
              <c:f>ALMAGRARIO!$D$20</c:f>
              <c:strCache>
                <c:ptCount val="1"/>
                <c:pt idx="0">
                  <c:v>ALMAGRARIO</c:v>
                </c:pt>
              </c:strCache>
            </c:strRef>
          </c:tx>
          <c:spPr>
            <a:ln w="28575" cap="rnd">
              <a:solidFill>
                <a:schemeClr val="accent1"/>
              </a:solidFill>
              <a:round/>
            </a:ln>
            <a:effectLst/>
          </c:spPr>
          <c:marker>
            <c:symbol val="none"/>
          </c:marker>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ALMAGRARIO!$E$20:$N$20</c:f>
              <c:numCache>
                <c:formatCode>_-"$"* #,##0_-;\-"$"* #,##0_-;_-"$"* "-"??_-;_-@_-</c:formatCode>
                <c:ptCount val="10"/>
                <c:pt idx="0">
                  <c:v>289790992</c:v>
                </c:pt>
                <c:pt idx="1">
                  <c:v>307587819</c:v>
                </c:pt>
                <c:pt idx="2">
                  <c:v>310102528</c:v>
                </c:pt>
                <c:pt idx="3">
                  <c:v>311673980</c:v>
                </c:pt>
                <c:pt idx="4">
                  <c:v>313185017.93000001</c:v>
                </c:pt>
                <c:pt idx="5">
                  <c:v>356714806.07000005</c:v>
                </c:pt>
                <c:pt idx="6">
                  <c:v>348967681</c:v>
                </c:pt>
                <c:pt idx="7">
                  <c:v>321825614.67000002</c:v>
                </c:pt>
                <c:pt idx="8">
                  <c:v>317625801.51999998</c:v>
                </c:pt>
                <c:pt idx="9">
                  <c:v>303193847.73999995</c:v>
                </c:pt>
              </c:numCache>
            </c:numRef>
          </c:val>
          <c:smooth val="0"/>
          <c:extLst>
            <c:ext xmlns:c16="http://schemas.microsoft.com/office/drawing/2014/chart" uri="{C3380CC4-5D6E-409C-BE32-E72D297353CC}">
              <c16:uniqueId val="{00000000-4EE8-4B43-817F-E9FDAA0E8B9A}"/>
            </c:ext>
          </c:extLst>
        </c:ser>
        <c:dLbls>
          <c:showLegendKey val="0"/>
          <c:showVal val="0"/>
          <c:showCatName val="0"/>
          <c:showSerName val="0"/>
          <c:showPercent val="0"/>
          <c:showBubbleSize val="0"/>
        </c:dLbls>
        <c:smooth val="0"/>
        <c:axId val="669188479"/>
        <c:axId val="685507679"/>
      </c:lineChart>
      <c:catAx>
        <c:axId val="6691884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MES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85507679"/>
        <c:crosses val="autoZero"/>
        <c:auto val="1"/>
        <c:lblAlgn val="ctr"/>
        <c:lblOffset val="100"/>
        <c:noMultiLvlLbl val="0"/>
      </c:catAx>
      <c:valAx>
        <c:axId val="6855076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VALORES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91884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lang="es-CO" sz="1400" b="0" i="0" baseline="0" dirty="0">
                <a:effectLst>
                  <a:outerShdw blurRad="38100" dist="38100" dir="2700000" algn="tl" rotWithShape="0">
                    <a:srgbClr val="000000">
                      <a:alpha val="43000"/>
                    </a:srgbClr>
                  </a:outerShdw>
                </a:effectLst>
              </a:rPr>
              <a:t>EJECUCION ALPOPULAR</a:t>
            </a:r>
            <a:endParaRPr lang="es-CO" sz="14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prstClr val="black">
                    <a:lumMod val="65000"/>
                    <a:lumOff val="35000"/>
                  </a:prstClr>
                </a:solidFill>
              </a:defRPr>
            </a:pPr>
            <a:endParaRPr lang="en-US" sz="1400"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endParaRPr lang="es-CO"/>
        </a:p>
      </c:txPr>
    </c:title>
    <c:autoTitleDeleted val="0"/>
    <c:plotArea>
      <c:layout>
        <c:manualLayout>
          <c:layoutTarget val="inner"/>
          <c:xMode val="edge"/>
          <c:yMode val="edge"/>
          <c:x val="0.19735136250126178"/>
          <c:y val="0.26073574573764169"/>
          <c:w val="0.68666516986047499"/>
          <c:h val="0.37255853092252317"/>
        </c:manualLayout>
      </c:layout>
      <c:lineChart>
        <c:grouping val="standard"/>
        <c:varyColors val="0"/>
        <c:ser>
          <c:idx val="0"/>
          <c:order val="0"/>
          <c:tx>
            <c:strRef>
              <c:f>ALPOPULAR!$D$25</c:f>
              <c:strCache>
                <c:ptCount val="1"/>
                <c:pt idx="0">
                  <c:v>TOTAL</c:v>
                </c:pt>
              </c:strCache>
            </c:strRef>
          </c:tx>
          <c:spPr>
            <a:ln w="28575" cap="rnd">
              <a:solidFill>
                <a:schemeClr val="accent1"/>
              </a:solidFill>
              <a:round/>
            </a:ln>
            <a:effectLst/>
          </c:spPr>
          <c:marker>
            <c:symbol val="none"/>
          </c:marker>
          <c:cat>
            <c:strRef>
              <c:f>ALPOPULAR!$E$24:$N$24</c:f>
              <c:strCache>
                <c:ptCount val="10"/>
                <c:pt idx="0">
                  <c:v>DICIEMBRE DE 2017</c:v>
                </c:pt>
                <c:pt idx="1">
                  <c:v>ENERO</c:v>
                </c:pt>
                <c:pt idx="2">
                  <c:v>FEBRERO</c:v>
                </c:pt>
                <c:pt idx="3">
                  <c:v>MARZO</c:v>
                </c:pt>
                <c:pt idx="4">
                  <c:v>ABRIL</c:v>
                </c:pt>
                <c:pt idx="5">
                  <c:v>MAYO</c:v>
                </c:pt>
                <c:pt idx="6">
                  <c:v>JUNIO</c:v>
                </c:pt>
                <c:pt idx="7">
                  <c:v>JULIO</c:v>
                </c:pt>
                <c:pt idx="8">
                  <c:v>AGOSTO</c:v>
                </c:pt>
                <c:pt idx="9">
                  <c:v>SEPTIEMBRE</c:v>
                </c:pt>
              </c:strCache>
            </c:strRef>
          </c:cat>
          <c:val>
            <c:numRef>
              <c:f>ALPOPULAR!$E$25:$N$25</c:f>
              <c:numCache>
                <c:formatCode>_-"$"* #,##0_-;\-"$"* #,##0_-;_-"$"* "-"??_-;_-@_-</c:formatCode>
                <c:ptCount val="10"/>
                <c:pt idx="0">
                  <c:v>635047584</c:v>
                </c:pt>
                <c:pt idx="1">
                  <c:v>759710187</c:v>
                </c:pt>
                <c:pt idx="2">
                  <c:v>759710187</c:v>
                </c:pt>
                <c:pt idx="3">
                  <c:v>614972748</c:v>
                </c:pt>
                <c:pt idx="4">
                  <c:v>543033987</c:v>
                </c:pt>
                <c:pt idx="5">
                  <c:v>1130195208</c:v>
                </c:pt>
                <c:pt idx="6">
                  <c:v>733030705</c:v>
                </c:pt>
                <c:pt idx="7">
                  <c:v>633841792</c:v>
                </c:pt>
                <c:pt idx="8">
                  <c:v>1208997233</c:v>
                </c:pt>
                <c:pt idx="9">
                  <c:v>606850926</c:v>
                </c:pt>
              </c:numCache>
            </c:numRef>
          </c:val>
          <c:smooth val="0"/>
          <c:extLst>
            <c:ext xmlns:c16="http://schemas.microsoft.com/office/drawing/2014/chart" uri="{C3380CC4-5D6E-409C-BE32-E72D297353CC}">
              <c16:uniqueId val="{00000000-B022-4B8E-8C7F-60505B4B40FD}"/>
            </c:ext>
          </c:extLst>
        </c:ser>
        <c:dLbls>
          <c:showLegendKey val="0"/>
          <c:showVal val="0"/>
          <c:showCatName val="0"/>
          <c:showSerName val="0"/>
          <c:showPercent val="0"/>
          <c:showBubbleSize val="0"/>
        </c:dLbls>
        <c:smooth val="0"/>
        <c:axId val="445233967"/>
        <c:axId val="665381839"/>
      </c:lineChart>
      <c:catAx>
        <c:axId val="44523396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MES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5381839"/>
        <c:crosses val="autoZero"/>
        <c:auto val="1"/>
        <c:lblAlgn val="ctr"/>
        <c:lblOffset val="100"/>
        <c:noMultiLvlLbl val="0"/>
      </c:catAx>
      <c:valAx>
        <c:axId val="6653818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VALORES</a:t>
                </a:r>
              </a:p>
            </c:rich>
          </c:tx>
          <c:layout>
            <c:manualLayout>
              <c:xMode val="edge"/>
              <c:yMode val="edge"/>
              <c:x val="0"/>
              <c:y val="0.3380462311318224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4452339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s-CO" dirty="0">
                <a:effectLst>
                  <a:outerShdw blurRad="38100" dist="38100" dir="2700000" algn="tl">
                    <a:srgbClr val="000000">
                      <a:alpha val="43137"/>
                    </a:srgbClr>
                  </a:outerShdw>
                </a:effectLst>
              </a:rPr>
              <a:t>EJECUCION</a:t>
            </a:r>
            <a:r>
              <a:rPr lang="es-CO" baseline="0" dirty="0">
                <a:effectLst>
                  <a:outerShdw blurRad="38100" dist="38100" dir="2700000" algn="tl">
                    <a:srgbClr val="000000">
                      <a:alpha val="43137"/>
                    </a:srgbClr>
                  </a:outerShdw>
                </a:effectLst>
              </a:rPr>
              <a:t> CEIBAS</a:t>
            </a:r>
            <a:endParaRPr lang="es-CO" dirty="0">
              <a:effectLst>
                <a:outerShdw blurRad="38100" dist="38100" dir="2700000" algn="tl">
                  <a:srgbClr val="000000">
                    <a:alpha val="43137"/>
                  </a:srgbClr>
                </a:outerShdw>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lineChart>
        <c:grouping val="standard"/>
        <c:varyColors val="0"/>
        <c:ser>
          <c:idx val="0"/>
          <c:order val="0"/>
          <c:spPr>
            <a:ln w="28575" cap="rnd">
              <a:solidFill>
                <a:schemeClr val="accent1"/>
              </a:solidFill>
              <a:round/>
            </a:ln>
            <a:effectLst/>
          </c:spPr>
          <c:marker>
            <c:symbol val="none"/>
          </c:marker>
          <c:cat>
            <c:strRef>
              <c:f>CEIBAS!$E$7:$N$7</c:f>
              <c:strCache>
                <c:ptCount val="10"/>
                <c:pt idx="0">
                  <c:v>DICIEMBRE DE 2017</c:v>
                </c:pt>
                <c:pt idx="1">
                  <c:v>ENERO</c:v>
                </c:pt>
                <c:pt idx="2">
                  <c:v>FEBRERO</c:v>
                </c:pt>
                <c:pt idx="3">
                  <c:v>MARZO</c:v>
                </c:pt>
                <c:pt idx="4">
                  <c:v>ABRIL</c:v>
                </c:pt>
                <c:pt idx="5">
                  <c:v>MAYO</c:v>
                </c:pt>
                <c:pt idx="6">
                  <c:v>JUNIO</c:v>
                </c:pt>
                <c:pt idx="7">
                  <c:v>JULIO</c:v>
                </c:pt>
                <c:pt idx="8">
                  <c:v>AGOSTO</c:v>
                </c:pt>
                <c:pt idx="9">
                  <c:v>SEPTIEMBRE</c:v>
                </c:pt>
              </c:strCache>
            </c:strRef>
          </c:cat>
          <c:val>
            <c:numRef>
              <c:f>CEIBAS!$E$8:$N$8</c:f>
              <c:numCache>
                <c:formatCode>_-"$"* #,##0_-;\-"$"* #,##0_-;_-"$"* "-"??_-;_-@_-</c:formatCode>
                <c:ptCount val="10"/>
                <c:pt idx="0">
                  <c:v>56460793</c:v>
                </c:pt>
                <c:pt idx="1">
                  <c:v>62082627</c:v>
                </c:pt>
                <c:pt idx="2">
                  <c:v>57736546</c:v>
                </c:pt>
                <c:pt idx="3">
                  <c:v>57736546</c:v>
                </c:pt>
                <c:pt idx="4">
                  <c:v>59112001</c:v>
                </c:pt>
                <c:pt idx="5">
                  <c:v>62142439.030000001</c:v>
                </c:pt>
                <c:pt idx="6">
                  <c:v>89379830</c:v>
                </c:pt>
                <c:pt idx="7">
                  <c:v>75903314</c:v>
                </c:pt>
                <c:pt idx="8">
                  <c:v>66168287</c:v>
                </c:pt>
                <c:pt idx="9">
                  <c:v>64559939</c:v>
                </c:pt>
              </c:numCache>
            </c:numRef>
          </c:val>
          <c:smooth val="0"/>
          <c:extLst>
            <c:ext xmlns:c16="http://schemas.microsoft.com/office/drawing/2014/chart" uri="{C3380CC4-5D6E-409C-BE32-E72D297353CC}">
              <c16:uniqueId val="{00000000-67B1-49DF-96B9-F51BDD979257}"/>
            </c:ext>
          </c:extLst>
        </c:ser>
        <c:dLbls>
          <c:showLegendKey val="0"/>
          <c:showVal val="0"/>
          <c:showCatName val="0"/>
          <c:showSerName val="0"/>
          <c:showPercent val="0"/>
          <c:showBubbleSize val="0"/>
        </c:dLbls>
        <c:smooth val="0"/>
        <c:axId val="668804223"/>
        <c:axId val="668239967"/>
      </c:lineChart>
      <c:catAx>
        <c:axId val="668804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8239967"/>
        <c:crosses val="autoZero"/>
        <c:auto val="1"/>
        <c:lblAlgn val="ctr"/>
        <c:lblOffset val="100"/>
        <c:noMultiLvlLbl val="0"/>
      </c:catAx>
      <c:valAx>
        <c:axId val="6682399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VALORES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88042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s-CO" dirty="0">
                <a:effectLst>
                  <a:outerShdw blurRad="38100" dist="38100" dir="2700000" algn="tl">
                    <a:srgbClr val="000000">
                      <a:alpha val="43137"/>
                    </a:srgbClr>
                  </a:outerShdw>
                </a:effectLst>
              </a:rPr>
              <a:t>Transportes-2018</a:t>
            </a:r>
          </a:p>
        </c:rich>
      </c:tx>
      <c:layout>
        <c:manualLayout>
          <c:xMode val="edge"/>
          <c:yMode val="edge"/>
          <c:x val="0.35738888888888887"/>
          <c:y val="2.57648909742746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manualLayout>
          <c:layoutTarget val="inner"/>
          <c:xMode val="edge"/>
          <c:yMode val="edge"/>
          <c:x val="0.20958136482939635"/>
          <c:y val="0.13872739865850103"/>
          <c:w val="0.79041863517060362"/>
          <c:h val="0.59805958587502406"/>
        </c:manualLayout>
      </c:layout>
      <c:lineChart>
        <c:grouping val="standard"/>
        <c:varyColors val="0"/>
        <c:ser>
          <c:idx val="0"/>
          <c:order val="0"/>
          <c:tx>
            <c:strRef>
              <c:f>Hoja4!$I$7</c:f>
              <c:strCache>
                <c:ptCount val="1"/>
                <c:pt idx="0">
                  <c:v>ALPOPULAR</c:v>
                </c:pt>
              </c:strCache>
            </c:strRef>
          </c:tx>
          <c:spPr>
            <a:ln w="28575" cap="rnd">
              <a:solidFill>
                <a:schemeClr val="accent1"/>
              </a:solidFill>
              <a:round/>
            </a:ln>
            <a:effectLst/>
          </c:spPr>
          <c:marker>
            <c:symbol val="none"/>
          </c:marker>
          <c:cat>
            <c:strRef>
              <c:f>Hoja4!$J$6:$Q$6</c:f>
              <c:strCache>
                <c:ptCount val="8"/>
                <c:pt idx="0">
                  <c:v>ENERO</c:v>
                </c:pt>
                <c:pt idx="1">
                  <c:v>FEBRERO</c:v>
                </c:pt>
                <c:pt idx="2">
                  <c:v>ABRIL</c:v>
                </c:pt>
                <c:pt idx="3">
                  <c:v>MAYO</c:v>
                </c:pt>
                <c:pt idx="4">
                  <c:v>JUNIO</c:v>
                </c:pt>
                <c:pt idx="5">
                  <c:v>JULIO</c:v>
                </c:pt>
                <c:pt idx="6">
                  <c:v>AGOSTO</c:v>
                </c:pt>
                <c:pt idx="7">
                  <c:v>SEPTIEMBRE</c:v>
                </c:pt>
              </c:strCache>
            </c:strRef>
          </c:cat>
          <c:val>
            <c:numRef>
              <c:f>Hoja4!$J$7:$Q$7</c:f>
              <c:numCache>
                <c:formatCode>_-"$"* #,##0_-;\-"$"* #,##0_-;_-"$"* "-"??_-;_-@_-</c:formatCode>
                <c:ptCount val="8"/>
                <c:pt idx="0">
                  <c:v>7767000</c:v>
                </c:pt>
                <c:pt idx="1">
                  <c:v>7360000</c:v>
                </c:pt>
                <c:pt idx="2">
                  <c:v>7368000</c:v>
                </c:pt>
                <c:pt idx="3">
                  <c:v>7309000</c:v>
                </c:pt>
                <c:pt idx="4">
                  <c:v>10162500</c:v>
                </c:pt>
                <c:pt idx="5">
                  <c:v>2834000</c:v>
                </c:pt>
                <c:pt idx="6">
                  <c:v>1255000</c:v>
                </c:pt>
                <c:pt idx="7">
                  <c:v>2880880</c:v>
                </c:pt>
              </c:numCache>
            </c:numRef>
          </c:val>
          <c:smooth val="0"/>
          <c:extLst>
            <c:ext xmlns:c16="http://schemas.microsoft.com/office/drawing/2014/chart" uri="{C3380CC4-5D6E-409C-BE32-E72D297353CC}">
              <c16:uniqueId val="{00000000-6B43-4825-B3A2-791BCB323F95}"/>
            </c:ext>
          </c:extLst>
        </c:ser>
        <c:ser>
          <c:idx val="1"/>
          <c:order val="1"/>
          <c:tx>
            <c:strRef>
              <c:f>Hoja4!$I$8</c:f>
              <c:strCache>
                <c:ptCount val="1"/>
                <c:pt idx="0">
                  <c:v>ALMAGRARIO</c:v>
                </c:pt>
              </c:strCache>
            </c:strRef>
          </c:tx>
          <c:spPr>
            <a:ln w="28575" cap="rnd">
              <a:solidFill>
                <a:schemeClr val="accent2"/>
              </a:solidFill>
              <a:round/>
            </a:ln>
            <a:effectLst/>
          </c:spPr>
          <c:marker>
            <c:symbol val="none"/>
          </c:marker>
          <c:cat>
            <c:strRef>
              <c:f>Hoja4!$J$6:$Q$6</c:f>
              <c:strCache>
                <c:ptCount val="8"/>
                <c:pt idx="0">
                  <c:v>ENERO</c:v>
                </c:pt>
                <c:pt idx="1">
                  <c:v>FEBRERO</c:v>
                </c:pt>
                <c:pt idx="2">
                  <c:v>ABRIL</c:v>
                </c:pt>
                <c:pt idx="3">
                  <c:v>MAYO</c:v>
                </c:pt>
                <c:pt idx="4">
                  <c:v>JUNIO</c:v>
                </c:pt>
                <c:pt idx="5">
                  <c:v>JULIO</c:v>
                </c:pt>
                <c:pt idx="6">
                  <c:v>AGOSTO</c:v>
                </c:pt>
                <c:pt idx="7">
                  <c:v>SEPTIEMBRE</c:v>
                </c:pt>
              </c:strCache>
            </c:strRef>
          </c:cat>
          <c:val>
            <c:numRef>
              <c:f>Hoja4!$J$8:$Q$8</c:f>
              <c:numCache>
                <c:formatCode>_-"$"* #,##0_-;\-"$"* #,##0_-;_-"$"* "-"??_-;_-@_-</c:formatCode>
                <c:ptCount val="8"/>
                <c:pt idx="0">
                  <c:v>4550000</c:v>
                </c:pt>
                <c:pt idx="1">
                  <c:v>6507000</c:v>
                </c:pt>
                <c:pt idx="2">
                  <c:v>2305000</c:v>
                </c:pt>
                <c:pt idx="3">
                  <c:v>1870000</c:v>
                </c:pt>
                <c:pt idx="4">
                  <c:v>3565000</c:v>
                </c:pt>
                <c:pt idx="5">
                  <c:v>2870000</c:v>
                </c:pt>
                <c:pt idx="6">
                  <c:v>738000</c:v>
                </c:pt>
                <c:pt idx="7">
                  <c:v>8050000</c:v>
                </c:pt>
              </c:numCache>
            </c:numRef>
          </c:val>
          <c:smooth val="0"/>
          <c:extLst>
            <c:ext xmlns:c16="http://schemas.microsoft.com/office/drawing/2014/chart" uri="{C3380CC4-5D6E-409C-BE32-E72D297353CC}">
              <c16:uniqueId val="{00000001-6B43-4825-B3A2-791BCB323F95}"/>
            </c:ext>
          </c:extLst>
        </c:ser>
        <c:ser>
          <c:idx val="2"/>
          <c:order val="2"/>
          <c:tx>
            <c:strRef>
              <c:f>Hoja4!$I$9</c:f>
              <c:strCache>
                <c:ptCount val="1"/>
                <c:pt idx="0">
                  <c:v>CEIBAS</c:v>
                </c:pt>
              </c:strCache>
            </c:strRef>
          </c:tx>
          <c:spPr>
            <a:ln w="28575" cap="rnd">
              <a:solidFill>
                <a:schemeClr val="accent3"/>
              </a:solidFill>
              <a:round/>
            </a:ln>
            <a:effectLst/>
          </c:spPr>
          <c:marker>
            <c:symbol val="none"/>
          </c:marker>
          <c:cat>
            <c:strRef>
              <c:f>Hoja4!$J$6:$Q$6</c:f>
              <c:strCache>
                <c:ptCount val="8"/>
                <c:pt idx="0">
                  <c:v>ENERO</c:v>
                </c:pt>
                <c:pt idx="1">
                  <c:v>FEBRERO</c:v>
                </c:pt>
                <c:pt idx="2">
                  <c:v>ABRIL</c:v>
                </c:pt>
                <c:pt idx="3">
                  <c:v>MAYO</c:v>
                </c:pt>
                <c:pt idx="4">
                  <c:v>JUNIO</c:v>
                </c:pt>
                <c:pt idx="5">
                  <c:v>JULIO</c:v>
                </c:pt>
                <c:pt idx="6">
                  <c:v>AGOSTO</c:v>
                </c:pt>
                <c:pt idx="7">
                  <c:v>SEPTIEMBRE</c:v>
                </c:pt>
              </c:strCache>
            </c:strRef>
          </c:cat>
          <c:val>
            <c:numRef>
              <c:f>Hoja4!$J$9:$Q$9</c:f>
              <c:numCache>
                <c:formatCode>_-"$"* #,##0_-;\-"$"* #,##0_-;_-"$"* "-"??_-;_-@_-</c:formatCode>
                <c:ptCount val="8"/>
                <c:pt idx="0">
                  <c:v>3720000</c:v>
                </c:pt>
                <c:pt idx="1">
                  <c:v>0</c:v>
                </c:pt>
                <c:pt idx="2">
                  <c:v>7480000</c:v>
                </c:pt>
                <c:pt idx="3">
                  <c:v>15150000</c:v>
                </c:pt>
                <c:pt idx="4">
                  <c:v>6550000</c:v>
                </c:pt>
                <c:pt idx="5">
                  <c:v>0</c:v>
                </c:pt>
                <c:pt idx="6">
                  <c:v>5184000</c:v>
                </c:pt>
                <c:pt idx="7">
                  <c:v>4040000</c:v>
                </c:pt>
              </c:numCache>
            </c:numRef>
          </c:val>
          <c:smooth val="0"/>
          <c:extLst>
            <c:ext xmlns:c16="http://schemas.microsoft.com/office/drawing/2014/chart" uri="{C3380CC4-5D6E-409C-BE32-E72D297353CC}">
              <c16:uniqueId val="{00000002-6B43-4825-B3A2-791BCB323F95}"/>
            </c:ext>
          </c:extLst>
        </c:ser>
        <c:dLbls>
          <c:showLegendKey val="0"/>
          <c:showVal val="0"/>
          <c:showCatName val="0"/>
          <c:showSerName val="0"/>
          <c:showPercent val="0"/>
          <c:showBubbleSize val="0"/>
        </c:dLbls>
        <c:smooth val="0"/>
        <c:axId val="668803391"/>
        <c:axId val="685504655"/>
      </c:lineChart>
      <c:catAx>
        <c:axId val="668803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85504655"/>
        <c:crosses val="autoZero"/>
        <c:auto val="1"/>
        <c:lblAlgn val="ctr"/>
        <c:lblOffset val="100"/>
        <c:noMultiLvlLbl val="0"/>
      </c:catAx>
      <c:valAx>
        <c:axId val="685504655"/>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8803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1188747580572"/>
          <c:y val="1.6634405784113529E-2"/>
          <c:w val="0.87448438098737924"/>
          <c:h val="0.84038959159081961"/>
        </c:manualLayout>
      </c:layout>
      <c:lineChart>
        <c:grouping val="standard"/>
        <c:varyColors val="0"/>
        <c:ser>
          <c:idx val="0"/>
          <c:order val="0"/>
          <c:tx>
            <c:strRef>
              <c:f>ALMAGRARIO!$D$20</c:f>
              <c:strCache>
                <c:ptCount val="1"/>
                <c:pt idx="0">
                  <c:v>ALMAGRARIO</c:v>
                </c:pt>
              </c:strCache>
            </c:strRef>
          </c:tx>
          <c:spPr>
            <a:ln w="28575" cap="rnd">
              <a:solidFill>
                <a:schemeClr val="accent1"/>
              </a:solidFill>
              <a:round/>
            </a:ln>
            <a:effectLst/>
          </c:spPr>
          <c:marker>
            <c:symbol val="none"/>
          </c:marker>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ALMAGRARIO!$E$20:$N$20</c:f>
              <c:numCache>
                <c:formatCode>_-"$"* #,##0_-;\-"$"* #,##0_-;_-"$"* "-"??_-;_-@_-</c:formatCode>
                <c:ptCount val="10"/>
                <c:pt idx="0">
                  <c:v>289790992</c:v>
                </c:pt>
                <c:pt idx="1">
                  <c:v>307587819</c:v>
                </c:pt>
                <c:pt idx="2">
                  <c:v>310102528</c:v>
                </c:pt>
                <c:pt idx="3">
                  <c:v>311673980</c:v>
                </c:pt>
                <c:pt idx="4">
                  <c:v>313185017.93000001</c:v>
                </c:pt>
                <c:pt idx="5">
                  <c:v>356714806.07000005</c:v>
                </c:pt>
                <c:pt idx="6">
                  <c:v>348967681</c:v>
                </c:pt>
                <c:pt idx="7">
                  <c:v>321825614.67000002</c:v>
                </c:pt>
                <c:pt idx="8">
                  <c:v>317625801.51999998</c:v>
                </c:pt>
                <c:pt idx="9">
                  <c:v>303193847.73999995</c:v>
                </c:pt>
              </c:numCache>
            </c:numRef>
          </c:val>
          <c:smooth val="0"/>
          <c:extLst>
            <c:ext xmlns:c16="http://schemas.microsoft.com/office/drawing/2014/chart" uri="{C3380CC4-5D6E-409C-BE32-E72D297353CC}">
              <c16:uniqueId val="{00000000-0F88-4988-A161-77EDB5198163}"/>
            </c:ext>
          </c:extLst>
        </c:ser>
        <c:ser>
          <c:idx val="1"/>
          <c:order val="1"/>
          <c:tx>
            <c:strRef>
              <c:f>ALMAGRARIO!$D$21</c:f>
              <c:strCache>
                <c:ptCount val="1"/>
                <c:pt idx="0">
                  <c:v>CEIBAS</c:v>
                </c:pt>
              </c:strCache>
            </c:strRef>
          </c:tx>
          <c:spPr>
            <a:ln w="28575" cap="rnd">
              <a:solidFill>
                <a:schemeClr val="accent2"/>
              </a:solidFill>
              <a:round/>
            </a:ln>
            <a:effectLst/>
          </c:spPr>
          <c:marker>
            <c:symbol val="none"/>
          </c:marker>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ALMAGRARIO!$E$21:$N$21</c:f>
              <c:numCache>
                <c:formatCode>_-"$"* #,##0_-;\-"$"* #,##0_-;_-"$"* "-"??_-;_-@_-</c:formatCode>
                <c:ptCount val="10"/>
                <c:pt idx="0">
                  <c:v>56460793</c:v>
                </c:pt>
                <c:pt idx="1">
                  <c:v>62082627</c:v>
                </c:pt>
                <c:pt idx="2">
                  <c:v>57736546</c:v>
                </c:pt>
                <c:pt idx="3">
                  <c:v>57736546</c:v>
                </c:pt>
                <c:pt idx="4">
                  <c:v>59112001</c:v>
                </c:pt>
                <c:pt idx="5">
                  <c:v>62142439.030000001</c:v>
                </c:pt>
                <c:pt idx="6">
                  <c:v>89379830</c:v>
                </c:pt>
                <c:pt idx="7">
                  <c:v>75903314</c:v>
                </c:pt>
                <c:pt idx="8">
                  <c:v>66168287</c:v>
                </c:pt>
                <c:pt idx="9">
                  <c:v>64559939</c:v>
                </c:pt>
              </c:numCache>
            </c:numRef>
          </c:val>
          <c:smooth val="0"/>
          <c:extLst>
            <c:ext xmlns:c16="http://schemas.microsoft.com/office/drawing/2014/chart" uri="{C3380CC4-5D6E-409C-BE32-E72D297353CC}">
              <c16:uniqueId val="{00000001-0F88-4988-A161-77EDB5198163}"/>
            </c:ext>
          </c:extLst>
        </c:ser>
        <c:ser>
          <c:idx val="2"/>
          <c:order val="2"/>
          <c:tx>
            <c:strRef>
              <c:f>ALMAGRARIO!$D$22</c:f>
              <c:strCache>
                <c:ptCount val="1"/>
                <c:pt idx="0">
                  <c:v>ALPOPULAR</c:v>
                </c:pt>
              </c:strCache>
            </c:strRef>
          </c:tx>
          <c:spPr>
            <a:ln w="28575" cap="rnd">
              <a:solidFill>
                <a:schemeClr val="accent3"/>
              </a:solidFill>
              <a:round/>
            </a:ln>
            <a:effectLst/>
          </c:spPr>
          <c:marker>
            <c:symbol val="none"/>
          </c:marker>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ALMAGRARIO!$E$22:$N$22</c:f>
              <c:numCache>
                <c:formatCode>_-"$"* #,##0_-;\-"$"* #,##0_-;_-"$"* "-"??_-;_-@_-</c:formatCode>
                <c:ptCount val="10"/>
                <c:pt idx="0">
                  <c:v>635047584</c:v>
                </c:pt>
                <c:pt idx="1">
                  <c:v>759710187</c:v>
                </c:pt>
                <c:pt idx="2">
                  <c:v>759710187</c:v>
                </c:pt>
                <c:pt idx="3">
                  <c:v>614972748</c:v>
                </c:pt>
                <c:pt idx="4">
                  <c:v>543033987</c:v>
                </c:pt>
                <c:pt idx="5">
                  <c:v>1130195208</c:v>
                </c:pt>
                <c:pt idx="6">
                  <c:v>733030705</c:v>
                </c:pt>
                <c:pt idx="7">
                  <c:v>633841792</c:v>
                </c:pt>
                <c:pt idx="8">
                  <c:v>1208997233</c:v>
                </c:pt>
                <c:pt idx="9">
                  <c:v>606850926</c:v>
                </c:pt>
              </c:numCache>
            </c:numRef>
          </c:val>
          <c:smooth val="0"/>
          <c:extLst>
            <c:ext xmlns:c16="http://schemas.microsoft.com/office/drawing/2014/chart" uri="{C3380CC4-5D6E-409C-BE32-E72D297353CC}">
              <c16:uniqueId val="{00000002-0F88-4988-A161-77EDB5198163}"/>
            </c:ext>
          </c:extLst>
        </c:ser>
        <c:dLbls>
          <c:showLegendKey val="0"/>
          <c:showVal val="0"/>
          <c:showCatName val="0"/>
          <c:showSerName val="0"/>
          <c:showPercent val="0"/>
          <c:showBubbleSize val="0"/>
        </c:dLbls>
        <c:smooth val="0"/>
        <c:axId val="445234383"/>
        <c:axId val="671445279"/>
      </c:lineChart>
      <c:catAx>
        <c:axId val="44523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71445279"/>
        <c:crosses val="autoZero"/>
        <c:auto val="1"/>
        <c:lblAlgn val="ctr"/>
        <c:lblOffset val="100"/>
        <c:noMultiLvlLbl val="0"/>
      </c:catAx>
      <c:valAx>
        <c:axId val="67144527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452343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es-CO" sz="1200" b="1" i="0" baseline="0" dirty="0">
                <a:effectLst/>
                <a:latin typeface="Arial" panose="020B0604020202020204" pitchFamily="34" charset="0"/>
                <a:cs typeface="Arial" panose="020B0604020202020204" pitchFamily="34" charset="0"/>
              </a:rPr>
              <a:t>SOCIEDAD HOWARD Y CIA S. EN C.</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es-CO" sz="1200" b="1" i="0" baseline="0" dirty="0">
                <a:effectLst/>
                <a:latin typeface="Arial" panose="020B0604020202020204" pitchFamily="34" charset="0"/>
                <a:cs typeface="Arial" panose="020B0604020202020204" pitchFamily="34" charset="0"/>
              </a:rPr>
              <a:t>2014-2017</a:t>
            </a:r>
            <a:endParaRPr lang="es-CO" sz="1200" b="1" dirty="0">
              <a:effectLst/>
              <a:latin typeface="Arial" panose="020B0604020202020204" pitchFamily="34" charset="0"/>
              <a:cs typeface="Arial" panose="020B0604020202020204" pitchFamily="34" charset="0"/>
            </a:endParaRPr>
          </a:p>
        </c:rich>
      </c:tx>
      <c:layout>
        <c:manualLayout>
          <c:xMode val="edge"/>
          <c:yMode val="edge"/>
          <c:x val="0.29947900262467192"/>
          <c:y val="4.6296296296296294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es-CO"/>
        </a:p>
      </c:txPr>
    </c:title>
    <c:autoTitleDeleted val="0"/>
    <c:plotArea>
      <c:layout/>
      <c:lineChart>
        <c:grouping val="standard"/>
        <c:varyColors val="0"/>
        <c:ser>
          <c:idx val="1"/>
          <c:order val="0"/>
          <c:tx>
            <c:v>Ingresos</c:v>
          </c:tx>
          <c:spPr>
            <a:ln w="28575" cap="rnd">
              <a:solidFill>
                <a:srgbClr val="00B050"/>
              </a:solidFill>
              <a:round/>
            </a:ln>
            <a:effectLst/>
          </c:spPr>
          <c:marker>
            <c:symbol val="none"/>
          </c:marker>
          <c:cat>
            <c:numRef>
              <c:f>howard!$B$5:$B$8</c:f>
              <c:numCache>
                <c:formatCode>General</c:formatCode>
                <c:ptCount val="4"/>
                <c:pt idx="0">
                  <c:v>2014</c:v>
                </c:pt>
                <c:pt idx="1">
                  <c:v>2015</c:v>
                </c:pt>
                <c:pt idx="2">
                  <c:v>2016</c:v>
                </c:pt>
                <c:pt idx="3">
                  <c:v>2017</c:v>
                </c:pt>
              </c:numCache>
            </c:numRef>
          </c:cat>
          <c:val>
            <c:numRef>
              <c:f>howard!$D$5:$D$8</c:f>
              <c:numCache>
                <c:formatCode>#,##0</c:formatCode>
                <c:ptCount val="4"/>
                <c:pt idx="0">
                  <c:v>8157595790</c:v>
                </c:pt>
                <c:pt idx="1">
                  <c:v>13540481000</c:v>
                </c:pt>
                <c:pt idx="2">
                  <c:v>11038357000</c:v>
                </c:pt>
                <c:pt idx="3">
                  <c:v>10075568000</c:v>
                </c:pt>
              </c:numCache>
            </c:numRef>
          </c:val>
          <c:smooth val="0"/>
          <c:extLst>
            <c:ext xmlns:c16="http://schemas.microsoft.com/office/drawing/2014/chart" uri="{C3380CC4-5D6E-409C-BE32-E72D297353CC}">
              <c16:uniqueId val="{00000000-1B7C-43A5-A1D0-71A073DCE07B}"/>
            </c:ext>
          </c:extLst>
        </c:ser>
        <c:ser>
          <c:idx val="2"/>
          <c:order val="1"/>
          <c:tx>
            <c:v>Pasivos</c:v>
          </c:tx>
          <c:spPr>
            <a:ln w="28575" cap="rnd">
              <a:solidFill>
                <a:srgbClr val="FF0000"/>
              </a:solidFill>
              <a:round/>
            </a:ln>
            <a:effectLst/>
          </c:spPr>
          <c:marker>
            <c:symbol val="none"/>
          </c:marker>
          <c:cat>
            <c:numRef>
              <c:f>howard!$B$5:$B$8</c:f>
              <c:numCache>
                <c:formatCode>General</c:formatCode>
                <c:ptCount val="4"/>
                <c:pt idx="0">
                  <c:v>2014</c:v>
                </c:pt>
                <c:pt idx="1">
                  <c:v>2015</c:v>
                </c:pt>
                <c:pt idx="2">
                  <c:v>2016</c:v>
                </c:pt>
                <c:pt idx="3">
                  <c:v>2017</c:v>
                </c:pt>
              </c:numCache>
            </c:numRef>
          </c:cat>
          <c:val>
            <c:numRef>
              <c:f>howard!$E$5:$E$8</c:f>
              <c:numCache>
                <c:formatCode>#,##0</c:formatCode>
                <c:ptCount val="4"/>
                <c:pt idx="0">
                  <c:v>1627706000</c:v>
                </c:pt>
                <c:pt idx="1">
                  <c:v>3338243000</c:v>
                </c:pt>
                <c:pt idx="2">
                  <c:v>2731220000</c:v>
                </c:pt>
                <c:pt idx="3">
                  <c:v>6691290000</c:v>
                </c:pt>
              </c:numCache>
            </c:numRef>
          </c:val>
          <c:smooth val="0"/>
          <c:extLst>
            <c:ext xmlns:c16="http://schemas.microsoft.com/office/drawing/2014/chart" uri="{C3380CC4-5D6E-409C-BE32-E72D297353CC}">
              <c16:uniqueId val="{00000001-1B7C-43A5-A1D0-71A073DCE07B}"/>
            </c:ext>
          </c:extLst>
        </c:ser>
        <c:ser>
          <c:idx val="0"/>
          <c:order val="2"/>
          <c:tx>
            <c:v>Utilidad neta</c:v>
          </c:tx>
          <c:spPr>
            <a:ln w="28575" cap="rnd">
              <a:solidFill>
                <a:schemeClr val="accent1"/>
              </a:solidFill>
              <a:round/>
            </a:ln>
            <a:effectLst/>
          </c:spPr>
          <c:marker>
            <c:symbol val="none"/>
          </c:marker>
          <c:val>
            <c:numRef>
              <c:f>howard!$C$5:$C$8</c:f>
              <c:numCache>
                <c:formatCode>#,##0</c:formatCode>
                <c:ptCount val="4"/>
                <c:pt idx="0">
                  <c:v>-991788000</c:v>
                </c:pt>
                <c:pt idx="1">
                  <c:v>34785000</c:v>
                </c:pt>
                <c:pt idx="2">
                  <c:v>-1186787000</c:v>
                </c:pt>
                <c:pt idx="3">
                  <c:v>-5569422000</c:v>
                </c:pt>
              </c:numCache>
            </c:numRef>
          </c:val>
          <c:smooth val="0"/>
          <c:extLst>
            <c:ext xmlns:c16="http://schemas.microsoft.com/office/drawing/2014/chart" uri="{C3380CC4-5D6E-409C-BE32-E72D297353CC}">
              <c16:uniqueId val="{00000002-1B7C-43A5-A1D0-71A073DCE07B}"/>
            </c:ext>
          </c:extLst>
        </c:ser>
        <c:dLbls>
          <c:showLegendKey val="0"/>
          <c:showVal val="0"/>
          <c:showCatName val="0"/>
          <c:showSerName val="0"/>
          <c:showPercent val="0"/>
          <c:showBubbleSize val="0"/>
        </c:dLbls>
        <c:smooth val="0"/>
        <c:axId val="1800084160"/>
        <c:axId val="1910353232"/>
      </c:lineChart>
      <c:catAx>
        <c:axId val="180008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10353232"/>
        <c:crossesAt val="0"/>
        <c:auto val="1"/>
        <c:lblAlgn val="ctr"/>
        <c:lblOffset val="100"/>
        <c:noMultiLvlLbl val="0"/>
      </c:catAx>
      <c:valAx>
        <c:axId val="1910353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baseline="0" dirty="0"/>
                  <a:t>Pesos colombianos</a:t>
                </a:r>
                <a:endParaRPr lang="es-CO" dirty="0"/>
              </a:p>
            </c:rich>
          </c:tx>
          <c:layout>
            <c:manualLayout>
              <c:xMode val="edge"/>
              <c:yMode val="edge"/>
              <c:x val="1.6666666666666666E-2"/>
              <c:y val="0.3490777194517352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00084160"/>
        <c:crosses val="autoZero"/>
        <c:crossBetween val="between"/>
        <c:majorUnit val="3000000000"/>
      </c:valAx>
      <c:spPr>
        <a:noFill/>
        <a:ln>
          <a:noFill/>
        </a:ln>
        <a:effectLst/>
      </c:spPr>
    </c:plotArea>
    <c:legend>
      <c:legendPos val="b"/>
      <c:layout>
        <c:manualLayout>
          <c:xMode val="edge"/>
          <c:yMode val="edge"/>
          <c:x val="0.28247462817147861"/>
          <c:y val="0.88946704578594338"/>
          <c:w val="0.58946806649168859"/>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DC371B8-607F-49EB-AD46-D05C3553421C}" type="datetimeFigureOut">
              <a:rPr lang="es-CO" smtClean="0"/>
              <a:t>30/11/2018</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DB8C11A-0601-4DE9-A1DC-4E121FE61987}" type="slidenum">
              <a:rPr lang="es-CO" smtClean="0"/>
              <a:t>‹Nº›</a:t>
            </a:fld>
            <a:endParaRPr lang="es-CO"/>
          </a:p>
        </p:txBody>
      </p:sp>
    </p:spTree>
    <p:extLst>
      <p:ext uri="{BB962C8B-B14F-4D97-AF65-F5344CB8AC3E}">
        <p14:creationId xmlns:p14="http://schemas.microsoft.com/office/powerpoint/2010/main" val="259788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total</a:t>
            </a:r>
            <a:r>
              <a:rPr lang="es-ES" baseline="0" dirty="0"/>
              <a:t> tenemos:</a:t>
            </a:r>
          </a:p>
          <a:p>
            <a:endParaRPr lang="es-ES" baseline="0" dirty="0"/>
          </a:p>
          <a:p>
            <a:r>
              <a:rPr lang="es-CO" sz="1200" b="0" i="0" u="none" strike="noStrike" kern="1200" dirty="0">
                <a:solidFill>
                  <a:schemeClr val="tx1"/>
                </a:solidFill>
                <a:effectLst/>
                <a:latin typeface="+mn-lt"/>
                <a:ea typeface="+mn-ea"/>
                <a:cs typeface="+mn-cs"/>
              </a:rPr>
              <a:t>2432</a:t>
            </a:r>
            <a:r>
              <a:rPr lang="es-CO" dirty="0"/>
              <a:t> vehículos</a:t>
            </a:r>
          </a:p>
          <a:p>
            <a:r>
              <a:rPr lang="es-ES" dirty="0"/>
              <a:t>716 motos</a:t>
            </a:r>
          </a:p>
          <a:p>
            <a:r>
              <a:rPr lang="es-ES" dirty="0"/>
              <a:t>3148</a:t>
            </a:r>
            <a:r>
              <a:rPr lang="es-ES" baseline="0" dirty="0"/>
              <a:t> medios de transporte</a:t>
            </a:r>
            <a:endParaRPr lang="es-CO" dirty="0"/>
          </a:p>
        </p:txBody>
      </p:sp>
      <p:sp>
        <p:nvSpPr>
          <p:cNvPr id="4" name="Marcador de número de diapositiva 3"/>
          <p:cNvSpPr>
            <a:spLocks noGrp="1"/>
          </p:cNvSpPr>
          <p:nvPr>
            <p:ph type="sldNum" sz="quarter" idx="10"/>
          </p:nvPr>
        </p:nvSpPr>
        <p:spPr/>
        <p:txBody>
          <a:bodyPr/>
          <a:lstStyle/>
          <a:p>
            <a:fld id="{F71796CD-9291-44E5-8268-C167A2F2194E}" type="slidenum">
              <a:rPr lang="es-CO" smtClean="0"/>
              <a:t>23</a:t>
            </a:fld>
            <a:endParaRPr lang="es-CO"/>
          </a:p>
        </p:txBody>
      </p:sp>
    </p:spTree>
    <p:extLst>
      <p:ext uri="{BB962C8B-B14F-4D97-AF65-F5344CB8AC3E}">
        <p14:creationId xmlns:p14="http://schemas.microsoft.com/office/powerpoint/2010/main" val="1795330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18E9B25E-4891-4EA3-AB2C-FE575AFC55E1}" type="slidenum">
              <a:rPr lang="es-CO" smtClean="0"/>
              <a:t>53</a:t>
            </a:fld>
            <a:endParaRPr lang="es-CO"/>
          </a:p>
        </p:txBody>
      </p:sp>
    </p:spTree>
    <p:extLst>
      <p:ext uri="{BB962C8B-B14F-4D97-AF65-F5344CB8AC3E}">
        <p14:creationId xmlns:p14="http://schemas.microsoft.com/office/powerpoint/2010/main" val="1819268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18E9B25E-4891-4EA3-AB2C-FE575AFC55E1}" type="slidenum">
              <a:rPr lang="es-CO" smtClean="0"/>
              <a:t>55</a:t>
            </a:fld>
            <a:endParaRPr lang="es-CO"/>
          </a:p>
        </p:txBody>
      </p:sp>
    </p:spTree>
    <p:extLst>
      <p:ext uri="{BB962C8B-B14F-4D97-AF65-F5344CB8AC3E}">
        <p14:creationId xmlns:p14="http://schemas.microsoft.com/office/powerpoint/2010/main" val="3679185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30/11/2018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30/11/2018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30/11/2018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endParaRPr lang="es-CO"/>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CO"/>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98123E2B-69AF-43C2-B1C1-DFB8C6C8B1FA}" type="slidenum">
              <a:rPr lang="es-CO" smtClean="0"/>
              <a:t>‹Nº›</a:t>
            </a:fld>
            <a:endParaRPr lang="es-CO"/>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504" y="5567022"/>
            <a:ext cx="1008112" cy="130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1666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30/11/2018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slide" Target="slide14.xm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4.png"/><Relationship Id="rId7" Type="http://schemas.openxmlformats.org/officeDocument/2006/relationships/slide" Target="slide19.xm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8.emf"/><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10.emf"/><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6.xm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image" Target="../media/image11.emf"/><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jp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5.png"/><Relationship Id="rId4" Type="http://schemas.openxmlformats.org/officeDocument/2006/relationships/image" Target="../media/image27.png"/><Relationship Id="rId9"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png"/><Relationship Id="rId7" Type="http://schemas.openxmlformats.org/officeDocument/2006/relationships/image" Target="../media/image27.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image" Target="../media/image4.png"/><Relationship Id="rId7" Type="http://schemas.openxmlformats.org/officeDocument/2006/relationships/chart" Target="../charts/chart9.xm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chart" Target="../charts/chart1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4.tmp"/><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5.tmp"/><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6.tmp"/><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7.tmp"/><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chart" Target="../charts/chart1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9.tmp"/><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40.tmp"/><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 y="0"/>
            <a:ext cx="9143086" cy="6858000"/>
          </a:xfrm>
          <a:prstGeom prst="rect">
            <a:avLst/>
          </a:prstGeom>
        </p:spPr>
      </p:pic>
      <p:sp>
        <p:nvSpPr>
          <p:cNvPr id="2" name="CuadroTexto 1">
            <a:extLst>
              <a:ext uri="{FF2B5EF4-FFF2-40B4-BE49-F238E27FC236}">
                <a16:creationId xmlns:a16="http://schemas.microsoft.com/office/drawing/2014/main" id="{4D64430D-FF09-44E0-9E4C-169D20065085}"/>
              </a:ext>
            </a:extLst>
          </p:cNvPr>
          <p:cNvSpPr txBox="1"/>
          <p:nvPr/>
        </p:nvSpPr>
        <p:spPr>
          <a:xfrm>
            <a:off x="2937413" y="4932727"/>
            <a:ext cx="3502241" cy="369332"/>
          </a:xfrm>
          <a:prstGeom prst="rect">
            <a:avLst/>
          </a:prstGeom>
          <a:noFill/>
        </p:spPr>
        <p:txBody>
          <a:bodyPr wrap="none" rtlCol="0">
            <a:spAutoFit/>
          </a:bodyPr>
          <a:lstStyle/>
          <a:p>
            <a:r>
              <a:rPr lang="es-CO" dirty="0">
                <a:solidFill>
                  <a:schemeClr val="bg1"/>
                </a:solidFill>
              </a:rPr>
              <a:t>Comité Financiero Noviembre 2018</a:t>
            </a:r>
          </a:p>
        </p:txBody>
      </p:sp>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1698874" y="912114"/>
            <a:ext cx="7198228" cy="830997"/>
          </a:xfrm>
          <a:prstGeom prst="rect">
            <a:avLst/>
          </a:prstGeom>
          <a:noFill/>
        </p:spPr>
        <p:txBody>
          <a:bodyPr wrap="square" rtlCol="0">
            <a:spAutoFit/>
          </a:bodyPr>
          <a:lstStyle/>
          <a:p>
            <a:pPr algn="ctr"/>
            <a:r>
              <a:rPr lang="es-CO" sz="2400" dirty="0"/>
              <a:t>COMITÉ FINANCIERO NOVIEMBRE 26 DE 2018</a:t>
            </a:r>
          </a:p>
          <a:p>
            <a:pPr algn="ctr"/>
            <a:r>
              <a:rPr lang="es-CO" sz="2400" dirty="0"/>
              <a:t>ORDEN DEL DIA:</a:t>
            </a:r>
          </a:p>
        </p:txBody>
      </p:sp>
      <p:pic>
        <p:nvPicPr>
          <p:cNvPr id="10" name="Imagen 9">
            <a:extLst>
              <a:ext uri="{FF2B5EF4-FFF2-40B4-BE49-F238E27FC236}">
                <a16:creationId xmlns:a16="http://schemas.microsoft.com/office/drawing/2014/main" id="{B037981F-AA2E-4C38-9760-92C5A6888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14">
            <a:extLst>
              <a:ext uri="{FF2B5EF4-FFF2-40B4-BE49-F238E27FC236}">
                <a16:creationId xmlns:a16="http://schemas.microsoft.com/office/drawing/2014/main" id="{95BC4779-AE9A-4258-B4B3-8A7CF7452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FDA8BF98-A741-4ED8-960C-0CA8034E8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1" name="CuadroTexto 10">
            <a:extLst>
              <a:ext uri="{FF2B5EF4-FFF2-40B4-BE49-F238E27FC236}">
                <a16:creationId xmlns:a16="http://schemas.microsoft.com/office/drawing/2014/main" id="{69B7AEC9-727A-4826-915C-F0F95F32E6F6}"/>
              </a:ext>
            </a:extLst>
          </p:cNvPr>
          <p:cNvSpPr txBox="1"/>
          <p:nvPr/>
        </p:nvSpPr>
        <p:spPr>
          <a:xfrm>
            <a:off x="687282" y="1748430"/>
            <a:ext cx="8209820" cy="4893647"/>
          </a:xfrm>
          <a:prstGeom prst="rect">
            <a:avLst/>
          </a:prstGeom>
          <a:noFill/>
        </p:spPr>
        <p:txBody>
          <a:bodyPr wrap="square" rtlCol="0">
            <a:spAutoFit/>
          </a:bodyPr>
          <a:lstStyle/>
          <a:p>
            <a:pPr marL="457200" indent="-457200">
              <a:lnSpc>
                <a:spcPct val="150000"/>
              </a:lnSpc>
              <a:buAutoNum type="arabicPeriod"/>
            </a:pPr>
            <a:r>
              <a:rPr lang="es-CO" sz="2400" dirty="0"/>
              <a:t>ESTADOS FINANCIEROS A 31 DE OCTUBRE DE 2018</a:t>
            </a:r>
          </a:p>
          <a:p>
            <a:pPr marL="457200" indent="-457200">
              <a:lnSpc>
                <a:spcPct val="150000"/>
              </a:lnSpc>
              <a:buAutoNum type="arabicPeriod"/>
            </a:pPr>
            <a:r>
              <a:rPr lang="es-CO" sz="2400" dirty="0"/>
              <a:t>PORTAFOLIO A 31 DE OCTUBRE DE 2018</a:t>
            </a:r>
          </a:p>
          <a:p>
            <a:pPr marL="457200" indent="-457200">
              <a:lnSpc>
                <a:spcPct val="150000"/>
              </a:lnSpc>
              <a:buAutoNum type="arabicPeriod"/>
            </a:pPr>
            <a:r>
              <a:rPr lang="es-CO" sz="2400" dirty="0"/>
              <a:t>GESTION COMERCIAL</a:t>
            </a:r>
          </a:p>
          <a:p>
            <a:pPr marL="457200" indent="-457200">
              <a:lnSpc>
                <a:spcPct val="150000"/>
              </a:lnSpc>
              <a:buAutoNum type="arabicPeriod"/>
            </a:pPr>
            <a:r>
              <a:rPr lang="es-ES" sz="2400" dirty="0"/>
              <a:t>SOLICITUD APROBACIÓN ADICIÓN CONTRATOS </a:t>
            </a:r>
            <a:r>
              <a:rPr lang="es-CO" sz="2400" dirty="0"/>
              <a:t>OPERADORES LOGISTICOS</a:t>
            </a:r>
          </a:p>
          <a:p>
            <a:pPr marL="457200" indent="-457200">
              <a:lnSpc>
                <a:spcPct val="150000"/>
              </a:lnSpc>
              <a:buFontTx/>
              <a:buAutoNum type="arabicPeriod"/>
            </a:pPr>
            <a:r>
              <a:rPr lang="es-CO" sz="2400" dirty="0"/>
              <a:t>PRESENTACIÓN FORMULA ENAJENACIÓN TEMPRANA SOCIEDADES ACTIVAS.</a:t>
            </a:r>
          </a:p>
          <a:p>
            <a:pPr marL="457200" indent="-457200">
              <a:lnSpc>
                <a:spcPct val="150000"/>
              </a:lnSpc>
              <a:buFontTx/>
              <a:buAutoNum type="arabicPeriod"/>
            </a:pPr>
            <a:r>
              <a:rPr lang="es-CO" sz="2400" dirty="0"/>
              <a:t>GASESOSAS RIO</a:t>
            </a:r>
          </a:p>
          <a:p>
            <a:endParaRPr lang="es-CO" sz="2400" dirty="0"/>
          </a:p>
        </p:txBody>
      </p:sp>
    </p:spTree>
    <p:extLst>
      <p:ext uri="{BB962C8B-B14F-4D97-AF65-F5344CB8AC3E}">
        <p14:creationId xmlns:p14="http://schemas.microsoft.com/office/powerpoint/2010/main" val="868199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1. ESTADOS FINANCIEROS</a:t>
            </a:r>
          </a:p>
          <a:p>
            <a:pPr algn="ctr"/>
            <a:r>
              <a:rPr lang="es-CO" sz="4000" dirty="0">
                <a:solidFill>
                  <a:srgbClr val="000A8B"/>
                </a:solidFill>
              </a:rPr>
              <a:t> A 31 DE OCTUBRE DE 2018</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03735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6A841361-9681-4DB8-9595-AAF6FBE92459}"/>
              </a:ext>
            </a:extLst>
          </p:cNvPr>
          <p:cNvGraphicFramePr>
            <a:graphicFrameLocks noGrp="1"/>
          </p:cNvGraphicFramePr>
          <p:nvPr>
            <p:extLst>
              <p:ext uri="{D42A27DB-BD31-4B8C-83A1-F6EECF244321}">
                <p14:modId xmlns:p14="http://schemas.microsoft.com/office/powerpoint/2010/main" val="2115787772"/>
              </p:ext>
            </p:extLst>
          </p:nvPr>
        </p:nvGraphicFramePr>
        <p:xfrm>
          <a:off x="425725" y="1697583"/>
          <a:ext cx="8229596" cy="4451917"/>
        </p:xfrm>
        <a:graphic>
          <a:graphicData uri="http://schemas.openxmlformats.org/drawingml/2006/table">
            <a:tbl>
              <a:tblPr/>
              <a:tblGrid>
                <a:gridCol w="2974250">
                  <a:extLst>
                    <a:ext uri="{9D8B030D-6E8A-4147-A177-3AD203B41FA5}">
                      <a16:colId xmlns:a16="http://schemas.microsoft.com/office/drawing/2014/main" val="3804895118"/>
                    </a:ext>
                  </a:extLst>
                </a:gridCol>
                <a:gridCol w="957809">
                  <a:extLst>
                    <a:ext uri="{9D8B030D-6E8A-4147-A177-3AD203B41FA5}">
                      <a16:colId xmlns:a16="http://schemas.microsoft.com/office/drawing/2014/main" val="2495603670"/>
                    </a:ext>
                  </a:extLst>
                </a:gridCol>
                <a:gridCol w="88219">
                  <a:extLst>
                    <a:ext uri="{9D8B030D-6E8A-4147-A177-3AD203B41FA5}">
                      <a16:colId xmlns:a16="http://schemas.microsoft.com/office/drawing/2014/main" val="3224060006"/>
                    </a:ext>
                  </a:extLst>
                </a:gridCol>
                <a:gridCol w="957809">
                  <a:extLst>
                    <a:ext uri="{9D8B030D-6E8A-4147-A177-3AD203B41FA5}">
                      <a16:colId xmlns:a16="http://schemas.microsoft.com/office/drawing/2014/main" val="1045339183"/>
                    </a:ext>
                  </a:extLst>
                </a:gridCol>
                <a:gridCol w="88219">
                  <a:extLst>
                    <a:ext uri="{9D8B030D-6E8A-4147-A177-3AD203B41FA5}">
                      <a16:colId xmlns:a16="http://schemas.microsoft.com/office/drawing/2014/main" val="1938161839"/>
                    </a:ext>
                  </a:extLst>
                </a:gridCol>
                <a:gridCol w="957809">
                  <a:extLst>
                    <a:ext uri="{9D8B030D-6E8A-4147-A177-3AD203B41FA5}">
                      <a16:colId xmlns:a16="http://schemas.microsoft.com/office/drawing/2014/main" val="861156632"/>
                    </a:ext>
                  </a:extLst>
                </a:gridCol>
                <a:gridCol w="88219">
                  <a:extLst>
                    <a:ext uri="{9D8B030D-6E8A-4147-A177-3AD203B41FA5}">
                      <a16:colId xmlns:a16="http://schemas.microsoft.com/office/drawing/2014/main" val="1808260535"/>
                    </a:ext>
                  </a:extLst>
                </a:gridCol>
                <a:gridCol w="957809">
                  <a:extLst>
                    <a:ext uri="{9D8B030D-6E8A-4147-A177-3AD203B41FA5}">
                      <a16:colId xmlns:a16="http://schemas.microsoft.com/office/drawing/2014/main" val="3726782303"/>
                    </a:ext>
                  </a:extLst>
                </a:gridCol>
                <a:gridCol w="88219">
                  <a:extLst>
                    <a:ext uri="{9D8B030D-6E8A-4147-A177-3AD203B41FA5}">
                      <a16:colId xmlns:a16="http://schemas.microsoft.com/office/drawing/2014/main" val="705585609"/>
                    </a:ext>
                  </a:extLst>
                </a:gridCol>
                <a:gridCol w="1071234">
                  <a:extLst>
                    <a:ext uri="{9D8B030D-6E8A-4147-A177-3AD203B41FA5}">
                      <a16:colId xmlns:a16="http://schemas.microsoft.com/office/drawing/2014/main" val="2029119121"/>
                    </a:ext>
                  </a:extLst>
                </a:gridCol>
              </a:tblGrid>
              <a:tr h="519864">
                <a:tc>
                  <a:txBody>
                    <a:bodyPr/>
                    <a:lstStyle/>
                    <a:p>
                      <a:pPr algn="ctr" fontAlgn="ctr"/>
                      <a:r>
                        <a:rPr lang="es-CO" sz="1200" b="1" i="0" u="none" strike="noStrike">
                          <a:effectLst/>
                          <a:latin typeface="Calibri" panose="020F0502020204030204" pitchFamily="34" charset="0"/>
                        </a:rPr>
                        <a:t>ACTIVO</a:t>
                      </a: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31-Oct-2018</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dirty="0">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31-Dic-2017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a:t>
                      </a:r>
                      <a:br>
                        <a:rPr lang="es-CO" sz="900" b="0" i="0" u="none" strike="noStrike" dirty="0">
                          <a:effectLst/>
                          <a:latin typeface="Calibri" panose="020F0502020204030204" pitchFamily="34" charset="0"/>
                        </a:rPr>
                      </a:br>
                      <a:r>
                        <a:rPr lang="es-CO" sz="900" b="0" i="0" u="none" strike="noStrike" dirty="0">
                          <a:effectLst/>
                          <a:latin typeface="Calibri" panose="020F0502020204030204" pitchFamily="34" charset="0"/>
                        </a:rPr>
                        <a:t>Oct. 2018-2017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dirty="0">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              Oct 2018-Dic 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714027"/>
                  </a:ext>
                </a:extLst>
              </a:tr>
              <a:tr h="198493">
                <a:tc>
                  <a:txBody>
                    <a:bodyPr/>
                    <a:lstStyle/>
                    <a:p>
                      <a:pPr algn="l" fontAlgn="ctr"/>
                      <a:r>
                        <a:rPr lang="es-CO" sz="1200" b="1" i="0" u="none" strike="noStrike">
                          <a:effectLst/>
                          <a:latin typeface="Calibri" panose="020F0502020204030204" pitchFamily="34" charset="0"/>
                        </a:rPr>
                        <a:t>ACTIVO CORRIENTE</a:t>
                      </a:r>
                    </a:p>
                  </a:txBody>
                  <a:tcPr marL="9452" marR="9452" marT="9452"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582071"/>
                  </a:ext>
                </a:extLst>
              </a:tr>
              <a:tr h="253315">
                <a:tc>
                  <a:txBody>
                    <a:bodyPr/>
                    <a:lstStyle/>
                    <a:p>
                      <a:pPr algn="l" fontAlgn="ctr"/>
                      <a:r>
                        <a:rPr lang="es-CO" sz="1200" b="0" i="0" u="none" strike="noStrike">
                          <a:effectLst/>
                          <a:latin typeface="Calibri" panose="020F0502020204030204" pitchFamily="34" charset="0"/>
                        </a:rPr>
                        <a:t>Efectivo en Bancos</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352</a:t>
                      </a:r>
                    </a:p>
                  </a:txBody>
                  <a:tcPr marL="9452" marR="9452" marT="945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904</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-61</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-13</a:t>
                      </a:r>
                    </a:p>
                  </a:txBody>
                  <a:tcPr marL="9452" marR="9452" marT="9452" marB="0" anchor="ctr">
                    <a:lnL>
                      <a:noFill/>
                    </a:lnL>
                    <a:lnR>
                      <a:noFill/>
                    </a:lnR>
                    <a:lnT>
                      <a:noFill/>
                    </a:lnT>
                    <a:lnB>
                      <a:noFill/>
                    </a:lnB>
                  </a:tcPr>
                </a:tc>
                <a:extLst>
                  <a:ext uri="{0D108BD9-81ED-4DB2-BD59-A6C34878D82A}">
                    <a16:rowId xmlns:a16="http://schemas.microsoft.com/office/drawing/2014/main" val="4036681103"/>
                  </a:ext>
                </a:extLst>
              </a:tr>
              <a:tr h="253315">
                <a:tc>
                  <a:txBody>
                    <a:bodyPr/>
                    <a:lstStyle/>
                    <a:p>
                      <a:pPr algn="l" fontAlgn="ctr"/>
                      <a:r>
                        <a:rPr lang="es-CO" sz="1200" b="0" i="0" u="none" strike="noStrike">
                          <a:effectLst/>
                          <a:latin typeface="Calibri" panose="020F0502020204030204" pitchFamily="34" charset="0"/>
                        </a:rPr>
                        <a:t>Efectivo de uso restringido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6,341</a:t>
                      </a:r>
                    </a:p>
                  </a:txBody>
                  <a:tcPr marL="9452" marR="9452" marT="945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346</a:t>
                      </a:r>
                    </a:p>
                  </a:txBody>
                  <a:tcPr marL="9452" marR="9452" marT="9452" marB="0" anchor="ctr">
                    <a:lnL>
                      <a:noFill/>
                    </a:lnL>
                    <a:lnR>
                      <a:noFill/>
                    </a:lnR>
                    <a:lnT>
                      <a:noFill/>
                    </a:lnT>
                    <a:lnB>
                      <a:noFill/>
                    </a:lnB>
                  </a:tcPr>
                </a:tc>
                <a:extLst>
                  <a:ext uri="{0D108BD9-81ED-4DB2-BD59-A6C34878D82A}">
                    <a16:rowId xmlns:a16="http://schemas.microsoft.com/office/drawing/2014/main" val="623740238"/>
                  </a:ext>
                </a:extLst>
              </a:tr>
              <a:tr h="253315">
                <a:tc>
                  <a:txBody>
                    <a:bodyPr/>
                    <a:lstStyle/>
                    <a:p>
                      <a:pPr algn="l" fontAlgn="ctr"/>
                      <a:r>
                        <a:rPr lang="es-CO" sz="1200" b="0" i="0" u="none" strike="noStrike" dirty="0">
                          <a:effectLst/>
                          <a:latin typeface="Calibri" panose="020F0502020204030204" pitchFamily="34" charset="0"/>
                        </a:rPr>
                        <a:t>Inversiones de administración de liquidez</a:t>
                      </a: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3,779</a:t>
                      </a:r>
                    </a:p>
                  </a:txBody>
                  <a:tcPr marL="9452" marR="9452" marT="945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7,880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9452" marR="9452" marT="9452" marB="0" anchor="ctr">
                    <a:lnL>
                      <a:noFill/>
                    </a:lnL>
                    <a:lnR>
                      <a:noFill/>
                    </a:lnR>
                    <a:lnT>
                      <a:noFill/>
                    </a:lnT>
                    <a:lnB>
                      <a:noFill/>
                    </a:lnB>
                  </a:tcPr>
                </a:tc>
                <a:extLst>
                  <a:ext uri="{0D108BD9-81ED-4DB2-BD59-A6C34878D82A}">
                    <a16:rowId xmlns:a16="http://schemas.microsoft.com/office/drawing/2014/main" val="3940689753"/>
                  </a:ext>
                </a:extLst>
              </a:tr>
              <a:tr h="253315">
                <a:tc>
                  <a:txBody>
                    <a:bodyPr/>
                    <a:lstStyle/>
                    <a:p>
                      <a:pPr algn="l" fontAlgn="ctr"/>
                      <a:r>
                        <a:rPr lang="es-CO" sz="1200" b="0" i="0" u="none" strike="noStrike">
                          <a:effectLst/>
                          <a:latin typeface="Calibri" panose="020F0502020204030204" pitchFamily="34" charset="0"/>
                        </a:rPr>
                        <a:t>Cuentas por Cobrar Corto Plazo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3,252</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2,508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1269911"/>
                  </a:ext>
                </a:extLst>
              </a:tr>
              <a:tr h="198493">
                <a:tc>
                  <a:txBody>
                    <a:bodyPr/>
                    <a:lstStyle/>
                    <a:p>
                      <a:pPr algn="l" fontAlgn="ctr"/>
                      <a:r>
                        <a:rPr lang="es-CO" sz="1200" b="1" i="0" u="none" strike="noStrike">
                          <a:effectLst/>
                          <a:latin typeface="Calibri" panose="020F0502020204030204" pitchFamily="34" charset="0"/>
                        </a:rPr>
                        <a:t>TOTAL ACTIVO CORRIENTE</a:t>
                      </a: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13,724</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11,292</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11,223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568312"/>
                  </a:ext>
                </a:extLst>
              </a:tr>
              <a:tr h="198493">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23269042"/>
                  </a:ext>
                </a:extLst>
              </a:tr>
              <a:tr h="198493">
                <a:tc>
                  <a:txBody>
                    <a:bodyPr/>
                    <a:lstStyle/>
                    <a:p>
                      <a:pPr algn="l" fontAlgn="ctr"/>
                      <a:r>
                        <a:rPr lang="es-CO" sz="1200" b="1" i="0" u="none" strike="noStrike">
                          <a:effectLst/>
                          <a:latin typeface="Calibri" panose="020F0502020204030204" pitchFamily="34" charset="0"/>
                        </a:rPr>
                        <a:t>ACTIVO NO CORRIENTE</a:t>
                      </a: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extLst>
                  <a:ext uri="{0D108BD9-81ED-4DB2-BD59-A6C34878D82A}">
                    <a16:rowId xmlns:a16="http://schemas.microsoft.com/office/drawing/2014/main" val="2013618940"/>
                  </a:ext>
                </a:extLst>
              </a:tr>
              <a:tr h="253315">
                <a:tc>
                  <a:txBody>
                    <a:bodyPr/>
                    <a:lstStyle/>
                    <a:p>
                      <a:pPr algn="l" fontAlgn="ctr"/>
                      <a:r>
                        <a:rPr lang="es-CO" sz="1200" b="0" i="0" u="none" strike="noStrike">
                          <a:effectLst/>
                          <a:latin typeface="Calibri" panose="020F0502020204030204" pitchFamily="34" charset="0"/>
                        </a:rPr>
                        <a:t>Cuentas por Cobrar Largo Plazo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9452" marR="9452" marT="9452" marB="0" anchor="ctr">
                    <a:lnL>
                      <a:noFill/>
                    </a:lnL>
                    <a:lnR>
                      <a:noFill/>
                    </a:lnR>
                    <a:lnT>
                      <a:noFill/>
                    </a:lnT>
                    <a:lnB>
                      <a:noFill/>
                    </a:lnB>
                  </a:tcPr>
                </a:tc>
                <a:extLst>
                  <a:ext uri="{0D108BD9-81ED-4DB2-BD59-A6C34878D82A}">
                    <a16:rowId xmlns:a16="http://schemas.microsoft.com/office/drawing/2014/main" val="25093962"/>
                  </a:ext>
                </a:extLst>
              </a:tr>
              <a:tr h="253315">
                <a:tc>
                  <a:txBody>
                    <a:bodyPr/>
                    <a:lstStyle/>
                    <a:p>
                      <a:pPr algn="l" fontAlgn="ctr"/>
                      <a:r>
                        <a:rPr lang="es-CO" sz="1200" b="0" i="0" u="none" strike="noStrike">
                          <a:effectLst/>
                          <a:latin typeface="Calibri" panose="020F0502020204030204" pitchFamily="34" charset="0"/>
                        </a:rPr>
                        <a:t>Deterioro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3595391"/>
                  </a:ext>
                </a:extLst>
              </a:tr>
              <a:tr h="253315">
                <a:tc>
                  <a:txBody>
                    <a:bodyPr/>
                    <a:lstStyle/>
                    <a:p>
                      <a:pPr algn="l" fontAlgn="ctr"/>
                      <a:r>
                        <a:rPr lang="es-CO" sz="1200" b="0" i="0" u="none" strike="noStrike">
                          <a:effectLst/>
                          <a:latin typeface="Calibri" panose="020F0502020204030204" pitchFamily="34" charset="0"/>
                        </a:rPr>
                        <a:t>Total Cuenta por Cobrar Largo Plazo</a:t>
                      </a: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390286"/>
                  </a:ext>
                </a:extLst>
              </a:tr>
              <a:tr h="198493">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608364"/>
                  </a:ext>
                </a:extLst>
              </a:tr>
              <a:tr h="253315">
                <a:tc>
                  <a:txBody>
                    <a:bodyPr/>
                    <a:lstStyle/>
                    <a:p>
                      <a:pPr algn="l" fontAlgn="ctr"/>
                      <a:r>
                        <a:rPr lang="es-CO" sz="1200" b="0" i="0" u="none" strike="noStrike">
                          <a:effectLst/>
                          <a:latin typeface="Calibri" panose="020F0502020204030204" pitchFamily="34" charset="0"/>
                        </a:rPr>
                        <a:t>Propiedades, Planta y equipo</a:t>
                      </a: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376</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382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9452" marR="9452" marT="9452" marB="0" anchor="ctr">
                    <a:lnL>
                      <a:noFill/>
                    </a:lnL>
                    <a:lnR>
                      <a:noFill/>
                    </a:lnR>
                    <a:lnT>
                      <a:noFill/>
                    </a:lnT>
                    <a:lnB>
                      <a:noFill/>
                    </a:lnB>
                  </a:tcPr>
                </a:tc>
                <a:extLst>
                  <a:ext uri="{0D108BD9-81ED-4DB2-BD59-A6C34878D82A}">
                    <a16:rowId xmlns:a16="http://schemas.microsoft.com/office/drawing/2014/main" val="1210602989"/>
                  </a:ext>
                </a:extLst>
              </a:tr>
              <a:tr h="253315">
                <a:tc>
                  <a:txBody>
                    <a:bodyPr/>
                    <a:lstStyle/>
                    <a:p>
                      <a:pPr algn="l" fontAlgn="ctr"/>
                      <a:r>
                        <a:rPr lang="es-CO" sz="1200" b="0" i="0" u="none" strike="noStrike">
                          <a:effectLst/>
                          <a:latin typeface="Calibri" panose="020F0502020204030204" pitchFamily="34" charset="0"/>
                        </a:rPr>
                        <a:t>Otros Activos (anticipos Impuestos / Diferidos)</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15,083</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10,724</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3829037"/>
                  </a:ext>
                </a:extLst>
              </a:tr>
              <a:tr h="253315">
                <a:tc>
                  <a:txBody>
                    <a:bodyPr/>
                    <a:lstStyle/>
                    <a:p>
                      <a:pPr algn="l" fontAlgn="ctr"/>
                      <a:r>
                        <a:rPr lang="es-CO" sz="1200" b="1" i="0" u="none" strike="noStrike">
                          <a:effectLst/>
                          <a:latin typeface="Calibri" panose="020F0502020204030204" pitchFamily="34" charset="0"/>
                        </a:rPr>
                        <a:t>TOTAL ACTIVO NO CORRIENTE</a:t>
                      </a:r>
                    </a:p>
                  </a:txBody>
                  <a:tcPr marL="9452" marR="9452" marT="9452"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15,473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11,449</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12,217</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27</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173437"/>
                  </a:ext>
                </a:extLst>
              </a:tr>
              <a:tr h="198493">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941147"/>
                  </a:ext>
                </a:extLst>
              </a:tr>
              <a:tr h="207945">
                <a:tc>
                  <a:txBody>
                    <a:bodyPr/>
                    <a:lstStyle/>
                    <a:p>
                      <a:pPr algn="l" fontAlgn="ctr"/>
                      <a:r>
                        <a:rPr lang="es-CO" sz="1200" b="1" i="0" u="none" strike="noStrike">
                          <a:effectLst/>
                          <a:latin typeface="Calibri" panose="020F0502020204030204" pitchFamily="34" charset="0"/>
                        </a:rPr>
                        <a:t>TOTAL ACTIVO</a:t>
                      </a: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29,197</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22,741</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23,440</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28</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25</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04650196"/>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1467548" y="85676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31 DE OCTUBRE DE 2018 Y 31 DE OCTUBRE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17">
            <a:extLst>
              <a:ext uri="{FF2B5EF4-FFF2-40B4-BE49-F238E27FC236}">
                <a16:creationId xmlns:a16="http://schemas.microsoft.com/office/drawing/2014/main" id="{91A526BB-98C1-44DC-9521-7B4453D0F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20" name="Imagen 19">
            <a:extLst>
              <a:ext uri="{FF2B5EF4-FFF2-40B4-BE49-F238E27FC236}">
                <a16:creationId xmlns:a16="http://schemas.microsoft.com/office/drawing/2014/main" id="{6D9A20A9-0758-4E18-B983-D6830936F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1" name="Botón de acción: ir hacia delante o siguiente 10">
            <a:hlinkClick r:id="rId5" action="ppaction://hlinksldjump" highlightClick="1"/>
            <a:extLst>
              <a:ext uri="{FF2B5EF4-FFF2-40B4-BE49-F238E27FC236}">
                <a16:creationId xmlns:a16="http://schemas.microsoft.com/office/drawing/2014/main" id="{ECAF7EDB-E616-45CA-8A85-A9411523CD32}"/>
              </a:ext>
            </a:extLst>
          </p:cNvPr>
          <p:cNvSpPr/>
          <p:nvPr/>
        </p:nvSpPr>
        <p:spPr>
          <a:xfrm>
            <a:off x="1860888" y="2534263"/>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84B38472-9759-4EFB-8A8C-025D33140739}"/>
              </a:ext>
            </a:extLst>
          </p:cNvPr>
          <p:cNvSpPr/>
          <p:nvPr/>
        </p:nvSpPr>
        <p:spPr>
          <a:xfrm>
            <a:off x="2360517" y="2782808"/>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5" action="ppaction://hlinksldjump" highlightClick="1"/>
            <a:extLst>
              <a:ext uri="{FF2B5EF4-FFF2-40B4-BE49-F238E27FC236}">
                <a16:creationId xmlns:a16="http://schemas.microsoft.com/office/drawing/2014/main" id="{A730660A-1DBC-4EEF-8BE1-38EA3F255CEB}"/>
              </a:ext>
            </a:extLst>
          </p:cNvPr>
          <p:cNvSpPr/>
          <p:nvPr/>
        </p:nvSpPr>
        <p:spPr>
          <a:xfrm>
            <a:off x="3140763" y="3024707"/>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6"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7"/>
          <a:stretch>
            <a:fillRect/>
          </a:stretch>
        </p:blipFill>
        <p:spPr>
          <a:xfrm>
            <a:off x="2608113" y="3256342"/>
            <a:ext cx="274344" cy="146317"/>
          </a:xfrm>
          <a:prstGeom prst="rect">
            <a:avLst/>
          </a:prstGeom>
        </p:spPr>
      </p:pic>
      <p:sp>
        <p:nvSpPr>
          <p:cNvPr id="15" name="Botón de acción: ir hacia delante o siguiente 14">
            <a:hlinkClick r:id="rId6" action="ppaction://hlinksldjump" highlightClick="1"/>
            <a:extLst>
              <a:ext uri="{FF2B5EF4-FFF2-40B4-BE49-F238E27FC236}">
                <a16:creationId xmlns:a16="http://schemas.microsoft.com/office/drawing/2014/main" id="{F21CF3E4-21C9-477B-B9FA-6383BBD158D6}"/>
              </a:ext>
            </a:extLst>
          </p:cNvPr>
          <p:cNvSpPr/>
          <p:nvPr/>
        </p:nvSpPr>
        <p:spPr>
          <a:xfrm>
            <a:off x="2798138" y="4628055"/>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8" action="ppaction://hlinksldjump" highlightClick="1"/>
            <a:extLst>
              <a:ext uri="{FF2B5EF4-FFF2-40B4-BE49-F238E27FC236}">
                <a16:creationId xmlns:a16="http://schemas.microsoft.com/office/drawing/2014/main" id="{037C0688-6BFA-4FA7-8A0B-381199F24186}"/>
              </a:ext>
            </a:extLst>
          </p:cNvPr>
          <p:cNvSpPr/>
          <p:nvPr/>
        </p:nvSpPr>
        <p:spPr>
          <a:xfrm>
            <a:off x="2555580" y="5070249"/>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8" action="ppaction://hlinksldjump" highlightClick="1"/>
            <a:extLst>
              <a:ext uri="{FF2B5EF4-FFF2-40B4-BE49-F238E27FC236}">
                <a16:creationId xmlns:a16="http://schemas.microsoft.com/office/drawing/2014/main" id="{611DAA7F-323D-403A-A9C7-573611DE96F2}"/>
              </a:ext>
            </a:extLst>
          </p:cNvPr>
          <p:cNvSpPr/>
          <p:nvPr/>
        </p:nvSpPr>
        <p:spPr>
          <a:xfrm>
            <a:off x="3541368" y="5342561"/>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8848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2605154F-5337-45F8-AD03-6B964F86A7CE}"/>
              </a:ext>
            </a:extLst>
          </p:cNvPr>
          <p:cNvGraphicFramePr>
            <a:graphicFrameLocks noGrp="1"/>
          </p:cNvGraphicFramePr>
          <p:nvPr>
            <p:extLst>
              <p:ext uri="{D42A27DB-BD31-4B8C-83A1-F6EECF244321}">
                <p14:modId xmlns:p14="http://schemas.microsoft.com/office/powerpoint/2010/main" val="1630064189"/>
              </p:ext>
            </p:extLst>
          </p:nvPr>
        </p:nvGraphicFramePr>
        <p:xfrm>
          <a:off x="522745" y="1606745"/>
          <a:ext cx="8098510" cy="4454190"/>
        </p:xfrm>
        <a:graphic>
          <a:graphicData uri="http://schemas.openxmlformats.org/drawingml/2006/table">
            <a:tbl>
              <a:tblPr/>
              <a:tblGrid>
                <a:gridCol w="2895831">
                  <a:extLst>
                    <a:ext uri="{9D8B030D-6E8A-4147-A177-3AD203B41FA5}">
                      <a16:colId xmlns:a16="http://schemas.microsoft.com/office/drawing/2014/main" val="2136525705"/>
                    </a:ext>
                  </a:extLst>
                </a:gridCol>
                <a:gridCol w="932556">
                  <a:extLst>
                    <a:ext uri="{9D8B030D-6E8A-4147-A177-3AD203B41FA5}">
                      <a16:colId xmlns:a16="http://schemas.microsoft.com/office/drawing/2014/main" val="3891426933"/>
                    </a:ext>
                  </a:extLst>
                </a:gridCol>
                <a:gridCol w="85893">
                  <a:extLst>
                    <a:ext uri="{9D8B030D-6E8A-4147-A177-3AD203B41FA5}">
                      <a16:colId xmlns:a16="http://schemas.microsoft.com/office/drawing/2014/main" val="1936102108"/>
                    </a:ext>
                  </a:extLst>
                </a:gridCol>
                <a:gridCol w="932556">
                  <a:extLst>
                    <a:ext uri="{9D8B030D-6E8A-4147-A177-3AD203B41FA5}">
                      <a16:colId xmlns:a16="http://schemas.microsoft.com/office/drawing/2014/main" val="1998375757"/>
                    </a:ext>
                  </a:extLst>
                </a:gridCol>
                <a:gridCol w="85893">
                  <a:extLst>
                    <a:ext uri="{9D8B030D-6E8A-4147-A177-3AD203B41FA5}">
                      <a16:colId xmlns:a16="http://schemas.microsoft.com/office/drawing/2014/main" val="563271701"/>
                    </a:ext>
                  </a:extLst>
                </a:gridCol>
                <a:gridCol w="932556">
                  <a:extLst>
                    <a:ext uri="{9D8B030D-6E8A-4147-A177-3AD203B41FA5}">
                      <a16:colId xmlns:a16="http://schemas.microsoft.com/office/drawing/2014/main" val="2041774777"/>
                    </a:ext>
                  </a:extLst>
                </a:gridCol>
                <a:gridCol w="85893">
                  <a:extLst>
                    <a:ext uri="{9D8B030D-6E8A-4147-A177-3AD203B41FA5}">
                      <a16:colId xmlns:a16="http://schemas.microsoft.com/office/drawing/2014/main" val="383651954"/>
                    </a:ext>
                  </a:extLst>
                </a:gridCol>
                <a:gridCol w="932556">
                  <a:extLst>
                    <a:ext uri="{9D8B030D-6E8A-4147-A177-3AD203B41FA5}">
                      <a16:colId xmlns:a16="http://schemas.microsoft.com/office/drawing/2014/main" val="332243003"/>
                    </a:ext>
                  </a:extLst>
                </a:gridCol>
                <a:gridCol w="85893">
                  <a:extLst>
                    <a:ext uri="{9D8B030D-6E8A-4147-A177-3AD203B41FA5}">
                      <a16:colId xmlns:a16="http://schemas.microsoft.com/office/drawing/2014/main" val="1872328234"/>
                    </a:ext>
                  </a:extLst>
                </a:gridCol>
                <a:gridCol w="1128883">
                  <a:extLst>
                    <a:ext uri="{9D8B030D-6E8A-4147-A177-3AD203B41FA5}">
                      <a16:colId xmlns:a16="http://schemas.microsoft.com/office/drawing/2014/main" val="1027137107"/>
                    </a:ext>
                  </a:extLst>
                </a:gridCol>
              </a:tblGrid>
              <a:tr h="477236">
                <a:tc>
                  <a:txBody>
                    <a:bodyPr/>
                    <a:lstStyle/>
                    <a:p>
                      <a:pPr algn="ctr" fontAlgn="ctr"/>
                      <a:r>
                        <a:rPr lang="es-CO" sz="1200" b="1" i="0" u="none" strike="noStrike">
                          <a:effectLst/>
                          <a:latin typeface="Calibri" panose="020F0502020204030204" pitchFamily="34" charset="0"/>
                        </a:rPr>
                        <a:t>PASIVO</a:t>
                      </a: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31-Oct-2018</a:t>
                      </a: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31-Oct-2017</a:t>
                      </a: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dirty="0">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31-Dic-2017</a:t>
                      </a: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        Oct. 2018-2017</a:t>
                      </a:r>
                      <a:br>
                        <a:rPr lang="es-CO" sz="900" b="0" i="0" u="none" strike="noStrike" dirty="0">
                          <a:effectLst/>
                          <a:latin typeface="Calibri" panose="020F0502020204030204" pitchFamily="34" charset="0"/>
                        </a:rPr>
                      </a:br>
                      <a:endParaRPr lang="es-CO" sz="900" b="0" i="0" u="none" strike="noStrike" dirty="0">
                        <a:effectLst/>
                        <a:latin typeface="Calibri" panose="020F0502020204030204" pitchFamily="34" charset="0"/>
                      </a:endParaRP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dirty="0">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                 Oct 2018-Dic 2017</a:t>
                      </a:r>
                      <a:br>
                        <a:rPr lang="es-CO" sz="900" b="0" i="0" u="none" strike="noStrike" dirty="0">
                          <a:effectLst/>
                          <a:latin typeface="Calibri" panose="020F0502020204030204" pitchFamily="34" charset="0"/>
                        </a:rPr>
                      </a:br>
                      <a:endParaRPr lang="es-CO" sz="900" b="0" i="0" u="none" strike="noStrike" dirty="0">
                        <a:effectLst/>
                        <a:latin typeface="Calibri" panose="020F0502020204030204" pitchFamily="34" charset="0"/>
                      </a:endParaRP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9366628"/>
                  </a:ext>
                </a:extLst>
              </a:tr>
              <a:tr h="246636">
                <a:tc>
                  <a:txBody>
                    <a:bodyPr/>
                    <a:lstStyle/>
                    <a:p>
                      <a:pPr algn="l" fontAlgn="ctr"/>
                      <a:r>
                        <a:rPr lang="es-CO" sz="1200" b="1" i="0" u="none" strike="noStrike" dirty="0">
                          <a:effectLst/>
                          <a:latin typeface="Calibri" panose="020F0502020204030204" pitchFamily="34" charset="0"/>
                        </a:rPr>
                        <a:t>PASIVO CORRIENTE</a:t>
                      </a: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4531484"/>
                  </a:ext>
                </a:extLst>
              </a:tr>
              <a:tr h="246636">
                <a:tc>
                  <a:txBody>
                    <a:bodyPr/>
                    <a:lstStyle/>
                    <a:p>
                      <a:pPr algn="l" fontAlgn="ctr"/>
                      <a:r>
                        <a:rPr lang="es-CO" sz="1200" b="0" i="0" u="none" strike="noStrike">
                          <a:effectLst/>
                          <a:latin typeface="Calibri" panose="020F0502020204030204" pitchFamily="34" charset="0"/>
                        </a:rPr>
                        <a:t>Cuentas por Pagar</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2,261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2,045</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a:t>
                      </a:r>
                    </a:p>
                  </a:txBody>
                  <a:tcPr marL="9203" marR="9203" marT="9203" marB="0" anchor="ctr">
                    <a:lnL>
                      <a:noFill/>
                    </a:lnL>
                    <a:lnR>
                      <a:noFill/>
                    </a:lnR>
                    <a:lnT>
                      <a:noFill/>
                    </a:lnT>
                    <a:lnB>
                      <a:noFill/>
                    </a:lnB>
                  </a:tcPr>
                </a:tc>
                <a:extLst>
                  <a:ext uri="{0D108BD9-81ED-4DB2-BD59-A6C34878D82A}">
                    <a16:rowId xmlns:a16="http://schemas.microsoft.com/office/drawing/2014/main" val="1137630560"/>
                  </a:ext>
                </a:extLst>
              </a:tr>
              <a:tr h="246636">
                <a:tc>
                  <a:txBody>
                    <a:bodyPr/>
                    <a:lstStyle/>
                    <a:p>
                      <a:pPr algn="l" fontAlgn="ctr"/>
                      <a:r>
                        <a:rPr lang="es-CO" sz="1200" b="0" i="0" u="none" strike="noStrike">
                          <a:effectLst/>
                          <a:latin typeface="Calibri" panose="020F0502020204030204" pitchFamily="34" charset="0"/>
                        </a:rPr>
                        <a:t>Beneficios a los empleados Corto Plazo</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1,748</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a:t>
                      </a:r>
                    </a:p>
                  </a:txBody>
                  <a:tcPr marL="9203" marR="9203" marT="9203" marB="0" anchor="ctr">
                    <a:lnL>
                      <a:noFill/>
                    </a:lnL>
                    <a:lnR>
                      <a:noFill/>
                    </a:lnR>
                    <a:lnT>
                      <a:noFill/>
                    </a:lnT>
                    <a:lnB>
                      <a:noFill/>
                    </a:lnB>
                  </a:tcPr>
                </a:tc>
                <a:extLst>
                  <a:ext uri="{0D108BD9-81ED-4DB2-BD59-A6C34878D82A}">
                    <a16:rowId xmlns:a16="http://schemas.microsoft.com/office/drawing/2014/main" val="2412381198"/>
                  </a:ext>
                </a:extLst>
              </a:tr>
              <a:tr h="246636">
                <a:tc>
                  <a:txBody>
                    <a:bodyPr/>
                    <a:lstStyle/>
                    <a:p>
                      <a:pPr algn="l" fontAlgn="ctr"/>
                      <a:r>
                        <a:rPr lang="es-CO" sz="1200" b="0" i="0" u="none" strike="noStrike">
                          <a:effectLst/>
                          <a:latin typeface="Calibri" panose="020F0502020204030204" pitchFamily="34" charset="0"/>
                        </a:rPr>
                        <a:t>Provisiones</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9203" marR="9203" marT="9203" marB="0" anchor="ctr">
                    <a:lnL>
                      <a:noFill/>
                    </a:lnL>
                    <a:lnR>
                      <a:noFill/>
                    </a:lnR>
                    <a:lnT>
                      <a:noFill/>
                    </a:lnT>
                    <a:lnB>
                      <a:noFill/>
                    </a:lnB>
                  </a:tcPr>
                </a:tc>
                <a:extLst>
                  <a:ext uri="{0D108BD9-81ED-4DB2-BD59-A6C34878D82A}">
                    <a16:rowId xmlns:a16="http://schemas.microsoft.com/office/drawing/2014/main" val="3278776415"/>
                  </a:ext>
                </a:extLst>
              </a:tr>
              <a:tr h="246636">
                <a:tc>
                  <a:txBody>
                    <a:bodyPr/>
                    <a:lstStyle/>
                    <a:p>
                      <a:pPr algn="l" fontAlgn="ctr"/>
                      <a:r>
                        <a:rPr lang="es-CO" sz="1200" b="0" i="0" u="none" strike="noStrike">
                          <a:effectLst/>
                          <a:latin typeface="Calibri" panose="020F0502020204030204" pitchFamily="34" charset="0"/>
                        </a:rPr>
                        <a:t>Otros pasivos</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6,258</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504</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1,893</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1,143</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231</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7899812"/>
                  </a:ext>
                </a:extLst>
              </a:tr>
              <a:tr h="246636">
                <a:tc>
                  <a:txBody>
                    <a:bodyPr/>
                    <a:lstStyle/>
                    <a:p>
                      <a:pPr algn="l" fontAlgn="ctr"/>
                      <a:r>
                        <a:rPr lang="es-CO" sz="1200" b="1" i="0" u="none" strike="noStrike">
                          <a:effectLst/>
                          <a:latin typeface="Calibri" panose="020F0502020204030204" pitchFamily="34" charset="0"/>
                        </a:rPr>
                        <a:t>TOTAL PASIVO CORRIENTE</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10,999</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4,461</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5,086</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147</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116</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9953490"/>
                  </a:ext>
                </a:extLst>
              </a:tr>
              <a:tr h="193260">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1743291"/>
                  </a:ext>
                </a:extLst>
              </a:tr>
              <a:tr h="193260">
                <a:tc>
                  <a:txBody>
                    <a:bodyPr/>
                    <a:lstStyle/>
                    <a:p>
                      <a:pPr algn="l" fontAlgn="ctr"/>
                      <a:r>
                        <a:rPr lang="es-CO" sz="1200" b="1" i="0" u="none" strike="noStrike">
                          <a:effectLst/>
                          <a:latin typeface="Calibri" panose="020F0502020204030204" pitchFamily="34" charset="0"/>
                        </a:rPr>
                        <a:t>TOTAL PASIVO</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10,999</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4,461</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147</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116</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126145754"/>
                  </a:ext>
                </a:extLst>
              </a:tr>
              <a:tr h="185898">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58454782"/>
                  </a:ext>
                </a:extLst>
              </a:tr>
              <a:tr h="246636">
                <a:tc>
                  <a:txBody>
                    <a:bodyPr/>
                    <a:lstStyle/>
                    <a:p>
                      <a:pPr algn="ctr" fontAlgn="ctr"/>
                      <a:r>
                        <a:rPr lang="es-CO" sz="1200" b="1" i="0" u="none" strike="noStrike">
                          <a:effectLst/>
                          <a:latin typeface="Calibri" panose="020F0502020204030204" pitchFamily="34" charset="0"/>
                        </a:rPr>
                        <a:t>PATRIMONIO</a:t>
                      </a: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9203" marR="9203" marT="9203" marB="0" anchor="ctr">
                    <a:lnL>
                      <a:noFill/>
                    </a:lnL>
                    <a:lnR>
                      <a:noFill/>
                    </a:lnR>
                    <a:lnT>
                      <a:noFill/>
                    </a:lnT>
                    <a:lnB>
                      <a:noFill/>
                    </a:lnB>
                  </a:tcPr>
                </a:tc>
                <a:extLst>
                  <a:ext uri="{0D108BD9-81ED-4DB2-BD59-A6C34878D82A}">
                    <a16:rowId xmlns:a16="http://schemas.microsoft.com/office/drawing/2014/main" val="3672805719"/>
                  </a:ext>
                </a:extLst>
              </a:tr>
              <a:tr h="246636">
                <a:tc>
                  <a:txBody>
                    <a:bodyPr/>
                    <a:lstStyle/>
                    <a:p>
                      <a:pPr algn="l" fontAlgn="ctr"/>
                      <a:r>
                        <a:rPr lang="es-CO" sz="1200" b="0" i="0" u="none" strike="noStrike">
                          <a:effectLst/>
                          <a:latin typeface="Calibri" panose="020F0502020204030204" pitchFamily="34" charset="0"/>
                        </a:rPr>
                        <a:t>Capital Suscrito y Pagado</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a:noFill/>
                    </a:lnB>
                  </a:tcPr>
                </a:tc>
                <a:extLst>
                  <a:ext uri="{0D108BD9-81ED-4DB2-BD59-A6C34878D82A}">
                    <a16:rowId xmlns:a16="http://schemas.microsoft.com/office/drawing/2014/main" val="3272573263"/>
                  </a:ext>
                </a:extLst>
              </a:tr>
              <a:tr h="246636">
                <a:tc>
                  <a:txBody>
                    <a:bodyPr/>
                    <a:lstStyle/>
                    <a:p>
                      <a:pPr algn="l" fontAlgn="ctr"/>
                      <a:r>
                        <a:rPr lang="es-CO" sz="1200" b="0" i="0" u="none" strike="noStrike">
                          <a:effectLst/>
                          <a:latin typeface="Calibri" panose="020F0502020204030204" pitchFamily="34" charset="0"/>
                        </a:rPr>
                        <a:t>Reservas</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203" marR="9203" marT="9203" marB="0" anchor="ctr">
                    <a:lnL>
                      <a:noFill/>
                    </a:lnL>
                    <a:lnR>
                      <a:noFill/>
                    </a:lnR>
                    <a:lnT>
                      <a:noFill/>
                    </a:lnT>
                    <a:lnB>
                      <a:noFill/>
                    </a:lnB>
                  </a:tcPr>
                </a:tc>
                <a:extLst>
                  <a:ext uri="{0D108BD9-81ED-4DB2-BD59-A6C34878D82A}">
                    <a16:rowId xmlns:a16="http://schemas.microsoft.com/office/drawing/2014/main" val="2610093517"/>
                  </a:ext>
                </a:extLst>
              </a:tr>
              <a:tr h="246636">
                <a:tc>
                  <a:txBody>
                    <a:bodyPr/>
                    <a:lstStyle/>
                    <a:p>
                      <a:pPr algn="l" fontAlgn="ctr"/>
                      <a:r>
                        <a:rPr lang="es-CO" sz="1200" b="0" i="0" u="none" strike="noStrike">
                          <a:effectLst/>
                          <a:latin typeface="Calibri" panose="020F0502020204030204" pitchFamily="34" charset="0"/>
                        </a:rPr>
                        <a:t>Resultado del ejercicio</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478</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552</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-38</a:t>
                      </a:r>
                    </a:p>
                  </a:txBody>
                  <a:tcPr marL="9203" marR="9203" marT="9203" marB="0" anchor="ctr">
                    <a:lnL>
                      <a:noFill/>
                    </a:lnL>
                    <a:lnR>
                      <a:noFill/>
                    </a:lnR>
                    <a:lnT>
                      <a:noFill/>
                    </a:lnT>
                    <a:lnB>
                      <a:noFill/>
                    </a:lnB>
                  </a:tcPr>
                </a:tc>
                <a:extLst>
                  <a:ext uri="{0D108BD9-81ED-4DB2-BD59-A6C34878D82A}">
                    <a16:rowId xmlns:a16="http://schemas.microsoft.com/office/drawing/2014/main" val="405646992"/>
                  </a:ext>
                </a:extLst>
              </a:tr>
              <a:tr h="246636">
                <a:tc>
                  <a:txBody>
                    <a:bodyPr/>
                    <a:lstStyle/>
                    <a:p>
                      <a:pPr algn="l" fontAlgn="ctr"/>
                      <a:r>
                        <a:rPr lang="es-CO" sz="1200" b="0" i="0" u="none" strike="noStrike">
                          <a:effectLst/>
                          <a:latin typeface="Calibri" panose="020F0502020204030204" pitchFamily="34" charset="0"/>
                        </a:rPr>
                        <a:t>Impactos por Transición</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1561768"/>
                  </a:ext>
                </a:extLst>
              </a:tr>
              <a:tr h="246636">
                <a:tc>
                  <a:txBody>
                    <a:bodyPr/>
                    <a:lstStyle/>
                    <a:p>
                      <a:pPr algn="l" fontAlgn="ctr"/>
                      <a:r>
                        <a:rPr lang="es-CO" sz="1200" b="1" i="0" u="none" strike="noStrike">
                          <a:effectLst/>
                          <a:latin typeface="Calibri" panose="020F0502020204030204" pitchFamily="34" charset="0"/>
                        </a:rPr>
                        <a:t>TOTAL PATRIMONIO</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18,198</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18,280</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18,354</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941357"/>
                  </a:ext>
                </a:extLst>
              </a:tr>
              <a:tr h="185898">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9915734"/>
                  </a:ext>
                </a:extLst>
              </a:tr>
              <a:tr h="246636">
                <a:tc>
                  <a:txBody>
                    <a:bodyPr/>
                    <a:lstStyle/>
                    <a:p>
                      <a:pPr algn="l" fontAlgn="ctr"/>
                      <a:r>
                        <a:rPr lang="es-CO" sz="1200" b="1" i="0" u="none" strike="noStrike">
                          <a:effectLst/>
                          <a:latin typeface="Calibri" panose="020F0502020204030204" pitchFamily="34" charset="0"/>
                        </a:rPr>
                        <a:t>TOTAL PASIVO Y PATRIMONIO</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29,197</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22,741</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23,440</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28</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25</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62429975"/>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14">
            <a:extLst>
              <a:ext uri="{FF2B5EF4-FFF2-40B4-BE49-F238E27FC236}">
                <a16:creationId xmlns:a16="http://schemas.microsoft.com/office/drawing/2014/main" id="{738542A2-BB88-4E0C-8754-298949992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3B62BC28-F900-45A2-8F48-E631F854DD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7" name="Título 1">
            <a:extLst>
              <a:ext uri="{FF2B5EF4-FFF2-40B4-BE49-F238E27FC236}">
                <a16:creationId xmlns:a16="http://schemas.microsoft.com/office/drawing/2014/main" id="{E91AF023-2ACF-4E61-9CD7-0DB47CE6DF11}"/>
              </a:ext>
            </a:extLst>
          </p:cNvPr>
          <p:cNvSpPr txBox="1">
            <a:spLocks/>
          </p:cNvSpPr>
          <p:nvPr/>
        </p:nvSpPr>
        <p:spPr>
          <a:xfrm>
            <a:off x="1467548" y="85676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31 DE OCTUBRE DE 2018 Y 31 DE OCTUBRE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
        <p:nvSpPr>
          <p:cNvPr id="10" name="Botón de acción: ir hacia delante o siguiente 9">
            <a:hlinkClick r:id="rId5" action="ppaction://hlinksldjump" highlightClick="1"/>
            <a:extLst>
              <a:ext uri="{FF2B5EF4-FFF2-40B4-BE49-F238E27FC236}">
                <a16:creationId xmlns:a16="http://schemas.microsoft.com/office/drawing/2014/main" id="{A0A57A23-DDB4-433A-BAB4-029987C401C5}"/>
              </a:ext>
            </a:extLst>
          </p:cNvPr>
          <p:cNvSpPr/>
          <p:nvPr/>
        </p:nvSpPr>
        <p:spPr>
          <a:xfrm>
            <a:off x="1809793" y="242748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6" action="ppaction://hlinksldjump" highlightClick="1"/>
            <a:extLst>
              <a:ext uri="{FF2B5EF4-FFF2-40B4-BE49-F238E27FC236}">
                <a16:creationId xmlns:a16="http://schemas.microsoft.com/office/drawing/2014/main" id="{86D2C9ED-9E91-4915-B3CA-938A547D369D}"/>
              </a:ext>
            </a:extLst>
          </p:cNvPr>
          <p:cNvSpPr/>
          <p:nvPr/>
        </p:nvSpPr>
        <p:spPr>
          <a:xfrm>
            <a:off x="3051834" y="2649436"/>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6" action="ppaction://hlinksldjump" highlightClick="1"/>
            <a:extLst>
              <a:ext uri="{FF2B5EF4-FFF2-40B4-BE49-F238E27FC236}">
                <a16:creationId xmlns:a16="http://schemas.microsoft.com/office/drawing/2014/main" id="{1B556D5F-8F83-487E-A39B-93CAD4D923D6}"/>
              </a:ext>
            </a:extLst>
          </p:cNvPr>
          <p:cNvSpPr/>
          <p:nvPr/>
        </p:nvSpPr>
        <p:spPr>
          <a:xfrm>
            <a:off x="1382404" y="292918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7" action="ppaction://hlinksldjump" highlightClick="1"/>
            <a:extLst>
              <a:ext uri="{FF2B5EF4-FFF2-40B4-BE49-F238E27FC236}">
                <a16:creationId xmlns:a16="http://schemas.microsoft.com/office/drawing/2014/main" id="{37AF8EB9-3138-4F3C-AFD5-DD77A678DEB9}"/>
              </a:ext>
            </a:extLst>
          </p:cNvPr>
          <p:cNvSpPr/>
          <p:nvPr/>
        </p:nvSpPr>
        <p:spPr>
          <a:xfrm>
            <a:off x="1529028" y="3177465"/>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28643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FF8B2305-0271-4780-BF74-2ECE7455577A}"/>
              </a:ext>
            </a:extLst>
          </p:cNvPr>
          <p:cNvGraphicFramePr>
            <a:graphicFrameLocks noGrp="1"/>
          </p:cNvGraphicFramePr>
          <p:nvPr>
            <p:extLst>
              <p:ext uri="{D42A27DB-BD31-4B8C-83A1-F6EECF244321}">
                <p14:modId xmlns:p14="http://schemas.microsoft.com/office/powerpoint/2010/main" val="63445294"/>
              </p:ext>
            </p:extLst>
          </p:nvPr>
        </p:nvGraphicFramePr>
        <p:xfrm>
          <a:off x="457199" y="1505355"/>
          <a:ext cx="8229601" cy="4506938"/>
        </p:xfrm>
        <a:graphic>
          <a:graphicData uri="http://schemas.openxmlformats.org/drawingml/2006/table">
            <a:tbl>
              <a:tblPr/>
              <a:tblGrid>
                <a:gridCol w="2941446">
                  <a:extLst>
                    <a:ext uri="{9D8B030D-6E8A-4147-A177-3AD203B41FA5}">
                      <a16:colId xmlns:a16="http://schemas.microsoft.com/office/drawing/2014/main" val="1834782285"/>
                    </a:ext>
                  </a:extLst>
                </a:gridCol>
                <a:gridCol w="93751">
                  <a:extLst>
                    <a:ext uri="{9D8B030D-6E8A-4147-A177-3AD203B41FA5}">
                      <a16:colId xmlns:a16="http://schemas.microsoft.com/office/drawing/2014/main" val="533717969"/>
                    </a:ext>
                  </a:extLst>
                </a:gridCol>
                <a:gridCol w="61524">
                  <a:extLst>
                    <a:ext uri="{9D8B030D-6E8A-4147-A177-3AD203B41FA5}">
                      <a16:colId xmlns:a16="http://schemas.microsoft.com/office/drawing/2014/main" val="68686740"/>
                    </a:ext>
                  </a:extLst>
                </a:gridCol>
                <a:gridCol w="890637">
                  <a:extLst>
                    <a:ext uri="{9D8B030D-6E8A-4147-A177-3AD203B41FA5}">
                      <a16:colId xmlns:a16="http://schemas.microsoft.com/office/drawing/2014/main" val="3937044921"/>
                    </a:ext>
                  </a:extLst>
                </a:gridCol>
                <a:gridCol w="82032">
                  <a:extLst>
                    <a:ext uri="{9D8B030D-6E8A-4147-A177-3AD203B41FA5}">
                      <a16:colId xmlns:a16="http://schemas.microsoft.com/office/drawing/2014/main" val="1759620281"/>
                    </a:ext>
                  </a:extLst>
                </a:gridCol>
                <a:gridCol w="902356">
                  <a:extLst>
                    <a:ext uri="{9D8B030D-6E8A-4147-A177-3AD203B41FA5}">
                      <a16:colId xmlns:a16="http://schemas.microsoft.com/office/drawing/2014/main" val="246998838"/>
                    </a:ext>
                  </a:extLst>
                </a:gridCol>
                <a:gridCol w="82032">
                  <a:extLst>
                    <a:ext uri="{9D8B030D-6E8A-4147-A177-3AD203B41FA5}">
                      <a16:colId xmlns:a16="http://schemas.microsoft.com/office/drawing/2014/main" val="745961015"/>
                    </a:ext>
                  </a:extLst>
                </a:gridCol>
                <a:gridCol w="890637">
                  <a:extLst>
                    <a:ext uri="{9D8B030D-6E8A-4147-A177-3AD203B41FA5}">
                      <a16:colId xmlns:a16="http://schemas.microsoft.com/office/drawing/2014/main" val="2874921875"/>
                    </a:ext>
                  </a:extLst>
                </a:gridCol>
                <a:gridCol w="82032">
                  <a:extLst>
                    <a:ext uri="{9D8B030D-6E8A-4147-A177-3AD203B41FA5}">
                      <a16:colId xmlns:a16="http://schemas.microsoft.com/office/drawing/2014/main" val="673681192"/>
                    </a:ext>
                  </a:extLst>
                </a:gridCol>
                <a:gridCol w="890637">
                  <a:extLst>
                    <a:ext uri="{9D8B030D-6E8A-4147-A177-3AD203B41FA5}">
                      <a16:colId xmlns:a16="http://schemas.microsoft.com/office/drawing/2014/main" val="2513176861"/>
                    </a:ext>
                  </a:extLst>
                </a:gridCol>
                <a:gridCol w="82032">
                  <a:extLst>
                    <a:ext uri="{9D8B030D-6E8A-4147-A177-3AD203B41FA5}">
                      <a16:colId xmlns:a16="http://schemas.microsoft.com/office/drawing/2014/main" val="95618567"/>
                    </a:ext>
                  </a:extLst>
                </a:gridCol>
                <a:gridCol w="1230485">
                  <a:extLst>
                    <a:ext uri="{9D8B030D-6E8A-4147-A177-3AD203B41FA5}">
                      <a16:colId xmlns:a16="http://schemas.microsoft.com/office/drawing/2014/main" val="872374124"/>
                    </a:ext>
                  </a:extLst>
                </a:gridCol>
              </a:tblGrid>
              <a:tr h="536331">
                <a:tc>
                  <a:txBody>
                    <a:bodyPr/>
                    <a:lstStyle/>
                    <a:p>
                      <a:pPr algn="l" fontAlgn="b"/>
                      <a:endParaRPr lang="es-CO" sz="11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ctr"/>
                      <a:r>
                        <a:rPr lang="es-CO" sz="1000" b="0" i="0" u="none" strike="noStrike" dirty="0">
                          <a:effectLst/>
                          <a:latin typeface="Calibri" panose="020F0502020204030204" pitchFamily="34" charset="0"/>
                        </a:rPr>
                        <a:t>31-Oct-2018</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dirty="0">
                          <a:effectLst/>
                          <a:latin typeface="Calibri" panose="020F0502020204030204" pitchFamily="34" charset="0"/>
                        </a:rPr>
                        <a:t>31-Oct-2017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31-Dic-2017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Variación % Oct. 2018-2017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dirty="0">
                          <a:effectLst/>
                          <a:latin typeface="Calibri" panose="020F0502020204030204" pitchFamily="34" charset="0"/>
                        </a:rPr>
                        <a:t>Variación %                Oct 2018- Dic 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9396689"/>
                  </a:ext>
                </a:extLst>
              </a:tr>
              <a:tr h="235634">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32,244</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24,831</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63707364"/>
                  </a:ext>
                </a:extLst>
              </a:tr>
              <a:tr h="235634">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250</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459</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8792" marR="8792" marT="8792" marB="0" anchor="b">
                    <a:lnL>
                      <a:noFill/>
                    </a:lnL>
                    <a:lnR>
                      <a:noFill/>
                    </a:lnR>
                    <a:lnT>
                      <a:noFill/>
                    </a:lnT>
                    <a:lnB>
                      <a:noFill/>
                    </a:lnB>
                  </a:tcPr>
                </a:tc>
                <a:extLst>
                  <a:ext uri="{0D108BD9-81ED-4DB2-BD59-A6C34878D82A}">
                    <a16:rowId xmlns:a16="http://schemas.microsoft.com/office/drawing/2014/main" val="3344093071"/>
                  </a:ext>
                </a:extLst>
              </a:tr>
              <a:tr h="235634">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33</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171</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814628"/>
                  </a:ext>
                </a:extLst>
              </a:tr>
              <a:tr h="235634">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32,584</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25,324</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22306826"/>
                  </a:ext>
                </a:extLst>
              </a:tr>
              <a:tr h="193431">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28777247"/>
                  </a:ext>
                </a:extLst>
              </a:tr>
              <a:tr h="177605">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extLst>
                  <a:ext uri="{0D108BD9-81ED-4DB2-BD59-A6C34878D82A}">
                    <a16:rowId xmlns:a16="http://schemas.microsoft.com/office/drawing/2014/main" val="4274729296"/>
                  </a:ext>
                </a:extLst>
              </a:tr>
              <a:tr h="235634">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20,043</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13,515</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a:t>
                      </a:r>
                    </a:p>
                  </a:txBody>
                  <a:tcPr marL="8792" marR="8792" marT="8792" marB="0" anchor="b">
                    <a:lnL>
                      <a:noFill/>
                    </a:lnL>
                    <a:lnR>
                      <a:noFill/>
                    </a:lnR>
                    <a:lnT>
                      <a:noFill/>
                    </a:lnT>
                    <a:lnB>
                      <a:noFill/>
                    </a:lnB>
                  </a:tcPr>
                </a:tc>
                <a:extLst>
                  <a:ext uri="{0D108BD9-81ED-4DB2-BD59-A6C34878D82A}">
                    <a16:rowId xmlns:a16="http://schemas.microsoft.com/office/drawing/2014/main" val="2965964130"/>
                  </a:ext>
                </a:extLst>
              </a:tr>
              <a:tr h="235634">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8,892</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5,712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a:t>
                      </a:r>
                    </a:p>
                  </a:txBody>
                  <a:tcPr marL="8792" marR="8792" marT="8792" marB="0" anchor="b">
                    <a:lnL>
                      <a:noFill/>
                    </a:lnL>
                    <a:lnR>
                      <a:noFill/>
                    </a:lnR>
                    <a:lnT>
                      <a:noFill/>
                    </a:lnT>
                    <a:lnB>
                      <a:noFill/>
                    </a:lnB>
                  </a:tcPr>
                </a:tc>
                <a:extLst>
                  <a:ext uri="{0D108BD9-81ED-4DB2-BD59-A6C34878D82A}">
                    <a16:rowId xmlns:a16="http://schemas.microsoft.com/office/drawing/2014/main" val="1176622984"/>
                  </a:ext>
                </a:extLst>
              </a:tr>
              <a:tr h="235634">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144</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8792" marR="8792" marT="8792" marB="0" anchor="b">
                    <a:lnL>
                      <a:noFill/>
                    </a:lnL>
                    <a:lnR>
                      <a:noFill/>
                    </a:lnR>
                    <a:lnT>
                      <a:noFill/>
                    </a:lnT>
                    <a:lnB>
                      <a:noFill/>
                    </a:lnB>
                  </a:tcPr>
                </a:tc>
                <a:extLst>
                  <a:ext uri="{0D108BD9-81ED-4DB2-BD59-A6C34878D82A}">
                    <a16:rowId xmlns:a16="http://schemas.microsoft.com/office/drawing/2014/main" val="2091600554"/>
                  </a:ext>
                </a:extLst>
              </a:tr>
              <a:tr h="235634">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1,830</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3,801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-54</a:t>
                      </a:r>
                    </a:p>
                  </a:txBody>
                  <a:tcPr marL="8792" marR="8792" marT="8792" marB="0" anchor="b">
                    <a:lnL>
                      <a:noFill/>
                    </a:lnL>
                    <a:lnR>
                      <a:noFill/>
                    </a:lnR>
                    <a:lnT>
                      <a:noFill/>
                    </a:lnT>
                    <a:lnB>
                      <a:noFill/>
                    </a:lnB>
                  </a:tcPr>
                </a:tc>
                <a:extLst>
                  <a:ext uri="{0D108BD9-81ED-4DB2-BD59-A6C34878D82A}">
                    <a16:rowId xmlns:a16="http://schemas.microsoft.com/office/drawing/2014/main" val="4029005833"/>
                  </a:ext>
                </a:extLst>
              </a:tr>
              <a:tr h="235634">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8792" marR="8792" marT="8792" marB="0" anchor="b">
                    <a:lnL>
                      <a:noFill/>
                    </a:lnL>
                    <a:lnR>
                      <a:noFill/>
                    </a:lnR>
                    <a:lnT>
                      <a:noFill/>
                    </a:lnT>
                    <a:lnB>
                      <a:noFill/>
                    </a:lnB>
                  </a:tcPr>
                </a:tc>
                <a:extLst>
                  <a:ext uri="{0D108BD9-81ED-4DB2-BD59-A6C34878D82A}">
                    <a16:rowId xmlns:a16="http://schemas.microsoft.com/office/drawing/2014/main" val="2644760536"/>
                  </a:ext>
                </a:extLst>
              </a:tr>
              <a:tr h="235634">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1,053</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848364"/>
                  </a:ext>
                </a:extLst>
              </a:tr>
              <a:tr h="235634">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32,062</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24,687</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6</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6770663"/>
                  </a:ext>
                </a:extLst>
              </a:tr>
              <a:tr h="177605">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74402525"/>
                  </a:ext>
                </a:extLst>
              </a:tr>
              <a:tr h="235634">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8792" marR="8792" marT="8792"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780</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8792" marR="8792" marT="8792" marB="0" anchor="b">
                    <a:lnL>
                      <a:noFill/>
                    </a:lnL>
                    <a:lnR>
                      <a:noFill/>
                    </a:lnR>
                    <a:lnT>
                      <a:noFill/>
                    </a:lnT>
                    <a:lnB>
                      <a:noFill/>
                    </a:lnB>
                  </a:tcPr>
                </a:tc>
                <a:extLst>
                  <a:ext uri="{0D108BD9-81ED-4DB2-BD59-A6C34878D82A}">
                    <a16:rowId xmlns:a16="http://schemas.microsoft.com/office/drawing/2014/main" val="2913482670"/>
                  </a:ext>
                </a:extLst>
              </a:tr>
              <a:tr h="184639">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182</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159</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987682"/>
                  </a:ext>
                </a:extLst>
              </a:tr>
              <a:tr h="235634">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340</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dirty="0">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478</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552</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-38</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980752474"/>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1020846" y="91892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900" dirty="0">
                <a:solidFill>
                  <a:srgbClr val="0070C0"/>
                </a:solidFill>
                <a:cs typeface="Lato Regular"/>
              </a:rPr>
              <a:t>DEL 1° AL 31 DE OCTUBRE DE 2018 Y DEL 1° AL 31 DE OCTUBRE DE 2017</a:t>
            </a:r>
          </a:p>
          <a:p>
            <a:pPr algn="ctr">
              <a:defRPr/>
            </a:pPr>
            <a:r>
              <a:rPr lang="es-CO" sz="90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29DBDFB7-CBC1-4648-81BD-7EBD38B47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5" name="Imagen 14">
            <a:extLst>
              <a:ext uri="{FF2B5EF4-FFF2-40B4-BE49-F238E27FC236}">
                <a16:creationId xmlns:a16="http://schemas.microsoft.com/office/drawing/2014/main" id="{CE2EEB1D-6030-40BA-A686-FB0BB74FDB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8" name="Botón de acción: ir hacia delante o siguiente 17">
            <a:hlinkClick r:id="rId5" action="ppaction://hlinksldjump" highlightClick="1"/>
            <a:extLst>
              <a:ext uri="{FF2B5EF4-FFF2-40B4-BE49-F238E27FC236}">
                <a16:creationId xmlns:a16="http://schemas.microsoft.com/office/drawing/2014/main" id="{D7BAF632-D41C-45B4-B094-4C30C9BE35C0}"/>
              </a:ext>
            </a:extLst>
          </p:cNvPr>
          <p:cNvSpPr/>
          <p:nvPr/>
        </p:nvSpPr>
        <p:spPr>
          <a:xfrm>
            <a:off x="2117373" y="341016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6" action="ppaction://hlinksldjump" highlightClick="1"/>
            <a:extLst>
              <a:ext uri="{FF2B5EF4-FFF2-40B4-BE49-F238E27FC236}">
                <a16:creationId xmlns:a16="http://schemas.microsoft.com/office/drawing/2014/main" id="{33515E80-29A4-4E6F-926C-75C64A956359}"/>
              </a:ext>
            </a:extLst>
          </p:cNvPr>
          <p:cNvSpPr/>
          <p:nvPr/>
        </p:nvSpPr>
        <p:spPr>
          <a:xfrm>
            <a:off x="1962254" y="366734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7" action="ppaction://hlinksldjump" highlightClick="1"/>
            <a:extLst>
              <a:ext uri="{FF2B5EF4-FFF2-40B4-BE49-F238E27FC236}">
                <a16:creationId xmlns:a16="http://schemas.microsoft.com/office/drawing/2014/main" id="{CD1160F1-BFAD-40DE-9AA2-D7C6FF6B85A5}"/>
              </a:ext>
            </a:extLst>
          </p:cNvPr>
          <p:cNvSpPr/>
          <p:nvPr/>
        </p:nvSpPr>
        <p:spPr>
          <a:xfrm>
            <a:off x="3030110" y="388167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7" action="ppaction://hlinksldjump" highlightClick="1"/>
            <a:extLst>
              <a:ext uri="{FF2B5EF4-FFF2-40B4-BE49-F238E27FC236}">
                <a16:creationId xmlns:a16="http://schemas.microsoft.com/office/drawing/2014/main" id="{B710B5F8-C171-426F-A441-4EDCF92F5EA5}"/>
              </a:ext>
            </a:extLst>
          </p:cNvPr>
          <p:cNvSpPr/>
          <p:nvPr/>
        </p:nvSpPr>
        <p:spPr>
          <a:xfrm>
            <a:off x="2638735" y="415303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8" action="ppaction://hlinksldjump" highlightClick="1"/>
            <a:extLst>
              <a:ext uri="{FF2B5EF4-FFF2-40B4-BE49-F238E27FC236}">
                <a16:creationId xmlns:a16="http://schemas.microsoft.com/office/drawing/2014/main" id="{5BA6AD03-7F56-49BE-B4CB-42AF7C62AB0A}"/>
              </a:ext>
            </a:extLst>
          </p:cNvPr>
          <p:cNvSpPr/>
          <p:nvPr/>
        </p:nvSpPr>
        <p:spPr>
          <a:xfrm>
            <a:off x="3407434" y="435220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8" action="ppaction://hlinksldjump" highlightClick="1"/>
            <a:extLst>
              <a:ext uri="{FF2B5EF4-FFF2-40B4-BE49-F238E27FC236}">
                <a16:creationId xmlns:a16="http://schemas.microsoft.com/office/drawing/2014/main" id="{3D6F6483-8BDA-4515-AF7A-9F411F33C362}"/>
              </a:ext>
            </a:extLst>
          </p:cNvPr>
          <p:cNvSpPr/>
          <p:nvPr/>
        </p:nvSpPr>
        <p:spPr>
          <a:xfrm>
            <a:off x="2655737" y="459733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610376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2. PORTAFOLIO</a:t>
            </a:r>
          </a:p>
          <a:p>
            <a:pPr algn="ctr"/>
            <a:r>
              <a:rPr lang="es-CO" sz="4000" dirty="0">
                <a:solidFill>
                  <a:srgbClr val="000A8B"/>
                </a:solidFill>
              </a:rPr>
              <a:t> A 31 DE OCTUBRE DE 2018</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4005949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Título 7">
            <a:extLst>
              <a:ext uri="{FF2B5EF4-FFF2-40B4-BE49-F238E27FC236}">
                <a16:creationId xmlns:a16="http://schemas.microsoft.com/office/drawing/2014/main" id="{6BFD5352-2453-4412-99D2-8980474CB1BC}"/>
              </a:ext>
            </a:extLst>
          </p:cNvPr>
          <p:cNvSpPr txBox="1">
            <a:spLocks/>
          </p:cNvSpPr>
          <p:nvPr/>
        </p:nvSpPr>
        <p:spPr>
          <a:xfrm>
            <a:off x="2913618" y="958087"/>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OCTUBRE 2018 </a:t>
            </a:r>
          </a:p>
        </p:txBody>
      </p:sp>
      <p:pic>
        <p:nvPicPr>
          <p:cNvPr id="11" name="Imagen 10">
            <a:extLst>
              <a:ext uri="{FF2B5EF4-FFF2-40B4-BE49-F238E27FC236}">
                <a16:creationId xmlns:a16="http://schemas.microsoft.com/office/drawing/2014/main" id="{9BC684F3-FF2F-4A6C-A520-B9A999FC653D}"/>
              </a:ext>
            </a:extLst>
          </p:cNvPr>
          <p:cNvPicPr>
            <a:picLocks noChangeAspect="1"/>
          </p:cNvPicPr>
          <p:nvPr/>
        </p:nvPicPr>
        <p:blipFill>
          <a:blip r:embed="rId5"/>
          <a:stretch>
            <a:fillRect/>
          </a:stretch>
        </p:blipFill>
        <p:spPr>
          <a:xfrm>
            <a:off x="168887" y="1558900"/>
            <a:ext cx="8806224" cy="2148620"/>
          </a:xfrm>
          <a:prstGeom prst="rect">
            <a:avLst/>
          </a:prstGeom>
        </p:spPr>
      </p:pic>
      <p:graphicFrame>
        <p:nvGraphicFramePr>
          <p:cNvPr id="14" name="Gráfico 13">
            <a:extLst>
              <a:ext uri="{FF2B5EF4-FFF2-40B4-BE49-F238E27FC236}">
                <a16:creationId xmlns:a16="http://schemas.microsoft.com/office/drawing/2014/main" id="{D6BDE274-EF38-4B3C-A45C-82C7FEB9CFAD}"/>
              </a:ext>
            </a:extLst>
          </p:cNvPr>
          <p:cNvGraphicFramePr>
            <a:graphicFrameLocks/>
          </p:cNvGraphicFramePr>
          <p:nvPr>
            <p:extLst>
              <p:ext uri="{D42A27DB-BD31-4B8C-83A1-F6EECF244321}">
                <p14:modId xmlns:p14="http://schemas.microsoft.com/office/powerpoint/2010/main" val="3422825874"/>
              </p:ext>
            </p:extLst>
          </p:nvPr>
        </p:nvGraphicFramePr>
        <p:xfrm>
          <a:off x="1531319" y="3730270"/>
          <a:ext cx="6081361" cy="2821139"/>
        </p:xfrm>
        <a:graphic>
          <a:graphicData uri="http://schemas.openxmlformats.org/drawingml/2006/chart">
            <c:chart xmlns:c="http://schemas.openxmlformats.org/drawingml/2006/chart" xmlns:r="http://schemas.openxmlformats.org/officeDocument/2006/relationships" r:id="rId6"/>
          </a:graphicData>
        </a:graphic>
      </p:graphicFrame>
      <p:sp>
        <p:nvSpPr>
          <p:cNvPr id="3" name="CuadroTexto 2">
            <a:extLst>
              <a:ext uri="{FF2B5EF4-FFF2-40B4-BE49-F238E27FC236}">
                <a16:creationId xmlns:a16="http://schemas.microsoft.com/office/drawing/2014/main" id="{5EC6E208-5F3E-4506-B226-293E1C681FAD}"/>
              </a:ext>
            </a:extLst>
          </p:cNvPr>
          <p:cNvSpPr txBox="1"/>
          <p:nvPr/>
        </p:nvSpPr>
        <p:spPr>
          <a:xfrm>
            <a:off x="7099540" y="1349307"/>
            <a:ext cx="2147977"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419613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pSp>
        <p:nvGrpSpPr>
          <p:cNvPr id="10" name="Grupo 9">
            <a:extLst>
              <a:ext uri="{FF2B5EF4-FFF2-40B4-BE49-F238E27FC236}">
                <a16:creationId xmlns:a16="http://schemas.microsoft.com/office/drawing/2014/main" id="{2FBD7137-042B-4AF7-855A-12D9A960469D}"/>
              </a:ext>
            </a:extLst>
          </p:cNvPr>
          <p:cNvGrpSpPr/>
          <p:nvPr/>
        </p:nvGrpSpPr>
        <p:grpSpPr>
          <a:xfrm>
            <a:off x="502542" y="1862142"/>
            <a:ext cx="4118983" cy="3546620"/>
            <a:chOff x="721811" y="1862142"/>
            <a:chExt cx="5863717" cy="3820501"/>
          </a:xfrm>
        </p:grpSpPr>
        <p:graphicFrame>
          <p:nvGraphicFramePr>
            <p:cNvPr id="11" name="Gráfico 10">
              <a:extLst>
                <a:ext uri="{FF2B5EF4-FFF2-40B4-BE49-F238E27FC236}">
                  <a16:creationId xmlns:a16="http://schemas.microsoft.com/office/drawing/2014/main" id="{BCC70358-A49E-4D6E-B9D5-13D1D1F0B8E2}"/>
                </a:ext>
              </a:extLst>
            </p:cNvPr>
            <p:cNvGraphicFramePr>
              <a:graphicFrameLocks/>
            </p:cNvGraphicFramePr>
            <p:nvPr>
              <p:extLst>
                <p:ext uri="{D42A27DB-BD31-4B8C-83A1-F6EECF244321}">
                  <p14:modId xmlns:p14="http://schemas.microsoft.com/office/powerpoint/2010/main" val="1640195700"/>
                </p:ext>
              </p:extLst>
            </p:nvPr>
          </p:nvGraphicFramePr>
          <p:xfrm>
            <a:off x="721811" y="2253673"/>
            <a:ext cx="5863717" cy="3428970"/>
          </p:xfrm>
          <a:graphic>
            <a:graphicData uri="http://schemas.openxmlformats.org/drawingml/2006/chart">
              <c:chart xmlns:c="http://schemas.openxmlformats.org/drawingml/2006/chart" xmlns:r="http://schemas.openxmlformats.org/officeDocument/2006/relationships" r:id="rId5"/>
            </a:graphicData>
          </a:graphic>
        </p:graphicFrame>
        <p:sp>
          <p:nvSpPr>
            <p:cNvPr id="14" name="Rectángulo 13">
              <a:extLst>
                <a:ext uri="{FF2B5EF4-FFF2-40B4-BE49-F238E27FC236}">
                  <a16:creationId xmlns:a16="http://schemas.microsoft.com/office/drawing/2014/main" id="{490D1147-60B4-4778-976A-335B444E3535}"/>
                </a:ext>
              </a:extLst>
            </p:cNvPr>
            <p:cNvSpPr/>
            <p:nvPr/>
          </p:nvSpPr>
          <p:spPr>
            <a:xfrm>
              <a:off x="2038592" y="1862142"/>
              <a:ext cx="2892843" cy="307777"/>
            </a:xfrm>
            <a:prstGeom prst="rect">
              <a:avLst/>
            </a:prstGeom>
          </p:spPr>
          <p:txBody>
            <a:bodyPr wrap="none">
              <a:spAutoFit/>
            </a:bodyPr>
            <a:lstStyle/>
            <a:p>
              <a:pPr algn="ctr">
                <a:defRPr sz="2128" b="1" i="0" u="none" strike="noStrike" kern="1200" cap="all" baseline="0">
                  <a:solidFill>
                    <a:prstClr val="black">
                      <a:lumMod val="65000"/>
                      <a:lumOff val="35000"/>
                    </a:prstClr>
                  </a:solidFill>
                  <a:latin typeface="+mn-lt"/>
                  <a:ea typeface="+mn-ea"/>
                  <a:cs typeface="+mn-cs"/>
                </a:defRPr>
              </a:pPr>
              <a:r>
                <a:rPr lang="en-US" sz="1400" dirty="0"/>
                <a:t>COMPOSICION RECURSOS EXTINTOS</a:t>
              </a:r>
            </a:p>
          </p:txBody>
        </p:sp>
      </p:grpSp>
      <p:grpSp>
        <p:nvGrpSpPr>
          <p:cNvPr id="15" name="Grupo 14">
            <a:extLst>
              <a:ext uri="{FF2B5EF4-FFF2-40B4-BE49-F238E27FC236}">
                <a16:creationId xmlns:a16="http://schemas.microsoft.com/office/drawing/2014/main" id="{F9001784-2088-40AB-9A39-522E1240E91F}"/>
              </a:ext>
            </a:extLst>
          </p:cNvPr>
          <p:cNvGrpSpPr/>
          <p:nvPr/>
        </p:nvGrpSpPr>
        <p:grpSpPr>
          <a:xfrm>
            <a:off x="4692770" y="1851198"/>
            <a:ext cx="4235570" cy="3721466"/>
            <a:chOff x="6996107" y="1885155"/>
            <a:chExt cx="4609820" cy="3840582"/>
          </a:xfrm>
        </p:grpSpPr>
        <p:graphicFrame>
          <p:nvGraphicFramePr>
            <p:cNvPr id="16" name="Gráfico 15">
              <a:extLst>
                <a:ext uri="{FF2B5EF4-FFF2-40B4-BE49-F238E27FC236}">
                  <a16:creationId xmlns:a16="http://schemas.microsoft.com/office/drawing/2014/main" id="{39DF4AFB-1922-44CD-AC20-A34A57CC258B}"/>
                </a:ext>
              </a:extLst>
            </p:cNvPr>
            <p:cNvGraphicFramePr>
              <a:graphicFrameLocks/>
            </p:cNvGraphicFramePr>
            <p:nvPr>
              <p:extLst>
                <p:ext uri="{D42A27DB-BD31-4B8C-83A1-F6EECF244321}">
                  <p14:modId xmlns:p14="http://schemas.microsoft.com/office/powerpoint/2010/main" val="2611592613"/>
                </p:ext>
              </p:extLst>
            </p:nvPr>
          </p:nvGraphicFramePr>
          <p:xfrm>
            <a:off x="6996107" y="2319223"/>
            <a:ext cx="4609820" cy="3406514"/>
          </p:xfrm>
          <a:graphic>
            <a:graphicData uri="http://schemas.openxmlformats.org/drawingml/2006/chart">
              <c:chart xmlns:c="http://schemas.openxmlformats.org/drawingml/2006/chart" xmlns:r="http://schemas.openxmlformats.org/officeDocument/2006/relationships" r:id="rId6"/>
            </a:graphicData>
          </a:graphic>
        </p:graphicFrame>
        <p:sp>
          <p:nvSpPr>
            <p:cNvPr id="17" name="Rectángulo 16">
              <a:extLst>
                <a:ext uri="{FF2B5EF4-FFF2-40B4-BE49-F238E27FC236}">
                  <a16:creationId xmlns:a16="http://schemas.microsoft.com/office/drawing/2014/main" id="{38841FC1-5ADE-41F8-9AEE-11B2449C0BD8}"/>
                </a:ext>
              </a:extLst>
            </p:cNvPr>
            <p:cNvSpPr/>
            <p:nvPr/>
          </p:nvSpPr>
          <p:spPr>
            <a:xfrm>
              <a:off x="7726933" y="1885155"/>
              <a:ext cx="3148170" cy="307777"/>
            </a:xfrm>
            <a:prstGeom prst="rect">
              <a:avLst/>
            </a:prstGeom>
          </p:spPr>
          <p:txBody>
            <a:bodyPr wrap="none">
              <a:spAutoFit/>
            </a:bodyPr>
            <a:lstStyle/>
            <a:p>
              <a:pPr algn="ctr">
                <a:defRPr sz="2128" b="1" i="0" u="none" strike="noStrike" kern="1200" cap="all" baseline="0">
                  <a:solidFill>
                    <a:prstClr val="black">
                      <a:lumMod val="65000"/>
                      <a:lumOff val="35000"/>
                    </a:prstClr>
                  </a:solidFill>
                  <a:latin typeface="+mn-lt"/>
                  <a:ea typeface="+mn-ea"/>
                  <a:cs typeface="+mn-cs"/>
                </a:defRPr>
              </a:pPr>
              <a:r>
                <a:rPr lang="en-US" sz="1400" dirty="0"/>
                <a:t>COMPOSICION RECURSOS INCAUTADOS</a:t>
              </a:r>
            </a:p>
          </p:txBody>
        </p:sp>
      </p:grpSp>
    </p:spTree>
    <p:extLst>
      <p:ext uri="{BB962C8B-B14F-4D97-AF65-F5344CB8AC3E}">
        <p14:creationId xmlns:p14="http://schemas.microsoft.com/office/powerpoint/2010/main" val="401248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7" name="Imagen 6">
            <a:extLst>
              <a:ext uri="{FF2B5EF4-FFF2-40B4-BE49-F238E27FC236}">
                <a16:creationId xmlns:a16="http://schemas.microsoft.com/office/drawing/2014/main" id="{969994E6-50A2-483F-9FE5-076D067A37A0}"/>
              </a:ext>
            </a:extLst>
          </p:cNvPr>
          <p:cNvPicPr>
            <a:picLocks noChangeAspect="1"/>
          </p:cNvPicPr>
          <p:nvPr/>
        </p:nvPicPr>
        <p:blipFill>
          <a:blip r:embed="rId5"/>
          <a:stretch>
            <a:fillRect/>
          </a:stretch>
        </p:blipFill>
        <p:spPr>
          <a:xfrm>
            <a:off x="193171" y="1514205"/>
            <a:ext cx="8917705" cy="4325878"/>
          </a:xfrm>
          <a:prstGeom prst="rect">
            <a:avLst/>
          </a:prstGeom>
        </p:spPr>
      </p:pic>
    </p:spTree>
    <p:extLst>
      <p:ext uri="{BB962C8B-B14F-4D97-AF65-F5344CB8AC3E}">
        <p14:creationId xmlns:p14="http://schemas.microsoft.com/office/powerpoint/2010/main" val="574022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9" name="Imagen 8">
            <a:extLst>
              <a:ext uri="{FF2B5EF4-FFF2-40B4-BE49-F238E27FC236}">
                <a16:creationId xmlns:a16="http://schemas.microsoft.com/office/drawing/2014/main" id="{614ACA6C-2715-4351-87B9-687C74E65888}"/>
              </a:ext>
            </a:extLst>
          </p:cNvPr>
          <p:cNvPicPr>
            <a:picLocks noChangeAspect="1"/>
          </p:cNvPicPr>
          <p:nvPr/>
        </p:nvPicPr>
        <p:blipFill>
          <a:blip r:embed="rId5"/>
          <a:stretch>
            <a:fillRect/>
          </a:stretch>
        </p:blipFill>
        <p:spPr>
          <a:xfrm>
            <a:off x="278190" y="914346"/>
            <a:ext cx="8794654" cy="2572249"/>
          </a:xfrm>
          <a:prstGeom prst="rect">
            <a:avLst/>
          </a:prstGeom>
        </p:spPr>
      </p:pic>
      <p:graphicFrame>
        <p:nvGraphicFramePr>
          <p:cNvPr id="10" name="Gráfico 9">
            <a:extLst>
              <a:ext uri="{FF2B5EF4-FFF2-40B4-BE49-F238E27FC236}">
                <a16:creationId xmlns:a16="http://schemas.microsoft.com/office/drawing/2014/main" id="{E0C6C84B-F565-401D-9E3F-A7801D9D9852}"/>
              </a:ext>
            </a:extLst>
          </p:cNvPr>
          <p:cNvGraphicFramePr>
            <a:graphicFrameLocks/>
          </p:cNvGraphicFramePr>
          <p:nvPr>
            <p:extLst>
              <p:ext uri="{D42A27DB-BD31-4B8C-83A1-F6EECF244321}">
                <p14:modId xmlns:p14="http://schemas.microsoft.com/office/powerpoint/2010/main" val="1336683754"/>
              </p:ext>
            </p:extLst>
          </p:nvPr>
        </p:nvGraphicFramePr>
        <p:xfrm>
          <a:off x="1483048" y="3726810"/>
          <a:ext cx="6936334"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792553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81F4DEEA-EB34-4077-955E-BCDE18CC2A08}"/>
              </a:ext>
            </a:extLst>
          </p:cNvPr>
          <p:cNvSpPr txBox="1"/>
          <p:nvPr/>
        </p:nvSpPr>
        <p:spPr>
          <a:xfrm>
            <a:off x="4371915" y="887684"/>
            <a:ext cx="4636999" cy="707886"/>
          </a:xfrm>
          <a:prstGeom prst="rect">
            <a:avLst/>
          </a:prstGeom>
          <a:noFill/>
        </p:spPr>
        <p:txBody>
          <a:bodyPr wrap="square" rtlCol="0">
            <a:spAutoFit/>
          </a:bodyPr>
          <a:lstStyle/>
          <a:p>
            <a:pPr algn="r"/>
            <a:r>
              <a:rPr lang="es-ES" sz="2000" b="1" dirty="0">
                <a:solidFill>
                  <a:srgbClr val="000A8B"/>
                </a:solidFill>
              </a:rPr>
              <a:t>PORTAFOLIO RECURSOS PROPIOS SAE Octubre 2018 </a:t>
            </a:r>
          </a:p>
        </p:txBody>
      </p:sp>
      <p:pic>
        <p:nvPicPr>
          <p:cNvPr id="9" name="Imagen 8">
            <a:extLst>
              <a:ext uri="{FF2B5EF4-FFF2-40B4-BE49-F238E27FC236}">
                <a16:creationId xmlns:a16="http://schemas.microsoft.com/office/drawing/2014/main" id="{3E0602AF-12A8-477F-BC84-E145472AF439}"/>
              </a:ext>
            </a:extLst>
          </p:cNvPr>
          <p:cNvPicPr>
            <a:picLocks noChangeAspect="1"/>
          </p:cNvPicPr>
          <p:nvPr/>
        </p:nvPicPr>
        <p:blipFill>
          <a:blip r:embed="rId5"/>
          <a:stretch>
            <a:fillRect/>
          </a:stretch>
        </p:blipFill>
        <p:spPr>
          <a:xfrm>
            <a:off x="247775" y="1779984"/>
            <a:ext cx="8680566" cy="1165860"/>
          </a:xfrm>
          <a:prstGeom prst="rect">
            <a:avLst/>
          </a:prstGeom>
        </p:spPr>
      </p:pic>
      <p:graphicFrame>
        <p:nvGraphicFramePr>
          <p:cNvPr id="10" name="Gráfico 9">
            <a:extLst>
              <a:ext uri="{FF2B5EF4-FFF2-40B4-BE49-F238E27FC236}">
                <a16:creationId xmlns:a16="http://schemas.microsoft.com/office/drawing/2014/main" id="{52516FD3-BC75-42CD-81E5-809AC53388DE}"/>
              </a:ext>
            </a:extLst>
          </p:cNvPr>
          <p:cNvGraphicFramePr>
            <a:graphicFrameLocks/>
          </p:cNvGraphicFramePr>
          <p:nvPr>
            <p:extLst>
              <p:ext uri="{D42A27DB-BD31-4B8C-83A1-F6EECF244321}">
                <p14:modId xmlns:p14="http://schemas.microsoft.com/office/powerpoint/2010/main" val="1665443986"/>
              </p:ext>
            </p:extLst>
          </p:nvPr>
        </p:nvGraphicFramePr>
        <p:xfrm>
          <a:off x="183528" y="3380615"/>
          <a:ext cx="4388472" cy="240361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áfico 10">
            <a:extLst>
              <a:ext uri="{FF2B5EF4-FFF2-40B4-BE49-F238E27FC236}">
                <a16:creationId xmlns:a16="http://schemas.microsoft.com/office/drawing/2014/main" id="{A6126D46-B47E-4E08-B9E0-B7106C9774FF}"/>
              </a:ext>
            </a:extLst>
          </p:cNvPr>
          <p:cNvGraphicFramePr>
            <a:graphicFrameLocks/>
          </p:cNvGraphicFramePr>
          <p:nvPr>
            <p:extLst>
              <p:ext uri="{D42A27DB-BD31-4B8C-83A1-F6EECF244321}">
                <p14:modId xmlns:p14="http://schemas.microsoft.com/office/powerpoint/2010/main" val="517658680"/>
              </p:ext>
            </p:extLst>
          </p:nvPr>
        </p:nvGraphicFramePr>
        <p:xfrm>
          <a:off x="4352985" y="3380615"/>
          <a:ext cx="4425890" cy="2761393"/>
        </p:xfrm>
        <a:graphic>
          <a:graphicData uri="http://schemas.openxmlformats.org/drawingml/2006/chart">
            <c:chart xmlns:c="http://schemas.openxmlformats.org/drawingml/2006/chart" xmlns:r="http://schemas.openxmlformats.org/officeDocument/2006/relationships" r:id="rId7"/>
          </a:graphicData>
        </a:graphic>
      </p:graphicFrame>
      <p:sp>
        <p:nvSpPr>
          <p:cNvPr id="3" name="CuadroTexto 2">
            <a:extLst>
              <a:ext uri="{FF2B5EF4-FFF2-40B4-BE49-F238E27FC236}">
                <a16:creationId xmlns:a16="http://schemas.microsoft.com/office/drawing/2014/main" id="{DA4233A4-C789-40A0-B3F9-4A0A3C4A2A4B}"/>
              </a:ext>
            </a:extLst>
          </p:cNvPr>
          <p:cNvSpPr txBox="1"/>
          <p:nvPr/>
        </p:nvSpPr>
        <p:spPr>
          <a:xfrm>
            <a:off x="6400799" y="1549278"/>
            <a:ext cx="2378075" cy="276999"/>
          </a:xfrm>
          <a:prstGeom prst="rect">
            <a:avLst/>
          </a:prstGeom>
          <a:noFill/>
        </p:spPr>
        <p:txBody>
          <a:bodyPr wrap="square" rtlCol="0">
            <a:spAutoFit/>
          </a:bodyPr>
          <a:lstStyle/>
          <a:p>
            <a:r>
              <a:rPr lang="es-CO" sz="1200" dirty="0"/>
              <a:t>Cifras en Millones de Pesos</a:t>
            </a:r>
          </a:p>
        </p:txBody>
      </p:sp>
    </p:spTree>
    <p:extLst>
      <p:ext uri="{BB962C8B-B14F-4D97-AF65-F5344CB8AC3E}">
        <p14:creationId xmlns:p14="http://schemas.microsoft.com/office/powerpoint/2010/main" val="3600415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77638" y="2393228"/>
            <a:ext cx="8798943" cy="707886"/>
          </a:xfrm>
          <a:prstGeom prst="rect">
            <a:avLst/>
          </a:prstGeom>
          <a:noFill/>
        </p:spPr>
        <p:txBody>
          <a:bodyPr wrap="square" rtlCol="0">
            <a:spAutoFit/>
          </a:bodyPr>
          <a:lstStyle/>
          <a:p>
            <a:pPr algn="ctr"/>
            <a:r>
              <a:rPr lang="es-CO" sz="4000" dirty="0">
                <a:solidFill>
                  <a:srgbClr val="000A8B"/>
                </a:solidFill>
              </a:rPr>
              <a:t>3. GESTION COMERCIAL</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863C16EA-79BF-480A-AF90-1CC1DF79EDA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3170579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n 27" descr="Logo SAE-01.jpg">
            <a:extLst>
              <a:ext uri="{FF2B5EF4-FFF2-40B4-BE49-F238E27FC236}">
                <a16:creationId xmlns:a16="http://schemas.microsoft.com/office/drawing/2014/main" id="{F534D5F6-6C08-4A62-8F9C-912BE9AA4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29" name="Imagen 28">
            <a:extLst>
              <a:ext uri="{FF2B5EF4-FFF2-40B4-BE49-F238E27FC236}">
                <a16:creationId xmlns:a16="http://schemas.microsoft.com/office/drawing/2014/main" id="{79CA3F70-61F6-4EF0-9880-E72A8195E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30" name="Imagen 29">
            <a:extLst>
              <a:ext uri="{FF2B5EF4-FFF2-40B4-BE49-F238E27FC236}">
                <a16:creationId xmlns:a16="http://schemas.microsoft.com/office/drawing/2014/main" id="{F0291D3C-75EE-4633-9F6B-7D431C97A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7503641" y="195890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p:cNvSpPr txBox="1"/>
          <p:nvPr/>
        </p:nvSpPr>
        <p:spPr>
          <a:xfrm>
            <a:off x="236133" y="2333612"/>
            <a:ext cx="2540394" cy="1292662"/>
          </a:xfrm>
          <a:prstGeom prst="rect">
            <a:avLst/>
          </a:prstGeom>
          <a:solidFill>
            <a:schemeClr val="accent1">
              <a:lumMod val="75000"/>
            </a:schemeClr>
          </a:solidFill>
          <a:ln>
            <a:solidFill>
              <a:schemeClr val="accent1"/>
            </a:solidFill>
          </a:ln>
        </p:spPr>
        <p:txBody>
          <a:bodyPr wrap="square" rtlCol="0">
            <a:spAutoFit/>
          </a:bodyPr>
          <a:lstStyle/>
          <a:p>
            <a:pPr algn="ctr"/>
            <a:r>
              <a:rPr lang="es-CO" sz="16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a:t>
            </a:r>
          </a:p>
          <a:p>
            <a:r>
              <a:rPr lang="es-CO" sz="1600" b="1" dirty="0">
                <a:solidFill>
                  <a:schemeClr val="bg1"/>
                </a:solidFill>
              </a:rPr>
              <a:t>M.I. Vendidas</a:t>
            </a:r>
          </a:p>
          <a:p>
            <a:r>
              <a:rPr lang="es-CO" sz="1600" b="1" dirty="0">
                <a:solidFill>
                  <a:schemeClr val="bg1"/>
                </a:solidFill>
              </a:rPr>
              <a:t>Valor Ventas</a:t>
            </a:r>
            <a:r>
              <a:rPr lang="es-CO" sz="1400" dirty="0">
                <a:solidFill>
                  <a:schemeClr val="bg1"/>
                </a:solidFill>
              </a:rPr>
              <a:t>	 </a:t>
            </a:r>
          </a:p>
        </p:txBody>
      </p:sp>
      <p:sp>
        <p:nvSpPr>
          <p:cNvPr id="11" name="CuadroTexto 10"/>
          <p:cNvSpPr txBox="1"/>
          <p:nvPr/>
        </p:nvSpPr>
        <p:spPr>
          <a:xfrm>
            <a:off x="4039992" y="2331127"/>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2" name="CuadroTexto 11"/>
          <p:cNvSpPr txBox="1"/>
          <p:nvPr/>
        </p:nvSpPr>
        <p:spPr>
          <a:xfrm>
            <a:off x="2851730" y="2333612"/>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13" name="CuadroTexto 12"/>
          <p:cNvSpPr txBox="1"/>
          <p:nvPr/>
        </p:nvSpPr>
        <p:spPr>
          <a:xfrm>
            <a:off x="6414073" y="2322538"/>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CO" sz="1600" dirty="0">
                <a:solidFill>
                  <a:schemeClr val="tx2"/>
                </a:solidFill>
              </a:rPr>
              <a:t>127</a:t>
            </a:r>
          </a:p>
          <a:p>
            <a:pPr algn="ctr"/>
            <a:r>
              <a:rPr lang="es-CO" sz="1600" dirty="0">
                <a:solidFill>
                  <a:schemeClr val="tx2"/>
                </a:solidFill>
              </a:rPr>
              <a:t>215</a:t>
            </a:r>
          </a:p>
          <a:p>
            <a:pPr algn="ctr"/>
            <a:r>
              <a:rPr lang="es-CO" sz="1600" b="1" dirty="0">
                <a:solidFill>
                  <a:schemeClr val="tx2"/>
                </a:solidFill>
              </a:rPr>
              <a:t>$85.050</a:t>
            </a:r>
          </a:p>
        </p:txBody>
      </p:sp>
      <p:sp>
        <p:nvSpPr>
          <p:cNvPr id="14" name="CuadroTexto 13"/>
          <p:cNvSpPr txBox="1"/>
          <p:nvPr/>
        </p:nvSpPr>
        <p:spPr>
          <a:xfrm>
            <a:off x="2851730" y="4733061"/>
            <a:ext cx="3470216" cy="338554"/>
          </a:xfrm>
          <a:prstGeom prst="rect">
            <a:avLst/>
          </a:prstGeom>
          <a:solidFill>
            <a:schemeClr val="tx2">
              <a:lumMod val="60000"/>
              <a:lumOff val="40000"/>
            </a:schemeClr>
          </a:solidFill>
          <a:ln>
            <a:noFill/>
          </a:ln>
        </p:spPr>
        <p:txBody>
          <a:bodyPr wrap="square" rtlCol="0">
            <a:spAutoFit/>
          </a:bodyPr>
          <a:lstStyle/>
          <a:p>
            <a:pPr algn="ctr"/>
            <a:r>
              <a:rPr lang="es-CO" sz="1600" b="1" dirty="0">
                <a:solidFill>
                  <a:schemeClr val="bg1"/>
                </a:solidFill>
              </a:rPr>
              <a:t>$78.033 (29 meses) </a:t>
            </a:r>
          </a:p>
        </p:txBody>
      </p:sp>
      <p:sp>
        <p:nvSpPr>
          <p:cNvPr id="17" name="CuadroTexto 16"/>
          <p:cNvSpPr txBox="1"/>
          <p:nvPr/>
        </p:nvSpPr>
        <p:spPr>
          <a:xfrm>
            <a:off x="2851730" y="5328507"/>
            <a:ext cx="5906807" cy="338554"/>
          </a:xfrm>
          <a:prstGeom prst="rect">
            <a:avLst/>
          </a:prstGeom>
          <a:solidFill>
            <a:schemeClr val="accent1">
              <a:lumMod val="75000"/>
            </a:schemeClr>
          </a:solidFill>
          <a:ln>
            <a:noFill/>
          </a:ln>
        </p:spPr>
        <p:txBody>
          <a:bodyPr wrap="square" rtlCol="0">
            <a:spAutoFit/>
          </a:bodyPr>
          <a:lstStyle/>
          <a:p>
            <a:pPr algn="ctr"/>
            <a:r>
              <a:rPr lang="es-CO" sz="1600" b="1" dirty="0">
                <a:solidFill>
                  <a:schemeClr val="bg1"/>
                </a:solidFill>
              </a:rPr>
              <a:t>$163.084 </a:t>
            </a:r>
            <a:r>
              <a:rPr lang="es-CO" sz="1200" b="1" dirty="0">
                <a:solidFill>
                  <a:schemeClr val="bg1"/>
                </a:solidFill>
              </a:rPr>
              <a:t>(35 meses)</a:t>
            </a:r>
            <a:r>
              <a:rPr lang="es-CO" sz="16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55615" y="61707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5223962" y="2330409"/>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89</a:t>
            </a:r>
            <a:endParaRPr lang="es-CO" sz="1600" dirty="0">
              <a:solidFill>
                <a:schemeClr val="tx2"/>
              </a:solidFill>
            </a:endParaRPr>
          </a:p>
          <a:p>
            <a:pPr algn="ctr"/>
            <a:r>
              <a:rPr lang="es-CO" sz="1600" dirty="0">
                <a:solidFill>
                  <a:schemeClr val="tx2"/>
                </a:solidFill>
              </a:rPr>
              <a:t>158</a:t>
            </a:r>
          </a:p>
          <a:p>
            <a:pPr algn="ctr"/>
            <a:r>
              <a:rPr lang="es-CO" sz="1600" b="1" dirty="0">
                <a:solidFill>
                  <a:schemeClr val="tx2"/>
                </a:solidFill>
              </a:rPr>
              <a:t>$45.737</a:t>
            </a:r>
          </a:p>
        </p:txBody>
      </p:sp>
      <p:sp>
        <p:nvSpPr>
          <p:cNvPr id="3" name="CuadroTexto 2"/>
          <p:cNvSpPr txBox="1"/>
          <p:nvPr/>
        </p:nvSpPr>
        <p:spPr>
          <a:xfrm>
            <a:off x="1888019" y="1060220"/>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Resultado Comercialización Inmuebles – CISA. </a:t>
            </a:r>
          </a:p>
        </p:txBody>
      </p:sp>
      <p:sp>
        <p:nvSpPr>
          <p:cNvPr id="15" name="CuadroTexto 14">
            <a:extLst>
              <a:ext uri="{FF2B5EF4-FFF2-40B4-BE49-F238E27FC236}">
                <a16:creationId xmlns:a16="http://schemas.microsoft.com/office/drawing/2014/main" id="{3F96FDFE-5A0E-4628-B086-E9925C98167D}"/>
              </a:ext>
            </a:extLst>
          </p:cNvPr>
          <p:cNvSpPr txBox="1"/>
          <p:nvPr/>
        </p:nvSpPr>
        <p:spPr>
          <a:xfrm>
            <a:off x="202695" y="1707563"/>
            <a:ext cx="4087657" cy="307777"/>
          </a:xfrm>
          <a:prstGeom prst="rect">
            <a:avLst/>
          </a:prstGeom>
          <a:noFill/>
        </p:spPr>
        <p:txBody>
          <a:bodyPr wrap="none" rtlCol="0">
            <a:spAutoFit/>
          </a:bodyPr>
          <a:lstStyle/>
          <a:p>
            <a:r>
              <a:rPr lang="es-CO" sz="1400" dirty="0">
                <a:solidFill>
                  <a:schemeClr val="accent1">
                    <a:lumMod val="75000"/>
                  </a:schemeClr>
                </a:solidFill>
              </a:rPr>
              <a:t>Fecha inicio Contrato Interadministrativo: 31-07-2015</a:t>
            </a:r>
            <a:endParaRPr lang="es-CO" sz="2000" dirty="0">
              <a:solidFill>
                <a:schemeClr val="accent1">
                  <a:lumMod val="75000"/>
                </a:schemeClr>
              </a:solidFill>
            </a:endParaRPr>
          </a:p>
        </p:txBody>
      </p:sp>
      <p:sp>
        <p:nvSpPr>
          <p:cNvPr id="20" name="CuadroTexto 19">
            <a:extLst>
              <a:ext uri="{FF2B5EF4-FFF2-40B4-BE49-F238E27FC236}">
                <a16:creationId xmlns:a16="http://schemas.microsoft.com/office/drawing/2014/main" id="{1D963634-3C27-4D48-87C7-ADD18CC32538}"/>
              </a:ext>
            </a:extLst>
          </p:cNvPr>
          <p:cNvSpPr txBox="1"/>
          <p:nvPr/>
        </p:nvSpPr>
        <p:spPr>
          <a:xfrm>
            <a:off x="7604184" y="2318222"/>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TOTAL</a:t>
            </a:r>
          </a:p>
          <a:p>
            <a:pPr algn="ctr"/>
            <a:endParaRPr lang="es-CO" sz="1600" b="1" u="sng" dirty="0">
              <a:solidFill>
                <a:schemeClr val="tx2"/>
              </a:solidFill>
            </a:endParaRPr>
          </a:p>
          <a:p>
            <a:pPr algn="ctr"/>
            <a:r>
              <a:rPr lang="es-CO" sz="1600" dirty="0">
                <a:solidFill>
                  <a:schemeClr val="tx2"/>
                </a:solidFill>
              </a:rPr>
              <a:t>321</a:t>
            </a:r>
          </a:p>
          <a:p>
            <a:pPr algn="ctr"/>
            <a:r>
              <a:rPr lang="es-CO" sz="1600" dirty="0">
                <a:solidFill>
                  <a:schemeClr val="tx2"/>
                </a:solidFill>
              </a:rPr>
              <a:t>540</a:t>
            </a:r>
          </a:p>
          <a:p>
            <a:pPr algn="ctr"/>
            <a:r>
              <a:rPr lang="es-CO" sz="1600" b="1" dirty="0">
                <a:solidFill>
                  <a:schemeClr val="tx2"/>
                </a:solidFill>
              </a:rPr>
              <a:t>$163.084</a:t>
            </a:r>
          </a:p>
        </p:txBody>
      </p:sp>
      <p:sp>
        <p:nvSpPr>
          <p:cNvPr id="6" name="Elipse 5">
            <a:extLst>
              <a:ext uri="{FF2B5EF4-FFF2-40B4-BE49-F238E27FC236}">
                <a16:creationId xmlns:a16="http://schemas.microsoft.com/office/drawing/2014/main" id="{A949104F-B31A-492F-AD1D-A70E532208E3}"/>
              </a:ext>
            </a:extLst>
          </p:cNvPr>
          <p:cNvSpPr/>
          <p:nvPr/>
        </p:nvSpPr>
        <p:spPr>
          <a:xfrm>
            <a:off x="3012791"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6%</a:t>
            </a:r>
          </a:p>
        </p:txBody>
      </p:sp>
      <p:sp>
        <p:nvSpPr>
          <p:cNvPr id="23" name="Elipse 22">
            <a:extLst>
              <a:ext uri="{FF2B5EF4-FFF2-40B4-BE49-F238E27FC236}">
                <a16:creationId xmlns:a16="http://schemas.microsoft.com/office/drawing/2014/main" id="{05C8FF8D-122B-4D8B-9FB2-55065F4F4ACC}"/>
              </a:ext>
            </a:extLst>
          </p:cNvPr>
          <p:cNvSpPr/>
          <p:nvPr/>
        </p:nvSpPr>
        <p:spPr>
          <a:xfrm>
            <a:off x="4179248" y="402246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14%</a:t>
            </a:r>
          </a:p>
        </p:txBody>
      </p:sp>
      <p:sp>
        <p:nvSpPr>
          <p:cNvPr id="24" name="Elipse 23">
            <a:extLst>
              <a:ext uri="{FF2B5EF4-FFF2-40B4-BE49-F238E27FC236}">
                <a16:creationId xmlns:a16="http://schemas.microsoft.com/office/drawing/2014/main" id="{0964996D-52DE-4C26-BDEF-952EBF00147D}"/>
              </a:ext>
            </a:extLst>
          </p:cNvPr>
          <p:cNvSpPr/>
          <p:nvPr/>
        </p:nvSpPr>
        <p:spPr>
          <a:xfrm>
            <a:off x="5363218"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28%</a:t>
            </a:r>
          </a:p>
        </p:txBody>
      </p:sp>
      <p:sp>
        <p:nvSpPr>
          <p:cNvPr id="25" name="Elipse 24">
            <a:extLst>
              <a:ext uri="{FF2B5EF4-FFF2-40B4-BE49-F238E27FC236}">
                <a16:creationId xmlns:a16="http://schemas.microsoft.com/office/drawing/2014/main" id="{FB3819EA-78E0-4E2E-B577-AAFAF6543466}"/>
              </a:ext>
            </a:extLst>
          </p:cNvPr>
          <p:cNvSpPr/>
          <p:nvPr/>
        </p:nvSpPr>
        <p:spPr>
          <a:xfrm>
            <a:off x="6547188" y="401233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52%</a:t>
            </a:r>
          </a:p>
        </p:txBody>
      </p:sp>
      <p:sp>
        <p:nvSpPr>
          <p:cNvPr id="16" name="CuadroTexto 15">
            <a:extLst>
              <a:ext uri="{FF2B5EF4-FFF2-40B4-BE49-F238E27FC236}">
                <a16:creationId xmlns:a16="http://schemas.microsoft.com/office/drawing/2014/main" id="{4CD30416-5898-456F-948F-2413ED226A5B}"/>
              </a:ext>
            </a:extLst>
          </p:cNvPr>
          <p:cNvSpPr txBox="1"/>
          <p:nvPr/>
        </p:nvSpPr>
        <p:spPr>
          <a:xfrm>
            <a:off x="130117" y="4094922"/>
            <a:ext cx="265188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 Participación Vr. ventas por año</a:t>
            </a:r>
          </a:p>
        </p:txBody>
      </p:sp>
      <p:sp>
        <p:nvSpPr>
          <p:cNvPr id="26" name="CuadroTexto 25">
            <a:extLst>
              <a:ext uri="{FF2B5EF4-FFF2-40B4-BE49-F238E27FC236}">
                <a16:creationId xmlns:a16="http://schemas.microsoft.com/office/drawing/2014/main" id="{6BCBB8FA-578B-4FEE-A5BE-92D60D852153}"/>
              </a:ext>
            </a:extLst>
          </p:cNvPr>
          <p:cNvSpPr txBox="1"/>
          <p:nvPr/>
        </p:nvSpPr>
        <p:spPr>
          <a:xfrm>
            <a:off x="155615" y="5388725"/>
            <a:ext cx="1855060" cy="307777"/>
          </a:xfrm>
          <a:prstGeom prst="rect">
            <a:avLst/>
          </a:prstGeom>
          <a:noFill/>
        </p:spPr>
        <p:txBody>
          <a:bodyPr wrap="none" rtlCol="0">
            <a:spAutoFit/>
          </a:bodyPr>
          <a:lstStyle/>
          <a:p>
            <a:r>
              <a:rPr lang="es-CO" sz="1400" dirty="0">
                <a:solidFill>
                  <a:schemeClr val="accent1">
                    <a:lumMod val="75000"/>
                  </a:schemeClr>
                </a:solidFill>
              </a:rPr>
              <a:t>Vr. Ventas. 2015 - 2018</a:t>
            </a:r>
            <a:endParaRPr lang="es-CO" sz="2000" dirty="0">
              <a:solidFill>
                <a:schemeClr val="accent1">
                  <a:lumMod val="75000"/>
                </a:schemeClr>
              </a:solidFill>
            </a:endParaRPr>
          </a:p>
        </p:txBody>
      </p:sp>
      <p:sp>
        <p:nvSpPr>
          <p:cNvPr id="27" name="CuadroTexto 26">
            <a:extLst>
              <a:ext uri="{FF2B5EF4-FFF2-40B4-BE49-F238E27FC236}">
                <a16:creationId xmlns:a16="http://schemas.microsoft.com/office/drawing/2014/main" id="{8D5EB213-003B-434E-A028-287B230A974F}"/>
              </a:ext>
            </a:extLst>
          </p:cNvPr>
          <p:cNvSpPr txBox="1"/>
          <p:nvPr/>
        </p:nvSpPr>
        <p:spPr>
          <a:xfrm>
            <a:off x="176525" y="4788849"/>
            <a:ext cx="185025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Vr. Ventas 2015 - 2017 </a:t>
            </a:r>
          </a:p>
        </p:txBody>
      </p:sp>
    </p:spTree>
    <p:extLst>
      <p:ext uri="{BB962C8B-B14F-4D97-AF65-F5344CB8AC3E}">
        <p14:creationId xmlns:p14="http://schemas.microsoft.com/office/powerpoint/2010/main" val="355365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Logo SAE-01.jpg">
            <a:extLst>
              <a:ext uri="{FF2B5EF4-FFF2-40B4-BE49-F238E27FC236}">
                <a16:creationId xmlns:a16="http://schemas.microsoft.com/office/drawing/2014/main" id="{890969A1-F73B-44F6-B7D9-346B039B79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7" name="Imagen 16">
            <a:extLst>
              <a:ext uri="{FF2B5EF4-FFF2-40B4-BE49-F238E27FC236}">
                <a16:creationId xmlns:a16="http://schemas.microsoft.com/office/drawing/2014/main" id="{9936A96C-469C-470B-A70C-041B4ECE3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9" name="Imagen 18">
            <a:extLst>
              <a:ext uri="{FF2B5EF4-FFF2-40B4-BE49-F238E27FC236}">
                <a16:creationId xmlns:a16="http://schemas.microsoft.com/office/drawing/2014/main" id="{C8D244AC-A0AD-4057-ACF2-FB7D641021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1017414"/>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sp>
        <p:nvSpPr>
          <p:cNvPr id="16" name="CuadroTexto 15">
            <a:extLst>
              <a:ext uri="{FF2B5EF4-FFF2-40B4-BE49-F238E27FC236}">
                <a16:creationId xmlns:a16="http://schemas.microsoft.com/office/drawing/2014/main" id="{2830C123-66F9-4BB2-B8B4-029E6A1F1218}"/>
              </a:ext>
            </a:extLst>
          </p:cNvPr>
          <p:cNvSpPr txBox="1"/>
          <p:nvPr/>
        </p:nvSpPr>
        <p:spPr>
          <a:xfrm>
            <a:off x="530994" y="1319293"/>
            <a:ext cx="3007336" cy="276999"/>
          </a:xfrm>
          <a:prstGeom prst="rect">
            <a:avLst/>
          </a:prstGeom>
          <a:noFill/>
        </p:spPr>
        <p:txBody>
          <a:bodyPr wrap="square" rtlCol="0">
            <a:spAutoFit/>
          </a:bodyPr>
          <a:lstStyle/>
          <a:p>
            <a:r>
              <a:rPr lang="es-CO" sz="1200" b="1" u="sng" dirty="0">
                <a:solidFill>
                  <a:schemeClr val="bg1">
                    <a:lumMod val="65000"/>
                  </a:schemeClr>
                </a:solidFill>
              </a:rPr>
              <a:t>Unidades Comerciales Disponibles </a:t>
            </a:r>
          </a:p>
        </p:txBody>
      </p:sp>
      <p:sp>
        <p:nvSpPr>
          <p:cNvPr id="23" name="CuadroTexto 22">
            <a:extLst>
              <a:ext uri="{FF2B5EF4-FFF2-40B4-BE49-F238E27FC236}">
                <a16:creationId xmlns:a16="http://schemas.microsoft.com/office/drawing/2014/main" id="{ECDB313F-F96C-41B7-B0D0-6DCCD8769393}"/>
              </a:ext>
            </a:extLst>
          </p:cNvPr>
          <p:cNvSpPr txBox="1"/>
          <p:nvPr/>
        </p:nvSpPr>
        <p:spPr>
          <a:xfrm>
            <a:off x="4842932" y="1316561"/>
            <a:ext cx="1649161" cy="276999"/>
          </a:xfrm>
          <a:prstGeom prst="rect">
            <a:avLst/>
          </a:prstGeom>
          <a:noFill/>
        </p:spPr>
        <p:txBody>
          <a:bodyPr wrap="square" rtlCol="0">
            <a:spAutoFit/>
          </a:bodyPr>
          <a:lstStyle/>
          <a:p>
            <a:r>
              <a:rPr lang="es-CO" sz="1200" b="1" u="sng" dirty="0">
                <a:solidFill>
                  <a:schemeClr val="bg1">
                    <a:lumMod val="65000"/>
                  </a:schemeClr>
                </a:solidFill>
              </a:rPr>
              <a:t>F.M.I. Disponibles.</a:t>
            </a:r>
          </a:p>
        </p:txBody>
      </p:sp>
      <p:sp>
        <p:nvSpPr>
          <p:cNvPr id="24" name="CuadroTexto 23">
            <a:extLst>
              <a:ext uri="{FF2B5EF4-FFF2-40B4-BE49-F238E27FC236}">
                <a16:creationId xmlns:a16="http://schemas.microsoft.com/office/drawing/2014/main" id="{5A1A2625-E396-485B-93C8-3F154AD8AE45}"/>
              </a:ext>
            </a:extLst>
          </p:cNvPr>
          <p:cNvSpPr txBox="1"/>
          <p:nvPr/>
        </p:nvSpPr>
        <p:spPr>
          <a:xfrm>
            <a:off x="530994" y="3596096"/>
            <a:ext cx="1649161" cy="276999"/>
          </a:xfrm>
          <a:prstGeom prst="rect">
            <a:avLst/>
          </a:prstGeom>
          <a:noFill/>
        </p:spPr>
        <p:txBody>
          <a:bodyPr wrap="square" rtlCol="0">
            <a:spAutoFit/>
          </a:bodyPr>
          <a:lstStyle/>
          <a:p>
            <a:r>
              <a:rPr lang="es-CO" sz="1200" b="1" u="sng" dirty="0">
                <a:solidFill>
                  <a:schemeClr val="bg1">
                    <a:lumMod val="65000"/>
                  </a:schemeClr>
                </a:solidFill>
              </a:rPr>
              <a:t>Vr. Ventas Acumulado</a:t>
            </a:r>
          </a:p>
        </p:txBody>
      </p:sp>
      <p:sp>
        <p:nvSpPr>
          <p:cNvPr id="25" name="CuadroTexto 24">
            <a:extLst>
              <a:ext uri="{FF2B5EF4-FFF2-40B4-BE49-F238E27FC236}">
                <a16:creationId xmlns:a16="http://schemas.microsoft.com/office/drawing/2014/main" id="{64CC9437-07A3-4598-BE55-459D132C4364}"/>
              </a:ext>
            </a:extLst>
          </p:cNvPr>
          <p:cNvSpPr txBox="1"/>
          <p:nvPr/>
        </p:nvSpPr>
        <p:spPr>
          <a:xfrm>
            <a:off x="4842932" y="3593364"/>
            <a:ext cx="1649161" cy="276999"/>
          </a:xfrm>
          <a:prstGeom prst="rect">
            <a:avLst/>
          </a:prstGeom>
          <a:noFill/>
        </p:spPr>
        <p:txBody>
          <a:bodyPr wrap="square" rtlCol="0">
            <a:spAutoFit/>
          </a:bodyPr>
          <a:lstStyle/>
          <a:p>
            <a:r>
              <a:rPr lang="es-CO" sz="1200" b="1" u="sng" dirty="0">
                <a:solidFill>
                  <a:schemeClr val="bg1">
                    <a:lumMod val="65000"/>
                  </a:schemeClr>
                </a:solidFill>
              </a:rPr>
              <a:t>Vr. Venta mensual</a:t>
            </a:r>
          </a:p>
        </p:txBody>
      </p:sp>
      <p:pic>
        <p:nvPicPr>
          <p:cNvPr id="7" name="Imagen 6">
            <a:extLst>
              <a:ext uri="{FF2B5EF4-FFF2-40B4-BE49-F238E27FC236}">
                <a16:creationId xmlns:a16="http://schemas.microsoft.com/office/drawing/2014/main" id="{A5E9EE0C-CEB4-422E-9B35-703821127174}"/>
              </a:ext>
            </a:extLst>
          </p:cNvPr>
          <p:cNvPicPr>
            <a:picLocks noChangeAspect="1"/>
          </p:cNvPicPr>
          <p:nvPr/>
        </p:nvPicPr>
        <p:blipFill rotWithShape="1">
          <a:blip r:embed="rId5"/>
          <a:srcRect l="2365" t="9881" r="2099"/>
          <a:stretch/>
        </p:blipFill>
        <p:spPr>
          <a:xfrm>
            <a:off x="236131" y="4083401"/>
            <a:ext cx="8755469" cy="2257802"/>
          </a:xfrm>
          <a:prstGeom prst="rect">
            <a:avLst/>
          </a:prstGeom>
        </p:spPr>
      </p:pic>
      <p:pic>
        <p:nvPicPr>
          <p:cNvPr id="10" name="Imagen 9">
            <a:extLst>
              <a:ext uri="{FF2B5EF4-FFF2-40B4-BE49-F238E27FC236}">
                <a16:creationId xmlns:a16="http://schemas.microsoft.com/office/drawing/2014/main" id="{70617777-6AB7-4A37-891B-16920C41D399}"/>
              </a:ext>
            </a:extLst>
          </p:cNvPr>
          <p:cNvPicPr>
            <a:picLocks noChangeAspect="1"/>
          </p:cNvPicPr>
          <p:nvPr/>
        </p:nvPicPr>
        <p:blipFill rotWithShape="1">
          <a:blip r:embed="rId6"/>
          <a:srcRect l="2848" t="13829" r="2315"/>
          <a:stretch/>
        </p:blipFill>
        <p:spPr>
          <a:xfrm>
            <a:off x="236131" y="1635788"/>
            <a:ext cx="8755469" cy="1906096"/>
          </a:xfrm>
          <a:prstGeom prst="rect">
            <a:avLst/>
          </a:prstGeom>
        </p:spPr>
      </p:pic>
    </p:spTree>
    <p:extLst>
      <p:ext uri="{BB962C8B-B14F-4D97-AF65-F5344CB8AC3E}">
        <p14:creationId xmlns:p14="http://schemas.microsoft.com/office/powerpoint/2010/main" val="1998377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descr="Logo SAE-01.jpg">
            <a:extLst>
              <a:ext uri="{FF2B5EF4-FFF2-40B4-BE49-F238E27FC236}">
                <a16:creationId xmlns:a16="http://schemas.microsoft.com/office/drawing/2014/main" id="{A1D0F216-CF53-4D81-8739-59BD4B497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21" name="Imagen 20">
            <a:extLst>
              <a:ext uri="{FF2B5EF4-FFF2-40B4-BE49-F238E27FC236}">
                <a16:creationId xmlns:a16="http://schemas.microsoft.com/office/drawing/2014/main" id="{03D9F49F-F533-462A-9FAE-7EC2FA770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22" name="Imagen 21">
            <a:extLst>
              <a:ext uri="{FF2B5EF4-FFF2-40B4-BE49-F238E27FC236}">
                <a16:creationId xmlns:a16="http://schemas.microsoft.com/office/drawing/2014/main" id="{5F89F28F-CC33-46B0-8970-E1C42B89B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822639" y="108324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2120348" y="3962403"/>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2120348" y="39491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6891130" y="396240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flipH="1">
            <a:off x="4572000" y="3444333"/>
            <a:ext cx="3610" cy="46767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1764621" y="102805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sp>
        <p:nvSpPr>
          <p:cNvPr id="16" name="CuadroTexto 15">
            <a:extLst>
              <a:ext uri="{FF2B5EF4-FFF2-40B4-BE49-F238E27FC236}">
                <a16:creationId xmlns:a16="http://schemas.microsoft.com/office/drawing/2014/main" id="{7D4580E7-C2B2-4EE3-9835-D1677FECB44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7" name="Imagen 6">
            <a:extLst>
              <a:ext uri="{FF2B5EF4-FFF2-40B4-BE49-F238E27FC236}">
                <a16:creationId xmlns:a16="http://schemas.microsoft.com/office/drawing/2014/main" id="{AF8CDB4F-1133-458F-835C-D7053E75C102}"/>
              </a:ext>
            </a:extLst>
          </p:cNvPr>
          <p:cNvPicPr>
            <a:picLocks noChangeAspect="1"/>
          </p:cNvPicPr>
          <p:nvPr/>
        </p:nvPicPr>
        <p:blipFill>
          <a:blip r:embed="rId5"/>
          <a:stretch>
            <a:fillRect/>
          </a:stretch>
        </p:blipFill>
        <p:spPr>
          <a:xfrm>
            <a:off x="4686650" y="4371946"/>
            <a:ext cx="4228290" cy="1542855"/>
          </a:xfrm>
          <a:prstGeom prst="rect">
            <a:avLst/>
          </a:prstGeom>
        </p:spPr>
      </p:pic>
      <p:pic>
        <p:nvPicPr>
          <p:cNvPr id="12" name="Imagen 11">
            <a:extLst>
              <a:ext uri="{FF2B5EF4-FFF2-40B4-BE49-F238E27FC236}">
                <a16:creationId xmlns:a16="http://schemas.microsoft.com/office/drawing/2014/main" id="{30B072DC-70D7-4B08-9171-670201B6981D}"/>
              </a:ext>
            </a:extLst>
          </p:cNvPr>
          <p:cNvPicPr>
            <a:picLocks noChangeAspect="1"/>
          </p:cNvPicPr>
          <p:nvPr/>
        </p:nvPicPr>
        <p:blipFill>
          <a:blip r:embed="rId6"/>
          <a:stretch>
            <a:fillRect/>
          </a:stretch>
        </p:blipFill>
        <p:spPr>
          <a:xfrm>
            <a:off x="236132" y="4363644"/>
            <a:ext cx="4228291" cy="1542857"/>
          </a:xfrm>
          <a:prstGeom prst="rect">
            <a:avLst/>
          </a:prstGeom>
        </p:spPr>
      </p:pic>
      <p:pic>
        <p:nvPicPr>
          <p:cNvPr id="13" name="Imagen 12">
            <a:extLst>
              <a:ext uri="{FF2B5EF4-FFF2-40B4-BE49-F238E27FC236}">
                <a16:creationId xmlns:a16="http://schemas.microsoft.com/office/drawing/2014/main" id="{30AF7C8F-A44A-4623-9DF6-E7A18D3861E6}"/>
              </a:ext>
            </a:extLst>
          </p:cNvPr>
          <p:cNvPicPr>
            <a:picLocks noChangeAspect="1"/>
          </p:cNvPicPr>
          <p:nvPr/>
        </p:nvPicPr>
        <p:blipFill>
          <a:blip r:embed="rId7"/>
          <a:stretch>
            <a:fillRect/>
          </a:stretch>
        </p:blipFill>
        <p:spPr>
          <a:xfrm>
            <a:off x="2190219" y="1459923"/>
            <a:ext cx="4770781" cy="1889649"/>
          </a:xfrm>
          <a:prstGeom prst="rect">
            <a:avLst/>
          </a:prstGeom>
        </p:spPr>
      </p:pic>
    </p:spTree>
    <p:extLst>
      <p:ext uri="{BB962C8B-B14F-4D97-AF65-F5344CB8AC3E}">
        <p14:creationId xmlns:p14="http://schemas.microsoft.com/office/powerpoint/2010/main" val="1370682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08432" y="1244946"/>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2120348" y="3763620"/>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2120348"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6891130"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4571999" y="3445565"/>
            <a:ext cx="1" cy="25440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1724865" y="935289"/>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pic>
        <p:nvPicPr>
          <p:cNvPr id="3" name="Imagen 2">
            <a:extLst>
              <a:ext uri="{FF2B5EF4-FFF2-40B4-BE49-F238E27FC236}">
                <a16:creationId xmlns:a16="http://schemas.microsoft.com/office/drawing/2014/main" id="{C6D69218-6451-4152-B514-0637EBD1CD95}"/>
              </a:ext>
            </a:extLst>
          </p:cNvPr>
          <p:cNvPicPr>
            <a:picLocks noChangeAspect="1"/>
          </p:cNvPicPr>
          <p:nvPr/>
        </p:nvPicPr>
        <p:blipFill>
          <a:blip r:embed="rId2"/>
          <a:stretch>
            <a:fillRect/>
          </a:stretch>
        </p:blipFill>
        <p:spPr>
          <a:xfrm>
            <a:off x="2243022" y="1531260"/>
            <a:ext cx="4616374" cy="1828490"/>
          </a:xfrm>
          <a:prstGeom prst="rect">
            <a:avLst/>
          </a:prstGeom>
        </p:spPr>
      </p:pic>
      <p:pic>
        <p:nvPicPr>
          <p:cNvPr id="7" name="Imagen 6">
            <a:extLst>
              <a:ext uri="{FF2B5EF4-FFF2-40B4-BE49-F238E27FC236}">
                <a16:creationId xmlns:a16="http://schemas.microsoft.com/office/drawing/2014/main" id="{68943F54-F84B-441E-9677-78A2B9EC8672}"/>
              </a:ext>
            </a:extLst>
          </p:cNvPr>
          <p:cNvPicPr>
            <a:picLocks noChangeAspect="1"/>
          </p:cNvPicPr>
          <p:nvPr/>
        </p:nvPicPr>
        <p:blipFill>
          <a:blip r:embed="rId3"/>
          <a:stretch>
            <a:fillRect/>
          </a:stretch>
        </p:blipFill>
        <p:spPr>
          <a:xfrm>
            <a:off x="343152" y="4158062"/>
            <a:ext cx="4121271" cy="1542857"/>
          </a:xfrm>
          <a:prstGeom prst="rect">
            <a:avLst/>
          </a:prstGeom>
        </p:spPr>
      </p:pic>
      <p:sp>
        <p:nvSpPr>
          <p:cNvPr id="20" name="CuadroTexto 19">
            <a:extLst>
              <a:ext uri="{FF2B5EF4-FFF2-40B4-BE49-F238E27FC236}">
                <a16:creationId xmlns:a16="http://schemas.microsoft.com/office/drawing/2014/main" id="{995409BB-C537-4D07-949D-385E8E6A3F67}"/>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12" name="Imagen 11">
            <a:extLst>
              <a:ext uri="{FF2B5EF4-FFF2-40B4-BE49-F238E27FC236}">
                <a16:creationId xmlns:a16="http://schemas.microsoft.com/office/drawing/2014/main" id="{435F9D27-D559-43F8-930C-50C45AEDB7B8}"/>
              </a:ext>
            </a:extLst>
          </p:cNvPr>
          <p:cNvPicPr>
            <a:picLocks noChangeAspect="1"/>
          </p:cNvPicPr>
          <p:nvPr/>
        </p:nvPicPr>
        <p:blipFill>
          <a:blip r:embed="rId4"/>
          <a:stretch>
            <a:fillRect/>
          </a:stretch>
        </p:blipFill>
        <p:spPr>
          <a:xfrm>
            <a:off x="4551209" y="4169149"/>
            <a:ext cx="4314447" cy="1542857"/>
          </a:xfrm>
          <a:prstGeom prst="rect">
            <a:avLst/>
          </a:prstGeom>
        </p:spPr>
      </p:pic>
      <p:pic>
        <p:nvPicPr>
          <p:cNvPr id="21" name="Imagen 20" descr="Logo SAE-01.jpg">
            <a:extLst>
              <a:ext uri="{FF2B5EF4-FFF2-40B4-BE49-F238E27FC236}">
                <a16:creationId xmlns:a16="http://schemas.microsoft.com/office/drawing/2014/main" id="{EB729BC6-C554-4A0D-89BC-31F46720E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22" name="Imagen 21">
            <a:extLst>
              <a:ext uri="{FF2B5EF4-FFF2-40B4-BE49-F238E27FC236}">
                <a16:creationId xmlns:a16="http://schemas.microsoft.com/office/drawing/2014/main" id="{5326390F-9A64-4127-829F-A70774FBD8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23" name="Imagen 22">
            <a:extLst>
              <a:ext uri="{FF2B5EF4-FFF2-40B4-BE49-F238E27FC236}">
                <a16:creationId xmlns:a16="http://schemas.microsoft.com/office/drawing/2014/main" id="{4BF340B8-2C83-4D7B-BA96-ACF3DB452E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4070780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n 35" descr="Logo SAE-01.jpg">
            <a:extLst>
              <a:ext uri="{FF2B5EF4-FFF2-40B4-BE49-F238E27FC236}">
                <a16:creationId xmlns:a16="http://schemas.microsoft.com/office/drawing/2014/main" id="{3BB85DC5-3A97-4689-BA99-64E5B8AC0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915759"/>
          </a:xfrm>
          <a:prstGeom prst="rect">
            <a:avLst/>
          </a:prstGeom>
        </p:spPr>
      </p:pic>
      <p:pic>
        <p:nvPicPr>
          <p:cNvPr id="37" name="Imagen 36">
            <a:extLst>
              <a:ext uri="{FF2B5EF4-FFF2-40B4-BE49-F238E27FC236}">
                <a16:creationId xmlns:a16="http://schemas.microsoft.com/office/drawing/2014/main" id="{DACD2FB6-8FFC-485D-A4D9-86C46D0D7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787985"/>
          </a:xfrm>
          <a:prstGeom prst="rect">
            <a:avLst/>
          </a:prstGeom>
        </p:spPr>
      </p:pic>
      <p:pic>
        <p:nvPicPr>
          <p:cNvPr id="38" name="Imagen 37">
            <a:extLst>
              <a:ext uri="{FF2B5EF4-FFF2-40B4-BE49-F238E27FC236}">
                <a16:creationId xmlns:a16="http://schemas.microsoft.com/office/drawing/2014/main" id="{6AA69F95-9BF7-4534-BF92-A51652B76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78798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619410" y="787985"/>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3" name="CuadroTexto 2"/>
          <p:cNvSpPr txBox="1"/>
          <p:nvPr/>
        </p:nvSpPr>
        <p:spPr>
          <a:xfrm>
            <a:off x="314934" y="771651"/>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6496493" y="4700106"/>
            <a:ext cx="2498650" cy="162735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65% del valor de las ventas ($104.786) está concentrado 22 unidades, con valor superior a $1.000</a:t>
            </a:r>
          </a:p>
          <a:p>
            <a:endParaRPr lang="es-CO" dirty="0"/>
          </a:p>
          <a:p>
            <a:r>
              <a:rPr lang="es-CO" dirty="0"/>
              <a:t>El 84% de las unidades (269) vendidas presentan un valor inferior a $500</a:t>
            </a:r>
          </a:p>
        </p:txBody>
      </p:sp>
      <p:sp>
        <p:nvSpPr>
          <p:cNvPr id="21" name="Rectángulo 20">
            <a:extLst>
              <a:ext uri="{FF2B5EF4-FFF2-40B4-BE49-F238E27FC236}">
                <a16:creationId xmlns:a16="http://schemas.microsoft.com/office/drawing/2014/main" id="{597C7032-66AA-41E3-B9C1-F298D2020AD3}"/>
              </a:ext>
            </a:extLst>
          </p:cNvPr>
          <p:cNvSpPr/>
          <p:nvPr/>
        </p:nvSpPr>
        <p:spPr>
          <a:xfrm>
            <a:off x="6619410" y="1183882"/>
            <a:ext cx="2298098" cy="165001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73% de las unidades disponibles (496) tienen un valor inferior a $500.</a:t>
            </a:r>
          </a:p>
          <a:p>
            <a:endParaRPr lang="es-CO" sz="1400" b="1" dirty="0">
              <a:solidFill>
                <a:schemeClr val="accent1">
                  <a:lumMod val="75000"/>
                </a:schemeClr>
              </a:solidFill>
            </a:endParaRPr>
          </a:p>
          <a:p>
            <a:r>
              <a:rPr lang="es-CO" sz="1400" b="1" dirty="0">
                <a:solidFill>
                  <a:schemeClr val="accent1">
                    <a:lumMod val="75000"/>
                  </a:schemeClr>
                </a:solidFill>
              </a:rPr>
              <a:t>El 63% del valor del portafolio ($270.037) esta concentrado en 69 unidades </a:t>
            </a:r>
          </a:p>
        </p:txBody>
      </p:sp>
      <p:cxnSp>
        <p:nvCxnSpPr>
          <p:cNvPr id="27" name="Conector recto 26">
            <a:extLst>
              <a:ext uri="{FF2B5EF4-FFF2-40B4-BE49-F238E27FC236}">
                <a16:creationId xmlns:a16="http://schemas.microsoft.com/office/drawing/2014/main" id="{FB993E95-49D9-484C-B0ED-004F9B02B831}"/>
              </a:ext>
            </a:extLst>
          </p:cNvPr>
          <p:cNvCxnSpPr/>
          <p:nvPr/>
        </p:nvCxnSpPr>
        <p:spPr>
          <a:xfrm flipV="1">
            <a:off x="358127"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378057"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358126"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6361043" y="1297294"/>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6496493" y="2952418"/>
            <a:ext cx="2377822"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50% de las unidades en puja (3) presentan rango menor a $200 PBV.</a:t>
            </a:r>
          </a:p>
        </p:txBody>
      </p:sp>
      <p:sp>
        <p:nvSpPr>
          <p:cNvPr id="26" name="CuadroTexto 25">
            <a:extLst>
              <a:ext uri="{FF2B5EF4-FFF2-40B4-BE49-F238E27FC236}">
                <a16:creationId xmlns:a16="http://schemas.microsoft.com/office/drawing/2014/main" id="{7673B1C6-57BE-4938-8146-518215C54438}"/>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5" name="Imagen 4">
            <a:extLst>
              <a:ext uri="{FF2B5EF4-FFF2-40B4-BE49-F238E27FC236}">
                <a16:creationId xmlns:a16="http://schemas.microsoft.com/office/drawing/2014/main" id="{62E3D86B-B17D-4D39-AF4B-CD84C3ADCFA9}"/>
              </a:ext>
            </a:extLst>
          </p:cNvPr>
          <p:cNvPicPr>
            <a:picLocks noChangeAspect="1"/>
          </p:cNvPicPr>
          <p:nvPr/>
        </p:nvPicPr>
        <p:blipFill>
          <a:blip r:embed="rId5"/>
          <a:stretch>
            <a:fillRect/>
          </a:stretch>
        </p:blipFill>
        <p:spPr>
          <a:xfrm>
            <a:off x="609676" y="1214066"/>
            <a:ext cx="5400000" cy="1609524"/>
          </a:xfrm>
          <a:prstGeom prst="rect">
            <a:avLst/>
          </a:prstGeom>
        </p:spPr>
      </p:pic>
      <p:sp>
        <p:nvSpPr>
          <p:cNvPr id="30" name="Elipse 29">
            <a:extLst>
              <a:ext uri="{FF2B5EF4-FFF2-40B4-BE49-F238E27FC236}">
                <a16:creationId xmlns:a16="http://schemas.microsoft.com/office/drawing/2014/main" id="{ADA2C07B-3A5A-4F8E-BFF1-4A50C666B862}"/>
              </a:ext>
            </a:extLst>
          </p:cNvPr>
          <p:cNvSpPr/>
          <p:nvPr/>
        </p:nvSpPr>
        <p:spPr>
          <a:xfrm>
            <a:off x="2700474" y="2199684"/>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3" name="Elipse 32">
            <a:extLst>
              <a:ext uri="{FF2B5EF4-FFF2-40B4-BE49-F238E27FC236}">
                <a16:creationId xmlns:a16="http://schemas.microsoft.com/office/drawing/2014/main" id="{80817226-0BB1-4B27-9025-8034C206299F}"/>
              </a:ext>
            </a:extLst>
          </p:cNvPr>
          <p:cNvSpPr/>
          <p:nvPr/>
        </p:nvSpPr>
        <p:spPr>
          <a:xfrm>
            <a:off x="5366867" y="1627778"/>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2" name="Imagen 11">
            <a:extLst>
              <a:ext uri="{FF2B5EF4-FFF2-40B4-BE49-F238E27FC236}">
                <a16:creationId xmlns:a16="http://schemas.microsoft.com/office/drawing/2014/main" id="{795F9117-CB5E-484E-B51D-9B2F057EC764}"/>
              </a:ext>
            </a:extLst>
          </p:cNvPr>
          <p:cNvPicPr>
            <a:picLocks noChangeAspect="1"/>
          </p:cNvPicPr>
          <p:nvPr/>
        </p:nvPicPr>
        <p:blipFill>
          <a:blip r:embed="rId6"/>
          <a:stretch>
            <a:fillRect/>
          </a:stretch>
        </p:blipFill>
        <p:spPr>
          <a:xfrm>
            <a:off x="609676" y="3143592"/>
            <a:ext cx="5400000" cy="1038095"/>
          </a:xfrm>
          <a:prstGeom prst="rect">
            <a:avLst/>
          </a:prstGeom>
        </p:spPr>
      </p:pic>
      <p:pic>
        <p:nvPicPr>
          <p:cNvPr id="13" name="Imagen 12">
            <a:extLst>
              <a:ext uri="{FF2B5EF4-FFF2-40B4-BE49-F238E27FC236}">
                <a16:creationId xmlns:a16="http://schemas.microsoft.com/office/drawing/2014/main" id="{29FF1059-BC84-473F-8186-600E58C64D9F}"/>
              </a:ext>
            </a:extLst>
          </p:cNvPr>
          <p:cNvPicPr>
            <a:picLocks noChangeAspect="1"/>
          </p:cNvPicPr>
          <p:nvPr/>
        </p:nvPicPr>
        <p:blipFill>
          <a:blip r:embed="rId7"/>
          <a:stretch>
            <a:fillRect/>
          </a:stretch>
        </p:blipFill>
        <p:spPr>
          <a:xfrm>
            <a:off x="609676" y="4650769"/>
            <a:ext cx="5400000" cy="1609524"/>
          </a:xfrm>
          <a:prstGeom prst="rect">
            <a:avLst/>
          </a:prstGeom>
        </p:spPr>
      </p:pic>
      <p:sp>
        <p:nvSpPr>
          <p:cNvPr id="34" name="Elipse 33">
            <a:extLst>
              <a:ext uri="{FF2B5EF4-FFF2-40B4-BE49-F238E27FC236}">
                <a16:creationId xmlns:a16="http://schemas.microsoft.com/office/drawing/2014/main" id="{A561DB93-C47A-4E56-94B5-2558FA12FD50}"/>
              </a:ext>
            </a:extLst>
          </p:cNvPr>
          <p:cNvSpPr/>
          <p:nvPr/>
        </p:nvSpPr>
        <p:spPr>
          <a:xfrm>
            <a:off x="2673811" y="5656855"/>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5" name="Elipse 34">
            <a:extLst>
              <a:ext uri="{FF2B5EF4-FFF2-40B4-BE49-F238E27FC236}">
                <a16:creationId xmlns:a16="http://schemas.microsoft.com/office/drawing/2014/main" id="{8F31D4FC-E571-405E-9630-5686A44D60A7}"/>
              </a:ext>
            </a:extLst>
          </p:cNvPr>
          <p:cNvSpPr/>
          <p:nvPr/>
        </p:nvSpPr>
        <p:spPr>
          <a:xfrm>
            <a:off x="5406689" y="5051560"/>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820790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Logo SAE-01.jpg">
            <a:extLst>
              <a:ext uri="{FF2B5EF4-FFF2-40B4-BE49-F238E27FC236}">
                <a16:creationId xmlns:a16="http://schemas.microsoft.com/office/drawing/2014/main" id="{77DD84F6-8D5A-4AC4-9D12-3C6B4FC4D8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6" name="Imagen 15">
            <a:extLst>
              <a:ext uri="{FF2B5EF4-FFF2-40B4-BE49-F238E27FC236}">
                <a16:creationId xmlns:a16="http://schemas.microsoft.com/office/drawing/2014/main" id="{483319E9-A385-44AD-898A-11B69AEAC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7" name="Imagen 16">
            <a:extLst>
              <a:ext uri="{FF2B5EF4-FFF2-40B4-BE49-F238E27FC236}">
                <a16:creationId xmlns:a16="http://schemas.microsoft.com/office/drawing/2014/main" id="{78665051-E466-4837-A57F-4EDA537F3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13" name="CuadroTexto 12">
            <a:extLst>
              <a:ext uri="{FF2B5EF4-FFF2-40B4-BE49-F238E27FC236}">
                <a16:creationId xmlns:a16="http://schemas.microsoft.com/office/drawing/2014/main" id="{A91B9619-2431-4B62-8496-F6CA71208AC4}"/>
              </a:ext>
            </a:extLst>
          </p:cNvPr>
          <p:cNvSpPr txBox="1"/>
          <p:nvPr/>
        </p:nvSpPr>
        <p:spPr>
          <a:xfrm>
            <a:off x="292308" y="1001288"/>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Estado de ocupación de inmuebles vendidos</a:t>
            </a:r>
          </a:p>
        </p:txBody>
      </p:sp>
      <p:sp>
        <p:nvSpPr>
          <p:cNvPr id="12" name="CuadroTexto 11">
            <a:extLst>
              <a:ext uri="{FF2B5EF4-FFF2-40B4-BE49-F238E27FC236}">
                <a16:creationId xmlns:a16="http://schemas.microsoft.com/office/drawing/2014/main" id="{804733D3-C419-4EAD-BA63-917F8C2E1C40}"/>
              </a:ext>
            </a:extLst>
          </p:cNvPr>
          <p:cNvSpPr txBox="1"/>
          <p:nvPr/>
        </p:nvSpPr>
        <p:spPr>
          <a:xfrm>
            <a:off x="7589317" y="78218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4" name="CuadroTexto 13">
            <a:extLst>
              <a:ext uri="{FF2B5EF4-FFF2-40B4-BE49-F238E27FC236}">
                <a16:creationId xmlns:a16="http://schemas.microsoft.com/office/drawing/2014/main" id="{7F41E6E3-22E4-4BB4-AE58-7D78EF476A5C}"/>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3" name="Imagen 2">
            <a:extLst>
              <a:ext uri="{FF2B5EF4-FFF2-40B4-BE49-F238E27FC236}">
                <a16:creationId xmlns:a16="http://schemas.microsoft.com/office/drawing/2014/main" id="{4DDD3588-B43B-4CF3-ACE9-C741670E6519}"/>
              </a:ext>
            </a:extLst>
          </p:cNvPr>
          <p:cNvPicPr>
            <a:picLocks noChangeAspect="1"/>
          </p:cNvPicPr>
          <p:nvPr/>
        </p:nvPicPr>
        <p:blipFill>
          <a:blip r:embed="rId5"/>
          <a:stretch>
            <a:fillRect/>
          </a:stretch>
        </p:blipFill>
        <p:spPr>
          <a:xfrm>
            <a:off x="475703" y="1393648"/>
            <a:ext cx="8303172" cy="2899377"/>
          </a:xfrm>
          <a:prstGeom prst="rect">
            <a:avLst/>
          </a:prstGeom>
        </p:spPr>
      </p:pic>
      <p:pic>
        <p:nvPicPr>
          <p:cNvPr id="7" name="Imagen 6">
            <a:extLst>
              <a:ext uri="{FF2B5EF4-FFF2-40B4-BE49-F238E27FC236}">
                <a16:creationId xmlns:a16="http://schemas.microsoft.com/office/drawing/2014/main" id="{1130709A-C639-4AB1-B5C3-2DB6B9D149D7}"/>
              </a:ext>
            </a:extLst>
          </p:cNvPr>
          <p:cNvPicPr>
            <a:picLocks noChangeAspect="1"/>
          </p:cNvPicPr>
          <p:nvPr/>
        </p:nvPicPr>
        <p:blipFill>
          <a:blip r:embed="rId6"/>
          <a:stretch>
            <a:fillRect/>
          </a:stretch>
        </p:blipFill>
        <p:spPr>
          <a:xfrm>
            <a:off x="1690558" y="4472694"/>
            <a:ext cx="5762883" cy="1495432"/>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Logo SAE-01.jpg">
            <a:extLst>
              <a:ext uri="{FF2B5EF4-FFF2-40B4-BE49-F238E27FC236}">
                <a16:creationId xmlns:a16="http://schemas.microsoft.com/office/drawing/2014/main" id="{7B79D30B-978B-48FF-8B6A-CB3D4A378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3" name="Imagen 12">
            <a:extLst>
              <a:ext uri="{FF2B5EF4-FFF2-40B4-BE49-F238E27FC236}">
                <a16:creationId xmlns:a16="http://schemas.microsoft.com/office/drawing/2014/main" id="{958E00F6-749B-4D68-8442-C7CCD050D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4" name="Imagen 13">
            <a:extLst>
              <a:ext uri="{FF2B5EF4-FFF2-40B4-BE49-F238E27FC236}">
                <a16:creationId xmlns:a16="http://schemas.microsoft.com/office/drawing/2014/main" id="{84C2F02A-4073-4AAA-9CFC-350A42AD50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3" name="CuadroTexto 2"/>
          <p:cNvSpPr txBox="1"/>
          <p:nvPr/>
        </p:nvSpPr>
        <p:spPr>
          <a:xfrm>
            <a:off x="1616764" y="1044607"/>
            <a:ext cx="5910469"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TOP 10 Inmuebles Disponibles para comercializar</a:t>
            </a:r>
          </a:p>
        </p:txBody>
      </p:sp>
      <p:sp>
        <p:nvSpPr>
          <p:cNvPr id="10" name="CuadroTexto 9">
            <a:extLst>
              <a:ext uri="{FF2B5EF4-FFF2-40B4-BE49-F238E27FC236}">
                <a16:creationId xmlns:a16="http://schemas.microsoft.com/office/drawing/2014/main" id="{DD0F3917-B069-4B18-B8FB-9766269B7C8F}"/>
              </a:ext>
            </a:extLst>
          </p:cNvPr>
          <p:cNvSpPr txBox="1"/>
          <p:nvPr/>
        </p:nvSpPr>
        <p:spPr>
          <a:xfrm>
            <a:off x="7604184" y="88583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7" name="Imagen 6">
            <a:extLst>
              <a:ext uri="{FF2B5EF4-FFF2-40B4-BE49-F238E27FC236}">
                <a16:creationId xmlns:a16="http://schemas.microsoft.com/office/drawing/2014/main" id="{8AF14299-972D-4380-B9DF-8F758D34E33A}"/>
              </a:ext>
            </a:extLst>
          </p:cNvPr>
          <p:cNvPicPr>
            <a:picLocks noChangeAspect="1"/>
          </p:cNvPicPr>
          <p:nvPr/>
        </p:nvPicPr>
        <p:blipFill>
          <a:blip r:embed="rId5"/>
          <a:stretch>
            <a:fillRect/>
          </a:stretch>
        </p:blipFill>
        <p:spPr>
          <a:xfrm>
            <a:off x="217451" y="1621245"/>
            <a:ext cx="8709094" cy="4498912"/>
          </a:xfrm>
          <a:prstGeom prst="rect">
            <a:avLst/>
          </a:prstGeom>
        </p:spPr>
      </p:pic>
      <p:sp>
        <p:nvSpPr>
          <p:cNvPr id="12" name="CuadroTexto 11">
            <a:extLst>
              <a:ext uri="{FF2B5EF4-FFF2-40B4-BE49-F238E27FC236}">
                <a16:creationId xmlns:a16="http://schemas.microsoft.com/office/drawing/2014/main" id="{08E4639C-EC8E-4D4C-9753-0D54DAF19260}"/>
              </a:ext>
            </a:extLst>
          </p:cNvPr>
          <p:cNvSpPr txBox="1"/>
          <p:nvPr/>
        </p:nvSpPr>
        <p:spPr>
          <a:xfrm>
            <a:off x="1" y="632746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spTree>
    <p:extLst>
      <p:ext uri="{BB962C8B-B14F-4D97-AF65-F5344CB8AC3E}">
        <p14:creationId xmlns:p14="http://schemas.microsoft.com/office/powerpoint/2010/main" val="1285881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descr="Logo SAE-01.jpg">
            <a:extLst>
              <a:ext uri="{FF2B5EF4-FFF2-40B4-BE49-F238E27FC236}">
                <a16:creationId xmlns:a16="http://schemas.microsoft.com/office/drawing/2014/main" id="{437E5EF3-4F21-4F6E-9699-982DE90888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5" name="Imagen 14">
            <a:extLst>
              <a:ext uri="{FF2B5EF4-FFF2-40B4-BE49-F238E27FC236}">
                <a16:creationId xmlns:a16="http://schemas.microsoft.com/office/drawing/2014/main" id="{36B0C0F9-7057-4590-8785-41C2EC3FD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DBE1B9B3-4368-459B-B644-EC9E4AA938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532187" y="1037799"/>
            <a:ext cx="8079626"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Ventas Gestión Directa SAE.</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491258" y="5967375"/>
            <a:ext cx="2177135" cy="261610"/>
          </a:xfrm>
          <a:prstGeom prst="rect">
            <a:avLst/>
          </a:prstGeom>
          <a:noFill/>
        </p:spPr>
        <p:txBody>
          <a:bodyPr wrap="square" rtlCol="0">
            <a:spAutoFit/>
          </a:bodyPr>
          <a:lstStyle/>
          <a:p>
            <a:r>
              <a:rPr lang="es-CO" sz="1100" i="1" dirty="0">
                <a:solidFill>
                  <a:schemeClr val="accent1">
                    <a:lumMod val="50000"/>
                  </a:schemeClr>
                </a:solidFill>
              </a:rPr>
              <a:t>Fecha de corte 19/11/2018</a:t>
            </a:r>
          </a:p>
        </p:txBody>
      </p:sp>
      <p:sp>
        <p:nvSpPr>
          <p:cNvPr id="13" name="CuadroTexto 12">
            <a:extLst>
              <a:ext uri="{FF2B5EF4-FFF2-40B4-BE49-F238E27FC236}">
                <a16:creationId xmlns:a16="http://schemas.microsoft.com/office/drawing/2014/main" id="{844F8FE1-378E-436A-B3CB-CB887907CF4F}"/>
              </a:ext>
            </a:extLst>
          </p:cNvPr>
          <p:cNvSpPr txBox="1"/>
          <p:nvPr/>
        </p:nvSpPr>
        <p:spPr>
          <a:xfrm>
            <a:off x="438244" y="5385166"/>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t>El valor de recaudo año 2018, corresponde a </a:t>
            </a:r>
            <a:r>
              <a:rPr lang="es-CO" sz="1800" dirty="0">
                <a:solidFill>
                  <a:srgbClr val="00B050"/>
                </a:solidFill>
              </a:rPr>
              <a:t>$</a:t>
            </a:r>
            <a:r>
              <a:rPr lang="es-CO" sz="2000" dirty="0">
                <a:solidFill>
                  <a:srgbClr val="00B050"/>
                </a:solidFill>
              </a:rPr>
              <a:t>6.535</a:t>
            </a:r>
          </a:p>
        </p:txBody>
      </p:sp>
      <p:sp>
        <p:nvSpPr>
          <p:cNvPr id="14" name="CuadroTexto 13">
            <a:extLst>
              <a:ext uri="{FF2B5EF4-FFF2-40B4-BE49-F238E27FC236}">
                <a16:creationId xmlns:a16="http://schemas.microsoft.com/office/drawing/2014/main" id="{70D76177-830D-4899-89A7-2C8B9E7A9450}"/>
              </a:ext>
            </a:extLst>
          </p:cNvPr>
          <p:cNvSpPr txBox="1"/>
          <p:nvPr/>
        </p:nvSpPr>
        <p:spPr>
          <a:xfrm>
            <a:off x="6400800" y="200255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B03CEAB4-4A57-47A4-8484-3688E984863A}"/>
              </a:ext>
            </a:extLst>
          </p:cNvPr>
          <p:cNvPicPr>
            <a:picLocks noChangeAspect="1"/>
          </p:cNvPicPr>
          <p:nvPr/>
        </p:nvPicPr>
        <p:blipFill>
          <a:blip r:embed="rId5"/>
          <a:stretch>
            <a:fillRect/>
          </a:stretch>
        </p:blipFill>
        <p:spPr>
          <a:xfrm>
            <a:off x="652625" y="2337744"/>
            <a:ext cx="7136788" cy="2635296"/>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77638" y="2393228"/>
            <a:ext cx="8798943" cy="1323439"/>
          </a:xfrm>
          <a:prstGeom prst="rect">
            <a:avLst/>
          </a:prstGeom>
          <a:noFill/>
        </p:spPr>
        <p:txBody>
          <a:bodyPr wrap="square" rtlCol="0">
            <a:spAutoFit/>
          </a:bodyPr>
          <a:lstStyle/>
          <a:p>
            <a:pPr algn="ctr"/>
            <a:r>
              <a:rPr lang="es-CO" sz="4000" dirty="0">
                <a:solidFill>
                  <a:srgbClr val="000A8B"/>
                </a:solidFill>
              </a:rPr>
              <a:t>4. </a:t>
            </a:r>
            <a:r>
              <a:rPr lang="es-ES" sz="4000" dirty="0">
                <a:solidFill>
                  <a:srgbClr val="000A8B"/>
                </a:solidFill>
              </a:rPr>
              <a:t>SOLICITUD APROBACIÓN ADICIÓN CONTRATOS OPERADORES LOGISTICOS</a:t>
            </a:r>
            <a:endParaRPr lang="es-CO" sz="4000" dirty="0">
              <a:solidFill>
                <a:srgbClr val="000A8B"/>
              </a:solidFill>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8" name="CuadroTexto 7">
            <a:extLst>
              <a:ext uri="{FF2B5EF4-FFF2-40B4-BE49-F238E27FC236}">
                <a16:creationId xmlns:a16="http://schemas.microsoft.com/office/drawing/2014/main" id="{7874EC9C-10C1-45E6-8D75-3077589CD3FB}"/>
              </a:ext>
            </a:extLst>
          </p:cNvPr>
          <p:cNvSpPr txBox="1"/>
          <p:nvPr/>
        </p:nvSpPr>
        <p:spPr>
          <a:xfrm>
            <a:off x="2915728" y="6520418"/>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spTree>
    <p:extLst>
      <p:ext uri="{BB962C8B-B14F-4D97-AF65-F5344CB8AC3E}">
        <p14:creationId xmlns:p14="http://schemas.microsoft.com/office/powerpoint/2010/main" val="4029960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7341081" y="1966595"/>
            <a:ext cx="1795804" cy="3299370"/>
          </a:xfrm>
          <a:prstGeom prst="rect">
            <a:avLst/>
          </a:prstGeom>
        </p:spPr>
      </p:pic>
      <p:pic>
        <p:nvPicPr>
          <p:cNvPr id="8" name="Imagen 7"/>
          <p:cNvPicPr>
            <a:picLocks noChangeAspect="1"/>
          </p:cNvPicPr>
          <p:nvPr/>
        </p:nvPicPr>
        <p:blipFill rotWithShape="1">
          <a:blip r:embed="rId4"/>
          <a:srcRect t="32898" b="38900"/>
          <a:stretch/>
        </p:blipFill>
        <p:spPr>
          <a:xfrm>
            <a:off x="1474491" y="2641202"/>
            <a:ext cx="1836940" cy="695739"/>
          </a:xfrm>
          <a:prstGeom prst="rect">
            <a:avLst/>
          </a:prstGeom>
        </p:spPr>
      </p:pic>
      <p:pic>
        <p:nvPicPr>
          <p:cNvPr id="9" name="Imagen 8"/>
          <p:cNvPicPr>
            <a:picLocks noChangeAspect="1"/>
          </p:cNvPicPr>
          <p:nvPr/>
        </p:nvPicPr>
        <p:blipFill>
          <a:blip r:embed="rId5"/>
          <a:stretch>
            <a:fillRect/>
          </a:stretch>
        </p:blipFill>
        <p:spPr>
          <a:xfrm>
            <a:off x="1351035" y="3904495"/>
            <a:ext cx="1836940" cy="620176"/>
          </a:xfrm>
          <a:prstGeom prst="rect">
            <a:avLst/>
          </a:prstGeom>
        </p:spPr>
      </p:pic>
      <p:sp>
        <p:nvSpPr>
          <p:cNvPr id="11" name="Rectángulo 10"/>
          <p:cNvSpPr/>
          <p:nvPr/>
        </p:nvSpPr>
        <p:spPr>
          <a:xfrm>
            <a:off x="1386300" y="5033719"/>
            <a:ext cx="1836940" cy="507831"/>
          </a:xfrm>
          <a:prstGeom prst="rect">
            <a:avLst/>
          </a:prstGeom>
        </p:spPr>
        <p:txBody>
          <a:bodyPr wrap="square">
            <a:spAutoFit/>
          </a:bodyPr>
          <a:lstStyle/>
          <a:p>
            <a:pPr algn="ctr"/>
            <a:r>
              <a:rPr lang="pt-BR" sz="1350" b="1" cap="all" dirty="0">
                <a:solidFill>
                  <a:srgbClr val="333333"/>
                </a:solidFill>
                <a:latin typeface="source_sans_pro"/>
              </a:rPr>
              <a:t>PARQUEADEROS </a:t>
            </a:r>
          </a:p>
          <a:p>
            <a:pPr algn="ctr"/>
            <a:r>
              <a:rPr lang="pt-BR" sz="1350" b="1" cap="all" dirty="0">
                <a:solidFill>
                  <a:srgbClr val="333333"/>
                </a:solidFill>
                <a:latin typeface="source_sans_pro"/>
              </a:rPr>
              <a:t>PATIOS CEIBAS S.A.S.</a:t>
            </a:r>
          </a:p>
        </p:txBody>
      </p:sp>
      <p:cxnSp>
        <p:nvCxnSpPr>
          <p:cNvPr id="13" name="Conector recto 12"/>
          <p:cNvCxnSpPr/>
          <p:nvPr/>
        </p:nvCxnSpPr>
        <p:spPr>
          <a:xfrm flipH="1">
            <a:off x="3505775" y="2099486"/>
            <a:ext cx="19879" cy="3647661"/>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p:cNvCxnSpPr>
            <a:cxnSpLocks/>
          </p:cNvCxnSpPr>
          <p:nvPr/>
        </p:nvCxnSpPr>
        <p:spPr>
          <a:xfrm flipH="1">
            <a:off x="5848223" y="1903421"/>
            <a:ext cx="34397" cy="39065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p:cNvCxnSpPr>
            <a:cxnSpLocks/>
          </p:cNvCxnSpPr>
          <p:nvPr/>
        </p:nvCxnSpPr>
        <p:spPr>
          <a:xfrm>
            <a:off x="620486" y="3631922"/>
            <a:ext cx="69300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a:cxnSpLocks/>
          </p:cNvCxnSpPr>
          <p:nvPr/>
        </p:nvCxnSpPr>
        <p:spPr>
          <a:xfrm flipV="1">
            <a:off x="620486" y="4730797"/>
            <a:ext cx="7848600" cy="53500"/>
          </a:xfrm>
          <a:prstGeom prst="line">
            <a:avLst/>
          </a:prstGeom>
        </p:spPr>
        <p:style>
          <a:lnRef idx="1">
            <a:schemeClr val="accent1"/>
          </a:lnRef>
          <a:fillRef idx="0">
            <a:schemeClr val="accent1"/>
          </a:fillRef>
          <a:effectRef idx="0">
            <a:schemeClr val="accent1"/>
          </a:effectRef>
          <a:fontRef idx="minor">
            <a:schemeClr val="tx1"/>
          </a:fontRef>
        </p:style>
      </p:cxnSp>
      <p:pic>
        <p:nvPicPr>
          <p:cNvPr id="45" name="Imagen 44"/>
          <p:cNvPicPr>
            <a:picLocks noChangeAspect="1"/>
          </p:cNvPicPr>
          <p:nvPr/>
        </p:nvPicPr>
        <p:blipFill>
          <a:blip r:embed="rId6"/>
          <a:stretch>
            <a:fillRect/>
          </a:stretch>
        </p:blipFill>
        <p:spPr>
          <a:xfrm>
            <a:off x="3727834" y="1817730"/>
            <a:ext cx="768791" cy="746156"/>
          </a:xfrm>
          <a:prstGeom prst="rect">
            <a:avLst/>
          </a:prstGeom>
        </p:spPr>
      </p:pic>
      <p:pic>
        <p:nvPicPr>
          <p:cNvPr id="4" name="Imagen 3"/>
          <p:cNvPicPr>
            <a:picLocks noChangeAspect="1"/>
          </p:cNvPicPr>
          <p:nvPr/>
        </p:nvPicPr>
        <p:blipFill>
          <a:blip r:embed="rId7"/>
          <a:stretch>
            <a:fillRect/>
          </a:stretch>
        </p:blipFill>
        <p:spPr>
          <a:xfrm>
            <a:off x="4883118" y="1840602"/>
            <a:ext cx="953640" cy="610330"/>
          </a:xfrm>
          <a:prstGeom prst="rect">
            <a:avLst/>
          </a:prstGeom>
        </p:spPr>
      </p:pic>
      <p:sp>
        <p:nvSpPr>
          <p:cNvPr id="6" name="CuadroTexto 5"/>
          <p:cNvSpPr txBox="1"/>
          <p:nvPr/>
        </p:nvSpPr>
        <p:spPr>
          <a:xfrm>
            <a:off x="4138044" y="2733604"/>
            <a:ext cx="1665033" cy="507831"/>
          </a:xfrm>
          <a:prstGeom prst="rect">
            <a:avLst/>
          </a:prstGeom>
          <a:noFill/>
        </p:spPr>
        <p:txBody>
          <a:bodyPr wrap="square" rtlCol="0">
            <a:spAutoFit/>
          </a:bodyPr>
          <a:lstStyle/>
          <a:p>
            <a:pPr algn="ctr"/>
            <a:r>
              <a:rPr lang="es-ES" sz="2700" b="1" dirty="0"/>
              <a:t>1.863</a:t>
            </a:r>
            <a:endParaRPr lang="es-CO" sz="1350" b="1" dirty="0"/>
          </a:p>
        </p:txBody>
      </p:sp>
      <p:sp>
        <p:nvSpPr>
          <p:cNvPr id="7" name="CuadroTexto 6"/>
          <p:cNvSpPr txBox="1"/>
          <p:nvPr/>
        </p:nvSpPr>
        <p:spPr>
          <a:xfrm>
            <a:off x="6166747" y="2367171"/>
            <a:ext cx="1304894" cy="1061829"/>
          </a:xfrm>
          <a:prstGeom prst="rect">
            <a:avLst/>
          </a:prstGeom>
          <a:noFill/>
        </p:spPr>
        <p:txBody>
          <a:bodyPr wrap="square" rtlCol="0">
            <a:spAutoFit/>
          </a:bodyPr>
          <a:lstStyle/>
          <a:p>
            <a:pPr algn="ctr"/>
            <a:r>
              <a:rPr lang="es-ES" sz="1050" dirty="0"/>
              <a:t>Bogotá</a:t>
            </a:r>
          </a:p>
          <a:p>
            <a:pPr algn="ctr"/>
            <a:r>
              <a:rPr lang="es-ES" sz="1050" dirty="0"/>
              <a:t>Valle </a:t>
            </a:r>
          </a:p>
          <a:p>
            <a:pPr algn="ctr"/>
            <a:r>
              <a:rPr lang="es-ES" sz="1050" dirty="0"/>
              <a:t>Nariño</a:t>
            </a:r>
          </a:p>
          <a:p>
            <a:pPr algn="ctr"/>
            <a:r>
              <a:rPr lang="es-ES" sz="1050" dirty="0"/>
              <a:t>Santander</a:t>
            </a:r>
          </a:p>
          <a:p>
            <a:pPr algn="ctr"/>
            <a:r>
              <a:rPr lang="es-ES" sz="1050" dirty="0"/>
              <a:t>Norte de Santander</a:t>
            </a:r>
          </a:p>
          <a:p>
            <a:pPr algn="ctr"/>
            <a:r>
              <a:rPr lang="es-ES" sz="1050" dirty="0"/>
              <a:t>Atlántico</a:t>
            </a:r>
            <a:endParaRPr lang="es-CO" sz="1050" dirty="0"/>
          </a:p>
        </p:txBody>
      </p:sp>
      <p:sp>
        <p:nvSpPr>
          <p:cNvPr id="33" name="CuadroTexto 32"/>
          <p:cNvSpPr txBox="1"/>
          <p:nvPr/>
        </p:nvSpPr>
        <p:spPr>
          <a:xfrm>
            <a:off x="6166747" y="3658448"/>
            <a:ext cx="1304894" cy="1061829"/>
          </a:xfrm>
          <a:prstGeom prst="rect">
            <a:avLst/>
          </a:prstGeom>
          <a:noFill/>
        </p:spPr>
        <p:txBody>
          <a:bodyPr wrap="square" rtlCol="0">
            <a:spAutoFit/>
          </a:bodyPr>
          <a:lstStyle/>
          <a:p>
            <a:pPr algn="ctr"/>
            <a:r>
              <a:rPr lang="es-ES" sz="1050" dirty="0"/>
              <a:t>Caldas</a:t>
            </a:r>
          </a:p>
          <a:p>
            <a:pPr algn="ctr"/>
            <a:r>
              <a:rPr lang="es-ES" sz="1050" dirty="0"/>
              <a:t>Risaralda</a:t>
            </a:r>
          </a:p>
          <a:p>
            <a:pPr algn="ctr"/>
            <a:r>
              <a:rPr lang="es-ES" sz="1050" dirty="0"/>
              <a:t>Antioquia</a:t>
            </a:r>
          </a:p>
          <a:p>
            <a:pPr algn="ctr"/>
            <a:r>
              <a:rPr lang="es-ES" sz="1050" dirty="0"/>
              <a:t>Córdoba</a:t>
            </a:r>
          </a:p>
          <a:p>
            <a:pPr algn="ctr"/>
            <a:r>
              <a:rPr lang="es-ES" sz="1050" dirty="0"/>
              <a:t>Meta</a:t>
            </a:r>
          </a:p>
          <a:p>
            <a:pPr algn="ctr"/>
            <a:r>
              <a:rPr lang="es-ES" sz="1050" dirty="0"/>
              <a:t>Casanare</a:t>
            </a:r>
            <a:endParaRPr lang="es-CO" sz="1050" dirty="0"/>
          </a:p>
        </p:txBody>
      </p:sp>
      <p:sp>
        <p:nvSpPr>
          <p:cNvPr id="34" name="CuadroTexto 33"/>
          <p:cNvSpPr txBox="1"/>
          <p:nvPr/>
        </p:nvSpPr>
        <p:spPr>
          <a:xfrm>
            <a:off x="6166747" y="5141906"/>
            <a:ext cx="1304894" cy="415498"/>
          </a:xfrm>
          <a:prstGeom prst="rect">
            <a:avLst/>
          </a:prstGeom>
          <a:noFill/>
        </p:spPr>
        <p:txBody>
          <a:bodyPr wrap="square" rtlCol="0">
            <a:spAutoFit/>
          </a:bodyPr>
          <a:lstStyle/>
          <a:p>
            <a:pPr algn="ctr"/>
            <a:r>
              <a:rPr lang="es-ES" sz="1050" dirty="0"/>
              <a:t>Huila</a:t>
            </a:r>
          </a:p>
          <a:p>
            <a:pPr algn="ctr"/>
            <a:r>
              <a:rPr lang="es-ES" sz="1050" dirty="0"/>
              <a:t>Tolima</a:t>
            </a:r>
            <a:endParaRPr lang="es-CO" sz="1050" dirty="0"/>
          </a:p>
        </p:txBody>
      </p:sp>
      <p:sp>
        <p:nvSpPr>
          <p:cNvPr id="30" name="CuadroTexto 29">
            <a:extLst>
              <a:ext uri="{FF2B5EF4-FFF2-40B4-BE49-F238E27FC236}">
                <a16:creationId xmlns:a16="http://schemas.microsoft.com/office/drawing/2014/main" id="{82793204-ABF8-46A8-BC40-14B6CB76FA26}"/>
              </a:ext>
            </a:extLst>
          </p:cNvPr>
          <p:cNvSpPr txBox="1"/>
          <p:nvPr/>
        </p:nvSpPr>
        <p:spPr>
          <a:xfrm>
            <a:off x="4109319" y="4008660"/>
            <a:ext cx="1665033" cy="507831"/>
          </a:xfrm>
          <a:prstGeom prst="rect">
            <a:avLst/>
          </a:prstGeom>
          <a:noFill/>
        </p:spPr>
        <p:txBody>
          <a:bodyPr wrap="square" rtlCol="0">
            <a:spAutoFit/>
          </a:bodyPr>
          <a:lstStyle/>
          <a:p>
            <a:pPr algn="ctr"/>
            <a:r>
              <a:rPr lang="es-ES" sz="2700" b="1" dirty="0"/>
              <a:t>988</a:t>
            </a:r>
            <a:endParaRPr lang="es-CO" sz="1350" b="1" dirty="0"/>
          </a:p>
        </p:txBody>
      </p:sp>
      <p:sp>
        <p:nvSpPr>
          <p:cNvPr id="31" name="CuadroTexto 30">
            <a:extLst>
              <a:ext uri="{FF2B5EF4-FFF2-40B4-BE49-F238E27FC236}">
                <a16:creationId xmlns:a16="http://schemas.microsoft.com/office/drawing/2014/main" id="{9F481614-31ED-4206-BACC-35B83770F87E}"/>
              </a:ext>
            </a:extLst>
          </p:cNvPr>
          <p:cNvSpPr txBox="1"/>
          <p:nvPr/>
        </p:nvSpPr>
        <p:spPr>
          <a:xfrm>
            <a:off x="4173865" y="5033791"/>
            <a:ext cx="1665033" cy="507831"/>
          </a:xfrm>
          <a:prstGeom prst="rect">
            <a:avLst/>
          </a:prstGeom>
          <a:noFill/>
        </p:spPr>
        <p:txBody>
          <a:bodyPr wrap="square" rtlCol="0">
            <a:spAutoFit/>
          </a:bodyPr>
          <a:lstStyle/>
          <a:p>
            <a:pPr algn="ctr"/>
            <a:r>
              <a:rPr lang="es-ES" sz="2700" b="1" dirty="0"/>
              <a:t>604</a:t>
            </a:r>
            <a:endParaRPr lang="es-CO" sz="1350" b="1" dirty="0"/>
          </a:p>
        </p:txBody>
      </p:sp>
      <p:cxnSp>
        <p:nvCxnSpPr>
          <p:cNvPr id="19" name="Conector recto 18">
            <a:extLst>
              <a:ext uri="{FF2B5EF4-FFF2-40B4-BE49-F238E27FC236}">
                <a16:creationId xmlns:a16="http://schemas.microsoft.com/office/drawing/2014/main" id="{8D4B3812-7D6E-429E-938D-025A028D951D}"/>
              </a:ext>
            </a:extLst>
          </p:cNvPr>
          <p:cNvCxnSpPr>
            <a:cxnSpLocks/>
          </p:cNvCxnSpPr>
          <p:nvPr/>
        </p:nvCxnSpPr>
        <p:spPr>
          <a:xfrm flipH="1">
            <a:off x="601996" y="2293144"/>
            <a:ext cx="2913718"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CuadroTexto 36">
            <a:extLst>
              <a:ext uri="{FF2B5EF4-FFF2-40B4-BE49-F238E27FC236}">
                <a16:creationId xmlns:a16="http://schemas.microsoft.com/office/drawing/2014/main" id="{8E598033-04D4-4E2C-8CC2-AE9D5EA81A17}"/>
              </a:ext>
            </a:extLst>
          </p:cNvPr>
          <p:cNvSpPr txBox="1"/>
          <p:nvPr/>
        </p:nvSpPr>
        <p:spPr>
          <a:xfrm>
            <a:off x="443386" y="1274355"/>
            <a:ext cx="2608649" cy="923330"/>
          </a:xfrm>
          <a:prstGeom prst="rect">
            <a:avLst/>
          </a:prstGeom>
          <a:noFill/>
        </p:spPr>
        <p:txBody>
          <a:bodyPr wrap="square" rtlCol="0">
            <a:spAutoFit/>
          </a:bodyPr>
          <a:lstStyle/>
          <a:p>
            <a:pPr algn="ctr"/>
            <a:r>
              <a:rPr lang="es-ES" sz="2700" b="1" dirty="0"/>
              <a:t>Medios de transporte 3.455</a:t>
            </a:r>
            <a:endParaRPr lang="es-CO" sz="1350" b="1" dirty="0"/>
          </a:p>
        </p:txBody>
      </p:sp>
      <p:pic>
        <p:nvPicPr>
          <p:cNvPr id="28" name="Imagen 27" descr="Logo SAE-01.jpg">
            <a:extLst>
              <a:ext uri="{FF2B5EF4-FFF2-40B4-BE49-F238E27FC236}">
                <a16:creationId xmlns:a16="http://schemas.microsoft.com/office/drawing/2014/main" id="{5C364426-8CFE-46CF-9EC4-19BC591C71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32" name="Imagen 31">
            <a:extLst>
              <a:ext uri="{FF2B5EF4-FFF2-40B4-BE49-F238E27FC236}">
                <a16:creationId xmlns:a16="http://schemas.microsoft.com/office/drawing/2014/main" id="{4B46E297-A0A9-4F13-82FB-1B9BA22431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35" name="Imagen 34">
            <a:extLst>
              <a:ext uri="{FF2B5EF4-FFF2-40B4-BE49-F238E27FC236}">
                <a16:creationId xmlns:a16="http://schemas.microsoft.com/office/drawing/2014/main" id="{A62F1611-2F9A-4C55-AB84-48C1D044783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36" name="Rectángulo 35">
            <a:extLst>
              <a:ext uri="{FF2B5EF4-FFF2-40B4-BE49-F238E27FC236}">
                <a16:creationId xmlns:a16="http://schemas.microsoft.com/office/drawing/2014/main" id="{8AD1EA18-DF59-48FF-8D34-BBAE1AA926B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8" name="CuadroTexto 37">
            <a:extLst>
              <a:ext uri="{FF2B5EF4-FFF2-40B4-BE49-F238E27FC236}">
                <a16:creationId xmlns:a16="http://schemas.microsoft.com/office/drawing/2014/main" id="{BC00CBA2-E093-4A19-B87B-8EF7FA602402}"/>
              </a:ext>
            </a:extLst>
          </p:cNvPr>
          <p:cNvSpPr txBox="1"/>
          <p:nvPr/>
        </p:nvSpPr>
        <p:spPr>
          <a:xfrm>
            <a:off x="2915728" y="6520418"/>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spTree>
    <p:extLst>
      <p:ext uri="{BB962C8B-B14F-4D97-AF65-F5344CB8AC3E}">
        <p14:creationId xmlns:p14="http://schemas.microsoft.com/office/powerpoint/2010/main" val="289666260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784F566C-5CFB-48F8-BA68-BF8A5BDBD7F1}"/>
              </a:ext>
            </a:extLst>
          </p:cNvPr>
          <p:cNvSpPr txBox="1"/>
          <p:nvPr/>
        </p:nvSpPr>
        <p:spPr>
          <a:xfrm>
            <a:off x="2915728" y="6520418"/>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pic>
        <p:nvPicPr>
          <p:cNvPr id="3" name="Imagen 2">
            <a:extLst>
              <a:ext uri="{FF2B5EF4-FFF2-40B4-BE49-F238E27FC236}">
                <a16:creationId xmlns:a16="http://schemas.microsoft.com/office/drawing/2014/main" id="{FE3DF544-2A84-47BE-BB13-3620F479243A}"/>
              </a:ext>
            </a:extLst>
          </p:cNvPr>
          <p:cNvPicPr>
            <a:picLocks noChangeAspect="1"/>
          </p:cNvPicPr>
          <p:nvPr/>
        </p:nvPicPr>
        <p:blipFill>
          <a:blip r:embed="rId5"/>
          <a:stretch>
            <a:fillRect/>
          </a:stretch>
        </p:blipFill>
        <p:spPr>
          <a:xfrm>
            <a:off x="120770" y="1396710"/>
            <a:ext cx="8842075" cy="4064579"/>
          </a:xfrm>
          <a:prstGeom prst="rect">
            <a:avLst/>
          </a:prstGeom>
        </p:spPr>
      </p:pic>
      <p:pic>
        <p:nvPicPr>
          <p:cNvPr id="9" name="Imagen 8">
            <a:extLst>
              <a:ext uri="{FF2B5EF4-FFF2-40B4-BE49-F238E27FC236}">
                <a16:creationId xmlns:a16="http://schemas.microsoft.com/office/drawing/2014/main" id="{3E0389D9-A008-45B0-8D79-3C2E33BC8AB1}"/>
              </a:ext>
            </a:extLst>
          </p:cNvPr>
          <p:cNvPicPr>
            <a:picLocks noChangeAspect="1"/>
          </p:cNvPicPr>
          <p:nvPr/>
        </p:nvPicPr>
        <p:blipFill>
          <a:blip r:embed="rId6"/>
          <a:stretch>
            <a:fillRect/>
          </a:stretch>
        </p:blipFill>
        <p:spPr>
          <a:xfrm>
            <a:off x="1017956" y="2292262"/>
            <a:ext cx="604620" cy="355312"/>
          </a:xfrm>
          <a:prstGeom prst="rect">
            <a:avLst/>
          </a:prstGeom>
        </p:spPr>
      </p:pic>
      <p:pic>
        <p:nvPicPr>
          <p:cNvPr id="10" name="Imagen 9">
            <a:extLst>
              <a:ext uri="{FF2B5EF4-FFF2-40B4-BE49-F238E27FC236}">
                <a16:creationId xmlns:a16="http://schemas.microsoft.com/office/drawing/2014/main" id="{0DBC5674-65DC-425D-9292-D9F78DE570D6}"/>
              </a:ext>
            </a:extLst>
          </p:cNvPr>
          <p:cNvPicPr>
            <a:picLocks noChangeAspect="1"/>
          </p:cNvPicPr>
          <p:nvPr/>
        </p:nvPicPr>
        <p:blipFill rotWithShape="1">
          <a:blip r:embed="rId7"/>
          <a:srcRect t="32898" b="38900"/>
          <a:stretch/>
        </p:blipFill>
        <p:spPr>
          <a:xfrm>
            <a:off x="369747" y="3247469"/>
            <a:ext cx="1252829" cy="463304"/>
          </a:xfrm>
          <a:prstGeom prst="rect">
            <a:avLst/>
          </a:prstGeom>
        </p:spPr>
      </p:pic>
      <p:pic>
        <p:nvPicPr>
          <p:cNvPr id="11" name="Imagen 10">
            <a:extLst>
              <a:ext uri="{FF2B5EF4-FFF2-40B4-BE49-F238E27FC236}">
                <a16:creationId xmlns:a16="http://schemas.microsoft.com/office/drawing/2014/main" id="{20A7F706-519B-4F24-8D9D-2A1071A39EB5}"/>
              </a:ext>
            </a:extLst>
          </p:cNvPr>
          <p:cNvPicPr>
            <a:picLocks noChangeAspect="1"/>
          </p:cNvPicPr>
          <p:nvPr/>
        </p:nvPicPr>
        <p:blipFill>
          <a:blip r:embed="rId8"/>
          <a:stretch>
            <a:fillRect/>
          </a:stretch>
        </p:blipFill>
        <p:spPr>
          <a:xfrm>
            <a:off x="181155" y="4902374"/>
            <a:ext cx="1398454" cy="390983"/>
          </a:xfrm>
          <a:prstGeom prst="rect">
            <a:avLst/>
          </a:prstGeom>
        </p:spPr>
      </p:pic>
    </p:spTree>
    <p:extLst>
      <p:ext uri="{BB962C8B-B14F-4D97-AF65-F5344CB8AC3E}">
        <p14:creationId xmlns:p14="http://schemas.microsoft.com/office/powerpoint/2010/main" val="1215783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784F566C-5CFB-48F8-BA68-BF8A5BDBD7F1}"/>
              </a:ext>
            </a:extLst>
          </p:cNvPr>
          <p:cNvSpPr txBox="1"/>
          <p:nvPr/>
        </p:nvSpPr>
        <p:spPr>
          <a:xfrm>
            <a:off x="2915728" y="6520418"/>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sp>
        <p:nvSpPr>
          <p:cNvPr id="8" name="CuadroTexto 7">
            <a:extLst>
              <a:ext uri="{FF2B5EF4-FFF2-40B4-BE49-F238E27FC236}">
                <a16:creationId xmlns:a16="http://schemas.microsoft.com/office/drawing/2014/main" id="{CA326E05-0AF0-46BE-876D-99A65FDD8FA3}"/>
              </a:ext>
            </a:extLst>
          </p:cNvPr>
          <p:cNvSpPr txBox="1"/>
          <p:nvPr/>
        </p:nvSpPr>
        <p:spPr>
          <a:xfrm>
            <a:off x="207034" y="1072181"/>
            <a:ext cx="8468750" cy="523220"/>
          </a:xfrm>
          <a:prstGeom prst="rect">
            <a:avLst/>
          </a:prstGeom>
          <a:noFill/>
        </p:spPr>
        <p:txBody>
          <a:bodyPr wrap="square" rtlCol="0">
            <a:spAutoFit/>
          </a:bodyPr>
          <a:lstStyle/>
          <a:p>
            <a:pPr algn="ctr"/>
            <a:r>
              <a:rPr lang="es-ES" sz="2800" dirty="0">
                <a:solidFill>
                  <a:srgbClr val="000A8B"/>
                </a:solidFill>
              </a:rPr>
              <a:t>EJECUCIÓN CONTRATOS 2018</a:t>
            </a:r>
          </a:p>
        </p:txBody>
      </p:sp>
      <p:graphicFrame>
        <p:nvGraphicFramePr>
          <p:cNvPr id="15" name="Gráfico 14">
            <a:extLst>
              <a:ext uri="{FF2B5EF4-FFF2-40B4-BE49-F238E27FC236}">
                <a16:creationId xmlns:a16="http://schemas.microsoft.com/office/drawing/2014/main" id="{1D35E5B2-7CFC-4764-9BAC-70D35A329A8F}"/>
              </a:ext>
            </a:extLst>
          </p:cNvPr>
          <p:cNvGraphicFramePr>
            <a:graphicFrameLocks/>
          </p:cNvGraphicFramePr>
          <p:nvPr>
            <p:extLst/>
          </p:nvPr>
        </p:nvGraphicFramePr>
        <p:xfrm>
          <a:off x="207034" y="1586008"/>
          <a:ext cx="4528868" cy="24166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Gráfico 15">
            <a:extLst>
              <a:ext uri="{FF2B5EF4-FFF2-40B4-BE49-F238E27FC236}">
                <a16:creationId xmlns:a16="http://schemas.microsoft.com/office/drawing/2014/main" id="{8FB80B63-46DF-473C-8968-C7AB5516DCA7}"/>
              </a:ext>
            </a:extLst>
          </p:cNvPr>
          <p:cNvGraphicFramePr>
            <a:graphicFrameLocks/>
          </p:cNvGraphicFramePr>
          <p:nvPr>
            <p:extLst/>
          </p:nvPr>
        </p:nvGraphicFramePr>
        <p:xfrm>
          <a:off x="207034" y="3854110"/>
          <a:ext cx="4528868" cy="2517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Gráfico 16">
            <a:extLst>
              <a:ext uri="{FF2B5EF4-FFF2-40B4-BE49-F238E27FC236}">
                <a16:creationId xmlns:a16="http://schemas.microsoft.com/office/drawing/2014/main" id="{B95C7E40-0B6C-4DCF-9367-390D45C03D4C}"/>
              </a:ext>
            </a:extLst>
          </p:cNvPr>
          <p:cNvGraphicFramePr>
            <a:graphicFrameLocks/>
          </p:cNvGraphicFramePr>
          <p:nvPr>
            <p:extLst/>
          </p:nvPr>
        </p:nvGraphicFramePr>
        <p:xfrm>
          <a:off x="4572000" y="1568510"/>
          <a:ext cx="4468483" cy="227555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Gráfico 17">
            <a:extLst>
              <a:ext uri="{FF2B5EF4-FFF2-40B4-BE49-F238E27FC236}">
                <a16:creationId xmlns:a16="http://schemas.microsoft.com/office/drawing/2014/main" id="{8195779A-1C94-4F1F-A204-8BEAB435608B}"/>
              </a:ext>
            </a:extLst>
          </p:cNvPr>
          <p:cNvGraphicFramePr>
            <a:graphicFrameLocks/>
          </p:cNvGraphicFramePr>
          <p:nvPr>
            <p:extLst/>
          </p:nvPr>
        </p:nvGraphicFramePr>
        <p:xfrm>
          <a:off x="4572001" y="3844069"/>
          <a:ext cx="4528868" cy="252717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23530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784F566C-5CFB-48F8-BA68-BF8A5BDBD7F1}"/>
              </a:ext>
            </a:extLst>
          </p:cNvPr>
          <p:cNvSpPr txBox="1"/>
          <p:nvPr/>
        </p:nvSpPr>
        <p:spPr>
          <a:xfrm>
            <a:off x="2915728" y="6520418"/>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sp>
        <p:nvSpPr>
          <p:cNvPr id="8" name="Título 1">
            <a:extLst>
              <a:ext uri="{FF2B5EF4-FFF2-40B4-BE49-F238E27FC236}">
                <a16:creationId xmlns:a16="http://schemas.microsoft.com/office/drawing/2014/main" id="{D1AD04A2-EEC5-432F-A380-B3F5806DB6C3}"/>
              </a:ext>
            </a:extLst>
          </p:cNvPr>
          <p:cNvSpPr txBox="1">
            <a:spLocks/>
          </p:cNvSpPr>
          <p:nvPr/>
        </p:nvSpPr>
        <p:spPr>
          <a:xfrm>
            <a:off x="793905" y="974733"/>
            <a:ext cx="7556190" cy="78380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2800" dirty="0">
                <a:solidFill>
                  <a:srgbClr val="000A8B"/>
                </a:solidFill>
                <a:latin typeface="+mn-lt"/>
                <a:ea typeface="+mn-ea"/>
                <a:cs typeface="+mn-cs"/>
              </a:rPr>
              <a:t>COMPARATIVO EJECUCION 2018</a:t>
            </a:r>
          </a:p>
        </p:txBody>
      </p:sp>
      <p:graphicFrame>
        <p:nvGraphicFramePr>
          <p:cNvPr id="9" name="Marcador de contenido 3">
            <a:extLst>
              <a:ext uri="{FF2B5EF4-FFF2-40B4-BE49-F238E27FC236}">
                <a16:creationId xmlns:a16="http://schemas.microsoft.com/office/drawing/2014/main" id="{8A90026B-EC3C-4644-A25B-88856EFAF0F3}"/>
              </a:ext>
            </a:extLst>
          </p:cNvPr>
          <p:cNvGraphicFramePr>
            <a:graphicFrameLocks/>
          </p:cNvGraphicFramePr>
          <p:nvPr>
            <p:extLst/>
          </p:nvPr>
        </p:nvGraphicFramePr>
        <p:xfrm>
          <a:off x="359900" y="1758541"/>
          <a:ext cx="7153708" cy="4390366"/>
        </p:xfrm>
        <a:graphic>
          <a:graphicData uri="http://schemas.openxmlformats.org/drawingml/2006/chart">
            <c:chart xmlns:c="http://schemas.openxmlformats.org/drawingml/2006/chart" xmlns:r="http://schemas.openxmlformats.org/officeDocument/2006/relationships" r:id="rId5"/>
          </a:graphicData>
        </a:graphic>
      </p:graphicFrame>
      <p:pic>
        <p:nvPicPr>
          <p:cNvPr id="10" name="Imagen 9">
            <a:extLst>
              <a:ext uri="{FF2B5EF4-FFF2-40B4-BE49-F238E27FC236}">
                <a16:creationId xmlns:a16="http://schemas.microsoft.com/office/drawing/2014/main" id="{E6AFCA23-023C-4575-874C-93898B9449A6}"/>
              </a:ext>
            </a:extLst>
          </p:cNvPr>
          <p:cNvPicPr>
            <a:picLocks noChangeAspect="1"/>
          </p:cNvPicPr>
          <p:nvPr/>
        </p:nvPicPr>
        <p:blipFill rotWithShape="1">
          <a:blip r:embed="rId6"/>
          <a:srcRect t="32898" b="38900"/>
          <a:stretch/>
        </p:blipFill>
        <p:spPr>
          <a:xfrm>
            <a:off x="7723680" y="3161738"/>
            <a:ext cx="1252829" cy="463304"/>
          </a:xfrm>
          <a:prstGeom prst="rect">
            <a:avLst/>
          </a:prstGeom>
        </p:spPr>
      </p:pic>
      <p:pic>
        <p:nvPicPr>
          <p:cNvPr id="11" name="Imagen 10">
            <a:extLst>
              <a:ext uri="{FF2B5EF4-FFF2-40B4-BE49-F238E27FC236}">
                <a16:creationId xmlns:a16="http://schemas.microsoft.com/office/drawing/2014/main" id="{27795DC6-B6A0-4A49-B260-76C15CF456E8}"/>
              </a:ext>
            </a:extLst>
          </p:cNvPr>
          <p:cNvPicPr>
            <a:picLocks noChangeAspect="1"/>
          </p:cNvPicPr>
          <p:nvPr/>
        </p:nvPicPr>
        <p:blipFill>
          <a:blip r:embed="rId7"/>
          <a:stretch>
            <a:fillRect/>
          </a:stretch>
        </p:blipFill>
        <p:spPr>
          <a:xfrm>
            <a:off x="7650867" y="4515629"/>
            <a:ext cx="1398454" cy="390983"/>
          </a:xfrm>
          <a:prstGeom prst="rect">
            <a:avLst/>
          </a:prstGeom>
        </p:spPr>
      </p:pic>
      <p:pic>
        <p:nvPicPr>
          <p:cNvPr id="14" name="Imagen 13">
            <a:extLst>
              <a:ext uri="{FF2B5EF4-FFF2-40B4-BE49-F238E27FC236}">
                <a16:creationId xmlns:a16="http://schemas.microsoft.com/office/drawing/2014/main" id="{6757FE17-FA6C-4B0F-AFB4-0DDF728649A6}"/>
              </a:ext>
            </a:extLst>
          </p:cNvPr>
          <p:cNvPicPr>
            <a:picLocks noChangeAspect="1"/>
          </p:cNvPicPr>
          <p:nvPr/>
        </p:nvPicPr>
        <p:blipFill>
          <a:blip r:embed="rId8"/>
          <a:stretch>
            <a:fillRect/>
          </a:stretch>
        </p:blipFill>
        <p:spPr>
          <a:xfrm>
            <a:off x="7958819" y="5126729"/>
            <a:ext cx="782550" cy="459875"/>
          </a:xfrm>
          <a:prstGeom prst="rect">
            <a:avLst/>
          </a:prstGeom>
        </p:spPr>
      </p:pic>
    </p:spTree>
    <p:extLst>
      <p:ext uri="{BB962C8B-B14F-4D97-AF65-F5344CB8AC3E}">
        <p14:creationId xmlns:p14="http://schemas.microsoft.com/office/powerpoint/2010/main" val="2210590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784F566C-5CFB-48F8-BA68-BF8A5BDBD7F1}"/>
              </a:ext>
            </a:extLst>
          </p:cNvPr>
          <p:cNvSpPr txBox="1"/>
          <p:nvPr/>
        </p:nvSpPr>
        <p:spPr>
          <a:xfrm>
            <a:off x="2915728" y="6520418"/>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sp>
        <p:nvSpPr>
          <p:cNvPr id="8" name="CuadroTexto 7">
            <a:extLst>
              <a:ext uri="{FF2B5EF4-FFF2-40B4-BE49-F238E27FC236}">
                <a16:creationId xmlns:a16="http://schemas.microsoft.com/office/drawing/2014/main" id="{444670B6-1FD6-4F73-AB2F-80D9412BBFBB}"/>
              </a:ext>
            </a:extLst>
          </p:cNvPr>
          <p:cNvSpPr txBox="1"/>
          <p:nvPr/>
        </p:nvSpPr>
        <p:spPr>
          <a:xfrm>
            <a:off x="712177" y="1063878"/>
            <a:ext cx="7948744" cy="523220"/>
          </a:xfrm>
          <a:prstGeom prst="rect">
            <a:avLst/>
          </a:prstGeom>
          <a:noFill/>
        </p:spPr>
        <p:txBody>
          <a:bodyPr wrap="square" rtlCol="0">
            <a:spAutoFit/>
          </a:bodyPr>
          <a:lstStyle/>
          <a:p>
            <a:pPr algn="ctr"/>
            <a:r>
              <a:rPr lang="es-ES" sz="2800" dirty="0">
                <a:solidFill>
                  <a:srgbClr val="000A8B"/>
                </a:solidFill>
              </a:rPr>
              <a:t>SOLICITUD ADICION A  MARZO 2019</a:t>
            </a:r>
          </a:p>
        </p:txBody>
      </p:sp>
      <p:graphicFrame>
        <p:nvGraphicFramePr>
          <p:cNvPr id="9" name="Marcador de contenido 3">
            <a:extLst>
              <a:ext uri="{FF2B5EF4-FFF2-40B4-BE49-F238E27FC236}">
                <a16:creationId xmlns:a16="http://schemas.microsoft.com/office/drawing/2014/main" id="{AE0DE4A9-D15A-4C03-93AE-401E0051F7F7}"/>
              </a:ext>
            </a:extLst>
          </p:cNvPr>
          <p:cNvGraphicFramePr>
            <a:graphicFrameLocks/>
          </p:cNvGraphicFramePr>
          <p:nvPr>
            <p:extLst/>
          </p:nvPr>
        </p:nvGraphicFramePr>
        <p:xfrm>
          <a:off x="347020" y="1841500"/>
          <a:ext cx="5863146" cy="1467034"/>
        </p:xfrm>
        <a:graphic>
          <a:graphicData uri="http://schemas.openxmlformats.org/drawingml/2006/table">
            <a:tbl>
              <a:tblPr firstRow="1" firstCol="1" bandRow="1">
                <a:tableStyleId>{5C22544A-7EE6-4342-B048-85BDC9FD1C3A}</a:tableStyleId>
              </a:tblPr>
              <a:tblGrid>
                <a:gridCol w="2873089">
                  <a:extLst>
                    <a:ext uri="{9D8B030D-6E8A-4147-A177-3AD203B41FA5}">
                      <a16:colId xmlns:a16="http://schemas.microsoft.com/office/drawing/2014/main" val="2312117635"/>
                    </a:ext>
                  </a:extLst>
                </a:gridCol>
                <a:gridCol w="2990057">
                  <a:extLst>
                    <a:ext uri="{9D8B030D-6E8A-4147-A177-3AD203B41FA5}">
                      <a16:colId xmlns:a16="http://schemas.microsoft.com/office/drawing/2014/main" val="3629595210"/>
                    </a:ext>
                  </a:extLst>
                </a:gridCol>
              </a:tblGrid>
              <a:tr h="270300">
                <a:tc gridSpan="2">
                  <a:txBody>
                    <a:bodyPr/>
                    <a:lstStyle/>
                    <a:p>
                      <a:pPr algn="ctr">
                        <a:spcAft>
                          <a:spcPts val="0"/>
                        </a:spcAft>
                      </a:pPr>
                      <a:r>
                        <a:rPr lang="es-CO" sz="1800" dirty="0">
                          <a:solidFill>
                            <a:schemeClr val="tx1"/>
                          </a:solidFill>
                          <a:effectLst/>
                          <a:latin typeface="+mn-lt"/>
                        </a:rPr>
                        <a:t>ADICIÓN REQUERIDA 2018</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hMerge="1">
                  <a:txBody>
                    <a:bodyPr/>
                    <a:lstStyle/>
                    <a:p>
                      <a:endParaRPr lang="es-CO"/>
                    </a:p>
                  </a:txBody>
                  <a:tcPr>
                    <a:lnL w="127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val="2013638229"/>
                  </a:ext>
                </a:extLst>
              </a:tr>
              <a:tr h="214189">
                <a:tc>
                  <a:txBody>
                    <a:bodyPr/>
                    <a:lstStyle/>
                    <a:p>
                      <a:pPr algn="ctr">
                        <a:spcAft>
                          <a:spcPts val="0"/>
                        </a:spcAft>
                      </a:pPr>
                      <a:r>
                        <a:rPr lang="es-CO" sz="1400" b="1" dirty="0">
                          <a:solidFill>
                            <a:schemeClr val="tx1"/>
                          </a:solidFill>
                          <a:effectLst/>
                          <a:latin typeface="+mn-lt"/>
                          <a:ea typeface="Calibri" panose="020F0502020204030204" pitchFamily="34" charset="0"/>
                          <a:cs typeface="Calibri" panose="020F0502020204030204" pitchFamily="34" charset="0"/>
                        </a:rPr>
                        <a:t>OPERADOR</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600" b="1" dirty="0">
                          <a:solidFill>
                            <a:schemeClr val="tx1"/>
                          </a:solidFill>
                          <a:effectLst/>
                          <a:latin typeface="+mn-lt"/>
                        </a:rPr>
                        <a:t>TOTAL</a:t>
                      </a:r>
                      <a:endParaRPr lang="es-CO" sz="1600" b="1" dirty="0">
                        <a:solidFill>
                          <a:schemeClr val="tx1"/>
                        </a:solidFill>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3233517890"/>
                  </a:ext>
                </a:extLst>
              </a:tr>
              <a:tr h="209197">
                <a:tc>
                  <a:txBody>
                    <a:bodyPr/>
                    <a:lstStyle/>
                    <a:p>
                      <a:pPr algn="ctr">
                        <a:spcAft>
                          <a:spcPts val="0"/>
                        </a:spcAft>
                      </a:pPr>
                      <a:r>
                        <a:rPr lang="es-CO" sz="1400" b="0" dirty="0">
                          <a:solidFill>
                            <a:srgbClr val="000000"/>
                          </a:solidFill>
                          <a:effectLst/>
                          <a:latin typeface="+mn-lt"/>
                          <a:ea typeface="Calibri" panose="020F0502020204030204" pitchFamily="34" charset="0"/>
                          <a:cs typeface="Calibri" panose="020F0502020204030204" pitchFamily="34" charset="0"/>
                        </a:rPr>
                        <a:t>ALPOPULAR</a:t>
                      </a:r>
                      <a:endParaRPr lang="es-CO" sz="1400" b="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dirty="0">
                          <a:solidFill>
                            <a:schemeClr val="tx1"/>
                          </a:solidFill>
                          <a:effectLst/>
                          <a:latin typeface="+mn-lt"/>
                        </a:rPr>
                        <a:t> $   2,451,850,926</a:t>
                      </a:r>
                      <a:endParaRPr lang="es-CO" sz="1400" dirty="0">
                        <a:solidFill>
                          <a:schemeClr val="tx1"/>
                        </a:solidFill>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1172089764"/>
                  </a:ext>
                </a:extLst>
              </a:tr>
              <a:tr h="187416">
                <a:tc>
                  <a:txBody>
                    <a:bodyPr/>
                    <a:lstStyle/>
                    <a:p>
                      <a:pPr algn="ctr">
                        <a:spcAft>
                          <a:spcPts val="0"/>
                        </a:spcAft>
                      </a:pPr>
                      <a:r>
                        <a:rPr lang="es-CO" sz="1400" b="0" dirty="0">
                          <a:solidFill>
                            <a:srgbClr val="000000"/>
                          </a:solidFill>
                          <a:effectLst/>
                          <a:latin typeface="+mn-lt"/>
                          <a:ea typeface="Calibri" panose="020F0502020204030204" pitchFamily="34" charset="0"/>
                          <a:cs typeface="Calibri" panose="020F0502020204030204" pitchFamily="34" charset="0"/>
                        </a:rPr>
                        <a:t>ALMAGRARIO</a:t>
                      </a:r>
                      <a:endParaRPr lang="es-CO" sz="1400" b="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dirty="0">
                          <a:solidFill>
                            <a:schemeClr val="tx1"/>
                          </a:solidFill>
                          <a:effectLst/>
                          <a:latin typeface="+mn-lt"/>
                        </a:rPr>
                        <a:t> $   1,256,243,847</a:t>
                      </a:r>
                      <a:endParaRPr lang="es-CO" sz="1400" dirty="0">
                        <a:solidFill>
                          <a:schemeClr val="tx1"/>
                        </a:solidFill>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034635212"/>
                  </a:ext>
                </a:extLst>
              </a:tr>
              <a:tr h="299269">
                <a:tc>
                  <a:txBody>
                    <a:bodyPr/>
                    <a:lstStyle/>
                    <a:p>
                      <a:pPr algn="ctr">
                        <a:spcAft>
                          <a:spcPts val="0"/>
                        </a:spcAft>
                      </a:pPr>
                      <a:r>
                        <a:rPr lang="es-CO" sz="1400" b="0" dirty="0">
                          <a:solidFill>
                            <a:srgbClr val="000000"/>
                          </a:solidFill>
                          <a:effectLst/>
                          <a:latin typeface="+mn-lt"/>
                          <a:ea typeface="Calibri" panose="020F0502020204030204" pitchFamily="34" charset="0"/>
                          <a:cs typeface="Calibri" panose="020F0502020204030204" pitchFamily="34" charset="0"/>
                        </a:rPr>
                        <a:t>CEIBAS</a:t>
                      </a:r>
                      <a:endParaRPr lang="es-CO" sz="1400" b="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s-CO" sz="1400" kern="1200" dirty="0">
                          <a:solidFill>
                            <a:schemeClr val="tx1"/>
                          </a:solidFill>
                          <a:effectLst/>
                          <a:latin typeface="+mn-lt"/>
                          <a:ea typeface="+mn-ea"/>
                          <a:cs typeface="+mn-cs"/>
                        </a:rPr>
                        <a:t>$   140,000,000</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2630578720"/>
                  </a:ext>
                </a:extLst>
              </a:tr>
              <a:tr h="195782">
                <a:tc>
                  <a:txBody>
                    <a:bodyPr/>
                    <a:lstStyle/>
                    <a:p>
                      <a:pPr algn="ctr">
                        <a:spcAft>
                          <a:spcPts val="0"/>
                        </a:spcAft>
                      </a:pPr>
                      <a:r>
                        <a:rPr lang="es-CO" sz="14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TOTAL</a:t>
                      </a: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fontAlgn="b"/>
                      <a:r>
                        <a:rPr lang="es-CO" sz="1400" b="0" i="0" u="none" strike="noStrike" dirty="0">
                          <a:solidFill>
                            <a:srgbClr val="000000"/>
                          </a:solidFill>
                          <a:effectLst/>
                          <a:latin typeface="Calibri" panose="020F0502020204030204" pitchFamily="34" charset="0"/>
                        </a:rPr>
                        <a:t>   </a:t>
                      </a:r>
                      <a:r>
                        <a:rPr kumimoji="0" lang="es-CO" sz="1400" b="0" i="0" u="none" strike="noStrike" kern="1200" cap="none" spc="0" normalizeH="0" baseline="0" noProof="0" dirty="0">
                          <a:ln>
                            <a:noFill/>
                          </a:ln>
                          <a:solidFill>
                            <a:prstClr val="black"/>
                          </a:solidFill>
                          <a:effectLst/>
                          <a:uLnTx/>
                          <a:uFillTx/>
                          <a:latin typeface="+mn-lt"/>
                          <a:ea typeface="+mn-ea"/>
                          <a:cs typeface="+mn-cs"/>
                        </a:rPr>
                        <a:t>$</a:t>
                      </a:r>
                      <a:r>
                        <a:rPr lang="es-CO" sz="1400" b="0" i="0" u="none" strike="noStrike" dirty="0">
                          <a:solidFill>
                            <a:srgbClr val="000000"/>
                          </a:solidFill>
                          <a:effectLst/>
                          <a:latin typeface="Calibri" panose="020F0502020204030204" pitchFamily="34" charset="0"/>
                        </a:rPr>
                        <a:t>    </a:t>
                      </a:r>
                      <a:r>
                        <a:rPr lang="es-CO" sz="1400" kern="1200" dirty="0">
                          <a:solidFill>
                            <a:schemeClr val="tx1"/>
                          </a:solidFill>
                          <a:effectLst/>
                          <a:latin typeface="+mn-lt"/>
                          <a:ea typeface="+mn-ea"/>
                          <a:cs typeface="+mn-cs"/>
                        </a:rPr>
                        <a:t>3,848,094,773 </a:t>
                      </a:r>
                    </a:p>
                  </a:txBody>
                  <a:tcPr marL="9525" marR="9525" marT="9525"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798420247"/>
                  </a:ext>
                </a:extLst>
              </a:tr>
            </a:tbl>
          </a:graphicData>
        </a:graphic>
      </p:graphicFrame>
      <p:graphicFrame>
        <p:nvGraphicFramePr>
          <p:cNvPr id="10" name="Tabla 9">
            <a:extLst>
              <a:ext uri="{FF2B5EF4-FFF2-40B4-BE49-F238E27FC236}">
                <a16:creationId xmlns:a16="http://schemas.microsoft.com/office/drawing/2014/main" id="{03BCA3FD-D45F-4F09-B1B7-F9706F9D82B0}"/>
              </a:ext>
            </a:extLst>
          </p:cNvPr>
          <p:cNvGraphicFramePr>
            <a:graphicFrameLocks noGrp="1"/>
          </p:cNvGraphicFramePr>
          <p:nvPr>
            <p:extLst/>
          </p:nvPr>
        </p:nvGraphicFramePr>
        <p:xfrm>
          <a:off x="347019" y="3574733"/>
          <a:ext cx="5863146" cy="1342462"/>
        </p:xfrm>
        <a:graphic>
          <a:graphicData uri="http://schemas.openxmlformats.org/drawingml/2006/table">
            <a:tbl>
              <a:tblPr firstRow="1" firstCol="1" bandRow="1">
                <a:tableStyleId>{5C22544A-7EE6-4342-B048-85BDC9FD1C3A}</a:tableStyleId>
              </a:tblPr>
              <a:tblGrid>
                <a:gridCol w="1954382">
                  <a:extLst>
                    <a:ext uri="{9D8B030D-6E8A-4147-A177-3AD203B41FA5}">
                      <a16:colId xmlns:a16="http://schemas.microsoft.com/office/drawing/2014/main" val="3909119774"/>
                    </a:ext>
                  </a:extLst>
                </a:gridCol>
                <a:gridCol w="1954382">
                  <a:extLst>
                    <a:ext uri="{9D8B030D-6E8A-4147-A177-3AD203B41FA5}">
                      <a16:colId xmlns:a16="http://schemas.microsoft.com/office/drawing/2014/main" val="3845330385"/>
                    </a:ext>
                  </a:extLst>
                </a:gridCol>
                <a:gridCol w="1954382">
                  <a:extLst>
                    <a:ext uri="{9D8B030D-6E8A-4147-A177-3AD203B41FA5}">
                      <a16:colId xmlns:a16="http://schemas.microsoft.com/office/drawing/2014/main" val="2548057347"/>
                    </a:ext>
                  </a:extLst>
                </a:gridCol>
              </a:tblGrid>
              <a:tr h="143951">
                <a:tc gridSpan="3">
                  <a:txBody>
                    <a:bodyPr/>
                    <a:lstStyle/>
                    <a:p>
                      <a:pPr algn="ctr">
                        <a:spcAft>
                          <a:spcPts val="0"/>
                        </a:spcAft>
                      </a:pPr>
                      <a:r>
                        <a:rPr lang="es-CO" sz="1800" b="1">
                          <a:solidFill>
                            <a:schemeClr val="tx1"/>
                          </a:solidFill>
                          <a:effectLst/>
                          <a:latin typeface="+mn-lt"/>
                        </a:rPr>
                        <a:t>ADICIÓN REQUERIDA 2019</a:t>
                      </a:r>
                      <a:endParaRPr lang="es-CO" sz="1800" b="1" dirty="0">
                        <a:solidFill>
                          <a:schemeClr val="tx1"/>
                        </a:solidFill>
                        <a:effectLst/>
                        <a:latin typeface="+mn-lt"/>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hMerge="1">
                  <a:txBody>
                    <a:bodyPr/>
                    <a:lstStyle/>
                    <a:p>
                      <a:pPr algn="ctr">
                        <a:spcAft>
                          <a:spcPts val="0"/>
                        </a:spcAft>
                      </a:pP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3948" marR="43948" marT="0" marB="0" anchor="b"/>
                </a:tc>
                <a:tc hMerge="1">
                  <a:txBody>
                    <a:bodyPr/>
                    <a:lstStyle/>
                    <a:p>
                      <a:pPr algn="ctr">
                        <a:spcAft>
                          <a:spcPts val="0"/>
                        </a:spcAft>
                      </a:pPr>
                      <a:endParaRPr lang="es-CO" sz="1400" dirty="0">
                        <a:solidFill>
                          <a:schemeClr val="tx1"/>
                        </a:solidFill>
                        <a:effectLst/>
                        <a:latin typeface="+mn-lt"/>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2143598134"/>
                  </a:ext>
                </a:extLst>
              </a:tr>
              <a:tr h="232117">
                <a:tc>
                  <a:txBody>
                    <a:bodyPr/>
                    <a:lstStyle/>
                    <a:p>
                      <a:pPr algn="ctr">
                        <a:spcAft>
                          <a:spcPts val="0"/>
                        </a:spcAft>
                      </a:pPr>
                      <a:r>
                        <a:rPr lang="es-CO" sz="1400" b="1" dirty="0">
                          <a:solidFill>
                            <a:schemeClr val="tx1"/>
                          </a:solidFill>
                          <a:effectLst/>
                          <a:latin typeface="+mn-lt"/>
                          <a:ea typeface="Calibri" panose="020F0502020204030204" pitchFamily="34" charset="0"/>
                          <a:cs typeface="Calibri" panose="020F0502020204030204" pitchFamily="34" charset="0"/>
                        </a:rPr>
                        <a:t>OOPERADOR</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APROBADO</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REQUERIDO ADCIONAL</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2149004853"/>
                  </a:ext>
                </a:extLst>
              </a:tr>
              <a:tr h="304462">
                <a:tc>
                  <a:txBody>
                    <a:bodyPr/>
                    <a:lstStyle/>
                    <a:p>
                      <a:pPr algn="ctr">
                        <a:spcAft>
                          <a:spcPts val="0"/>
                        </a:spcAft>
                      </a:pPr>
                      <a:r>
                        <a:rPr lang="es-CO" sz="1400" dirty="0">
                          <a:solidFill>
                            <a:srgbClr val="000000"/>
                          </a:solidFill>
                          <a:effectLst/>
                          <a:latin typeface="+mn-lt"/>
                          <a:ea typeface="Calibri" panose="020F0502020204030204" pitchFamily="34" charset="0"/>
                          <a:cs typeface="Calibri" panose="020F0502020204030204" pitchFamily="34" charset="0"/>
                        </a:rPr>
                        <a:t>ALPOPULAR</a:t>
                      </a:r>
                      <a:endParaRPr lang="es-CO" sz="140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rowSpan="3">
                  <a:txBody>
                    <a:bodyPr/>
                    <a:lstStyle/>
                    <a:p>
                      <a:pPr algn="ctr">
                        <a:spcAft>
                          <a:spcPts val="0"/>
                        </a:spcAft>
                      </a:pPr>
                      <a:r>
                        <a:rPr lang="es-CO" sz="1800" b="1" kern="1200" dirty="0">
                          <a:solidFill>
                            <a:schemeClr val="dk1"/>
                          </a:solidFill>
                          <a:effectLst/>
                          <a:latin typeface="+mn-lt"/>
                          <a:ea typeface="+mn-ea"/>
                          <a:cs typeface="+mn-cs"/>
                        </a:rPr>
                        <a:t>$</a:t>
                      </a:r>
                      <a:r>
                        <a:rPr lang="es-CO" sz="1400" kern="1200" dirty="0">
                          <a:solidFill>
                            <a:schemeClr val="dk1"/>
                          </a:solidFill>
                          <a:effectLst/>
                          <a:latin typeface="+mn-lt"/>
                          <a:ea typeface="+mn-ea"/>
                          <a:cs typeface="+mn-cs"/>
                        </a:rPr>
                        <a:t> 2,232,870,706 </a:t>
                      </a:r>
                      <a:endParaRPr lang="es-CO" sz="1400" kern="1200" dirty="0">
                        <a:solidFill>
                          <a:schemeClr val="dk1"/>
                        </a:solidFill>
                        <a:effectLst/>
                        <a:latin typeface="+mn-lt"/>
                        <a:ea typeface="Calibri" panose="020F0502020204030204" pitchFamily="34" charset="0"/>
                        <a:cs typeface="Calibri" panose="020F0502020204030204" pitchFamily="34" charset="0"/>
                      </a:endParaRPr>
                    </a:p>
                  </a:txBody>
                  <a:tcPr marL="43948" marR="43948"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rowSpan="3">
                  <a:txBody>
                    <a:bodyPr/>
                    <a:lstStyle/>
                    <a:p>
                      <a:pPr algn="ctr">
                        <a:spcAft>
                          <a:spcPts val="0"/>
                        </a:spcAft>
                      </a:pPr>
                      <a:r>
                        <a:rPr lang="es-CO" sz="1400" dirty="0">
                          <a:effectLst/>
                          <a:latin typeface="+mn-lt"/>
                          <a:ea typeface="Calibri" panose="020F0502020204030204" pitchFamily="34" charset="0"/>
                          <a:cs typeface="Calibri" panose="020F0502020204030204" pitchFamily="34" charset="0"/>
                        </a:rPr>
                        <a:t>$  1.000.000.000</a:t>
                      </a:r>
                    </a:p>
                  </a:txBody>
                  <a:tcPr marL="43948" marR="43948"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039808474"/>
                  </a:ext>
                </a:extLst>
              </a:tr>
              <a:tr h="305385">
                <a:tc>
                  <a:txBody>
                    <a:bodyPr/>
                    <a:lstStyle/>
                    <a:p>
                      <a:pPr algn="ctr">
                        <a:spcAft>
                          <a:spcPts val="0"/>
                        </a:spcAft>
                      </a:pPr>
                      <a:r>
                        <a:rPr lang="es-CO" sz="1400" dirty="0">
                          <a:solidFill>
                            <a:srgbClr val="000000"/>
                          </a:solidFill>
                          <a:effectLst/>
                          <a:latin typeface="+mn-lt"/>
                          <a:ea typeface="Calibri" panose="020F0502020204030204" pitchFamily="34" charset="0"/>
                          <a:cs typeface="Calibri" panose="020F0502020204030204" pitchFamily="34" charset="0"/>
                        </a:rPr>
                        <a:t>ALMAGRARIO</a:t>
                      </a:r>
                      <a:endParaRPr lang="es-CO" sz="140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639563607"/>
                  </a:ext>
                </a:extLst>
              </a:tr>
              <a:tr h="226178">
                <a:tc>
                  <a:txBody>
                    <a:bodyPr/>
                    <a:lstStyle/>
                    <a:p>
                      <a:pPr algn="ctr">
                        <a:spcAft>
                          <a:spcPts val="0"/>
                        </a:spcAft>
                      </a:pPr>
                      <a:r>
                        <a:rPr lang="es-CO" sz="1400" dirty="0">
                          <a:solidFill>
                            <a:srgbClr val="000000"/>
                          </a:solidFill>
                          <a:effectLst/>
                          <a:latin typeface="+mn-lt"/>
                          <a:ea typeface="Calibri" panose="020F0502020204030204" pitchFamily="34" charset="0"/>
                          <a:cs typeface="Calibri" panose="020F0502020204030204" pitchFamily="34" charset="0"/>
                        </a:rPr>
                        <a:t>CEIBAS</a:t>
                      </a:r>
                      <a:endParaRPr lang="es-CO" sz="140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173755595"/>
                  </a:ext>
                </a:extLst>
              </a:tr>
            </a:tbl>
          </a:graphicData>
        </a:graphic>
      </p:graphicFrame>
      <p:graphicFrame>
        <p:nvGraphicFramePr>
          <p:cNvPr id="11" name="Tabla 10">
            <a:extLst>
              <a:ext uri="{FF2B5EF4-FFF2-40B4-BE49-F238E27FC236}">
                <a16:creationId xmlns:a16="http://schemas.microsoft.com/office/drawing/2014/main" id="{1D49C58A-642B-4DFE-9769-3A2CE557E9C3}"/>
              </a:ext>
            </a:extLst>
          </p:cNvPr>
          <p:cNvGraphicFramePr>
            <a:graphicFrameLocks noGrp="1"/>
          </p:cNvGraphicFramePr>
          <p:nvPr>
            <p:extLst/>
          </p:nvPr>
        </p:nvGraphicFramePr>
        <p:xfrm>
          <a:off x="347020" y="5278447"/>
          <a:ext cx="5863146" cy="487680"/>
        </p:xfrm>
        <a:graphic>
          <a:graphicData uri="http://schemas.openxmlformats.org/drawingml/2006/table">
            <a:tbl>
              <a:tblPr firstRow="1" firstCol="1" bandRow="1">
                <a:tableStyleId>{5C22544A-7EE6-4342-B048-85BDC9FD1C3A}</a:tableStyleId>
              </a:tblPr>
              <a:tblGrid>
                <a:gridCol w="2873089">
                  <a:extLst>
                    <a:ext uri="{9D8B030D-6E8A-4147-A177-3AD203B41FA5}">
                      <a16:colId xmlns:a16="http://schemas.microsoft.com/office/drawing/2014/main" val="3959505257"/>
                    </a:ext>
                  </a:extLst>
                </a:gridCol>
                <a:gridCol w="2990057">
                  <a:extLst>
                    <a:ext uri="{9D8B030D-6E8A-4147-A177-3AD203B41FA5}">
                      <a16:colId xmlns:a16="http://schemas.microsoft.com/office/drawing/2014/main" val="561926372"/>
                    </a:ext>
                  </a:extLst>
                </a:gridCol>
              </a:tblGrid>
              <a:tr h="174381">
                <a:tc>
                  <a:txBody>
                    <a:bodyPr/>
                    <a:lstStyle/>
                    <a:p>
                      <a:pPr algn="ctr">
                        <a:spcAft>
                          <a:spcPts val="0"/>
                        </a:spcAft>
                      </a:pPr>
                      <a:r>
                        <a:rPr lang="es-CO" sz="16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TOTAL ADICION 2018- MARZO 2019</a:t>
                      </a: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l" fontAlgn="b"/>
                      <a:r>
                        <a:rPr lang="es-CO" sz="1200" b="0" i="0" u="none" strike="noStrike" dirty="0">
                          <a:solidFill>
                            <a:srgbClr val="000000"/>
                          </a:solidFill>
                          <a:effectLst/>
                          <a:latin typeface="Calibri" panose="020F0502020204030204" pitchFamily="34" charset="0"/>
                        </a:rPr>
                        <a:t>                                        </a:t>
                      </a:r>
                      <a:r>
                        <a:rPr lang="es-CO" sz="1800" kern="1200" dirty="0">
                          <a:solidFill>
                            <a:schemeClr val="tx1"/>
                          </a:solidFill>
                          <a:effectLst/>
                          <a:latin typeface="+mn-lt"/>
                          <a:ea typeface="+mn-ea"/>
                          <a:cs typeface="+mn-cs"/>
                        </a:rPr>
                        <a:t>$ 4,848,094,773 </a:t>
                      </a:r>
                    </a:p>
                  </a:txBody>
                  <a:tcPr marL="9525" marR="9525" marT="9525"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1917792164"/>
                  </a:ext>
                </a:extLst>
              </a:tr>
            </a:tbl>
          </a:graphicData>
        </a:graphic>
      </p:graphicFrame>
      <p:pic>
        <p:nvPicPr>
          <p:cNvPr id="14" name="8 Imagen" descr="D:\Users\jose.marino\AppData\Local\Microsoft\Windows\Temporary Internet Files\Content.Word\DSC02029.jpg">
            <a:extLst>
              <a:ext uri="{FF2B5EF4-FFF2-40B4-BE49-F238E27FC236}">
                <a16:creationId xmlns:a16="http://schemas.microsoft.com/office/drawing/2014/main" id="{7ED7860F-E24A-4A62-A8DE-5B895BB5BDAF}"/>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320729" y="2381228"/>
            <a:ext cx="2756395" cy="1854612"/>
          </a:xfrm>
          <a:prstGeom prst="rect">
            <a:avLst/>
          </a:prstGeom>
          <a:noFill/>
          <a:ln>
            <a:noFill/>
          </a:ln>
        </p:spPr>
      </p:pic>
    </p:spTree>
    <p:extLst>
      <p:ext uri="{BB962C8B-B14F-4D97-AF65-F5344CB8AC3E}">
        <p14:creationId xmlns:p14="http://schemas.microsoft.com/office/powerpoint/2010/main" val="365602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77638" y="2393228"/>
            <a:ext cx="8798943" cy="1938992"/>
          </a:xfrm>
          <a:prstGeom prst="rect">
            <a:avLst/>
          </a:prstGeom>
          <a:noFill/>
        </p:spPr>
        <p:txBody>
          <a:bodyPr wrap="square" rtlCol="0">
            <a:spAutoFit/>
          </a:bodyPr>
          <a:lstStyle/>
          <a:p>
            <a:pPr algn="ctr"/>
            <a:r>
              <a:rPr lang="es-CO" sz="4000" dirty="0">
                <a:solidFill>
                  <a:srgbClr val="000A8B"/>
                </a:solidFill>
              </a:rPr>
              <a:t>5. PRESENTACIÓN FORMULA ENAJENACIÓN TEMPRANA SOCIEDADES ACTIVAS</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863C16EA-79BF-480A-AF90-1CC1DF79EDA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831751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80E8FA93-8982-4B27-A140-4CD801A8C43E}"/>
              </a:ext>
            </a:extLst>
          </p:cNvPr>
          <p:cNvSpPr txBox="1"/>
          <p:nvPr/>
        </p:nvSpPr>
        <p:spPr>
          <a:xfrm>
            <a:off x="421481" y="1280891"/>
            <a:ext cx="8301038" cy="5262979"/>
          </a:xfrm>
          <a:prstGeom prst="rect">
            <a:avLst/>
          </a:prstGeom>
          <a:noFill/>
        </p:spPr>
        <p:txBody>
          <a:bodyPr wrap="square" rtlCol="0">
            <a:spAutoFit/>
          </a:bodyPr>
          <a:lstStyle/>
          <a:p>
            <a:pPr algn="just"/>
            <a:r>
              <a:rPr lang="es-CO" sz="2400" b="1" dirty="0">
                <a:solidFill>
                  <a:srgbClr val="000A8B"/>
                </a:solidFill>
              </a:rPr>
              <a:t>Marco legal</a:t>
            </a:r>
          </a:p>
          <a:p>
            <a:pPr algn="just"/>
            <a:endParaRPr lang="es-CO" sz="2400" b="1" dirty="0">
              <a:solidFill>
                <a:srgbClr val="000A8B"/>
              </a:solidFill>
            </a:endParaRPr>
          </a:p>
          <a:p>
            <a:pPr algn="just"/>
            <a:r>
              <a:rPr lang="es-CO" sz="2400" b="1" dirty="0">
                <a:solidFill>
                  <a:srgbClr val="000A8B"/>
                </a:solidFill>
              </a:rPr>
              <a:t>La Ley 1849 de 2017 “Por medio del cual se modifica y adiciona la ley 1708 de 2014 “Código de Extinción de Dominio” y se dictan otras Disposiciones” establece en su artículo 24, ciertas causales bajo las cuales se puede proceder a la realización del proceso de enajenación temprana con respecto a una sociedad:</a:t>
            </a:r>
          </a:p>
          <a:p>
            <a:pPr algn="just"/>
            <a:endParaRPr lang="es-CO" sz="2400" b="1" dirty="0">
              <a:solidFill>
                <a:srgbClr val="000A8B"/>
              </a:solidFill>
            </a:endParaRPr>
          </a:p>
          <a:p>
            <a:pPr algn="just"/>
            <a:r>
              <a:rPr lang="es-CO" sz="2400" b="1" dirty="0">
                <a:solidFill>
                  <a:srgbClr val="000A8B"/>
                </a:solidFill>
              </a:rPr>
              <a:t>1. Cuando sea necesario u obligatorio dada su naturaleza.</a:t>
            </a:r>
          </a:p>
          <a:p>
            <a:pPr algn="just"/>
            <a:r>
              <a:rPr lang="es-CO" sz="2400" b="1" dirty="0">
                <a:solidFill>
                  <a:srgbClr val="000A8B"/>
                </a:solidFill>
              </a:rPr>
              <a:t>2. Cuando representen peligro para el medio ambiente.</a:t>
            </a:r>
          </a:p>
          <a:p>
            <a:pPr algn="just"/>
            <a:r>
              <a:rPr lang="es-CO" sz="2400" b="1" dirty="0">
                <a:solidFill>
                  <a:srgbClr val="000A8B"/>
                </a:solidFill>
              </a:rPr>
              <a:t>3. Cuando amenacen ruina, pérdida o deterioro.</a:t>
            </a:r>
          </a:p>
          <a:p>
            <a:pPr algn="just"/>
            <a:r>
              <a:rPr lang="es-CO" sz="2400" b="1" dirty="0">
                <a:solidFill>
                  <a:srgbClr val="000A8B"/>
                </a:solidFill>
              </a:rPr>
              <a:t>4. Cuando su administración cause perjuicios o gastos desproporcionados.</a:t>
            </a:r>
          </a:p>
          <a:p>
            <a:pPr algn="just"/>
            <a:endParaRPr lang="es-CO" sz="2400" b="1" dirty="0">
              <a:solidFill>
                <a:srgbClr val="000A8B"/>
              </a:solidFill>
            </a:endParaRPr>
          </a:p>
        </p:txBody>
      </p:sp>
      <p:sp>
        <p:nvSpPr>
          <p:cNvPr id="11" name="CuadroTexto 10">
            <a:extLst>
              <a:ext uri="{FF2B5EF4-FFF2-40B4-BE49-F238E27FC236}">
                <a16:creationId xmlns:a16="http://schemas.microsoft.com/office/drawing/2014/main" id="{F95595F2-2CA8-4AC7-8ECB-ACBAB52A3365}"/>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
        <p:nvSpPr>
          <p:cNvPr id="14" name="Rectángulo 13">
            <a:extLst>
              <a:ext uri="{FF2B5EF4-FFF2-40B4-BE49-F238E27FC236}">
                <a16:creationId xmlns:a16="http://schemas.microsoft.com/office/drawing/2014/main" id="{0393B376-49D4-457E-B4AD-4A9D98E5311D}"/>
              </a:ext>
            </a:extLst>
          </p:cNvPr>
          <p:cNvSpPr/>
          <p:nvPr/>
        </p:nvSpPr>
        <p:spPr>
          <a:xfrm>
            <a:off x="369920" y="5049808"/>
            <a:ext cx="8506662" cy="11564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167786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4199DDF1-BC0F-42BB-8BA8-66DFE736BDF1}"/>
              </a:ext>
            </a:extLst>
          </p:cNvPr>
          <p:cNvSpPr txBox="1"/>
          <p:nvPr/>
        </p:nvSpPr>
        <p:spPr>
          <a:xfrm>
            <a:off x="491976" y="1469861"/>
            <a:ext cx="8301038" cy="4154984"/>
          </a:xfrm>
          <a:prstGeom prst="rect">
            <a:avLst/>
          </a:prstGeom>
          <a:noFill/>
        </p:spPr>
        <p:txBody>
          <a:bodyPr wrap="square" rtlCol="0">
            <a:spAutoFit/>
          </a:bodyPr>
          <a:lstStyle/>
          <a:p>
            <a:pPr algn="just"/>
            <a:r>
              <a:rPr lang="es-CO" sz="2400" b="1" dirty="0">
                <a:solidFill>
                  <a:srgbClr val="000A8B"/>
                </a:solidFill>
              </a:rPr>
              <a:t>5. Cuando sean muebles sujetos a registro, de género, fungibles, consumibles, perecederos o semovientes.</a:t>
            </a:r>
          </a:p>
          <a:p>
            <a:pPr algn="just"/>
            <a:r>
              <a:rPr lang="es-CO" sz="2400" b="1" dirty="0">
                <a:solidFill>
                  <a:srgbClr val="000A8B"/>
                </a:solidFill>
              </a:rPr>
              <a:t>6. Los que se expropien por utilidad pública o servidumbre.</a:t>
            </a:r>
          </a:p>
          <a:p>
            <a:pPr algn="just"/>
            <a:r>
              <a:rPr lang="es-CO" sz="2400" b="1" dirty="0">
                <a:solidFill>
                  <a:srgbClr val="000A8B"/>
                </a:solidFill>
              </a:rPr>
              <a:t>7. Aquellos cuya ubicación o condiciones de seguridad impliquen administración complicada.</a:t>
            </a:r>
          </a:p>
          <a:p>
            <a:pPr algn="just"/>
            <a:endParaRPr lang="es-CO" sz="2400" b="1" dirty="0">
              <a:solidFill>
                <a:srgbClr val="000A8B"/>
              </a:solidFill>
            </a:endParaRPr>
          </a:p>
          <a:p>
            <a:pPr algn="just"/>
            <a:r>
              <a:rPr lang="es-CO" sz="2400" b="1" dirty="0">
                <a:solidFill>
                  <a:srgbClr val="000A8B"/>
                </a:solidFill>
              </a:rPr>
              <a:t>• La enajenación temprana se puede hacer en cualquier parte de la etapa del proceso de extinción del dominio(Decreto 2136 de 2015, artículo 2.5.5.3.1.11)  y para el caso de sociedades activas se utiliza mayormente causal 3 y 4.</a:t>
            </a:r>
          </a:p>
          <a:p>
            <a:pPr algn="just"/>
            <a:endParaRPr lang="es-CO" sz="2400" b="1" dirty="0">
              <a:solidFill>
                <a:srgbClr val="000A8B"/>
              </a:solidFill>
            </a:endParaRPr>
          </a:p>
        </p:txBody>
      </p:sp>
      <p:sp>
        <p:nvSpPr>
          <p:cNvPr id="11" name="CuadroTexto 10">
            <a:extLst>
              <a:ext uri="{FF2B5EF4-FFF2-40B4-BE49-F238E27FC236}">
                <a16:creationId xmlns:a16="http://schemas.microsoft.com/office/drawing/2014/main" id="{330E89FE-BCB4-4037-9905-6A61DC4371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4258149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D9DB1898-F08A-4268-8367-334AD1270EF0}"/>
              </a:ext>
            </a:extLst>
          </p:cNvPr>
          <p:cNvSpPr txBox="1"/>
          <p:nvPr/>
        </p:nvSpPr>
        <p:spPr>
          <a:xfrm>
            <a:off x="806116" y="1135516"/>
            <a:ext cx="7531768" cy="553998"/>
          </a:xfrm>
          <a:prstGeom prst="rect">
            <a:avLst/>
          </a:prstGeom>
          <a:noFill/>
        </p:spPr>
        <p:txBody>
          <a:bodyPr wrap="square" rtlCol="0">
            <a:spAutoFit/>
          </a:bodyPr>
          <a:lstStyle/>
          <a:p>
            <a:pPr algn="ctr"/>
            <a:r>
              <a:rPr lang="es-CO" sz="3000" b="1" dirty="0">
                <a:solidFill>
                  <a:srgbClr val="000A8B"/>
                </a:solidFill>
              </a:rPr>
              <a:t>MODELO PUNTUACIÓN-Z ORIGINA</a:t>
            </a:r>
          </a:p>
        </p:txBody>
      </p:sp>
      <p:sp>
        <p:nvSpPr>
          <p:cNvPr id="11" name="CuadroTexto 10">
            <a:extLst>
              <a:ext uri="{FF2B5EF4-FFF2-40B4-BE49-F238E27FC236}">
                <a16:creationId xmlns:a16="http://schemas.microsoft.com/office/drawing/2014/main" id="{BAEC27A1-001C-486B-9389-6DC05112D460}"/>
              </a:ext>
            </a:extLst>
          </p:cNvPr>
          <p:cNvSpPr txBox="1"/>
          <p:nvPr/>
        </p:nvSpPr>
        <p:spPr>
          <a:xfrm>
            <a:off x="658586" y="1809980"/>
            <a:ext cx="7826828" cy="4093428"/>
          </a:xfrm>
          <a:prstGeom prst="rect">
            <a:avLst/>
          </a:prstGeom>
          <a:noFill/>
        </p:spPr>
        <p:txBody>
          <a:bodyPr wrap="square" rtlCol="0">
            <a:spAutoFit/>
          </a:bodyPr>
          <a:lstStyle/>
          <a:p>
            <a:pPr algn="just"/>
            <a:r>
              <a:rPr lang="es-CO" sz="2000" b="1" dirty="0">
                <a:solidFill>
                  <a:srgbClr val="000A8B"/>
                </a:solidFill>
              </a:rPr>
              <a:t>Marco teórico</a:t>
            </a:r>
          </a:p>
          <a:p>
            <a:pPr algn="just"/>
            <a:endParaRPr lang="es-CO" sz="2000" b="1" dirty="0"/>
          </a:p>
          <a:p>
            <a:pPr marL="257175" indent="-257175" algn="just">
              <a:buFont typeface="Arial" panose="020B0604020202020204" pitchFamily="34" charset="0"/>
              <a:buChar char="•"/>
            </a:pPr>
            <a:r>
              <a:rPr lang="es-CO" sz="2000" b="1" dirty="0">
                <a:solidFill>
                  <a:srgbClr val="000A8B"/>
                </a:solidFill>
              </a:rPr>
              <a:t>El profesor Edward Altman de la escuela de finanzas de la universidad de Nueva York, desarrolla la metodología Z-score en 1968 para predecir bancarrota en firmas privadas y públicas. </a:t>
            </a:r>
          </a:p>
          <a:p>
            <a:pPr algn="just"/>
            <a:endParaRPr lang="es-CO" sz="2000" b="1" dirty="0">
              <a:solidFill>
                <a:srgbClr val="000A8B"/>
              </a:solidFill>
            </a:endParaRPr>
          </a:p>
          <a:p>
            <a:pPr marL="257175" indent="-257175" algn="just">
              <a:buFont typeface="Arial" panose="020B0604020202020204" pitchFamily="34" charset="0"/>
              <a:buChar char="•"/>
            </a:pPr>
            <a:r>
              <a:rPr lang="es-CO" sz="2000" b="1" dirty="0">
                <a:solidFill>
                  <a:srgbClr val="000A8B"/>
                </a:solidFill>
              </a:rPr>
              <a:t>El modelo tiene una tasa probada de aciertos de predecir correctamente una quiebra antes de que ocurra entre el 80-90% de probabilidad. </a:t>
            </a:r>
          </a:p>
          <a:p>
            <a:pPr algn="just"/>
            <a:endParaRPr lang="es-CO" sz="2000" b="1" dirty="0">
              <a:solidFill>
                <a:srgbClr val="000A8B"/>
              </a:solidFill>
            </a:endParaRPr>
          </a:p>
          <a:p>
            <a:pPr marL="257175" indent="-257175" algn="just">
              <a:buFont typeface="Arial" panose="020B0604020202020204" pitchFamily="34" charset="0"/>
              <a:buChar char="•"/>
            </a:pPr>
            <a:r>
              <a:rPr lang="es-CO" sz="2000" b="1" dirty="0">
                <a:solidFill>
                  <a:srgbClr val="000A8B"/>
                </a:solidFill>
              </a:rPr>
              <a:t>La metodología Z-score es muy utilizada a nivel mundial para predecir bancarrota, se ha validado para empresas en diferentes sectores y tamaños. </a:t>
            </a:r>
          </a:p>
        </p:txBody>
      </p:sp>
      <p:sp>
        <p:nvSpPr>
          <p:cNvPr id="14" name="CuadroTexto 13">
            <a:extLst>
              <a:ext uri="{FF2B5EF4-FFF2-40B4-BE49-F238E27FC236}">
                <a16:creationId xmlns:a16="http://schemas.microsoft.com/office/drawing/2014/main" id="{FD68AF6A-B580-45E6-BC74-A448F75D23C4}"/>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829845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EFAADFB6-6326-4C63-B7B0-A5F81AE719BD}"/>
              </a:ext>
            </a:extLst>
          </p:cNvPr>
          <p:cNvSpPr txBox="1"/>
          <p:nvPr/>
        </p:nvSpPr>
        <p:spPr>
          <a:xfrm>
            <a:off x="560307" y="1460729"/>
            <a:ext cx="7826828" cy="4832092"/>
          </a:xfrm>
          <a:prstGeom prst="rect">
            <a:avLst/>
          </a:prstGeom>
          <a:noFill/>
        </p:spPr>
        <p:txBody>
          <a:bodyPr wrap="square" rtlCol="0">
            <a:spAutoFit/>
          </a:bodyPr>
          <a:lstStyle/>
          <a:p>
            <a:pPr algn="just"/>
            <a:r>
              <a:rPr lang="es-CO" sz="2200" b="1" dirty="0">
                <a:solidFill>
                  <a:srgbClr val="000A8B"/>
                </a:solidFill>
              </a:rPr>
              <a:t>Metodología</a:t>
            </a:r>
          </a:p>
          <a:p>
            <a:pPr algn="just"/>
            <a:endParaRPr lang="es-CO" sz="2200" b="1" dirty="0"/>
          </a:p>
          <a:p>
            <a:pPr algn="just"/>
            <a:r>
              <a:rPr lang="es-CO" sz="2200" b="1" dirty="0">
                <a:solidFill>
                  <a:srgbClr val="000A8B"/>
                </a:solidFill>
              </a:rPr>
              <a:t>Se propone el uso de la metodología Modelo de puntuación-z como técnica que elabora un modelo cuantitativo a una empresa comparándola con otras del mismo sector, identificando los betas, los cuales dependiendo de la puntuación, predicen una posible bancarrota. Este ejercicio se desarrolla manteniendo la premisa de que dicha empresa desarrolla un negocio en marcha.</a:t>
            </a:r>
          </a:p>
          <a:p>
            <a:pPr algn="just"/>
            <a:endParaRPr lang="es-CO" sz="2200" b="1" dirty="0">
              <a:solidFill>
                <a:srgbClr val="000A8B"/>
              </a:solidFill>
            </a:endParaRPr>
          </a:p>
          <a:p>
            <a:pPr algn="just"/>
            <a:r>
              <a:rPr lang="es-CO" sz="2200" b="1" dirty="0">
                <a:solidFill>
                  <a:srgbClr val="000A8B"/>
                </a:solidFill>
              </a:rPr>
              <a:t>El modelo de Altman es un modelo lineal, que después de varias estimaciones, presenta el siguiente conjunto de variables formadas por razones financieras y la siguiente forma funcional para empresas privadas que no se cotizan en bolsa </a:t>
            </a:r>
          </a:p>
          <a:p>
            <a:pPr algn="just"/>
            <a:endParaRPr lang="es-CO" sz="2200" b="1" dirty="0">
              <a:solidFill>
                <a:srgbClr val="000A8B"/>
              </a:solidFill>
            </a:endParaRPr>
          </a:p>
        </p:txBody>
      </p:sp>
      <p:sp>
        <p:nvSpPr>
          <p:cNvPr id="11" name="CuadroTexto 10">
            <a:extLst>
              <a:ext uri="{FF2B5EF4-FFF2-40B4-BE49-F238E27FC236}">
                <a16:creationId xmlns:a16="http://schemas.microsoft.com/office/drawing/2014/main" id="{7DC94BA1-FB9B-4CC9-BBE3-C9A80EB79834}"/>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553230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6E12BD0A-469A-48A7-9ACD-91F9DEA5E335}"/>
              </a:ext>
            </a:extLst>
          </p:cNvPr>
          <p:cNvSpPr txBox="1"/>
          <p:nvPr/>
        </p:nvSpPr>
        <p:spPr>
          <a:xfrm>
            <a:off x="758715" y="1260697"/>
            <a:ext cx="7826828" cy="4893647"/>
          </a:xfrm>
          <a:prstGeom prst="rect">
            <a:avLst/>
          </a:prstGeom>
          <a:noFill/>
        </p:spPr>
        <p:txBody>
          <a:bodyPr wrap="square" rtlCol="0">
            <a:spAutoFit/>
          </a:bodyPr>
          <a:lstStyle/>
          <a:p>
            <a:pPr algn="just"/>
            <a:r>
              <a:rPr lang="es-CO" sz="2400" b="1" dirty="0">
                <a:solidFill>
                  <a:srgbClr val="000A8B"/>
                </a:solidFill>
              </a:rPr>
              <a:t>Metodología</a:t>
            </a:r>
          </a:p>
          <a:p>
            <a:pPr algn="just"/>
            <a:endParaRPr lang="es-CO" sz="2400" b="1" dirty="0">
              <a:solidFill>
                <a:srgbClr val="000A8B"/>
              </a:solidFill>
            </a:endParaRPr>
          </a:p>
          <a:p>
            <a:pPr algn="just"/>
            <a:r>
              <a:rPr lang="es-CO" sz="2400" b="1" dirty="0">
                <a:solidFill>
                  <a:srgbClr val="000A8B"/>
                </a:solidFill>
              </a:rPr>
              <a:t>Variables:  </a:t>
            </a:r>
          </a:p>
          <a:p>
            <a:pPr algn="just"/>
            <a:r>
              <a:rPr lang="es-CO" sz="2400" b="1" dirty="0">
                <a:solidFill>
                  <a:srgbClr val="000A8B"/>
                </a:solidFill>
              </a:rPr>
              <a:t> </a:t>
            </a:r>
          </a:p>
          <a:p>
            <a:pPr algn="just"/>
            <a:r>
              <a:rPr lang="es-CO" sz="2400" b="1" dirty="0">
                <a:solidFill>
                  <a:srgbClr val="000A8B"/>
                </a:solidFill>
              </a:rPr>
              <a:t>x1= Capital de trabajo neto/activos totales</a:t>
            </a:r>
          </a:p>
          <a:p>
            <a:pPr algn="just"/>
            <a:r>
              <a:rPr lang="es-CO" sz="2400" b="1" dirty="0">
                <a:solidFill>
                  <a:srgbClr val="000A8B"/>
                </a:solidFill>
              </a:rPr>
              <a:t>x2= Utilidades retenidas/activos totales</a:t>
            </a:r>
          </a:p>
          <a:p>
            <a:pPr algn="just"/>
            <a:r>
              <a:rPr lang="es-CO" sz="2400" b="1" dirty="0">
                <a:solidFill>
                  <a:srgbClr val="000A8B"/>
                </a:solidFill>
              </a:rPr>
              <a:t>x3= Utilidad Antes de Intereses e Impuestos/activos totales</a:t>
            </a:r>
          </a:p>
          <a:p>
            <a:pPr algn="just"/>
            <a:r>
              <a:rPr lang="es-CO" sz="2400" b="1" dirty="0">
                <a:solidFill>
                  <a:srgbClr val="000A8B"/>
                </a:solidFill>
              </a:rPr>
              <a:t>x4= Valor en libro del capital contable total/valor en libro de los pasivos         totales</a:t>
            </a:r>
          </a:p>
          <a:p>
            <a:pPr algn="just"/>
            <a:r>
              <a:rPr lang="es-CO" sz="2400" b="1" dirty="0">
                <a:solidFill>
                  <a:srgbClr val="000A8B"/>
                </a:solidFill>
              </a:rPr>
              <a:t>x5= Ventas/activos totales</a:t>
            </a:r>
          </a:p>
          <a:p>
            <a:pPr algn="just"/>
            <a:r>
              <a:rPr lang="es-CO" sz="2400" b="1" dirty="0">
                <a:solidFill>
                  <a:srgbClr val="000A8B"/>
                </a:solidFill>
              </a:rPr>
              <a:t> </a:t>
            </a:r>
          </a:p>
          <a:p>
            <a:pPr algn="just"/>
            <a:r>
              <a:rPr lang="es-CO" sz="2400" b="1" dirty="0">
                <a:solidFill>
                  <a:srgbClr val="000A8B"/>
                </a:solidFill>
              </a:rPr>
              <a:t>Donde:</a:t>
            </a:r>
          </a:p>
          <a:p>
            <a:pPr algn="ctr"/>
            <a:r>
              <a:rPr lang="es-CO" sz="2400" b="1" dirty="0">
                <a:solidFill>
                  <a:srgbClr val="000A8B"/>
                </a:solidFill>
              </a:rPr>
              <a:t>Z = 0,717X1 + 0,84X2 + 03.107X3 + 0,420X4 + 0,998X5</a:t>
            </a:r>
          </a:p>
        </p:txBody>
      </p:sp>
      <p:sp>
        <p:nvSpPr>
          <p:cNvPr id="9" name="CuadroTexto 8">
            <a:extLst>
              <a:ext uri="{FF2B5EF4-FFF2-40B4-BE49-F238E27FC236}">
                <a16:creationId xmlns:a16="http://schemas.microsoft.com/office/drawing/2014/main" id="{036922FC-9D3C-4789-B755-47190ECE05F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819641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5BC37B09-26DE-45CC-B3E5-4C41114C36C5}"/>
              </a:ext>
            </a:extLst>
          </p:cNvPr>
          <p:cNvSpPr txBox="1"/>
          <p:nvPr/>
        </p:nvSpPr>
        <p:spPr>
          <a:xfrm>
            <a:off x="793221" y="1239749"/>
            <a:ext cx="7826828" cy="1015663"/>
          </a:xfrm>
          <a:prstGeom prst="rect">
            <a:avLst/>
          </a:prstGeom>
          <a:noFill/>
        </p:spPr>
        <p:txBody>
          <a:bodyPr wrap="square" rtlCol="0">
            <a:spAutoFit/>
          </a:bodyPr>
          <a:lstStyle/>
          <a:p>
            <a:pPr algn="just"/>
            <a:r>
              <a:rPr lang="es-CO" sz="2000" b="1" dirty="0">
                <a:solidFill>
                  <a:srgbClr val="000A8B"/>
                </a:solidFill>
              </a:rPr>
              <a:t>Metodología</a:t>
            </a:r>
          </a:p>
          <a:p>
            <a:pPr algn="just"/>
            <a:endParaRPr lang="es-CO" sz="2000" b="1" dirty="0">
              <a:solidFill>
                <a:srgbClr val="000A8B"/>
              </a:solidFill>
            </a:endParaRPr>
          </a:p>
          <a:p>
            <a:pPr algn="just"/>
            <a:r>
              <a:rPr lang="es-CO" sz="2000" b="1" dirty="0">
                <a:solidFill>
                  <a:srgbClr val="000A8B"/>
                </a:solidFill>
              </a:rPr>
              <a:t>De la ecuación lineal anterior se obtiene que:</a:t>
            </a:r>
          </a:p>
        </p:txBody>
      </p:sp>
      <p:graphicFrame>
        <p:nvGraphicFramePr>
          <p:cNvPr id="9" name="Tabla 8">
            <a:extLst>
              <a:ext uri="{FF2B5EF4-FFF2-40B4-BE49-F238E27FC236}">
                <a16:creationId xmlns:a16="http://schemas.microsoft.com/office/drawing/2014/main" id="{C4674C63-2313-467F-A6E4-E940F6421DE5}"/>
              </a:ext>
            </a:extLst>
          </p:cNvPr>
          <p:cNvGraphicFramePr>
            <a:graphicFrameLocks noGrp="1"/>
          </p:cNvGraphicFramePr>
          <p:nvPr>
            <p:extLst>
              <p:ext uri="{D42A27DB-BD31-4B8C-83A1-F6EECF244321}">
                <p14:modId xmlns:p14="http://schemas.microsoft.com/office/powerpoint/2010/main" val="1816889303"/>
              </p:ext>
            </p:extLst>
          </p:nvPr>
        </p:nvGraphicFramePr>
        <p:xfrm>
          <a:off x="857470" y="2480883"/>
          <a:ext cx="7493309" cy="3557609"/>
        </p:xfrm>
        <a:graphic>
          <a:graphicData uri="http://schemas.openxmlformats.org/drawingml/2006/table">
            <a:tbl>
              <a:tblPr firstRow="1" firstCol="1" bandRow="1">
                <a:tableStyleId>{5C22544A-7EE6-4342-B048-85BDC9FD1C3A}</a:tableStyleId>
              </a:tblPr>
              <a:tblGrid>
                <a:gridCol w="2074463">
                  <a:extLst>
                    <a:ext uri="{9D8B030D-6E8A-4147-A177-3AD203B41FA5}">
                      <a16:colId xmlns:a16="http://schemas.microsoft.com/office/drawing/2014/main" val="333676755"/>
                    </a:ext>
                  </a:extLst>
                </a:gridCol>
                <a:gridCol w="5418846">
                  <a:extLst>
                    <a:ext uri="{9D8B030D-6E8A-4147-A177-3AD203B41FA5}">
                      <a16:colId xmlns:a16="http://schemas.microsoft.com/office/drawing/2014/main" val="2463588770"/>
                    </a:ext>
                  </a:extLst>
                </a:gridCol>
              </a:tblGrid>
              <a:tr h="276771">
                <a:tc>
                  <a:txBody>
                    <a:bodyPr/>
                    <a:lstStyle/>
                    <a:p>
                      <a:pPr algn="ctr">
                        <a:lnSpc>
                          <a:spcPct val="107000"/>
                        </a:lnSpc>
                        <a:spcAft>
                          <a:spcPts val="0"/>
                        </a:spcAft>
                      </a:pPr>
                      <a:r>
                        <a:rPr lang="es-CO" sz="1600" b="1" kern="1200" dirty="0">
                          <a:solidFill>
                            <a:srgbClr val="000A8B"/>
                          </a:solidFill>
                          <a:latin typeface="+mn-lt"/>
                          <a:ea typeface="+mn-ea"/>
                          <a:cs typeface="+mn-cs"/>
                        </a:rPr>
                        <a:t>Límites</a:t>
                      </a:r>
                    </a:p>
                  </a:txBody>
                  <a:tcPr marL="51435" marR="51435" marT="0" marB="0"/>
                </a:tc>
                <a:tc>
                  <a:txBody>
                    <a:bodyPr/>
                    <a:lstStyle/>
                    <a:p>
                      <a:pPr algn="ctr">
                        <a:lnSpc>
                          <a:spcPct val="107000"/>
                        </a:lnSpc>
                        <a:spcAft>
                          <a:spcPts val="0"/>
                        </a:spcAft>
                      </a:pPr>
                      <a:r>
                        <a:rPr lang="es-CO" sz="1600" b="1" kern="1200">
                          <a:solidFill>
                            <a:srgbClr val="000A8B"/>
                          </a:solidFill>
                          <a:latin typeface="+mn-lt"/>
                          <a:ea typeface="+mn-ea"/>
                          <a:cs typeface="+mn-cs"/>
                        </a:rPr>
                        <a:t>Descripción</a:t>
                      </a:r>
                    </a:p>
                  </a:txBody>
                  <a:tcPr marL="51435" marR="51435" marT="0" marB="0"/>
                </a:tc>
                <a:extLst>
                  <a:ext uri="{0D108BD9-81ED-4DB2-BD59-A6C34878D82A}">
                    <a16:rowId xmlns:a16="http://schemas.microsoft.com/office/drawing/2014/main" val="3475582511"/>
                  </a:ext>
                </a:extLst>
              </a:tr>
              <a:tr h="1145652">
                <a:tc>
                  <a:txBody>
                    <a:bodyPr/>
                    <a:lstStyle/>
                    <a:p>
                      <a:pPr algn="ctr">
                        <a:lnSpc>
                          <a:spcPct val="107000"/>
                        </a:lnSpc>
                        <a:spcAft>
                          <a:spcPts val="0"/>
                        </a:spcAft>
                      </a:pPr>
                      <a:endParaRPr lang="es-CO" sz="1600" b="1" kern="1200" dirty="0">
                        <a:solidFill>
                          <a:srgbClr val="000A8B"/>
                        </a:solidFill>
                        <a:latin typeface="+mn-lt"/>
                        <a:ea typeface="+mn-ea"/>
                        <a:cs typeface="+mn-cs"/>
                      </a:endParaRPr>
                    </a:p>
                    <a:p>
                      <a:pPr algn="ctr">
                        <a:lnSpc>
                          <a:spcPct val="107000"/>
                        </a:lnSpc>
                        <a:spcAft>
                          <a:spcPts val="0"/>
                        </a:spcAft>
                      </a:pPr>
                      <a:r>
                        <a:rPr lang="es-CO" sz="1600" b="1" kern="1200" dirty="0">
                          <a:solidFill>
                            <a:srgbClr val="000A8B"/>
                          </a:solidFill>
                          <a:latin typeface="+mn-lt"/>
                          <a:ea typeface="+mn-ea"/>
                          <a:cs typeface="+mn-cs"/>
                        </a:rPr>
                        <a:t>Z ≤ 1,21</a:t>
                      </a:r>
                    </a:p>
                  </a:txBody>
                  <a:tcPr marL="51435" marR="51435" marT="0" marB="0"/>
                </a:tc>
                <a:tc>
                  <a:txBody>
                    <a:bodyPr/>
                    <a:lstStyle/>
                    <a:p>
                      <a:pPr algn="just">
                        <a:lnSpc>
                          <a:spcPct val="107000"/>
                        </a:lnSpc>
                        <a:spcAft>
                          <a:spcPts val="0"/>
                        </a:spcAft>
                      </a:pPr>
                      <a:r>
                        <a:rPr lang="es-CO" sz="1600" b="1" kern="1200" dirty="0">
                          <a:solidFill>
                            <a:srgbClr val="000A8B"/>
                          </a:solidFill>
                          <a:latin typeface="+mn-lt"/>
                          <a:ea typeface="+mn-ea"/>
                          <a:cs typeface="+mn-cs"/>
                        </a:rPr>
                        <a:t>Alta Probabilidad de quiebra, indica que la empresa prácticamente incurrirá en quiebra, normalmente una empresa no recupera su solvencia si se encuentra con un resultado de esta naturaleza.</a:t>
                      </a:r>
                    </a:p>
                  </a:txBody>
                  <a:tcPr marL="51435" marR="51435" marT="0" marB="0"/>
                </a:tc>
                <a:extLst>
                  <a:ext uri="{0D108BD9-81ED-4DB2-BD59-A6C34878D82A}">
                    <a16:rowId xmlns:a16="http://schemas.microsoft.com/office/drawing/2014/main" val="348394467"/>
                  </a:ext>
                </a:extLst>
              </a:tr>
              <a:tr h="1337480">
                <a:tc>
                  <a:txBody>
                    <a:bodyPr/>
                    <a:lstStyle/>
                    <a:p>
                      <a:pPr algn="ctr">
                        <a:lnSpc>
                          <a:spcPct val="107000"/>
                        </a:lnSpc>
                        <a:spcAft>
                          <a:spcPts val="0"/>
                        </a:spcAft>
                      </a:pPr>
                      <a:endParaRPr lang="es-CO" sz="1600" b="1" kern="1200" dirty="0">
                        <a:solidFill>
                          <a:srgbClr val="000A8B"/>
                        </a:solidFill>
                        <a:latin typeface="+mn-lt"/>
                        <a:ea typeface="+mn-ea"/>
                        <a:cs typeface="+mn-cs"/>
                      </a:endParaRPr>
                    </a:p>
                    <a:p>
                      <a:pPr algn="ctr">
                        <a:lnSpc>
                          <a:spcPct val="107000"/>
                        </a:lnSpc>
                        <a:spcAft>
                          <a:spcPts val="0"/>
                        </a:spcAft>
                      </a:pPr>
                      <a:endParaRPr lang="es-CO" sz="1600" b="1" kern="1200" dirty="0">
                        <a:solidFill>
                          <a:srgbClr val="000A8B"/>
                        </a:solidFill>
                        <a:latin typeface="+mn-lt"/>
                        <a:ea typeface="+mn-ea"/>
                        <a:cs typeface="+mn-cs"/>
                      </a:endParaRPr>
                    </a:p>
                    <a:p>
                      <a:pPr algn="ctr">
                        <a:lnSpc>
                          <a:spcPct val="107000"/>
                        </a:lnSpc>
                        <a:spcAft>
                          <a:spcPts val="0"/>
                        </a:spcAft>
                      </a:pPr>
                      <a:r>
                        <a:rPr lang="es-CO" sz="1600" b="1" kern="1200" dirty="0">
                          <a:solidFill>
                            <a:srgbClr val="000A8B"/>
                          </a:solidFill>
                          <a:latin typeface="+mn-lt"/>
                          <a:ea typeface="+mn-ea"/>
                          <a:cs typeface="+mn-cs"/>
                        </a:rPr>
                        <a:t>1,21 &lt; Z &lt; 2,90</a:t>
                      </a:r>
                    </a:p>
                  </a:txBody>
                  <a:tcPr marL="51435" marR="51435" marT="0" marB="0"/>
                </a:tc>
                <a:tc>
                  <a:txBody>
                    <a:bodyPr/>
                    <a:lstStyle/>
                    <a:p>
                      <a:pPr algn="just">
                        <a:lnSpc>
                          <a:spcPct val="107000"/>
                        </a:lnSpc>
                        <a:spcAft>
                          <a:spcPts val="0"/>
                        </a:spcAft>
                      </a:pPr>
                      <a:r>
                        <a:rPr lang="es-CO" sz="1600" b="1" kern="1200" dirty="0">
                          <a:solidFill>
                            <a:srgbClr val="000A8B"/>
                          </a:solidFill>
                          <a:latin typeface="+mn-lt"/>
                          <a:ea typeface="+mn-ea"/>
                          <a:cs typeface="+mn-cs"/>
                        </a:rPr>
                        <a:t>Zona gris, corresponde a la zona gris defina por Edward Altman, donde existe alguna probabilidad de quiebra, más evidente entre más cercano esté el resultado al límite inferior determinado en la función.</a:t>
                      </a:r>
                    </a:p>
                  </a:txBody>
                  <a:tcPr marL="51435" marR="51435" marT="0" marB="0"/>
                </a:tc>
                <a:extLst>
                  <a:ext uri="{0D108BD9-81ED-4DB2-BD59-A6C34878D82A}">
                    <a16:rowId xmlns:a16="http://schemas.microsoft.com/office/drawing/2014/main" val="3011284459"/>
                  </a:ext>
                </a:extLst>
              </a:tr>
              <a:tr h="797706">
                <a:tc>
                  <a:txBody>
                    <a:bodyPr/>
                    <a:lstStyle/>
                    <a:p>
                      <a:pPr algn="ctr">
                        <a:lnSpc>
                          <a:spcPct val="107000"/>
                        </a:lnSpc>
                        <a:spcAft>
                          <a:spcPts val="0"/>
                        </a:spcAft>
                      </a:pPr>
                      <a:endParaRPr lang="es-CO" sz="1600" b="1" kern="1200" dirty="0">
                        <a:solidFill>
                          <a:srgbClr val="000A8B"/>
                        </a:solidFill>
                        <a:latin typeface="+mn-lt"/>
                        <a:ea typeface="+mn-ea"/>
                        <a:cs typeface="+mn-cs"/>
                      </a:endParaRPr>
                    </a:p>
                    <a:p>
                      <a:pPr algn="ctr">
                        <a:lnSpc>
                          <a:spcPct val="107000"/>
                        </a:lnSpc>
                        <a:spcAft>
                          <a:spcPts val="0"/>
                        </a:spcAft>
                      </a:pPr>
                      <a:r>
                        <a:rPr lang="es-CO" sz="1600" b="1" kern="1200" dirty="0">
                          <a:solidFill>
                            <a:srgbClr val="000A8B"/>
                          </a:solidFill>
                          <a:latin typeface="+mn-lt"/>
                          <a:ea typeface="+mn-ea"/>
                          <a:cs typeface="+mn-cs"/>
                        </a:rPr>
                        <a:t>Z ≥ 2,90</a:t>
                      </a:r>
                    </a:p>
                  </a:txBody>
                  <a:tcPr marL="51435" marR="51435" marT="0" marB="0"/>
                </a:tc>
                <a:tc>
                  <a:txBody>
                    <a:bodyPr/>
                    <a:lstStyle/>
                    <a:p>
                      <a:pPr algn="just">
                        <a:lnSpc>
                          <a:spcPct val="107000"/>
                        </a:lnSpc>
                        <a:spcAft>
                          <a:spcPts val="0"/>
                        </a:spcAft>
                      </a:pPr>
                      <a:r>
                        <a:rPr lang="es-CO" sz="1600" b="1" kern="1200" dirty="0">
                          <a:solidFill>
                            <a:srgbClr val="000A8B"/>
                          </a:solidFill>
                          <a:latin typeface="+mn-lt"/>
                          <a:ea typeface="+mn-ea"/>
                          <a:cs typeface="+mn-cs"/>
                        </a:rPr>
                        <a:t>Baja probabilidad de quiebra; probablemente la empresa no tendrá problemas de solvencia en el corto y mediano plazos.</a:t>
                      </a:r>
                    </a:p>
                  </a:txBody>
                  <a:tcPr marL="51435" marR="51435" marT="0" marB="0"/>
                </a:tc>
                <a:extLst>
                  <a:ext uri="{0D108BD9-81ED-4DB2-BD59-A6C34878D82A}">
                    <a16:rowId xmlns:a16="http://schemas.microsoft.com/office/drawing/2014/main" val="1896710795"/>
                  </a:ext>
                </a:extLst>
              </a:tr>
            </a:tbl>
          </a:graphicData>
        </a:graphic>
      </p:graphicFrame>
      <p:sp>
        <p:nvSpPr>
          <p:cNvPr id="10" name="CuadroTexto 9">
            <a:extLst>
              <a:ext uri="{FF2B5EF4-FFF2-40B4-BE49-F238E27FC236}">
                <a16:creationId xmlns:a16="http://schemas.microsoft.com/office/drawing/2014/main" id="{77FD9180-2497-46E0-90FD-4F3E5FB222D1}"/>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831246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FE3C2429-6209-4E3E-9951-645B0C293268}"/>
              </a:ext>
            </a:extLst>
          </p:cNvPr>
          <p:cNvSpPr txBox="1"/>
          <p:nvPr/>
        </p:nvSpPr>
        <p:spPr>
          <a:xfrm>
            <a:off x="340743" y="1544800"/>
            <a:ext cx="8462513" cy="3785652"/>
          </a:xfrm>
          <a:prstGeom prst="rect">
            <a:avLst/>
          </a:prstGeom>
          <a:noFill/>
        </p:spPr>
        <p:txBody>
          <a:bodyPr wrap="square" rtlCol="0">
            <a:spAutoFit/>
          </a:bodyPr>
          <a:lstStyle/>
          <a:p>
            <a:pPr algn="just"/>
            <a:r>
              <a:rPr lang="es-CO" sz="2000" b="1" dirty="0">
                <a:solidFill>
                  <a:srgbClr val="000A8B"/>
                </a:solidFill>
              </a:rPr>
              <a:t>MODELO DE PUNTUACIÓN-Z2 ORIGINA (Empresas comerciales y/o servicios)</a:t>
            </a:r>
          </a:p>
          <a:p>
            <a:pPr algn="just"/>
            <a:endParaRPr lang="es-CO" sz="2000" b="1" dirty="0">
              <a:solidFill>
                <a:srgbClr val="000A8B"/>
              </a:solidFill>
            </a:endParaRPr>
          </a:p>
          <a:p>
            <a:pPr algn="just"/>
            <a:r>
              <a:rPr lang="es-CO" sz="2000" b="1" dirty="0">
                <a:solidFill>
                  <a:srgbClr val="000A8B"/>
                </a:solidFill>
              </a:rPr>
              <a:t>Para el caso de empresas comerciales y de servicio, se presenta una modificación a la ecuación lineal y sus rangos, de la siguiente manera:</a:t>
            </a:r>
          </a:p>
          <a:p>
            <a:pPr algn="just"/>
            <a:endParaRPr lang="es-CO" sz="2000" b="1" dirty="0">
              <a:solidFill>
                <a:srgbClr val="000A8B"/>
              </a:solidFill>
            </a:endParaRPr>
          </a:p>
          <a:p>
            <a:pPr algn="just"/>
            <a:r>
              <a:rPr lang="es-CO" sz="2000" b="1" dirty="0">
                <a:solidFill>
                  <a:srgbClr val="000A8B"/>
                </a:solidFill>
              </a:rPr>
              <a:t>Z = 6.56X1 + 3.26X2 + 6.72X3 + 1.05X4</a:t>
            </a:r>
          </a:p>
          <a:p>
            <a:pPr algn="just"/>
            <a:endParaRPr lang="es-CO" sz="2000" b="1" dirty="0">
              <a:solidFill>
                <a:srgbClr val="000A8B"/>
              </a:solidFill>
            </a:endParaRPr>
          </a:p>
          <a:p>
            <a:pPr algn="just"/>
            <a:r>
              <a:rPr lang="es-CO" sz="2000" b="1" dirty="0">
                <a:solidFill>
                  <a:srgbClr val="000A8B"/>
                </a:solidFill>
              </a:rPr>
              <a:t>Donde si:</a:t>
            </a:r>
          </a:p>
          <a:p>
            <a:pPr algn="just"/>
            <a:endParaRPr lang="es-CO" sz="2000" b="1" dirty="0">
              <a:solidFill>
                <a:srgbClr val="000A8B"/>
              </a:solidFill>
            </a:endParaRPr>
          </a:p>
          <a:p>
            <a:pPr algn="just"/>
            <a:r>
              <a:rPr lang="es-CO" sz="2000" b="1" dirty="0">
                <a:solidFill>
                  <a:srgbClr val="000A8B"/>
                </a:solidFill>
              </a:rPr>
              <a:t> Z ≤ 1,10                Alta Probabilidad de quiebra el siguiente año    </a:t>
            </a:r>
          </a:p>
          <a:p>
            <a:pPr algn="just"/>
            <a:r>
              <a:rPr lang="es-CO" sz="2000" b="1" dirty="0">
                <a:solidFill>
                  <a:srgbClr val="000A8B"/>
                </a:solidFill>
              </a:rPr>
              <a:t> 1,10&lt;Z&lt;2,60        Zona gris (Se debe observar que tan cerca está a cada rango)</a:t>
            </a:r>
          </a:p>
          <a:p>
            <a:pPr algn="just"/>
            <a:r>
              <a:rPr lang="es-CO" sz="2000" b="1" dirty="0">
                <a:solidFill>
                  <a:srgbClr val="000A8B"/>
                </a:solidFill>
              </a:rPr>
              <a:t> Z ≥ 2,60                Baja probabilidad de quiebra en el corto y mediano plazo</a:t>
            </a:r>
          </a:p>
        </p:txBody>
      </p:sp>
      <p:sp>
        <p:nvSpPr>
          <p:cNvPr id="9" name="CuadroTexto 8">
            <a:extLst>
              <a:ext uri="{FF2B5EF4-FFF2-40B4-BE49-F238E27FC236}">
                <a16:creationId xmlns:a16="http://schemas.microsoft.com/office/drawing/2014/main" id="{D45C186E-DFA0-4A6C-AFAF-CF9FE6428EC3}"/>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854987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9CE472FF-A170-4EA8-A940-166211D0CF3B}"/>
              </a:ext>
            </a:extLst>
          </p:cNvPr>
          <p:cNvSpPr txBox="1"/>
          <p:nvPr/>
        </p:nvSpPr>
        <p:spPr>
          <a:xfrm>
            <a:off x="1022685" y="2949869"/>
            <a:ext cx="7531768" cy="1015663"/>
          </a:xfrm>
          <a:prstGeom prst="rect">
            <a:avLst/>
          </a:prstGeom>
          <a:noFill/>
        </p:spPr>
        <p:txBody>
          <a:bodyPr wrap="square" rtlCol="0">
            <a:spAutoFit/>
          </a:bodyPr>
          <a:lstStyle/>
          <a:p>
            <a:pPr algn="ctr"/>
            <a:r>
              <a:rPr lang="es-CO" sz="3000" b="1" dirty="0">
                <a:solidFill>
                  <a:srgbClr val="000A8B"/>
                </a:solidFill>
              </a:rPr>
              <a:t>CASO DE APLICACIÓN: SOCIEDAD HOWARD Y CIA S. EN C.</a:t>
            </a:r>
          </a:p>
        </p:txBody>
      </p:sp>
      <p:sp>
        <p:nvSpPr>
          <p:cNvPr id="9" name="CuadroTexto 8">
            <a:extLst>
              <a:ext uri="{FF2B5EF4-FFF2-40B4-BE49-F238E27FC236}">
                <a16:creationId xmlns:a16="http://schemas.microsoft.com/office/drawing/2014/main" id="{09531B03-E8EA-4CEF-9E6E-0CF67D4403F2}"/>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2874008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9" name="CuadroTexto 8">
            <a:extLst>
              <a:ext uri="{FF2B5EF4-FFF2-40B4-BE49-F238E27FC236}">
                <a16:creationId xmlns:a16="http://schemas.microsoft.com/office/drawing/2014/main" id="{1AF04CD2-6995-464C-91BC-54870F5B2E63}"/>
              </a:ext>
            </a:extLst>
          </p:cNvPr>
          <p:cNvSpPr txBox="1"/>
          <p:nvPr/>
        </p:nvSpPr>
        <p:spPr>
          <a:xfrm>
            <a:off x="658586" y="1690062"/>
            <a:ext cx="7826828" cy="3477875"/>
          </a:xfrm>
          <a:prstGeom prst="rect">
            <a:avLst/>
          </a:prstGeom>
          <a:noFill/>
        </p:spPr>
        <p:txBody>
          <a:bodyPr wrap="square" rtlCol="0">
            <a:spAutoFit/>
          </a:bodyPr>
          <a:lstStyle/>
          <a:p>
            <a:pPr algn="just"/>
            <a:r>
              <a:rPr lang="es-CO" sz="2000" b="1" dirty="0">
                <a:solidFill>
                  <a:srgbClr val="000A8B"/>
                </a:solidFill>
              </a:rPr>
              <a:t>Antecedentes</a:t>
            </a:r>
          </a:p>
          <a:p>
            <a:pPr algn="just"/>
            <a:endParaRPr lang="es-CO" sz="2000" b="1" dirty="0"/>
          </a:p>
          <a:p>
            <a:pPr algn="just"/>
            <a:r>
              <a:rPr lang="es-CO" sz="2000" b="1" dirty="0">
                <a:solidFill>
                  <a:srgbClr val="000A8B"/>
                </a:solidFill>
              </a:rPr>
              <a:t>La Unidad Nacional para la Extinción del Derecho de Dominio y Contra el Lavado de Activos, a través de Radicado N.º 3780 AD, del día 10 de mayo de 2007, inició proceso de Extinción de Dominio de algunos bienes en cabeza de Edmundo Howard Arias, dentro de los que se encuentran el 100% de las cuotas accionarias de la sociedad HOWARD Y CIA S. EN C. Por oficio No. 0004983 de la Fiscalía General de la Nación de Bogotá D.C. del 08 de mayo de 2007, inscrita el 14 de mayo de 2007 bajo el número 0001431 del libro 08, se decretó embargo y consecuente suspensión de poder dispositivo sobre la sociedad. </a:t>
            </a:r>
          </a:p>
        </p:txBody>
      </p:sp>
      <p:sp>
        <p:nvSpPr>
          <p:cNvPr id="10" name="CuadroTexto 9">
            <a:extLst>
              <a:ext uri="{FF2B5EF4-FFF2-40B4-BE49-F238E27FC236}">
                <a16:creationId xmlns:a16="http://schemas.microsoft.com/office/drawing/2014/main" id="{96DA0489-D42F-4196-BB4B-14B135CFB977}"/>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36231439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7" name="Imagen 6">
            <a:extLst>
              <a:ext uri="{FF2B5EF4-FFF2-40B4-BE49-F238E27FC236}">
                <a16:creationId xmlns:a16="http://schemas.microsoft.com/office/drawing/2014/main" id="{97BECBB1-660F-4112-A557-85347BF6EB64}"/>
              </a:ext>
            </a:extLst>
          </p:cNvPr>
          <p:cNvPicPr/>
          <p:nvPr/>
        </p:nvPicPr>
        <p:blipFill>
          <a:blip r:embed="rId5">
            <a:extLst>
              <a:ext uri="{28A0092B-C50C-407E-A947-70E740481C1C}">
                <a14:useLocalDpi xmlns:a14="http://schemas.microsoft.com/office/drawing/2010/main" val="0"/>
              </a:ext>
            </a:extLst>
          </a:blip>
          <a:stretch>
            <a:fillRect/>
          </a:stretch>
        </p:blipFill>
        <p:spPr>
          <a:xfrm>
            <a:off x="1207698" y="1233133"/>
            <a:ext cx="7021901" cy="5138112"/>
          </a:xfrm>
          <a:prstGeom prst="rect">
            <a:avLst/>
          </a:prstGeom>
        </p:spPr>
      </p:pic>
      <p:sp>
        <p:nvSpPr>
          <p:cNvPr id="9" name="CuadroTexto 8">
            <a:extLst>
              <a:ext uri="{FF2B5EF4-FFF2-40B4-BE49-F238E27FC236}">
                <a16:creationId xmlns:a16="http://schemas.microsoft.com/office/drawing/2014/main" id="{38699ABB-266D-49FE-8529-53D52BDEB92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321477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9" name="Imagen 8">
            <a:extLst>
              <a:ext uri="{FF2B5EF4-FFF2-40B4-BE49-F238E27FC236}">
                <a16:creationId xmlns:a16="http://schemas.microsoft.com/office/drawing/2014/main" id="{FC20357B-7840-4425-A68B-F6B05D903779}"/>
              </a:ext>
            </a:extLst>
          </p:cNvPr>
          <p:cNvPicPr/>
          <p:nvPr/>
        </p:nvPicPr>
        <p:blipFill>
          <a:blip r:embed="rId5">
            <a:extLst>
              <a:ext uri="{28A0092B-C50C-407E-A947-70E740481C1C}">
                <a14:useLocalDpi xmlns:a14="http://schemas.microsoft.com/office/drawing/2010/main" val="0"/>
              </a:ext>
            </a:extLst>
          </a:blip>
          <a:stretch>
            <a:fillRect/>
          </a:stretch>
        </p:blipFill>
        <p:spPr>
          <a:xfrm>
            <a:off x="1009291" y="1147313"/>
            <a:ext cx="7168551" cy="5223932"/>
          </a:xfrm>
          <a:prstGeom prst="rect">
            <a:avLst/>
          </a:prstGeom>
        </p:spPr>
      </p:pic>
      <p:sp>
        <p:nvSpPr>
          <p:cNvPr id="10" name="CuadroTexto 9">
            <a:extLst>
              <a:ext uri="{FF2B5EF4-FFF2-40B4-BE49-F238E27FC236}">
                <a16:creationId xmlns:a16="http://schemas.microsoft.com/office/drawing/2014/main" id="{5D0D4F1F-87F8-4263-AB8A-482959A020F2}"/>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2422687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7" name="Imagen 6">
            <a:extLst>
              <a:ext uri="{FF2B5EF4-FFF2-40B4-BE49-F238E27FC236}">
                <a16:creationId xmlns:a16="http://schemas.microsoft.com/office/drawing/2014/main" id="{E0A49471-F21F-4593-AE63-D04A5C6236FA}"/>
              </a:ext>
            </a:extLst>
          </p:cNvPr>
          <p:cNvPicPr/>
          <p:nvPr/>
        </p:nvPicPr>
        <p:blipFill rotWithShape="1">
          <a:blip r:embed="rId5">
            <a:extLst>
              <a:ext uri="{28A0092B-C50C-407E-A947-70E740481C1C}">
                <a14:useLocalDpi xmlns:a14="http://schemas.microsoft.com/office/drawing/2010/main" val="0"/>
              </a:ext>
            </a:extLst>
          </a:blip>
          <a:srcRect r="543" b="743"/>
          <a:stretch/>
        </p:blipFill>
        <p:spPr bwMode="auto">
          <a:xfrm>
            <a:off x="1095555" y="1293963"/>
            <a:ext cx="7030528" cy="5077282"/>
          </a:xfrm>
          <a:prstGeom prst="rect">
            <a:avLst/>
          </a:prstGeom>
          <a:ln>
            <a:noFill/>
          </a:ln>
          <a:extLst>
            <a:ext uri="{53640926-AAD7-44D8-BBD7-CCE9431645EC}">
              <a14:shadowObscured xmlns:a14="http://schemas.microsoft.com/office/drawing/2010/main"/>
            </a:ext>
          </a:extLst>
        </p:spPr>
      </p:pic>
      <p:sp>
        <p:nvSpPr>
          <p:cNvPr id="9" name="CuadroTexto 8">
            <a:extLst>
              <a:ext uri="{FF2B5EF4-FFF2-40B4-BE49-F238E27FC236}">
                <a16:creationId xmlns:a16="http://schemas.microsoft.com/office/drawing/2014/main" id="{EE323DEC-A169-4169-8365-2C3856F520D5}"/>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3973892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7" name="Imagen 6">
            <a:extLst>
              <a:ext uri="{FF2B5EF4-FFF2-40B4-BE49-F238E27FC236}">
                <a16:creationId xmlns:a16="http://schemas.microsoft.com/office/drawing/2014/main" id="{C1E9FBFC-62F6-488D-86F3-C4E3351C3BF2}"/>
              </a:ext>
            </a:extLst>
          </p:cNvPr>
          <p:cNvPicPr/>
          <p:nvPr/>
        </p:nvPicPr>
        <p:blipFill>
          <a:blip r:embed="rId5">
            <a:extLst>
              <a:ext uri="{28A0092B-C50C-407E-A947-70E740481C1C}">
                <a14:useLocalDpi xmlns:a14="http://schemas.microsoft.com/office/drawing/2010/main" val="0"/>
              </a:ext>
            </a:extLst>
          </a:blip>
          <a:stretch>
            <a:fillRect/>
          </a:stretch>
        </p:blipFill>
        <p:spPr>
          <a:xfrm>
            <a:off x="945265" y="2010189"/>
            <a:ext cx="7146312" cy="4252588"/>
          </a:xfrm>
          <a:prstGeom prst="rect">
            <a:avLst/>
          </a:prstGeom>
        </p:spPr>
      </p:pic>
      <p:sp>
        <p:nvSpPr>
          <p:cNvPr id="9" name="CuadroTexto 8">
            <a:extLst>
              <a:ext uri="{FF2B5EF4-FFF2-40B4-BE49-F238E27FC236}">
                <a16:creationId xmlns:a16="http://schemas.microsoft.com/office/drawing/2014/main" id="{E4587268-4F07-4AD5-A380-06618A371C66}"/>
              </a:ext>
            </a:extLst>
          </p:cNvPr>
          <p:cNvSpPr txBox="1"/>
          <p:nvPr/>
        </p:nvSpPr>
        <p:spPr>
          <a:xfrm>
            <a:off x="658586" y="1286026"/>
            <a:ext cx="7826828" cy="461665"/>
          </a:xfrm>
          <a:prstGeom prst="rect">
            <a:avLst/>
          </a:prstGeom>
          <a:noFill/>
        </p:spPr>
        <p:txBody>
          <a:bodyPr wrap="square" rtlCol="0">
            <a:spAutoFit/>
          </a:bodyPr>
          <a:lstStyle/>
          <a:p>
            <a:pPr algn="ctr"/>
            <a:r>
              <a:rPr lang="es-CO" sz="2400" b="1" dirty="0">
                <a:solidFill>
                  <a:srgbClr val="000A8B"/>
                </a:solidFill>
              </a:rPr>
              <a:t>Objeto social</a:t>
            </a:r>
          </a:p>
        </p:txBody>
      </p:sp>
      <p:sp>
        <p:nvSpPr>
          <p:cNvPr id="10" name="CuadroTexto 9">
            <a:extLst>
              <a:ext uri="{FF2B5EF4-FFF2-40B4-BE49-F238E27FC236}">
                <a16:creationId xmlns:a16="http://schemas.microsoft.com/office/drawing/2014/main" id="{8D65AC49-A8B3-4F61-8908-3D5C3870E727}"/>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974727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pSp>
        <p:nvGrpSpPr>
          <p:cNvPr id="7" name="Grupo 6">
            <a:extLst>
              <a:ext uri="{FF2B5EF4-FFF2-40B4-BE49-F238E27FC236}">
                <a16:creationId xmlns:a16="http://schemas.microsoft.com/office/drawing/2014/main" id="{B62EECFC-CA7E-4F3C-B220-5C5F4057EA3A}"/>
              </a:ext>
            </a:extLst>
          </p:cNvPr>
          <p:cNvGrpSpPr/>
          <p:nvPr/>
        </p:nvGrpSpPr>
        <p:grpSpPr>
          <a:xfrm>
            <a:off x="905774" y="1371599"/>
            <a:ext cx="7873101" cy="4804913"/>
            <a:chOff x="171232" y="1217539"/>
            <a:chExt cx="8761029" cy="4978533"/>
          </a:xfrm>
        </p:grpSpPr>
        <p:sp>
          <p:nvSpPr>
            <p:cNvPr id="9" name="CuadroTexto 8">
              <a:extLst>
                <a:ext uri="{FF2B5EF4-FFF2-40B4-BE49-F238E27FC236}">
                  <a16:creationId xmlns:a16="http://schemas.microsoft.com/office/drawing/2014/main" id="{B119D075-1D39-4C87-A2DE-2D9F4F6D19A1}"/>
                </a:ext>
              </a:extLst>
            </p:cNvPr>
            <p:cNvSpPr txBox="1"/>
            <p:nvPr/>
          </p:nvSpPr>
          <p:spPr>
            <a:xfrm>
              <a:off x="171232" y="1234115"/>
              <a:ext cx="3168352" cy="258262"/>
            </a:xfrm>
            <a:prstGeom prst="rect">
              <a:avLst/>
            </a:prstGeom>
            <a:noFill/>
          </p:spPr>
          <p:txBody>
            <a:bodyPr wrap="square" rtlCol="0">
              <a:spAutoFit/>
            </a:bodyPr>
            <a:lstStyle/>
            <a:p>
              <a:pPr algn="ctr"/>
              <a:r>
                <a:rPr lang="es-CO" sz="750" b="1" dirty="0">
                  <a:latin typeface="Arial" panose="020B0604020202020204" pitchFamily="34" charset="0"/>
                  <a:cs typeface="Arial" panose="020B0604020202020204" pitchFamily="34" charset="0"/>
                </a:rPr>
                <a:t>Ruta Cartagena-San Andrés-Cartagena</a:t>
              </a:r>
            </a:p>
          </p:txBody>
        </p:sp>
        <p:sp>
          <p:nvSpPr>
            <p:cNvPr id="10" name="CuadroTexto 9">
              <a:extLst>
                <a:ext uri="{FF2B5EF4-FFF2-40B4-BE49-F238E27FC236}">
                  <a16:creationId xmlns:a16="http://schemas.microsoft.com/office/drawing/2014/main" id="{5A0BC9E2-F8F5-4539-8E34-C5E655C35D94}"/>
                </a:ext>
              </a:extLst>
            </p:cNvPr>
            <p:cNvSpPr txBox="1"/>
            <p:nvPr/>
          </p:nvSpPr>
          <p:spPr>
            <a:xfrm>
              <a:off x="5364088" y="1217539"/>
              <a:ext cx="3568173" cy="258262"/>
            </a:xfrm>
            <a:prstGeom prst="rect">
              <a:avLst/>
            </a:prstGeom>
            <a:noFill/>
          </p:spPr>
          <p:txBody>
            <a:bodyPr wrap="square" rtlCol="0">
              <a:spAutoFit/>
            </a:bodyPr>
            <a:lstStyle/>
            <a:p>
              <a:pPr algn="ctr"/>
              <a:r>
                <a:rPr lang="es-CO" sz="750" b="1" dirty="0">
                  <a:latin typeface="Arial" panose="020B0604020202020204" pitchFamily="34" charset="0"/>
                  <a:cs typeface="Arial" panose="020B0604020202020204" pitchFamily="34" charset="0"/>
                </a:rPr>
                <a:t>Ruta Cartagena-Colon Panamá-San Andrés-Cartagena</a:t>
              </a:r>
            </a:p>
          </p:txBody>
        </p:sp>
        <p:sp>
          <p:nvSpPr>
            <p:cNvPr id="11" name="CuadroTexto 10">
              <a:extLst>
                <a:ext uri="{FF2B5EF4-FFF2-40B4-BE49-F238E27FC236}">
                  <a16:creationId xmlns:a16="http://schemas.microsoft.com/office/drawing/2014/main" id="{ED07AB4C-368C-4F04-B057-FD69E83094FB}"/>
                </a:ext>
              </a:extLst>
            </p:cNvPr>
            <p:cNvSpPr txBox="1"/>
            <p:nvPr/>
          </p:nvSpPr>
          <p:spPr>
            <a:xfrm>
              <a:off x="2643897" y="3803331"/>
              <a:ext cx="3568173" cy="258262"/>
            </a:xfrm>
            <a:prstGeom prst="rect">
              <a:avLst/>
            </a:prstGeom>
            <a:noFill/>
          </p:spPr>
          <p:txBody>
            <a:bodyPr wrap="square" rtlCol="0">
              <a:spAutoFit/>
            </a:bodyPr>
            <a:lstStyle/>
            <a:p>
              <a:pPr algn="ctr"/>
              <a:r>
                <a:rPr lang="es-CO" sz="750" b="1" dirty="0">
                  <a:latin typeface="Arial" panose="020B0604020202020204" pitchFamily="34" charset="0"/>
                  <a:cs typeface="Arial" panose="020B0604020202020204" pitchFamily="34" charset="0"/>
                </a:rPr>
                <a:t>Ruta San Andrés-Costa Rica-San Andrés</a:t>
              </a:r>
            </a:p>
          </p:txBody>
        </p:sp>
        <p:grpSp>
          <p:nvGrpSpPr>
            <p:cNvPr id="14" name="Grupo 13">
              <a:extLst>
                <a:ext uri="{FF2B5EF4-FFF2-40B4-BE49-F238E27FC236}">
                  <a16:creationId xmlns:a16="http://schemas.microsoft.com/office/drawing/2014/main" id="{90C45968-17D8-45E2-BF52-EB6D8C63D37D}"/>
                </a:ext>
              </a:extLst>
            </p:cNvPr>
            <p:cNvGrpSpPr/>
            <p:nvPr/>
          </p:nvGrpSpPr>
          <p:grpSpPr>
            <a:xfrm>
              <a:off x="179512" y="1471444"/>
              <a:ext cx="8691858" cy="4724628"/>
              <a:chOff x="179512" y="1471444"/>
              <a:chExt cx="8691858" cy="4724628"/>
            </a:xfrm>
          </p:grpSpPr>
          <p:grpSp>
            <p:nvGrpSpPr>
              <p:cNvPr id="15" name="Grupo 14">
                <a:extLst>
                  <a:ext uri="{FF2B5EF4-FFF2-40B4-BE49-F238E27FC236}">
                    <a16:creationId xmlns:a16="http://schemas.microsoft.com/office/drawing/2014/main" id="{632C52CF-117F-4219-80D8-256EF2945BAE}"/>
                  </a:ext>
                </a:extLst>
              </p:cNvPr>
              <p:cNvGrpSpPr/>
              <p:nvPr/>
            </p:nvGrpSpPr>
            <p:grpSpPr>
              <a:xfrm>
                <a:off x="179512" y="1500243"/>
                <a:ext cx="3367211" cy="2136479"/>
                <a:chOff x="251520" y="1308888"/>
                <a:chExt cx="3367211" cy="2136479"/>
              </a:xfrm>
            </p:grpSpPr>
            <p:pic>
              <p:nvPicPr>
                <p:cNvPr id="30" name="0 Imagen">
                  <a:extLst>
                    <a:ext uri="{FF2B5EF4-FFF2-40B4-BE49-F238E27FC236}">
                      <a16:creationId xmlns:a16="http://schemas.microsoft.com/office/drawing/2014/main" id="{2157C780-7DAB-4AC1-93AC-661319CFB51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51520" y="1308888"/>
                  <a:ext cx="3168352" cy="2136479"/>
                </a:xfrm>
                <a:prstGeom prst="rect">
                  <a:avLst/>
                </a:prstGeom>
              </p:spPr>
            </p:pic>
            <p:sp>
              <p:nvSpPr>
                <p:cNvPr id="31" name="Elipse 30">
                  <a:extLst>
                    <a:ext uri="{FF2B5EF4-FFF2-40B4-BE49-F238E27FC236}">
                      <a16:creationId xmlns:a16="http://schemas.microsoft.com/office/drawing/2014/main" id="{6FB37995-9E80-43CC-BF96-122851D10E59}"/>
                    </a:ext>
                  </a:extLst>
                </p:cNvPr>
                <p:cNvSpPr/>
                <p:nvPr/>
              </p:nvSpPr>
              <p:spPr>
                <a:xfrm>
                  <a:off x="1043608" y="1988840"/>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sp>
              <p:nvSpPr>
                <p:cNvPr id="32" name="Elipse 31">
                  <a:extLst>
                    <a:ext uri="{FF2B5EF4-FFF2-40B4-BE49-F238E27FC236}">
                      <a16:creationId xmlns:a16="http://schemas.microsoft.com/office/drawing/2014/main" id="{16E01B05-0ED1-45A7-8A98-4F297A2BB147}"/>
                    </a:ext>
                  </a:extLst>
                </p:cNvPr>
                <p:cNvSpPr/>
                <p:nvPr/>
              </p:nvSpPr>
              <p:spPr>
                <a:xfrm>
                  <a:off x="2267744" y="2405885"/>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33" name="Conector recto de flecha 32">
                  <a:extLst>
                    <a:ext uri="{FF2B5EF4-FFF2-40B4-BE49-F238E27FC236}">
                      <a16:creationId xmlns:a16="http://schemas.microsoft.com/office/drawing/2014/main" id="{7D0A9A41-E5EB-4E1F-BA84-2DCD42397279}"/>
                    </a:ext>
                  </a:extLst>
                </p:cNvPr>
                <p:cNvCxnSpPr>
                  <a:cxnSpLocks/>
                </p:cNvCxnSpPr>
                <p:nvPr/>
              </p:nvCxnSpPr>
              <p:spPr>
                <a:xfrm>
                  <a:off x="1420207" y="2204864"/>
                  <a:ext cx="814418" cy="345037"/>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CuadroTexto 33">
                  <a:extLst>
                    <a:ext uri="{FF2B5EF4-FFF2-40B4-BE49-F238E27FC236}">
                      <a16:creationId xmlns:a16="http://schemas.microsoft.com/office/drawing/2014/main" id="{E596D6F0-4B55-45B9-B207-5A8E1842FFF2}"/>
                    </a:ext>
                  </a:extLst>
                </p:cNvPr>
                <p:cNvSpPr txBox="1"/>
                <p:nvPr/>
              </p:nvSpPr>
              <p:spPr>
                <a:xfrm>
                  <a:off x="1600797" y="1329787"/>
                  <a:ext cx="2017934" cy="972639"/>
                </a:xfrm>
                <a:prstGeom prst="rect">
                  <a:avLst/>
                </a:prstGeom>
                <a:noFill/>
              </p:spPr>
              <p:txBody>
                <a:bodyPr wrap="square" rtlCol="0">
                  <a:spAutoFit/>
                </a:bodyPr>
                <a:lstStyle/>
                <a:p>
                  <a:r>
                    <a:rPr lang="es-CO" sz="500" dirty="0">
                      <a:solidFill>
                        <a:srgbClr val="FFFF00"/>
                      </a:solidFill>
                      <a:latin typeface="Arial" panose="020B0604020202020204" pitchFamily="34" charset="0"/>
                      <a:cs typeface="Arial" panose="020B0604020202020204" pitchFamily="34" charset="0"/>
                    </a:rPr>
                    <a:t>-Carga general consolidadas en contenedor </a:t>
                  </a:r>
                </a:p>
                <a:p>
                  <a:r>
                    <a:rPr lang="es-CO" sz="500" dirty="0">
                      <a:solidFill>
                        <a:srgbClr val="FFFF00"/>
                      </a:solidFill>
                      <a:latin typeface="Arial" panose="020B0604020202020204" pitchFamily="34" charset="0"/>
                      <a:cs typeface="Arial" panose="020B0604020202020204" pitchFamily="34" charset="0"/>
                    </a:rPr>
                    <a:t>-Carga producto perecedero consolidado contenedor </a:t>
                  </a:r>
                </a:p>
                <a:p>
                  <a:r>
                    <a:rPr lang="es-CO" sz="500" dirty="0">
                      <a:solidFill>
                        <a:srgbClr val="FFFF00"/>
                      </a:solidFill>
                      <a:latin typeface="Arial" panose="020B0604020202020204" pitchFamily="34" charset="0"/>
                      <a:cs typeface="Arial" panose="020B0604020202020204" pitchFamily="34" charset="0"/>
                    </a:rPr>
                    <a:t>-Carga productos fríos consolidados contenedor Frio.</a:t>
                  </a:r>
                </a:p>
                <a:p>
                  <a:r>
                    <a:rPr lang="es-CO" sz="500" dirty="0">
                      <a:solidFill>
                        <a:srgbClr val="FFFF00"/>
                      </a:solidFill>
                      <a:latin typeface="Arial" panose="020B0604020202020204" pitchFamily="34" charset="0"/>
                      <a:cs typeface="Arial" panose="020B0604020202020204" pitchFamily="34" charset="0"/>
                    </a:rPr>
                    <a:t>-Materiales de construcción en pallet</a:t>
                  </a:r>
                </a:p>
                <a:p>
                  <a:r>
                    <a:rPr lang="es-CO" sz="500" dirty="0">
                      <a:solidFill>
                        <a:srgbClr val="FFFF00"/>
                      </a:solidFill>
                      <a:latin typeface="Arial" panose="020B0604020202020204" pitchFamily="34" charset="0"/>
                      <a:cs typeface="Arial" panose="020B0604020202020204" pitchFamily="34" charset="0"/>
                    </a:rPr>
                    <a:t>-Eslingas de cemento</a:t>
                  </a:r>
                </a:p>
                <a:p>
                  <a:r>
                    <a:rPr lang="es-CO" sz="500" dirty="0">
                      <a:solidFill>
                        <a:srgbClr val="FFFF00"/>
                      </a:solidFill>
                      <a:latin typeface="Arial" panose="020B0604020202020204" pitchFamily="34" charset="0"/>
                      <a:cs typeface="Arial" panose="020B0604020202020204" pitchFamily="34" charset="0"/>
                    </a:rPr>
                    <a:t>-Big Bag de Cemento</a:t>
                  </a:r>
                </a:p>
                <a:p>
                  <a:r>
                    <a:rPr lang="es-CO" sz="500" dirty="0">
                      <a:solidFill>
                        <a:srgbClr val="FFFF00"/>
                      </a:solidFill>
                      <a:latin typeface="Arial" panose="020B0604020202020204" pitchFamily="34" charset="0"/>
                      <a:cs typeface="Arial" panose="020B0604020202020204" pitchFamily="34" charset="0"/>
                    </a:rPr>
                    <a:t>-Big Bag de Agregados</a:t>
                  </a:r>
                </a:p>
                <a:p>
                  <a:r>
                    <a:rPr lang="es-CO" sz="500" dirty="0">
                      <a:solidFill>
                        <a:srgbClr val="FFFF00"/>
                      </a:solidFill>
                      <a:latin typeface="Arial" panose="020B0604020202020204" pitchFamily="34" charset="0"/>
                      <a:cs typeface="Arial" panose="020B0604020202020204" pitchFamily="34" charset="0"/>
                    </a:rPr>
                    <a:t>-Agregados a Granel.</a:t>
                  </a:r>
                </a:p>
                <a:p>
                  <a:r>
                    <a:rPr lang="es-CO" sz="500" dirty="0">
                      <a:solidFill>
                        <a:srgbClr val="FFFF00"/>
                      </a:solidFill>
                      <a:latin typeface="Arial" panose="020B0604020202020204" pitchFamily="34" charset="0"/>
                      <a:cs typeface="Arial" panose="020B0604020202020204" pitchFamily="34" charset="0"/>
                    </a:rPr>
                    <a:t>-Vehículos y Maquinaria en general</a:t>
                  </a:r>
                </a:p>
              </p:txBody>
            </p:sp>
          </p:grpSp>
          <p:grpSp>
            <p:nvGrpSpPr>
              <p:cNvPr id="16" name="Grupo 15">
                <a:extLst>
                  <a:ext uri="{FF2B5EF4-FFF2-40B4-BE49-F238E27FC236}">
                    <a16:creationId xmlns:a16="http://schemas.microsoft.com/office/drawing/2014/main" id="{86843EB8-F53D-4A90-8440-B0B0E2A7A483}"/>
                  </a:ext>
                </a:extLst>
              </p:cNvPr>
              <p:cNvGrpSpPr/>
              <p:nvPr/>
            </p:nvGrpSpPr>
            <p:grpSpPr>
              <a:xfrm>
                <a:off x="5610523" y="1471444"/>
                <a:ext cx="3260847" cy="2136479"/>
                <a:chOff x="5610523" y="1471444"/>
                <a:chExt cx="3260847" cy="2136479"/>
              </a:xfrm>
            </p:grpSpPr>
            <p:pic>
              <p:nvPicPr>
                <p:cNvPr id="22" name="0 Imagen">
                  <a:extLst>
                    <a:ext uri="{FF2B5EF4-FFF2-40B4-BE49-F238E27FC236}">
                      <a16:creationId xmlns:a16="http://schemas.microsoft.com/office/drawing/2014/main" id="{057C83AE-B018-4E83-9453-701E8AE8376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5610523" y="1471444"/>
                  <a:ext cx="3168352" cy="2136479"/>
                </a:xfrm>
                <a:prstGeom prst="rect">
                  <a:avLst/>
                </a:prstGeom>
              </p:spPr>
            </p:pic>
            <p:sp>
              <p:nvSpPr>
                <p:cNvPr id="23" name="CuadroTexto 22">
                  <a:extLst>
                    <a:ext uri="{FF2B5EF4-FFF2-40B4-BE49-F238E27FC236}">
                      <a16:creationId xmlns:a16="http://schemas.microsoft.com/office/drawing/2014/main" id="{1B085F6E-B0BA-48C7-AA1F-A688ABBDB505}"/>
                    </a:ext>
                  </a:extLst>
                </p:cNvPr>
                <p:cNvSpPr txBox="1"/>
                <p:nvPr/>
              </p:nvSpPr>
              <p:spPr>
                <a:xfrm>
                  <a:off x="7143178" y="1563548"/>
                  <a:ext cx="1728192" cy="542126"/>
                </a:xfrm>
                <a:prstGeom prst="rect">
                  <a:avLst/>
                </a:prstGeom>
                <a:noFill/>
              </p:spPr>
              <p:txBody>
                <a:bodyPr wrap="square" rtlCol="0">
                  <a:spAutoFit/>
                </a:bodyPr>
                <a:lstStyle/>
                <a:p>
                  <a:r>
                    <a:rPr lang="es-CO" sz="700" dirty="0">
                      <a:solidFill>
                        <a:srgbClr val="FFFF00"/>
                      </a:solidFill>
                      <a:latin typeface="Arial" panose="020B0604020202020204" pitchFamily="34" charset="0"/>
                      <a:cs typeface="Arial" panose="020B0604020202020204" pitchFamily="34" charset="0"/>
                    </a:rPr>
                    <a:t>-Carga general consolidadas en contenedor </a:t>
                  </a:r>
                </a:p>
                <a:p>
                  <a:r>
                    <a:rPr lang="es-CO" sz="700" dirty="0">
                      <a:solidFill>
                        <a:srgbClr val="FFFF00"/>
                      </a:solidFill>
                      <a:latin typeface="Arial" panose="020B0604020202020204" pitchFamily="34" charset="0"/>
                      <a:cs typeface="Arial" panose="020B0604020202020204" pitchFamily="34" charset="0"/>
                    </a:rPr>
                    <a:t>-Vehículos y Maquinaria en general</a:t>
                  </a:r>
                </a:p>
              </p:txBody>
            </p:sp>
            <p:sp>
              <p:nvSpPr>
                <p:cNvPr id="24" name="Elipse 23">
                  <a:extLst>
                    <a:ext uri="{FF2B5EF4-FFF2-40B4-BE49-F238E27FC236}">
                      <a16:creationId xmlns:a16="http://schemas.microsoft.com/office/drawing/2014/main" id="{19BF4D6A-B806-493B-8A5B-1037CF1D7B41}"/>
                    </a:ext>
                  </a:extLst>
                </p:cNvPr>
                <p:cNvSpPr/>
                <p:nvPr/>
              </p:nvSpPr>
              <p:spPr>
                <a:xfrm>
                  <a:off x="7634505" y="2568482"/>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sp>
              <p:nvSpPr>
                <p:cNvPr id="25" name="Elipse 24">
                  <a:extLst>
                    <a:ext uri="{FF2B5EF4-FFF2-40B4-BE49-F238E27FC236}">
                      <a16:creationId xmlns:a16="http://schemas.microsoft.com/office/drawing/2014/main" id="{48E5B62C-4473-4CF3-8739-C7B5B2BC7A5F}"/>
                    </a:ext>
                  </a:extLst>
                </p:cNvPr>
                <p:cNvSpPr/>
                <p:nvPr/>
              </p:nvSpPr>
              <p:spPr>
                <a:xfrm>
                  <a:off x="6372200" y="2132856"/>
                  <a:ext cx="432048"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sp>
              <p:nvSpPr>
                <p:cNvPr id="26" name="Elipse 25">
                  <a:extLst>
                    <a:ext uri="{FF2B5EF4-FFF2-40B4-BE49-F238E27FC236}">
                      <a16:creationId xmlns:a16="http://schemas.microsoft.com/office/drawing/2014/main" id="{4AE6A8CD-E07F-43AD-BEBA-B6BECB16739A}"/>
                    </a:ext>
                  </a:extLst>
                </p:cNvPr>
                <p:cNvSpPr/>
                <p:nvPr/>
              </p:nvSpPr>
              <p:spPr>
                <a:xfrm>
                  <a:off x="6850175" y="2775991"/>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cxnSp>
              <p:nvCxnSpPr>
                <p:cNvPr id="27" name="Conector recto de flecha 26">
                  <a:extLst>
                    <a:ext uri="{FF2B5EF4-FFF2-40B4-BE49-F238E27FC236}">
                      <a16:creationId xmlns:a16="http://schemas.microsoft.com/office/drawing/2014/main" id="{487EBBE4-05D8-42F0-B945-5B62FD62BFC4}"/>
                    </a:ext>
                  </a:extLst>
                </p:cNvPr>
                <p:cNvCxnSpPr>
                  <a:cxnSpLocks/>
                </p:cNvCxnSpPr>
                <p:nvPr/>
              </p:nvCxnSpPr>
              <p:spPr>
                <a:xfrm>
                  <a:off x="6804248" y="2332525"/>
                  <a:ext cx="814418" cy="345037"/>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Conector recto de flecha 27">
                  <a:extLst>
                    <a:ext uri="{FF2B5EF4-FFF2-40B4-BE49-F238E27FC236}">
                      <a16:creationId xmlns:a16="http://schemas.microsoft.com/office/drawing/2014/main" id="{27B606B0-1716-4349-99B1-1ABEC5512463}"/>
                    </a:ext>
                  </a:extLst>
                </p:cNvPr>
                <p:cNvCxnSpPr>
                  <a:cxnSpLocks/>
                </p:cNvCxnSpPr>
                <p:nvPr/>
              </p:nvCxnSpPr>
              <p:spPr>
                <a:xfrm>
                  <a:off x="6607099" y="2468227"/>
                  <a:ext cx="243076" cy="388287"/>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Conector recto de flecha 28">
                  <a:extLst>
                    <a:ext uri="{FF2B5EF4-FFF2-40B4-BE49-F238E27FC236}">
                      <a16:creationId xmlns:a16="http://schemas.microsoft.com/office/drawing/2014/main" id="{5A8DE077-603D-488E-AEA5-94DDA05C9E5E}"/>
                    </a:ext>
                  </a:extLst>
                </p:cNvPr>
                <p:cNvCxnSpPr>
                  <a:cxnSpLocks/>
                </p:cNvCxnSpPr>
                <p:nvPr/>
              </p:nvCxnSpPr>
              <p:spPr>
                <a:xfrm flipV="1">
                  <a:off x="7210215" y="2777481"/>
                  <a:ext cx="424290" cy="181849"/>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7" name="Grupo 16">
                <a:extLst>
                  <a:ext uri="{FF2B5EF4-FFF2-40B4-BE49-F238E27FC236}">
                    <a16:creationId xmlns:a16="http://schemas.microsoft.com/office/drawing/2014/main" id="{84842C27-0E83-4C48-8415-3EBEB45252E7}"/>
                  </a:ext>
                </a:extLst>
              </p:cNvPr>
              <p:cNvGrpSpPr/>
              <p:nvPr/>
            </p:nvGrpSpPr>
            <p:grpSpPr>
              <a:xfrm>
                <a:off x="2843808" y="4059593"/>
                <a:ext cx="3353023" cy="2136479"/>
                <a:chOff x="2843808" y="4059593"/>
                <a:chExt cx="3353023" cy="2136479"/>
              </a:xfrm>
            </p:grpSpPr>
            <p:pic>
              <p:nvPicPr>
                <p:cNvPr id="18" name="0 Imagen">
                  <a:extLst>
                    <a:ext uri="{FF2B5EF4-FFF2-40B4-BE49-F238E27FC236}">
                      <a16:creationId xmlns:a16="http://schemas.microsoft.com/office/drawing/2014/main" id="{11D46970-0B2C-476A-8B78-B7A0FB47BE71}"/>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843808" y="4059593"/>
                  <a:ext cx="3168352" cy="2136479"/>
                </a:xfrm>
                <a:prstGeom prst="rect">
                  <a:avLst/>
                </a:prstGeom>
              </p:spPr>
            </p:pic>
            <p:sp>
              <p:nvSpPr>
                <p:cNvPr id="19" name="CuadroTexto 18">
                  <a:extLst>
                    <a:ext uri="{FF2B5EF4-FFF2-40B4-BE49-F238E27FC236}">
                      <a16:creationId xmlns:a16="http://schemas.microsoft.com/office/drawing/2014/main" id="{7DF80A1D-CA00-4AFB-AD8E-D9FED7E7B54D}"/>
                    </a:ext>
                  </a:extLst>
                </p:cNvPr>
                <p:cNvSpPr txBox="1"/>
                <p:nvPr/>
              </p:nvSpPr>
              <p:spPr>
                <a:xfrm>
                  <a:off x="4826894" y="4106459"/>
                  <a:ext cx="1369937" cy="318898"/>
                </a:xfrm>
                <a:prstGeom prst="rect">
                  <a:avLst/>
                </a:prstGeom>
                <a:noFill/>
              </p:spPr>
              <p:txBody>
                <a:bodyPr wrap="square" rtlCol="0">
                  <a:spAutoFit/>
                </a:bodyPr>
                <a:lstStyle/>
                <a:p>
                  <a:r>
                    <a:rPr lang="es-CO" sz="700" dirty="0">
                      <a:solidFill>
                        <a:srgbClr val="FFFF00"/>
                      </a:solidFill>
                      <a:latin typeface="Arial" panose="020B0604020202020204" pitchFamily="34" charset="0"/>
                      <a:cs typeface="Arial" panose="020B0604020202020204" pitchFamily="34" charset="0"/>
                    </a:rPr>
                    <a:t>-Agregados a granel </a:t>
                  </a:r>
                </a:p>
                <a:p>
                  <a:endParaRPr lang="es-CO" sz="700" dirty="0">
                    <a:solidFill>
                      <a:srgbClr val="FFFF00"/>
                    </a:solidFill>
                    <a:latin typeface="Arial" panose="020B0604020202020204" pitchFamily="34" charset="0"/>
                    <a:cs typeface="Arial" panose="020B0604020202020204" pitchFamily="34" charset="0"/>
                  </a:endParaRPr>
                </a:p>
              </p:txBody>
            </p:sp>
            <p:sp>
              <p:nvSpPr>
                <p:cNvPr id="20" name="Elipse 19">
                  <a:extLst>
                    <a:ext uri="{FF2B5EF4-FFF2-40B4-BE49-F238E27FC236}">
                      <a16:creationId xmlns:a16="http://schemas.microsoft.com/office/drawing/2014/main" id="{93987B5A-8657-44B6-B34B-2BBD73EC8005}"/>
                    </a:ext>
                  </a:extLst>
                </p:cNvPr>
                <p:cNvSpPr/>
                <p:nvPr/>
              </p:nvSpPr>
              <p:spPr>
                <a:xfrm>
                  <a:off x="2987824" y="5201799"/>
                  <a:ext cx="636279" cy="28164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sp>
              <p:nvSpPr>
                <p:cNvPr id="21" name="Elipse 20">
                  <a:extLst>
                    <a:ext uri="{FF2B5EF4-FFF2-40B4-BE49-F238E27FC236}">
                      <a16:creationId xmlns:a16="http://schemas.microsoft.com/office/drawing/2014/main" id="{8BCC3E24-7B8A-49EB-9763-F748F8ED464A}"/>
                    </a:ext>
                  </a:extLst>
                </p:cNvPr>
                <p:cNvSpPr/>
                <p:nvPr/>
              </p:nvSpPr>
              <p:spPr>
                <a:xfrm>
                  <a:off x="3563888" y="4741553"/>
                  <a:ext cx="432048" cy="24910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grpSp>
        </p:grpSp>
      </p:grpSp>
      <p:sp>
        <p:nvSpPr>
          <p:cNvPr id="35" name="CuadroTexto 34">
            <a:extLst>
              <a:ext uri="{FF2B5EF4-FFF2-40B4-BE49-F238E27FC236}">
                <a16:creationId xmlns:a16="http://schemas.microsoft.com/office/drawing/2014/main" id="{99825475-BB72-4933-80FB-3196A374FCD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207932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F83AB4D1-F0B5-4957-B13E-95575D160AEB}"/>
              </a:ext>
            </a:extLst>
          </p:cNvPr>
          <p:cNvSpPr txBox="1"/>
          <p:nvPr/>
        </p:nvSpPr>
        <p:spPr>
          <a:xfrm>
            <a:off x="565711" y="1213051"/>
            <a:ext cx="8355304" cy="5062924"/>
          </a:xfrm>
          <a:prstGeom prst="rect">
            <a:avLst/>
          </a:prstGeom>
          <a:noFill/>
        </p:spPr>
        <p:txBody>
          <a:bodyPr wrap="square" rtlCol="0">
            <a:spAutoFit/>
          </a:bodyPr>
          <a:lstStyle/>
          <a:p>
            <a:pPr algn="just"/>
            <a:r>
              <a:rPr lang="es-CO" sz="1900" b="1" dirty="0">
                <a:solidFill>
                  <a:srgbClr val="000A8B"/>
                </a:solidFill>
              </a:rPr>
              <a:t>Operatividad</a:t>
            </a:r>
          </a:p>
          <a:p>
            <a:pPr algn="just"/>
            <a:endParaRPr lang="es-CO" sz="1900" b="1" dirty="0">
              <a:solidFill>
                <a:srgbClr val="000A8B"/>
              </a:solidFill>
            </a:endParaRPr>
          </a:p>
          <a:p>
            <a:pPr algn="just"/>
            <a:r>
              <a:rPr lang="es-CO" sz="1900" b="1" dirty="0">
                <a:solidFill>
                  <a:srgbClr val="000A8B"/>
                </a:solidFill>
              </a:rPr>
              <a:t>Howard y </a:t>
            </a:r>
            <a:r>
              <a:rPr lang="es-CO" sz="1900" b="1" dirty="0" err="1">
                <a:solidFill>
                  <a:srgbClr val="000A8B"/>
                </a:solidFill>
              </a:rPr>
              <a:t>Cia</a:t>
            </a:r>
            <a:r>
              <a:rPr lang="es-CO" sz="1900" b="1" dirty="0">
                <a:solidFill>
                  <a:srgbClr val="000A8B"/>
                </a:solidFill>
              </a:rPr>
              <a:t> S. En C. en la actualidad solo se dedica a actividades de puertos y servicios complementarios para el transporte acuático, así como también a actividades inmobiliarias realizadas con bienes propios, mientras que los establecimientos de comercio prestan servicios a ésta tales como servicio público de transporte terrestre automotor en la modalidad de carga (J. Howard) y servicios de cargue y descargue, servicios de remolcador, grúa y manipulación de carga principalmente a las motos naves de la sociedad (Transporte Marítimo Gonzalo H.) </a:t>
            </a:r>
          </a:p>
          <a:p>
            <a:pPr algn="just"/>
            <a:endParaRPr lang="es-CO" sz="1900" b="1" dirty="0">
              <a:solidFill>
                <a:srgbClr val="000A8B"/>
              </a:solidFill>
            </a:endParaRPr>
          </a:p>
          <a:p>
            <a:pPr algn="just"/>
            <a:r>
              <a:rPr lang="es-CO" sz="1900" b="1" dirty="0">
                <a:solidFill>
                  <a:srgbClr val="000A8B"/>
                </a:solidFill>
              </a:rPr>
              <a:t>No obstante, pese a que la sociedad se encuentra activa, la situación financiera a 2017 no es muy alentadora, presentando una disminución tanto del activo total en $1.609.352.000 como del patrimonio en $5.569.422.000 (valor correspondiente a la pérdida neta del presente ejercicio) y un aumento de los pasivos de $3.690.070.000.</a:t>
            </a:r>
          </a:p>
          <a:p>
            <a:pPr algn="just"/>
            <a:endParaRPr lang="es-CO" sz="1900" b="1" dirty="0">
              <a:solidFill>
                <a:srgbClr val="000A8B"/>
              </a:solidFill>
            </a:endParaRPr>
          </a:p>
        </p:txBody>
      </p:sp>
      <p:sp>
        <p:nvSpPr>
          <p:cNvPr id="9" name="CuadroTexto 8">
            <a:extLst>
              <a:ext uri="{FF2B5EF4-FFF2-40B4-BE49-F238E27FC236}">
                <a16:creationId xmlns:a16="http://schemas.microsoft.com/office/drawing/2014/main" id="{C553C1C8-9172-43E3-AE96-E05CA7C7E021}"/>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2619892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39F859EF-1DEC-42A9-838B-F301F5E68C9D}"/>
              </a:ext>
            </a:extLst>
          </p:cNvPr>
          <p:cNvSpPr txBox="1"/>
          <p:nvPr/>
        </p:nvSpPr>
        <p:spPr>
          <a:xfrm>
            <a:off x="394348" y="1341488"/>
            <a:ext cx="8355304" cy="4732065"/>
          </a:xfrm>
          <a:prstGeom prst="rect">
            <a:avLst/>
          </a:prstGeom>
          <a:noFill/>
        </p:spPr>
        <p:txBody>
          <a:bodyPr wrap="square" rtlCol="0">
            <a:spAutoFit/>
          </a:bodyPr>
          <a:lstStyle/>
          <a:p>
            <a:endParaRPr lang="es-ES" sz="1350" dirty="0"/>
          </a:p>
          <a:p>
            <a:pPr algn="just"/>
            <a:r>
              <a:rPr lang="es-ES" b="1" dirty="0">
                <a:solidFill>
                  <a:srgbClr val="000A8B"/>
                </a:solidFill>
              </a:rPr>
              <a:t>Para el año el año 2014 la empresa Howard cerro con una pérdida de (-) 991 millones de pesos y el dictamen del Revisor Fiscal fue presentado con salvedades señalando que existía INCERTIDUMBRE que da lugar a dudas sobre la capacidad de la sociedad para continuar con el negocio en marcha.  </a:t>
            </a:r>
          </a:p>
          <a:p>
            <a:pPr algn="just"/>
            <a:endParaRPr lang="es-ES" b="1" dirty="0">
              <a:solidFill>
                <a:srgbClr val="000A8B"/>
              </a:solidFill>
            </a:endParaRPr>
          </a:p>
          <a:p>
            <a:pPr algn="just"/>
            <a:r>
              <a:rPr lang="es-ES" b="1" dirty="0">
                <a:solidFill>
                  <a:srgbClr val="000A8B"/>
                </a:solidFill>
              </a:rPr>
              <a:t>La operación de la empresa bajo la administración de SAE se ha enfrentado a las siguientes situaciones: </a:t>
            </a:r>
            <a:endParaRPr lang="es-CO" b="1" dirty="0">
              <a:solidFill>
                <a:srgbClr val="000A8B"/>
              </a:solidFill>
            </a:endParaRPr>
          </a:p>
          <a:p>
            <a:pPr algn="just"/>
            <a:r>
              <a:rPr lang="es-ES" b="1" dirty="0">
                <a:solidFill>
                  <a:srgbClr val="000A8B"/>
                </a:solidFill>
              </a:rPr>
              <a:t> </a:t>
            </a:r>
            <a:endParaRPr lang="es-CO" b="1" dirty="0">
              <a:solidFill>
                <a:srgbClr val="000A8B"/>
              </a:solidFill>
            </a:endParaRPr>
          </a:p>
          <a:p>
            <a:pPr lvl="0" algn="just"/>
            <a:r>
              <a:rPr lang="es-ES" b="1" dirty="0">
                <a:solidFill>
                  <a:srgbClr val="000A8B"/>
                </a:solidFill>
              </a:rPr>
              <a:t>Para la época de la incautación y hasta el año 2015, la sociedad Howard y </a:t>
            </a:r>
            <a:r>
              <a:rPr lang="es-ES" b="1" dirty="0" err="1">
                <a:solidFill>
                  <a:srgbClr val="000A8B"/>
                </a:solidFill>
              </a:rPr>
              <a:t>Cia</a:t>
            </a:r>
            <a:r>
              <a:rPr lang="es-ES" b="1" dirty="0">
                <a:solidFill>
                  <a:srgbClr val="000A8B"/>
                </a:solidFill>
              </a:rPr>
              <a:t> S en C,   tuvo el monopolio en la actividad de prestación de servicio de transporte marítimo para San Andres. En el año 2015, entra en operación la compañía </a:t>
            </a:r>
            <a:r>
              <a:rPr lang="es-ES" b="1" dirty="0" err="1">
                <a:solidFill>
                  <a:srgbClr val="000A8B"/>
                </a:solidFill>
              </a:rPr>
              <a:t>Deliverance</a:t>
            </a:r>
            <a:r>
              <a:rPr lang="es-ES" b="1" dirty="0">
                <a:solidFill>
                  <a:srgbClr val="000A8B"/>
                </a:solidFill>
              </a:rPr>
              <a:t>, lo cual generó una disminución en el mercado de clientes de Howard.    </a:t>
            </a:r>
            <a:endParaRPr lang="es-CO" b="1" dirty="0">
              <a:solidFill>
                <a:srgbClr val="000A8B"/>
              </a:solidFill>
            </a:endParaRPr>
          </a:p>
          <a:p>
            <a:pPr lvl="0" algn="just"/>
            <a:endParaRPr lang="es-ES" b="1" dirty="0">
              <a:solidFill>
                <a:srgbClr val="000A8B"/>
              </a:solidFill>
            </a:endParaRPr>
          </a:p>
          <a:p>
            <a:pPr lvl="0" algn="just"/>
            <a:r>
              <a:rPr lang="es-ES" b="1" dirty="0">
                <a:solidFill>
                  <a:srgbClr val="000A8B"/>
                </a:solidFill>
              </a:rPr>
              <a:t>A finales del año 2015 se produjo el siniestro de la motonave “</a:t>
            </a:r>
            <a:r>
              <a:rPr lang="es-ES" b="1" dirty="0" err="1">
                <a:solidFill>
                  <a:srgbClr val="000A8B"/>
                </a:solidFill>
              </a:rPr>
              <a:t>Temptation</a:t>
            </a:r>
            <a:r>
              <a:rPr lang="es-ES" b="1" dirty="0">
                <a:solidFill>
                  <a:srgbClr val="000A8B"/>
                </a:solidFill>
              </a:rPr>
              <a:t>”, afectando significativamente los ingresos para el año 2016.  </a:t>
            </a:r>
            <a:endParaRPr lang="es-CO" b="1" dirty="0">
              <a:solidFill>
                <a:srgbClr val="000A8B"/>
              </a:solidFill>
            </a:endParaRPr>
          </a:p>
          <a:p>
            <a:pPr lvl="0" algn="just"/>
            <a:endParaRPr lang="es-ES" b="1" dirty="0">
              <a:solidFill>
                <a:srgbClr val="000A8B"/>
              </a:solidFill>
            </a:endParaRPr>
          </a:p>
        </p:txBody>
      </p:sp>
      <p:sp>
        <p:nvSpPr>
          <p:cNvPr id="10" name="CuadroTexto 9">
            <a:extLst>
              <a:ext uri="{FF2B5EF4-FFF2-40B4-BE49-F238E27FC236}">
                <a16:creationId xmlns:a16="http://schemas.microsoft.com/office/drawing/2014/main" id="{CEF129A2-6237-47D3-AEF9-ADA6FA61A167}"/>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4047294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9" name="CuadroTexto 8">
            <a:extLst>
              <a:ext uri="{FF2B5EF4-FFF2-40B4-BE49-F238E27FC236}">
                <a16:creationId xmlns:a16="http://schemas.microsoft.com/office/drawing/2014/main" id="{FFA97CD8-D6B6-44D1-B964-A650B1CD808E}"/>
              </a:ext>
            </a:extLst>
          </p:cNvPr>
          <p:cNvSpPr txBox="1"/>
          <p:nvPr/>
        </p:nvSpPr>
        <p:spPr>
          <a:xfrm>
            <a:off x="394348" y="1489123"/>
            <a:ext cx="8355304" cy="4770537"/>
          </a:xfrm>
          <a:prstGeom prst="rect">
            <a:avLst/>
          </a:prstGeom>
          <a:noFill/>
        </p:spPr>
        <p:txBody>
          <a:bodyPr wrap="square" rtlCol="0">
            <a:spAutoFit/>
          </a:bodyPr>
          <a:lstStyle/>
          <a:p>
            <a:pPr lvl="0" algn="just"/>
            <a:endParaRPr lang="es-ES" sz="1900" b="1" dirty="0">
              <a:solidFill>
                <a:srgbClr val="000A8B"/>
              </a:solidFill>
            </a:endParaRPr>
          </a:p>
          <a:p>
            <a:pPr lvl="0" algn="just"/>
            <a:r>
              <a:rPr lang="es-ES" sz="1900" b="1" dirty="0">
                <a:solidFill>
                  <a:srgbClr val="000A8B"/>
                </a:solidFill>
              </a:rPr>
              <a:t>Alta edad de las embarcaciones que fueron incautadas, lo cual genera altos costos en </a:t>
            </a:r>
            <a:r>
              <a:rPr lang="es-ES" sz="1900" b="1" dirty="0" err="1">
                <a:solidFill>
                  <a:srgbClr val="000A8B"/>
                </a:solidFill>
              </a:rPr>
              <a:t>matenimiento</a:t>
            </a:r>
            <a:r>
              <a:rPr lang="es-ES" sz="1900" b="1" dirty="0">
                <a:solidFill>
                  <a:srgbClr val="000A8B"/>
                </a:solidFill>
              </a:rPr>
              <a:t> y reparaciones.</a:t>
            </a:r>
          </a:p>
          <a:p>
            <a:pPr lvl="0" algn="just"/>
            <a:endParaRPr lang="es-CO" sz="1900" b="1" dirty="0">
              <a:solidFill>
                <a:srgbClr val="000A8B"/>
              </a:solidFill>
            </a:endParaRPr>
          </a:p>
          <a:p>
            <a:pPr algn="just"/>
            <a:r>
              <a:rPr lang="es-ES" sz="1900" b="1" dirty="0">
                <a:solidFill>
                  <a:srgbClr val="000A8B"/>
                </a:solidFill>
              </a:rPr>
              <a:t>Dos de las embarcaciones </a:t>
            </a:r>
            <a:r>
              <a:rPr lang="es-ES" sz="1900" b="1" dirty="0" err="1">
                <a:solidFill>
                  <a:srgbClr val="000A8B"/>
                </a:solidFill>
              </a:rPr>
              <a:t>Conformity</a:t>
            </a:r>
            <a:r>
              <a:rPr lang="es-ES" sz="1900" b="1" dirty="0">
                <a:solidFill>
                  <a:srgbClr val="000A8B"/>
                </a:solidFill>
              </a:rPr>
              <a:t> y </a:t>
            </a:r>
            <a:r>
              <a:rPr lang="es-ES" sz="1900" b="1" dirty="0" err="1">
                <a:solidFill>
                  <a:srgbClr val="000A8B"/>
                </a:solidFill>
              </a:rPr>
              <a:t>Victress</a:t>
            </a:r>
            <a:r>
              <a:rPr lang="es-ES" sz="1900" b="1" dirty="0">
                <a:solidFill>
                  <a:srgbClr val="000A8B"/>
                </a:solidFill>
              </a:rPr>
              <a:t>, cumplieron con su ciclo de navegación, y por consiguiente no le permitieron renovarles los diferentes certificados de navegabilidad por parte de la DIMAR. Entre los meses de abril y junio Howard y Cía., trabajó con la motonave Stella Maris II a través de un contrato de fletamento.  Durante este periodo se realizó un trabajo intenso de mercadeo para recuperar clientes.  </a:t>
            </a:r>
            <a:endParaRPr lang="es-CO" sz="1900" b="1" dirty="0">
              <a:solidFill>
                <a:srgbClr val="000A8B"/>
              </a:solidFill>
            </a:endParaRPr>
          </a:p>
          <a:p>
            <a:pPr lvl="0" algn="just"/>
            <a:endParaRPr lang="es-ES" sz="1900" b="1" dirty="0">
              <a:solidFill>
                <a:srgbClr val="000A8B"/>
              </a:solidFill>
            </a:endParaRPr>
          </a:p>
          <a:p>
            <a:pPr lvl="0" algn="just"/>
            <a:r>
              <a:rPr lang="es-ES" sz="1900" b="1" dirty="0">
                <a:solidFill>
                  <a:srgbClr val="000A8B"/>
                </a:solidFill>
              </a:rPr>
              <a:t>Imposibilidad para encontrar financiamiento en el sector financiero. </a:t>
            </a:r>
          </a:p>
          <a:p>
            <a:pPr lvl="0" algn="just"/>
            <a:endParaRPr lang="es-CO" sz="1900" b="1" dirty="0">
              <a:solidFill>
                <a:srgbClr val="000A8B"/>
              </a:solidFill>
            </a:endParaRPr>
          </a:p>
          <a:p>
            <a:pPr lvl="0" algn="just"/>
            <a:r>
              <a:rPr lang="es-ES" sz="1900" b="1" dirty="0">
                <a:solidFill>
                  <a:srgbClr val="000A8B"/>
                </a:solidFill>
              </a:rPr>
              <a:t>Proceso de convergencia a normas internacionales NIIF. Para el año 2015 la Flota y Equipo Fluvial y/o marítimo se encontraban totalmente depreciados.</a:t>
            </a:r>
            <a:endParaRPr lang="es-CO" sz="1900" b="1" dirty="0">
              <a:solidFill>
                <a:srgbClr val="000A8B"/>
              </a:solidFill>
            </a:endParaRPr>
          </a:p>
          <a:p>
            <a:pPr algn="just"/>
            <a:endParaRPr lang="es-CO" sz="1900" b="1" dirty="0">
              <a:solidFill>
                <a:srgbClr val="000A8B"/>
              </a:solidFill>
            </a:endParaRPr>
          </a:p>
        </p:txBody>
      </p:sp>
      <p:sp>
        <p:nvSpPr>
          <p:cNvPr id="10" name="CuadroTexto 9">
            <a:extLst>
              <a:ext uri="{FF2B5EF4-FFF2-40B4-BE49-F238E27FC236}">
                <a16:creationId xmlns:a16="http://schemas.microsoft.com/office/drawing/2014/main" id="{52209230-DC96-42CB-9BFF-9256DF0BA7B7}"/>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561288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graphicFrame>
        <p:nvGraphicFramePr>
          <p:cNvPr id="10" name="Gráfico 9">
            <a:extLst>
              <a:ext uri="{FF2B5EF4-FFF2-40B4-BE49-F238E27FC236}">
                <a16:creationId xmlns:a16="http://schemas.microsoft.com/office/drawing/2014/main" id="{E9A12E1D-C211-47E2-A80B-0026A3C73D9A}"/>
              </a:ext>
            </a:extLst>
          </p:cNvPr>
          <p:cNvGraphicFramePr>
            <a:graphicFrameLocks/>
          </p:cNvGraphicFramePr>
          <p:nvPr>
            <p:extLst/>
          </p:nvPr>
        </p:nvGraphicFramePr>
        <p:xfrm>
          <a:off x="80627" y="1754815"/>
          <a:ext cx="4804194" cy="3493961"/>
        </p:xfrm>
        <a:graphic>
          <a:graphicData uri="http://schemas.openxmlformats.org/drawingml/2006/chart">
            <c:chart xmlns:c="http://schemas.openxmlformats.org/drawingml/2006/chart" xmlns:r="http://schemas.openxmlformats.org/officeDocument/2006/relationships" r:id="rId5"/>
          </a:graphicData>
        </a:graphic>
      </p:graphicFrame>
      <p:sp>
        <p:nvSpPr>
          <p:cNvPr id="11" name="CuadroTexto 10">
            <a:extLst>
              <a:ext uri="{FF2B5EF4-FFF2-40B4-BE49-F238E27FC236}">
                <a16:creationId xmlns:a16="http://schemas.microsoft.com/office/drawing/2014/main" id="{74C3531A-7CDD-4645-BC11-511A367C87EC}"/>
              </a:ext>
            </a:extLst>
          </p:cNvPr>
          <p:cNvSpPr txBox="1"/>
          <p:nvPr/>
        </p:nvSpPr>
        <p:spPr>
          <a:xfrm>
            <a:off x="4884821" y="1712729"/>
            <a:ext cx="3975809" cy="3970318"/>
          </a:xfrm>
          <a:prstGeom prst="rect">
            <a:avLst/>
          </a:prstGeom>
          <a:noFill/>
        </p:spPr>
        <p:txBody>
          <a:bodyPr wrap="square" rtlCol="0">
            <a:spAutoFit/>
          </a:bodyPr>
          <a:lstStyle/>
          <a:p>
            <a:pPr marL="257175" indent="-257175" algn="just">
              <a:buFont typeface="Arial" panose="020B0604020202020204" pitchFamily="34" charset="0"/>
              <a:buChar char="•"/>
            </a:pPr>
            <a:r>
              <a:rPr lang="es-CO" b="1" dirty="0">
                <a:solidFill>
                  <a:srgbClr val="000A8B"/>
                </a:solidFill>
              </a:rPr>
              <a:t>Como se evidencia en la gráfica, tanto las utilidades netas como los ingresos para el período descrito presentan un comportamiento decreciente.</a:t>
            </a:r>
          </a:p>
          <a:p>
            <a:pPr algn="just"/>
            <a:endParaRPr lang="es-CO" b="1" dirty="0">
              <a:solidFill>
                <a:srgbClr val="000A8B"/>
              </a:solidFill>
            </a:endParaRPr>
          </a:p>
          <a:p>
            <a:pPr marL="257175" indent="-257175" algn="just">
              <a:buFont typeface="Arial" panose="020B0604020202020204" pitchFamily="34" charset="0"/>
              <a:buChar char="•"/>
            </a:pPr>
            <a:r>
              <a:rPr lang="es-CO" b="1" dirty="0">
                <a:solidFill>
                  <a:srgbClr val="000A8B"/>
                </a:solidFill>
              </a:rPr>
              <a:t>El comportamiento de los pasivos es ascendente.</a:t>
            </a:r>
          </a:p>
          <a:p>
            <a:pPr algn="just"/>
            <a:endParaRPr lang="es-CO" b="1" dirty="0">
              <a:solidFill>
                <a:srgbClr val="000A8B"/>
              </a:solidFill>
            </a:endParaRPr>
          </a:p>
          <a:p>
            <a:pPr marL="257175" indent="-257175" algn="just">
              <a:buFont typeface="Arial" panose="020B0604020202020204" pitchFamily="34" charset="0"/>
              <a:buChar char="•"/>
            </a:pPr>
            <a:r>
              <a:rPr lang="es-CO" b="1" dirty="0">
                <a:solidFill>
                  <a:srgbClr val="000A8B"/>
                </a:solidFill>
              </a:rPr>
              <a:t>La sociedad, a diciembre 31 de 2017 posee un capital de trabajo neto negativo de $1.466.486 pesos colombianos</a:t>
            </a:r>
          </a:p>
          <a:p>
            <a:pPr algn="just"/>
            <a:endParaRPr lang="es-CO" b="1" dirty="0">
              <a:solidFill>
                <a:srgbClr val="000A8B"/>
              </a:solidFill>
            </a:endParaRPr>
          </a:p>
        </p:txBody>
      </p:sp>
      <p:sp>
        <p:nvSpPr>
          <p:cNvPr id="14" name="CuadroTexto 13">
            <a:extLst>
              <a:ext uri="{FF2B5EF4-FFF2-40B4-BE49-F238E27FC236}">
                <a16:creationId xmlns:a16="http://schemas.microsoft.com/office/drawing/2014/main" id="{9A5753E2-6596-413F-B3FC-26BC82327003}"/>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3457852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2F2D4A26-08AE-436F-AD12-8550D01D829E}"/>
              </a:ext>
            </a:extLst>
          </p:cNvPr>
          <p:cNvSpPr txBox="1"/>
          <p:nvPr/>
        </p:nvSpPr>
        <p:spPr>
          <a:xfrm>
            <a:off x="505326" y="1732704"/>
            <a:ext cx="8355304" cy="3477875"/>
          </a:xfrm>
          <a:prstGeom prst="rect">
            <a:avLst/>
          </a:prstGeom>
          <a:noFill/>
        </p:spPr>
        <p:txBody>
          <a:bodyPr wrap="square" rtlCol="0">
            <a:spAutoFit/>
          </a:bodyPr>
          <a:lstStyle/>
          <a:p>
            <a:pPr marL="257175" indent="-257175" algn="just">
              <a:buFont typeface="Arial" panose="020B0604020202020204" pitchFamily="34" charset="0"/>
              <a:buChar char="•"/>
            </a:pPr>
            <a:r>
              <a:rPr lang="es-CO" sz="2000" b="1" dirty="0">
                <a:solidFill>
                  <a:srgbClr val="000A8B"/>
                </a:solidFill>
              </a:rPr>
              <a:t>A 31 de diciembre de 2017, se posee un ebitda de           $-3.258.738.000 peso colombianos, lo que indica que ésta no está generando beneficios con la actividad que desarrolla.</a:t>
            </a:r>
          </a:p>
          <a:p>
            <a:pPr algn="just"/>
            <a:endParaRPr lang="es-CO" sz="2000" b="1" dirty="0">
              <a:solidFill>
                <a:srgbClr val="000A8B"/>
              </a:solidFill>
            </a:endParaRPr>
          </a:p>
          <a:p>
            <a:pPr marL="257175" indent="-257175" algn="just">
              <a:buFont typeface="Arial" panose="020B0604020202020204" pitchFamily="34" charset="0"/>
              <a:buChar char="•"/>
            </a:pPr>
            <a:r>
              <a:rPr lang="es-CO" sz="2000" b="1" dirty="0">
                <a:solidFill>
                  <a:srgbClr val="000A8B"/>
                </a:solidFill>
              </a:rPr>
              <a:t>La sociedad presenta un endeudamiento total del 65% a 31 de diciembre de 2017, lo que indica que existía  a ese entonces un alto riesgo.</a:t>
            </a:r>
          </a:p>
          <a:p>
            <a:pPr marL="257175" indent="-257175" algn="just">
              <a:buFont typeface="Arial" panose="020B0604020202020204" pitchFamily="34" charset="0"/>
              <a:buChar char="•"/>
            </a:pPr>
            <a:endParaRPr lang="es-CO" sz="2000" b="1" dirty="0">
              <a:solidFill>
                <a:srgbClr val="000A8B"/>
              </a:solidFill>
            </a:endParaRPr>
          </a:p>
          <a:p>
            <a:pPr marL="257175" indent="-257175" algn="just">
              <a:buFont typeface="Arial" panose="020B0604020202020204" pitchFamily="34" charset="0"/>
              <a:buChar char="•"/>
            </a:pPr>
            <a:r>
              <a:rPr lang="es-CO" sz="2000" b="1" dirty="0">
                <a:solidFill>
                  <a:srgbClr val="000A8B"/>
                </a:solidFill>
              </a:rPr>
              <a:t> El retorno sobre los activos (ROA) a 31 de diciembre de 2017 ha sido negativo (-54%), lo que implica que se está invirtiendo una gran cantidad de capital en la producción y al mismo tiempo se reciben pocos ingresos.</a:t>
            </a:r>
          </a:p>
          <a:p>
            <a:pPr marL="257175" indent="-257175" algn="just">
              <a:buFont typeface="Arial" panose="020B0604020202020204" pitchFamily="34" charset="0"/>
              <a:buChar char="•"/>
            </a:pPr>
            <a:endParaRPr lang="es-CO" sz="2000" b="1" dirty="0">
              <a:solidFill>
                <a:srgbClr val="000A8B"/>
              </a:solidFill>
            </a:endParaRPr>
          </a:p>
        </p:txBody>
      </p:sp>
      <p:sp>
        <p:nvSpPr>
          <p:cNvPr id="9" name="CuadroTexto 8">
            <a:extLst>
              <a:ext uri="{FF2B5EF4-FFF2-40B4-BE49-F238E27FC236}">
                <a16:creationId xmlns:a16="http://schemas.microsoft.com/office/drawing/2014/main" id="{9DC1BE64-D526-4CC3-B9C2-9C1CAD5EBFF3}"/>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1246416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9" name="CuadroTexto 8">
            <a:extLst>
              <a:ext uri="{FF2B5EF4-FFF2-40B4-BE49-F238E27FC236}">
                <a16:creationId xmlns:a16="http://schemas.microsoft.com/office/drawing/2014/main" id="{8197A8B3-A7CB-48A2-9F8C-B2BCECDC4E29}"/>
              </a:ext>
            </a:extLst>
          </p:cNvPr>
          <p:cNvSpPr txBox="1"/>
          <p:nvPr/>
        </p:nvSpPr>
        <p:spPr>
          <a:xfrm>
            <a:off x="505326" y="1213051"/>
            <a:ext cx="8355304" cy="1200329"/>
          </a:xfrm>
          <a:prstGeom prst="rect">
            <a:avLst/>
          </a:prstGeom>
          <a:noFill/>
        </p:spPr>
        <p:txBody>
          <a:bodyPr wrap="square" rtlCol="0">
            <a:spAutoFit/>
          </a:bodyPr>
          <a:lstStyle/>
          <a:p>
            <a:pPr algn="just"/>
            <a:r>
              <a:rPr lang="es-CO" b="1" dirty="0">
                <a:solidFill>
                  <a:srgbClr val="000A8B"/>
                </a:solidFill>
              </a:rPr>
              <a:t>Aplicando el sistema Dupont el cual permite observar  los elementos que son los responsables del crecimiento económico de una empresa para determinar el nivel de eficiencia que la empresa está usando para sus activos, su capital de trabajo y los apalancamientos financieros se tiene:</a:t>
            </a:r>
          </a:p>
        </p:txBody>
      </p:sp>
      <p:pic>
        <p:nvPicPr>
          <p:cNvPr id="10" name="Imagen 9">
            <a:extLst>
              <a:ext uri="{FF2B5EF4-FFF2-40B4-BE49-F238E27FC236}">
                <a16:creationId xmlns:a16="http://schemas.microsoft.com/office/drawing/2014/main" id="{B0732BF1-0680-4DAC-95F3-31915C2041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326" y="2951367"/>
            <a:ext cx="3908059" cy="3139321"/>
          </a:xfrm>
          <a:prstGeom prst="rect">
            <a:avLst/>
          </a:prstGeom>
          <a:ln>
            <a:solidFill>
              <a:srgbClr val="FF0000"/>
            </a:solidFill>
          </a:ln>
        </p:spPr>
      </p:pic>
      <p:sp>
        <p:nvSpPr>
          <p:cNvPr id="11" name="CuadroTexto 10">
            <a:extLst>
              <a:ext uri="{FF2B5EF4-FFF2-40B4-BE49-F238E27FC236}">
                <a16:creationId xmlns:a16="http://schemas.microsoft.com/office/drawing/2014/main" id="{21202A60-E15A-4A39-831C-15AFF3FE2B96}"/>
              </a:ext>
            </a:extLst>
          </p:cNvPr>
          <p:cNvSpPr txBox="1"/>
          <p:nvPr/>
        </p:nvSpPr>
        <p:spPr>
          <a:xfrm>
            <a:off x="4572000" y="2951367"/>
            <a:ext cx="4124889" cy="3139321"/>
          </a:xfrm>
          <a:prstGeom prst="rect">
            <a:avLst/>
          </a:prstGeom>
          <a:noFill/>
        </p:spPr>
        <p:txBody>
          <a:bodyPr wrap="square" rtlCol="0">
            <a:spAutoFit/>
          </a:bodyPr>
          <a:lstStyle/>
          <a:p>
            <a:pPr algn="just"/>
            <a:r>
              <a:rPr lang="es-CO" b="1" dirty="0">
                <a:solidFill>
                  <a:srgbClr val="000A8B"/>
                </a:solidFill>
              </a:rPr>
              <a:t>El indicador es de -152% mostrando que la empresa no está obteniendo rentabilidad de los recursos propios que emplea para su financiación así como también que el rendimiento más importante viene del apalancamiento financiero. igualmente se observa que para el funcionamiento de la operación los costos y gastos de ésta son mayores que los ingresos que han retornado por la misma.</a:t>
            </a:r>
          </a:p>
        </p:txBody>
      </p:sp>
      <p:sp>
        <p:nvSpPr>
          <p:cNvPr id="14" name="CuadroTexto 13">
            <a:extLst>
              <a:ext uri="{FF2B5EF4-FFF2-40B4-BE49-F238E27FC236}">
                <a16:creationId xmlns:a16="http://schemas.microsoft.com/office/drawing/2014/main" id="{9EF39561-6FCE-4C94-BA87-EFA30BED620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947854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39A02518-BC2D-4C82-A908-6AFF620B1705}"/>
              </a:ext>
            </a:extLst>
          </p:cNvPr>
          <p:cNvSpPr txBox="1"/>
          <p:nvPr/>
        </p:nvSpPr>
        <p:spPr>
          <a:xfrm>
            <a:off x="505326" y="1347259"/>
            <a:ext cx="8355304" cy="4770537"/>
          </a:xfrm>
          <a:prstGeom prst="rect">
            <a:avLst/>
          </a:prstGeom>
          <a:noFill/>
        </p:spPr>
        <p:txBody>
          <a:bodyPr wrap="square" rtlCol="0">
            <a:spAutoFit/>
          </a:bodyPr>
          <a:lstStyle/>
          <a:p>
            <a:pPr algn="just"/>
            <a:r>
              <a:rPr lang="es-CO" sz="1900" b="1" dirty="0">
                <a:solidFill>
                  <a:srgbClr val="000A8B"/>
                </a:solidFill>
              </a:rPr>
              <a:t>Aplicación de la metodología puntuación Z ORIGINA (Empresas comerciales y/o servicios):</a:t>
            </a:r>
          </a:p>
          <a:p>
            <a:pPr algn="just"/>
            <a:endParaRPr lang="es-CO" sz="1900" b="1" dirty="0">
              <a:solidFill>
                <a:srgbClr val="000A8B"/>
              </a:solidFill>
            </a:endParaRPr>
          </a:p>
          <a:p>
            <a:pPr algn="just"/>
            <a:r>
              <a:rPr lang="es-CO" sz="1900" b="1" dirty="0">
                <a:solidFill>
                  <a:srgbClr val="000A8B"/>
                </a:solidFill>
              </a:rPr>
              <a:t>Para aplicar la metodología se han construido las variables tomando las cifras de los estados financieros a fecha del 30 de diciembre de 2017, dando como resultado al correr el modelo el siguiente valor:</a:t>
            </a:r>
          </a:p>
          <a:p>
            <a:pPr algn="just"/>
            <a:endParaRPr lang="es-CO" sz="1900" b="1" dirty="0">
              <a:solidFill>
                <a:srgbClr val="000A8B"/>
              </a:solidFill>
            </a:endParaRPr>
          </a:p>
          <a:p>
            <a:pPr algn="just"/>
            <a:endParaRPr lang="es-CO" sz="1900" b="1" dirty="0">
              <a:solidFill>
                <a:srgbClr val="000A8B"/>
              </a:solidFill>
            </a:endParaRPr>
          </a:p>
          <a:p>
            <a:pPr algn="just"/>
            <a:endParaRPr lang="es-CO" sz="1900" b="1" dirty="0">
              <a:solidFill>
                <a:srgbClr val="000A8B"/>
              </a:solidFill>
            </a:endParaRPr>
          </a:p>
          <a:p>
            <a:pPr algn="just"/>
            <a:r>
              <a:rPr lang="es-CO" sz="1900" b="1" dirty="0">
                <a:solidFill>
                  <a:srgbClr val="000A8B"/>
                </a:solidFill>
              </a:rPr>
              <a:t>Puntuación-Z20172: -1.79</a:t>
            </a:r>
          </a:p>
          <a:p>
            <a:pPr algn="just"/>
            <a:endParaRPr lang="es-CO" sz="1900" b="1" dirty="0">
              <a:solidFill>
                <a:srgbClr val="000A8B"/>
              </a:solidFill>
            </a:endParaRPr>
          </a:p>
          <a:p>
            <a:pPr algn="just"/>
            <a:r>
              <a:rPr lang="es-CO" sz="1900" b="1" dirty="0">
                <a:solidFill>
                  <a:srgbClr val="000A8B"/>
                </a:solidFill>
              </a:rPr>
              <a:t>Teniendo en cuenta el siguiente rango se observaría que el indicador se ubicaría en la franja roja:</a:t>
            </a:r>
          </a:p>
          <a:p>
            <a:pPr algn="just"/>
            <a:r>
              <a:rPr lang="es-CO" sz="1900" b="1" dirty="0">
                <a:solidFill>
                  <a:srgbClr val="000A8B"/>
                </a:solidFill>
              </a:rPr>
              <a:t> Z ≤ 1,10                Alta Probabilidad de quiebra el siguiente año    </a:t>
            </a:r>
          </a:p>
          <a:p>
            <a:pPr algn="just"/>
            <a:r>
              <a:rPr lang="es-CO" sz="1900" b="1" dirty="0">
                <a:solidFill>
                  <a:srgbClr val="000A8B"/>
                </a:solidFill>
              </a:rPr>
              <a:t> 1,10&lt;Z&lt;2,60        Zona gris (Se debe observar que tan cerca está a cada rango)</a:t>
            </a:r>
          </a:p>
          <a:p>
            <a:pPr algn="just"/>
            <a:r>
              <a:rPr lang="es-CO" sz="1900" b="1" dirty="0">
                <a:solidFill>
                  <a:srgbClr val="000A8B"/>
                </a:solidFill>
              </a:rPr>
              <a:t> Z ≥ 2,60                Baja probabilidad de quiebra en el corto y mediano plazo</a:t>
            </a:r>
          </a:p>
        </p:txBody>
      </p:sp>
      <p:sp>
        <p:nvSpPr>
          <p:cNvPr id="9" name="Rectángulo 8">
            <a:extLst>
              <a:ext uri="{FF2B5EF4-FFF2-40B4-BE49-F238E27FC236}">
                <a16:creationId xmlns:a16="http://schemas.microsoft.com/office/drawing/2014/main" id="{2EC41887-96AC-4592-B760-01D5271A1621}"/>
              </a:ext>
            </a:extLst>
          </p:cNvPr>
          <p:cNvSpPr/>
          <p:nvPr/>
        </p:nvSpPr>
        <p:spPr>
          <a:xfrm>
            <a:off x="505326" y="5164163"/>
            <a:ext cx="6490697" cy="2999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0" name="CuadroTexto 9">
            <a:extLst>
              <a:ext uri="{FF2B5EF4-FFF2-40B4-BE49-F238E27FC236}">
                <a16:creationId xmlns:a16="http://schemas.microsoft.com/office/drawing/2014/main" id="{31709538-4395-4C88-B92D-37246FEBCB36}"/>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pic>
        <p:nvPicPr>
          <p:cNvPr id="11" name="Imagen 10">
            <a:extLst>
              <a:ext uri="{FF2B5EF4-FFF2-40B4-BE49-F238E27FC236}">
                <a16:creationId xmlns:a16="http://schemas.microsoft.com/office/drawing/2014/main" id="{44CB2E72-9B3B-435E-B814-12A537A29C1E}"/>
              </a:ext>
            </a:extLst>
          </p:cNvPr>
          <p:cNvPicPr/>
          <p:nvPr/>
        </p:nvPicPr>
        <p:blipFill>
          <a:blip r:embed="rId5">
            <a:extLst>
              <a:ext uri="{28A0092B-C50C-407E-A947-70E740481C1C}">
                <a14:useLocalDpi xmlns:a14="http://schemas.microsoft.com/office/drawing/2010/main" val="0"/>
              </a:ext>
            </a:extLst>
          </a:blip>
          <a:stretch>
            <a:fillRect/>
          </a:stretch>
        </p:blipFill>
        <p:spPr>
          <a:xfrm>
            <a:off x="161061" y="3103863"/>
            <a:ext cx="8877431" cy="603657"/>
          </a:xfrm>
          <a:prstGeom prst="rect">
            <a:avLst/>
          </a:prstGeom>
        </p:spPr>
      </p:pic>
    </p:spTree>
    <p:extLst>
      <p:ext uri="{BB962C8B-B14F-4D97-AF65-F5344CB8AC3E}">
        <p14:creationId xmlns:p14="http://schemas.microsoft.com/office/powerpoint/2010/main" val="235772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7" name="CuadroTexto 6">
            <a:extLst>
              <a:ext uri="{FF2B5EF4-FFF2-40B4-BE49-F238E27FC236}">
                <a16:creationId xmlns:a16="http://schemas.microsoft.com/office/drawing/2014/main" id="{1EF59337-EF03-4EDA-A5D4-710E70278F16}"/>
              </a:ext>
            </a:extLst>
          </p:cNvPr>
          <p:cNvSpPr txBox="1"/>
          <p:nvPr/>
        </p:nvSpPr>
        <p:spPr>
          <a:xfrm>
            <a:off x="505326" y="1312832"/>
            <a:ext cx="8355304" cy="1323439"/>
          </a:xfrm>
          <a:prstGeom prst="rect">
            <a:avLst/>
          </a:prstGeom>
          <a:noFill/>
        </p:spPr>
        <p:txBody>
          <a:bodyPr wrap="square" rtlCol="0">
            <a:spAutoFit/>
          </a:bodyPr>
          <a:lstStyle/>
          <a:p>
            <a:pPr algn="just"/>
            <a:r>
              <a:rPr lang="es-CO" sz="2000" b="1" dirty="0">
                <a:solidFill>
                  <a:srgbClr val="000A8B"/>
                </a:solidFill>
              </a:rPr>
              <a:t>Teniendo de precedente lo anterior, la sociedad debería enajenarse tempranamente ya que el modelo está indicando que actualmente (2018), se está obteniendo pérdidas, situación que se ratifica dentro del apartado de operatividad.</a:t>
            </a:r>
          </a:p>
        </p:txBody>
      </p:sp>
      <p:sp>
        <p:nvSpPr>
          <p:cNvPr id="9" name="CuadroTexto 8">
            <a:extLst>
              <a:ext uri="{FF2B5EF4-FFF2-40B4-BE49-F238E27FC236}">
                <a16:creationId xmlns:a16="http://schemas.microsoft.com/office/drawing/2014/main" id="{AFAB39ED-B79F-407F-92A3-F9D99A91ED47}"/>
              </a:ext>
            </a:extLst>
          </p:cNvPr>
          <p:cNvSpPr txBox="1"/>
          <p:nvPr/>
        </p:nvSpPr>
        <p:spPr>
          <a:xfrm>
            <a:off x="574337" y="2993833"/>
            <a:ext cx="8355304" cy="2246769"/>
          </a:xfrm>
          <a:prstGeom prst="rect">
            <a:avLst/>
          </a:prstGeom>
          <a:noFill/>
        </p:spPr>
        <p:txBody>
          <a:bodyPr wrap="square" rtlCol="0">
            <a:spAutoFit/>
          </a:bodyPr>
          <a:lstStyle/>
          <a:p>
            <a:pPr algn="just"/>
            <a:r>
              <a:rPr lang="es-CO" sz="2000" b="1" dirty="0">
                <a:solidFill>
                  <a:srgbClr val="000A8B"/>
                </a:solidFill>
              </a:rPr>
              <a:t>CONCLUSIÓN</a:t>
            </a:r>
          </a:p>
          <a:p>
            <a:pPr algn="just"/>
            <a:endParaRPr lang="es-CO" sz="2000" b="1" dirty="0">
              <a:solidFill>
                <a:srgbClr val="000A8B"/>
              </a:solidFill>
            </a:endParaRPr>
          </a:p>
          <a:p>
            <a:pPr algn="just"/>
            <a:r>
              <a:rPr lang="es-CO" sz="2000" b="1" dirty="0">
                <a:solidFill>
                  <a:srgbClr val="000A8B"/>
                </a:solidFill>
              </a:rPr>
              <a:t>La Gerencia de Sociedades Activas considera de gran utilidad poder hacer uso de la metodología propuesta con el objeto de tener un soporte robusto por el cual enviar una sociedad mediante el proceso de enajenación temprana, permitiendo así una adecuada gestión de aquellas sociedades que presenten condiciones similares al caso expuesto anteriormente.</a:t>
            </a:r>
          </a:p>
        </p:txBody>
      </p:sp>
    </p:spTree>
    <p:extLst>
      <p:ext uri="{BB962C8B-B14F-4D97-AF65-F5344CB8AC3E}">
        <p14:creationId xmlns:p14="http://schemas.microsoft.com/office/powerpoint/2010/main" val="1236088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77638" y="2393228"/>
            <a:ext cx="8798943" cy="707886"/>
          </a:xfrm>
          <a:prstGeom prst="rect">
            <a:avLst/>
          </a:prstGeom>
          <a:noFill/>
        </p:spPr>
        <p:txBody>
          <a:bodyPr wrap="square" rtlCol="0">
            <a:spAutoFit/>
          </a:bodyPr>
          <a:lstStyle/>
          <a:p>
            <a:pPr algn="ctr"/>
            <a:r>
              <a:rPr lang="es-CO" sz="4000" dirty="0">
                <a:solidFill>
                  <a:srgbClr val="000A8B"/>
                </a:solidFill>
              </a:rPr>
              <a:t>6. GASESOSAS RIO</a:t>
            </a: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0" name="CuadroTexto 9">
            <a:extLst>
              <a:ext uri="{FF2B5EF4-FFF2-40B4-BE49-F238E27FC236}">
                <a16:creationId xmlns:a16="http://schemas.microsoft.com/office/drawing/2014/main" id="{863C16EA-79BF-480A-AF90-1CC1DF79EDA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spTree>
    <p:extLst>
      <p:ext uri="{BB962C8B-B14F-4D97-AF65-F5344CB8AC3E}">
        <p14:creationId xmlns:p14="http://schemas.microsoft.com/office/powerpoint/2010/main" val="163643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5"/>
          <p:cNvSpPr>
            <a:spLocks noChangeArrowheads="1"/>
          </p:cNvSpPr>
          <p:nvPr/>
        </p:nvSpPr>
        <p:spPr bwMode="auto">
          <a:xfrm>
            <a:off x="2725738" y="5832475"/>
            <a:ext cx="3216275" cy="327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dirty="0"/>
          </a:p>
        </p:txBody>
      </p:sp>
      <p:sp>
        <p:nvSpPr>
          <p:cNvPr id="5" name="4 CuadroTexto"/>
          <p:cNvSpPr txBox="1"/>
          <p:nvPr/>
        </p:nvSpPr>
        <p:spPr>
          <a:xfrm>
            <a:off x="1403648" y="908720"/>
            <a:ext cx="5720990" cy="477054"/>
          </a:xfrm>
          <a:prstGeom prst="rect">
            <a:avLst/>
          </a:prstGeom>
          <a:noFill/>
        </p:spPr>
        <p:txBody>
          <a:bodyPr wrap="none" rtlCol="0">
            <a:spAutoFit/>
          </a:bodyPr>
          <a:lstStyle/>
          <a:p>
            <a:r>
              <a:rPr lang="es-CO" sz="2500" b="1" dirty="0">
                <a:solidFill>
                  <a:schemeClr val="bg1"/>
                </a:solidFill>
              </a:rPr>
              <a:t>ACTUALIZACIÓN VALOR PISO DE SUBASTA</a:t>
            </a:r>
          </a:p>
        </p:txBody>
      </p:sp>
      <p:sp>
        <p:nvSpPr>
          <p:cNvPr id="6" name="5 Rectángulo"/>
          <p:cNvSpPr/>
          <p:nvPr/>
        </p:nvSpPr>
        <p:spPr>
          <a:xfrm>
            <a:off x="1296144" y="5426640"/>
            <a:ext cx="7812360" cy="738664"/>
          </a:xfrm>
          <a:prstGeom prst="rect">
            <a:avLst/>
          </a:prstGeom>
        </p:spPr>
        <p:txBody>
          <a:bodyPr wrap="square">
            <a:spAutoFit/>
          </a:bodyPr>
          <a:lstStyle/>
          <a:p>
            <a:pPr algn="just"/>
            <a:r>
              <a:rPr lang="es-CO" sz="1400" i="1" dirty="0"/>
              <a:t>Este documento es de carácter confidencial, por lo que se estima se considere la importancia que conlleva esta información, la cual no debe ser divulgada por ningún concepto, sin autorización expresa de la firma Sugestion Banca de Inversión.</a:t>
            </a:r>
          </a:p>
        </p:txBody>
      </p:sp>
      <p:sp>
        <p:nvSpPr>
          <p:cNvPr id="7" name="CuadroTexto 6"/>
          <p:cNvSpPr txBox="1"/>
          <p:nvPr/>
        </p:nvSpPr>
        <p:spPr>
          <a:xfrm>
            <a:off x="6444208" y="6381328"/>
            <a:ext cx="2684196" cy="461665"/>
          </a:xfrm>
          <a:prstGeom prst="rect">
            <a:avLst/>
          </a:prstGeom>
          <a:noFill/>
        </p:spPr>
        <p:txBody>
          <a:bodyPr wrap="none" rtlCol="0">
            <a:spAutoFit/>
          </a:bodyPr>
          <a:lstStyle/>
          <a:p>
            <a:r>
              <a:rPr lang="es-CO" sz="2400" b="1" dirty="0">
                <a:solidFill>
                  <a:srgbClr val="6B9D69"/>
                </a:solidFill>
              </a:rPr>
              <a:t>Noviembre de 2018</a:t>
            </a:r>
          </a:p>
        </p:txBody>
      </p:sp>
      <p:pic>
        <p:nvPicPr>
          <p:cNvPr id="2" name="Imagen 1"/>
          <p:cNvPicPr>
            <a:picLocks noChangeAspect="1"/>
          </p:cNvPicPr>
          <p:nvPr/>
        </p:nvPicPr>
        <p:blipFill>
          <a:blip r:embed="rId2"/>
          <a:stretch>
            <a:fillRect/>
          </a:stretch>
        </p:blipFill>
        <p:spPr>
          <a:xfrm>
            <a:off x="3292644" y="1647593"/>
            <a:ext cx="3367588" cy="3293575"/>
          </a:xfrm>
          <a:prstGeom prst="rect">
            <a:avLst/>
          </a:prstGeom>
        </p:spPr>
      </p:pic>
      <p:sp>
        <p:nvSpPr>
          <p:cNvPr id="3" name="CuadroTexto 2"/>
          <p:cNvSpPr txBox="1"/>
          <p:nvPr/>
        </p:nvSpPr>
        <p:spPr>
          <a:xfrm>
            <a:off x="3955441" y="5025950"/>
            <a:ext cx="1912703" cy="369332"/>
          </a:xfrm>
          <a:prstGeom prst="rect">
            <a:avLst/>
          </a:prstGeom>
          <a:noFill/>
        </p:spPr>
        <p:txBody>
          <a:bodyPr wrap="none" rtlCol="0">
            <a:spAutoFit/>
          </a:bodyPr>
          <a:lstStyle/>
          <a:p>
            <a:r>
              <a:rPr lang="es-CO" b="1" dirty="0">
                <a:solidFill>
                  <a:srgbClr val="00B050"/>
                </a:solidFill>
              </a:rPr>
              <a:t>NIT 800.216.414-6</a:t>
            </a:r>
          </a:p>
        </p:txBody>
      </p:sp>
    </p:spTree>
    <p:extLst>
      <p:ext uri="{BB962C8B-B14F-4D97-AF65-F5344CB8AC3E}">
        <p14:creationId xmlns:p14="http://schemas.microsoft.com/office/powerpoint/2010/main" val="4915622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2207259" y="828001"/>
            <a:ext cx="3416128" cy="584775"/>
          </a:xfrm>
          <a:prstGeom prst="rect">
            <a:avLst/>
          </a:prstGeom>
          <a:noFill/>
        </p:spPr>
        <p:txBody>
          <a:bodyPr wrap="none" rtlCol="0">
            <a:spAutoFit/>
          </a:bodyPr>
          <a:lstStyle/>
          <a:p>
            <a:r>
              <a:rPr lang="es-CO" sz="3200" b="1" dirty="0">
                <a:solidFill>
                  <a:schemeClr val="bg1"/>
                </a:solidFill>
              </a:rPr>
              <a:t>Resumen ejecutivo</a:t>
            </a:r>
          </a:p>
        </p:txBody>
      </p:sp>
      <p:sp>
        <p:nvSpPr>
          <p:cNvPr id="5" name="4 CuadroTexto"/>
          <p:cNvSpPr txBox="1"/>
          <p:nvPr/>
        </p:nvSpPr>
        <p:spPr>
          <a:xfrm>
            <a:off x="1368152" y="1930474"/>
            <a:ext cx="7668344" cy="3647152"/>
          </a:xfrm>
          <a:prstGeom prst="rect">
            <a:avLst/>
          </a:prstGeom>
          <a:noFill/>
        </p:spPr>
        <p:txBody>
          <a:bodyPr wrap="square" rtlCol="0">
            <a:spAutoFit/>
          </a:bodyPr>
          <a:lstStyle/>
          <a:p>
            <a:pPr algn="just"/>
            <a:r>
              <a:rPr lang="es-CO" sz="2300" b="1" dirty="0">
                <a:solidFill>
                  <a:srgbClr val="0070C0"/>
                </a:solidFill>
              </a:rPr>
              <a:t>Introducción </a:t>
            </a:r>
          </a:p>
          <a:p>
            <a:pPr algn="just"/>
            <a:endParaRPr lang="es-CO" sz="1600" b="1" dirty="0">
              <a:solidFill>
                <a:srgbClr val="0070C0"/>
              </a:solidFill>
            </a:endParaRPr>
          </a:p>
          <a:p>
            <a:pPr marL="342900" indent="-342900" algn="just">
              <a:buFont typeface="Arial" panose="020B0604020202020204" pitchFamily="34" charset="0"/>
              <a:buChar char="•"/>
            </a:pPr>
            <a:r>
              <a:rPr lang="es-CO" sz="1600" dirty="0"/>
              <a:t>Este documento presenta la actualización del valor mínimo propuesta para la subasta de enajenación de la compañía. Este valor está basado en estudios de mercado, información que el asesor recibió de la administración de Gaseosas Rio, de información pública de mercado y de sus propios análisis y experiencia como consultor. </a:t>
            </a:r>
          </a:p>
          <a:p>
            <a:pPr marL="342900" indent="-342900" algn="just">
              <a:buFont typeface="Arial" panose="020B0604020202020204" pitchFamily="34" charset="0"/>
              <a:buChar char="•"/>
            </a:pPr>
            <a:endParaRPr lang="es-CO" sz="1600" dirty="0"/>
          </a:p>
          <a:p>
            <a:pPr marL="342900" indent="-342900" algn="just">
              <a:buFont typeface="Arial" panose="020B0604020202020204" pitchFamily="34" charset="0"/>
              <a:buChar char="•"/>
            </a:pPr>
            <a:r>
              <a:rPr lang="es-CO" sz="1600" dirty="0"/>
              <a:t>Para recibir la información por parte de la compañía se realizaron visitas presenciales y diversas entregas parciales recibidas físicamente y por medios electrónicos.  Toda esta información está enmarcada en un acuerdo de confidencialidad entre el asesor y la compañía.</a:t>
            </a:r>
          </a:p>
          <a:p>
            <a:pPr marL="342900" indent="-342900" algn="just">
              <a:buFont typeface="Arial" panose="020B0604020202020204" pitchFamily="34" charset="0"/>
              <a:buChar char="•"/>
            </a:pPr>
            <a:endParaRPr lang="es-CO" sz="1600" dirty="0"/>
          </a:p>
          <a:p>
            <a:pPr marL="342900" indent="-342900" algn="just">
              <a:buFont typeface="Arial" panose="020B0604020202020204" pitchFamily="34" charset="0"/>
              <a:buChar char="•"/>
            </a:pPr>
            <a:endParaRPr lang="es-CO" sz="1600" dirty="0"/>
          </a:p>
        </p:txBody>
      </p:sp>
    </p:spTree>
    <p:extLst>
      <p:ext uri="{BB962C8B-B14F-4D97-AF65-F5344CB8AC3E}">
        <p14:creationId xmlns:p14="http://schemas.microsoft.com/office/powerpoint/2010/main" val="33475837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2207259" y="828001"/>
            <a:ext cx="3416128" cy="584775"/>
          </a:xfrm>
          <a:prstGeom prst="rect">
            <a:avLst/>
          </a:prstGeom>
          <a:noFill/>
        </p:spPr>
        <p:txBody>
          <a:bodyPr wrap="none" rtlCol="0">
            <a:spAutoFit/>
          </a:bodyPr>
          <a:lstStyle/>
          <a:p>
            <a:r>
              <a:rPr lang="es-CO" sz="3200" b="1" dirty="0">
                <a:solidFill>
                  <a:schemeClr val="bg1"/>
                </a:solidFill>
              </a:rPr>
              <a:t>Resumen ejecutivo</a:t>
            </a:r>
          </a:p>
        </p:txBody>
      </p:sp>
      <p:sp>
        <p:nvSpPr>
          <p:cNvPr id="5" name="4 CuadroTexto"/>
          <p:cNvSpPr txBox="1"/>
          <p:nvPr/>
        </p:nvSpPr>
        <p:spPr>
          <a:xfrm>
            <a:off x="1368152" y="1598304"/>
            <a:ext cx="7668344" cy="5586145"/>
          </a:xfrm>
          <a:prstGeom prst="rect">
            <a:avLst/>
          </a:prstGeom>
          <a:noFill/>
        </p:spPr>
        <p:txBody>
          <a:bodyPr wrap="square" rtlCol="0">
            <a:spAutoFit/>
          </a:bodyPr>
          <a:lstStyle/>
          <a:p>
            <a:pPr algn="just"/>
            <a:r>
              <a:rPr lang="es-CO" sz="2300" b="1" dirty="0">
                <a:solidFill>
                  <a:srgbClr val="0070C0"/>
                </a:solidFill>
              </a:rPr>
              <a:t>Contexto</a:t>
            </a:r>
          </a:p>
          <a:p>
            <a:pPr algn="just"/>
            <a:endParaRPr lang="es-CO" sz="1600" b="1" dirty="0">
              <a:solidFill>
                <a:srgbClr val="0070C0"/>
              </a:solidFill>
            </a:endParaRPr>
          </a:p>
          <a:p>
            <a:pPr marL="285750" indent="-285750" algn="just">
              <a:buFont typeface="Arial" panose="020B0604020202020204" pitchFamily="34" charset="0"/>
              <a:buChar char="•"/>
            </a:pPr>
            <a:r>
              <a:rPr lang="es-CO" sz="1600" dirty="0"/>
              <a:t>Cuando nos referimos a Gaseosas Rio, nos referimos a la unidad económica conformada por Gaseosas Rio Ltda y Grupo Cano </a:t>
            </a:r>
            <a:r>
              <a:rPr lang="es-CO" sz="1600" dirty="0" err="1"/>
              <a:t>Graca</a:t>
            </a:r>
            <a:r>
              <a:rPr lang="es-CO" sz="1600" dirty="0"/>
              <a:t> SCS, dueña del inmueble en el que opera Gaseosas Rio Ltda.</a:t>
            </a:r>
          </a:p>
          <a:p>
            <a:pPr algn="just"/>
            <a:endParaRPr lang="es-CO" sz="1600" b="1" dirty="0">
              <a:solidFill>
                <a:srgbClr val="0070C0"/>
              </a:solidFill>
            </a:endParaRPr>
          </a:p>
          <a:p>
            <a:pPr marL="342900" indent="-342900" algn="just">
              <a:buFont typeface="Arial" panose="020B0604020202020204" pitchFamily="34" charset="0"/>
              <a:buChar char="•"/>
            </a:pPr>
            <a:r>
              <a:rPr lang="es-CO" sz="1600" dirty="0"/>
              <a:t>La valoración de Gaseosas Rio tiene como propósito principal la búsqueda de un comprador que optimice la estructura de capital de la compañía y le signifique ingresos al Estado originados por el producto de la venta de la compañía. </a:t>
            </a:r>
            <a:endParaRPr lang="es-CO" i="1" dirty="0"/>
          </a:p>
          <a:p>
            <a:pPr marL="342900" indent="-342900" algn="just">
              <a:buFont typeface="Arial" panose="020B0604020202020204" pitchFamily="34" charset="0"/>
              <a:buChar char="•"/>
            </a:pPr>
            <a:endParaRPr lang="es-CO" sz="1600" i="1" dirty="0"/>
          </a:p>
          <a:p>
            <a:pPr marL="342900" indent="-342900" algn="just">
              <a:buFont typeface="Arial" panose="020B0604020202020204" pitchFamily="34" charset="0"/>
              <a:buChar char="•"/>
            </a:pPr>
            <a:r>
              <a:rPr lang="es-CO" sz="1600" dirty="0"/>
              <a:t>La valoración se realizó bajo el supuesto de la compañía mantenida en marcha.  </a:t>
            </a:r>
          </a:p>
          <a:p>
            <a:pPr algn="just"/>
            <a:endParaRPr lang="es-CO" sz="1600" dirty="0"/>
          </a:p>
          <a:p>
            <a:pPr marL="285750" indent="-285750" algn="just">
              <a:buFont typeface="Arial" panose="020B0604020202020204" pitchFamily="34" charset="0"/>
              <a:buChar char="•"/>
            </a:pPr>
            <a:r>
              <a:rPr lang="es-CO" sz="1600" dirty="0"/>
              <a:t>El valor conseguido en esta valoración es el resultado de la revisión de estados financieros y de elementos relevantes del mercado.    </a:t>
            </a:r>
          </a:p>
          <a:p>
            <a:pPr marL="285750" indent="-285750" algn="just">
              <a:buFont typeface="Arial" panose="020B0604020202020204" pitchFamily="34" charset="0"/>
              <a:buChar char="•"/>
            </a:pPr>
            <a:endParaRPr lang="es-CO" sz="1600" i="1" dirty="0"/>
          </a:p>
          <a:p>
            <a:pPr marL="285750" indent="-285750" algn="just">
              <a:buFont typeface="Arial" panose="020B0604020202020204" pitchFamily="34" charset="0"/>
              <a:buChar char="•"/>
            </a:pPr>
            <a:r>
              <a:rPr lang="es-CO" sz="1600" dirty="0"/>
              <a:t>La valoración es el elemento inicial determinante y previo para adelantar la enajenación de la unidad valorada mediante una subasta a posibles compradores como  mecanismo que maximice el valor para el estado. </a:t>
            </a:r>
            <a:endParaRPr lang="es-CO" dirty="0"/>
          </a:p>
          <a:p>
            <a:pPr marL="342900" indent="-342900" algn="just">
              <a:buFont typeface="Arial" panose="020B0604020202020204" pitchFamily="34" charset="0"/>
              <a:buChar char="•"/>
            </a:pPr>
            <a:endParaRPr lang="es-CO" i="1" dirty="0"/>
          </a:p>
          <a:p>
            <a:pPr marL="342900" indent="-342900" algn="just">
              <a:buFont typeface="Arial" panose="020B0604020202020204" pitchFamily="34" charset="0"/>
              <a:buChar char="•"/>
            </a:pPr>
            <a:endParaRPr lang="es-CO" sz="2200" dirty="0"/>
          </a:p>
          <a:p>
            <a:pPr marL="342900" indent="-342900" algn="just">
              <a:buFont typeface="Arial" panose="020B0604020202020204" pitchFamily="34" charset="0"/>
              <a:buChar char="•"/>
            </a:pPr>
            <a:endParaRPr lang="es-CO" sz="2200" dirty="0"/>
          </a:p>
        </p:txBody>
      </p:sp>
    </p:spTree>
    <p:extLst>
      <p:ext uri="{BB962C8B-B14F-4D97-AF65-F5344CB8AC3E}">
        <p14:creationId xmlns:p14="http://schemas.microsoft.com/office/powerpoint/2010/main" val="94571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2207259" y="828001"/>
            <a:ext cx="3416128" cy="584775"/>
          </a:xfrm>
          <a:prstGeom prst="rect">
            <a:avLst/>
          </a:prstGeom>
          <a:noFill/>
        </p:spPr>
        <p:txBody>
          <a:bodyPr wrap="none" rtlCol="0">
            <a:spAutoFit/>
          </a:bodyPr>
          <a:lstStyle/>
          <a:p>
            <a:r>
              <a:rPr lang="es-CO" sz="3200" b="1" dirty="0">
                <a:solidFill>
                  <a:schemeClr val="bg1"/>
                </a:solidFill>
              </a:rPr>
              <a:t>Resumen ejecutivo</a:t>
            </a:r>
          </a:p>
        </p:txBody>
      </p:sp>
      <p:sp>
        <p:nvSpPr>
          <p:cNvPr id="5" name="4 CuadroTexto"/>
          <p:cNvSpPr txBox="1"/>
          <p:nvPr/>
        </p:nvSpPr>
        <p:spPr>
          <a:xfrm>
            <a:off x="1259632" y="1758583"/>
            <a:ext cx="7704856" cy="3524042"/>
          </a:xfrm>
          <a:prstGeom prst="rect">
            <a:avLst/>
          </a:prstGeom>
          <a:noFill/>
          <a:ln>
            <a:noFill/>
          </a:ln>
        </p:spPr>
        <p:txBody>
          <a:bodyPr wrap="square" rtlCol="0">
            <a:spAutoFit/>
          </a:bodyPr>
          <a:lstStyle/>
          <a:p>
            <a:pPr algn="just"/>
            <a:r>
              <a:rPr lang="es-CO" sz="2300" b="1" dirty="0">
                <a:solidFill>
                  <a:srgbClr val="0070C0"/>
                </a:solidFill>
              </a:rPr>
              <a:t>Valor de la Compañía</a:t>
            </a:r>
          </a:p>
          <a:p>
            <a:pPr algn="just"/>
            <a:endParaRPr lang="es-CO" sz="2400" dirty="0"/>
          </a:p>
          <a:p>
            <a:pPr marL="342900" indent="-342900" algn="just">
              <a:buFont typeface="Arial" panose="020B0604020202020204" pitchFamily="34" charset="0"/>
              <a:buChar char="•"/>
            </a:pPr>
            <a:r>
              <a:rPr lang="es-CO" sz="1600" dirty="0"/>
              <a:t>La valoración se realizó bajo el supuesto de la compañía en marcha y se incluye los activos no productivos y pasivos no productivos.   Al valor encontrado se agrega el valor del inmueble en el que opera la compañía.</a:t>
            </a:r>
          </a:p>
          <a:p>
            <a:pPr marL="342900" indent="-342900" algn="just">
              <a:buFont typeface="Arial" panose="020B0604020202020204" pitchFamily="34" charset="0"/>
              <a:buChar char="•"/>
            </a:pPr>
            <a:endParaRPr lang="es-CO" sz="1600" dirty="0"/>
          </a:p>
          <a:p>
            <a:pPr marL="285750" indent="-285750" algn="just">
              <a:buFont typeface="Arial" panose="020B0604020202020204" pitchFamily="34" charset="0"/>
              <a:buChar char="•"/>
            </a:pPr>
            <a:r>
              <a:rPr lang="es-CO" sz="1600" dirty="0"/>
              <a:t>El precio base mínimo de venta del activo corresponde a la suma de </a:t>
            </a:r>
            <a:r>
              <a:rPr lang="es-CO" sz="1600" b="1" dirty="0"/>
              <a:t>COP$2.056</a:t>
            </a:r>
            <a:r>
              <a:rPr lang="es-CO" sz="1600" dirty="0"/>
              <a:t> millones (dos mil cincuenta y seis millones de pesos). Este valor mínimo está dividido en el valor operativo mínimo de las compañía establecido en COP$651 millones (seiscientos cincuenta y un millones de pesos) y el valor del inmueble propiedad de la compañía GRUPO CANO GRACA S.C.S. avaluado técnicamente en COP$1.405 (mil cuatrocientos cinco millones de pesos colombianos). No es posible presentar posturas por los activos separados debido a que la SUBASTA se refiere a la unidad económica</a:t>
            </a:r>
          </a:p>
        </p:txBody>
      </p:sp>
    </p:spTree>
    <p:extLst>
      <p:ext uri="{BB962C8B-B14F-4D97-AF65-F5344CB8AC3E}">
        <p14:creationId xmlns:p14="http://schemas.microsoft.com/office/powerpoint/2010/main" val="2706730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CuadroTexto"/>
          <p:cNvSpPr txBox="1"/>
          <p:nvPr/>
        </p:nvSpPr>
        <p:spPr>
          <a:xfrm>
            <a:off x="1907704" y="828001"/>
            <a:ext cx="4657044" cy="584775"/>
          </a:xfrm>
          <a:prstGeom prst="rect">
            <a:avLst/>
          </a:prstGeom>
          <a:noFill/>
        </p:spPr>
        <p:txBody>
          <a:bodyPr wrap="none" rtlCol="0">
            <a:spAutoFit/>
          </a:bodyPr>
          <a:lstStyle/>
          <a:p>
            <a:r>
              <a:rPr lang="es-CO" sz="3200" b="1" dirty="0">
                <a:solidFill>
                  <a:schemeClr val="bg1"/>
                </a:solidFill>
              </a:rPr>
              <a:t>Valoración de la compañía</a:t>
            </a:r>
          </a:p>
        </p:txBody>
      </p:sp>
      <p:sp>
        <p:nvSpPr>
          <p:cNvPr id="10" name="9 CuadroTexto"/>
          <p:cNvSpPr txBox="1"/>
          <p:nvPr/>
        </p:nvSpPr>
        <p:spPr>
          <a:xfrm>
            <a:off x="1368152" y="1556792"/>
            <a:ext cx="7668344" cy="4539704"/>
          </a:xfrm>
          <a:prstGeom prst="rect">
            <a:avLst/>
          </a:prstGeom>
          <a:noFill/>
        </p:spPr>
        <p:txBody>
          <a:bodyPr wrap="square" rtlCol="0">
            <a:spAutoFit/>
          </a:bodyPr>
          <a:lstStyle/>
          <a:p>
            <a:pPr algn="just"/>
            <a:r>
              <a:rPr lang="es-CO" sz="2300" b="1" dirty="0">
                <a:solidFill>
                  <a:srgbClr val="0070C0"/>
                </a:solidFill>
              </a:rPr>
              <a:t>Sobre la valoración por flujo de caja libre</a:t>
            </a:r>
          </a:p>
          <a:p>
            <a:pPr algn="just"/>
            <a:endParaRPr lang="es-CO" sz="1400" dirty="0">
              <a:solidFill>
                <a:srgbClr val="0070C0"/>
              </a:solidFill>
            </a:endParaRPr>
          </a:p>
          <a:p>
            <a:pPr marL="342900" indent="-342900" algn="just">
              <a:buFont typeface="Arial" panose="020B0604020202020204" pitchFamily="34" charset="0"/>
              <a:buChar char="•"/>
            </a:pPr>
            <a:r>
              <a:rPr lang="es-CO" sz="1400" dirty="0"/>
              <a:t>De los diferentes tipos de metodologías de valoración que existen, la más ampliamente utilizada es la de flujos de caja libre descontados. </a:t>
            </a:r>
          </a:p>
          <a:p>
            <a:pPr algn="just"/>
            <a:endParaRPr lang="es-CO" sz="1400" dirty="0"/>
          </a:p>
          <a:p>
            <a:pPr marL="342900" indent="-342900" algn="just">
              <a:buFont typeface="Arial" panose="020B0604020202020204" pitchFamily="34" charset="0"/>
              <a:buChar char="•"/>
            </a:pPr>
            <a:r>
              <a:rPr lang="es-CO" sz="1400" dirty="0"/>
              <a:t>Este tipo de valoración tiene tres elementos fundamentales:</a:t>
            </a:r>
          </a:p>
          <a:p>
            <a:pPr lvl="1" algn="just"/>
            <a:r>
              <a:rPr lang="es-CO" sz="1400" u="sng" dirty="0"/>
              <a:t> a. Proyección del flujo de caja</a:t>
            </a:r>
          </a:p>
          <a:p>
            <a:pPr marL="742950" lvl="1" indent="-285750" algn="just">
              <a:buFont typeface="Arial" panose="020B0604020202020204" pitchFamily="34" charset="0"/>
              <a:buChar char="•"/>
            </a:pPr>
            <a:r>
              <a:rPr lang="es-CO" sz="1400" dirty="0"/>
              <a:t>Para realizar este cálculo se proyectan los flujos de caja libre utilizando diferentes supuestos de crecimiento de ingresos y gastos. </a:t>
            </a:r>
          </a:p>
          <a:p>
            <a:pPr marL="742950" lvl="1" indent="-285750" algn="just">
              <a:buFont typeface="Arial" panose="020B0604020202020204" pitchFamily="34" charset="0"/>
              <a:buChar char="•"/>
            </a:pPr>
            <a:r>
              <a:rPr lang="es-CO" sz="1400" dirty="0"/>
              <a:t>Para la proyección del estado de resultados, se utilizan elementos relacionados con la estrategia actual de la compañía en marcha sin incluir posibilidades de diversificación. </a:t>
            </a:r>
          </a:p>
          <a:p>
            <a:pPr lvl="1" algn="just"/>
            <a:r>
              <a:rPr lang="es-CO" sz="1400" u="sng" dirty="0"/>
              <a:t>b. Tasa de descuento</a:t>
            </a:r>
          </a:p>
          <a:p>
            <a:pPr marL="800100" lvl="1" indent="-342900" algn="just">
              <a:buFont typeface="Arial" panose="020B0604020202020204" pitchFamily="34" charset="0"/>
              <a:buChar char="•"/>
            </a:pPr>
            <a:r>
              <a:rPr lang="es-CO" sz="1400" dirty="0"/>
              <a:t>Se inicia estimando el costo de capital usando el modelo CAPM.  Después se calcula el costo de la deuda para llegar finalmente a la estimación del costo promedio ponderado de los recursos, que es la tasa para descontar los flujos de caja libre. </a:t>
            </a:r>
          </a:p>
          <a:p>
            <a:pPr lvl="1" algn="just"/>
            <a:r>
              <a:rPr lang="es-CO" sz="1400" u="sng" dirty="0"/>
              <a:t>c. Valor terminal</a:t>
            </a:r>
          </a:p>
          <a:p>
            <a:pPr marL="742950" lvl="1" indent="-285750" algn="just">
              <a:buFont typeface="Arial" panose="020B0604020202020204" pitchFamily="34" charset="0"/>
              <a:buChar char="•"/>
            </a:pPr>
            <a:r>
              <a:rPr lang="es-CO" sz="1400" dirty="0"/>
              <a:t>Después de calcular de forma individual los flujos de caja de los 10 primeros años se determina para el año 11 el valor terminal que incluye todos los flujos de allí en adelante.   En esta valoración se estimó una perpetuidad suponiendo un crecimiento  constante en adelante del 3,0%. </a:t>
            </a:r>
          </a:p>
        </p:txBody>
      </p:sp>
    </p:spTree>
    <p:extLst>
      <p:ext uri="{BB962C8B-B14F-4D97-AF65-F5344CB8AC3E}">
        <p14:creationId xmlns:p14="http://schemas.microsoft.com/office/powerpoint/2010/main" val="1343726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a:stretch>
            <a:fillRect/>
          </a:stretch>
        </p:blipFill>
        <p:spPr>
          <a:xfrm>
            <a:off x="1395023" y="4709287"/>
            <a:ext cx="7281433" cy="1478149"/>
          </a:xfrm>
          <a:prstGeom prst="rect">
            <a:avLst/>
          </a:prstGeom>
        </p:spPr>
      </p:pic>
      <p:pic>
        <p:nvPicPr>
          <p:cNvPr id="5" name="Imagen 4"/>
          <p:cNvPicPr>
            <a:picLocks noChangeAspect="1"/>
          </p:cNvPicPr>
          <p:nvPr/>
        </p:nvPicPr>
        <p:blipFill>
          <a:blip r:embed="rId3"/>
          <a:stretch>
            <a:fillRect/>
          </a:stretch>
        </p:blipFill>
        <p:spPr>
          <a:xfrm>
            <a:off x="1416312" y="2577964"/>
            <a:ext cx="7340776" cy="1385825"/>
          </a:xfrm>
          <a:prstGeom prst="rect">
            <a:avLst/>
          </a:prstGeom>
        </p:spPr>
      </p:pic>
      <p:sp>
        <p:nvSpPr>
          <p:cNvPr id="10" name="9 CuadroTexto"/>
          <p:cNvSpPr txBox="1"/>
          <p:nvPr/>
        </p:nvSpPr>
        <p:spPr>
          <a:xfrm>
            <a:off x="1368152" y="1562016"/>
            <a:ext cx="7668344" cy="446276"/>
          </a:xfrm>
          <a:prstGeom prst="rect">
            <a:avLst/>
          </a:prstGeom>
          <a:noFill/>
        </p:spPr>
        <p:txBody>
          <a:bodyPr wrap="square" rtlCol="0">
            <a:spAutoFit/>
          </a:bodyPr>
          <a:lstStyle/>
          <a:p>
            <a:pPr algn="just"/>
            <a:r>
              <a:rPr lang="es-CO" sz="2300" b="1" dirty="0">
                <a:solidFill>
                  <a:srgbClr val="0070C0"/>
                </a:solidFill>
              </a:rPr>
              <a:t>Valor de la empresa subasta inicial y actualización</a:t>
            </a:r>
            <a:endParaRPr lang="es-CO" sz="1400" dirty="0">
              <a:solidFill>
                <a:srgbClr val="0070C0"/>
              </a:solidFill>
            </a:endParaRPr>
          </a:p>
        </p:txBody>
      </p:sp>
      <p:sp>
        <p:nvSpPr>
          <p:cNvPr id="13" name="12 Rectángulo"/>
          <p:cNvSpPr/>
          <p:nvPr/>
        </p:nvSpPr>
        <p:spPr>
          <a:xfrm>
            <a:off x="1368152" y="2073329"/>
            <a:ext cx="7775848" cy="34755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500" dirty="0">
                <a:solidFill>
                  <a:schemeClr val="bg1"/>
                </a:solidFill>
              </a:rPr>
              <a:t>Valor de la empresa subasta (COP$ M).  Sensibilidad a la variación de las ventas y al WACC</a:t>
            </a:r>
          </a:p>
        </p:txBody>
      </p:sp>
      <p:sp>
        <p:nvSpPr>
          <p:cNvPr id="12" name="11 Rectángulo"/>
          <p:cNvSpPr/>
          <p:nvPr/>
        </p:nvSpPr>
        <p:spPr>
          <a:xfrm>
            <a:off x="1446198" y="4149080"/>
            <a:ext cx="7697802" cy="34755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CO" sz="1500" dirty="0">
              <a:solidFill>
                <a:schemeClr val="bg1"/>
              </a:solidFill>
            </a:endParaRPr>
          </a:p>
          <a:p>
            <a:r>
              <a:rPr lang="es-CO" sz="1500" dirty="0">
                <a:solidFill>
                  <a:schemeClr val="bg1"/>
                </a:solidFill>
              </a:rPr>
              <a:t>Valor de la empresa actualización (COP$ M).  Sensibilidad a la variación de las ventas y al WACC</a:t>
            </a:r>
          </a:p>
          <a:p>
            <a:endParaRPr lang="es-CO" sz="1500" dirty="0">
              <a:solidFill>
                <a:schemeClr val="bg1"/>
              </a:solidFill>
            </a:endParaRPr>
          </a:p>
        </p:txBody>
      </p:sp>
      <p:sp>
        <p:nvSpPr>
          <p:cNvPr id="3" name="2 Rectángulo"/>
          <p:cNvSpPr/>
          <p:nvPr/>
        </p:nvSpPr>
        <p:spPr>
          <a:xfrm>
            <a:off x="3635896" y="3717032"/>
            <a:ext cx="86409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n>
                <a:solidFill>
                  <a:srgbClr val="FF0000"/>
                </a:solidFill>
              </a:ln>
            </a:endParaRPr>
          </a:p>
        </p:txBody>
      </p:sp>
      <p:sp>
        <p:nvSpPr>
          <p:cNvPr id="16" name="15 Rectángulo"/>
          <p:cNvSpPr/>
          <p:nvPr/>
        </p:nvSpPr>
        <p:spPr>
          <a:xfrm>
            <a:off x="3851920" y="5949280"/>
            <a:ext cx="86409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n>
                <a:solidFill>
                  <a:srgbClr val="FF0000"/>
                </a:solidFill>
              </a:ln>
            </a:endParaRPr>
          </a:p>
        </p:txBody>
      </p:sp>
      <p:sp>
        <p:nvSpPr>
          <p:cNvPr id="11" name="8 CuadroTexto"/>
          <p:cNvSpPr txBox="1"/>
          <p:nvPr/>
        </p:nvSpPr>
        <p:spPr>
          <a:xfrm>
            <a:off x="1907704" y="828001"/>
            <a:ext cx="4657044" cy="584775"/>
          </a:xfrm>
          <a:prstGeom prst="rect">
            <a:avLst/>
          </a:prstGeom>
          <a:noFill/>
        </p:spPr>
        <p:txBody>
          <a:bodyPr wrap="none" rtlCol="0">
            <a:spAutoFit/>
          </a:bodyPr>
          <a:lstStyle/>
          <a:p>
            <a:r>
              <a:rPr lang="es-CO" sz="3200" b="1" dirty="0">
                <a:solidFill>
                  <a:schemeClr val="bg1"/>
                </a:solidFill>
              </a:rPr>
              <a:t>Valoración de la compañía</a:t>
            </a:r>
          </a:p>
        </p:txBody>
      </p:sp>
    </p:spTree>
    <p:extLst>
      <p:ext uri="{BB962C8B-B14F-4D97-AF65-F5344CB8AC3E}">
        <p14:creationId xmlns:p14="http://schemas.microsoft.com/office/powerpoint/2010/main" val="2717262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1296144" y="1556792"/>
            <a:ext cx="7668344" cy="446276"/>
          </a:xfrm>
          <a:prstGeom prst="rect">
            <a:avLst/>
          </a:prstGeom>
          <a:noFill/>
        </p:spPr>
        <p:txBody>
          <a:bodyPr wrap="square" rtlCol="0">
            <a:spAutoFit/>
          </a:bodyPr>
          <a:lstStyle/>
          <a:p>
            <a:pPr algn="just"/>
            <a:r>
              <a:rPr lang="es-CO" sz="2300" b="1" dirty="0">
                <a:solidFill>
                  <a:srgbClr val="0070C0"/>
                </a:solidFill>
              </a:rPr>
              <a:t>Actualización del valor mínimo de subasta  </a:t>
            </a:r>
            <a:endParaRPr lang="es-CO" sz="1400" dirty="0">
              <a:solidFill>
                <a:srgbClr val="0070C0"/>
              </a:solidFill>
            </a:endParaRPr>
          </a:p>
        </p:txBody>
      </p:sp>
      <p:sp>
        <p:nvSpPr>
          <p:cNvPr id="11" name="8 CuadroTexto"/>
          <p:cNvSpPr txBox="1"/>
          <p:nvPr/>
        </p:nvSpPr>
        <p:spPr>
          <a:xfrm>
            <a:off x="1907704" y="972017"/>
            <a:ext cx="4657044" cy="584775"/>
          </a:xfrm>
          <a:prstGeom prst="rect">
            <a:avLst/>
          </a:prstGeom>
          <a:noFill/>
        </p:spPr>
        <p:txBody>
          <a:bodyPr wrap="none" rtlCol="0">
            <a:spAutoFit/>
          </a:bodyPr>
          <a:lstStyle/>
          <a:p>
            <a:r>
              <a:rPr lang="es-CO" sz="3200" b="1" dirty="0">
                <a:solidFill>
                  <a:schemeClr val="bg1"/>
                </a:solidFill>
              </a:rPr>
              <a:t>Valoración de la compañía</a:t>
            </a:r>
          </a:p>
        </p:txBody>
      </p:sp>
      <p:pic>
        <p:nvPicPr>
          <p:cNvPr id="6" name="Imagen 5"/>
          <p:cNvPicPr>
            <a:picLocks noChangeAspect="1"/>
          </p:cNvPicPr>
          <p:nvPr/>
        </p:nvPicPr>
        <p:blipFill>
          <a:blip r:embed="rId2"/>
          <a:stretch>
            <a:fillRect/>
          </a:stretch>
        </p:blipFill>
        <p:spPr>
          <a:xfrm>
            <a:off x="1490274" y="4033384"/>
            <a:ext cx="7424100" cy="2131920"/>
          </a:xfrm>
          <a:prstGeom prst="rect">
            <a:avLst/>
          </a:prstGeom>
        </p:spPr>
      </p:pic>
      <p:sp>
        <p:nvSpPr>
          <p:cNvPr id="2" name="CuadroTexto 1"/>
          <p:cNvSpPr txBox="1"/>
          <p:nvPr/>
        </p:nvSpPr>
        <p:spPr>
          <a:xfrm>
            <a:off x="1259632" y="2012509"/>
            <a:ext cx="7704856" cy="1815882"/>
          </a:xfrm>
          <a:prstGeom prst="rect">
            <a:avLst/>
          </a:prstGeom>
          <a:noFill/>
        </p:spPr>
        <p:txBody>
          <a:bodyPr wrap="square" rtlCol="0">
            <a:spAutoFit/>
          </a:bodyPr>
          <a:lstStyle/>
          <a:p>
            <a:pPr algn="just"/>
            <a:r>
              <a:rPr lang="es-CO" sz="1400" dirty="0"/>
              <a:t>Las valoraciones de las compañías se deben adelantar de manera periódica (al menos una vez al año).   El cambio en el valor de la Unidad Económica Gaseosas Rio se explica porque en la valoración anterior, se utilizó como ventas de referencia el valor de las ventas del año 2016 (COP$2.160 M) y la actualización utiliza el valor de las ventas de 2017 (COP$1.950) y a Octubre de 2018 (1.610).    Por otra parte, la reducción del margen de la compañía el último año motivó el cambio de margen EBITDA de referencia desde el promedio mundial para las compañías de Gaseosa (18,4%) al punto medio del promedio del margen EBITDA entra la industria nacional y la industria mundial (13,1%).    El margen EBITDA de Gaseosas Rio el último año no superó el 2,5% y se encuentra lejos  incluso de la industria nacional. </a:t>
            </a:r>
          </a:p>
        </p:txBody>
      </p:sp>
    </p:spTree>
    <p:extLst>
      <p:ext uri="{BB962C8B-B14F-4D97-AF65-F5344CB8AC3E}">
        <p14:creationId xmlns:p14="http://schemas.microsoft.com/office/powerpoint/2010/main" val="25138215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CuadroTexto"/>
          <p:cNvSpPr txBox="1"/>
          <p:nvPr/>
        </p:nvSpPr>
        <p:spPr>
          <a:xfrm>
            <a:off x="1311064" y="954306"/>
            <a:ext cx="7812360" cy="523220"/>
          </a:xfrm>
          <a:prstGeom prst="rect">
            <a:avLst/>
          </a:prstGeom>
          <a:noFill/>
        </p:spPr>
        <p:txBody>
          <a:bodyPr wrap="square" rtlCol="0">
            <a:spAutoFit/>
          </a:bodyPr>
          <a:lstStyle/>
          <a:p>
            <a:r>
              <a:rPr lang="es-CO" sz="2800" b="1" dirty="0">
                <a:solidFill>
                  <a:schemeClr val="bg1"/>
                </a:solidFill>
              </a:rPr>
              <a:t>Alternativas de compradores pendientes del ajuste</a:t>
            </a:r>
          </a:p>
        </p:txBody>
      </p:sp>
      <p:sp>
        <p:nvSpPr>
          <p:cNvPr id="4" name="CuadroTexto 3"/>
          <p:cNvSpPr txBox="1"/>
          <p:nvPr/>
        </p:nvSpPr>
        <p:spPr>
          <a:xfrm>
            <a:off x="0" y="5589240"/>
            <a:ext cx="1115616" cy="1268760"/>
          </a:xfrm>
          <a:prstGeom prst="rect">
            <a:avLst/>
          </a:prstGeom>
          <a:solidFill>
            <a:schemeClr val="bg1"/>
          </a:solidFill>
        </p:spPr>
        <p:txBody>
          <a:bodyPr wrap="square" rtlCol="0">
            <a:spAutoFit/>
          </a:bodyPr>
          <a:lstStyle/>
          <a:p>
            <a:endParaRPr lang="es-CO" dirty="0"/>
          </a:p>
        </p:txBody>
      </p:sp>
      <p:sp>
        <p:nvSpPr>
          <p:cNvPr id="5" name="CuadroTexto 1"/>
          <p:cNvSpPr txBox="1"/>
          <p:nvPr/>
        </p:nvSpPr>
        <p:spPr>
          <a:xfrm>
            <a:off x="1115616" y="2132856"/>
            <a:ext cx="7704856" cy="2862322"/>
          </a:xfrm>
          <a:prstGeom prst="rect">
            <a:avLst/>
          </a:prstGeom>
          <a:noFill/>
        </p:spPr>
        <p:txBody>
          <a:bodyPr wrap="square" rtlCol="0">
            <a:spAutoFit/>
          </a:bodyPr>
          <a:lstStyle/>
          <a:p>
            <a:pPr marL="285750" indent="-285750" algn="just">
              <a:buFont typeface="Arial" pitchFamily="34" charset="0"/>
              <a:buChar char="•"/>
            </a:pPr>
            <a:r>
              <a:rPr lang="es-CO" sz="3600" dirty="0"/>
              <a:t>Gaseosas La Cigarra</a:t>
            </a:r>
          </a:p>
          <a:p>
            <a:pPr marL="285750" indent="-285750" algn="just">
              <a:buFont typeface="Arial" pitchFamily="34" charset="0"/>
              <a:buChar char="•"/>
            </a:pPr>
            <a:r>
              <a:rPr lang="es-CO" sz="3600" dirty="0"/>
              <a:t>Gaseosas Glacial</a:t>
            </a:r>
          </a:p>
          <a:p>
            <a:pPr marL="285750" indent="-285750" algn="just">
              <a:buFont typeface="Arial" pitchFamily="34" charset="0"/>
              <a:buChar char="•"/>
            </a:pPr>
            <a:r>
              <a:rPr lang="es-CO" sz="3600" dirty="0"/>
              <a:t>Grupo Empresarial del Amazonas</a:t>
            </a:r>
          </a:p>
          <a:p>
            <a:pPr marL="285750" indent="-285750" algn="just">
              <a:buFont typeface="Arial" pitchFamily="34" charset="0"/>
              <a:buChar char="•"/>
            </a:pPr>
            <a:r>
              <a:rPr lang="es-CO" sz="3600" dirty="0"/>
              <a:t>Gaseosas Cóndor</a:t>
            </a:r>
          </a:p>
          <a:p>
            <a:pPr marL="285750" indent="-285750" algn="just">
              <a:buFont typeface="Arial" pitchFamily="34" charset="0"/>
              <a:buChar char="•"/>
            </a:pPr>
            <a:r>
              <a:rPr lang="es-CO" sz="3600" dirty="0"/>
              <a:t>Gaseosas Leticia – Coca Cola</a:t>
            </a:r>
          </a:p>
        </p:txBody>
      </p:sp>
    </p:spTree>
    <p:extLst>
      <p:ext uri="{BB962C8B-B14F-4D97-AF65-F5344CB8AC3E}">
        <p14:creationId xmlns:p14="http://schemas.microsoft.com/office/powerpoint/2010/main" val="2035500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CuadroTexto"/>
          <p:cNvSpPr txBox="1"/>
          <p:nvPr/>
        </p:nvSpPr>
        <p:spPr>
          <a:xfrm>
            <a:off x="2771800" y="764704"/>
            <a:ext cx="5256584" cy="707886"/>
          </a:xfrm>
          <a:prstGeom prst="rect">
            <a:avLst/>
          </a:prstGeom>
          <a:noFill/>
        </p:spPr>
        <p:txBody>
          <a:bodyPr wrap="square" rtlCol="0">
            <a:spAutoFit/>
          </a:bodyPr>
          <a:lstStyle/>
          <a:p>
            <a:r>
              <a:rPr lang="es-CO" sz="4000" b="1" dirty="0">
                <a:solidFill>
                  <a:schemeClr val="bg1"/>
                </a:solidFill>
              </a:rPr>
              <a:t>Importancia de la venta</a:t>
            </a:r>
          </a:p>
        </p:txBody>
      </p:sp>
      <p:sp>
        <p:nvSpPr>
          <p:cNvPr id="4" name="CuadroTexto 1"/>
          <p:cNvSpPr txBox="1"/>
          <p:nvPr/>
        </p:nvSpPr>
        <p:spPr>
          <a:xfrm>
            <a:off x="1115616" y="1628800"/>
            <a:ext cx="7676272" cy="4524315"/>
          </a:xfrm>
          <a:prstGeom prst="rect">
            <a:avLst/>
          </a:prstGeom>
          <a:noFill/>
        </p:spPr>
        <p:txBody>
          <a:bodyPr wrap="square" rtlCol="0">
            <a:spAutoFit/>
          </a:bodyPr>
          <a:lstStyle/>
          <a:p>
            <a:pPr marL="285750" indent="-285750" algn="just">
              <a:buFont typeface="Arial" pitchFamily="34" charset="0"/>
              <a:buChar char="•"/>
            </a:pPr>
            <a:r>
              <a:rPr lang="es-CO" sz="3600" dirty="0"/>
              <a:t>Nuevos e importantes ingresos para el </a:t>
            </a:r>
            <a:r>
              <a:rPr lang="es-CO" sz="3600" dirty="0" err="1"/>
              <a:t>Frisco</a:t>
            </a:r>
            <a:r>
              <a:rPr lang="es-CO" sz="3600" dirty="0"/>
              <a:t> y la Nación.</a:t>
            </a:r>
          </a:p>
          <a:p>
            <a:pPr marL="285750" indent="-285750" algn="just">
              <a:buFont typeface="Arial" pitchFamily="34" charset="0"/>
              <a:buChar char="•"/>
            </a:pPr>
            <a:r>
              <a:rPr lang="es-CO" sz="3600" dirty="0"/>
              <a:t>Prestigio y Reconocimiento para el proceso SAE en sociedades.</a:t>
            </a:r>
          </a:p>
          <a:p>
            <a:pPr marL="285750" indent="-285750" algn="just">
              <a:buFont typeface="Arial" pitchFamily="34" charset="0"/>
              <a:buChar char="•"/>
            </a:pPr>
            <a:r>
              <a:rPr lang="es-CO" sz="3600" dirty="0"/>
              <a:t>Sostenibilidad Social para la región</a:t>
            </a:r>
          </a:p>
          <a:p>
            <a:pPr marL="285750" indent="-285750" algn="just">
              <a:buFont typeface="Arial" pitchFamily="34" charset="0"/>
              <a:buChar char="•"/>
            </a:pPr>
            <a:r>
              <a:rPr lang="es-CO" sz="3600" dirty="0"/>
              <a:t> y el país.</a:t>
            </a:r>
          </a:p>
          <a:p>
            <a:pPr marL="285750" indent="-285750" algn="just">
              <a:buFont typeface="Arial" pitchFamily="34" charset="0"/>
              <a:buChar char="•"/>
            </a:pPr>
            <a:r>
              <a:rPr lang="es-CO" sz="3600" dirty="0"/>
              <a:t>Eliminación de altos riegos sociales y financieros para el </a:t>
            </a:r>
            <a:r>
              <a:rPr lang="es-CO" sz="3600" dirty="0" err="1"/>
              <a:t>Frisco</a:t>
            </a:r>
            <a:r>
              <a:rPr lang="es-CO" sz="3600" dirty="0"/>
              <a:t>.</a:t>
            </a:r>
          </a:p>
        </p:txBody>
      </p:sp>
      <p:sp>
        <p:nvSpPr>
          <p:cNvPr id="5" name="CuadroTexto 4"/>
          <p:cNvSpPr txBox="1"/>
          <p:nvPr/>
        </p:nvSpPr>
        <p:spPr>
          <a:xfrm>
            <a:off x="0" y="5589240"/>
            <a:ext cx="1115616" cy="1268760"/>
          </a:xfrm>
          <a:prstGeom prst="rect">
            <a:avLst/>
          </a:prstGeom>
          <a:solidFill>
            <a:schemeClr val="bg1"/>
          </a:solidFill>
        </p:spPr>
        <p:txBody>
          <a:bodyPr wrap="square" rtlCol="0">
            <a:spAutoFit/>
          </a:bodyPr>
          <a:lstStyle/>
          <a:p>
            <a:endParaRPr lang="es-CO"/>
          </a:p>
        </p:txBody>
      </p:sp>
    </p:spTree>
    <p:extLst>
      <p:ext uri="{BB962C8B-B14F-4D97-AF65-F5344CB8AC3E}">
        <p14:creationId xmlns:p14="http://schemas.microsoft.com/office/powerpoint/2010/main" val="34746593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1111251" y="2649402"/>
            <a:ext cx="7217494" cy="707886"/>
          </a:xfrm>
          <a:prstGeom prst="rect">
            <a:avLst/>
          </a:prstGeom>
          <a:noFill/>
        </p:spPr>
        <p:txBody>
          <a:bodyPr wrap="square" rtlCol="0">
            <a:spAutoFit/>
          </a:bodyPr>
          <a:lstStyle/>
          <a:p>
            <a:pPr algn="ctr"/>
            <a:r>
              <a:rPr lang="es-CO" sz="4000" dirty="0">
                <a:solidFill>
                  <a:srgbClr val="000A8B"/>
                </a:solidFill>
              </a:rPr>
              <a:t>GRACIAS POR SU ATENCION</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6338356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12208</TotalTime>
  <Words>4042</Words>
  <Application>Microsoft Office PowerPoint</Application>
  <PresentationFormat>Presentación en pantalla (4:3)</PresentationFormat>
  <Paragraphs>693</Paragraphs>
  <Slides>61</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61</vt:i4>
      </vt:variant>
    </vt:vector>
  </HeadingPairs>
  <TitlesOfParts>
    <vt:vector size="67" baseType="lpstr">
      <vt:lpstr>Arial</vt:lpstr>
      <vt:lpstr>Arial Narrow</vt:lpstr>
      <vt:lpstr>Calibri</vt:lpstr>
      <vt:lpstr>Lato Regular</vt:lpstr>
      <vt:lpstr>source_sans_pro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554</cp:revision>
  <cp:lastPrinted>2018-11-26T15:37:39Z</cp:lastPrinted>
  <dcterms:created xsi:type="dcterms:W3CDTF">2015-02-19T23:51:59Z</dcterms:created>
  <dcterms:modified xsi:type="dcterms:W3CDTF">2018-11-30T13:55:50Z</dcterms:modified>
</cp:coreProperties>
</file>