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90" r:id="rId2"/>
    <p:sldId id="482" r:id="rId3"/>
    <p:sldId id="261" r:id="rId4"/>
    <p:sldId id="378" r:id="rId5"/>
    <p:sldId id="379" r:id="rId6"/>
    <p:sldId id="389" r:id="rId7"/>
    <p:sldId id="474" r:id="rId8"/>
    <p:sldId id="475" r:id="rId9"/>
    <p:sldId id="476" r:id="rId10"/>
    <p:sldId id="477" r:id="rId11"/>
    <p:sldId id="478" r:id="rId12"/>
    <p:sldId id="479" r:id="rId13"/>
    <p:sldId id="480" r:id="rId14"/>
    <p:sldId id="257" r:id="rId15"/>
    <p:sldId id="256" r:id="rId16"/>
    <p:sldId id="258" r:id="rId17"/>
    <p:sldId id="262" r:id="rId18"/>
    <p:sldId id="263" r:id="rId19"/>
    <p:sldId id="264" r:id="rId20"/>
    <p:sldId id="265" r:id="rId21"/>
    <p:sldId id="266" r:id="rId22"/>
    <p:sldId id="267" r:id="rId23"/>
    <p:sldId id="270" r:id="rId24"/>
    <p:sldId id="271" r:id="rId25"/>
    <p:sldId id="272" r:id="rId26"/>
    <p:sldId id="273" r:id="rId27"/>
    <p:sldId id="275" r:id="rId28"/>
    <p:sldId id="287" r:id="rId29"/>
    <p:sldId id="288" r:id="rId30"/>
    <p:sldId id="289" r:id="rId31"/>
    <p:sldId id="260" r:id="rId32"/>
    <p:sldId id="483" r:id="rId33"/>
    <p:sldId id="291" r:id="rId34"/>
    <p:sldId id="292" r:id="rId35"/>
    <p:sldId id="293" r:id="rId36"/>
    <p:sldId id="279" r:id="rId37"/>
    <p:sldId id="280" r:id="rId38"/>
    <p:sldId id="281" r:id="rId39"/>
    <p:sldId id="484" r:id="rId40"/>
    <p:sldId id="282" r:id="rId41"/>
    <p:sldId id="283" r:id="rId42"/>
    <p:sldId id="284" r:id="rId43"/>
    <p:sldId id="285" r:id="rId44"/>
    <p:sldId id="286" r:id="rId45"/>
    <p:sldId id="816" r:id="rId46"/>
    <p:sldId id="817" r:id="rId47"/>
    <p:sldId id="832" r:id="rId48"/>
    <p:sldId id="829" r:id="rId49"/>
    <p:sldId id="833" r:id="rId50"/>
    <p:sldId id="831" r:id="rId51"/>
    <p:sldId id="828" r:id="rId52"/>
    <p:sldId id="827" r:id="rId53"/>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353" autoAdjust="0"/>
    <p:restoredTop sz="94677"/>
  </p:normalViewPr>
  <p:slideViewPr>
    <p:cSldViewPr snapToGrid="0" snapToObjects="1">
      <p:cViewPr varScale="1">
        <p:scale>
          <a:sx n="114" d="100"/>
          <a:sy n="114" d="100"/>
        </p:scale>
        <p:origin x="1482"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ompartida\Publica\22-%20Financiera\PORTAFOLIO\2018\8.AGOSTO\RESUMEN%20DE%20OPERACIONES%20MENSUAL%20A%20CONTABILIDAD%20AGOSTO%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aesas-my.sharepoint.com/personal/aavila_saesas_gov_co/Documents/Datos%20adjuntos/DATOS%20PARA%20PRESENTACION%20ADICION%20SEMOVIENTE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s-CO" sz="1200"/>
              <a:t>COMPOSICION PORTAFOLIO AGOSTO 2018</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590166100073405E-2"/>
          <c:y val="0.30879775968608775"/>
          <c:w val="0.90077959397759833"/>
          <c:h val="0.622302131661844"/>
        </c:manualLayout>
      </c:layout>
      <c:pie3DChart>
        <c:varyColors val="1"/>
        <c:ser>
          <c:idx val="0"/>
          <c:order val="0"/>
          <c:explosion val="6"/>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DD3B-4A3D-8B56-215FC15400AD}"/>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DD3B-4A3D-8B56-215FC15400AD}"/>
              </c:ext>
            </c:extLst>
          </c:dPt>
          <c:dLbls>
            <c:dLbl>
              <c:idx val="0"/>
              <c:layout>
                <c:manualLayout>
                  <c:x val="9.6274660296451847E-2"/>
                  <c:y val="0.25097284356860278"/>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fld id="{327B8597-3766-4623-A55E-3E7CB2CAD27E}" type="CATEGORYNAME">
                      <a:rPr lang="en-US"/>
                      <a:pPr>
                        <a:defRPr/>
                      </a:pPr>
                      <a:t>[NOMBRE DE CATEGORÍA]</a:t>
                    </a:fld>
                    <a:r>
                      <a:rPr lang="en-US" baseline="0" dirty="0"/>
                      <a:t>, $</a:t>
                    </a:r>
                    <a:fld id="{AE6A5543-15F3-4446-8018-F17457D4D9AC}" type="VALUE">
                      <a:rPr lang="en-US" baseline="0" smtClean="0"/>
                      <a:pPr>
                        <a:defRPr/>
                      </a:pPr>
                      <a:t>[VALOR]</a:t>
                    </a:fld>
                    <a:r>
                      <a:rPr lang="en-US" baseline="0" dirty="0"/>
                      <a:t>, </a:t>
                    </a:r>
                    <a:fld id="{5631CAEF-461D-4AB0-B6D2-DE3BDAFFE9A0}" type="PERCENTAGE">
                      <a:rPr lang="en-US" baseline="0"/>
                      <a:pPr>
                        <a:defRPr/>
                      </a:pPr>
                      <a:t>[PORCENTAJE]</a:t>
                    </a:fld>
                    <a:endParaRPr lang="en-US" baseline="0" dirty="0"/>
                  </a:p>
                </c:rich>
              </c:tx>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8341410064534622"/>
                      <c:h val="0.35084413243612972"/>
                    </c:manualLayout>
                  </c15:layout>
                  <c15:dlblFieldTable/>
                  <c15:showDataLabelsRange val="0"/>
                </c:ext>
                <c:ext xmlns:c16="http://schemas.microsoft.com/office/drawing/2014/chart" uri="{C3380CC4-5D6E-409C-BE32-E72D297353CC}">
                  <c16:uniqueId val="{00000001-DD3B-4A3D-8B56-215FC15400AD}"/>
                </c:ext>
              </c:extLst>
            </c:dLbl>
            <c:dLbl>
              <c:idx val="1"/>
              <c:layout>
                <c:manualLayout>
                  <c:x val="-3.362569036500225E-2"/>
                  <c:y val="-7.7116881895556988E-2"/>
                </c:manualLayout>
              </c:layout>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fld id="{871EA9A5-C8D9-4EC5-B275-DF2E514631EF}" type="CATEGORYNAME">
                      <a:rPr lang="en-US"/>
                      <a:pPr>
                        <a:defRPr>
                          <a:solidFill>
                            <a:schemeClr val="accent1"/>
                          </a:solidFill>
                        </a:defRPr>
                      </a:pPr>
                      <a:t>[NOMBRE DE CATEGORÍA]</a:t>
                    </a:fld>
                    <a:r>
                      <a:rPr lang="en-US" baseline="0"/>
                      <a:t>,$ </a:t>
                    </a:r>
                    <a:fld id="{09D3DB80-2F65-4537-8959-C45220F02BD0}" type="VALUE">
                      <a:rPr lang="en-US" baseline="0"/>
                      <a:pPr>
                        <a:defRPr>
                          <a:solidFill>
                            <a:schemeClr val="accent1"/>
                          </a:solidFill>
                        </a:defRPr>
                      </a:pPr>
                      <a:t>[VALOR]</a:t>
                    </a:fld>
                    <a:r>
                      <a:rPr lang="en-US" baseline="0"/>
                      <a:t>, </a:t>
                    </a:r>
                    <a:fld id="{2FD858AA-254A-4D0B-8A92-5536C6ED9128}"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35494738027600442"/>
                      <c:h val="0.27647012607682919"/>
                    </c:manualLayout>
                  </c15:layout>
                  <c15:dlblFieldTable/>
                  <c15:showDataLabelsRange val="0"/>
                </c:ext>
                <c:ext xmlns:c16="http://schemas.microsoft.com/office/drawing/2014/chart" uri="{C3380CC4-5D6E-409C-BE32-E72D297353CC}">
                  <c16:uniqueId val="{00000003-DD3B-4A3D-8B56-215FC15400AD}"/>
                </c:ext>
              </c:extLst>
            </c:dLbl>
            <c:spPr>
              <a:solidFill>
                <a:sysClr val="window" lastClr="FFFFFF">
                  <a:alpha val="90000"/>
                </a:sysClr>
              </a:solidFill>
              <a:ln w="12700" cap="flat" cmpd="sng" algn="ctr">
                <a:solidFill>
                  <a:srgbClr val="4472C4"/>
                </a:solidFill>
                <a:round/>
              </a:ln>
              <a:effectLst>
                <a:outerShdw blurRad="50800" dist="38100" dir="2700000" algn="tl" rotWithShape="0">
                  <a:srgbClr val="4472C4">
                    <a:lumMod val="75000"/>
                    <a:alpha val="40000"/>
                  </a:srgbClr>
                </a:outerShdw>
              </a:effectLst>
            </c:spPr>
            <c:dLblPos val="in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Hoja8!$D$34:$E$34</c:f>
              <c:strCache>
                <c:ptCount val="2"/>
                <c:pt idx="0">
                  <c:v>EXTINTOS</c:v>
                </c:pt>
                <c:pt idx="1">
                  <c:v>INCAUTADOS</c:v>
                </c:pt>
              </c:strCache>
            </c:strRef>
          </c:cat>
          <c:val>
            <c:numRef>
              <c:f>Hoja8!$D$35:$E$35</c:f>
              <c:numCache>
                <c:formatCode>_(* #,##0.00_);_(* \(#,##0.00\);_(* "-"??_);_(@_)</c:formatCode>
                <c:ptCount val="2"/>
                <c:pt idx="0">
                  <c:v>126715</c:v>
                </c:pt>
                <c:pt idx="1">
                  <c:v>657684</c:v>
                </c:pt>
              </c:numCache>
            </c:numRef>
          </c:val>
          <c:extLst>
            <c:ext xmlns:c16="http://schemas.microsoft.com/office/drawing/2014/chart" uri="{C3380CC4-5D6E-409C-BE32-E72D297353CC}">
              <c16:uniqueId val="{00000004-DD3B-4A3D-8B56-215FC15400AD}"/>
            </c:ext>
          </c:extLst>
        </c:ser>
        <c:ser>
          <c:idx val="1"/>
          <c:order val="1"/>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6-DD3B-4A3D-8B56-215FC15400AD}"/>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8-DD3B-4A3D-8B56-215FC15400AD}"/>
              </c:ext>
            </c:extLst>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inEnd"/>
              <c:showLegendKey val="0"/>
              <c:showVal val="0"/>
              <c:showCatName val="1"/>
              <c:showSerName val="0"/>
              <c:showPercent val="0"/>
              <c:showBubbleSize val="0"/>
              <c:extLst>
                <c:ext xmlns:c16="http://schemas.microsoft.com/office/drawing/2014/chart" uri="{C3380CC4-5D6E-409C-BE32-E72D297353CC}">
                  <c16:uniqueId val="{00000006-DD3B-4A3D-8B56-215FC15400AD}"/>
                </c:ext>
              </c:extLst>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2"/>
                      </a:solidFill>
                      <a:effectLst/>
                      <a:latin typeface="+mn-lt"/>
                      <a:ea typeface="+mn-ea"/>
                      <a:cs typeface="+mn-cs"/>
                    </a:defRPr>
                  </a:pPr>
                  <a:endParaRPr lang="es-CO"/>
                </a:p>
              </c:txPr>
              <c:dLblPos val="inEnd"/>
              <c:showLegendKey val="0"/>
              <c:showVal val="0"/>
              <c:showCatName val="1"/>
              <c:showSerName val="0"/>
              <c:showPercent val="0"/>
              <c:showBubbleSize val="0"/>
              <c:extLst>
                <c:ext xmlns:c16="http://schemas.microsoft.com/office/drawing/2014/chart" uri="{C3380CC4-5D6E-409C-BE32-E72D297353CC}">
                  <c16:uniqueId val="{00000008-DD3B-4A3D-8B56-215FC15400AD}"/>
                </c:ext>
              </c:extLst>
            </c:dLbl>
            <c:spPr>
              <a:solidFill>
                <a:sysClr val="window" lastClr="FFFFFF">
                  <a:alpha val="90000"/>
                </a:sysClr>
              </a:solidFill>
              <a:ln w="12700" cap="flat" cmpd="sng" algn="ctr">
                <a:solidFill>
                  <a:srgbClr val="ED7D31"/>
                </a:solidFill>
                <a:round/>
              </a:ln>
              <a:effectLst>
                <a:outerShdw blurRad="50800" dist="38100" dir="2700000" algn="tl" rotWithShape="0">
                  <a:srgbClr val="ED7D31">
                    <a:lumMod val="75000"/>
                    <a:alpha val="40000"/>
                  </a:srgbClr>
                </a:outerShdw>
              </a:effectLst>
            </c:spPr>
            <c:dLblPos val="inEnd"/>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Hoja8!$D$34:$E$34</c:f>
              <c:strCache>
                <c:ptCount val="2"/>
                <c:pt idx="0">
                  <c:v>EXTINTOS</c:v>
                </c:pt>
                <c:pt idx="1">
                  <c:v>INCAUTADOS</c:v>
                </c:pt>
              </c:strCache>
            </c:strRef>
          </c:cat>
          <c:val>
            <c:numRef>
              <c:f>Hoja8!$D$36:$E$36</c:f>
              <c:numCache>
                <c:formatCode>0.00%</c:formatCode>
                <c:ptCount val="2"/>
                <c:pt idx="0">
                  <c:v>0.1615</c:v>
                </c:pt>
                <c:pt idx="1">
                  <c:v>0.83845593887804548</c:v>
                </c:pt>
              </c:numCache>
            </c:numRef>
          </c:val>
          <c:extLst>
            <c:ext xmlns:c16="http://schemas.microsoft.com/office/drawing/2014/chart" uri="{C3380CC4-5D6E-409C-BE32-E72D297353CC}">
              <c16:uniqueId val="{00000009-DD3B-4A3D-8B56-215FC15400AD}"/>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Hoja8!$D$73</c:f>
              <c:strCache>
                <c:ptCount val="1"/>
                <c:pt idx="0">
                  <c:v>VALORACION AGOSTO 2018</c:v>
                </c:pt>
              </c:strCache>
            </c:strRef>
          </c:tx>
          <c:dPt>
            <c:idx val="0"/>
            <c:bubble3D val="0"/>
            <c:explosion val="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129-4E47-9213-CF038887CF18}"/>
              </c:ext>
            </c:extLst>
          </c:dPt>
          <c:dPt>
            <c:idx val="1"/>
            <c:bubble3D val="0"/>
            <c:explosion val="1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129-4E47-9213-CF038887CF18}"/>
              </c:ext>
            </c:extLst>
          </c:dPt>
          <c:dPt>
            <c:idx val="2"/>
            <c:bubble3D val="0"/>
            <c:explosion val="8"/>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129-4E47-9213-CF038887CF18}"/>
              </c:ext>
            </c:extLst>
          </c:dPt>
          <c:dPt>
            <c:idx val="3"/>
            <c:bubble3D val="0"/>
            <c:explosion val="5"/>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129-4E47-9213-CF038887CF18}"/>
              </c:ext>
            </c:extLst>
          </c:dPt>
          <c:dPt>
            <c:idx val="4"/>
            <c:bubble3D val="0"/>
            <c:explosion val="8"/>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129-4E47-9213-CF038887CF18}"/>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73E2663-73E0-497A-850F-53FF050CA191}" type="CELLRANGE">
                      <a:rPr lang="es-CO"/>
                      <a:pPr>
                        <a:defRPr/>
                      </a:pPr>
                      <a:t>[CELLRANGE]</a:t>
                    </a:fld>
                    <a:r>
                      <a:rPr lang="es-CO" baseline="0"/>
                      <a:t>
</a:t>
                    </a:r>
                    <a:fld id="{F5B8BF02-6789-4140-8F36-014F6566EE61}" type="CATEGORYNAME">
                      <a:rPr lang="es-CO" baseline="0"/>
                      <a:pPr>
                        <a:defRPr/>
                      </a:pPr>
                      <a:t>[NOMBRE DE CATEGORÍA]</a:t>
                    </a:fld>
                    <a:r>
                      <a:rPr lang="es-CO" baseline="0"/>
                      <a:t>
</a:t>
                    </a:r>
                    <a:fld id="{FC988DD5-E75B-4647-9C41-FAE74DF93043}" type="PERCENTAGE">
                      <a:rPr lang="es-CO" baseline="0"/>
                      <a:pPr>
                        <a:defRPr/>
                      </a:pPr>
                      <a:t>[PORCENTAJE]</a:t>
                    </a:fld>
                    <a:endParaRPr lang="es-CO"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129-4E47-9213-CF038887CF18}"/>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E2C07E8-A7B6-42B9-9814-7463D3A1B78D}" type="CELLRANGE">
                      <a:rPr lang="es-CO"/>
                      <a:pPr>
                        <a:defRPr>
                          <a:solidFill>
                            <a:schemeClr val="accent1"/>
                          </a:solidFill>
                        </a:defRPr>
                      </a:pPr>
                      <a:t>[CELLRANGE]</a:t>
                    </a:fld>
                    <a:r>
                      <a:rPr lang="es-CO" baseline="0"/>
                      <a:t>
</a:t>
                    </a:r>
                    <a:fld id="{8738C38F-D695-4457-8616-779C8B0B48BD}" type="CATEGORYNAME">
                      <a:rPr lang="es-CO" baseline="0"/>
                      <a:pPr>
                        <a:defRPr>
                          <a:solidFill>
                            <a:schemeClr val="accent1"/>
                          </a:solidFill>
                        </a:defRPr>
                      </a:pPr>
                      <a:t>[NOMBRE DE CATEGORÍA]</a:t>
                    </a:fld>
                    <a:r>
                      <a:rPr lang="es-CO" baseline="0"/>
                      <a:t>
</a:t>
                    </a:r>
                    <a:fld id="{F99372C0-79D6-4C97-9FE4-00EE719CBC71}" type="PERCENTAGE">
                      <a:rPr lang="es-CO" baseline="0"/>
                      <a:pPr>
                        <a:defRPr>
                          <a:solidFill>
                            <a:schemeClr val="accent1"/>
                          </a:solidFill>
                        </a:defRPr>
                      </a:pPr>
                      <a:t>[PORCENTAJE]</a:t>
                    </a:fld>
                    <a:endParaRPr lang="es-CO"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129-4E47-9213-CF038887CF18}"/>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50E60F30-D801-4892-8568-DEEC953582B2}" type="CELLRANGE">
                      <a:rPr lang="es-CO"/>
                      <a:pPr>
                        <a:defRPr>
                          <a:solidFill>
                            <a:schemeClr val="accent1"/>
                          </a:solidFill>
                        </a:defRPr>
                      </a:pPr>
                      <a:t>[CELLRANGE]</a:t>
                    </a:fld>
                    <a:r>
                      <a:rPr lang="es-CO" baseline="0"/>
                      <a:t>
</a:t>
                    </a:r>
                    <a:fld id="{58D6DA2C-0DE2-4996-9C70-0A0305E55056}" type="CATEGORYNAME">
                      <a:rPr lang="es-CO" baseline="0"/>
                      <a:pPr>
                        <a:defRPr>
                          <a:solidFill>
                            <a:schemeClr val="accent1"/>
                          </a:solidFill>
                        </a:defRPr>
                      </a:pPr>
                      <a:t>[NOMBRE DE CATEGORÍA]</a:t>
                    </a:fld>
                    <a:r>
                      <a:rPr lang="es-CO" baseline="0"/>
                      <a:t>
</a:t>
                    </a:r>
                    <a:fld id="{38A2E604-E5BA-4474-B062-9ADA5DCBCF5A}" type="PERCENTAGE">
                      <a:rPr lang="es-CO" baseline="0"/>
                      <a:pPr>
                        <a:defRPr>
                          <a:solidFill>
                            <a:schemeClr val="accent1"/>
                          </a:solidFill>
                        </a:defRPr>
                      </a:pPr>
                      <a:t>[PORCENTAJE]</a:t>
                    </a:fld>
                    <a:endParaRPr lang="es-CO"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129-4E47-9213-CF038887CF18}"/>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730EF6B-379B-41E4-8934-8063870DC5D2}" type="CELLRANGE">
                      <a:rPr lang="es-CO"/>
                      <a:pPr>
                        <a:defRPr>
                          <a:solidFill>
                            <a:schemeClr val="accent1"/>
                          </a:solidFill>
                        </a:defRPr>
                      </a:pPr>
                      <a:t>[CELLRANGE]</a:t>
                    </a:fld>
                    <a:r>
                      <a:rPr lang="es-CO" baseline="0"/>
                      <a:t>
</a:t>
                    </a:r>
                    <a:fld id="{A0F83EAC-E55C-4E0A-AFC7-029597960025}" type="CATEGORYNAME">
                      <a:rPr lang="es-CO" baseline="0"/>
                      <a:pPr>
                        <a:defRPr>
                          <a:solidFill>
                            <a:schemeClr val="accent1"/>
                          </a:solidFill>
                        </a:defRPr>
                      </a:pPr>
                      <a:t>[NOMBRE DE CATEGORÍA]</a:t>
                    </a:fld>
                    <a:r>
                      <a:rPr lang="es-CO" baseline="0"/>
                      <a:t>
</a:t>
                    </a:r>
                    <a:fld id="{11868AD3-5BC6-437B-B6F5-0E23B273300D}" type="PERCENTAGE">
                      <a:rPr lang="es-CO" baseline="0"/>
                      <a:pPr>
                        <a:defRPr>
                          <a:solidFill>
                            <a:schemeClr val="accent1"/>
                          </a:solidFill>
                        </a:defRPr>
                      </a:pPr>
                      <a:t>[PORCENTAJE]</a:t>
                    </a:fld>
                    <a:endParaRPr lang="es-CO"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129-4E47-9213-CF038887CF18}"/>
                </c:ext>
              </c:extLst>
            </c:dLbl>
            <c:dLbl>
              <c:idx val="4"/>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D205EEE-7BC0-4B8E-BCB6-928F131367EC}" type="CELLRANGE">
                      <a:rPr lang="es-CO"/>
                      <a:pPr>
                        <a:defRPr>
                          <a:solidFill>
                            <a:schemeClr val="accent1"/>
                          </a:solidFill>
                        </a:defRPr>
                      </a:pPr>
                      <a:t>[CELLRANGE]</a:t>
                    </a:fld>
                    <a:r>
                      <a:rPr lang="es-CO" baseline="0"/>
                      <a:t>
</a:t>
                    </a:r>
                    <a:fld id="{4D358618-F960-4132-98D7-FEB2A11377D6}" type="CATEGORYNAME">
                      <a:rPr lang="es-CO" baseline="0"/>
                      <a:pPr>
                        <a:defRPr>
                          <a:solidFill>
                            <a:schemeClr val="accent1"/>
                          </a:solidFill>
                        </a:defRPr>
                      </a:pPr>
                      <a:t>[NOMBRE DE CATEGORÍA]</a:t>
                    </a:fld>
                    <a:r>
                      <a:rPr lang="es-CO" baseline="0"/>
                      <a:t>
</a:t>
                    </a:r>
                    <a:fld id="{D45970EC-C060-47F5-BF37-5D203A9D819F}" type="PERCENTAGE">
                      <a:rPr lang="es-CO" baseline="0"/>
                      <a:pPr>
                        <a:defRPr>
                          <a:solidFill>
                            <a:schemeClr val="accent1"/>
                          </a:solidFill>
                        </a:defRPr>
                      </a:pPr>
                      <a:t>[PORCENTAJE]</a:t>
                    </a:fld>
                    <a:endParaRPr lang="es-CO"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129-4E47-9213-CF038887CF18}"/>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Hoja8!$C$74:$C$78</c:f>
              <c:strCache>
                <c:ptCount val="5"/>
                <c:pt idx="0">
                  <c:v>Tes Tasa Fija                 </c:v>
                </c:pt>
                <c:pt idx="1">
                  <c:v>Tes Tasa Fija                 </c:v>
                </c:pt>
                <c:pt idx="2">
                  <c:v>Tes Tasa Fija                 </c:v>
                </c:pt>
                <c:pt idx="3">
                  <c:v>Tes Tasa Fija                 </c:v>
                </c:pt>
                <c:pt idx="4">
                  <c:v>Tes UVR                       </c:v>
                </c:pt>
              </c:strCache>
            </c:strRef>
          </c:cat>
          <c:val>
            <c:numRef>
              <c:f>Hoja8!$D$74:$D$78</c:f>
              <c:numCache>
                <c:formatCode>#,##0.00</c:formatCode>
                <c:ptCount val="5"/>
                <c:pt idx="0">
                  <c:v>210033170</c:v>
                </c:pt>
                <c:pt idx="1">
                  <c:v>39936636</c:v>
                </c:pt>
                <c:pt idx="2">
                  <c:v>10397949</c:v>
                </c:pt>
                <c:pt idx="3">
                  <c:v>18794654</c:v>
                </c:pt>
                <c:pt idx="4">
                  <c:v>65347542</c:v>
                </c:pt>
              </c:numCache>
            </c:numRef>
          </c:val>
          <c:extLst>
            <c:ext xmlns:c15="http://schemas.microsoft.com/office/drawing/2012/chart" uri="{02D57815-91ED-43cb-92C2-25804820EDAC}">
              <c15:datalabelsRange>
                <c15:f>Hoja8!$D$74:$D$78</c15:f>
                <c15:dlblRangeCache>
                  <c:ptCount val="5"/>
                  <c:pt idx="0">
                    <c:v>210,033,170.00</c:v>
                  </c:pt>
                  <c:pt idx="1">
                    <c:v>39,936,636.00</c:v>
                  </c:pt>
                  <c:pt idx="2">
                    <c:v>10,397,949.00</c:v>
                  </c:pt>
                  <c:pt idx="3">
                    <c:v>18,794,654.00</c:v>
                  </c:pt>
                  <c:pt idx="4">
                    <c:v>65,347,542.00</c:v>
                  </c:pt>
                </c15:dlblRangeCache>
              </c15:datalabelsRange>
            </c:ext>
            <c:ext xmlns:c16="http://schemas.microsoft.com/office/drawing/2014/chart" uri="{C3380CC4-5D6E-409C-BE32-E72D297353CC}">
              <c16:uniqueId val="{0000000A-4129-4E47-9213-CF038887CF18}"/>
            </c:ext>
          </c:extLst>
        </c:ser>
        <c:ser>
          <c:idx val="1"/>
          <c:order val="1"/>
          <c:tx>
            <c:strRef>
              <c:f>Hoja8!#REF!</c:f>
              <c:strCache>
                <c:ptCount val="1"/>
                <c:pt idx="0">
                  <c:v>#REF!</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4129-4E47-9213-CF038887CF18}"/>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4129-4E47-9213-CF038887CF18}"/>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Hoja8!$C$74:$C$78</c:f>
              <c:strCache>
                <c:ptCount val="5"/>
                <c:pt idx="0">
                  <c:v>Tes Tasa Fija                 </c:v>
                </c:pt>
                <c:pt idx="1">
                  <c:v>Tes Tasa Fija                 </c:v>
                </c:pt>
                <c:pt idx="2">
                  <c:v>Tes Tasa Fija                 </c:v>
                </c:pt>
                <c:pt idx="3">
                  <c:v>Tes Tasa Fija                 </c:v>
                </c:pt>
                <c:pt idx="4">
                  <c:v>Tes UVR                       </c:v>
                </c:pt>
              </c:strCache>
            </c:strRef>
          </c:cat>
          <c:val>
            <c:numRef>
              <c:f>Hoja8!#REF!</c:f>
              <c:numCache>
                <c:formatCode>General</c:formatCode>
                <c:ptCount val="1"/>
                <c:pt idx="0">
                  <c:v>1</c:v>
                </c:pt>
              </c:numCache>
            </c:numRef>
          </c:val>
          <c:extLst>
            <c:ext xmlns:c16="http://schemas.microsoft.com/office/drawing/2014/chart" uri="{C3380CC4-5D6E-409C-BE32-E72D297353CC}">
              <c16:uniqueId val="{0000000D-4129-4E47-9213-CF038887CF1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Recursos Propios SAE Agosto 2018</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1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B9C-4EC5-827D-3E245EBAFE61}"/>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B9C-4EC5-827D-3E245EBAFE61}"/>
              </c:ext>
            </c:extLst>
          </c:dPt>
          <c:dPt>
            <c:idx val="2"/>
            <c:bubble3D val="0"/>
            <c:explosion val="31"/>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B9C-4EC5-827D-3E245EBAFE61}"/>
              </c:ext>
            </c:extLst>
          </c:dPt>
          <c:dLbls>
            <c:dLbl>
              <c:idx val="0"/>
              <c:layout>
                <c:manualLayout>
                  <c:x val="-0.35621738410159098"/>
                  <c:y val="-1.8506797409413633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D582D9B5-F6AF-4A35-AB71-9BE1426C7B40}" type="CATEGORYNAME">
                      <a:rPr lang="en-US"/>
                      <a:pPr>
                        <a:defRPr/>
                      </a:pPr>
                      <a:t>[NOMBRE DE CATEGORÍA]</a:t>
                    </a:fld>
                    <a:r>
                      <a:rPr lang="en-US" baseline="0"/>
                      <a:t>,</a:t>
                    </a:r>
                  </a:p>
                  <a:p>
                    <a:pPr>
                      <a:defRPr/>
                    </a:pPr>
                    <a:r>
                      <a:rPr lang="en-US" baseline="0"/>
                      <a:t>$</a:t>
                    </a:r>
                    <a:fld id="{C1E32B0F-8AFA-402B-A0D8-AE6F91DA368E}" type="VALUE">
                      <a:rPr lang="en-US" baseline="0"/>
                      <a:pPr>
                        <a:defRPr/>
                      </a:pPr>
                      <a:t>[VALOR]</a:t>
                    </a:fld>
                    <a:r>
                      <a:rPr lang="en-US" baseline="0"/>
                      <a:t>, </a:t>
                    </a:r>
                    <a:fld id="{3C4192D5-CBA6-4A22-9942-697A7FC60EED}" type="PERCENTAGE">
                      <a:rPr lang="en-US" baseline="0"/>
                      <a:pPr>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91251257894861"/>
                      <c:h val="0.16063214062781506"/>
                    </c:manualLayout>
                  </c15:layout>
                  <c15:dlblFieldTable/>
                  <c15:showDataLabelsRange val="0"/>
                </c:ext>
                <c:ext xmlns:c16="http://schemas.microsoft.com/office/drawing/2014/chart" uri="{C3380CC4-5D6E-409C-BE32-E72D297353CC}">
                  <c16:uniqueId val="{00000001-FB9C-4EC5-827D-3E245EBAFE61}"/>
                </c:ext>
              </c:extLst>
            </c:dLbl>
            <c:dLbl>
              <c:idx val="1"/>
              <c:layout>
                <c:manualLayout>
                  <c:x val="4.0608996262634554E-2"/>
                  <c:y val="2.0848099026828784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E470568E-5A0E-425A-B450-56D60BD7872A}" type="CATEGORYNAME">
                      <a:rPr lang="en-US"/>
                      <a:pPr>
                        <a:defRPr>
                          <a:solidFill>
                            <a:schemeClr val="accent1"/>
                          </a:solidFill>
                        </a:defRPr>
                      </a:pPr>
                      <a:t>[NOMBRE DE CATEGORÍA]</a:t>
                    </a:fld>
                    <a:r>
                      <a:rPr lang="en-US" baseline="0"/>
                      <a:t>, $</a:t>
                    </a:r>
                    <a:fld id="{B0BFA86C-29FD-465B-9FD8-2B21623E9E17}" type="VALUE">
                      <a:rPr lang="en-US" baseline="0"/>
                      <a:pPr>
                        <a:defRPr>
                          <a:solidFill>
                            <a:schemeClr val="accent1"/>
                          </a:solidFill>
                        </a:defRPr>
                      </a:pPr>
                      <a:t>[VALOR]</a:t>
                    </a:fld>
                    <a:r>
                      <a:rPr lang="en-US" baseline="0"/>
                      <a:t>, </a:t>
                    </a:r>
                    <a:fld id="{301AD234-0589-428C-9EC5-FF96BFB80AC6}"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3290340085531719"/>
                      <c:h val="0.18455779663500188"/>
                    </c:manualLayout>
                  </c15:layout>
                  <c15:dlblFieldTable/>
                  <c15:showDataLabelsRange val="0"/>
                </c:ext>
                <c:ext xmlns:c16="http://schemas.microsoft.com/office/drawing/2014/chart" uri="{C3380CC4-5D6E-409C-BE32-E72D297353CC}">
                  <c16:uniqueId val="{00000003-FB9C-4EC5-827D-3E245EBAFE61}"/>
                </c:ext>
              </c:extLst>
            </c:dLbl>
            <c:dLbl>
              <c:idx val="2"/>
              <c:layout>
                <c:manualLayout>
                  <c:x val="-4.2340151183318769E-2"/>
                  <c:y val="0"/>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090210-0DE5-44D3-AF5B-D8803EB74A09}" type="CATEGORYNAME">
                      <a:rPr lang="en-US"/>
                      <a:pPr>
                        <a:defRPr>
                          <a:solidFill>
                            <a:schemeClr val="accent1"/>
                          </a:solidFill>
                        </a:defRPr>
                      </a:pPr>
                      <a:t>[NOMBRE DE CATEGORÍA]</a:t>
                    </a:fld>
                    <a:r>
                      <a:rPr lang="en-US" baseline="0"/>
                      <a:t>, $</a:t>
                    </a:r>
                    <a:fld id="{E4C9D242-4152-43CD-AD96-8F7BF0D0A02A}" type="VALUE">
                      <a:rPr lang="en-US" baseline="0"/>
                      <a:pPr>
                        <a:defRPr>
                          <a:solidFill>
                            <a:schemeClr val="accent1"/>
                          </a:solidFill>
                        </a:defRPr>
                      </a:pPr>
                      <a:t>[VALOR]</a:t>
                    </a:fld>
                    <a:r>
                      <a:rPr lang="en-US" baseline="0"/>
                      <a:t>, </a:t>
                    </a:r>
                    <a:fld id="{1455B411-8237-4256-B3FE-8E0AF92ECE75}"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4267420497454459"/>
                      <c:h val="0.20647456593478075"/>
                    </c:manualLayout>
                  </c15:layout>
                  <c15:dlblFieldTable/>
                  <c15:showDataLabelsRange val="0"/>
                </c:ext>
                <c:ext xmlns:c16="http://schemas.microsoft.com/office/drawing/2014/chart" uri="{C3380CC4-5D6E-409C-BE32-E72D297353CC}">
                  <c16:uniqueId val="{00000005-FB9C-4EC5-827D-3E245EBAFE61}"/>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Hoja8!$C$137:$C$139</c:f>
              <c:strCache>
                <c:ptCount val="3"/>
                <c:pt idx="0">
                  <c:v>Bancos Nacionales</c:v>
                </c:pt>
                <c:pt idx="1">
                  <c:v>FIC</c:v>
                </c:pt>
                <c:pt idx="2">
                  <c:v>CDT</c:v>
                </c:pt>
              </c:strCache>
            </c:strRef>
          </c:cat>
          <c:val>
            <c:numRef>
              <c:f>Hoja8!$D$137:$D$139</c:f>
              <c:numCache>
                <c:formatCode>_(* #,##0.00_);_(* \(#,##0.00\);_(* "-"??_);_(@_)</c:formatCode>
                <c:ptCount val="3"/>
                <c:pt idx="0">
                  <c:v>305</c:v>
                </c:pt>
                <c:pt idx="1">
                  <c:v>41</c:v>
                </c:pt>
                <c:pt idx="2">
                  <c:v>5073</c:v>
                </c:pt>
              </c:numCache>
            </c:numRef>
          </c:val>
          <c:extLst>
            <c:ext xmlns:c16="http://schemas.microsoft.com/office/drawing/2014/chart" uri="{C3380CC4-5D6E-409C-BE32-E72D297353CC}">
              <c16:uniqueId val="{00000006-FB9C-4EC5-827D-3E245EBAFE61}"/>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FB9C-4EC5-827D-3E245EBAFE6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FB9C-4EC5-827D-3E245EBAFE6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FB9C-4EC5-827D-3E245EBAFE6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8-FB9C-4EC5-827D-3E245EBAFE61}"/>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A-FB9C-4EC5-827D-3E245EBAFE61}"/>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C-FB9C-4EC5-827D-3E245EBAFE61}"/>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Hoja8!$C$137:$C$139</c:f>
              <c:strCache>
                <c:ptCount val="3"/>
                <c:pt idx="0">
                  <c:v>Bancos Nacionales</c:v>
                </c:pt>
                <c:pt idx="1">
                  <c:v>FIC</c:v>
                </c:pt>
                <c:pt idx="2">
                  <c:v>CDT</c:v>
                </c:pt>
              </c:strCache>
            </c:strRef>
          </c:cat>
          <c:val>
            <c:numRef>
              <c:f>Hoja8!$E$137:$E$139</c:f>
              <c:numCache>
                <c:formatCode>0.00%</c:formatCode>
                <c:ptCount val="3"/>
                <c:pt idx="0">
                  <c:v>5.6283447130466874E-2</c:v>
                </c:pt>
                <c:pt idx="1">
                  <c:v>7.5659715814725961E-3</c:v>
                </c:pt>
                <c:pt idx="2">
                  <c:v>0.9361505812880605</c:v>
                </c:pt>
              </c:numCache>
            </c:numRef>
          </c:val>
          <c:extLst>
            <c:ext xmlns:c16="http://schemas.microsoft.com/office/drawing/2014/chart" uri="{C3380CC4-5D6E-409C-BE32-E72D297353CC}">
              <c16:uniqueId val="{0000000D-FB9C-4EC5-827D-3E245EBAFE61}"/>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RECURSOS TERCEROS PROYECTO PAZ AGOSTO 2018</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076604946315774"/>
          <c:y val="0.3420386869995331"/>
          <c:w val="0.80484557859972816"/>
          <c:h val="0.55558600834711891"/>
        </c:manualLayout>
      </c:layout>
      <c:pie3DChart>
        <c:varyColors val="1"/>
        <c:ser>
          <c:idx val="0"/>
          <c:order val="0"/>
          <c:dPt>
            <c:idx val="0"/>
            <c:bubble3D val="0"/>
            <c:explosion val="1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CE0-4908-A64C-1C4E3F384080}"/>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CE0-4908-A64C-1C4E3F384080}"/>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8CE0-4908-A64C-1C4E3F384080}"/>
              </c:ext>
            </c:extLst>
          </c:dPt>
          <c:dLbls>
            <c:dLbl>
              <c:idx val="0"/>
              <c:layout>
                <c:manualLayout>
                  <c:x val="9.8056854735337665E-2"/>
                  <c:y val="4.7374116043036422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823E5404-1880-49CA-8CD6-709A9447F34F}" type="CATEGORYNAME">
                      <a:rPr lang="en-US"/>
                      <a:pPr>
                        <a:defRPr/>
                      </a:pPr>
                      <a:t>[NOMBRE DE CATEGORÍA]</a:t>
                    </a:fld>
                    <a:r>
                      <a:rPr lang="en-US" baseline="0"/>
                      <a:t>, </a:t>
                    </a:r>
                  </a:p>
                  <a:p>
                    <a:pPr>
                      <a:defRPr/>
                    </a:pPr>
                    <a:r>
                      <a:rPr lang="en-US" baseline="0"/>
                      <a:t>$</a:t>
                    </a:r>
                    <a:fld id="{3898D0E1-1F5A-4776-93FF-B20322B7CDF2}" type="VALUE">
                      <a:rPr lang="en-US" baseline="0"/>
                      <a:pPr>
                        <a:defRPr/>
                      </a:pPr>
                      <a:t>[VALOR]</a:t>
                    </a:fld>
                    <a:r>
                      <a:rPr lang="en-US" baseline="0"/>
                      <a:t>, </a:t>
                    </a:r>
                    <a:fld id="{C815C33E-3F4C-4C4A-98AD-7F6B4DD109B8}" type="PERCENTAGE">
                      <a:rPr lang="en-US" baseline="0"/>
                      <a:pPr>
                        <a:defRPr/>
                      </a:pPr>
                      <a:t>[PORCENTAJE]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5326159199385528"/>
                      <c:h val="0.19803027155818773"/>
                    </c:manualLayout>
                  </c15:layout>
                  <c15:dlblFieldTable/>
                  <c15:showDataLabelsRange val="0"/>
                </c:ext>
                <c:ext xmlns:c16="http://schemas.microsoft.com/office/drawing/2014/chart" uri="{C3380CC4-5D6E-409C-BE32-E72D297353CC}">
                  <c16:uniqueId val="{00000001-8CE0-4908-A64C-1C4E3F384080}"/>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0377C2B-C277-486C-89B7-192FBEAD5477}" type="CATEGORYNAME">
                      <a:rPr lang="en-US"/>
                      <a:pPr>
                        <a:defRPr>
                          <a:solidFill>
                            <a:schemeClr val="accent1"/>
                          </a:solidFill>
                        </a:defRPr>
                      </a:pPr>
                      <a:t>[NOMBRE DE CATEGORÍA]</a:t>
                    </a:fld>
                    <a:r>
                      <a:rPr lang="en-US" baseline="0"/>
                      <a:t>, $</a:t>
                    </a:r>
                    <a:fld id="{90D8DD68-7E4C-4382-BD18-467B22424A1E}" type="VALUE">
                      <a:rPr lang="en-US" baseline="0"/>
                      <a:pPr>
                        <a:defRPr>
                          <a:solidFill>
                            <a:schemeClr val="accent1"/>
                          </a:solidFill>
                        </a:defRPr>
                      </a:pPr>
                      <a:t>[VALOR]</a:t>
                    </a:fld>
                    <a:r>
                      <a:rPr lang="en-US" baseline="0"/>
                      <a:t>, </a:t>
                    </a:r>
                    <a:fld id="{101BD992-2EB9-4843-9090-2707300A9A95}"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E0-4908-A64C-1C4E3F384080}"/>
                </c:ext>
              </c:extLst>
            </c:dLbl>
            <c:dLbl>
              <c:idx val="2"/>
              <c:delete val="1"/>
              <c:extLst>
                <c:ext xmlns:c15="http://schemas.microsoft.com/office/drawing/2012/chart" uri="{CE6537A1-D6FC-4f65-9D91-7224C49458BB}"/>
                <c:ext xmlns:c16="http://schemas.microsoft.com/office/drawing/2014/chart" uri="{C3380CC4-5D6E-409C-BE32-E72D297353CC}">
                  <c16:uniqueId val="{00000005-8CE0-4908-A64C-1C4E3F384080}"/>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AGOSTO 2018.xlsx]Hoja8'!$H$137:$H$139</c:f>
              <c:strCache>
                <c:ptCount val="3"/>
                <c:pt idx="0">
                  <c:v>Bancos Nacionales</c:v>
                </c:pt>
                <c:pt idx="1">
                  <c:v>FIC</c:v>
                </c:pt>
                <c:pt idx="2">
                  <c:v>CDT</c:v>
                </c:pt>
              </c:strCache>
            </c:strRef>
          </c:cat>
          <c:val>
            <c:numRef>
              <c:f>'[RESUMEN DE OPERACIONES MENSUAL A CONTABILIDAD AGOSTO 2018.xlsx]Hoja8'!$I$137:$I$139</c:f>
              <c:numCache>
                <c:formatCode>_(* #,##0.00_);_(* \(#,##0.00\);_(* "-"??_);_(@_)</c:formatCode>
                <c:ptCount val="3"/>
                <c:pt idx="0">
                  <c:v>382</c:v>
                </c:pt>
                <c:pt idx="1">
                  <c:v>5802</c:v>
                </c:pt>
                <c:pt idx="2">
                  <c:v>0</c:v>
                </c:pt>
              </c:numCache>
            </c:numRef>
          </c:val>
          <c:extLst>
            <c:ext xmlns:c16="http://schemas.microsoft.com/office/drawing/2014/chart" uri="{C3380CC4-5D6E-409C-BE32-E72D297353CC}">
              <c16:uniqueId val="{00000006-8CE0-4908-A64C-1C4E3F384080}"/>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8CE0-4908-A64C-1C4E3F384080}"/>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8CE0-4908-A64C-1C4E3F384080}"/>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8CE0-4908-A64C-1C4E3F3840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8-8CE0-4908-A64C-1C4E3F38408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8CE0-4908-A64C-1C4E3F384080}"/>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8CE0-4908-A64C-1C4E3F384080}"/>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AGOSTO 2018.xlsx]Hoja8'!$H$137:$H$139</c:f>
              <c:strCache>
                <c:ptCount val="3"/>
                <c:pt idx="0">
                  <c:v>Bancos Nacionales</c:v>
                </c:pt>
                <c:pt idx="1">
                  <c:v>FIC</c:v>
                </c:pt>
                <c:pt idx="2">
                  <c:v>CDT</c:v>
                </c:pt>
              </c:strCache>
            </c:strRef>
          </c:cat>
          <c:val>
            <c:numRef>
              <c:f>'[RESUMEN DE OPERACIONES MENSUAL A CONTABILIDAD AGOSTO 2018.xlsx]Hoja8'!$J$137:$J$139</c:f>
              <c:numCache>
                <c:formatCode>0.00%</c:formatCode>
                <c:ptCount val="3"/>
                <c:pt idx="0">
                  <c:v>6.1772315653298833E-2</c:v>
                </c:pt>
                <c:pt idx="1">
                  <c:v>0.93822768434670112</c:v>
                </c:pt>
                <c:pt idx="2">
                  <c:v>0</c:v>
                </c:pt>
              </c:numCache>
            </c:numRef>
          </c:val>
          <c:extLst>
            <c:ext xmlns:c16="http://schemas.microsoft.com/office/drawing/2014/chart" uri="{C3380CC4-5D6E-409C-BE32-E72D297353CC}">
              <c16:uniqueId val="{0000000D-8CE0-4908-A64C-1C4E3F384080}"/>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'[DATOS PARA PRESENTACION ADICION SEMOVIENTES.xlsx]PROYECCIÓN'!$B$1</c:f>
              <c:strCache>
                <c:ptCount val="1"/>
                <c:pt idx="0">
                  <c:v>Centro Oriente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'[DATOS PARA PRESENTACION ADICION SEMOVIENTES.xlsx]PROYECCIÓN'!$A$2:$A$18</c:f>
              <c:strCache>
                <c:ptCount val="17"/>
                <c:pt idx="0">
                  <c:v>2014 - II SEM</c:v>
                </c:pt>
                <c:pt idx="1">
                  <c:v>2015 - I SEM</c:v>
                </c:pt>
                <c:pt idx="2">
                  <c:v>2015 - II SEM</c:v>
                </c:pt>
                <c:pt idx="3">
                  <c:v>2016 - I SEM</c:v>
                </c:pt>
                <c:pt idx="4">
                  <c:v>2016 - II SEM</c:v>
                </c:pt>
                <c:pt idx="5">
                  <c:v>2017 - I SEM</c:v>
                </c:pt>
                <c:pt idx="6">
                  <c:v>2017 - II SEM</c:v>
                </c:pt>
                <c:pt idx="7">
                  <c:v>2018 - I SEM</c:v>
                </c:pt>
                <c:pt idx="8">
                  <c:v>2018 - II SEM</c:v>
                </c:pt>
                <c:pt idx="9">
                  <c:v>2019 - I SEM</c:v>
                </c:pt>
                <c:pt idx="10">
                  <c:v>2019 - II SEM</c:v>
                </c:pt>
                <c:pt idx="11">
                  <c:v>2020 - I SEM</c:v>
                </c:pt>
                <c:pt idx="12">
                  <c:v>2020 - II SEM</c:v>
                </c:pt>
                <c:pt idx="13">
                  <c:v>2021 - II SEM</c:v>
                </c:pt>
                <c:pt idx="14">
                  <c:v>2021 - II SEM</c:v>
                </c:pt>
                <c:pt idx="15">
                  <c:v>2022 - I SEM</c:v>
                </c:pt>
                <c:pt idx="16">
                  <c:v>2022 - II SEM</c:v>
                </c:pt>
              </c:strCache>
            </c:strRef>
          </c:cat>
          <c:val>
            <c:numRef>
              <c:f>'[DATOS PARA PRESENTACION ADICION SEMOVIENTES.xlsx]PROYECCIÓN'!$B$2:$B$18</c:f>
              <c:numCache>
                <c:formatCode>General</c:formatCode>
                <c:ptCount val="17"/>
                <c:pt idx="0">
                  <c:v>0</c:v>
                </c:pt>
                <c:pt idx="1">
                  <c:v>0</c:v>
                </c:pt>
                <c:pt idx="2">
                  <c:v>150</c:v>
                </c:pt>
                <c:pt idx="3">
                  <c:v>60</c:v>
                </c:pt>
                <c:pt idx="4">
                  <c:v>1216</c:v>
                </c:pt>
                <c:pt idx="5">
                  <c:v>0</c:v>
                </c:pt>
                <c:pt idx="6">
                  <c:v>2488</c:v>
                </c:pt>
                <c:pt idx="7">
                  <c:v>312</c:v>
                </c:pt>
                <c:pt idx="8">
                  <c:v>1350</c:v>
                </c:pt>
                <c:pt idx="9">
                  <c:v>1532</c:v>
                </c:pt>
                <c:pt idx="10">
                  <c:v>1715</c:v>
                </c:pt>
                <c:pt idx="11">
                  <c:v>1897</c:v>
                </c:pt>
                <c:pt idx="12">
                  <c:v>2080</c:v>
                </c:pt>
                <c:pt idx="13">
                  <c:v>2262</c:v>
                </c:pt>
                <c:pt idx="14">
                  <c:v>2445</c:v>
                </c:pt>
                <c:pt idx="15">
                  <c:v>2627</c:v>
                </c:pt>
                <c:pt idx="16">
                  <c:v>2810</c:v>
                </c:pt>
              </c:numCache>
            </c:numRef>
          </c:val>
          <c:smooth val="0"/>
          <c:extLst>
            <c:ext xmlns:c16="http://schemas.microsoft.com/office/drawing/2014/chart" uri="{C3380CC4-5D6E-409C-BE32-E72D297353CC}">
              <c16:uniqueId val="{00000000-E8B0-4170-8ACA-78DFD4749DA0}"/>
            </c:ext>
          </c:extLst>
        </c:ser>
        <c:ser>
          <c:idx val="1"/>
          <c:order val="1"/>
          <c:tx>
            <c:strRef>
              <c:f>'[DATOS PARA PRESENTACION ADICION SEMOVIENTES.xlsx]PROYECCIÓN'!$C$1</c:f>
              <c:strCache>
                <c:ptCount val="1"/>
                <c:pt idx="0">
                  <c:v>Sur Occidente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'[DATOS PARA PRESENTACION ADICION SEMOVIENTES.xlsx]PROYECCIÓN'!$A$2:$A$18</c:f>
              <c:strCache>
                <c:ptCount val="17"/>
                <c:pt idx="0">
                  <c:v>2014 - II SEM</c:v>
                </c:pt>
                <c:pt idx="1">
                  <c:v>2015 - I SEM</c:v>
                </c:pt>
                <c:pt idx="2">
                  <c:v>2015 - II SEM</c:v>
                </c:pt>
                <c:pt idx="3">
                  <c:v>2016 - I SEM</c:v>
                </c:pt>
                <c:pt idx="4">
                  <c:v>2016 - II SEM</c:v>
                </c:pt>
                <c:pt idx="5">
                  <c:v>2017 - I SEM</c:v>
                </c:pt>
                <c:pt idx="6">
                  <c:v>2017 - II SEM</c:v>
                </c:pt>
                <c:pt idx="7">
                  <c:v>2018 - I SEM</c:v>
                </c:pt>
                <c:pt idx="8">
                  <c:v>2018 - II SEM</c:v>
                </c:pt>
                <c:pt idx="9">
                  <c:v>2019 - I SEM</c:v>
                </c:pt>
                <c:pt idx="10">
                  <c:v>2019 - II SEM</c:v>
                </c:pt>
                <c:pt idx="11">
                  <c:v>2020 - I SEM</c:v>
                </c:pt>
                <c:pt idx="12">
                  <c:v>2020 - II SEM</c:v>
                </c:pt>
                <c:pt idx="13">
                  <c:v>2021 - II SEM</c:v>
                </c:pt>
                <c:pt idx="14">
                  <c:v>2021 - II SEM</c:v>
                </c:pt>
                <c:pt idx="15">
                  <c:v>2022 - I SEM</c:v>
                </c:pt>
                <c:pt idx="16">
                  <c:v>2022 - II SEM</c:v>
                </c:pt>
              </c:strCache>
            </c:strRef>
          </c:cat>
          <c:val>
            <c:numRef>
              <c:f>'[DATOS PARA PRESENTACION ADICION SEMOVIENTES.xlsx]PROYECCIÓN'!$C$2:$C$18</c:f>
              <c:numCache>
                <c:formatCode>General</c:formatCode>
                <c:ptCount val="17"/>
                <c:pt idx="0">
                  <c:v>0</c:v>
                </c:pt>
                <c:pt idx="1">
                  <c:v>0</c:v>
                </c:pt>
                <c:pt idx="2">
                  <c:v>0</c:v>
                </c:pt>
                <c:pt idx="3">
                  <c:v>50</c:v>
                </c:pt>
                <c:pt idx="4">
                  <c:v>0</c:v>
                </c:pt>
                <c:pt idx="5">
                  <c:v>0</c:v>
                </c:pt>
                <c:pt idx="6">
                  <c:v>123</c:v>
                </c:pt>
                <c:pt idx="7">
                  <c:v>89</c:v>
                </c:pt>
                <c:pt idx="8">
                  <c:v>96</c:v>
                </c:pt>
                <c:pt idx="9">
                  <c:v>111</c:v>
                </c:pt>
                <c:pt idx="10">
                  <c:v>125</c:v>
                </c:pt>
                <c:pt idx="11">
                  <c:v>139</c:v>
                </c:pt>
                <c:pt idx="12">
                  <c:v>153</c:v>
                </c:pt>
                <c:pt idx="13">
                  <c:v>167</c:v>
                </c:pt>
                <c:pt idx="14">
                  <c:v>181</c:v>
                </c:pt>
                <c:pt idx="15">
                  <c:v>195</c:v>
                </c:pt>
                <c:pt idx="16">
                  <c:v>210</c:v>
                </c:pt>
              </c:numCache>
            </c:numRef>
          </c:val>
          <c:smooth val="0"/>
          <c:extLst>
            <c:ext xmlns:c16="http://schemas.microsoft.com/office/drawing/2014/chart" uri="{C3380CC4-5D6E-409C-BE32-E72D297353CC}">
              <c16:uniqueId val="{00000001-E8B0-4170-8ACA-78DFD4749DA0}"/>
            </c:ext>
          </c:extLst>
        </c:ser>
        <c:ser>
          <c:idx val="2"/>
          <c:order val="2"/>
          <c:tx>
            <c:strRef>
              <c:f>'[DATOS PARA PRESENTACION ADICION SEMOVIENTES.xlsx]PROYECCIÓN'!$D$1</c:f>
              <c:strCache>
                <c:ptCount val="1"/>
                <c:pt idx="0">
                  <c:v>Norte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'[DATOS PARA PRESENTACION ADICION SEMOVIENTES.xlsx]PROYECCIÓN'!$A$2:$A$18</c:f>
              <c:strCache>
                <c:ptCount val="17"/>
                <c:pt idx="0">
                  <c:v>2014 - II SEM</c:v>
                </c:pt>
                <c:pt idx="1">
                  <c:v>2015 - I SEM</c:v>
                </c:pt>
                <c:pt idx="2">
                  <c:v>2015 - II SEM</c:v>
                </c:pt>
                <c:pt idx="3">
                  <c:v>2016 - I SEM</c:v>
                </c:pt>
                <c:pt idx="4">
                  <c:v>2016 - II SEM</c:v>
                </c:pt>
                <c:pt idx="5">
                  <c:v>2017 - I SEM</c:v>
                </c:pt>
                <c:pt idx="6">
                  <c:v>2017 - II SEM</c:v>
                </c:pt>
                <c:pt idx="7">
                  <c:v>2018 - I SEM</c:v>
                </c:pt>
                <c:pt idx="8">
                  <c:v>2018 - II SEM</c:v>
                </c:pt>
                <c:pt idx="9">
                  <c:v>2019 - I SEM</c:v>
                </c:pt>
                <c:pt idx="10">
                  <c:v>2019 - II SEM</c:v>
                </c:pt>
                <c:pt idx="11">
                  <c:v>2020 - I SEM</c:v>
                </c:pt>
                <c:pt idx="12">
                  <c:v>2020 - II SEM</c:v>
                </c:pt>
                <c:pt idx="13">
                  <c:v>2021 - II SEM</c:v>
                </c:pt>
                <c:pt idx="14">
                  <c:v>2021 - II SEM</c:v>
                </c:pt>
                <c:pt idx="15">
                  <c:v>2022 - I SEM</c:v>
                </c:pt>
                <c:pt idx="16">
                  <c:v>2022 - II SEM</c:v>
                </c:pt>
              </c:strCache>
            </c:strRef>
          </c:cat>
          <c:val>
            <c:numRef>
              <c:f>'[DATOS PARA PRESENTACION ADICION SEMOVIENTES.xlsx]PROYECCIÓN'!$D$2:$D$18</c:f>
              <c:numCache>
                <c:formatCode>General</c:formatCode>
                <c:ptCount val="17"/>
                <c:pt idx="0">
                  <c:v>0</c:v>
                </c:pt>
                <c:pt idx="1">
                  <c:v>0</c:v>
                </c:pt>
                <c:pt idx="2">
                  <c:v>0</c:v>
                </c:pt>
                <c:pt idx="3">
                  <c:v>0</c:v>
                </c:pt>
                <c:pt idx="4">
                  <c:v>101</c:v>
                </c:pt>
                <c:pt idx="5">
                  <c:v>0</c:v>
                </c:pt>
                <c:pt idx="6">
                  <c:v>0</c:v>
                </c:pt>
                <c:pt idx="7">
                  <c:v>54</c:v>
                </c:pt>
                <c:pt idx="8">
                  <c:v>45</c:v>
                </c:pt>
                <c:pt idx="9">
                  <c:v>51</c:v>
                </c:pt>
                <c:pt idx="10">
                  <c:v>56</c:v>
                </c:pt>
                <c:pt idx="11">
                  <c:v>62</c:v>
                </c:pt>
                <c:pt idx="12">
                  <c:v>68</c:v>
                </c:pt>
                <c:pt idx="13">
                  <c:v>74</c:v>
                </c:pt>
                <c:pt idx="14">
                  <c:v>79</c:v>
                </c:pt>
                <c:pt idx="15">
                  <c:v>85</c:v>
                </c:pt>
                <c:pt idx="16">
                  <c:v>91</c:v>
                </c:pt>
              </c:numCache>
            </c:numRef>
          </c:val>
          <c:smooth val="0"/>
          <c:extLst>
            <c:ext xmlns:c16="http://schemas.microsoft.com/office/drawing/2014/chart" uri="{C3380CC4-5D6E-409C-BE32-E72D297353CC}">
              <c16:uniqueId val="{00000002-E8B0-4170-8ACA-78DFD4749DA0}"/>
            </c:ext>
          </c:extLst>
        </c:ser>
        <c:ser>
          <c:idx val="3"/>
          <c:order val="3"/>
          <c:tx>
            <c:strRef>
              <c:f>'[DATOS PARA PRESENTACION ADICION SEMOVIENTES.xlsx]PROYECCIÓN'!$E$1</c:f>
              <c:strCache>
                <c:ptCount val="1"/>
                <c:pt idx="0">
                  <c:v>Occidente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'[DATOS PARA PRESENTACION ADICION SEMOVIENTES.xlsx]PROYECCIÓN'!$A$2:$A$18</c:f>
              <c:strCache>
                <c:ptCount val="17"/>
                <c:pt idx="0">
                  <c:v>2014 - II SEM</c:v>
                </c:pt>
                <c:pt idx="1">
                  <c:v>2015 - I SEM</c:v>
                </c:pt>
                <c:pt idx="2">
                  <c:v>2015 - II SEM</c:v>
                </c:pt>
                <c:pt idx="3">
                  <c:v>2016 - I SEM</c:v>
                </c:pt>
                <c:pt idx="4">
                  <c:v>2016 - II SEM</c:v>
                </c:pt>
                <c:pt idx="5">
                  <c:v>2017 - I SEM</c:v>
                </c:pt>
                <c:pt idx="6">
                  <c:v>2017 - II SEM</c:v>
                </c:pt>
                <c:pt idx="7">
                  <c:v>2018 - I SEM</c:v>
                </c:pt>
                <c:pt idx="8">
                  <c:v>2018 - II SEM</c:v>
                </c:pt>
                <c:pt idx="9">
                  <c:v>2019 - I SEM</c:v>
                </c:pt>
                <c:pt idx="10">
                  <c:v>2019 - II SEM</c:v>
                </c:pt>
                <c:pt idx="11">
                  <c:v>2020 - I SEM</c:v>
                </c:pt>
                <c:pt idx="12">
                  <c:v>2020 - II SEM</c:v>
                </c:pt>
                <c:pt idx="13">
                  <c:v>2021 - II SEM</c:v>
                </c:pt>
                <c:pt idx="14">
                  <c:v>2021 - II SEM</c:v>
                </c:pt>
                <c:pt idx="15">
                  <c:v>2022 - I SEM</c:v>
                </c:pt>
                <c:pt idx="16">
                  <c:v>2022 - II SEM</c:v>
                </c:pt>
              </c:strCache>
            </c:strRef>
          </c:cat>
          <c:val>
            <c:numRef>
              <c:f>'[DATOS PARA PRESENTACION ADICION SEMOVIENTES.xlsx]PROYECCIÓN'!$E$2:$E$18</c:f>
              <c:numCache>
                <c:formatCode>General</c:formatCode>
                <c:ptCount val="17"/>
                <c:pt idx="0">
                  <c:v>0</c:v>
                </c:pt>
                <c:pt idx="1">
                  <c:v>0</c:v>
                </c:pt>
                <c:pt idx="2">
                  <c:v>0</c:v>
                </c:pt>
                <c:pt idx="3">
                  <c:v>182</c:v>
                </c:pt>
                <c:pt idx="4">
                  <c:v>0</c:v>
                </c:pt>
                <c:pt idx="5">
                  <c:v>0</c:v>
                </c:pt>
                <c:pt idx="6">
                  <c:v>1338</c:v>
                </c:pt>
                <c:pt idx="7">
                  <c:v>71</c:v>
                </c:pt>
                <c:pt idx="8">
                  <c:v>574</c:v>
                </c:pt>
                <c:pt idx="9">
                  <c:v>658</c:v>
                </c:pt>
                <c:pt idx="10">
                  <c:v>741</c:v>
                </c:pt>
                <c:pt idx="11">
                  <c:v>824</c:v>
                </c:pt>
                <c:pt idx="12">
                  <c:v>908</c:v>
                </c:pt>
                <c:pt idx="13">
                  <c:v>991</c:v>
                </c:pt>
                <c:pt idx="14">
                  <c:v>1075</c:v>
                </c:pt>
                <c:pt idx="15">
                  <c:v>1158</c:v>
                </c:pt>
                <c:pt idx="16">
                  <c:v>1241</c:v>
                </c:pt>
              </c:numCache>
            </c:numRef>
          </c:val>
          <c:smooth val="0"/>
          <c:extLst>
            <c:ext xmlns:c16="http://schemas.microsoft.com/office/drawing/2014/chart" uri="{C3380CC4-5D6E-409C-BE32-E72D297353CC}">
              <c16:uniqueId val="{00000003-E8B0-4170-8ACA-78DFD4749DA0}"/>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474004928"/>
        <c:axId val="273855792"/>
      </c:lineChart>
      <c:catAx>
        <c:axId val="47400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73855792"/>
        <c:crosses val="autoZero"/>
        <c:auto val="1"/>
        <c:lblAlgn val="ctr"/>
        <c:lblOffset val="100"/>
        <c:noMultiLvlLbl val="0"/>
      </c:catAx>
      <c:valAx>
        <c:axId val="27385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740049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2055F8-E440-4ED0-B5C0-FCB2516CEB08}" type="doc">
      <dgm:prSet loTypeId="urn:microsoft.com/office/officeart/2005/8/layout/hProcess11" loCatId="process" qsTypeId="urn:microsoft.com/office/officeart/2005/8/quickstyle/simple1" qsCatId="simple" csTypeId="urn:microsoft.com/office/officeart/2005/8/colors/colorful4" csCatId="colorful" phldr="1"/>
      <dgm:spPr/>
    </dgm:pt>
    <dgm:pt modelId="{A6361971-7155-4E23-BB41-7D53756888A8}">
      <dgm:prSet phldrT="[Texto]" custT="1"/>
      <dgm:spPr/>
      <dgm:t>
        <a:bodyPr/>
        <a:lstStyle/>
        <a:p>
          <a:pPr algn="ctr"/>
          <a:r>
            <a:rPr lang="es-CO" sz="1200" dirty="0"/>
            <a:t>Publicación pliegos y anexos. Octubre 4.</a:t>
          </a:r>
        </a:p>
      </dgm:t>
    </dgm:pt>
    <dgm:pt modelId="{BBDFD9F0-C5DC-4327-A175-E1B75F7B4400}" type="parTrans" cxnId="{5A55E8D6-3E52-4182-B0CD-E393F437BB34}">
      <dgm:prSet/>
      <dgm:spPr/>
      <dgm:t>
        <a:bodyPr/>
        <a:lstStyle/>
        <a:p>
          <a:pPr algn="ctr"/>
          <a:endParaRPr lang="es-CO" sz="1200"/>
        </a:p>
      </dgm:t>
    </dgm:pt>
    <dgm:pt modelId="{8200612F-365E-416A-9982-868277B4E8CB}" type="sibTrans" cxnId="{5A55E8D6-3E52-4182-B0CD-E393F437BB34}">
      <dgm:prSet/>
      <dgm:spPr/>
      <dgm:t>
        <a:bodyPr/>
        <a:lstStyle/>
        <a:p>
          <a:pPr algn="ctr"/>
          <a:endParaRPr lang="es-CO" sz="1200"/>
        </a:p>
      </dgm:t>
    </dgm:pt>
    <dgm:pt modelId="{F8216745-F802-42F1-89DB-ED267E5945B4}">
      <dgm:prSet phldrT="[Texto]" custT="1"/>
      <dgm:spPr/>
      <dgm:t>
        <a:bodyPr/>
        <a:lstStyle/>
        <a:p>
          <a:pPr algn="ctr"/>
          <a:r>
            <a:rPr lang="es-ES" sz="1200" dirty="0"/>
            <a:t>Audiencia de información de riesgos y aclaración a los pliegos Octubre 22.</a:t>
          </a:r>
          <a:endParaRPr lang="es-CO" sz="1200" dirty="0"/>
        </a:p>
      </dgm:t>
    </dgm:pt>
    <dgm:pt modelId="{96543D32-C4D2-4F89-B38E-47A2D23BE87E}" type="parTrans" cxnId="{2A111681-2A94-4D7E-A00E-E9E69AB94532}">
      <dgm:prSet/>
      <dgm:spPr/>
      <dgm:t>
        <a:bodyPr/>
        <a:lstStyle/>
        <a:p>
          <a:pPr algn="ctr"/>
          <a:endParaRPr lang="es-CO" sz="1200"/>
        </a:p>
      </dgm:t>
    </dgm:pt>
    <dgm:pt modelId="{034F40EF-192B-49BD-863D-F25F8329E2C4}" type="sibTrans" cxnId="{2A111681-2A94-4D7E-A00E-E9E69AB94532}">
      <dgm:prSet/>
      <dgm:spPr/>
      <dgm:t>
        <a:bodyPr/>
        <a:lstStyle/>
        <a:p>
          <a:pPr algn="ctr"/>
          <a:endParaRPr lang="es-CO" sz="1200"/>
        </a:p>
      </dgm:t>
    </dgm:pt>
    <dgm:pt modelId="{CC515560-432E-474C-A221-4F85180153C5}">
      <dgm:prSet phldrT="[Texto]" custT="1"/>
      <dgm:spPr/>
      <dgm:t>
        <a:bodyPr/>
        <a:lstStyle/>
        <a:p>
          <a:pPr algn="ctr"/>
          <a:r>
            <a:rPr lang="es-CO" sz="1200" dirty="0"/>
            <a:t>Presentación de ofertas. Hasta Noviembre 30.</a:t>
          </a:r>
        </a:p>
      </dgm:t>
    </dgm:pt>
    <dgm:pt modelId="{217DED43-5312-4C5A-8862-E010148B3B49}" type="parTrans" cxnId="{B4BDC295-E262-4D3D-A1B1-419FB3EA8FC8}">
      <dgm:prSet/>
      <dgm:spPr/>
      <dgm:t>
        <a:bodyPr/>
        <a:lstStyle/>
        <a:p>
          <a:pPr algn="ctr"/>
          <a:endParaRPr lang="es-CO" sz="1200"/>
        </a:p>
      </dgm:t>
    </dgm:pt>
    <dgm:pt modelId="{307F9DB5-167D-424D-9BF8-3C79EF0C5315}" type="sibTrans" cxnId="{B4BDC295-E262-4D3D-A1B1-419FB3EA8FC8}">
      <dgm:prSet/>
      <dgm:spPr/>
      <dgm:t>
        <a:bodyPr/>
        <a:lstStyle/>
        <a:p>
          <a:pPr algn="ctr"/>
          <a:endParaRPr lang="es-CO" sz="1200"/>
        </a:p>
      </dgm:t>
    </dgm:pt>
    <dgm:pt modelId="{4A509B55-9A98-4B86-AEB5-B4BE0010C8A8}">
      <dgm:prSet phldrT="[Texto]" custT="1"/>
      <dgm:spPr/>
      <dgm:t>
        <a:bodyPr/>
        <a:lstStyle/>
        <a:p>
          <a:pPr algn="ctr"/>
          <a:r>
            <a:rPr lang="es-CO" sz="1200" dirty="0"/>
            <a:t>Publicación Informe de evaluación preliminar. Diciembre 14.</a:t>
          </a:r>
        </a:p>
      </dgm:t>
    </dgm:pt>
    <dgm:pt modelId="{C9A18140-B62A-4BB4-BAD0-52A43EACD686}" type="parTrans" cxnId="{8BFB5340-D43C-4112-B6B0-28F35757B50F}">
      <dgm:prSet/>
      <dgm:spPr/>
      <dgm:t>
        <a:bodyPr/>
        <a:lstStyle/>
        <a:p>
          <a:pPr algn="ctr"/>
          <a:endParaRPr lang="es-CO" sz="1200"/>
        </a:p>
      </dgm:t>
    </dgm:pt>
    <dgm:pt modelId="{333A331E-6F6B-4579-9385-CF8912DAB0B3}" type="sibTrans" cxnId="{8BFB5340-D43C-4112-B6B0-28F35757B50F}">
      <dgm:prSet/>
      <dgm:spPr/>
      <dgm:t>
        <a:bodyPr/>
        <a:lstStyle/>
        <a:p>
          <a:pPr algn="ctr"/>
          <a:endParaRPr lang="es-CO" sz="1200"/>
        </a:p>
      </dgm:t>
    </dgm:pt>
    <dgm:pt modelId="{7EC9F7B0-C687-4611-BBB7-579C8311D931}">
      <dgm:prSet phldrT="[Texto]" custT="1"/>
      <dgm:spPr/>
      <dgm:t>
        <a:bodyPr/>
        <a:lstStyle/>
        <a:p>
          <a:pPr algn="ctr"/>
          <a:r>
            <a:rPr lang="es-CO" sz="1200" dirty="0"/>
            <a:t>Evaluación de ofertas. Hasta Diciembre 11. </a:t>
          </a:r>
        </a:p>
      </dgm:t>
    </dgm:pt>
    <dgm:pt modelId="{6FF2BA3E-2B3C-4FE7-9C2C-9689DEA30F5C}" type="parTrans" cxnId="{AE7740AE-A102-4727-92F6-9F06510DE84A}">
      <dgm:prSet/>
      <dgm:spPr/>
      <dgm:t>
        <a:bodyPr/>
        <a:lstStyle/>
        <a:p>
          <a:pPr algn="ctr"/>
          <a:endParaRPr lang="es-CO" sz="1200"/>
        </a:p>
      </dgm:t>
    </dgm:pt>
    <dgm:pt modelId="{A4DBE19B-68D4-407A-B500-9B75778ABC2F}" type="sibTrans" cxnId="{AE7740AE-A102-4727-92F6-9F06510DE84A}">
      <dgm:prSet/>
      <dgm:spPr/>
      <dgm:t>
        <a:bodyPr/>
        <a:lstStyle/>
        <a:p>
          <a:pPr algn="ctr"/>
          <a:endParaRPr lang="es-CO" sz="1200"/>
        </a:p>
      </dgm:t>
    </dgm:pt>
    <dgm:pt modelId="{0F3F66EB-7545-4B80-8814-B83ECAAF17BB}">
      <dgm:prSet phldrT="[Texto]" custT="1"/>
      <dgm:spPr/>
      <dgm:t>
        <a:bodyPr/>
        <a:lstStyle/>
        <a:p>
          <a:pPr algn="ctr"/>
          <a:r>
            <a:rPr lang="es-CO" sz="1200" dirty="0"/>
            <a:t>Publicación Informe de evaluación definitivo. Diciembre 20.</a:t>
          </a:r>
        </a:p>
      </dgm:t>
    </dgm:pt>
    <dgm:pt modelId="{066022AD-C3B5-4D14-B63B-2F421FF03A5C}" type="parTrans" cxnId="{605077DA-C93A-467A-A2F5-D1EFF547EB23}">
      <dgm:prSet/>
      <dgm:spPr/>
      <dgm:t>
        <a:bodyPr/>
        <a:lstStyle/>
        <a:p>
          <a:pPr algn="ctr"/>
          <a:endParaRPr lang="es-CO" sz="1200"/>
        </a:p>
      </dgm:t>
    </dgm:pt>
    <dgm:pt modelId="{4905AE09-7D4C-4AC8-A61C-574975AA0D9D}" type="sibTrans" cxnId="{605077DA-C93A-467A-A2F5-D1EFF547EB23}">
      <dgm:prSet/>
      <dgm:spPr/>
      <dgm:t>
        <a:bodyPr/>
        <a:lstStyle/>
        <a:p>
          <a:pPr algn="ctr"/>
          <a:endParaRPr lang="es-CO" sz="1200"/>
        </a:p>
      </dgm:t>
    </dgm:pt>
    <dgm:pt modelId="{02046096-9E01-482C-BC7D-FF1CEB0490A4}">
      <dgm:prSet phldrT="[Texto]" custT="1"/>
      <dgm:spPr/>
      <dgm:t>
        <a:bodyPr/>
        <a:lstStyle/>
        <a:p>
          <a:pPr algn="ctr"/>
          <a:r>
            <a:rPr lang="es-CO" sz="1200" dirty="0"/>
            <a:t>Adjudicación. Diciembre 27.</a:t>
          </a:r>
        </a:p>
      </dgm:t>
    </dgm:pt>
    <dgm:pt modelId="{07BE2330-210D-4B83-9F47-0CB97F14246C}" type="parTrans" cxnId="{B9689C6A-30BF-4099-83C6-554D259C2024}">
      <dgm:prSet/>
      <dgm:spPr/>
      <dgm:t>
        <a:bodyPr/>
        <a:lstStyle/>
        <a:p>
          <a:pPr algn="ctr"/>
          <a:endParaRPr lang="es-CO" sz="1200"/>
        </a:p>
      </dgm:t>
    </dgm:pt>
    <dgm:pt modelId="{6F6A61EC-4B54-4F0E-9A1D-83C41DA081BA}" type="sibTrans" cxnId="{B9689C6A-30BF-4099-83C6-554D259C2024}">
      <dgm:prSet/>
      <dgm:spPr/>
      <dgm:t>
        <a:bodyPr/>
        <a:lstStyle/>
        <a:p>
          <a:pPr algn="ctr"/>
          <a:endParaRPr lang="es-CO" sz="1200"/>
        </a:p>
      </dgm:t>
    </dgm:pt>
    <dgm:pt modelId="{D2D7100A-AA08-4181-BCAA-116DD7712AFE}" type="pres">
      <dgm:prSet presAssocID="{FF2055F8-E440-4ED0-B5C0-FCB2516CEB08}" presName="Name0" presStyleCnt="0">
        <dgm:presLayoutVars>
          <dgm:dir/>
          <dgm:resizeHandles val="exact"/>
        </dgm:presLayoutVars>
      </dgm:prSet>
      <dgm:spPr/>
    </dgm:pt>
    <dgm:pt modelId="{14A7EA8E-6296-43C3-A8A2-18F114787486}" type="pres">
      <dgm:prSet presAssocID="{FF2055F8-E440-4ED0-B5C0-FCB2516CEB08}" presName="arrow" presStyleLbl="bgShp" presStyleIdx="0" presStyleCnt="1"/>
      <dgm:spPr/>
    </dgm:pt>
    <dgm:pt modelId="{60F79E68-ECC3-4EF2-A3EC-BF8E5EA31739}" type="pres">
      <dgm:prSet presAssocID="{FF2055F8-E440-4ED0-B5C0-FCB2516CEB08}" presName="points" presStyleCnt="0"/>
      <dgm:spPr/>
    </dgm:pt>
    <dgm:pt modelId="{9BC7C11D-C0BD-44C9-A884-886D9465799B}" type="pres">
      <dgm:prSet presAssocID="{A6361971-7155-4E23-BB41-7D53756888A8}" presName="compositeA" presStyleCnt="0"/>
      <dgm:spPr/>
    </dgm:pt>
    <dgm:pt modelId="{B47C403C-460D-4B98-8AA7-6622B7EEFF70}" type="pres">
      <dgm:prSet presAssocID="{A6361971-7155-4E23-BB41-7D53756888A8}" presName="textA" presStyleLbl="revTx" presStyleIdx="0" presStyleCnt="7" custScaleX="154574">
        <dgm:presLayoutVars>
          <dgm:bulletEnabled val="1"/>
        </dgm:presLayoutVars>
      </dgm:prSet>
      <dgm:spPr/>
    </dgm:pt>
    <dgm:pt modelId="{0AF0CAB0-1668-4613-868F-64ADAB0704E6}" type="pres">
      <dgm:prSet presAssocID="{A6361971-7155-4E23-BB41-7D53756888A8}" presName="circleA" presStyleLbl="node1" presStyleIdx="0" presStyleCnt="7"/>
      <dgm:spPr/>
    </dgm:pt>
    <dgm:pt modelId="{2B26C644-0A2E-42E6-9592-B8B73D0D27B1}" type="pres">
      <dgm:prSet presAssocID="{A6361971-7155-4E23-BB41-7D53756888A8}" presName="spaceA" presStyleCnt="0"/>
      <dgm:spPr/>
    </dgm:pt>
    <dgm:pt modelId="{44A6CD0B-BA09-406D-89CC-4F86F9AE17C5}" type="pres">
      <dgm:prSet presAssocID="{8200612F-365E-416A-9982-868277B4E8CB}" presName="space" presStyleCnt="0"/>
      <dgm:spPr/>
    </dgm:pt>
    <dgm:pt modelId="{34B4C2DB-0BEE-4F84-A302-F9D1BD3ED0E8}" type="pres">
      <dgm:prSet presAssocID="{F8216745-F802-42F1-89DB-ED267E5945B4}" presName="compositeB" presStyleCnt="0"/>
      <dgm:spPr/>
    </dgm:pt>
    <dgm:pt modelId="{E01F84F7-012C-4A85-8CF0-81F6880A6495}" type="pres">
      <dgm:prSet presAssocID="{F8216745-F802-42F1-89DB-ED267E5945B4}" presName="textB" presStyleLbl="revTx" presStyleIdx="1" presStyleCnt="7" custScaleX="243763">
        <dgm:presLayoutVars>
          <dgm:bulletEnabled val="1"/>
        </dgm:presLayoutVars>
      </dgm:prSet>
      <dgm:spPr/>
    </dgm:pt>
    <dgm:pt modelId="{54BA36F0-6179-4539-A8A5-94D1D0054B81}" type="pres">
      <dgm:prSet presAssocID="{F8216745-F802-42F1-89DB-ED267E5945B4}" presName="circleB" presStyleLbl="node1" presStyleIdx="1" presStyleCnt="7"/>
      <dgm:spPr/>
    </dgm:pt>
    <dgm:pt modelId="{B7698F17-AF4F-4934-869F-3D9003BCDD77}" type="pres">
      <dgm:prSet presAssocID="{F8216745-F802-42F1-89DB-ED267E5945B4}" presName="spaceB" presStyleCnt="0"/>
      <dgm:spPr/>
    </dgm:pt>
    <dgm:pt modelId="{05EBC4CB-BD75-4A44-B92C-A5CC9F822EDC}" type="pres">
      <dgm:prSet presAssocID="{034F40EF-192B-49BD-863D-F25F8329E2C4}" presName="space" presStyleCnt="0"/>
      <dgm:spPr/>
    </dgm:pt>
    <dgm:pt modelId="{A7A169D3-AA39-4805-9045-34FC737EF656}" type="pres">
      <dgm:prSet presAssocID="{CC515560-432E-474C-A221-4F85180153C5}" presName="compositeA" presStyleCnt="0"/>
      <dgm:spPr/>
    </dgm:pt>
    <dgm:pt modelId="{974FE202-ABDA-49BB-9643-6ED569CB87CA}" type="pres">
      <dgm:prSet presAssocID="{CC515560-432E-474C-A221-4F85180153C5}" presName="textA" presStyleLbl="revTx" presStyleIdx="2" presStyleCnt="7" custScaleX="172210" custLinFactNeighborX="38927" custLinFactNeighborY="4986">
        <dgm:presLayoutVars>
          <dgm:bulletEnabled val="1"/>
        </dgm:presLayoutVars>
      </dgm:prSet>
      <dgm:spPr/>
    </dgm:pt>
    <dgm:pt modelId="{832A2089-32AE-4D58-A6BD-1A8DF333CF35}" type="pres">
      <dgm:prSet presAssocID="{CC515560-432E-474C-A221-4F85180153C5}" presName="circleA" presStyleLbl="node1" presStyleIdx="2" presStyleCnt="7" custLinFactX="74654" custLinFactNeighborX="100000" custLinFactNeighborY="-19480"/>
      <dgm:spPr/>
    </dgm:pt>
    <dgm:pt modelId="{724E78DC-314B-49CE-9F80-C8BE15109C3F}" type="pres">
      <dgm:prSet presAssocID="{CC515560-432E-474C-A221-4F85180153C5}" presName="spaceA" presStyleCnt="0"/>
      <dgm:spPr/>
    </dgm:pt>
    <dgm:pt modelId="{7BAF372D-873E-458A-B842-C0DA1F4265E3}" type="pres">
      <dgm:prSet presAssocID="{307F9DB5-167D-424D-9BF8-3C79EF0C5315}" presName="space" presStyleCnt="0"/>
      <dgm:spPr/>
    </dgm:pt>
    <dgm:pt modelId="{A3DD0378-0CB4-406F-9A68-99C14CC73478}" type="pres">
      <dgm:prSet presAssocID="{7EC9F7B0-C687-4611-BBB7-579C8311D931}" presName="compositeB" presStyleCnt="0"/>
      <dgm:spPr/>
    </dgm:pt>
    <dgm:pt modelId="{197054E7-0B78-49F5-B9E2-4585D7C38D7C}" type="pres">
      <dgm:prSet presAssocID="{7EC9F7B0-C687-4611-BBB7-579C8311D931}" presName="textB" presStyleLbl="revTx" presStyleIdx="3" presStyleCnt="7" custScaleX="168293" custLinFactNeighborX="54289" custLinFactNeighborY="-827">
        <dgm:presLayoutVars>
          <dgm:bulletEnabled val="1"/>
        </dgm:presLayoutVars>
      </dgm:prSet>
      <dgm:spPr/>
    </dgm:pt>
    <dgm:pt modelId="{B5DDF7C9-FAC7-4280-85DC-299D7E58E855}" type="pres">
      <dgm:prSet presAssocID="{7EC9F7B0-C687-4611-BBB7-579C8311D931}" presName="circleB" presStyleLbl="node1" presStyleIdx="3" presStyleCnt="7" custLinFactX="100000" custLinFactNeighborX="159740"/>
      <dgm:spPr/>
    </dgm:pt>
    <dgm:pt modelId="{8366CE26-66FC-46DB-B586-22CC69523917}" type="pres">
      <dgm:prSet presAssocID="{7EC9F7B0-C687-4611-BBB7-579C8311D931}" presName="spaceB" presStyleCnt="0"/>
      <dgm:spPr/>
    </dgm:pt>
    <dgm:pt modelId="{F2354BC2-43D8-436B-89F1-00FDD403FD24}" type="pres">
      <dgm:prSet presAssocID="{A4DBE19B-68D4-407A-B500-9B75778ABC2F}" presName="space" presStyleCnt="0"/>
      <dgm:spPr/>
    </dgm:pt>
    <dgm:pt modelId="{E38A8D5D-F2AF-43C1-A7EB-D0EEA0968210}" type="pres">
      <dgm:prSet presAssocID="{4A509B55-9A98-4B86-AEB5-B4BE0010C8A8}" presName="compositeA" presStyleCnt="0"/>
      <dgm:spPr/>
    </dgm:pt>
    <dgm:pt modelId="{D826FEAD-4618-4A81-A628-943FDA37F674}" type="pres">
      <dgm:prSet presAssocID="{4A509B55-9A98-4B86-AEB5-B4BE0010C8A8}" presName="textA" presStyleLbl="revTx" presStyleIdx="4" presStyleCnt="7" custScaleX="237227" custLinFactX="9297" custLinFactNeighborX="100000" custLinFactNeighborY="4986">
        <dgm:presLayoutVars>
          <dgm:bulletEnabled val="1"/>
        </dgm:presLayoutVars>
      </dgm:prSet>
      <dgm:spPr/>
    </dgm:pt>
    <dgm:pt modelId="{E739FEED-C97A-47DC-A699-92E21E8EEC25}" type="pres">
      <dgm:prSet presAssocID="{4A509B55-9A98-4B86-AEB5-B4BE0010C8A8}" presName="circleA" presStyleLbl="node1" presStyleIdx="4" presStyleCnt="7" custLinFactX="235011" custLinFactNeighborX="300000" custLinFactNeighborY="-19480"/>
      <dgm:spPr/>
    </dgm:pt>
    <dgm:pt modelId="{2B995E07-04D5-4F65-8B26-AB9EC454CC00}" type="pres">
      <dgm:prSet presAssocID="{4A509B55-9A98-4B86-AEB5-B4BE0010C8A8}" presName="spaceA" presStyleCnt="0"/>
      <dgm:spPr/>
    </dgm:pt>
    <dgm:pt modelId="{AEF41E79-A418-4A82-BDAF-63F85DFD0835}" type="pres">
      <dgm:prSet presAssocID="{333A331E-6F6B-4579-9385-CF8912DAB0B3}" presName="space" presStyleCnt="0"/>
      <dgm:spPr/>
    </dgm:pt>
    <dgm:pt modelId="{A43859F8-8491-48C2-BA51-4C4CD10CCA76}" type="pres">
      <dgm:prSet presAssocID="{0F3F66EB-7545-4B80-8814-B83ECAAF17BB}" presName="compositeB" presStyleCnt="0"/>
      <dgm:spPr/>
    </dgm:pt>
    <dgm:pt modelId="{21FA9CB7-469A-4FB4-968D-E7291D40B036}" type="pres">
      <dgm:prSet presAssocID="{0F3F66EB-7545-4B80-8814-B83ECAAF17BB}" presName="textB" presStyleLbl="revTx" presStyleIdx="5" presStyleCnt="7" custScaleX="222655" custLinFactNeighborX="99506" custLinFactNeighborY="-3247">
        <dgm:presLayoutVars>
          <dgm:bulletEnabled val="1"/>
        </dgm:presLayoutVars>
      </dgm:prSet>
      <dgm:spPr/>
    </dgm:pt>
    <dgm:pt modelId="{6E756290-DA22-424C-97DC-03664A0EB164}" type="pres">
      <dgm:prSet presAssocID="{0F3F66EB-7545-4B80-8814-B83ECAAF17BB}" presName="circleB" presStyleLbl="node1" presStyleIdx="5" presStyleCnt="7" custLinFactX="200000" custLinFactNeighborX="219239" custLinFactNeighborY="-7265"/>
      <dgm:spPr/>
    </dgm:pt>
    <dgm:pt modelId="{32246F56-49C7-4B8F-A498-D082BED7D0F9}" type="pres">
      <dgm:prSet presAssocID="{0F3F66EB-7545-4B80-8814-B83ECAAF17BB}" presName="spaceB" presStyleCnt="0"/>
      <dgm:spPr/>
    </dgm:pt>
    <dgm:pt modelId="{186A2CEC-3747-46FD-B162-B3D642627048}" type="pres">
      <dgm:prSet presAssocID="{4905AE09-7D4C-4AC8-A61C-574975AA0D9D}" presName="space" presStyleCnt="0"/>
      <dgm:spPr/>
    </dgm:pt>
    <dgm:pt modelId="{D71AC818-9647-4779-A819-2710C7819FBF}" type="pres">
      <dgm:prSet presAssocID="{02046096-9E01-482C-BC7D-FF1CEB0490A4}" presName="compositeA" presStyleCnt="0"/>
      <dgm:spPr/>
    </dgm:pt>
    <dgm:pt modelId="{84C829E8-8C7D-4D1D-89CF-77C66C98BD99}" type="pres">
      <dgm:prSet presAssocID="{02046096-9E01-482C-BC7D-FF1CEB0490A4}" presName="textA" presStyleLbl="revTx" presStyleIdx="6" presStyleCnt="7" custScaleX="168610" custLinFactNeighborX="85007" custLinFactNeighborY="-5614">
        <dgm:presLayoutVars>
          <dgm:bulletEnabled val="1"/>
        </dgm:presLayoutVars>
      </dgm:prSet>
      <dgm:spPr/>
    </dgm:pt>
    <dgm:pt modelId="{AAD15255-E916-48A6-9FDD-BA0C6B723D96}" type="pres">
      <dgm:prSet presAssocID="{02046096-9E01-482C-BC7D-FF1CEB0490A4}" presName="circleA" presStyleLbl="node1" presStyleIdx="6" presStyleCnt="7" custLinFactX="199592" custLinFactNeighborX="200000" custLinFactNeighborY="-18746"/>
      <dgm:spPr/>
    </dgm:pt>
    <dgm:pt modelId="{84093F5F-B064-45C5-A2D6-3A8F8AF42034}" type="pres">
      <dgm:prSet presAssocID="{02046096-9E01-482C-BC7D-FF1CEB0490A4}" presName="spaceA" presStyleCnt="0"/>
      <dgm:spPr/>
    </dgm:pt>
  </dgm:ptLst>
  <dgm:cxnLst>
    <dgm:cxn modelId="{34ADE135-0284-42DA-A61B-9059B401B099}" type="presOf" srcId="{CC515560-432E-474C-A221-4F85180153C5}" destId="{974FE202-ABDA-49BB-9643-6ED569CB87CA}" srcOrd="0" destOrd="0" presId="urn:microsoft.com/office/officeart/2005/8/layout/hProcess11"/>
    <dgm:cxn modelId="{8BFB5340-D43C-4112-B6B0-28F35757B50F}" srcId="{FF2055F8-E440-4ED0-B5C0-FCB2516CEB08}" destId="{4A509B55-9A98-4B86-AEB5-B4BE0010C8A8}" srcOrd="4" destOrd="0" parTransId="{C9A18140-B62A-4BB4-BAD0-52A43EACD686}" sibTransId="{333A331E-6F6B-4579-9385-CF8912DAB0B3}"/>
    <dgm:cxn modelId="{6DCB1C5C-6E30-402F-B9D9-3A0DDC077425}" type="presOf" srcId="{FF2055F8-E440-4ED0-B5C0-FCB2516CEB08}" destId="{D2D7100A-AA08-4181-BCAA-116DD7712AFE}" srcOrd="0" destOrd="0" presId="urn:microsoft.com/office/officeart/2005/8/layout/hProcess11"/>
    <dgm:cxn modelId="{B9689C6A-30BF-4099-83C6-554D259C2024}" srcId="{FF2055F8-E440-4ED0-B5C0-FCB2516CEB08}" destId="{02046096-9E01-482C-BC7D-FF1CEB0490A4}" srcOrd="6" destOrd="0" parTransId="{07BE2330-210D-4B83-9F47-0CB97F14246C}" sibTransId="{6F6A61EC-4B54-4F0E-9A1D-83C41DA081BA}"/>
    <dgm:cxn modelId="{2A111681-2A94-4D7E-A00E-E9E69AB94532}" srcId="{FF2055F8-E440-4ED0-B5C0-FCB2516CEB08}" destId="{F8216745-F802-42F1-89DB-ED267E5945B4}" srcOrd="1" destOrd="0" parTransId="{96543D32-C4D2-4F89-B38E-47A2D23BE87E}" sibTransId="{034F40EF-192B-49BD-863D-F25F8329E2C4}"/>
    <dgm:cxn modelId="{D2F40886-F984-4178-9C93-63D237C73600}" type="presOf" srcId="{0F3F66EB-7545-4B80-8814-B83ECAAF17BB}" destId="{21FA9CB7-469A-4FB4-968D-E7291D40B036}" srcOrd="0" destOrd="0" presId="urn:microsoft.com/office/officeart/2005/8/layout/hProcess11"/>
    <dgm:cxn modelId="{0CA3C18A-F183-4B3E-8B39-D68D4B47E8D6}" type="presOf" srcId="{A6361971-7155-4E23-BB41-7D53756888A8}" destId="{B47C403C-460D-4B98-8AA7-6622B7EEFF70}" srcOrd="0" destOrd="0" presId="urn:microsoft.com/office/officeart/2005/8/layout/hProcess11"/>
    <dgm:cxn modelId="{0EAD3495-AFA4-4017-84F7-75E2CC57FD0F}" type="presOf" srcId="{7EC9F7B0-C687-4611-BBB7-579C8311D931}" destId="{197054E7-0B78-49F5-B9E2-4585D7C38D7C}" srcOrd="0" destOrd="0" presId="urn:microsoft.com/office/officeart/2005/8/layout/hProcess11"/>
    <dgm:cxn modelId="{B4BDC295-E262-4D3D-A1B1-419FB3EA8FC8}" srcId="{FF2055F8-E440-4ED0-B5C0-FCB2516CEB08}" destId="{CC515560-432E-474C-A221-4F85180153C5}" srcOrd="2" destOrd="0" parTransId="{217DED43-5312-4C5A-8862-E010148B3B49}" sibTransId="{307F9DB5-167D-424D-9BF8-3C79EF0C5315}"/>
    <dgm:cxn modelId="{2A4927AA-C505-4E73-A203-487FBFA10244}" type="presOf" srcId="{F8216745-F802-42F1-89DB-ED267E5945B4}" destId="{E01F84F7-012C-4A85-8CF0-81F6880A6495}" srcOrd="0" destOrd="0" presId="urn:microsoft.com/office/officeart/2005/8/layout/hProcess11"/>
    <dgm:cxn modelId="{C5C18EAC-4131-43E2-AE07-F0FA73C1D704}" type="presOf" srcId="{4A509B55-9A98-4B86-AEB5-B4BE0010C8A8}" destId="{D826FEAD-4618-4A81-A628-943FDA37F674}" srcOrd="0" destOrd="0" presId="urn:microsoft.com/office/officeart/2005/8/layout/hProcess11"/>
    <dgm:cxn modelId="{AE7740AE-A102-4727-92F6-9F06510DE84A}" srcId="{FF2055F8-E440-4ED0-B5C0-FCB2516CEB08}" destId="{7EC9F7B0-C687-4611-BBB7-579C8311D931}" srcOrd="3" destOrd="0" parTransId="{6FF2BA3E-2B3C-4FE7-9C2C-9689DEA30F5C}" sibTransId="{A4DBE19B-68D4-407A-B500-9B75778ABC2F}"/>
    <dgm:cxn modelId="{5A55E8D6-3E52-4182-B0CD-E393F437BB34}" srcId="{FF2055F8-E440-4ED0-B5C0-FCB2516CEB08}" destId="{A6361971-7155-4E23-BB41-7D53756888A8}" srcOrd="0" destOrd="0" parTransId="{BBDFD9F0-C5DC-4327-A175-E1B75F7B4400}" sibTransId="{8200612F-365E-416A-9982-868277B4E8CB}"/>
    <dgm:cxn modelId="{605077DA-C93A-467A-A2F5-D1EFF547EB23}" srcId="{FF2055F8-E440-4ED0-B5C0-FCB2516CEB08}" destId="{0F3F66EB-7545-4B80-8814-B83ECAAF17BB}" srcOrd="5" destOrd="0" parTransId="{066022AD-C3B5-4D14-B63B-2F421FF03A5C}" sibTransId="{4905AE09-7D4C-4AC8-A61C-574975AA0D9D}"/>
    <dgm:cxn modelId="{E99E0AF7-05DF-47A7-B8A3-07F11AF882B7}" type="presOf" srcId="{02046096-9E01-482C-BC7D-FF1CEB0490A4}" destId="{84C829E8-8C7D-4D1D-89CF-77C66C98BD99}" srcOrd="0" destOrd="0" presId="urn:microsoft.com/office/officeart/2005/8/layout/hProcess11"/>
    <dgm:cxn modelId="{E1E7545E-CB02-4A3F-A18F-4184664E4267}" type="presParOf" srcId="{D2D7100A-AA08-4181-BCAA-116DD7712AFE}" destId="{14A7EA8E-6296-43C3-A8A2-18F114787486}" srcOrd="0" destOrd="0" presId="urn:microsoft.com/office/officeart/2005/8/layout/hProcess11"/>
    <dgm:cxn modelId="{DFE608EF-6C17-4C0F-B9BF-ED7B6852DD51}" type="presParOf" srcId="{D2D7100A-AA08-4181-BCAA-116DD7712AFE}" destId="{60F79E68-ECC3-4EF2-A3EC-BF8E5EA31739}" srcOrd="1" destOrd="0" presId="urn:microsoft.com/office/officeart/2005/8/layout/hProcess11"/>
    <dgm:cxn modelId="{7F15A0A8-FE85-4FCB-8DAD-03AE756EFFE1}" type="presParOf" srcId="{60F79E68-ECC3-4EF2-A3EC-BF8E5EA31739}" destId="{9BC7C11D-C0BD-44C9-A884-886D9465799B}" srcOrd="0" destOrd="0" presId="urn:microsoft.com/office/officeart/2005/8/layout/hProcess11"/>
    <dgm:cxn modelId="{5BDB2C68-1454-45AC-AF41-48C956BED181}" type="presParOf" srcId="{9BC7C11D-C0BD-44C9-A884-886D9465799B}" destId="{B47C403C-460D-4B98-8AA7-6622B7EEFF70}" srcOrd="0" destOrd="0" presId="urn:microsoft.com/office/officeart/2005/8/layout/hProcess11"/>
    <dgm:cxn modelId="{66D0A935-F236-4B61-9FA9-D4417AFA4C42}" type="presParOf" srcId="{9BC7C11D-C0BD-44C9-A884-886D9465799B}" destId="{0AF0CAB0-1668-4613-868F-64ADAB0704E6}" srcOrd="1" destOrd="0" presId="urn:microsoft.com/office/officeart/2005/8/layout/hProcess11"/>
    <dgm:cxn modelId="{3FB27296-BB75-4BBB-8225-32E0E4575AAA}" type="presParOf" srcId="{9BC7C11D-C0BD-44C9-A884-886D9465799B}" destId="{2B26C644-0A2E-42E6-9592-B8B73D0D27B1}" srcOrd="2" destOrd="0" presId="urn:microsoft.com/office/officeart/2005/8/layout/hProcess11"/>
    <dgm:cxn modelId="{D2275702-1111-4A0F-BD63-90993775CF49}" type="presParOf" srcId="{60F79E68-ECC3-4EF2-A3EC-BF8E5EA31739}" destId="{44A6CD0B-BA09-406D-89CC-4F86F9AE17C5}" srcOrd="1" destOrd="0" presId="urn:microsoft.com/office/officeart/2005/8/layout/hProcess11"/>
    <dgm:cxn modelId="{5DB2F631-516B-40F0-B6CD-76F99FC49934}" type="presParOf" srcId="{60F79E68-ECC3-4EF2-A3EC-BF8E5EA31739}" destId="{34B4C2DB-0BEE-4F84-A302-F9D1BD3ED0E8}" srcOrd="2" destOrd="0" presId="urn:microsoft.com/office/officeart/2005/8/layout/hProcess11"/>
    <dgm:cxn modelId="{CB3F2422-958D-45D0-9526-7845F219EEDA}" type="presParOf" srcId="{34B4C2DB-0BEE-4F84-A302-F9D1BD3ED0E8}" destId="{E01F84F7-012C-4A85-8CF0-81F6880A6495}" srcOrd="0" destOrd="0" presId="urn:microsoft.com/office/officeart/2005/8/layout/hProcess11"/>
    <dgm:cxn modelId="{6996B8E3-7673-4627-B670-366FB0EF0B78}" type="presParOf" srcId="{34B4C2DB-0BEE-4F84-A302-F9D1BD3ED0E8}" destId="{54BA36F0-6179-4539-A8A5-94D1D0054B81}" srcOrd="1" destOrd="0" presId="urn:microsoft.com/office/officeart/2005/8/layout/hProcess11"/>
    <dgm:cxn modelId="{C51B3805-2D61-46D6-915E-A5E576226B11}" type="presParOf" srcId="{34B4C2DB-0BEE-4F84-A302-F9D1BD3ED0E8}" destId="{B7698F17-AF4F-4934-869F-3D9003BCDD77}" srcOrd="2" destOrd="0" presId="urn:microsoft.com/office/officeart/2005/8/layout/hProcess11"/>
    <dgm:cxn modelId="{32FE05D7-BA87-4B1F-85F3-C8F6FCE1361A}" type="presParOf" srcId="{60F79E68-ECC3-4EF2-A3EC-BF8E5EA31739}" destId="{05EBC4CB-BD75-4A44-B92C-A5CC9F822EDC}" srcOrd="3" destOrd="0" presId="urn:microsoft.com/office/officeart/2005/8/layout/hProcess11"/>
    <dgm:cxn modelId="{9C0A2555-EEA3-4B87-BE47-BA769D7DC3AC}" type="presParOf" srcId="{60F79E68-ECC3-4EF2-A3EC-BF8E5EA31739}" destId="{A7A169D3-AA39-4805-9045-34FC737EF656}" srcOrd="4" destOrd="0" presId="urn:microsoft.com/office/officeart/2005/8/layout/hProcess11"/>
    <dgm:cxn modelId="{23FB5F1D-5E69-4118-8F12-AA1A77D984EE}" type="presParOf" srcId="{A7A169D3-AA39-4805-9045-34FC737EF656}" destId="{974FE202-ABDA-49BB-9643-6ED569CB87CA}" srcOrd="0" destOrd="0" presId="urn:microsoft.com/office/officeart/2005/8/layout/hProcess11"/>
    <dgm:cxn modelId="{F9C6665B-0E54-4E5B-B4EC-7D66979F8916}" type="presParOf" srcId="{A7A169D3-AA39-4805-9045-34FC737EF656}" destId="{832A2089-32AE-4D58-A6BD-1A8DF333CF35}" srcOrd="1" destOrd="0" presId="urn:microsoft.com/office/officeart/2005/8/layout/hProcess11"/>
    <dgm:cxn modelId="{651706F8-019C-4965-955E-E67C4D0FAF7E}" type="presParOf" srcId="{A7A169D3-AA39-4805-9045-34FC737EF656}" destId="{724E78DC-314B-49CE-9F80-C8BE15109C3F}" srcOrd="2" destOrd="0" presId="urn:microsoft.com/office/officeart/2005/8/layout/hProcess11"/>
    <dgm:cxn modelId="{56C0F98D-35F8-4B1F-8015-6627AD444AD7}" type="presParOf" srcId="{60F79E68-ECC3-4EF2-A3EC-BF8E5EA31739}" destId="{7BAF372D-873E-458A-B842-C0DA1F4265E3}" srcOrd="5" destOrd="0" presId="urn:microsoft.com/office/officeart/2005/8/layout/hProcess11"/>
    <dgm:cxn modelId="{3169A7E6-8422-43B6-BF64-D5712DFB2869}" type="presParOf" srcId="{60F79E68-ECC3-4EF2-A3EC-BF8E5EA31739}" destId="{A3DD0378-0CB4-406F-9A68-99C14CC73478}" srcOrd="6" destOrd="0" presId="urn:microsoft.com/office/officeart/2005/8/layout/hProcess11"/>
    <dgm:cxn modelId="{3814BD8C-EA37-4529-A1B4-07394F06D5BC}" type="presParOf" srcId="{A3DD0378-0CB4-406F-9A68-99C14CC73478}" destId="{197054E7-0B78-49F5-B9E2-4585D7C38D7C}" srcOrd="0" destOrd="0" presId="urn:microsoft.com/office/officeart/2005/8/layout/hProcess11"/>
    <dgm:cxn modelId="{5E6A55B0-6546-4DC8-B8CD-2BF0F0AFC5ED}" type="presParOf" srcId="{A3DD0378-0CB4-406F-9A68-99C14CC73478}" destId="{B5DDF7C9-FAC7-4280-85DC-299D7E58E855}" srcOrd="1" destOrd="0" presId="urn:microsoft.com/office/officeart/2005/8/layout/hProcess11"/>
    <dgm:cxn modelId="{BE02F13C-C233-48C1-A494-A51C199CC357}" type="presParOf" srcId="{A3DD0378-0CB4-406F-9A68-99C14CC73478}" destId="{8366CE26-66FC-46DB-B586-22CC69523917}" srcOrd="2" destOrd="0" presId="urn:microsoft.com/office/officeart/2005/8/layout/hProcess11"/>
    <dgm:cxn modelId="{363D9F6A-C3BF-463E-8B07-DFAF4F15E98A}" type="presParOf" srcId="{60F79E68-ECC3-4EF2-A3EC-BF8E5EA31739}" destId="{F2354BC2-43D8-436B-89F1-00FDD403FD24}" srcOrd="7" destOrd="0" presId="urn:microsoft.com/office/officeart/2005/8/layout/hProcess11"/>
    <dgm:cxn modelId="{BEB36689-77EA-45D4-A7AF-606FB59D011F}" type="presParOf" srcId="{60F79E68-ECC3-4EF2-A3EC-BF8E5EA31739}" destId="{E38A8D5D-F2AF-43C1-A7EB-D0EEA0968210}" srcOrd="8" destOrd="0" presId="urn:microsoft.com/office/officeart/2005/8/layout/hProcess11"/>
    <dgm:cxn modelId="{21CA4A40-485D-4562-A31F-1A3730C162DC}" type="presParOf" srcId="{E38A8D5D-F2AF-43C1-A7EB-D0EEA0968210}" destId="{D826FEAD-4618-4A81-A628-943FDA37F674}" srcOrd="0" destOrd="0" presId="urn:microsoft.com/office/officeart/2005/8/layout/hProcess11"/>
    <dgm:cxn modelId="{241EA0D9-8780-4016-A47B-0B9A3B27F98C}" type="presParOf" srcId="{E38A8D5D-F2AF-43C1-A7EB-D0EEA0968210}" destId="{E739FEED-C97A-47DC-A699-92E21E8EEC25}" srcOrd="1" destOrd="0" presId="urn:microsoft.com/office/officeart/2005/8/layout/hProcess11"/>
    <dgm:cxn modelId="{AA94282F-9390-4848-92FB-6203E1586D60}" type="presParOf" srcId="{E38A8D5D-F2AF-43C1-A7EB-D0EEA0968210}" destId="{2B995E07-04D5-4F65-8B26-AB9EC454CC00}" srcOrd="2" destOrd="0" presId="urn:microsoft.com/office/officeart/2005/8/layout/hProcess11"/>
    <dgm:cxn modelId="{E0BB9F7D-6B6E-4F0E-9F38-74FE23AC0EB3}" type="presParOf" srcId="{60F79E68-ECC3-4EF2-A3EC-BF8E5EA31739}" destId="{AEF41E79-A418-4A82-BDAF-63F85DFD0835}" srcOrd="9" destOrd="0" presId="urn:microsoft.com/office/officeart/2005/8/layout/hProcess11"/>
    <dgm:cxn modelId="{5F429C7E-C00A-438F-9865-3E2944375F6A}" type="presParOf" srcId="{60F79E68-ECC3-4EF2-A3EC-BF8E5EA31739}" destId="{A43859F8-8491-48C2-BA51-4C4CD10CCA76}" srcOrd="10" destOrd="0" presId="urn:microsoft.com/office/officeart/2005/8/layout/hProcess11"/>
    <dgm:cxn modelId="{7F0FD807-FF91-489D-BB17-668A7939F483}" type="presParOf" srcId="{A43859F8-8491-48C2-BA51-4C4CD10CCA76}" destId="{21FA9CB7-469A-4FB4-968D-E7291D40B036}" srcOrd="0" destOrd="0" presId="urn:microsoft.com/office/officeart/2005/8/layout/hProcess11"/>
    <dgm:cxn modelId="{BA41C9B0-2995-49B7-9D2E-1011952EABF4}" type="presParOf" srcId="{A43859F8-8491-48C2-BA51-4C4CD10CCA76}" destId="{6E756290-DA22-424C-97DC-03664A0EB164}" srcOrd="1" destOrd="0" presId="urn:microsoft.com/office/officeart/2005/8/layout/hProcess11"/>
    <dgm:cxn modelId="{D45C8E65-480F-42B1-9E61-B45111930164}" type="presParOf" srcId="{A43859F8-8491-48C2-BA51-4C4CD10CCA76}" destId="{32246F56-49C7-4B8F-A498-D082BED7D0F9}" srcOrd="2" destOrd="0" presId="urn:microsoft.com/office/officeart/2005/8/layout/hProcess11"/>
    <dgm:cxn modelId="{B6C7A3F5-A70F-4EB8-BD92-C290CE60CCB2}" type="presParOf" srcId="{60F79E68-ECC3-4EF2-A3EC-BF8E5EA31739}" destId="{186A2CEC-3747-46FD-B162-B3D642627048}" srcOrd="11" destOrd="0" presId="urn:microsoft.com/office/officeart/2005/8/layout/hProcess11"/>
    <dgm:cxn modelId="{02B4C5F8-98EB-4E30-9AE1-E07271ABB8D8}" type="presParOf" srcId="{60F79E68-ECC3-4EF2-A3EC-BF8E5EA31739}" destId="{D71AC818-9647-4779-A819-2710C7819FBF}" srcOrd="12" destOrd="0" presId="urn:microsoft.com/office/officeart/2005/8/layout/hProcess11"/>
    <dgm:cxn modelId="{1962F0CC-434E-449B-930B-93F1BCB65A40}" type="presParOf" srcId="{D71AC818-9647-4779-A819-2710C7819FBF}" destId="{84C829E8-8C7D-4D1D-89CF-77C66C98BD99}" srcOrd="0" destOrd="0" presId="urn:microsoft.com/office/officeart/2005/8/layout/hProcess11"/>
    <dgm:cxn modelId="{441EACC7-7167-4E7D-AFEB-5C57BA738CCD}" type="presParOf" srcId="{D71AC818-9647-4779-A819-2710C7819FBF}" destId="{AAD15255-E916-48A6-9FDD-BA0C6B723D96}" srcOrd="1" destOrd="0" presId="urn:microsoft.com/office/officeart/2005/8/layout/hProcess11"/>
    <dgm:cxn modelId="{946A54AD-F049-444E-97AE-34CED6679902}" type="presParOf" srcId="{D71AC818-9647-4779-A819-2710C7819FBF}" destId="{84093F5F-B064-45C5-A2D6-3A8F8AF42034}"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6FCC88-6C59-4634-9C7A-85AAD2C67413}"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s-CO"/>
        </a:p>
      </dgm:t>
    </dgm:pt>
    <dgm:pt modelId="{A2B43FC3-E216-44F3-9671-D1C05C7AECD9}">
      <dgm:prSet phldrT="[Texto]" custT="1"/>
      <dgm:spPr/>
      <dgm:t>
        <a:bodyPr/>
        <a:lstStyle/>
        <a:p>
          <a:r>
            <a:rPr lang="es-CO" sz="2000" b="1" dirty="0"/>
            <a:t>Oferente</a:t>
          </a:r>
        </a:p>
      </dgm:t>
    </dgm:pt>
    <dgm:pt modelId="{9772F817-8BE4-430F-8A5B-8DCC4B244B7C}" type="parTrans" cxnId="{8B9F27D9-EE62-45D6-AD1E-C01313A4A637}">
      <dgm:prSet/>
      <dgm:spPr/>
      <dgm:t>
        <a:bodyPr/>
        <a:lstStyle/>
        <a:p>
          <a:endParaRPr lang="es-CO" sz="2000"/>
        </a:p>
      </dgm:t>
    </dgm:pt>
    <dgm:pt modelId="{AC833452-7F1E-4373-8DA8-7848CB16B8CF}" type="sibTrans" cxnId="{8B9F27D9-EE62-45D6-AD1E-C01313A4A637}">
      <dgm:prSet/>
      <dgm:spPr/>
      <dgm:t>
        <a:bodyPr/>
        <a:lstStyle/>
        <a:p>
          <a:endParaRPr lang="es-CO" sz="2000"/>
        </a:p>
      </dgm:t>
    </dgm:pt>
    <dgm:pt modelId="{FF88731B-FEC4-4495-9577-908410496F9D}">
      <dgm:prSet phldrT="[Texto]" custT="1"/>
      <dgm:spPr/>
      <dgm:t>
        <a:bodyPr/>
        <a:lstStyle/>
        <a:p>
          <a:r>
            <a:rPr lang="es-CO" sz="2000" b="1" dirty="0"/>
            <a:t>Respaldo de Oferta.</a:t>
          </a:r>
        </a:p>
      </dgm:t>
    </dgm:pt>
    <dgm:pt modelId="{C6D81268-A3BC-4F98-A856-DE0AD88090AB}" type="parTrans" cxnId="{C514EA3B-1F77-4CFD-8C72-7024CB7E410C}">
      <dgm:prSet/>
      <dgm:spPr/>
      <dgm:t>
        <a:bodyPr/>
        <a:lstStyle/>
        <a:p>
          <a:endParaRPr lang="es-CO" sz="2000"/>
        </a:p>
      </dgm:t>
    </dgm:pt>
    <dgm:pt modelId="{9579520C-4CA3-41FB-AB0F-94C69328863F}" type="sibTrans" cxnId="{C514EA3B-1F77-4CFD-8C72-7024CB7E410C}">
      <dgm:prSet/>
      <dgm:spPr/>
      <dgm:t>
        <a:bodyPr/>
        <a:lstStyle/>
        <a:p>
          <a:endParaRPr lang="es-CO" sz="2000"/>
        </a:p>
      </dgm:t>
    </dgm:pt>
    <dgm:pt modelId="{94A00918-8F65-4B5A-8AB1-B3DE04979D5D}">
      <dgm:prSet phldrT="[Texto]" custT="1"/>
      <dgm:spPr/>
      <dgm:t>
        <a:bodyPr/>
        <a:lstStyle/>
        <a:p>
          <a:r>
            <a:rPr lang="es-CO" sz="2000" dirty="0"/>
            <a:t>Hasta dos (2) Compañías de Seguros, con exclusividad con el Corredor.</a:t>
          </a:r>
        </a:p>
      </dgm:t>
    </dgm:pt>
    <dgm:pt modelId="{18DFE6B8-68AD-4BFD-9411-29C72B34180D}" type="parTrans" cxnId="{57429B5E-2795-404B-A189-49C2D5B18525}">
      <dgm:prSet/>
      <dgm:spPr/>
      <dgm:t>
        <a:bodyPr/>
        <a:lstStyle/>
        <a:p>
          <a:endParaRPr lang="es-CO" sz="2000"/>
        </a:p>
      </dgm:t>
    </dgm:pt>
    <dgm:pt modelId="{4B1CCEC7-806B-4402-BF5B-D3D9BC8D8CBB}" type="sibTrans" cxnId="{57429B5E-2795-404B-A189-49C2D5B18525}">
      <dgm:prSet/>
      <dgm:spPr/>
      <dgm:t>
        <a:bodyPr/>
        <a:lstStyle/>
        <a:p>
          <a:endParaRPr lang="es-CO" sz="2000"/>
        </a:p>
      </dgm:t>
    </dgm:pt>
    <dgm:pt modelId="{0ACBB970-4034-43D9-B293-D1CA40A14739}">
      <dgm:prSet phldrT="[Texto]" custT="1"/>
      <dgm:spPr/>
      <dgm:t>
        <a:bodyPr/>
        <a:lstStyle/>
        <a:p>
          <a:r>
            <a:rPr lang="es-CO" sz="2000" dirty="0"/>
            <a:t>Corredor de Seguros Individualmente Considerado. </a:t>
          </a:r>
        </a:p>
      </dgm:t>
    </dgm:pt>
    <dgm:pt modelId="{66B0A722-F3A6-4EB1-B07F-77E8A6AAAE36}" type="sibTrans" cxnId="{6FECBDB2-0413-4829-B85F-0EF4A73CCECC}">
      <dgm:prSet/>
      <dgm:spPr/>
      <dgm:t>
        <a:bodyPr/>
        <a:lstStyle/>
        <a:p>
          <a:endParaRPr lang="es-CO" sz="2000"/>
        </a:p>
      </dgm:t>
    </dgm:pt>
    <dgm:pt modelId="{BD980EBF-0574-47B7-A824-D6D3D0365452}" type="parTrans" cxnId="{6FECBDB2-0413-4829-B85F-0EF4A73CCECC}">
      <dgm:prSet/>
      <dgm:spPr/>
      <dgm:t>
        <a:bodyPr/>
        <a:lstStyle/>
        <a:p>
          <a:endParaRPr lang="es-CO" sz="2000"/>
        </a:p>
      </dgm:t>
    </dgm:pt>
    <dgm:pt modelId="{1B8F913B-BAD8-49A8-9C3F-8AB7BAC64D15}" type="pres">
      <dgm:prSet presAssocID="{6A6FCC88-6C59-4634-9C7A-85AAD2C67413}" presName="Name0" presStyleCnt="0">
        <dgm:presLayoutVars>
          <dgm:dir/>
          <dgm:resizeHandles val="exact"/>
        </dgm:presLayoutVars>
      </dgm:prSet>
      <dgm:spPr/>
    </dgm:pt>
    <dgm:pt modelId="{EC310D2B-DAE3-41C0-9F0F-84556DA350CA}" type="pres">
      <dgm:prSet presAssocID="{A2B43FC3-E216-44F3-9671-D1C05C7AECD9}" presName="node" presStyleLbl="node1" presStyleIdx="0" presStyleCnt="2">
        <dgm:presLayoutVars>
          <dgm:bulletEnabled val="1"/>
        </dgm:presLayoutVars>
      </dgm:prSet>
      <dgm:spPr/>
    </dgm:pt>
    <dgm:pt modelId="{4DD40E8E-B6BC-4460-8DAA-83CA3F62753F}" type="pres">
      <dgm:prSet presAssocID="{AC833452-7F1E-4373-8DA8-7848CB16B8CF}" presName="sibTrans" presStyleCnt="0"/>
      <dgm:spPr/>
    </dgm:pt>
    <dgm:pt modelId="{A26169F2-0CA7-4D00-A555-38CE8EAE277A}" type="pres">
      <dgm:prSet presAssocID="{FF88731B-FEC4-4495-9577-908410496F9D}" presName="node" presStyleLbl="node1" presStyleIdx="1" presStyleCnt="2" custLinFactX="2624" custLinFactNeighborX="100000" custLinFactNeighborY="3830">
        <dgm:presLayoutVars>
          <dgm:bulletEnabled val="1"/>
        </dgm:presLayoutVars>
      </dgm:prSet>
      <dgm:spPr/>
    </dgm:pt>
  </dgm:ptLst>
  <dgm:cxnLst>
    <dgm:cxn modelId="{854BD312-BD2B-4433-89D2-BAB20BD36085}" type="presOf" srcId="{6A6FCC88-6C59-4634-9C7A-85AAD2C67413}" destId="{1B8F913B-BAD8-49A8-9C3F-8AB7BAC64D15}" srcOrd="0" destOrd="0" presId="urn:microsoft.com/office/officeart/2005/8/layout/hList6"/>
    <dgm:cxn modelId="{43AB6B1A-838A-4E90-B1D8-498273CB5DC1}" type="presOf" srcId="{FF88731B-FEC4-4495-9577-908410496F9D}" destId="{A26169F2-0CA7-4D00-A555-38CE8EAE277A}" srcOrd="0" destOrd="0" presId="urn:microsoft.com/office/officeart/2005/8/layout/hList6"/>
    <dgm:cxn modelId="{CAB5F824-5E9D-4B27-AB80-F971035493A4}" type="presOf" srcId="{0ACBB970-4034-43D9-B293-D1CA40A14739}" destId="{EC310D2B-DAE3-41C0-9F0F-84556DA350CA}" srcOrd="0" destOrd="1" presId="urn:microsoft.com/office/officeart/2005/8/layout/hList6"/>
    <dgm:cxn modelId="{010E772D-2B82-469E-A78B-FDCF42133B2B}" type="presOf" srcId="{94A00918-8F65-4B5A-8AB1-B3DE04979D5D}" destId="{A26169F2-0CA7-4D00-A555-38CE8EAE277A}" srcOrd="0" destOrd="1" presId="urn:microsoft.com/office/officeart/2005/8/layout/hList6"/>
    <dgm:cxn modelId="{C514EA3B-1F77-4CFD-8C72-7024CB7E410C}" srcId="{6A6FCC88-6C59-4634-9C7A-85AAD2C67413}" destId="{FF88731B-FEC4-4495-9577-908410496F9D}" srcOrd="1" destOrd="0" parTransId="{C6D81268-A3BC-4F98-A856-DE0AD88090AB}" sibTransId="{9579520C-4CA3-41FB-AB0F-94C69328863F}"/>
    <dgm:cxn modelId="{57429B5E-2795-404B-A189-49C2D5B18525}" srcId="{FF88731B-FEC4-4495-9577-908410496F9D}" destId="{94A00918-8F65-4B5A-8AB1-B3DE04979D5D}" srcOrd="0" destOrd="0" parTransId="{18DFE6B8-68AD-4BFD-9411-29C72B34180D}" sibTransId="{4B1CCEC7-806B-4402-BF5B-D3D9BC8D8CBB}"/>
    <dgm:cxn modelId="{0C2E9987-1300-45F8-BE74-B468B9476C0B}" type="presOf" srcId="{A2B43FC3-E216-44F3-9671-D1C05C7AECD9}" destId="{EC310D2B-DAE3-41C0-9F0F-84556DA350CA}" srcOrd="0" destOrd="0" presId="urn:microsoft.com/office/officeart/2005/8/layout/hList6"/>
    <dgm:cxn modelId="{6FECBDB2-0413-4829-B85F-0EF4A73CCECC}" srcId="{A2B43FC3-E216-44F3-9671-D1C05C7AECD9}" destId="{0ACBB970-4034-43D9-B293-D1CA40A14739}" srcOrd="0" destOrd="0" parTransId="{BD980EBF-0574-47B7-A824-D6D3D0365452}" sibTransId="{66B0A722-F3A6-4EB1-B07F-77E8A6AAAE36}"/>
    <dgm:cxn modelId="{8B9F27D9-EE62-45D6-AD1E-C01313A4A637}" srcId="{6A6FCC88-6C59-4634-9C7A-85AAD2C67413}" destId="{A2B43FC3-E216-44F3-9671-D1C05C7AECD9}" srcOrd="0" destOrd="0" parTransId="{9772F817-8BE4-430F-8A5B-8DCC4B244B7C}" sibTransId="{AC833452-7F1E-4373-8DA8-7848CB16B8CF}"/>
    <dgm:cxn modelId="{DCB44E04-BE3F-4355-85E7-1B664C39B353}" type="presParOf" srcId="{1B8F913B-BAD8-49A8-9C3F-8AB7BAC64D15}" destId="{EC310D2B-DAE3-41C0-9F0F-84556DA350CA}" srcOrd="0" destOrd="0" presId="urn:microsoft.com/office/officeart/2005/8/layout/hList6"/>
    <dgm:cxn modelId="{72322F9E-9EA9-477C-A98D-FB590EB71063}" type="presParOf" srcId="{1B8F913B-BAD8-49A8-9C3F-8AB7BAC64D15}" destId="{4DD40E8E-B6BC-4460-8DAA-83CA3F62753F}" srcOrd="1" destOrd="0" presId="urn:microsoft.com/office/officeart/2005/8/layout/hList6"/>
    <dgm:cxn modelId="{0AD3910C-9B04-488A-8CAB-EA50800EA12F}" type="presParOf" srcId="{1B8F913B-BAD8-49A8-9C3F-8AB7BAC64D15}" destId="{A26169F2-0CA7-4D00-A555-38CE8EAE277A}" srcOrd="2"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7EA8E-6296-43C3-A8A2-18F114787486}">
      <dsp:nvSpPr>
        <dsp:cNvPr id="0" name=""/>
        <dsp:cNvSpPr/>
      </dsp:nvSpPr>
      <dsp:spPr>
        <a:xfrm>
          <a:off x="0" y="393527"/>
          <a:ext cx="8843135" cy="524702"/>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C403C-460D-4B98-8AA7-6622B7EEFF70}">
      <dsp:nvSpPr>
        <dsp:cNvPr id="0" name=""/>
        <dsp:cNvSpPr/>
      </dsp:nvSpPr>
      <dsp:spPr>
        <a:xfrm>
          <a:off x="1765" y="0"/>
          <a:ext cx="88002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Publicación pliegos y anexos. Octubre 4.</a:t>
          </a:r>
        </a:p>
      </dsp:txBody>
      <dsp:txXfrm>
        <a:off x="1765" y="0"/>
        <a:ext cx="880020" cy="524702"/>
      </dsp:txXfrm>
    </dsp:sp>
    <dsp:sp modelId="{0AF0CAB0-1668-4613-868F-64ADAB0704E6}">
      <dsp:nvSpPr>
        <dsp:cNvPr id="0" name=""/>
        <dsp:cNvSpPr/>
      </dsp:nvSpPr>
      <dsp:spPr>
        <a:xfrm>
          <a:off x="376188" y="590290"/>
          <a:ext cx="131175" cy="13117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1F84F7-012C-4A85-8CF0-81F6880A6495}">
      <dsp:nvSpPr>
        <dsp:cNvPr id="0" name=""/>
        <dsp:cNvSpPr/>
      </dsp:nvSpPr>
      <dsp:spPr>
        <a:xfrm>
          <a:off x="910252" y="787054"/>
          <a:ext cx="1387791"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ES" sz="1200" kern="1200" dirty="0"/>
            <a:t>Audiencia de información de riesgos y aclaración a los pliegos Octubre 22.</a:t>
          </a:r>
          <a:endParaRPr lang="es-CO" sz="1200" kern="1200" dirty="0"/>
        </a:p>
      </dsp:txBody>
      <dsp:txXfrm>
        <a:off x="910252" y="787054"/>
        <a:ext cx="1387791" cy="524702"/>
      </dsp:txXfrm>
    </dsp:sp>
    <dsp:sp modelId="{54BA36F0-6179-4539-A8A5-94D1D0054B81}">
      <dsp:nvSpPr>
        <dsp:cNvPr id="0" name=""/>
        <dsp:cNvSpPr/>
      </dsp:nvSpPr>
      <dsp:spPr>
        <a:xfrm>
          <a:off x="1538560" y="590290"/>
          <a:ext cx="131175" cy="131175"/>
        </a:xfrm>
        <a:prstGeom prst="ellipse">
          <a:avLst/>
        </a:prstGeom>
        <a:solidFill>
          <a:schemeClr val="accent4">
            <a:hueOff val="-744128"/>
            <a:satOff val="4483"/>
            <a:lumOff val="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FE202-ABDA-49BB-9643-6ED569CB87CA}">
      <dsp:nvSpPr>
        <dsp:cNvPr id="0" name=""/>
        <dsp:cNvSpPr/>
      </dsp:nvSpPr>
      <dsp:spPr>
        <a:xfrm>
          <a:off x="2548128" y="26161"/>
          <a:ext cx="980425"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Presentación de ofertas. Hasta Noviembre 30.</a:t>
          </a:r>
        </a:p>
      </dsp:txBody>
      <dsp:txXfrm>
        <a:off x="2548128" y="26161"/>
        <a:ext cx="980425" cy="524702"/>
      </dsp:txXfrm>
    </dsp:sp>
    <dsp:sp modelId="{832A2089-32AE-4D58-A6BD-1A8DF333CF35}">
      <dsp:nvSpPr>
        <dsp:cNvPr id="0" name=""/>
        <dsp:cNvSpPr/>
      </dsp:nvSpPr>
      <dsp:spPr>
        <a:xfrm>
          <a:off x="2980238" y="564737"/>
          <a:ext cx="131175" cy="131175"/>
        </a:xfrm>
        <a:prstGeom prst="ellipse">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7054E7-0B78-49F5-B9E2-4585D7C38D7C}">
      <dsp:nvSpPr>
        <dsp:cNvPr id="0" name=""/>
        <dsp:cNvSpPr/>
      </dsp:nvSpPr>
      <dsp:spPr>
        <a:xfrm>
          <a:off x="3644479" y="782714"/>
          <a:ext cx="958125"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CO" sz="1200" kern="1200" dirty="0"/>
            <a:t>Evaluación de ofertas. Hasta Diciembre 11. </a:t>
          </a:r>
        </a:p>
      </dsp:txBody>
      <dsp:txXfrm>
        <a:off x="3644479" y="782714"/>
        <a:ext cx="958125" cy="524702"/>
      </dsp:txXfrm>
    </dsp:sp>
    <dsp:sp modelId="{B5DDF7C9-FAC7-4280-85DC-299D7E58E855}">
      <dsp:nvSpPr>
        <dsp:cNvPr id="0" name=""/>
        <dsp:cNvSpPr/>
      </dsp:nvSpPr>
      <dsp:spPr>
        <a:xfrm>
          <a:off x="4089592" y="590290"/>
          <a:ext cx="131175" cy="131175"/>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26FEAD-4618-4A81-A628-943FDA37F674}">
      <dsp:nvSpPr>
        <dsp:cNvPr id="0" name=""/>
        <dsp:cNvSpPr/>
      </dsp:nvSpPr>
      <dsp:spPr>
        <a:xfrm>
          <a:off x="4944243" y="26161"/>
          <a:ext cx="135058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Publicación Informe de evaluación preliminar. Diciembre 14.</a:t>
          </a:r>
        </a:p>
      </dsp:txBody>
      <dsp:txXfrm>
        <a:off x="4944243" y="26161"/>
        <a:ext cx="1350580" cy="524702"/>
      </dsp:txXfrm>
    </dsp:sp>
    <dsp:sp modelId="{E739FEED-C97A-47DC-A699-92E21E8EEC25}">
      <dsp:nvSpPr>
        <dsp:cNvPr id="0" name=""/>
        <dsp:cNvSpPr/>
      </dsp:nvSpPr>
      <dsp:spPr>
        <a:xfrm>
          <a:off x="5633500" y="564737"/>
          <a:ext cx="131175" cy="131175"/>
        </a:xfrm>
        <a:prstGeom prst="ellipse">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FA9CB7-469A-4FB4-968D-E7291D40B036}">
      <dsp:nvSpPr>
        <dsp:cNvPr id="0" name=""/>
        <dsp:cNvSpPr/>
      </dsp:nvSpPr>
      <dsp:spPr>
        <a:xfrm>
          <a:off x="6267547" y="770017"/>
          <a:ext cx="1267619"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s-CO" sz="1200" kern="1200" dirty="0"/>
            <a:t>Publicación Informe de evaluación definitivo. Diciembre 20.</a:t>
          </a:r>
        </a:p>
      </dsp:txBody>
      <dsp:txXfrm>
        <a:off x="6267547" y="770017"/>
        <a:ext cx="1267619" cy="524702"/>
      </dsp:txXfrm>
    </dsp:sp>
    <dsp:sp modelId="{6E756290-DA22-424C-97DC-03664A0EB164}">
      <dsp:nvSpPr>
        <dsp:cNvPr id="0" name=""/>
        <dsp:cNvSpPr/>
      </dsp:nvSpPr>
      <dsp:spPr>
        <a:xfrm>
          <a:off x="6819201" y="580760"/>
          <a:ext cx="131175" cy="131175"/>
        </a:xfrm>
        <a:prstGeom prst="ellipse">
          <a:avLst/>
        </a:prstGeom>
        <a:solidFill>
          <a:schemeClr val="accent4">
            <a:hueOff val="-3720641"/>
            <a:satOff val="22416"/>
            <a:lumOff val="17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829E8-8C7D-4D1D-89CF-77C66C98BD99}">
      <dsp:nvSpPr>
        <dsp:cNvPr id="0" name=""/>
        <dsp:cNvSpPr/>
      </dsp:nvSpPr>
      <dsp:spPr>
        <a:xfrm>
          <a:off x="7481087" y="0"/>
          <a:ext cx="959930" cy="52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s-CO" sz="1200" kern="1200" dirty="0"/>
            <a:t>Adjudicación. Diciembre 27.</a:t>
          </a:r>
        </a:p>
      </dsp:txBody>
      <dsp:txXfrm>
        <a:off x="7481087" y="0"/>
        <a:ext cx="959930" cy="524702"/>
      </dsp:txXfrm>
    </dsp:sp>
    <dsp:sp modelId="{AAD15255-E916-48A6-9FDD-BA0C6B723D96}">
      <dsp:nvSpPr>
        <dsp:cNvPr id="0" name=""/>
        <dsp:cNvSpPr/>
      </dsp:nvSpPr>
      <dsp:spPr>
        <a:xfrm>
          <a:off x="7935670" y="565700"/>
          <a:ext cx="131175" cy="131175"/>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10D2B-DAE3-41C0-9F0F-84556DA350CA}">
      <dsp:nvSpPr>
        <dsp:cNvPr id="0" name=""/>
        <dsp:cNvSpPr/>
      </dsp:nvSpPr>
      <dsp:spPr>
        <a:xfrm rot="16200000">
          <a:off x="172213" y="-169692"/>
          <a:ext cx="2085450" cy="242483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CO" sz="2000" b="1" kern="1200" dirty="0"/>
            <a:t>Oferente</a:t>
          </a:r>
        </a:p>
        <a:p>
          <a:pPr marL="228600" lvl="1" indent="-228600" algn="l" defTabSz="889000">
            <a:lnSpc>
              <a:spcPct val="90000"/>
            </a:lnSpc>
            <a:spcBef>
              <a:spcPct val="0"/>
            </a:spcBef>
            <a:spcAft>
              <a:spcPct val="15000"/>
            </a:spcAft>
            <a:buChar char="•"/>
          </a:pPr>
          <a:r>
            <a:rPr lang="es-CO" sz="2000" kern="1200" dirty="0"/>
            <a:t>Corredor de Seguros Individualmente Considerado. </a:t>
          </a:r>
        </a:p>
      </dsp:txBody>
      <dsp:txXfrm rot="5400000">
        <a:off x="2521" y="417090"/>
        <a:ext cx="2424834" cy="1251270"/>
      </dsp:txXfrm>
    </dsp:sp>
    <dsp:sp modelId="{A26169F2-0CA7-4D00-A555-38CE8EAE277A}">
      <dsp:nvSpPr>
        <dsp:cNvPr id="0" name=""/>
        <dsp:cNvSpPr/>
      </dsp:nvSpPr>
      <dsp:spPr>
        <a:xfrm rot="16200000">
          <a:off x="2781431" y="-169692"/>
          <a:ext cx="2085450" cy="242483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CO" sz="2000" b="1" kern="1200" dirty="0"/>
            <a:t>Respaldo de Oferta.</a:t>
          </a:r>
        </a:p>
        <a:p>
          <a:pPr marL="228600" lvl="1" indent="-228600" algn="l" defTabSz="889000">
            <a:lnSpc>
              <a:spcPct val="90000"/>
            </a:lnSpc>
            <a:spcBef>
              <a:spcPct val="0"/>
            </a:spcBef>
            <a:spcAft>
              <a:spcPct val="15000"/>
            </a:spcAft>
            <a:buChar char="•"/>
          </a:pPr>
          <a:r>
            <a:rPr lang="es-CO" sz="2000" kern="1200" dirty="0"/>
            <a:t>Hasta dos (2) Compañías de Seguros, con exclusividad con el Corredor.</a:t>
          </a:r>
        </a:p>
      </dsp:txBody>
      <dsp:txXfrm rot="5400000">
        <a:off x="2611739" y="417090"/>
        <a:ext cx="2424834" cy="12512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drawing1.xml><?xml version="1.0" encoding="utf-8"?>
<c:userShapes xmlns:c="http://schemas.openxmlformats.org/drawingml/2006/chart">
  <cdr:relSizeAnchor xmlns:cdr="http://schemas.openxmlformats.org/drawingml/2006/chartDrawing">
    <cdr:from>
      <cdr:x>0.46088</cdr:x>
      <cdr:y>0.24152</cdr:y>
    </cdr:from>
    <cdr:to>
      <cdr:x>0.64751</cdr:x>
      <cdr:y>1</cdr:y>
    </cdr:to>
    <cdr:sp macro="" textlink="">
      <cdr:nvSpPr>
        <cdr:cNvPr id="2" name="Rectángulo 1">
          <a:extLst xmlns:a="http://schemas.openxmlformats.org/drawingml/2006/main">
            <a:ext uri="{FF2B5EF4-FFF2-40B4-BE49-F238E27FC236}">
              <a16:creationId xmlns:a16="http://schemas.microsoft.com/office/drawing/2014/main" id="{72390B30-9E41-4805-894E-B6F27E39E691}"/>
            </a:ext>
          </a:extLst>
        </cdr:cNvPr>
        <cdr:cNvSpPr/>
      </cdr:nvSpPr>
      <cdr:spPr>
        <a:xfrm xmlns:a="http://schemas.openxmlformats.org/drawingml/2006/main">
          <a:off x="3319907" y="734656"/>
          <a:ext cx="1344379" cy="2307153"/>
        </a:xfrm>
        <a:prstGeom xmlns:a="http://schemas.openxmlformats.org/drawingml/2006/main" prst="rect">
          <a:avLst/>
        </a:prstGeom>
        <a:noFill xmlns:a="http://schemas.openxmlformats.org/drawingml/2006/main"/>
        <a:ln xmlns:a="http://schemas.openxmlformats.org/drawingml/2006/main" w="28575">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s-CO"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75E70E0-7456-4762-8F60-3B1F6917B15C}" type="datetimeFigureOut">
              <a:rPr lang="es-CO" smtClean="0"/>
              <a:t>30/11/2018</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C2C8D10-4DD9-4CBB-8EE9-20FF5F4735D5}" type="slidenum">
              <a:rPr lang="es-CO" smtClean="0"/>
              <a:t>‹Nº›</a:t>
            </a:fld>
            <a:endParaRPr lang="es-CO"/>
          </a:p>
        </p:txBody>
      </p:sp>
    </p:spTree>
    <p:extLst>
      <p:ext uri="{BB962C8B-B14F-4D97-AF65-F5344CB8AC3E}">
        <p14:creationId xmlns:p14="http://schemas.microsoft.com/office/powerpoint/2010/main" val="1455561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48</a:t>
            </a:fld>
            <a:endParaRPr lang="es-CO"/>
          </a:p>
        </p:txBody>
      </p:sp>
    </p:spTree>
    <p:extLst>
      <p:ext uri="{BB962C8B-B14F-4D97-AF65-F5344CB8AC3E}">
        <p14:creationId xmlns:p14="http://schemas.microsoft.com/office/powerpoint/2010/main" val="2500202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49</a:t>
            </a:fld>
            <a:endParaRPr lang="es-CO"/>
          </a:p>
        </p:txBody>
      </p:sp>
    </p:spTree>
    <p:extLst>
      <p:ext uri="{BB962C8B-B14F-4D97-AF65-F5344CB8AC3E}">
        <p14:creationId xmlns:p14="http://schemas.microsoft.com/office/powerpoint/2010/main" val="2619450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50</a:t>
            </a:fld>
            <a:endParaRPr lang="es-CO"/>
          </a:p>
        </p:txBody>
      </p:sp>
    </p:spTree>
    <p:extLst>
      <p:ext uri="{BB962C8B-B14F-4D97-AF65-F5344CB8AC3E}">
        <p14:creationId xmlns:p14="http://schemas.microsoft.com/office/powerpoint/2010/main" val="983951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30/11/2018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8.emf"/><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6.png"/><Relationship Id="rId2"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6.png"/><Relationship Id="rId9"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image" Target="../media/image23.emf"/><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image" Target="../media/image24.emf"/><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7.emf"/><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4.png"/><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9.wmf"/><Relationship Id="rId5" Type="http://schemas.openxmlformats.org/officeDocument/2006/relationships/image" Target="../media/image6.png"/><Relationship Id="rId10" Type="http://schemas.openxmlformats.org/officeDocument/2006/relationships/image" Target="../media/image31.WMF"/><Relationship Id="rId4" Type="http://schemas.openxmlformats.org/officeDocument/2006/relationships/image" Target="../media/image5.png"/><Relationship Id="rId9" Type="http://schemas.openxmlformats.org/officeDocument/2006/relationships/image" Target="../media/image28.wmf"/></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6.png"/><Relationship Id="rId9" Type="http://schemas.openxmlformats.org/officeDocument/2006/relationships/image" Target="../media/image39.png"/></Relationships>
</file>

<file path=ppt/slides/_rels/slide4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png"/><Relationship Id="rId7"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8.pn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png"/><Relationship Id="rId7"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6.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png"/><Relationship Id="rId7"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png"/><Relationship Id="rId7" Type="http://schemas.openxmlformats.org/officeDocument/2006/relationships/image" Target="../media/image56.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5.xml"/><Relationship Id="rId11" Type="http://schemas.openxmlformats.org/officeDocument/2006/relationships/image" Target="../media/image58.emf"/><Relationship Id="rId5" Type="http://schemas.openxmlformats.org/officeDocument/2006/relationships/image" Target="../media/image6.png"/><Relationship Id="rId10" Type="http://schemas.openxmlformats.org/officeDocument/2006/relationships/image" Target="../media/image57.png"/><Relationship Id="rId4" Type="http://schemas.openxmlformats.org/officeDocument/2006/relationships/image" Target="../media/image5.png"/><Relationship Id="rId9"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 y="0"/>
            <a:ext cx="9143086" cy="6858000"/>
          </a:xfrm>
          <a:prstGeom prst="rect">
            <a:avLst/>
          </a:prstGeom>
        </p:spPr>
      </p:pic>
      <p:sp>
        <p:nvSpPr>
          <p:cNvPr id="2" name="CuadroTexto 1">
            <a:extLst>
              <a:ext uri="{FF2B5EF4-FFF2-40B4-BE49-F238E27FC236}">
                <a16:creationId xmlns:a16="http://schemas.microsoft.com/office/drawing/2014/main" id="{4D64430D-FF09-44E0-9E4C-169D20065085}"/>
              </a:ext>
            </a:extLst>
          </p:cNvPr>
          <p:cNvSpPr txBox="1"/>
          <p:nvPr/>
        </p:nvSpPr>
        <p:spPr>
          <a:xfrm>
            <a:off x="3196205" y="4932727"/>
            <a:ext cx="3547125" cy="369332"/>
          </a:xfrm>
          <a:prstGeom prst="rect">
            <a:avLst/>
          </a:prstGeom>
          <a:noFill/>
        </p:spPr>
        <p:txBody>
          <a:bodyPr wrap="none" rtlCol="0">
            <a:spAutoFit/>
          </a:bodyPr>
          <a:lstStyle/>
          <a:p>
            <a:r>
              <a:rPr lang="es-CO" dirty="0">
                <a:solidFill>
                  <a:schemeClr val="bg1"/>
                </a:solidFill>
              </a:rPr>
              <a:t>Comité Financiero Septiembre 2018</a:t>
            </a:r>
          </a:p>
        </p:txBody>
      </p:sp>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1111251" y="2572477"/>
            <a:ext cx="7548204" cy="3785652"/>
          </a:xfrm>
          <a:prstGeom prst="rect">
            <a:avLst/>
          </a:prstGeom>
          <a:noFill/>
        </p:spPr>
        <p:txBody>
          <a:bodyPr wrap="square" rtlCol="0">
            <a:spAutoFit/>
          </a:bodyPr>
          <a:lstStyle/>
          <a:p>
            <a:pPr marL="457200" indent="-457200">
              <a:buAutoNum type="arabicPeriod"/>
            </a:pPr>
            <a:r>
              <a:rPr lang="es-CO" sz="2000" dirty="0"/>
              <a:t>ESTADOS FINANCIEROS A 31 DE AGOSTO DE 2018</a:t>
            </a:r>
          </a:p>
          <a:p>
            <a:pPr marL="457200" indent="-457200">
              <a:buAutoNum type="arabicPeriod"/>
            </a:pPr>
            <a:r>
              <a:rPr lang="es-CO" sz="2000" dirty="0"/>
              <a:t>PORTAFOLIO DE INVERSIONES A 31 DE AGOSTO DE 2018</a:t>
            </a:r>
          </a:p>
          <a:p>
            <a:pPr marL="457200" indent="-457200">
              <a:buAutoNum type="arabicPeriod"/>
            </a:pPr>
            <a:r>
              <a:rPr lang="en-US" altLang="es-CO" sz="2000" dirty="0"/>
              <a:t>PROPUESTA DE RENOVACIÓN </a:t>
            </a:r>
            <a:r>
              <a:rPr lang="en-US" altLang="en-US" sz="2000" dirty="0"/>
              <a:t>PÓLIZA RC DIRECTORES Y ADMINISTRADORES  (D&amp;O) VIGENCIA 2018-2019-2020</a:t>
            </a:r>
            <a:r>
              <a:rPr lang="es-CO" sz="2000" dirty="0"/>
              <a:t> </a:t>
            </a:r>
          </a:p>
          <a:p>
            <a:pPr marL="457200" indent="-457200">
              <a:buAutoNum type="arabicPeriod"/>
            </a:pPr>
            <a:r>
              <a:rPr lang="es-ES" sz="2000" dirty="0"/>
              <a:t>SOLICITUD APROBACION  JUNTA DIRECTIVA CONCURSO PUBLICO CORREDORES</a:t>
            </a:r>
            <a:endParaRPr lang="es-CO" sz="2000" dirty="0"/>
          </a:p>
          <a:p>
            <a:pPr marL="457200" indent="-457200">
              <a:buAutoNum type="arabicPeriod"/>
            </a:pPr>
            <a:r>
              <a:rPr lang="es-ES" sz="2000" dirty="0">
                <a:latin typeface="Arial Narrow" panose="020B0606020202030204" pitchFamily="34" charset="0"/>
              </a:rPr>
              <a:t>SOLICITUD  APROBACION JUNTA  ADICIÓN Y PRÓRROGA CONTRATO ARRENDAMIENTO BODEGA DEL ARCHIVO Y GESTION DOCUMENTAL</a:t>
            </a:r>
            <a:r>
              <a:rPr lang="es-CO" sz="2000" dirty="0">
                <a:latin typeface="Arial Narrow" panose="020B0606020202030204" pitchFamily="34" charset="0"/>
              </a:rPr>
              <a:t>.</a:t>
            </a:r>
          </a:p>
          <a:p>
            <a:pPr marL="457200" indent="-457200">
              <a:buAutoNum type="arabicPeriod"/>
            </a:pPr>
            <a:r>
              <a:rPr lang="es-CO" sz="2000" dirty="0">
                <a:latin typeface="Arial Narrow" panose="020B0606020202030204" pitchFamily="34" charset="0"/>
              </a:rPr>
              <a:t>ADICION CONTRATOS ADMINISTRACION Y COMERCIALIZACION DE </a:t>
            </a:r>
          </a:p>
          <a:p>
            <a:r>
              <a:rPr lang="es-CO" sz="2000" dirty="0">
                <a:latin typeface="Arial Narrow" panose="020B0606020202030204" pitchFamily="34" charset="0"/>
              </a:rPr>
              <a:t>        SEMOVIENTES FRISCO</a:t>
            </a:r>
            <a:endParaRPr lang="es-CO" sz="2000" dirty="0"/>
          </a:p>
          <a:p>
            <a:endParaRPr lang="es-CO" sz="2000" dirty="0"/>
          </a:p>
        </p:txBody>
      </p:sp>
      <p:sp>
        <p:nvSpPr>
          <p:cNvPr id="3" name="CuadroTexto 2">
            <a:extLst>
              <a:ext uri="{FF2B5EF4-FFF2-40B4-BE49-F238E27FC236}">
                <a16:creationId xmlns:a16="http://schemas.microsoft.com/office/drawing/2014/main" id="{FC0522A5-1C63-4714-86BC-01E6AD8147E3}"/>
              </a:ext>
            </a:extLst>
          </p:cNvPr>
          <p:cNvSpPr txBox="1"/>
          <p:nvPr/>
        </p:nvSpPr>
        <p:spPr>
          <a:xfrm>
            <a:off x="963253" y="1655537"/>
            <a:ext cx="7198228" cy="707886"/>
          </a:xfrm>
          <a:prstGeom prst="rect">
            <a:avLst/>
          </a:prstGeom>
          <a:noFill/>
        </p:spPr>
        <p:txBody>
          <a:bodyPr wrap="square" rtlCol="0">
            <a:spAutoFit/>
          </a:bodyPr>
          <a:lstStyle/>
          <a:p>
            <a:pPr algn="ctr"/>
            <a:r>
              <a:rPr lang="es-CO" sz="2000" dirty="0"/>
              <a:t>COMITÉ FINANCIERO SEPTIEMBRE 24 DE 2018</a:t>
            </a:r>
          </a:p>
          <a:p>
            <a:pPr algn="ctr"/>
            <a:r>
              <a:rPr lang="es-CO" sz="2000" dirty="0"/>
              <a:t>ORDEN DEL DIA:</a:t>
            </a:r>
          </a:p>
        </p:txBody>
      </p:sp>
    </p:spTree>
    <p:extLst>
      <p:ext uri="{BB962C8B-B14F-4D97-AF65-F5344CB8AC3E}">
        <p14:creationId xmlns:p14="http://schemas.microsoft.com/office/powerpoint/2010/main" val="1341842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ESTADOS FINANCIEROS A 31 DE AGOSTO DE 2018</a:t>
            </a:r>
            <a:endParaRPr lang="es-ES" sz="4000" dirty="0">
              <a:solidFill>
                <a:schemeClr val="accent5">
                  <a:lumMod val="50000"/>
                </a:schemeClr>
              </a:solidFill>
              <a:latin typeface="Arial Narrow" panose="020B0606020202030204" pitchFamily="34" charset="0"/>
            </a:endParaRPr>
          </a:p>
        </p:txBody>
      </p:sp>
      <p:pic>
        <p:nvPicPr>
          <p:cNvPr id="10" name="Imagen 9">
            <a:extLst>
              <a:ext uri="{FF2B5EF4-FFF2-40B4-BE49-F238E27FC236}">
                <a16:creationId xmlns:a16="http://schemas.microsoft.com/office/drawing/2014/main" id="{058834E3-AFFC-4C31-B64C-8D8F9E9B6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a:extLst>
              <a:ext uri="{FF2B5EF4-FFF2-40B4-BE49-F238E27FC236}">
                <a16:creationId xmlns:a16="http://schemas.microsoft.com/office/drawing/2014/main" id="{EE83CA9A-6CC1-481D-B2DB-BB2C81CFC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78A63524-4ADE-4B76-976C-76792C703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80D9419-87DD-43F6-91D5-9ADAFD7CD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21" name="Imagen 20">
            <a:extLst>
              <a:ext uri="{FF2B5EF4-FFF2-40B4-BE49-F238E27FC236}">
                <a16:creationId xmlns:a16="http://schemas.microsoft.com/office/drawing/2014/main" id="{DFBBB047-D751-4AED-BA11-C168444BC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5" name="Tabla 4">
            <a:extLst>
              <a:ext uri="{FF2B5EF4-FFF2-40B4-BE49-F238E27FC236}">
                <a16:creationId xmlns:a16="http://schemas.microsoft.com/office/drawing/2014/main" id="{E67D7532-AF93-4603-9C8D-1DBAD3DC427C}"/>
              </a:ext>
            </a:extLst>
          </p:cNvPr>
          <p:cNvGraphicFramePr>
            <a:graphicFrameLocks noGrp="1"/>
          </p:cNvGraphicFramePr>
          <p:nvPr>
            <p:extLst/>
          </p:nvPr>
        </p:nvGraphicFramePr>
        <p:xfrm>
          <a:off x="812800" y="1792446"/>
          <a:ext cx="7518400" cy="4141470"/>
        </p:xfrm>
        <a:graphic>
          <a:graphicData uri="http://schemas.openxmlformats.org/drawingml/2006/table">
            <a:tbl>
              <a:tblPr/>
              <a:tblGrid>
                <a:gridCol w="3073400">
                  <a:extLst>
                    <a:ext uri="{9D8B030D-6E8A-4147-A177-3AD203B41FA5}">
                      <a16:colId xmlns:a16="http://schemas.microsoft.com/office/drawing/2014/main" val="3732585611"/>
                    </a:ext>
                  </a:extLst>
                </a:gridCol>
                <a:gridCol w="850900">
                  <a:extLst>
                    <a:ext uri="{9D8B030D-6E8A-4147-A177-3AD203B41FA5}">
                      <a16:colId xmlns:a16="http://schemas.microsoft.com/office/drawing/2014/main" val="369086555"/>
                    </a:ext>
                  </a:extLst>
                </a:gridCol>
                <a:gridCol w="88900">
                  <a:extLst>
                    <a:ext uri="{9D8B030D-6E8A-4147-A177-3AD203B41FA5}">
                      <a16:colId xmlns:a16="http://schemas.microsoft.com/office/drawing/2014/main" val="2522110552"/>
                    </a:ext>
                  </a:extLst>
                </a:gridCol>
                <a:gridCol w="889000">
                  <a:extLst>
                    <a:ext uri="{9D8B030D-6E8A-4147-A177-3AD203B41FA5}">
                      <a16:colId xmlns:a16="http://schemas.microsoft.com/office/drawing/2014/main" val="723334845"/>
                    </a:ext>
                  </a:extLst>
                </a:gridCol>
                <a:gridCol w="50800">
                  <a:extLst>
                    <a:ext uri="{9D8B030D-6E8A-4147-A177-3AD203B41FA5}">
                      <a16:colId xmlns:a16="http://schemas.microsoft.com/office/drawing/2014/main" val="4017243294"/>
                    </a:ext>
                  </a:extLst>
                </a:gridCol>
                <a:gridCol w="889000">
                  <a:extLst>
                    <a:ext uri="{9D8B030D-6E8A-4147-A177-3AD203B41FA5}">
                      <a16:colId xmlns:a16="http://schemas.microsoft.com/office/drawing/2014/main" val="450213702"/>
                    </a:ext>
                  </a:extLst>
                </a:gridCol>
                <a:gridCol w="88900">
                  <a:extLst>
                    <a:ext uri="{9D8B030D-6E8A-4147-A177-3AD203B41FA5}">
                      <a16:colId xmlns:a16="http://schemas.microsoft.com/office/drawing/2014/main" val="4112972513"/>
                    </a:ext>
                  </a:extLst>
                </a:gridCol>
                <a:gridCol w="749300">
                  <a:extLst>
                    <a:ext uri="{9D8B030D-6E8A-4147-A177-3AD203B41FA5}">
                      <a16:colId xmlns:a16="http://schemas.microsoft.com/office/drawing/2014/main" val="2405468922"/>
                    </a:ext>
                  </a:extLst>
                </a:gridCol>
                <a:gridCol w="88900">
                  <a:extLst>
                    <a:ext uri="{9D8B030D-6E8A-4147-A177-3AD203B41FA5}">
                      <a16:colId xmlns:a16="http://schemas.microsoft.com/office/drawing/2014/main" val="4043299080"/>
                    </a:ext>
                  </a:extLst>
                </a:gridCol>
                <a:gridCol w="749300">
                  <a:extLst>
                    <a:ext uri="{9D8B030D-6E8A-4147-A177-3AD203B41FA5}">
                      <a16:colId xmlns:a16="http://schemas.microsoft.com/office/drawing/2014/main" val="4141010806"/>
                    </a:ext>
                  </a:extLst>
                </a:gridCol>
              </a:tblGrid>
              <a:tr h="556260">
                <a:tc>
                  <a:txBody>
                    <a:bodyPr/>
                    <a:lstStyle/>
                    <a:p>
                      <a:pPr algn="ctr" fontAlgn="ctr"/>
                      <a:r>
                        <a:rPr lang="es-CO" sz="1200" b="1" i="0" u="none" strike="noStrike" dirty="0">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Agosto</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024032"/>
                  </a:ext>
                </a:extLst>
              </a:tr>
              <a:tr h="198120">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4186409"/>
                  </a:ext>
                </a:extLst>
              </a:tr>
              <a:tr h="198120">
                <a:tc>
                  <a:txBody>
                    <a:bodyPr/>
                    <a:lstStyle/>
                    <a:p>
                      <a:pPr algn="l" fontAlgn="ctr"/>
                      <a:r>
                        <a:rPr lang="es-CO" sz="1200" b="1" i="0" u="none" strike="noStrike" dirty="0">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867983923"/>
                  </a:ext>
                </a:extLst>
              </a:tr>
              <a:tr h="198120">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282</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578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0" marR="0" marT="0" marB="0" anchor="ctr">
                    <a:lnL>
                      <a:noFill/>
                    </a:lnL>
                    <a:lnR>
                      <a:noFill/>
                    </a:lnR>
                    <a:lnT>
                      <a:noFill/>
                    </a:lnT>
                    <a:lnB>
                      <a:noFill/>
                    </a:lnB>
                  </a:tcPr>
                </a:tc>
                <a:extLst>
                  <a:ext uri="{0D108BD9-81ED-4DB2-BD59-A6C34878D82A}">
                    <a16:rowId xmlns:a16="http://schemas.microsoft.com/office/drawing/2014/main" val="1139818836"/>
                  </a:ext>
                </a:extLst>
              </a:tr>
              <a:tr h="198120">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359</a:t>
                      </a:r>
                    </a:p>
                  </a:txBody>
                  <a:tcPr marL="0" marR="0" marT="0" marB="0" anchor="ctr">
                    <a:lnL>
                      <a:noFill/>
                    </a:lnL>
                    <a:lnR>
                      <a:noFill/>
                    </a:lnR>
                    <a:lnT>
                      <a:noFill/>
                    </a:lnT>
                    <a:lnB>
                      <a:noFill/>
                    </a:lnB>
                  </a:tcPr>
                </a:tc>
                <a:extLst>
                  <a:ext uri="{0D108BD9-81ED-4DB2-BD59-A6C34878D82A}">
                    <a16:rowId xmlns:a16="http://schemas.microsoft.com/office/drawing/2014/main" val="3698014108"/>
                  </a:ext>
                </a:extLst>
              </a:tr>
              <a:tr h="209550">
                <a:tc>
                  <a:txBody>
                    <a:bodyPr/>
                    <a:lstStyle/>
                    <a:p>
                      <a:pPr algn="l" fontAlgn="ctr"/>
                      <a:r>
                        <a:rPr lang="es-CO"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8,034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0" marR="0" marT="0" marB="0" anchor="ctr">
                    <a:lnL>
                      <a:noFill/>
                    </a:lnL>
                    <a:lnR>
                      <a:noFill/>
                    </a:lnR>
                    <a:lnT>
                      <a:noFill/>
                    </a:lnT>
                    <a:lnB>
                      <a:noFill/>
                    </a:lnB>
                  </a:tcPr>
                </a:tc>
                <a:extLst>
                  <a:ext uri="{0D108BD9-81ED-4DB2-BD59-A6C34878D82A}">
                    <a16:rowId xmlns:a16="http://schemas.microsoft.com/office/drawing/2014/main" val="3551624843"/>
                  </a:ext>
                </a:extLst>
              </a:tr>
              <a:tr h="198120">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3,074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923719"/>
                  </a:ext>
                </a:extLst>
              </a:tr>
              <a:tr h="198120">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14,924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11,056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9750885"/>
                  </a:ext>
                </a:extLst>
              </a:tr>
              <a:tr h="198120">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3029508"/>
                  </a:ext>
                </a:extLst>
              </a:tr>
              <a:tr h="198120">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689535576"/>
                  </a:ext>
                </a:extLst>
              </a:tr>
              <a:tr h="198120">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2893975535"/>
                  </a:ext>
                </a:extLst>
              </a:tr>
              <a:tr h="198120">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400228"/>
                  </a:ext>
                </a:extLst>
              </a:tr>
              <a:tr h="198120">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8730917"/>
                  </a:ext>
                </a:extLst>
              </a:tr>
              <a:tr h="198120">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0188200"/>
                  </a:ext>
                </a:extLst>
              </a:tr>
              <a:tr h="198120">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801017467"/>
                  </a:ext>
                </a:extLst>
              </a:tr>
              <a:tr h="198120">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14,300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10,211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656626"/>
                  </a:ext>
                </a:extLst>
              </a:tr>
              <a:tr h="198120">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14,691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137055"/>
                  </a:ext>
                </a:extLst>
              </a:tr>
              <a:tr h="198120">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093742"/>
                  </a:ext>
                </a:extLst>
              </a:tr>
              <a:tr h="205740">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22,011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85975053"/>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8977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PERIODOS TERMINADOS EL 31 DE AGOSTO DE 2018 Y 31 DE AGOSTO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155721" y="2766389"/>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650139" y="2984392"/>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410336" y="3190997"/>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105890" y="4581291"/>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6" action="ppaction://hlinksldjump" highlightClick="1"/>
            <a:extLst>
              <a:ext uri="{FF2B5EF4-FFF2-40B4-BE49-F238E27FC236}">
                <a16:creationId xmlns:a16="http://schemas.microsoft.com/office/drawing/2014/main" id="{037C0688-6BFA-4FA7-8A0B-381199F24186}"/>
              </a:ext>
            </a:extLst>
          </p:cNvPr>
          <p:cNvSpPr/>
          <p:nvPr/>
        </p:nvSpPr>
        <p:spPr>
          <a:xfrm>
            <a:off x="2669031" y="499474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2831906" y="3408679"/>
            <a:ext cx="274344" cy="146317"/>
          </a:xfrm>
          <a:prstGeom prst="rect">
            <a:avLst/>
          </a:prstGeom>
        </p:spPr>
      </p:pic>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3705480" y="5178059"/>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8" name="Imagen 17">
            <a:extLst>
              <a:ext uri="{FF2B5EF4-FFF2-40B4-BE49-F238E27FC236}">
                <a16:creationId xmlns:a16="http://schemas.microsoft.com/office/drawing/2014/main" id="{A160DE31-E631-41AC-AB8D-F59EFE6FC0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spTree>
    <p:extLst>
      <p:ext uri="{BB962C8B-B14F-4D97-AF65-F5344CB8AC3E}">
        <p14:creationId xmlns:p14="http://schemas.microsoft.com/office/powerpoint/2010/main" val="330211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AC6AAAD3-13D1-4F7B-B67D-00392064E3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7" name="Imagen 16">
            <a:extLst>
              <a:ext uri="{FF2B5EF4-FFF2-40B4-BE49-F238E27FC236}">
                <a16:creationId xmlns:a16="http://schemas.microsoft.com/office/drawing/2014/main" id="{EE7D0ED8-1351-4B99-8F2F-95ACBC2B0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5" name="Tabla 4">
            <a:extLst>
              <a:ext uri="{FF2B5EF4-FFF2-40B4-BE49-F238E27FC236}">
                <a16:creationId xmlns:a16="http://schemas.microsoft.com/office/drawing/2014/main" id="{6BCF440D-9E38-4737-B413-DAD95514D5B4}"/>
              </a:ext>
            </a:extLst>
          </p:cNvPr>
          <p:cNvGraphicFramePr>
            <a:graphicFrameLocks noGrp="1"/>
          </p:cNvGraphicFramePr>
          <p:nvPr>
            <p:extLst/>
          </p:nvPr>
        </p:nvGraphicFramePr>
        <p:xfrm>
          <a:off x="905648" y="1595684"/>
          <a:ext cx="7332704" cy="4534996"/>
        </p:xfrm>
        <a:graphic>
          <a:graphicData uri="http://schemas.openxmlformats.org/drawingml/2006/table">
            <a:tbl>
              <a:tblPr/>
              <a:tblGrid>
                <a:gridCol w="2997491">
                  <a:extLst>
                    <a:ext uri="{9D8B030D-6E8A-4147-A177-3AD203B41FA5}">
                      <a16:colId xmlns:a16="http://schemas.microsoft.com/office/drawing/2014/main" val="220810666"/>
                    </a:ext>
                  </a:extLst>
                </a:gridCol>
                <a:gridCol w="829884">
                  <a:extLst>
                    <a:ext uri="{9D8B030D-6E8A-4147-A177-3AD203B41FA5}">
                      <a16:colId xmlns:a16="http://schemas.microsoft.com/office/drawing/2014/main" val="1094672079"/>
                    </a:ext>
                  </a:extLst>
                </a:gridCol>
                <a:gridCol w="86704">
                  <a:extLst>
                    <a:ext uri="{9D8B030D-6E8A-4147-A177-3AD203B41FA5}">
                      <a16:colId xmlns:a16="http://schemas.microsoft.com/office/drawing/2014/main" val="148469042"/>
                    </a:ext>
                  </a:extLst>
                </a:gridCol>
                <a:gridCol w="829884">
                  <a:extLst>
                    <a:ext uri="{9D8B030D-6E8A-4147-A177-3AD203B41FA5}">
                      <a16:colId xmlns:a16="http://schemas.microsoft.com/office/drawing/2014/main" val="4097359915"/>
                    </a:ext>
                  </a:extLst>
                </a:gridCol>
                <a:gridCol w="86704">
                  <a:extLst>
                    <a:ext uri="{9D8B030D-6E8A-4147-A177-3AD203B41FA5}">
                      <a16:colId xmlns:a16="http://schemas.microsoft.com/office/drawing/2014/main" val="2878736144"/>
                    </a:ext>
                  </a:extLst>
                </a:gridCol>
                <a:gridCol w="867043">
                  <a:extLst>
                    <a:ext uri="{9D8B030D-6E8A-4147-A177-3AD203B41FA5}">
                      <a16:colId xmlns:a16="http://schemas.microsoft.com/office/drawing/2014/main" val="3284350733"/>
                    </a:ext>
                  </a:extLst>
                </a:gridCol>
                <a:gridCol w="86704">
                  <a:extLst>
                    <a:ext uri="{9D8B030D-6E8A-4147-A177-3AD203B41FA5}">
                      <a16:colId xmlns:a16="http://schemas.microsoft.com/office/drawing/2014/main" val="580642241"/>
                    </a:ext>
                  </a:extLst>
                </a:gridCol>
                <a:gridCol w="730793">
                  <a:extLst>
                    <a:ext uri="{9D8B030D-6E8A-4147-A177-3AD203B41FA5}">
                      <a16:colId xmlns:a16="http://schemas.microsoft.com/office/drawing/2014/main" val="227572364"/>
                    </a:ext>
                  </a:extLst>
                </a:gridCol>
                <a:gridCol w="86704">
                  <a:extLst>
                    <a:ext uri="{9D8B030D-6E8A-4147-A177-3AD203B41FA5}">
                      <a16:colId xmlns:a16="http://schemas.microsoft.com/office/drawing/2014/main" val="1307567380"/>
                    </a:ext>
                  </a:extLst>
                </a:gridCol>
                <a:gridCol w="730793">
                  <a:extLst>
                    <a:ext uri="{9D8B030D-6E8A-4147-A177-3AD203B41FA5}">
                      <a16:colId xmlns:a16="http://schemas.microsoft.com/office/drawing/2014/main" val="201139797"/>
                    </a:ext>
                  </a:extLst>
                </a:gridCol>
              </a:tblGrid>
              <a:tr h="542521">
                <a:tc>
                  <a:txBody>
                    <a:bodyPr/>
                    <a:lstStyle/>
                    <a:p>
                      <a:pPr algn="ctr" fontAlgn="ctr"/>
                      <a:r>
                        <a:rPr lang="es-CO" sz="1200" b="1" i="0" u="none" strike="noStrike" dirty="0">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Agosto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434193"/>
                  </a:ext>
                </a:extLst>
              </a:tr>
              <a:tr h="248965">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7621426"/>
                  </a:ext>
                </a:extLst>
              </a:tr>
              <a:tr h="248965">
                <a:tc>
                  <a:txBody>
                    <a:bodyPr/>
                    <a:lstStyle/>
                    <a:p>
                      <a:pPr algn="l" fontAlgn="ctr"/>
                      <a:r>
                        <a:rPr lang="es-CO" sz="12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3,049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1,834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121</a:t>
                      </a:r>
                    </a:p>
                  </a:txBody>
                  <a:tcPr marL="0" marR="0" marT="0" marB="0" anchor="ctr">
                    <a:lnL>
                      <a:noFill/>
                    </a:lnL>
                    <a:lnR>
                      <a:noFill/>
                    </a:lnR>
                    <a:lnT>
                      <a:noFill/>
                    </a:lnT>
                    <a:lnB>
                      <a:noFill/>
                    </a:lnB>
                  </a:tcPr>
                </a:tc>
                <a:extLst>
                  <a:ext uri="{0D108BD9-81ED-4DB2-BD59-A6C34878D82A}">
                    <a16:rowId xmlns:a16="http://schemas.microsoft.com/office/drawing/2014/main" val="3220905978"/>
                  </a:ext>
                </a:extLst>
              </a:tr>
              <a:tr h="248965">
                <a:tc>
                  <a:txBody>
                    <a:bodyPr/>
                    <a:lstStyle/>
                    <a:p>
                      <a:pPr algn="l" fontAlgn="ctr"/>
                      <a:r>
                        <a:rPr lang="es-CO"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1,276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0" marR="0" marT="0" marB="0" anchor="ctr">
                    <a:lnL>
                      <a:noFill/>
                    </a:lnL>
                    <a:lnR>
                      <a:noFill/>
                    </a:lnR>
                    <a:lnT>
                      <a:noFill/>
                    </a:lnT>
                    <a:lnB>
                      <a:noFill/>
                    </a:lnB>
                  </a:tcPr>
                </a:tc>
                <a:extLst>
                  <a:ext uri="{0D108BD9-81ED-4DB2-BD59-A6C34878D82A}">
                    <a16:rowId xmlns:a16="http://schemas.microsoft.com/office/drawing/2014/main" val="3328283990"/>
                  </a:ext>
                </a:extLst>
              </a:tr>
              <a:tr h="248965">
                <a:tc>
                  <a:txBody>
                    <a:bodyPr/>
                    <a:lstStyle/>
                    <a:p>
                      <a:pPr algn="l" fontAlgn="ctr"/>
                      <a:r>
                        <a:rPr lang="es-CO" sz="1200" b="0" i="0" u="none" strike="noStrike" dirty="0">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3477617530"/>
                  </a:ext>
                </a:extLst>
              </a:tr>
              <a:tr h="248965">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6,419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1,093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043207"/>
                  </a:ext>
                </a:extLst>
              </a:tr>
              <a:tr h="248965">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3,812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50858"/>
                  </a:ext>
                </a:extLst>
              </a:tr>
              <a:tr h="195085">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6051553"/>
                  </a:ext>
                </a:extLst>
              </a:tr>
              <a:tr h="195085">
                <a:tc>
                  <a:txBody>
                    <a:bodyPr/>
                    <a:lstStyle/>
                    <a:p>
                      <a:pPr algn="l" fontAlgn="ctr"/>
                      <a:r>
                        <a:rPr lang="es-CO" sz="1200" b="1" i="0" u="none" strike="noStrike" dirty="0">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3,812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3800094"/>
                  </a:ext>
                </a:extLst>
              </a:tr>
              <a:tr h="17836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13329914"/>
                  </a:ext>
                </a:extLst>
              </a:tr>
              <a:tr h="248965">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1441635774"/>
                  </a:ext>
                </a:extLst>
              </a:tr>
              <a:tr h="248965">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4249434248"/>
                  </a:ext>
                </a:extLst>
              </a:tr>
              <a:tr h="248965">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1720876651"/>
                  </a:ext>
                </a:extLst>
              </a:tr>
              <a:tr h="248965">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95056294"/>
                  </a:ext>
                </a:extLst>
              </a:tr>
              <a:tr h="248965">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536599"/>
                  </a:ext>
                </a:extLst>
              </a:tr>
              <a:tr h="248965">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18,126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18,199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9654889"/>
                  </a:ext>
                </a:extLst>
              </a:tr>
              <a:tr h="178363">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7456567"/>
                  </a:ext>
                </a:extLst>
              </a:tr>
              <a:tr h="248965">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22,011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28589153"/>
                  </a:ext>
                </a:extLst>
              </a:tr>
            </a:tbl>
          </a:graphicData>
        </a:graphic>
      </p:graphicFrame>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152165"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387320" y="270425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1738004" y="293111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1834721" y="317342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1467548" y="789367"/>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cs typeface="Lato Regular"/>
              </a:rPr>
              <a:t>PERIODOS TERMINADOS EL 31 DE AGOSTO DE 2018 Y 31 DE AGOSTO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15" name="Imagen 14">
            <a:extLst>
              <a:ext uri="{FF2B5EF4-FFF2-40B4-BE49-F238E27FC236}">
                <a16:creationId xmlns:a16="http://schemas.microsoft.com/office/drawing/2014/main" id="{739038D6-3481-4975-B7AE-D3328F0457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spTree>
    <p:extLst>
      <p:ext uri="{BB962C8B-B14F-4D97-AF65-F5344CB8AC3E}">
        <p14:creationId xmlns:p14="http://schemas.microsoft.com/office/powerpoint/2010/main" val="3242867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4DC09152-3CF5-4A33-A658-40CCCC28A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3B2F3ECC-314B-45D3-B9BA-948A3DAE2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3" name="Tabla 2">
            <a:extLst>
              <a:ext uri="{FF2B5EF4-FFF2-40B4-BE49-F238E27FC236}">
                <a16:creationId xmlns:a16="http://schemas.microsoft.com/office/drawing/2014/main" id="{3016864B-7A07-4412-A59D-89FCA204BE12}"/>
              </a:ext>
            </a:extLst>
          </p:cNvPr>
          <p:cNvGraphicFramePr>
            <a:graphicFrameLocks noGrp="1"/>
          </p:cNvGraphicFramePr>
          <p:nvPr>
            <p:extLst/>
          </p:nvPr>
        </p:nvGraphicFramePr>
        <p:xfrm>
          <a:off x="464040" y="1462738"/>
          <a:ext cx="8128000" cy="4484370"/>
        </p:xfrm>
        <a:graphic>
          <a:graphicData uri="http://schemas.openxmlformats.org/drawingml/2006/table">
            <a:tbl>
              <a:tblPr/>
              <a:tblGrid>
                <a:gridCol w="3263900">
                  <a:extLst>
                    <a:ext uri="{9D8B030D-6E8A-4147-A177-3AD203B41FA5}">
                      <a16:colId xmlns:a16="http://schemas.microsoft.com/office/drawing/2014/main" val="2310060086"/>
                    </a:ext>
                  </a:extLst>
                </a:gridCol>
                <a:gridCol w="101600">
                  <a:extLst>
                    <a:ext uri="{9D8B030D-6E8A-4147-A177-3AD203B41FA5}">
                      <a16:colId xmlns:a16="http://schemas.microsoft.com/office/drawing/2014/main" val="1311793963"/>
                    </a:ext>
                  </a:extLst>
                </a:gridCol>
                <a:gridCol w="63500">
                  <a:extLst>
                    <a:ext uri="{9D8B030D-6E8A-4147-A177-3AD203B41FA5}">
                      <a16:colId xmlns:a16="http://schemas.microsoft.com/office/drawing/2014/main" val="452697507"/>
                    </a:ext>
                  </a:extLst>
                </a:gridCol>
                <a:gridCol w="939800">
                  <a:extLst>
                    <a:ext uri="{9D8B030D-6E8A-4147-A177-3AD203B41FA5}">
                      <a16:colId xmlns:a16="http://schemas.microsoft.com/office/drawing/2014/main" val="340814380"/>
                    </a:ext>
                  </a:extLst>
                </a:gridCol>
                <a:gridCol w="88900">
                  <a:extLst>
                    <a:ext uri="{9D8B030D-6E8A-4147-A177-3AD203B41FA5}">
                      <a16:colId xmlns:a16="http://schemas.microsoft.com/office/drawing/2014/main" val="3981191538"/>
                    </a:ext>
                  </a:extLst>
                </a:gridCol>
                <a:gridCol w="850900">
                  <a:extLst>
                    <a:ext uri="{9D8B030D-6E8A-4147-A177-3AD203B41FA5}">
                      <a16:colId xmlns:a16="http://schemas.microsoft.com/office/drawing/2014/main" val="2724954342"/>
                    </a:ext>
                  </a:extLst>
                </a:gridCol>
                <a:gridCol w="88900">
                  <a:extLst>
                    <a:ext uri="{9D8B030D-6E8A-4147-A177-3AD203B41FA5}">
                      <a16:colId xmlns:a16="http://schemas.microsoft.com/office/drawing/2014/main" val="2767319132"/>
                    </a:ext>
                  </a:extLst>
                </a:gridCol>
                <a:gridCol w="850900">
                  <a:extLst>
                    <a:ext uri="{9D8B030D-6E8A-4147-A177-3AD203B41FA5}">
                      <a16:colId xmlns:a16="http://schemas.microsoft.com/office/drawing/2014/main" val="1521361154"/>
                    </a:ext>
                  </a:extLst>
                </a:gridCol>
                <a:gridCol w="88900">
                  <a:extLst>
                    <a:ext uri="{9D8B030D-6E8A-4147-A177-3AD203B41FA5}">
                      <a16:colId xmlns:a16="http://schemas.microsoft.com/office/drawing/2014/main" val="2039627145"/>
                    </a:ext>
                  </a:extLst>
                </a:gridCol>
                <a:gridCol w="850900">
                  <a:extLst>
                    <a:ext uri="{9D8B030D-6E8A-4147-A177-3AD203B41FA5}">
                      <a16:colId xmlns:a16="http://schemas.microsoft.com/office/drawing/2014/main" val="3698316999"/>
                    </a:ext>
                  </a:extLst>
                </a:gridCol>
                <a:gridCol w="88900">
                  <a:extLst>
                    <a:ext uri="{9D8B030D-6E8A-4147-A177-3AD203B41FA5}">
                      <a16:colId xmlns:a16="http://schemas.microsoft.com/office/drawing/2014/main" val="2491913724"/>
                    </a:ext>
                  </a:extLst>
                </a:gridCol>
                <a:gridCol w="850900">
                  <a:extLst>
                    <a:ext uri="{9D8B030D-6E8A-4147-A177-3AD203B41FA5}">
                      <a16:colId xmlns:a16="http://schemas.microsoft.com/office/drawing/2014/main" val="174726650"/>
                    </a:ext>
                  </a:extLst>
                </a:gridCol>
              </a:tblGrid>
              <a:tr h="556260">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Agosto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Calibri" panose="020F0502020204030204" pitchFamily="34" charset="0"/>
                        </a:rPr>
                        <a:t>Al 31 Agosto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Agosto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Ago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1720735"/>
                  </a:ext>
                </a:extLst>
              </a:tr>
              <a:tr h="255270">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25,154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19,700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96740366"/>
                  </a:ext>
                </a:extLst>
              </a:tr>
              <a:tr h="255270">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3263162366"/>
                  </a:ext>
                </a:extLst>
              </a:tr>
              <a:tr h="255270">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062670"/>
                  </a:ext>
                </a:extLst>
              </a:tr>
              <a:tr h="25527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25,423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20,112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471170668"/>
                  </a:ext>
                </a:extLst>
              </a:tr>
              <a:tr h="190500">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43437057"/>
                  </a:ext>
                </a:extLst>
              </a:tr>
              <a:tr h="255270">
                <a:tc>
                  <a:txBody>
                    <a:bodyPr/>
                    <a:lstStyle/>
                    <a:p>
                      <a:pPr algn="l" fontAlgn="b"/>
                      <a:r>
                        <a:rPr lang="es-CO" sz="1200" b="0" i="0" u="none" strike="noStrike" dirty="0">
                          <a:solidFill>
                            <a:srgbClr val="000000"/>
                          </a:solidFill>
                          <a:effectLst/>
                          <a:latin typeface="Calibri" panose="020F0502020204030204" pitchFamily="34" charset="0"/>
                        </a:rPr>
                        <a:t>GASTOS DE PERSONAL</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15,915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9,988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a:t>
                      </a:r>
                    </a:p>
                  </a:txBody>
                  <a:tcPr marL="0" marR="0" marT="0" marB="0" anchor="b">
                    <a:lnL>
                      <a:noFill/>
                    </a:lnL>
                    <a:lnR>
                      <a:noFill/>
                    </a:lnR>
                    <a:lnT>
                      <a:noFill/>
                    </a:lnT>
                    <a:lnB>
                      <a:noFill/>
                    </a:lnB>
                  </a:tcPr>
                </a:tc>
                <a:extLst>
                  <a:ext uri="{0D108BD9-81ED-4DB2-BD59-A6C34878D82A}">
                    <a16:rowId xmlns:a16="http://schemas.microsoft.com/office/drawing/2014/main" val="886445735"/>
                  </a:ext>
                </a:extLst>
              </a:tr>
              <a:tr h="255270">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6,855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4,554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b">
                    <a:lnL>
                      <a:noFill/>
                    </a:lnL>
                    <a:lnR>
                      <a:noFill/>
                    </a:lnR>
                    <a:lnT>
                      <a:noFill/>
                    </a:lnT>
                    <a:lnB>
                      <a:noFill/>
                    </a:lnB>
                  </a:tcPr>
                </a:tc>
                <a:extLst>
                  <a:ext uri="{0D108BD9-81ED-4DB2-BD59-A6C34878D82A}">
                    <a16:rowId xmlns:a16="http://schemas.microsoft.com/office/drawing/2014/main" val="733771142"/>
                  </a:ext>
                </a:extLst>
              </a:tr>
              <a:tr h="255270">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b">
                    <a:lnL>
                      <a:noFill/>
                    </a:lnL>
                    <a:lnR>
                      <a:noFill/>
                    </a:lnR>
                    <a:lnT>
                      <a:noFill/>
                    </a:lnT>
                    <a:lnB>
                      <a:noFill/>
                    </a:lnB>
                  </a:tcPr>
                </a:tc>
                <a:extLst>
                  <a:ext uri="{0D108BD9-81ED-4DB2-BD59-A6C34878D82A}">
                    <a16:rowId xmlns:a16="http://schemas.microsoft.com/office/drawing/2014/main" val="2289714368"/>
                  </a:ext>
                </a:extLst>
              </a:tr>
              <a:tr h="255270">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1,254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3,570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extLst>
                  <a:ext uri="{0D108BD9-81ED-4DB2-BD59-A6C34878D82A}">
                    <a16:rowId xmlns:a16="http://schemas.microsoft.com/office/drawing/2014/main" val="390048345"/>
                  </a:ext>
                </a:extLst>
              </a:tr>
              <a:tr h="255270">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0" marR="0" marT="0" marB="0" anchor="b">
                    <a:lnL>
                      <a:noFill/>
                    </a:lnL>
                    <a:lnR>
                      <a:noFill/>
                    </a:lnR>
                    <a:lnT>
                      <a:noFill/>
                    </a:lnT>
                    <a:lnB>
                      <a:noFill/>
                    </a:lnB>
                  </a:tcPr>
                </a:tc>
                <a:extLst>
                  <a:ext uri="{0D108BD9-81ED-4DB2-BD59-A6C34878D82A}">
                    <a16:rowId xmlns:a16="http://schemas.microsoft.com/office/drawing/2014/main" val="1785014262"/>
                  </a:ext>
                </a:extLst>
              </a:tr>
              <a:tr h="255270">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794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0269036"/>
                  </a:ext>
                </a:extLst>
              </a:tr>
              <a:tr h="25527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25,008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19,587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922367403"/>
                  </a:ext>
                </a:extLst>
              </a:tr>
              <a:tr h="100965">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275632"/>
                  </a:ext>
                </a:extLst>
              </a:tr>
              <a:tr h="255270">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0" marR="0" marT="0" marB="0" anchor="b">
                    <a:lnL>
                      <a:noFill/>
                    </a:lnL>
                    <a:lnR>
                      <a:noFill/>
                    </a:lnR>
                    <a:lnT>
                      <a:noFill/>
                    </a:lnT>
                    <a:lnB>
                      <a:noFill/>
                    </a:lnB>
                  </a:tcPr>
                </a:tc>
                <a:extLst>
                  <a:ext uri="{0D108BD9-81ED-4DB2-BD59-A6C34878D82A}">
                    <a16:rowId xmlns:a16="http://schemas.microsoft.com/office/drawing/2014/main" val="474571129"/>
                  </a:ext>
                </a:extLst>
              </a:tr>
              <a:tr h="236220">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235502"/>
                  </a:ext>
                </a:extLst>
              </a:tr>
              <a:tr h="25527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269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397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714409383"/>
                  </a:ext>
                </a:extLst>
              </a:tr>
            </a:tbl>
          </a:graphicData>
        </a:graphic>
      </p:graphicFrame>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832618"/>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1050" dirty="0">
                <a:solidFill>
                  <a:srgbClr val="0070C0"/>
                </a:solidFill>
                <a:cs typeface="Lato Regular"/>
              </a:rPr>
              <a:t>PERIODOS TERMINADOS EL 31 DE AGOSTO DE 2018 Y 31 DE AGOSTO DE 2017</a:t>
            </a:r>
          </a:p>
          <a:p>
            <a:pPr algn="ctr">
              <a:defRPr/>
            </a:pPr>
            <a:r>
              <a:rPr lang="es-CO" sz="105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8" name="Botón de acción: ir hacia delante o siguiente 17">
            <a:hlinkClick r:id="" action="ppaction://noaction" highlightClick="1"/>
            <a:extLst>
              <a:ext uri="{FF2B5EF4-FFF2-40B4-BE49-F238E27FC236}">
                <a16:creationId xmlns:a16="http://schemas.microsoft.com/office/drawing/2014/main" id="{D7BAF632-D41C-45B4-B094-4C30C9BE35C0}"/>
              </a:ext>
            </a:extLst>
          </p:cNvPr>
          <p:cNvSpPr/>
          <p:nvPr/>
        </p:nvSpPr>
        <p:spPr>
          <a:xfrm>
            <a:off x="2037863" y="334173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 action="ppaction://noaction" highlightClick="1"/>
            <a:extLst>
              <a:ext uri="{FF2B5EF4-FFF2-40B4-BE49-F238E27FC236}">
                <a16:creationId xmlns:a16="http://schemas.microsoft.com/office/drawing/2014/main" id="{33515E80-29A4-4E6F-926C-75C64A956359}"/>
              </a:ext>
            </a:extLst>
          </p:cNvPr>
          <p:cNvSpPr/>
          <p:nvPr/>
        </p:nvSpPr>
        <p:spPr>
          <a:xfrm>
            <a:off x="1953570" y="356395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 action="ppaction://noaction" highlightClick="1"/>
            <a:extLst>
              <a:ext uri="{FF2B5EF4-FFF2-40B4-BE49-F238E27FC236}">
                <a16:creationId xmlns:a16="http://schemas.microsoft.com/office/drawing/2014/main" id="{CD1160F1-BFAD-40DE-9AA2-D7C6FF6B85A5}"/>
              </a:ext>
            </a:extLst>
          </p:cNvPr>
          <p:cNvSpPr/>
          <p:nvPr/>
        </p:nvSpPr>
        <p:spPr>
          <a:xfrm>
            <a:off x="3138016" y="383091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 action="ppaction://noaction" highlightClick="1"/>
            <a:extLst>
              <a:ext uri="{FF2B5EF4-FFF2-40B4-BE49-F238E27FC236}">
                <a16:creationId xmlns:a16="http://schemas.microsoft.com/office/drawing/2014/main" id="{B710B5F8-C171-426F-A441-4EDCF92F5EA5}"/>
              </a:ext>
            </a:extLst>
          </p:cNvPr>
          <p:cNvSpPr/>
          <p:nvPr/>
        </p:nvSpPr>
        <p:spPr>
          <a:xfrm>
            <a:off x="2606931" y="407333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 action="ppaction://noaction" highlightClick="1"/>
            <a:extLst>
              <a:ext uri="{FF2B5EF4-FFF2-40B4-BE49-F238E27FC236}">
                <a16:creationId xmlns:a16="http://schemas.microsoft.com/office/drawing/2014/main" id="{5BA6AD03-7F56-49BE-B4CB-42AF7C62AB0A}"/>
              </a:ext>
            </a:extLst>
          </p:cNvPr>
          <p:cNvSpPr/>
          <p:nvPr/>
        </p:nvSpPr>
        <p:spPr>
          <a:xfrm>
            <a:off x="3457681" y="432617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 action="ppaction://noaction" highlightClick="1"/>
            <a:extLst>
              <a:ext uri="{FF2B5EF4-FFF2-40B4-BE49-F238E27FC236}">
                <a16:creationId xmlns:a16="http://schemas.microsoft.com/office/drawing/2014/main" id="{3D6F6483-8BDA-4515-AF7A-9F411F33C362}"/>
              </a:ext>
            </a:extLst>
          </p:cNvPr>
          <p:cNvSpPr/>
          <p:nvPr/>
        </p:nvSpPr>
        <p:spPr>
          <a:xfrm>
            <a:off x="2700502" y="457129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6F076097-B4D2-492B-BAAB-8C665783C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spTree>
    <p:extLst>
      <p:ext uri="{BB962C8B-B14F-4D97-AF65-F5344CB8AC3E}">
        <p14:creationId xmlns:p14="http://schemas.microsoft.com/office/powerpoint/2010/main" val="343021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84C6F8E3-99E7-4DD4-8260-2C67DB40A079}"/>
              </a:ext>
            </a:extLst>
          </p:cNvPr>
          <p:cNvSpPr txBox="1"/>
          <p:nvPr/>
        </p:nvSpPr>
        <p:spPr>
          <a:xfrm>
            <a:off x="1865440" y="2652172"/>
            <a:ext cx="5413121" cy="1077218"/>
          </a:xfrm>
          <a:prstGeom prst="rect">
            <a:avLst/>
          </a:prstGeom>
          <a:noFill/>
        </p:spPr>
        <p:txBody>
          <a:bodyPr wrap="square" rtlCol="0">
            <a:spAutoFit/>
          </a:bodyPr>
          <a:lstStyle/>
          <a:p>
            <a:pPr algn="ctr"/>
            <a:r>
              <a:rPr lang="es-ES" sz="3200" dirty="0">
                <a:solidFill>
                  <a:srgbClr val="000A8B"/>
                </a:solidFill>
              </a:rPr>
              <a:t>2. PORTAFOLIO </a:t>
            </a:r>
          </a:p>
          <a:p>
            <a:pPr algn="ctr"/>
            <a:r>
              <a:rPr lang="es-CO" sz="3200" dirty="0">
                <a:solidFill>
                  <a:srgbClr val="000A8B"/>
                </a:solidFill>
              </a:rPr>
              <a:t>A 31 DE AGOSTO DE 2018</a:t>
            </a:r>
            <a:endParaRPr lang="es-ES" sz="3200" dirty="0">
              <a:solidFill>
                <a:schemeClr val="accent5">
                  <a:lumMod val="50000"/>
                </a:schemeClr>
              </a:solidFill>
              <a:latin typeface="Arial Narrow" panose="020B0606020202030204" pitchFamily="34" charset="0"/>
            </a:endParaRPr>
          </a:p>
        </p:txBody>
      </p:sp>
      <p:pic>
        <p:nvPicPr>
          <p:cNvPr id="9" name="Imagen 8">
            <a:extLst>
              <a:ext uri="{FF2B5EF4-FFF2-40B4-BE49-F238E27FC236}">
                <a16:creationId xmlns:a16="http://schemas.microsoft.com/office/drawing/2014/main" id="{B571F124-9D13-4971-8374-B0D7D9114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a:extLst>
              <a:ext uri="{FF2B5EF4-FFF2-40B4-BE49-F238E27FC236}">
                <a16:creationId xmlns:a16="http://schemas.microsoft.com/office/drawing/2014/main" id="{29B83999-6D6A-49E8-87E8-4856A6CC1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F8CF1B40-1986-490C-9FA7-9D3C94B7DD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534332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Título 7">
            <a:extLst>
              <a:ext uri="{FF2B5EF4-FFF2-40B4-BE49-F238E27FC236}">
                <a16:creationId xmlns:a16="http://schemas.microsoft.com/office/drawing/2014/main" id="{48E97135-27BE-4B73-AB82-9611CF28EA8F}"/>
              </a:ext>
            </a:extLst>
          </p:cNvPr>
          <p:cNvSpPr txBox="1">
            <a:spLocks/>
          </p:cNvSpPr>
          <p:nvPr/>
        </p:nvSpPr>
        <p:spPr>
          <a:xfrm>
            <a:off x="1485899" y="1117916"/>
            <a:ext cx="6172200" cy="530915"/>
          </a:xfrm>
          <a:prstGeom prst="rect">
            <a:avLst/>
          </a:prstGeom>
          <a:noFill/>
        </p:spPr>
        <p:txBody>
          <a:bodyPr vert="horz" wrap="square" lIns="68580" tIns="34290" rIns="68580" bIns="3429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br>
              <a:rPr lang="es-ES" sz="1500" dirty="0">
                <a:solidFill>
                  <a:srgbClr val="000A8B"/>
                </a:solidFill>
              </a:rPr>
            </a:br>
            <a:r>
              <a:rPr lang="es-ES" sz="1500" dirty="0">
                <a:solidFill>
                  <a:srgbClr val="000A8B"/>
                </a:solidFill>
              </a:rPr>
              <a:t>COMPOSICION PORTAFOLIO AGOSTO 2018 </a:t>
            </a:r>
          </a:p>
        </p:txBody>
      </p:sp>
      <p:pic>
        <p:nvPicPr>
          <p:cNvPr id="15" name="Imagen 14">
            <a:extLst>
              <a:ext uri="{FF2B5EF4-FFF2-40B4-BE49-F238E27FC236}">
                <a16:creationId xmlns:a16="http://schemas.microsoft.com/office/drawing/2014/main" id="{E4E137F5-5B91-48C1-A2FD-1B3E15B15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15">
            <a:extLst>
              <a:ext uri="{FF2B5EF4-FFF2-40B4-BE49-F238E27FC236}">
                <a16:creationId xmlns:a16="http://schemas.microsoft.com/office/drawing/2014/main" id="{6FEAFB0A-1827-4CF6-A0EB-D243E2651F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7" name="Imagen 16">
            <a:extLst>
              <a:ext uri="{FF2B5EF4-FFF2-40B4-BE49-F238E27FC236}">
                <a16:creationId xmlns:a16="http://schemas.microsoft.com/office/drawing/2014/main" id="{0EDFAB91-032D-4B81-A0C8-698E158D60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pSp>
        <p:nvGrpSpPr>
          <p:cNvPr id="18" name="Grupo 17">
            <a:extLst>
              <a:ext uri="{FF2B5EF4-FFF2-40B4-BE49-F238E27FC236}">
                <a16:creationId xmlns:a16="http://schemas.microsoft.com/office/drawing/2014/main" id="{5778CE6F-786B-46A2-A941-A28587379684}"/>
              </a:ext>
            </a:extLst>
          </p:cNvPr>
          <p:cNvGrpSpPr/>
          <p:nvPr/>
        </p:nvGrpSpPr>
        <p:grpSpPr>
          <a:xfrm>
            <a:off x="793104" y="1766175"/>
            <a:ext cx="8107616" cy="2021972"/>
            <a:chOff x="793103" y="1344959"/>
            <a:chExt cx="11398897" cy="2291300"/>
          </a:xfrm>
        </p:grpSpPr>
        <p:pic>
          <p:nvPicPr>
            <p:cNvPr id="19" name="Imagen 18">
              <a:extLst>
                <a:ext uri="{FF2B5EF4-FFF2-40B4-BE49-F238E27FC236}">
                  <a16:creationId xmlns:a16="http://schemas.microsoft.com/office/drawing/2014/main" id="{07F372D4-E2DB-48CB-A26F-50B80BDC8440}"/>
                </a:ext>
              </a:extLst>
            </p:cNvPr>
            <p:cNvPicPr>
              <a:picLocks noChangeAspect="1"/>
            </p:cNvPicPr>
            <p:nvPr/>
          </p:nvPicPr>
          <p:blipFill>
            <a:blip r:embed="rId5"/>
            <a:stretch>
              <a:fillRect/>
            </a:stretch>
          </p:blipFill>
          <p:spPr>
            <a:xfrm>
              <a:off x="793103" y="1549212"/>
              <a:ext cx="10842172" cy="2087047"/>
            </a:xfrm>
            <a:prstGeom prst="rect">
              <a:avLst/>
            </a:prstGeom>
          </p:spPr>
        </p:pic>
        <p:sp>
          <p:nvSpPr>
            <p:cNvPr id="20" name="CuadroTexto 19">
              <a:extLst>
                <a:ext uri="{FF2B5EF4-FFF2-40B4-BE49-F238E27FC236}">
                  <a16:creationId xmlns:a16="http://schemas.microsoft.com/office/drawing/2014/main" id="{51EE20D6-F10D-43E4-B72C-1997C1223873}"/>
                </a:ext>
              </a:extLst>
            </p:cNvPr>
            <p:cNvSpPr txBox="1"/>
            <p:nvPr/>
          </p:nvSpPr>
          <p:spPr>
            <a:xfrm>
              <a:off x="9137225" y="1344959"/>
              <a:ext cx="3054775" cy="296457"/>
            </a:xfrm>
            <a:prstGeom prst="rect">
              <a:avLst/>
            </a:prstGeom>
            <a:noFill/>
          </p:spPr>
          <p:txBody>
            <a:bodyPr wrap="square" rtlCol="0">
              <a:spAutoFit/>
            </a:bodyPr>
            <a:lstStyle/>
            <a:p>
              <a:r>
                <a:rPr lang="es-CO" sz="1100" dirty="0">
                  <a:latin typeface="Arial Narrow" panose="020B0606020202030204" pitchFamily="34" charset="0"/>
                </a:rPr>
                <a:t>CIFRAS MILLONES DE PESOS</a:t>
              </a:r>
            </a:p>
          </p:txBody>
        </p:sp>
      </p:grpSp>
      <p:graphicFrame>
        <p:nvGraphicFramePr>
          <p:cNvPr id="21" name="Gráfico 20">
            <a:extLst>
              <a:ext uri="{FF2B5EF4-FFF2-40B4-BE49-F238E27FC236}">
                <a16:creationId xmlns:a16="http://schemas.microsoft.com/office/drawing/2014/main" id="{A1F3CED3-1060-472F-BD01-B1A883FCA770}"/>
              </a:ext>
            </a:extLst>
          </p:cNvPr>
          <p:cNvGraphicFramePr>
            <a:graphicFrameLocks/>
          </p:cNvGraphicFramePr>
          <p:nvPr>
            <p:extLst>
              <p:ext uri="{D42A27DB-BD31-4B8C-83A1-F6EECF244321}">
                <p14:modId xmlns:p14="http://schemas.microsoft.com/office/powerpoint/2010/main" val="1139998278"/>
              </p:ext>
            </p:extLst>
          </p:nvPr>
        </p:nvGraphicFramePr>
        <p:xfrm>
          <a:off x="3240946" y="4280215"/>
          <a:ext cx="2815953" cy="202757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217049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8B08DC62-B94B-49BA-83CB-461443AA5066}"/>
              </a:ext>
            </a:extLst>
          </p:cNvPr>
          <p:cNvSpPr txBox="1"/>
          <p:nvPr/>
        </p:nvSpPr>
        <p:spPr>
          <a:xfrm>
            <a:off x="4995644" y="1238073"/>
            <a:ext cx="3441584" cy="323165"/>
          </a:xfrm>
          <a:prstGeom prst="rect">
            <a:avLst/>
          </a:prstGeom>
          <a:noFill/>
        </p:spPr>
        <p:txBody>
          <a:bodyPr wrap="square" rtlCol="0">
            <a:spAutoFit/>
          </a:bodyPr>
          <a:lstStyle/>
          <a:p>
            <a:r>
              <a:rPr lang="es-ES" sz="1500" dirty="0">
                <a:solidFill>
                  <a:srgbClr val="000A8B"/>
                </a:solidFill>
              </a:rPr>
              <a:t>PORTAFOLIO INCAUTADOS AGOSTO 2018 </a:t>
            </a:r>
          </a:p>
        </p:txBody>
      </p:sp>
      <p:pic>
        <p:nvPicPr>
          <p:cNvPr id="10" name="Imagen 9">
            <a:extLst>
              <a:ext uri="{FF2B5EF4-FFF2-40B4-BE49-F238E27FC236}">
                <a16:creationId xmlns:a16="http://schemas.microsoft.com/office/drawing/2014/main" id="{937105EF-CA7E-4340-B92A-02B7A8F78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a:extLst>
              <a:ext uri="{FF2B5EF4-FFF2-40B4-BE49-F238E27FC236}">
                <a16:creationId xmlns:a16="http://schemas.microsoft.com/office/drawing/2014/main" id="{9854A90D-8CF5-4C86-BE7E-F42E3D268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044ECE0F-2E7E-429C-85E6-C72224391A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7" name="Imagen 6">
            <a:extLst>
              <a:ext uri="{FF2B5EF4-FFF2-40B4-BE49-F238E27FC236}">
                <a16:creationId xmlns:a16="http://schemas.microsoft.com/office/drawing/2014/main" id="{FB03BBB8-062F-433B-A450-C1590FB7DF81}"/>
              </a:ext>
            </a:extLst>
          </p:cNvPr>
          <p:cNvPicPr>
            <a:picLocks noChangeAspect="1"/>
          </p:cNvPicPr>
          <p:nvPr/>
        </p:nvPicPr>
        <p:blipFill>
          <a:blip r:embed="rId5"/>
          <a:stretch>
            <a:fillRect/>
          </a:stretch>
        </p:blipFill>
        <p:spPr>
          <a:xfrm>
            <a:off x="578840" y="1784283"/>
            <a:ext cx="8200035" cy="4015730"/>
          </a:xfrm>
          <a:prstGeom prst="rect">
            <a:avLst/>
          </a:prstGeom>
        </p:spPr>
      </p:pic>
    </p:spTree>
    <p:extLst>
      <p:ext uri="{BB962C8B-B14F-4D97-AF65-F5344CB8AC3E}">
        <p14:creationId xmlns:p14="http://schemas.microsoft.com/office/powerpoint/2010/main" val="3137827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5">
            <a:extLst>
              <a:ext uri="{FF2B5EF4-FFF2-40B4-BE49-F238E27FC236}">
                <a16:creationId xmlns:a16="http://schemas.microsoft.com/office/drawing/2014/main" id="{234C50FB-CB2E-4FF7-A8AB-3C0A7BED7C0E}"/>
              </a:ext>
            </a:extLst>
          </p:cNvPr>
          <p:cNvSpPr txBox="1">
            <a:spLocks/>
          </p:cNvSpPr>
          <p:nvPr/>
        </p:nvSpPr>
        <p:spPr>
          <a:xfrm>
            <a:off x="3135702" y="1599301"/>
            <a:ext cx="4393584" cy="300082"/>
          </a:xfrm>
          <a:prstGeom prst="rect">
            <a:avLst/>
          </a:prstGeom>
          <a:noFill/>
        </p:spPr>
        <p:txBody>
          <a:bodyPr vert="horz" wrap="square" lIns="68580" tIns="34290" rIns="68580" bIns="3429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1500" dirty="0">
                <a:solidFill>
                  <a:srgbClr val="000A8B"/>
                </a:solidFill>
                <a:latin typeface="+mn-lt"/>
                <a:ea typeface="+mn-ea"/>
                <a:cs typeface="+mn-cs"/>
              </a:rPr>
              <a:t>PORTAFOLIO EXTINTOS VALORACION AGOSTO 2018 </a:t>
            </a:r>
          </a:p>
        </p:txBody>
      </p:sp>
      <p:graphicFrame>
        <p:nvGraphicFramePr>
          <p:cNvPr id="10" name="Gráfico 9">
            <a:extLst>
              <a:ext uri="{FF2B5EF4-FFF2-40B4-BE49-F238E27FC236}">
                <a16:creationId xmlns:a16="http://schemas.microsoft.com/office/drawing/2014/main" id="{5503C2F3-1083-4031-AA8E-65BE90296D09}"/>
              </a:ext>
            </a:extLst>
          </p:cNvPr>
          <p:cNvGraphicFramePr>
            <a:graphicFrameLocks/>
          </p:cNvGraphicFramePr>
          <p:nvPr>
            <p:extLst>
              <p:ext uri="{D42A27DB-BD31-4B8C-83A1-F6EECF244321}">
                <p14:modId xmlns:p14="http://schemas.microsoft.com/office/powerpoint/2010/main" val="3232168083"/>
              </p:ext>
            </p:extLst>
          </p:nvPr>
        </p:nvGraphicFramePr>
        <p:xfrm>
          <a:off x="1501629" y="3675951"/>
          <a:ext cx="5931017" cy="2716460"/>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n 10">
            <a:extLst>
              <a:ext uri="{FF2B5EF4-FFF2-40B4-BE49-F238E27FC236}">
                <a16:creationId xmlns:a16="http://schemas.microsoft.com/office/drawing/2014/main" id="{40D590EB-75FB-46F3-BBD4-379A942C6F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11">
            <a:extLst>
              <a:ext uri="{FF2B5EF4-FFF2-40B4-BE49-F238E27FC236}">
                <a16:creationId xmlns:a16="http://schemas.microsoft.com/office/drawing/2014/main" id="{60144BF2-43C2-4D93-BA68-6E3504E19D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FE74B3CE-2170-42CC-811A-45BB91F66E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3" name="Imagen 2">
            <a:extLst>
              <a:ext uri="{FF2B5EF4-FFF2-40B4-BE49-F238E27FC236}">
                <a16:creationId xmlns:a16="http://schemas.microsoft.com/office/drawing/2014/main" id="{54CB8352-188B-4CD3-8BE9-B0E17A794A70}"/>
              </a:ext>
            </a:extLst>
          </p:cNvPr>
          <p:cNvPicPr>
            <a:picLocks noChangeAspect="1"/>
          </p:cNvPicPr>
          <p:nvPr/>
        </p:nvPicPr>
        <p:blipFill>
          <a:blip r:embed="rId6"/>
          <a:stretch>
            <a:fillRect/>
          </a:stretch>
        </p:blipFill>
        <p:spPr>
          <a:xfrm>
            <a:off x="414206" y="2025154"/>
            <a:ext cx="8212822" cy="1653352"/>
          </a:xfrm>
          <a:prstGeom prst="rect">
            <a:avLst/>
          </a:prstGeom>
        </p:spPr>
      </p:pic>
    </p:spTree>
    <p:extLst>
      <p:ext uri="{BB962C8B-B14F-4D97-AF65-F5344CB8AC3E}">
        <p14:creationId xmlns:p14="http://schemas.microsoft.com/office/powerpoint/2010/main" val="3370102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95302C42-3B13-4FF0-B2A2-36BAD99BFDF5}"/>
              </a:ext>
            </a:extLst>
          </p:cNvPr>
          <p:cNvSpPr txBox="1"/>
          <p:nvPr/>
        </p:nvSpPr>
        <p:spPr>
          <a:xfrm>
            <a:off x="3103354" y="1551376"/>
            <a:ext cx="4206606" cy="553998"/>
          </a:xfrm>
          <a:prstGeom prst="rect">
            <a:avLst/>
          </a:prstGeom>
          <a:noFill/>
        </p:spPr>
        <p:txBody>
          <a:bodyPr wrap="square" rtlCol="0">
            <a:spAutoFit/>
          </a:bodyPr>
          <a:lstStyle/>
          <a:p>
            <a:pPr algn="r"/>
            <a:r>
              <a:rPr lang="es-ES" sz="1500" dirty="0">
                <a:solidFill>
                  <a:srgbClr val="000A8B"/>
                </a:solidFill>
              </a:rPr>
              <a:t>COMPOSICION DEL </a:t>
            </a:r>
          </a:p>
          <a:p>
            <a:pPr algn="r"/>
            <a:r>
              <a:rPr lang="es-ES" sz="1500" dirty="0">
                <a:solidFill>
                  <a:srgbClr val="000A8B"/>
                </a:solidFill>
              </a:rPr>
              <a:t>PORTAFOLIO ACCIONES AGOSTO 2018 </a:t>
            </a:r>
          </a:p>
        </p:txBody>
      </p:sp>
      <p:pic>
        <p:nvPicPr>
          <p:cNvPr id="10" name="Imagen 9">
            <a:extLst>
              <a:ext uri="{FF2B5EF4-FFF2-40B4-BE49-F238E27FC236}">
                <a16:creationId xmlns:a16="http://schemas.microsoft.com/office/drawing/2014/main" id="{DCBDE431-60F0-40C5-869B-B7C261BCA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a:extLst>
              <a:ext uri="{FF2B5EF4-FFF2-40B4-BE49-F238E27FC236}">
                <a16:creationId xmlns:a16="http://schemas.microsoft.com/office/drawing/2014/main" id="{238CFA34-5F8D-4169-B28E-3E8025D90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C74081A0-FC20-4F3C-A97E-95439B386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3" name="Imagen 2">
            <a:extLst>
              <a:ext uri="{FF2B5EF4-FFF2-40B4-BE49-F238E27FC236}">
                <a16:creationId xmlns:a16="http://schemas.microsoft.com/office/drawing/2014/main" id="{1E2DECBC-C369-4B66-B77D-64EAF23192C4}"/>
              </a:ext>
            </a:extLst>
          </p:cNvPr>
          <p:cNvPicPr>
            <a:picLocks noChangeAspect="1"/>
          </p:cNvPicPr>
          <p:nvPr/>
        </p:nvPicPr>
        <p:blipFill>
          <a:blip r:embed="rId5"/>
          <a:stretch>
            <a:fillRect/>
          </a:stretch>
        </p:blipFill>
        <p:spPr>
          <a:xfrm>
            <a:off x="354537" y="2331268"/>
            <a:ext cx="8434926" cy="3060541"/>
          </a:xfrm>
          <a:prstGeom prst="rect">
            <a:avLst/>
          </a:prstGeom>
        </p:spPr>
      </p:pic>
    </p:spTree>
    <p:extLst>
      <p:ext uri="{BB962C8B-B14F-4D97-AF65-F5344CB8AC3E}">
        <p14:creationId xmlns:p14="http://schemas.microsoft.com/office/powerpoint/2010/main" val="533584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52A9D3AD-0640-4917-AFDF-74E3F5C2A635}"/>
              </a:ext>
            </a:extLst>
          </p:cNvPr>
          <p:cNvSpPr txBox="1"/>
          <p:nvPr/>
        </p:nvSpPr>
        <p:spPr>
          <a:xfrm>
            <a:off x="4249408" y="1660829"/>
            <a:ext cx="3477749" cy="553998"/>
          </a:xfrm>
          <a:prstGeom prst="rect">
            <a:avLst/>
          </a:prstGeom>
          <a:noFill/>
        </p:spPr>
        <p:txBody>
          <a:bodyPr wrap="square" rtlCol="0">
            <a:spAutoFit/>
          </a:bodyPr>
          <a:lstStyle/>
          <a:p>
            <a:pPr algn="r"/>
            <a:r>
              <a:rPr lang="es-ES" sz="1500" dirty="0">
                <a:solidFill>
                  <a:srgbClr val="000A8B"/>
                </a:solidFill>
              </a:rPr>
              <a:t>PORTAFOLIO RECURSOS PROPIOS SAE AGOSTO 2018 </a:t>
            </a:r>
          </a:p>
        </p:txBody>
      </p:sp>
      <p:graphicFrame>
        <p:nvGraphicFramePr>
          <p:cNvPr id="9" name="Gráfico 8">
            <a:extLst>
              <a:ext uri="{FF2B5EF4-FFF2-40B4-BE49-F238E27FC236}">
                <a16:creationId xmlns:a16="http://schemas.microsoft.com/office/drawing/2014/main" id="{41C1A26A-81D6-4F33-976B-73CDCAD7D599}"/>
              </a:ext>
            </a:extLst>
          </p:cNvPr>
          <p:cNvGraphicFramePr>
            <a:graphicFrameLocks/>
          </p:cNvGraphicFramePr>
          <p:nvPr>
            <p:extLst>
              <p:ext uri="{D42A27DB-BD31-4B8C-83A1-F6EECF244321}">
                <p14:modId xmlns:p14="http://schemas.microsoft.com/office/powerpoint/2010/main" val="2468422728"/>
              </p:ext>
            </p:extLst>
          </p:nvPr>
        </p:nvGraphicFramePr>
        <p:xfrm>
          <a:off x="672628" y="3584743"/>
          <a:ext cx="3899372" cy="25571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a:extLst>
              <a:ext uri="{FF2B5EF4-FFF2-40B4-BE49-F238E27FC236}">
                <a16:creationId xmlns:a16="http://schemas.microsoft.com/office/drawing/2014/main" id="{B45ADD68-B4BA-4354-9C91-DBAC1730210D}"/>
              </a:ext>
            </a:extLst>
          </p:cNvPr>
          <p:cNvGraphicFramePr>
            <a:graphicFrameLocks/>
          </p:cNvGraphicFramePr>
          <p:nvPr>
            <p:extLst>
              <p:ext uri="{D42A27DB-BD31-4B8C-83A1-F6EECF244321}">
                <p14:modId xmlns:p14="http://schemas.microsoft.com/office/powerpoint/2010/main" val="1888987630"/>
              </p:ext>
            </p:extLst>
          </p:nvPr>
        </p:nvGraphicFramePr>
        <p:xfrm>
          <a:off x="4249408" y="3575024"/>
          <a:ext cx="3982641" cy="2546747"/>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upo 10">
            <a:extLst>
              <a:ext uri="{FF2B5EF4-FFF2-40B4-BE49-F238E27FC236}">
                <a16:creationId xmlns:a16="http://schemas.microsoft.com/office/drawing/2014/main" id="{DEE79963-5CCC-45CD-BB06-13B60D7197A4}"/>
              </a:ext>
            </a:extLst>
          </p:cNvPr>
          <p:cNvGrpSpPr/>
          <p:nvPr/>
        </p:nvGrpSpPr>
        <p:grpSpPr>
          <a:xfrm>
            <a:off x="672628" y="2162525"/>
            <a:ext cx="8604333" cy="1163428"/>
            <a:chOff x="896837" y="1740366"/>
            <a:chExt cx="11472444" cy="1551237"/>
          </a:xfrm>
        </p:grpSpPr>
        <p:pic>
          <p:nvPicPr>
            <p:cNvPr id="12" name="Imagen 11">
              <a:extLst>
                <a:ext uri="{FF2B5EF4-FFF2-40B4-BE49-F238E27FC236}">
                  <a16:creationId xmlns:a16="http://schemas.microsoft.com/office/drawing/2014/main" id="{318C4280-2F92-45FF-B428-59133A9F909D}"/>
                </a:ext>
              </a:extLst>
            </p:cNvPr>
            <p:cNvPicPr>
              <a:picLocks noChangeAspect="1"/>
            </p:cNvPicPr>
            <p:nvPr/>
          </p:nvPicPr>
          <p:blipFill>
            <a:blip r:embed="rId4"/>
            <a:stretch>
              <a:fillRect/>
            </a:stretch>
          </p:blipFill>
          <p:spPr>
            <a:xfrm>
              <a:off x="896837" y="1971403"/>
              <a:ext cx="10939501" cy="1320200"/>
            </a:xfrm>
            <a:prstGeom prst="rect">
              <a:avLst/>
            </a:prstGeom>
          </p:spPr>
        </p:pic>
        <p:sp>
          <p:nvSpPr>
            <p:cNvPr id="13" name="CuadroTexto 12">
              <a:extLst>
                <a:ext uri="{FF2B5EF4-FFF2-40B4-BE49-F238E27FC236}">
                  <a16:creationId xmlns:a16="http://schemas.microsoft.com/office/drawing/2014/main" id="{49B8B4E8-0750-4F73-BB2E-7B2CCC8FAD2B}"/>
                </a:ext>
              </a:extLst>
            </p:cNvPr>
            <p:cNvSpPr txBox="1"/>
            <p:nvPr/>
          </p:nvSpPr>
          <p:spPr>
            <a:xfrm>
              <a:off x="9989973" y="1740366"/>
              <a:ext cx="2379308" cy="292388"/>
            </a:xfrm>
            <a:prstGeom prst="rect">
              <a:avLst/>
            </a:prstGeom>
            <a:noFill/>
          </p:spPr>
          <p:txBody>
            <a:bodyPr wrap="square" rtlCol="0">
              <a:spAutoFit/>
            </a:bodyPr>
            <a:lstStyle/>
            <a:p>
              <a:r>
                <a:rPr lang="es-CO" sz="825" dirty="0">
                  <a:latin typeface="Arial Narrow" panose="020B0606020202030204" pitchFamily="34" charset="0"/>
                </a:rPr>
                <a:t>CIFRAS MILLONES DE PESOS</a:t>
              </a:r>
            </a:p>
          </p:txBody>
        </p:sp>
      </p:grpSp>
      <p:pic>
        <p:nvPicPr>
          <p:cNvPr id="14" name="Imagen 13">
            <a:extLst>
              <a:ext uri="{FF2B5EF4-FFF2-40B4-BE49-F238E27FC236}">
                <a16:creationId xmlns:a16="http://schemas.microsoft.com/office/drawing/2014/main" id="{7D03B113-08C1-4F7C-B4A3-3906286942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14">
            <a:extLst>
              <a:ext uri="{FF2B5EF4-FFF2-40B4-BE49-F238E27FC236}">
                <a16:creationId xmlns:a16="http://schemas.microsoft.com/office/drawing/2014/main" id="{4977FB54-2A8B-4924-B69E-5BB7190B9F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946D9416-3FBE-4152-ADD8-A7D1BC59E0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372889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D3F234A1-0604-442B-98A7-73501112D2E0}"/>
              </a:ext>
            </a:extLst>
          </p:cNvPr>
          <p:cNvSpPr txBox="1"/>
          <p:nvPr/>
        </p:nvSpPr>
        <p:spPr>
          <a:xfrm>
            <a:off x="3698577" y="1660829"/>
            <a:ext cx="4412059" cy="323165"/>
          </a:xfrm>
          <a:prstGeom prst="rect">
            <a:avLst/>
          </a:prstGeom>
          <a:noFill/>
        </p:spPr>
        <p:txBody>
          <a:bodyPr wrap="square" rtlCol="0">
            <a:spAutoFit/>
          </a:bodyPr>
          <a:lstStyle/>
          <a:p>
            <a:pPr algn="r"/>
            <a:r>
              <a:rPr lang="es-ES" sz="1500" dirty="0">
                <a:solidFill>
                  <a:srgbClr val="000A8B"/>
                </a:solidFill>
              </a:rPr>
              <a:t>PORTAFOLIO RECURSOS PROPIOS SAE AGOSTO 2018 </a:t>
            </a:r>
          </a:p>
        </p:txBody>
      </p:sp>
      <p:pic>
        <p:nvPicPr>
          <p:cNvPr id="10" name="Imagen 9">
            <a:extLst>
              <a:ext uri="{FF2B5EF4-FFF2-40B4-BE49-F238E27FC236}">
                <a16:creationId xmlns:a16="http://schemas.microsoft.com/office/drawing/2014/main" id="{6D64617F-42A9-436E-9A20-A9EB7B031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a:extLst>
              <a:ext uri="{FF2B5EF4-FFF2-40B4-BE49-F238E27FC236}">
                <a16:creationId xmlns:a16="http://schemas.microsoft.com/office/drawing/2014/main" id="{A17ACC44-9F5F-481B-8ABB-9A4A94245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E2DBD44C-3EFE-474D-BEE7-AF0939184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5" name="Imagen 4">
            <a:extLst>
              <a:ext uri="{FF2B5EF4-FFF2-40B4-BE49-F238E27FC236}">
                <a16:creationId xmlns:a16="http://schemas.microsoft.com/office/drawing/2014/main" id="{8108E89C-0A44-4A20-B038-CC4212F9BB58}"/>
              </a:ext>
            </a:extLst>
          </p:cNvPr>
          <p:cNvPicPr>
            <a:picLocks noChangeAspect="1"/>
          </p:cNvPicPr>
          <p:nvPr/>
        </p:nvPicPr>
        <p:blipFill>
          <a:blip r:embed="rId5"/>
          <a:stretch>
            <a:fillRect/>
          </a:stretch>
        </p:blipFill>
        <p:spPr>
          <a:xfrm>
            <a:off x="549274" y="2837220"/>
            <a:ext cx="8229601" cy="1183559"/>
          </a:xfrm>
          <a:prstGeom prst="rect">
            <a:avLst/>
          </a:prstGeom>
        </p:spPr>
      </p:pic>
    </p:spTree>
    <p:extLst>
      <p:ext uri="{BB962C8B-B14F-4D97-AF65-F5344CB8AC3E}">
        <p14:creationId xmlns:p14="http://schemas.microsoft.com/office/powerpoint/2010/main" val="2767020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857250"/>
            <a:ext cx="9144000" cy="51435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sz="135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857250"/>
            <a:ext cx="6857315" cy="5143500"/>
          </a:xfrm>
          <a:prstGeom prst="rect">
            <a:avLst/>
          </a:prstGeom>
        </p:spPr>
      </p:pic>
    </p:spTree>
    <p:extLst>
      <p:ext uri="{BB962C8B-B14F-4D97-AF65-F5344CB8AC3E}">
        <p14:creationId xmlns:p14="http://schemas.microsoft.com/office/powerpoint/2010/main" val="3680314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2" y="2886890"/>
            <a:ext cx="6857999" cy="1938992"/>
          </a:xfrm>
          <a:prstGeom prst="rect">
            <a:avLst/>
          </a:prstGeom>
          <a:noFill/>
        </p:spPr>
        <p:txBody>
          <a:bodyPr wrap="square" rtlCol="0">
            <a:spAutoFit/>
          </a:bodyPr>
          <a:lstStyle/>
          <a:p>
            <a:pPr algn="ctr" defTabSz="685736">
              <a:spcBef>
                <a:spcPct val="0"/>
              </a:spcBef>
            </a:pPr>
            <a:r>
              <a:rPr lang="es-ES" sz="2400" b="1" dirty="0">
                <a:solidFill>
                  <a:srgbClr val="000A8B"/>
                </a:solidFill>
              </a:rPr>
              <a:t>3.  APROBACIÓN JUNTA DIRECTIVA </a:t>
            </a:r>
          </a:p>
          <a:p>
            <a:pPr algn="ctr" defTabSz="685736">
              <a:spcBef>
                <a:spcPct val="0"/>
              </a:spcBef>
            </a:pPr>
            <a:r>
              <a:rPr lang="en-US" altLang="es-CO" sz="2400" b="1" dirty="0">
                <a:solidFill>
                  <a:srgbClr val="000A8B"/>
                </a:solidFill>
              </a:rPr>
              <a:t>PROPUESTA DE RENOVACIÓN  </a:t>
            </a:r>
          </a:p>
          <a:p>
            <a:pPr algn="ctr" defTabSz="685736">
              <a:spcBef>
                <a:spcPct val="0"/>
              </a:spcBef>
            </a:pPr>
            <a:r>
              <a:rPr lang="en-US" altLang="en-US" sz="2400" b="1" dirty="0">
                <a:solidFill>
                  <a:srgbClr val="000A8B"/>
                </a:solidFill>
              </a:rPr>
              <a:t>PÓLIZA RC DIRECTORES Y ADMINISTRADORES  (D&amp;O)</a:t>
            </a:r>
          </a:p>
          <a:p>
            <a:pPr algn="ctr" defTabSz="685736">
              <a:spcBef>
                <a:spcPct val="0"/>
              </a:spcBef>
            </a:pPr>
            <a:r>
              <a:rPr lang="en-US" altLang="en-US" sz="2400" b="1" dirty="0">
                <a:solidFill>
                  <a:srgbClr val="000A8B"/>
                </a:solidFill>
              </a:rPr>
              <a:t>VIGENCIA 2018-2019-2020 </a:t>
            </a:r>
            <a:endParaRPr lang="es-ES" sz="2400" b="1" dirty="0">
              <a:solidFill>
                <a:srgbClr val="000A8B"/>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611979"/>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8" name="CuadroTexto 7"/>
          <p:cNvSpPr txBox="1"/>
          <p:nvPr/>
        </p:nvSpPr>
        <p:spPr>
          <a:xfrm>
            <a:off x="6001496" y="661197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551204" y="2014768"/>
            <a:ext cx="8210372" cy="3820277"/>
          </a:xfrm>
          <a:prstGeom prst="rect">
            <a:avLst/>
          </a:prstGeom>
          <a:noFill/>
        </p:spPr>
        <p:txBody>
          <a:bodyPr wrap="square" rtlCol="0">
            <a:spAutoFit/>
          </a:bodyPr>
          <a:lstStyle/>
          <a:p>
            <a:pPr algn="just"/>
            <a:r>
              <a:rPr lang="es-ES" sz="1275" b="1" dirty="0">
                <a:solidFill>
                  <a:srgbClr val="000A8B"/>
                </a:solidFill>
              </a:rPr>
              <a:t>OBJETO: </a:t>
            </a:r>
          </a:p>
          <a:p>
            <a:pPr algn="just"/>
            <a:r>
              <a:rPr lang="es-ES" sz="1275" dirty="0">
                <a:cs typeface="Calibri" panose="020F0502020204030204" pitchFamily="34" charset="0"/>
              </a:rPr>
              <a:t>Contratar el Seguro de RC Directores y Administradores de la SAE</a:t>
            </a:r>
            <a:r>
              <a:rPr lang="es-ES" sz="1275" dirty="0"/>
              <a:t>, con el fin de proteger el patrimonio de los Directores y Administradores, </a:t>
            </a:r>
            <a:r>
              <a:rPr lang="es-CO" sz="1275" dirty="0"/>
              <a:t>miembros de la Junta Directiva y funcionarios con facultades de Policía Administrativa </a:t>
            </a:r>
            <a:r>
              <a:rPr lang="es-ES" sz="1275" dirty="0"/>
              <a:t>por reclamos hechos en su contra (incluye Gastos de Defensa) originados por actos culposos en el ejercicio de su función. </a:t>
            </a:r>
            <a:r>
              <a:rPr lang="es-CO" sz="1275" dirty="0"/>
              <a:t> </a:t>
            </a:r>
          </a:p>
          <a:p>
            <a:pPr algn="just"/>
            <a:endParaRPr lang="es-CO" sz="1275" b="1" dirty="0">
              <a:solidFill>
                <a:schemeClr val="accent1"/>
              </a:solidFill>
            </a:endParaRPr>
          </a:p>
          <a:p>
            <a:pPr algn="just"/>
            <a:r>
              <a:rPr lang="es-CO" sz="1275" b="1" dirty="0">
                <a:solidFill>
                  <a:srgbClr val="000A8B"/>
                </a:solidFill>
              </a:rPr>
              <a:t>ALCANCE: </a:t>
            </a:r>
          </a:p>
          <a:p>
            <a:pPr algn="just"/>
            <a:r>
              <a:rPr lang="es-CO" sz="1275" dirty="0"/>
              <a:t>En virtud de los riesgos a los cuales se encuentran expuestos los Directivos de la Sociedad, ésta póliza se encuentra destinada a protegerlos frente a reclamos de terceros hechos en su contra, tales como organismos reguladores, acreedores, accionistas, clientes, etc., originados por actos culposos o incorrectos en el ejercicio de su función. Por lo anterior, otorga cobertura para los gastos legales necesarios para la defensa frente a dichos reclamos, así como a las posibles indemnizaciones y acuerdos a los que tenga que hacer frente, siempre que no se haya demostrado un hecho doloso.</a:t>
            </a:r>
          </a:p>
          <a:p>
            <a:pPr algn="just"/>
            <a:r>
              <a:rPr lang="es-CO" sz="1275" dirty="0"/>
              <a:t> </a:t>
            </a:r>
          </a:p>
          <a:p>
            <a:pPr algn="just"/>
            <a:r>
              <a:rPr lang="es-ES" sz="1275" b="1" dirty="0">
                <a:solidFill>
                  <a:srgbClr val="000A8B"/>
                </a:solidFill>
              </a:rPr>
              <a:t>SOLICITUD DE ESTUDIO DE MERCADO: </a:t>
            </a:r>
          </a:p>
          <a:p>
            <a:pPr algn="just"/>
            <a:r>
              <a:rPr lang="es-CO" sz="1275" dirty="0" err="1"/>
              <a:t>Delima</a:t>
            </a:r>
            <a:r>
              <a:rPr lang="es-CO" sz="1275" dirty="0"/>
              <a:t> </a:t>
            </a:r>
            <a:r>
              <a:rPr lang="es-CO" sz="1275" dirty="0" err="1"/>
              <a:t>Marsh</a:t>
            </a:r>
            <a:r>
              <a:rPr lang="es-CO" sz="1275" dirty="0"/>
              <a:t> S.A. en su calidad de asesor de seguros de la Sociedad, solicitó la cotización a varias de las Compañías de Seguros que comercializan este seguro, con el ánimo de consultar </a:t>
            </a:r>
            <a:r>
              <a:rPr lang="es-ES" sz="1275" dirty="0">
                <a:cs typeface="Calibri" panose="020F0502020204030204" pitchFamily="34" charset="0"/>
              </a:rPr>
              <a:t>las condiciones técnicas y económicas del mercado asegurador, con la finalidad de obtener la</a:t>
            </a:r>
            <a:r>
              <a:rPr lang="es-ES" sz="1275" b="1" dirty="0">
                <a:cs typeface="Calibri" panose="020F0502020204030204" pitchFamily="34" charset="0"/>
              </a:rPr>
              <a:t> </a:t>
            </a:r>
            <a:r>
              <a:rPr lang="es-CO" sz="1275" dirty="0">
                <a:cs typeface="Calibri" panose="020F0502020204030204" pitchFamily="34" charset="0"/>
              </a:rPr>
              <a:t>aprobación por parte de la Junta Directiva de la sociedad, el presupuesto</a:t>
            </a:r>
            <a:r>
              <a:rPr lang="es-CO" sz="1275" b="1" dirty="0">
                <a:cs typeface="Calibri" panose="020F0502020204030204" pitchFamily="34" charset="0"/>
              </a:rPr>
              <a:t> </a:t>
            </a:r>
            <a:r>
              <a:rPr lang="es-CO" sz="1275" dirty="0">
                <a:cs typeface="Calibri" panose="020F0502020204030204" pitchFamily="34" charset="0"/>
              </a:rPr>
              <a:t>correspondiente al valor de la prima para la nueva vigencia y alternativas de renovación para ésta la Póliza.</a:t>
            </a:r>
            <a:endParaRPr lang="es-ES" sz="1275" dirty="0"/>
          </a:p>
          <a:p>
            <a:pPr algn="just"/>
            <a:endParaRPr lang="es-ES" sz="1275" b="1" dirty="0">
              <a:solidFill>
                <a:schemeClr val="accent1"/>
              </a:solidFill>
            </a:endParaRPr>
          </a:p>
        </p:txBody>
      </p:sp>
      <p:sp>
        <p:nvSpPr>
          <p:cNvPr id="13" name="CuadroTexto 5"/>
          <p:cNvSpPr txBox="1"/>
          <p:nvPr/>
        </p:nvSpPr>
        <p:spPr>
          <a:xfrm>
            <a:off x="452437" y="1671163"/>
            <a:ext cx="2995790" cy="380873"/>
          </a:xfrm>
          <a:prstGeom prst="rect">
            <a:avLst/>
          </a:prstGeom>
          <a:noFill/>
        </p:spPr>
        <p:txBody>
          <a:bodyPr wrap="square" rtlCol="0">
            <a:spAutoFit/>
          </a:bodyPr>
          <a:lstStyle/>
          <a:p>
            <a:r>
              <a:rPr lang="es-MX" sz="1875" b="1" dirty="0">
                <a:solidFill>
                  <a:srgbClr val="A9A8A9"/>
                </a:solidFill>
                <a:latin typeface="Lato Bold"/>
                <a:cs typeface="Lato Bold"/>
              </a:rPr>
              <a:t>PÓLIZA D&amp;O SAE</a:t>
            </a:r>
            <a:endParaRPr lang="es-ES" sz="1875" b="1" dirty="0">
              <a:solidFill>
                <a:srgbClr val="A9A8A9"/>
              </a:solidFill>
              <a:latin typeface="Lato Bold"/>
              <a:cs typeface="Lato Bold"/>
            </a:endParaRPr>
          </a:p>
        </p:txBody>
      </p:sp>
    </p:spTree>
    <p:extLst>
      <p:ext uri="{BB962C8B-B14F-4D97-AF65-F5344CB8AC3E}">
        <p14:creationId xmlns:p14="http://schemas.microsoft.com/office/powerpoint/2010/main" val="311826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80701" y="2662127"/>
            <a:ext cx="7864267" cy="2585323"/>
          </a:xfrm>
          <a:prstGeom prst="rect">
            <a:avLst/>
          </a:prstGeom>
          <a:noFill/>
        </p:spPr>
        <p:txBody>
          <a:bodyPr wrap="square" rtlCol="0">
            <a:spAutoFit/>
          </a:bodyPr>
          <a:lstStyle/>
          <a:p>
            <a:pPr algn="just"/>
            <a:r>
              <a:rPr lang="es-CO" sz="1350" b="1" dirty="0">
                <a:solidFill>
                  <a:srgbClr val="000A8B"/>
                </a:solidFill>
              </a:rPr>
              <a:t>TOMADOR: </a:t>
            </a:r>
            <a:r>
              <a:rPr lang="es-CO" sz="1350" dirty="0"/>
              <a:t>Sociedad de Activos Especiales S.A.S</a:t>
            </a:r>
          </a:p>
          <a:p>
            <a:pPr algn="just"/>
            <a:r>
              <a:rPr lang="es-CO" sz="1350" dirty="0"/>
              <a:t> </a:t>
            </a:r>
          </a:p>
          <a:p>
            <a:pPr algn="just"/>
            <a:r>
              <a:rPr lang="es-CO" sz="1350" b="1" dirty="0">
                <a:solidFill>
                  <a:srgbClr val="000A8B"/>
                </a:solidFill>
              </a:rPr>
              <a:t>VIGENCIA ACTUAL: </a:t>
            </a:r>
            <a:r>
              <a:rPr lang="es-CO" sz="1350" dirty="0"/>
              <a:t>31/10/2017 – 31/10/2018</a:t>
            </a:r>
          </a:p>
          <a:p>
            <a:pPr algn="just"/>
            <a:r>
              <a:rPr lang="es-CO" sz="1350" b="1" dirty="0"/>
              <a:t> </a:t>
            </a:r>
            <a:r>
              <a:rPr lang="es-CO" sz="1350" dirty="0"/>
              <a:t> </a:t>
            </a:r>
          </a:p>
          <a:p>
            <a:pPr algn="just"/>
            <a:r>
              <a:rPr lang="es-CO" sz="1350" b="1" dirty="0">
                <a:solidFill>
                  <a:srgbClr val="000A8B"/>
                </a:solidFill>
              </a:rPr>
              <a:t>LÍMITE AGREGADO ANUAL: </a:t>
            </a:r>
            <a:r>
              <a:rPr lang="es-CO" sz="1350" dirty="0"/>
              <a:t>COP 22.000.000.000,00 por evento/vigencia.</a:t>
            </a:r>
          </a:p>
          <a:p>
            <a:pPr algn="just"/>
            <a:r>
              <a:rPr lang="es-CO" sz="1350" b="1" dirty="0"/>
              <a:t> </a:t>
            </a:r>
            <a:endParaRPr lang="es-CO" sz="1350" dirty="0"/>
          </a:p>
          <a:p>
            <a:pPr algn="just"/>
            <a:r>
              <a:rPr lang="es-CO" sz="1350" b="1" dirty="0">
                <a:solidFill>
                  <a:srgbClr val="000A8B"/>
                </a:solidFill>
              </a:rPr>
              <a:t>DEDUCIBLE: </a:t>
            </a:r>
            <a:r>
              <a:rPr lang="es-CO" sz="1350" dirty="0"/>
              <a:t>NO APLICACIÓN DE DEDUCIBLE a excepción de la cobertura </a:t>
            </a:r>
            <a:r>
              <a:rPr lang="es-CO" sz="1350" i="1" dirty="0"/>
              <a:t>“Reembolso a la Sociedad”, </a:t>
            </a:r>
            <a:r>
              <a:rPr lang="es-CO" sz="1350" dirty="0"/>
              <a:t> en la cual se aplicará el deducible por valor de $25.000.000.00 por toda y cada pérdida. </a:t>
            </a:r>
          </a:p>
          <a:p>
            <a:pPr algn="just"/>
            <a:r>
              <a:rPr lang="es-CO" sz="1350" dirty="0"/>
              <a:t>Esta cobertura se activa en caso que la Sociedad pague la pérdida de una persona asegurada debido a un acto culposo de éste. </a:t>
            </a:r>
          </a:p>
          <a:p>
            <a:pPr algn="just"/>
            <a:endParaRPr lang="es-CO" sz="1350" dirty="0"/>
          </a:p>
          <a:p>
            <a:pPr algn="just"/>
            <a:r>
              <a:rPr lang="es-CO" sz="1350" b="1" dirty="0">
                <a:solidFill>
                  <a:srgbClr val="000A8B"/>
                </a:solidFill>
              </a:rPr>
              <a:t>PRINCIPALES COBERTURAS: </a:t>
            </a:r>
            <a:r>
              <a:rPr lang="es-CO" sz="1350" dirty="0"/>
              <a:t>Se detallan a continuación. </a:t>
            </a:r>
          </a:p>
        </p:txBody>
      </p:sp>
      <p:sp>
        <p:nvSpPr>
          <p:cNvPr id="13" name="CuadroTexto 5"/>
          <p:cNvSpPr txBox="1"/>
          <p:nvPr/>
        </p:nvSpPr>
        <p:spPr>
          <a:xfrm>
            <a:off x="420389" y="1991638"/>
            <a:ext cx="5085238" cy="380873"/>
          </a:xfrm>
          <a:prstGeom prst="rect">
            <a:avLst/>
          </a:prstGeom>
          <a:noFill/>
        </p:spPr>
        <p:txBody>
          <a:bodyPr wrap="square" rtlCol="0">
            <a:spAutoFit/>
          </a:bodyPr>
          <a:lstStyle/>
          <a:p>
            <a:r>
              <a:rPr lang="es-MX" sz="1875" b="1" dirty="0">
                <a:solidFill>
                  <a:srgbClr val="A9A8A9"/>
                </a:solidFill>
                <a:latin typeface="Lato Bold"/>
                <a:cs typeface="Lato Bold"/>
              </a:rPr>
              <a:t>POLIZA D&amp;O ACTUAL</a:t>
            </a:r>
            <a:endParaRPr lang="es-ES" sz="1875" b="1" dirty="0">
              <a:solidFill>
                <a:srgbClr val="A9A8A9"/>
              </a:solidFill>
              <a:latin typeface="Lato Bold"/>
              <a:cs typeface="Lato Bold"/>
            </a:endParaRPr>
          </a:p>
        </p:txBody>
      </p:sp>
      <p:sp>
        <p:nvSpPr>
          <p:cNvPr id="14" name="CuadroTexto 13">
            <a:extLst>
              <a:ext uri="{FF2B5EF4-FFF2-40B4-BE49-F238E27FC236}">
                <a16:creationId xmlns:a16="http://schemas.microsoft.com/office/drawing/2014/main" id="{001378D4-C248-47A1-B500-0B47D221C749}"/>
              </a:ext>
            </a:extLst>
          </p:cNvPr>
          <p:cNvSpPr txBox="1"/>
          <p:nvPr/>
        </p:nvSpPr>
        <p:spPr>
          <a:xfrm>
            <a:off x="4916557" y="6582519"/>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61070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3" name="CuadroTexto 5"/>
          <p:cNvSpPr txBox="1"/>
          <p:nvPr/>
        </p:nvSpPr>
        <p:spPr>
          <a:xfrm>
            <a:off x="452436" y="1709620"/>
            <a:ext cx="5085238" cy="380873"/>
          </a:xfrm>
          <a:prstGeom prst="rect">
            <a:avLst/>
          </a:prstGeom>
          <a:noFill/>
        </p:spPr>
        <p:txBody>
          <a:bodyPr wrap="square" rtlCol="0">
            <a:spAutoFit/>
          </a:bodyPr>
          <a:lstStyle/>
          <a:p>
            <a:r>
              <a:rPr lang="es-MX" sz="1875" b="1" dirty="0">
                <a:solidFill>
                  <a:srgbClr val="A9A8A9"/>
                </a:solidFill>
                <a:latin typeface="Lato Bold"/>
                <a:cs typeface="Lato Bold"/>
              </a:rPr>
              <a:t>PRINCIPALES COBERTURAS</a:t>
            </a:r>
            <a:endParaRPr lang="es-ES" sz="1875" b="1" dirty="0">
              <a:solidFill>
                <a:srgbClr val="A9A8A9"/>
              </a:solidFill>
              <a:latin typeface="Lato Bold"/>
              <a:cs typeface="Lato Bold"/>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3374" y="2095846"/>
            <a:ext cx="4403387" cy="356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uadroTexto 8">
            <a:extLst>
              <a:ext uri="{FF2B5EF4-FFF2-40B4-BE49-F238E27FC236}">
                <a16:creationId xmlns:a16="http://schemas.microsoft.com/office/drawing/2014/main" id="{E2C5541C-33C2-4410-A6DE-FEA1B2DEC96C}"/>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625620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3" name="CuadroTexto 5"/>
          <p:cNvSpPr txBox="1"/>
          <p:nvPr/>
        </p:nvSpPr>
        <p:spPr>
          <a:xfrm>
            <a:off x="452436" y="1709620"/>
            <a:ext cx="7828439" cy="380873"/>
          </a:xfrm>
          <a:prstGeom prst="rect">
            <a:avLst/>
          </a:prstGeom>
          <a:noFill/>
        </p:spPr>
        <p:txBody>
          <a:bodyPr wrap="square" rtlCol="0">
            <a:spAutoFit/>
          </a:bodyPr>
          <a:lstStyle/>
          <a:p>
            <a:r>
              <a:rPr lang="es-MX" sz="1875" b="1" dirty="0">
                <a:solidFill>
                  <a:srgbClr val="A9A8A9"/>
                </a:solidFill>
                <a:latin typeface="Lato Bold"/>
                <a:cs typeface="Lato Bold"/>
              </a:rPr>
              <a:t>ESTUDIO DE MERCADO ADELANTADO POR DELIMA MARSH</a:t>
            </a:r>
            <a:endParaRPr lang="es-ES" sz="1875" b="1" dirty="0">
              <a:solidFill>
                <a:srgbClr val="A9A8A9"/>
              </a:solidFill>
              <a:latin typeface="Lato Bold"/>
              <a:cs typeface="Lato Bold"/>
            </a:endParaRPr>
          </a:p>
        </p:txBody>
      </p:sp>
      <p:sp>
        <p:nvSpPr>
          <p:cNvPr id="9" name="CuadroTexto 5"/>
          <p:cNvSpPr txBox="1"/>
          <p:nvPr/>
        </p:nvSpPr>
        <p:spPr>
          <a:xfrm>
            <a:off x="531976" y="2155777"/>
            <a:ext cx="8210372" cy="1742785"/>
          </a:xfrm>
          <a:prstGeom prst="rect">
            <a:avLst/>
          </a:prstGeom>
          <a:noFill/>
        </p:spPr>
        <p:txBody>
          <a:bodyPr wrap="square" rtlCol="0">
            <a:spAutoFit/>
          </a:bodyPr>
          <a:lstStyle/>
          <a:p>
            <a:pPr algn="just"/>
            <a:r>
              <a:rPr lang="es-CO" sz="1350" dirty="0"/>
              <a:t>Con el ánimo de iniciar la contratación o renovación de la presente póliza, la sociedad solicitó a </a:t>
            </a:r>
            <a:r>
              <a:rPr lang="es-CO" sz="1350" dirty="0" err="1"/>
              <a:t>Delima</a:t>
            </a:r>
            <a:r>
              <a:rPr lang="es-CO" sz="1350" dirty="0"/>
              <a:t> </a:t>
            </a:r>
            <a:r>
              <a:rPr lang="es-CO" sz="1350" dirty="0" err="1"/>
              <a:t>Marsh</a:t>
            </a:r>
            <a:r>
              <a:rPr lang="es-CO" sz="1350" dirty="0"/>
              <a:t> la realización del respectivo Estudio de Mercado. </a:t>
            </a:r>
          </a:p>
          <a:p>
            <a:pPr algn="just"/>
            <a:endParaRPr lang="es-CO" sz="1350" dirty="0"/>
          </a:p>
          <a:p>
            <a:pPr algn="just"/>
            <a:r>
              <a:rPr lang="es-CO" sz="1350" dirty="0"/>
              <a:t>Así las cosas en su calidad de asesor de seguros, </a:t>
            </a:r>
            <a:r>
              <a:rPr lang="es-CO" sz="1350" dirty="0" err="1"/>
              <a:t>Delima</a:t>
            </a:r>
            <a:r>
              <a:rPr lang="es-CO" sz="1350" dirty="0"/>
              <a:t> </a:t>
            </a:r>
            <a:r>
              <a:rPr lang="es-CO" sz="1350" dirty="0" err="1"/>
              <a:t>Marsh</a:t>
            </a:r>
            <a:r>
              <a:rPr lang="es-CO" sz="1350" dirty="0"/>
              <a:t> solicitó cotización a varias de las aseguradoras que tienen y comercializan este seguro para conocer las posibles condiciones técnicas y económicas que éstas compañías podrían otorgar a la sociedad. Para lo cual envió la solicitud formal de cotización “Estudio de Mercado” a las siguientes aseguradoras:</a:t>
            </a:r>
            <a:endParaRPr lang="es-CO" sz="1350" b="1" dirty="0">
              <a:solidFill>
                <a:schemeClr val="accent1"/>
              </a:solidFill>
            </a:endParaRPr>
          </a:p>
          <a:p>
            <a:pPr algn="just"/>
            <a:endParaRPr lang="es-ES" sz="1275" b="1" dirty="0">
              <a:solidFill>
                <a:schemeClr val="accent1"/>
              </a:solidFill>
            </a:endParaRPr>
          </a:p>
        </p:txBody>
      </p:sp>
      <p:pic>
        <p:nvPicPr>
          <p:cNvPr id="14" name="Picture 2" descr="Resultado de imagen para liberty seguros">
            <a:extLst>
              <a:ext uri="{FF2B5EF4-FFF2-40B4-BE49-F238E27FC236}">
                <a16:creationId xmlns:a16="http://schemas.microsoft.com/office/drawing/2014/main" id="{9A38BF54-3E7E-4B03-9A06-C5CA6196AD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0029" y="3909853"/>
            <a:ext cx="909403" cy="492521"/>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
            <a:extLst>
              <a:ext uri="{FF2B5EF4-FFF2-40B4-BE49-F238E27FC236}">
                <a16:creationId xmlns:a16="http://schemas.microsoft.com/office/drawing/2014/main" id="{56A974CA-4BAC-4BA5-8A74-CFF2AAFA9E45}"/>
              </a:ext>
            </a:extLst>
          </p:cNvPr>
          <p:cNvPicPr>
            <a:picLocks noChangeAspect="1"/>
          </p:cNvPicPr>
          <p:nvPr/>
        </p:nvPicPr>
        <p:blipFill>
          <a:blip r:embed="rId6"/>
          <a:stretch>
            <a:fillRect/>
          </a:stretch>
        </p:blipFill>
        <p:spPr>
          <a:xfrm>
            <a:off x="2565984" y="3881665"/>
            <a:ext cx="978430" cy="553942"/>
          </a:xfrm>
          <a:prstGeom prst="rect">
            <a:avLst/>
          </a:prstGeom>
        </p:spPr>
      </p:pic>
      <p:pic>
        <p:nvPicPr>
          <p:cNvPr id="16" name="Imagen 3">
            <a:extLst>
              <a:ext uri="{FF2B5EF4-FFF2-40B4-BE49-F238E27FC236}">
                <a16:creationId xmlns:a16="http://schemas.microsoft.com/office/drawing/2014/main" id="{B67A6682-44D3-4EE8-A0D9-A652EF894D10}"/>
              </a:ext>
            </a:extLst>
          </p:cNvPr>
          <p:cNvPicPr>
            <a:picLocks noChangeAspect="1"/>
          </p:cNvPicPr>
          <p:nvPr/>
        </p:nvPicPr>
        <p:blipFill>
          <a:blip r:embed="rId7"/>
          <a:stretch>
            <a:fillRect/>
          </a:stretch>
        </p:blipFill>
        <p:spPr>
          <a:xfrm>
            <a:off x="3908385" y="3891565"/>
            <a:ext cx="978430" cy="615116"/>
          </a:xfrm>
          <a:prstGeom prst="rect">
            <a:avLst/>
          </a:prstGeom>
        </p:spPr>
      </p:pic>
      <p:pic>
        <p:nvPicPr>
          <p:cNvPr id="17" name="Imagen 4">
            <a:extLst>
              <a:ext uri="{FF2B5EF4-FFF2-40B4-BE49-F238E27FC236}">
                <a16:creationId xmlns:a16="http://schemas.microsoft.com/office/drawing/2014/main" id="{8C7F29D4-1FF9-4CA0-AC41-8704BF69C658}"/>
              </a:ext>
            </a:extLst>
          </p:cNvPr>
          <p:cNvPicPr>
            <a:picLocks noChangeAspect="1"/>
          </p:cNvPicPr>
          <p:nvPr/>
        </p:nvPicPr>
        <p:blipFill>
          <a:blip r:embed="rId8"/>
          <a:stretch>
            <a:fillRect/>
          </a:stretch>
        </p:blipFill>
        <p:spPr>
          <a:xfrm>
            <a:off x="5294828" y="3702199"/>
            <a:ext cx="1190588" cy="976382"/>
          </a:xfrm>
          <a:prstGeom prst="rect">
            <a:avLst/>
          </a:prstGeom>
        </p:spPr>
      </p:pic>
      <p:pic>
        <p:nvPicPr>
          <p:cNvPr id="18" name="Imagen 5">
            <a:extLst>
              <a:ext uri="{FF2B5EF4-FFF2-40B4-BE49-F238E27FC236}">
                <a16:creationId xmlns:a16="http://schemas.microsoft.com/office/drawing/2014/main" id="{37681C54-4105-43A8-94F3-53612D9101E2}"/>
              </a:ext>
            </a:extLst>
          </p:cNvPr>
          <p:cNvPicPr>
            <a:picLocks noChangeAspect="1"/>
          </p:cNvPicPr>
          <p:nvPr/>
        </p:nvPicPr>
        <p:blipFill>
          <a:blip r:embed="rId9"/>
          <a:stretch>
            <a:fillRect/>
          </a:stretch>
        </p:blipFill>
        <p:spPr>
          <a:xfrm>
            <a:off x="6951294" y="3958693"/>
            <a:ext cx="811677" cy="682472"/>
          </a:xfrm>
          <a:prstGeom prst="rect">
            <a:avLst/>
          </a:prstGeom>
        </p:spPr>
      </p:pic>
      <p:pic>
        <p:nvPicPr>
          <p:cNvPr id="19" name="Imagen 7">
            <a:extLst>
              <a:ext uri="{FF2B5EF4-FFF2-40B4-BE49-F238E27FC236}">
                <a16:creationId xmlns:a16="http://schemas.microsoft.com/office/drawing/2014/main" id="{0C867397-C6B0-4C90-A75C-1E9C3C31E145}"/>
              </a:ext>
            </a:extLst>
          </p:cNvPr>
          <p:cNvPicPr>
            <a:picLocks noChangeAspect="1"/>
          </p:cNvPicPr>
          <p:nvPr/>
        </p:nvPicPr>
        <p:blipFill>
          <a:blip r:embed="rId10"/>
          <a:stretch>
            <a:fillRect/>
          </a:stretch>
        </p:blipFill>
        <p:spPr>
          <a:xfrm>
            <a:off x="1333908" y="4768885"/>
            <a:ext cx="915895" cy="389682"/>
          </a:xfrm>
          <a:prstGeom prst="rect">
            <a:avLst/>
          </a:prstGeom>
        </p:spPr>
      </p:pic>
      <p:pic>
        <p:nvPicPr>
          <p:cNvPr id="20" name="Imagen 8">
            <a:extLst>
              <a:ext uri="{FF2B5EF4-FFF2-40B4-BE49-F238E27FC236}">
                <a16:creationId xmlns:a16="http://schemas.microsoft.com/office/drawing/2014/main" id="{80DF0621-30EA-4430-AC8A-9C9FDE660FDE}"/>
              </a:ext>
            </a:extLst>
          </p:cNvPr>
          <p:cNvPicPr>
            <a:picLocks noChangeAspect="1"/>
          </p:cNvPicPr>
          <p:nvPr/>
        </p:nvPicPr>
        <p:blipFill>
          <a:blip r:embed="rId11"/>
          <a:stretch>
            <a:fillRect/>
          </a:stretch>
        </p:blipFill>
        <p:spPr>
          <a:xfrm>
            <a:off x="2790260" y="4651094"/>
            <a:ext cx="1101347" cy="862501"/>
          </a:xfrm>
          <a:prstGeom prst="rect">
            <a:avLst/>
          </a:prstGeom>
        </p:spPr>
      </p:pic>
      <p:pic>
        <p:nvPicPr>
          <p:cNvPr id="21" name="Imagen 11">
            <a:extLst>
              <a:ext uri="{FF2B5EF4-FFF2-40B4-BE49-F238E27FC236}">
                <a16:creationId xmlns:a16="http://schemas.microsoft.com/office/drawing/2014/main" id="{0C1EC097-8B22-4D58-8C8F-76B5C175BE99}"/>
              </a:ext>
            </a:extLst>
          </p:cNvPr>
          <p:cNvPicPr>
            <a:picLocks noChangeAspect="1"/>
          </p:cNvPicPr>
          <p:nvPr/>
        </p:nvPicPr>
        <p:blipFill>
          <a:blip r:embed="rId12"/>
          <a:stretch>
            <a:fillRect/>
          </a:stretch>
        </p:blipFill>
        <p:spPr>
          <a:xfrm>
            <a:off x="5072767" y="4736837"/>
            <a:ext cx="1094522" cy="628688"/>
          </a:xfrm>
          <a:prstGeom prst="rect">
            <a:avLst/>
          </a:prstGeom>
        </p:spPr>
      </p:pic>
      <p:sp>
        <p:nvSpPr>
          <p:cNvPr id="22" name="CuadroTexto 21">
            <a:extLst>
              <a:ext uri="{FF2B5EF4-FFF2-40B4-BE49-F238E27FC236}">
                <a16:creationId xmlns:a16="http://schemas.microsoft.com/office/drawing/2014/main" id="{F56C32CC-7502-4343-B50C-3E3683710D95}"/>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30233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2669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3" name="CuadroTexto 5"/>
          <p:cNvSpPr txBox="1"/>
          <p:nvPr/>
        </p:nvSpPr>
        <p:spPr>
          <a:xfrm>
            <a:off x="452436" y="1709620"/>
            <a:ext cx="7828439" cy="380873"/>
          </a:xfrm>
          <a:prstGeom prst="rect">
            <a:avLst/>
          </a:prstGeom>
          <a:noFill/>
        </p:spPr>
        <p:txBody>
          <a:bodyPr wrap="square" rtlCol="0">
            <a:spAutoFit/>
          </a:bodyPr>
          <a:lstStyle/>
          <a:p>
            <a:r>
              <a:rPr lang="es-MX" sz="1875" b="1" dirty="0">
                <a:solidFill>
                  <a:srgbClr val="A9A8A9"/>
                </a:solidFill>
                <a:latin typeface="Lato Bold"/>
                <a:cs typeface="Lato Bold"/>
              </a:rPr>
              <a:t>RESPUESTAS DE LAS ASEGURADORAS</a:t>
            </a:r>
            <a:endParaRPr lang="es-ES" sz="1875" b="1" dirty="0">
              <a:solidFill>
                <a:srgbClr val="A9A8A9"/>
              </a:solidFill>
              <a:latin typeface="Lato Bold"/>
              <a:cs typeface="Lato Bold"/>
            </a:endParaRPr>
          </a:p>
        </p:txBody>
      </p:sp>
      <p:sp>
        <p:nvSpPr>
          <p:cNvPr id="9" name="CuadroTexto 5"/>
          <p:cNvSpPr txBox="1"/>
          <p:nvPr/>
        </p:nvSpPr>
        <p:spPr>
          <a:xfrm>
            <a:off x="531976" y="2155777"/>
            <a:ext cx="8210372" cy="3197029"/>
          </a:xfrm>
          <a:prstGeom prst="rect">
            <a:avLst/>
          </a:prstGeom>
          <a:noFill/>
        </p:spPr>
        <p:txBody>
          <a:bodyPr wrap="square" rtlCol="0">
            <a:spAutoFit/>
          </a:bodyPr>
          <a:lstStyle/>
          <a:p>
            <a:pPr algn="just"/>
            <a:r>
              <a:rPr lang="es-CO" sz="1350" dirty="0"/>
              <a:t>No obstante a los resultados técnicos (Primas Vs Siniestros) evidenciados en la actual póliza contratada por la SOCIEDAD DE ACTIVOS ESPCIALES durante los últimos tres (3) años de vigencia, las aseguradoras consultadas manifestaron diferentes motivos y por los cuales en esta ocasión, no presentarían su oferta para efectos del “Estudio de Mercado” </a:t>
            </a:r>
          </a:p>
          <a:p>
            <a:pPr algn="just"/>
            <a:endParaRPr lang="es-CO" sz="1350" dirty="0"/>
          </a:p>
          <a:p>
            <a:pPr algn="just"/>
            <a:r>
              <a:rPr lang="es-CO" sz="1350" dirty="0"/>
              <a:t>Entre los mas relevantes y según comunicaciones de respuesta adjuntas, mencionamos los siguientes:</a:t>
            </a:r>
          </a:p>
          <a:p>
            <a:pPr algn="just"/>
            <a:endParaRPr lang="es-CO" sz="1350" dirty="0"/>
          </a:p>
          <a:p>
            <a:pPr marL="257175" indent="-257175" algn="just">
              <a:buAutoNum type="arabicPeriod"/>
            </a:pPr>
            <a:r>
              <a:rPr lang="es-CO" sz="1350" dirty="0"/>
              <a:t>Por políticas de suscripción de la compañía.</a:t>
            </a:r>
          </a:p>
          <a:p>
            <a:pPr marL="257175" indent="-257175" algn="just">
              <a:buAutoNum type="arabicPeriod"/>
            </a:pPr>
            <a:r>
              <a:rPr lang="es-CO" sz="1350" dirty="0"/>
              <a:t>Prefieren abstenerse de presentar términos.</a:t>
            </a:r>
          </a:p>
          <a:p>
            <a:pPr marL="257175" indent="-257175" algn="just">
              <a:buAutoNum type="arabicPeriod"/>
            </a:pPr>
            <a:r>
              <a:rPr lang="es-CO" sz="1350" dirty="0"/>
              <a:t>Por no cotización de la Póliza como monolínea.</a:t>
            </a:r>
          </a:p>
          <a:p>
            <a:pPr algn="just"/>
            <a:endParaRPr lang="es-CO" sz="1350" dirty="0"/>
          </a:p>
          <a:p>
            <a:pPr algn="just"/>
            <a:r>
              <a:rPr lang="es-ES" sz="1350" dirty="0"/>
              <a:t>Así las cosas, y de acuerdo al resultado anterior, la compañía </a:t>
            </a:r>
            <a:r>
              <a:rPr lang="es-ES" sz="1350" b="1" dirty="0"/>
              <a:t>SBS Seguros S.A., </a:t>
            </a:r>
            <a:r>
              <a:rPr lang="es-ES" sz="1350" dirty="0"/>
              <a:t>manifiesta su deseo de continuar y presenta propuesta de renovación, indicando además mejoras técnicas y aumento de </a:t>
            </a:r>
            <a:r>
              <a:rPr lang="es-ES" sz="1350" dirty="0" err="1"/>
              <a:t>sublímites</a:t>
            </a:r>
            <a:r>
              <a:rPr lang="es-ES" sz="1350" dirty="0"/>
              <a:t> en algunas coberturas ofrecidas en dicha Póliza. </a:t>
            </a:r>
            <a:endParaRPr lang="es-CO" sz="1350" dirty="0"/>
          </a:p>
          <a:p>
            <a:pPr algn="just"/>
            <a:endParaRPr lang="es-ES" sz="1275" b="1" dirty="0">
              <a:solidFill>
                <a:schemeClr val="accent1"/>
              </a:solidFill>
            </a:endParaRPr>
          </a:p>
        </p:txBody>
      </p:sp>
      <p:sp>
        <p:nvSpPr>
          <p:cNvPr id="14" name="CuadroTexto 13">
            <a:extLst>
              <a:ext uri="{FF2B5EF4-FFF2-40B4-BE49-F238E27FC236}">
                <a16:creationId xmlns:a16="http://schemas.microsoft.com/office/drawing/2014/main" id="{82095F28-249A-4D22-AFEA-69F57A552418}"/>
              </a:ext>
            </a:extLst>
          </p:cNvPr>
          <p:cNvSpPr txBox="1"/>
          <p:nvPr/>
        </p:nvSpPr>
        <p:spPr>
          <a:xfrm>
            <a:off x="5807280" y="6611631"/>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26817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3" name="CuadroTexto 5"/>
          <p:cNvSpPr txBox="1"/>
          <p:nvPr/>
        </p:nvSpPr>
        <p:spPr>
          <a:xfrm>
            <a:off x="452436" y="1709620"/>
            <a:ext cx="7828439" cy="380873"/>
          </a:xfrm>
          <a:prstGeom prst="rect">
            <a:avLst/>
          </a:prstGeom>
          <a:noFill/>
        </p:spPr>
        <p:txBody>
          <a:bodyPr wrap="square" rtlCol="0">
            <a:spAutoFit/>
          </a:bodyPr>
          <a:lstStyle/>
          <a:p>
            <a:r>
              <a:rPr lang="es-MX" sz="1875" b="1" dirty="0">
                <a:solidFill>
                  <a:srgbClr val="A9A8A9"/>
                </a:solidFill>
                <a:latin typeface="Lato Bold"/>
                <a:cs typeface="Lato Bold"/>
              </a:rPr>
              <a:t>PROPUESTA DE RENOVACIÓN SBS SEGUROS S.A.</a:t>
            </a:r>
            <a:endParaRPr lang="es-ES" sz="1875" b="1" dirty="0">
              <a:solidFill>
                <a:srgbClr val="A9A8A9"/>
              </a:solidFill>
              <a:latin typeface="Lato Bold"/>
              <a:cs typeface="Lato Bold"/>
            </a:endParaRPr>
          </a:p>
        </p:txBody>
      </p:sp>
      <p:sp>
        <p:nvSpPr>
          <p:cNvPr id="9" name="CuadroTexto 5"/>
          <p:cNvSpPr txBox="1"/>
          <p:nvPr/>
        </p:nvSpPr>
        <p:spPr>
          <a:xfrm>
            <a:off x="410195" y="2085271"/>
            <a:ext cx="8210372" cy="300082"/>
          </a:xfrm>
          <a:prstGeom prst="rect">
            <a:avLst/>
          </a:prstGeom>
          <a:noFill/>
        </p:spPr>
        <p:txBody>
          <a:bodyPr wrap="square" rtlCol="0">
            <a:spAutoFit/>
          </a:bodyPr>
          <a:lstStyle/>
          <a:p>
            <a:pPr algn="just"/>
            <a:r>
              <a:rPr lang="es-CO" sz="1350" b="1" dirty="0">
                <a:solidFill>
                  <a:srgbClr val="000A8B"/>
                </a:solidFill>
              </a:rPr>
              <a:t>COMPARATIVO – CONDICIONES TÉCNICAS</a:t>
            </a:r>
            <a:endParaRPr lang="es-CO" sz="1350"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472" y="2362271"/>
            <a:ext cx="8035529" cy="329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Flecha derecha">
            <a:hlinkClick r:id="rId6" action="ppaction://hlinksldjump"/>
          </p:cNvPr>
          <p:cNvSpPr/>
          <p:nvPr/>
        </p:nvSpPr>
        <p:spPr>
          <a:xfrm>
            <a:off x="8620567" y="5324565"/>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3935637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68637"/>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351" y="1857860"/>
            <a:ext cx="6620861" cy="3507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Flecha derecha">
            <a:hlinkClick r:id="rId6" action="ppaction://hlinksldjump"/>
          </p:cNvPr>
          <p:cNvSpPr/>
          <p:nvPr/>
        </p:nvSpPr>
        <p:spPr>
          <a:xfrm>
            <a:off x="7754233" y="3683772"/>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18 Flecha derecha">
            <a:hlinkClick r:id="rId6" action="ppaction://hlinksldjump"/>
          </p:cNvPr>
          <p:cNvSpPr/>
          <p:nvPr/>
        </p:nvSpPr>
        <p:spPr>
          <a:xfrm>
            <a:off x="7745680" y="5209984"/>
            <a:ext cx="179465" cy="153824"/>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735A4FD7-837B-41BD-B890-57F80F292F13}"/>
              </a:ext>
            </a:extLst>
          </p:cNvPr>
          <p:cNvSpPr txBox="1"/>
          <p:nvPr/>
        </p:nvSpPr>
        <p:spPr>
          <a:xfrm>
            <a:off x="5807280" y="6653576"/>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67433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0991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52436" y="1709620"/>
            <a:ext cx="7828439" cy="380873"/>
          </a:xfrm>
          <a:prstGeom prst="rect">
            <a:avLst/>
          </a:prstGeom>
          <a:noFill/>
        </p:spPr>
        <p:txBody>
          <a:bodyPr wrap="square" rtlCol="0">
            <a:spAutoFit/>
          </a:bodyPr>
          <a:lstStyle/>
          <a:p>
            <a:r>
              <a:rPr lang="es-MX" sz="1875" b="1" dirty="0">
                <a:solidFill>
                  <a:srgbClr val="A9A8A9"/>
                </a:solidFill>
                <a:latin typeface="Lato Bold"/>
                <a:cs typeface="Lato Bold"/>
              </a:rPr>
              <a:t>PROPUESTA DE RENOVACIÓN SBS SEGUROS S.A.</a:t>
            </a:r>
            <a:endParaRPr lang="es-ES" sz="1875" b="1" dirty="0">
              <a:solidFill>
                <a:srgbClr val="A9A8A9"/>
              </a:solidFill>
              <a:latin typeface="Lato Bold"/>
              <a:cs typeface="Lato Bold"/>
            </a:endParaRPr>
          </a:p>
        </p:txBody>
      </p:sp>
      <p:sp>
        <p:nvSpPr>
          <p:cNvPr id="13" name="CuadroTexto 5"/>
          <p:cNvSpPr txBox="1"/>
          <p:nvPr/>
        </p:nvSpPr>
        <p:spPr>
          <a:xfrm>
            <a:off x="410195" y="2085271"/>
            <a:ext cx="8210372" cy="300082"/>
          </a:xfrm>
          <a:prstGeom prst="rect">
            <a:avLst/>
          </a:prstGeom>
          <a:noFill/>
        </p:spPr>
        <p:txBody>
          <a:bodyPr wrap="square" rtlCol="0">
            <a:spAutoFit/>
          </a:bodyPr>
          <a:lstStyle/>
          <a:p>
            <a:pPr algn="just"/>
            <a:r>
              <a:rPr lang="es-CO" sz="1350" b="1" dirty="0">
                <a:solidFill>
                  <a:srgbClr val="000A8B"/>
                </a:solidFill>
              </a:rPr>
              <a:t>COMPARATIVO – CONDICIONES ECONÓMICAS</a:t>
            </a:r>
            <a:endParaRPr lang="es-CO" sz="1350" dirty="0"/>
          </a:p>
        </p:txBody>
      </p:sp>
      <p:sp>
        <p:nvSpPr>
          <p:cNvPr id="4" name="3 Rectángulo"/>
          <p:cNvSpPr/>
          <p:nvPr/>
        </p:nvSpPr>
        <p:spPr>
          <a:xfrm>
            <a:off x="301239" y="4854216"/>
            <a:ext cx="8364197" cy="507831"/>
          </a:xfrm>
          <a:prstGeom prst="rect">
            <a:avLst/>
          </a:prstGeom>
        </p:spPr>
        <p:txBody>
          <a:bodyPr wrap="square">
            <a:spAutoFit/>
          </a:bodyPr>
          <a:lstStyle/>
          <a:p>
            <a:pPr algn="just"/>
            <a:r>
              <a:rPr lang="es-MX" sz="1350" dirty="0"/>
              <a:t>Con la intención de </a:t>
            </a:r>
            <a:r>
              <a:rPr lang="es-CO" sz="1350" dirty="0"/>
              <a:t>unificar la Vigencia Técnica de la Póliza D&amp;O con las otras pólizas que conforman el Programa de Seguros, se cotizó la Opción No. 2 descrita en el cuadro anterior.  </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26" y="2488702"/>
            <a:ext cx="8799908" cy="2089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uadroTexto 13">
            <a:extLst>
              <a:ext uri="{FF2B5EF4-FFF2-40B4-BE49-F238E27FC236}">
                <a16:creationId xmlns:a16="http://schemas.microsoft.com/office/drawing/2014/main" id="{A1C3E7E0-C8F8-4739-881A-3FCAE70B86A3}"/>
              </a:ext>
            </a:extLst>
          </p:cNvPr>
          <p:cNvSpPr txBox="1"/>
          <p:nvPr/>
        </p:nvSpPr>
        <p:spPr>
          <a:xfrm>
            <a:off x="5807280"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07458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52436" y="1709620"/>
            <a:ext cx="7828439" cy="380873"/>
          </a:xfrm>
          <a:prstGeom prst="rect">
            <a:avLst/>
          </a:prstGeom>
          <a:noFill/>
        </p:spPr>
        <p:txBody>
          <a:bodyPr wrap="square" rtlCol="0">
            <a:spAutoFit/>
          </a:bodyPr>
          <a:lstStyle/>
          <a:p>
            <a:r>
              <a:rPr lang="es-MX" sz="1875" b="1" dirty="0">
                <a:solidFill>
                  <a:srgbClr val="A9A8A9"/>
                </a:solidFill>
                <a:latin typeface="Lato Bold"/>
                <a:cs typeface="Lato Bold"/>
              </a:rPr>
              <a:t>HISTORICO DE PRIMAS SBS SEGUROS S.A.</a:t>
            </a:r>
            <a:endParaRPr lang="es-ES" sz="1875" b="1" dirty="0">
              <a:solidFill>
                <a:srgbClr val="A9A8A9"/>
              </a:solidFill>
              <a:latin typeface="Lato Bold"/>
              <a:cs typeface="Lato Bold"/>
            </a:endParaRPr>
          </a:p>
        </p:txBody>
      </p:sp>
      <p:sp>
        <p:nvSpPr>
          <p:cNvPr id="13" name="CuadroTexto 5"/>
          <p:cNvSpPr txBox="1"/>
          <p:nvPr/>
        </p:nvSpPr>
        <p:spPr>
          <a:xfrm>
            <a:off x="410195" y="2085271"/>
            <a:ext cx="8210372" cy="300082"/>
          </a:xfrm>
          <a:prstGeom prst="rect">
            <a:avLst/>
          </a:prstGeom>
          <a:noFill/>
        </p:spPr>
        <p:txBody>
          <a:bodyPr wrap="square" rtlCol="0">
            <a:spAutoFit/>
          </a:bodyPr>
          <a:lstStyle/>
          <a:p>
            <a:pPr algn="just"/>
            <a:r>
              <a:rPr lang="es-CO" sz="1350" b="1" dirty="0">
                <a:solidFill>
                  <a:srgbClr val="000A8B"/>
                </a:solidFill>
              </a:rPr>
              <a:t>PERIODO 2015 A 2019</a:t>
            </a:r>
            <a:endParaRPr lang="es-CO" sz="1350" dirty="0"/>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8278" y="2658276"/>
            <a:ext cx="4291387" cy="280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Rectángulo"/>
          <p:cNvSpPr/>
          <p:nvPr/>
        </p:nvSpPr>
        <p:spPr>
          <a:xfrm>
            <a:off x="6075624" y="3156659"/>
            <a:ext cx="2715860" cy="1754326"/>
          </a:xfrm>
          <a:prstGeom prst="rect">
            <a:avLst/>
          </a:prstGeom>
        </p:spPr>
        <p:txBody>
          <a:bodyPr wrap="square">
            <a:spAutoFit/>
          </a:bodyPr>
          <a:lstStyle/>
          <a:p>
            <a:pPr algn="just"/>
            <a:r>
              <a:rPr lang="es-CO" sz="1350" dirty="0"/>
              <a:t>En la propuesta se evidencia un incremento en la prima aproximadamente del 53%,  el cual atiende a las siniestralidad presentada por la SAE en los últimos años y a las condiciones del mercado asegurador para el ramo de RC D&amp;O.  </a:t>
            </a:r>
          </a:p>
        </p:txBody>
      </p:sp>
      <p:sp>
        <p:nvSpPr>
          <p:cNvPr id="15" name="CuadroTexto 14">
            <a:extLst>
              <a:ext uri="{FF2B5EF4-FFF2-40B4-BE49-F238E27FC236}">
                <a16:creationId xmlns:a16="http://schemas.microsoft.com/office/drawing/2014/main" id="{81753A2D-0308-4774-8792-4E736B4D92CE}"/>
              </a:ext>
            </a:extLst>
          </p:cNvPr>
          <p:cNvSpPr txBox="1"/>
          <p:nvPr/>
        </p:nvSpPr>
        <p:spPr>
          <a:xfrm>
            <a:off x="5807280" y="5747564"/>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59726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52436" y="1709620"/>
            <a:ext cx="8475783" cy="669414"/>
          </a:xfrm>
          <a:prstGeom prst="rect">
            <a:avLst/>
          </a:prstGeom>
          <a:noFill/>
        </p:spPr>
        <p:txBody>
          <a:bodyPr wrap="square" rtlCol="0">
            <a:spAutoFit/>
          </a:bodyPr>
          <a:lstStyle/>
          <a:p>
            <a:r>
              <a:rPr lang="es-MX" sz="1875" b="1" dirty="0">
                <a:solidFill>
                  <a:srgbClr val="A9A8A9"/>
                </a:solidFill>
                <a:latin typeface="Lato Bold"/>
                <a:cs typeface="Lato Bold"/>
              </a:rPr>
              <a:t>CONSIDERACIONES IMPORTANTES PARA LAS NUEVAS CONDICIONES TECNICAS Y ECONOMICAS </a:t>
            </a:r>
            <a:endParaRPr lang="es-ES" sz="1875" b="1" dirty="0">
              <a:solidFill>
                <a:srgbClr val="A9A8A9"/>
              </a:solidFill>
              <a:latin typeface="Lato Bold"/>
              <a:cs typeface="Lato Bold"/>
            </a:endParaRPr>
          </a:p>
        </p:txBody>
      </p:sp>
      <p:sp>
        <p:nvSpPr>
          <p:cNvPr id="15" name="CuadroTexto 5"/>
          <p:cNvSpPr txBox="1"/>
          <p:nvPr/>
        </p:nvSpPr>
        <p:spPr>
          <a:xfrm>
            <a:off x="410195" y="2335242"/>
            <a:ext cx="8210372" cy="300082"/>
          </a:xfrm>
          <a:prstGeom prst="rect">
            <a:avLst/>
          </a:prstGeom>
          <a:noFill/>
        </p:spPr>
        <p:txBody>
          <a:bodyPr wrap="square" rtlCol="0">
            <a:spAutoFit/>
          </a:bodyPr>
          <a:lstStyle/>
          <a:p>
            <a:pPr algn="just"/>
            <a:r>
              <a:rPr lang="es-CO" sz="1350" b="1" dirty="0">
                <a:solidFill>
                  <a:srgbClr val="000A8B"/>
                </a:solidFill>
              </a:rPr>
              <a:t>SINIESTRALIDAD</a:t>
            </a:r>
            <a:endParaRPr lang="es-CO" sz="1350"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200" y="2778936"/>
            <a:ext cx="8698706" cy="2674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uadroTexto 12">
            <a:extLst>
              <a:ext uri="{FF2B5EF4-FFF2-40B4-BE49-F238E27FC236}">
                <a16:creationId xmlns:a16="http://schemas.microsoft.com/office/drawing/2014/main" id="{E8CF32E9-223B-4FDC-A306-B78CA97C2918}"/>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27170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0991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52436" y="1709620"/>
            <a:ext cx="8475783" cy="669414"/>
          </a:xfrm>
          <a:prstGeom prst="rect">
            <a:avLst/>
          </a:prstGeom>
          <a:noFill/>
        </p:spPr>
        <p:txBody>
          <a:bodyPr wrap="square" rtlCol="0">
            <a:spAutoFit/>
          </a:bodyPr>
          <a:lstStyle/>
          <a:p>
            <a:r>
              <a:rPr lang="es-MX" sz="1875" b="1" dirty="0">
                <a:solidFill>
                  <a:srgbClr val="A9A8A9"/>
                </a:solidFill>
                <a:latin typeface="Lato Bold"/>
                <a:cs typeface="Lato Bold"/>
              </a:rPr>
              <a:t>CONSIDERACIONES IMPORTANTES PARA LAS NUEVAS CONDICIONES TECNICAS Y ECONOMICAS </a:t>
            </a:r>
            <a:endParaRPr lang="es-ES" sz="1875" b="1" dirty="0">
              <a:solidFill>
                <a:srgbClr val="A9A8A9"/>
              </a:solidFill>
              <a:latin typeface="Lato Bold"/>
              <a:cs typeface="Lato Bold"/>
            </a:endParaRPr>
          </a:p>
        </p:txBody>
      </p:sp>
      <p:sp>
        <p:nvSpPr>
          <p:cNvPr id="15" name="CuadroTexto 5"/>
          <p:cNvSpPr txBox="1"/>
          <p:nvPr/>
        </p:nvSpPr>
        <p:spPr>
          <a:xfrm>
            <a:off x="410195" y="2335243"/>
            <a:ext cx="8210372" cy="3624069"/>
          </a:xfrm>
          <a:prstGeom prst="rect">
            <a:avLst/>
          </a:prstGeom>
          <a:noFill/>
        </p:spPr>
        <p:txBody>
          <a:bodyPr wrap="square" rtlCol="0">
            <a:spAutoFit/>
          </a:bodyPr>
          <a:lstStyle/>
          <a:p>
            <a:pPr algn="just"/>
            <a:r>
              <a:rPr lang="en-US" altLang="es-CO" sz="1350" b="1" dirty="0">
                <a:solidFill>
                  <a:srgbClr val="000A8B"/>
                </a:solidFill>
                <a:ea typeface="MS PGothic" pitchFamily="34" charset="-128"/>
                <a:cs typeface="Arial" pitchFamily="34" charset="0"/>
              </a:rPr>
              <a:t>PROBLEMATICA ACTUAL DEL MERCADO ASEGURADOR FRENTE AL RAMO:</a:t>
            </a:r>
          </a:p>
          <a:p>
            <a:pPr algn="just"/>
            <a:endParaRPr lang="en-US" altLang="es-CO" sz="1350" b="1" dirty="0">
              <a:ea typeface="MS PGothic" pitchFamily="34" charset="-128"/>
              <a:cs typeface="Arial" pitchFamily="34" charset="0"/>
            </a:endParaRPr>
          </a:p>
          <a:p>
            <a:pPr algn="just"/>
            <a:r>
              <a:rPr lang="es-ES" sz="1350" dirty="0">
                <a:ea typeface="MS PGothic" pitchFamily="34" charset="-128"/>
                <a:cs typeface="Calibri" panose="020F0502020204030204" pitchFamily="34" charset="0"/>
              </a:rPr>
              <a:t>Fallos de Responsabilidad Fiscal emitidos por la CONTRALORIA GENERAL DE LA REPUBLICA donde se desconocen las condiciones del contrato se seguros de RC D&amp;0 (RC Servidores Públicos)</a:t>
            </a:r>
            <a:r>
              <a:rPr lang="en-US" sz="1350" dirty="0">
                <a:ea typeface="MS PGothic" pitchFamily="34" charset="-128"/>
                <a:cs typeface="Calibri" panose="020F0502020204030204" pitchFamily="34" charset="0"/>
              </a:rPr>
              <a:t>. </a:t>
            </a:r>
            <a:r>
              <a:rPr lang="en-US" sz="1350" dirty="0" err="1">
                <a:ea typeface="MS PGothic" pitchFamily="34" charset="-128"/>
                <a:cs typeface="Calibri" panose="020F0502020204030204" pitchFamily="34" charset="0"/>
              </a:rPr>
              <a:t>Generando</a:t>
            </a:r>
            <a:r>
              <a:rPr lang="en-US" sz="1350" dirty="0">
                <a:ea typeface="MS PGothic" pitchFamily="34" charset="-128"/>
                <a:cs typeface="Calibri" panose="020F0502020204030204" pitchFamily="34" charset="0"/>
              </a:rPr>
              <a:t> </a:t>
            </a:r>
            <a:r>
              <a:rPr lang="en-US" sz="1350" dirty="0" err="1">
                <a:ea typeface="MS PGothic" pitchFamily="34" charset="-128"/>
                <a:cs typeface="Calibri" panose="020F0502020204030204" pitchFamily="34" charset="0"/>
              </a:rPr>
              <a:t>diversos</a:t>
            </a:r>
            <a:r>
              <a:rPr lang="en-US" sz="1350" dirty="0">
                <a:ea typeface="MS PGothic" pitchFamily="34" charset="-128"/>
                <a:cs typeface="Calibri" panose="020F0502020204030204" pitchFamily="34" charset="0"/>
              </a:rPr>
              <a:t> </a:t>
            </a:r>
            <a:r>
              <a:rPr lang="en-US" sz="1350" dirty="0" err="1">
                <a:ea typeface="MS PGothic" pitchFamily="34" charset="-128"/>
                <a:cs typeface="Calibri" panose="020F0502020204030204" pitchFamily="34" charset="0"/>
              </a:rPr>
              <a:t>comportamientos</a:t>
            </a:r>
            <a:r>
              <a:rPr lang="en-US" sz="1350" dirty="0">
                <a:ea typeface="MS PGothic" pitchFamily="34" charset="-128"/>
                <a:cs typeface="Calibri" panose="020F0502020204030204" pitchFamily="34" charset="0"/>
              </a:rPr>
              <a:t> </a:t>
            </a:r>
            <a:r>
              <a:rPr lang="en-US" sz="1350" dirty="0" err="1">
                <a:ea typeface="MS PGothic" pitchFamily="34" charset="-128"/>
                <a:cs typeface="Calibri" panose="020F0502020204030204" pitchFamily="34" charset="0"/>
              </a:rPr>
              <a:t>en</a:t>
            </a:r>
            <a:r>
              <a:rPr lang="en-US" sz="1350" dirty="0">
                <a:ea typeface="MS PGothic" pitchFamily="34" charset="-128"/>
                <a:cs typeface="Calibri" panose="020F0502020204030204" pitchFamily="34" charset="0"/>
              </a:rPr>
              <a:t> el Mercado </a:t>
            </a:r>
            <a:r>
              <a:rPr lang="en-US" sz="1350" dirty="0" err="1">
                <a:ea typeface="MS PGothic" pitchFamily="34" charset="-128"/>
                <a:cs typeface="Calibri" panose="020F0502020204030204" pitchFamily="34" charset="0"/>
              </a:rPr>
              <a:t>Asegurador</a:t>
            </a:r>
            <a:r>
              <a:rPr lang="en-US" sz="1350" dirty="0">
                <a:ea typeface="MS PGothic" pitchFamily="34" charset="-128"/>
                <a:cs typeface="Calibri" panose="020F0502020204030204" pitchFamily="34" charset="0"/>
              </a:rPr>
              <a:t>, tales </a:t>
            </a:r>
            <a:r>
              <a:rPr lang="en-US" sz="1350" dirty="0" err="1">
                <a:ea typeface="MS PGothic" pitchFamily="34" charset="-128"/>
                <a:cs typeface="Calibri" panose="020F0502020204030204" pitchFamily="34" charset="0"/>
              </a:rPr>
              <a:t>como</a:t>
            </a:r>
            <a:r>
              <a:rPr lang="en-US" sz="1350" dirty="0">
                <a:ea typeface="MS PGothic" pitchFamily="34" charset="-128"/>
                <a:cs typeface="Calibri" panose="020F0502020204030204" pitchFamily="34" charset="0"/>
              </a:rPr>
              <a:t>: </a:t>
            </a:r>
          </a:p>
          <a:p>
            <a:pPr algn="just"/>
            <a:endParaRPr lang="en-US" altLang="es-CO" sz="1350" b="1" dirty="0">
              <a:ea typeface="MS PGothic" pitchFamily="34" charset="-128"/>
              <a:cs typeface="Calibri" panose="020F0502020204030204" pitchFamily="34" charset="0"/>
            </a:endParaRPr>
          </a:p>
          <a:p>
            <a:pPr marL="214313" indent="-214313" algn="just">
              <a:buFont typeface="Wingdings" panose="05000000000000000000" pitchFamily="2" charset="2"/>
              <a:buChar char="ü"/>
            </a:pPr>
            <a:r>
              <a:rPr lang="en-US" altLang="es-CO" sz="1350" dirty="0" err="1">
                <a:ea typeface="MS PGothic" pitchFamily="34" charset="-128"/>
                <a:cs typeface="Calibri" panose="020F0502020204030204" pitchFamily="34" charset="0"/>
              </a:rPr>
              <a:t>Dificultad</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en</a:t>
            </a:r>
            <a:r>
              <a:rPr lang="en-US" altLang="es-CO" sz="1350" dirty="0">
                <a:ea typeface="MS PGothic" pitchFamily="34" charset="-128"/>
                <a:cs typeface="Calibri" panose="020F0502020204030204" pitchFamily="34" charset="0"/>
              </a:rPr>
              <a:t> la </a:t>
            </a:r>
            <a:r>
              <a:rPr lang="en-US" altLang="es-CO" sz="1350" dirty="0" err="1">
                <a:ea typeface="MS PGothic" pitchFamily="34" charset="-128"/>
                <a:cs typeface="Calibri" panose="020F0502020204030204" pitchFamily="34" charset="0"/>
              </a:rPr>
              <a:t>colocación</a:t>
            </a:r>
            <a:r>
              <a:rPr lang="en-US" altLang="es-CO" sz="1350" dirty="0">
                <a:ea typeface="MS PGothic" pitchFamily="34" charset="-128"/>
                <a:cs typeface="Calibri" panose="020F0502020204030204" pitchFamily="34" charset="0"/>
              </a:rPr>
              <a:t> de </a:t>
            </a:r>
            <a:r>
              <a:rPr lang="en-US" altLang="es-CO" sz="1350" dirty="0" err="1">
                <a:ea typeface="MS PGothic" pitchFamily="34" charset="-128"/>
                <a:cs typeface="Calibri" panose="020F0502020204030204" pitchFamily="34" charset="0"/>
              </a:rPr>
              <a:t>Pólizas</a:t>
            </a:r>
            <a:endParaRPr lang="en-US" altLang="es-CO" sz="1350" dirty="0">
              <a:ea typeface="MS PGothic" pitchFamily="34" charset="-128"/>
              <a:cs typeface="Calibri" panose="020F0502020204030204" pitchFamily="34" charset="0"/>
            </a:endParaRPr>
          </a:p>
          <a:p>
            <a:pPr marL="214313" indent="-214313" algn="just">
              <a:buFont typeface="Wingdings" panose="05000000000000000000" pitchFamily="2" charset="2"/>
              <a:buChar char="ü"/>
            </a:pPr>
            <a:r>
              <a:rPr lang="en-US" altLang="es-CO" sz="1350" dirty="0" err="1">
                <a:ea typeface="MS PGothic" pitchFamily="34" charset="-128"/>
                <a:cs typeface="Calibri" panose="020F0502020204030204" pitchFamily="34" charset="0"/>
              </a:rPr>
              <a:t>Incrementos</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Importantes</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en</a:t>
            </a:r>
            <a:r>
              <a:rPr lang="en-US" altLang="es-CO" sz="1350" dirty="0">
                <a:ea typeface="MS PGothic" pitchFamily="34" charset="-128"/>
                <a:cs typeface="Calibri" panose="020F0502020204030204" pitchFamily="34" charset="0"/>
              </a:rPr>
              <a:t> las </a:t>
            </a:r>
            <a:r>
              <a:rPr lang="en-US" altLang="es-CO" sz="1350" dirty="0" err="1">
                <a:ea typeface="MS PGothic" pitchFamily="34" charset="-128"/>
                <a:cs typeface="Calibri" panose="020F0502020204030204" pitchFamily="34" charset="0"/>
              </a:rPr>
              <a:t>Primas</a:t>
            </a:r>
            <a:r>
              <a:rPr lang="en-US" altLang="es-CO" sz="1350" dirty="0">
                <a:ea typeface="MS PGothic" pitchFamily="34" charset="-128"/>
                <a:cs typeface="Calibri" panose="020F0502020204030204" pitchFamily="34" charset="0"/>
              </a:rPr>
              <a:t> </a:t>
            </a:r>
          </a:p>
          <a:p>
            <a:pPr marL="214313" indent="-214313" algn="just">
              <a:buFont typeface="Wingdings" panose="05000000000000000000" pitchFamily="2" charset="2"/>
              <a:buChar char="ü"/>
            </a:pPr>
            <a:r>
              <a:rPr lang="en-US" altLang="es-CO" sz="1350" dirty="0" err="1">
                <a:ea typeface="MS PGothic" pitchFamily="34" charset="-128"/>
                <a:cs typeface="Calibri" panose="020F0502020204030204" pitchFamily="34" charset="0"/>
              </a:rPr>
              <a:t>Reducción</a:t>
            </a:r>
            <a:r>
              <a:rPr lang="en-US" altLang="es-CO" sz="1350" dirty="0">
                <a:ea typeface="MS PGothic" pitchFamily="34" charset="-128"/>
                <a:cs typeface="Calibri" panose="020F0502020204030204" pitchFamily="34" charset="0"/>
              </a:rPr>
              <a:t> de </a:t>
            </a:r>
            <a:r>
              <a:rPr lang="en-US" altLang="es-CO" sz="1350" dirty="0" err="1">
                <a:ea typeface="MS PGothic" pitchFamily="34" charset="-128"/>
                <a:cs typeface="Calibri" panose="020F0502020204030204" pitchFamily="34" charset="0"/>
              </a:rPr>
              <a:t>Coberturas</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Gastos</a:t>
            </a:r>
            <a:r>
              <a:rPr lang="en-US" altLang="es-CO" sz="1350" dirty="0">
                <a:ea typeface="MS PGothic" pitchFamily="34" charset="-128"/>
                <a:cs typeface="Calibri" panose="020F0502020204030204" pitchFamily="34" charset="0"/>
              </a:rPr>
              <a:t> de </a:t>
            </a:r>
            <a:r>
              <a:rPr lang="en-US" altLang="es-CO" sz="1350" dirty="0" err="1">
                <a:ea typeface="MS PGothic" pitchFamily="34" charset="-128"/>
                <a:cs typeface="Calibri" panose="020F0502020204030204" pitchFamily="34" charset="0"/>
              </a:rPr>
              <a:t>Defensa</a:t>
            </a:r>
            <a:r>
              <a:rPr lang="en-US" altLang="es-CO" sz="1350" dirty="0">
                <a:ea typeface="MS PGothic" pitchFamily="34" charset="-128"/>
                <a:cs typeface="Calibri" panose="020F0502020204030204" pitchFamily="34" charset="0"/>
              </a:rPr>
              <a:t>)</a:t>
            </a:r>
          </a:p>
          <a:p>
            <a:pPr marL="214313" indent="-214313" algn="just">
              <a:buFont typeface="Wingdings" panose="05000000000000000000" pitchFamily="2" charset="2"/>
              <a:buChar char="ü"/>
            </a:pPr>
            <a:r>
              <a:rPr lang="en-US" altLang="es-CO" sz="1350" dirty="0" err="1">
                <a:ea typeface="MS PGothic" pitchFamily="34" charset="-128"/>
                <a:cs typeface="Calibri" panose="020F0502020204030204" pitchFamily="34" charset="0"/>
              </a:rPr>
              <a:t>Inseguridad</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Juridica</a:t>
            </a:r>
            <a:r>
              <a:rPr lang="en-US" altLang="es-CO" sz="1350" dirty="0">
                <a:ea typeface="MS PGothic" pitchFamily="34" charset="-128"/>
                <a:cs typeface="Calibri" panose="020F0502020204030204" pitchFamily="34" charset="0"/>
              </a:rPr>
              <a:t> </a:t>
            </a:r>
            <a:r>
              <a:rPr lang="en-US" altLang="es-CO" sz="1350" dirty="0" err="1">
                <a:ea typeface="MS PGothic" pitchFamily="34" charset="-128"/>
                <a:cs typeface="Calibri" panose="020F0502020204030204" pitchFamily="34" charset="0"/>
              </a:rPr>
              <a:t>frente</a:t>
            </a:r>
            <a:r>
              <a:rPr lang="en-US" altLang="es-CO" sz="1350" dirty="0">
                <a:ea typeface="MS PGothic" pitchFamily="34" charset="-128"/>
                <a:cs typeface="Calibri" panose="020F0502020204030204" pitchFamily="34" charset="0"/>
              </a:rPr>
              <a:t> a </a:t>
            </a:r>
            <a:r>
              <a:rPr lang="en-US" altLang="es-CO" sz="1350" dirty="0" err="1">
                <a:ea typeface="MS PGothic" pitchFamily="34" charset="-128"/>
                <a:cs typeface="Calibri" panose="020F0502020204030204" pitchFamily="34" charset="0"/>
              </a:rPr>
              <a:t>Reeaseguradores</a:t>
            </a:r>
            <a:endParaRPr lang="en-US" altLang="es-CO" sz="1350" dirty="0">
              <a:ea typeface="MS PGothic" pitchFamily="34" charset="-128"/>
              <a:cs typeface="Calibri" panose="020F0502020204030204" pitchFamily="34" charset="0"/>
            </a:endParaRPr>
          </a:p>
          <a:p>
            <a:pPr algn="just"/>
            <a:endParaRPr lang="en-US" sz="1350" dirty="0">
              <a:ea typeface="MS PGothic" pitchFamily="34" charset="-128"/>
              <a:cs typeface="Calibri" panose="020F0502020204030204" pitchFamily="34" charset="0"/>
            </a:endParaRPr>
          </a:p>
          <a:p>
            <a:pPr algn="just"/>
            <a:r>
              <a:rPr lang="es-ES_tradnl" sz="1350" dirty="0"/>
              <a:t>A continuación algunas de las consideraciones que el sector asegurador ha concluido como improcedente por parte de la CGR: </a:t>
            </a:r>
            <a:endParaRPr lang="es-ES" sz="1350" dirty="0"/>
          </a:p>
          <a:p>
            <a:pPr marL="214313" indent="-214313" algn="just">
              <a:buFont typeface="Wingdings" panose="05000000000000000000" pitchFamily="2" charset="2"/>
              <a:buChar char="ü"/>
            </a:pPr>
            <a:endParaRPr lang="en-US" altLang="es-CO" sz="1350" dirty="0">
              <a:ea typeface="MS PGothic" pitchFamily="34" charset="-128"/>
              <a:cs typeface="Arial" pitchFamily="34" charset="0"/>
            </a:endParaRPr>
          </a:p>
          <a:p>
            <a:pPr algn="just"/>
            <a:endParaRPr lang="en-US" altLang="es-CO" sz="1350" b="1" dirty="0">
              <a:solidFill>
                <a:srgbClr val="000A8B"/>
              </a:solidFill>
              <a:ea typeface="MS PGothic" pitchFamily="34" charset="-128"/>
              <a:cs typeface="Arial" pitchFamily="34" charset="0"/>
            </a:endParaRPr>
          </a:p>
          <a:p>
            <a:pPr algn="just"/>
            <a:endParaRPr lang="en-US" altLang="es-CO" sz="1350" b="1" dirty="0">
              <a:solidFill>
                <a:srgbClr val="000A8B"/>
              </a:solidFill>
              <a:ea typeface="MS PGothic" pitchFamily="34" charset="-128"/>
              <a:cs typeface="Arial" pitchFamily="34" charset="0"/>
            </a:endParaRPr>
          </a:p>
          <a:p>
            <a:pPr algn="just"/>
            <a:endParaRPr lang="es-CO" sz="1350" dirty="0"/>
          </a:p>
        </p:txBody>
      </p:sp>
      <p:sp>
        <p:nvSpPr>
          <p:cNvPr id="13" name="CuadroTexto 12">
            <a:extLst>
              <a:ext uri="{FF2B5EF4-FFF2-40B4-BE49-F238E27FC236}">
                <a16:creationId xmlns:a16="http://schemas.microsoft.com/office/drawing/2014/main" id="{FBC9783E-D3E0-465F-B5E7-5FD7153719A7}"/>
              </a:ext>
            </a:extLst>
          </p:cNvPr>
          <p:cNvSpPr txBox="1"/>
          <p:nvPr/>
        </p:nvSpPr>
        <p:spPr>
          <a:xfrm>
            <a:off x="5807280"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806709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5"/>
          <p:cNvSpPr txBox="1"/>
          <p:nvPr/>
        </p:nvSpPr>
        <p:spPr>
          <a:xfrm>
            <a:off x="452436" y="1709620"/>
            <a:ext cx="8475783" cy="380873"/>
          </a:xfrm>
          <a:prstGeom prst="rect">
            <a:avLst/>
          </a:prstGeom>
          <a:noFill/>
        </p:spPr>
        <p:txBody>
          <a:bodyPr wrap="square" rtlCol="0">
            <a:spAutoFit/>
          </a:bodyPr>
          <a:lstStyle/>
          <a:p>
            <a:r>
              <a:rPr lang="es-MX" sz="1875" dirty="0">
                <a:latin typeface="Lato Bold"/>
                <a:cs typeface="Lato Bold"/>
              </a:rPr>
              <a:t>SOLICITUD JUNTA DIRECTIVA</a:t>
            </a:r>
            <a:endParaRPr lang="es-ES" sz="1875" dirty="0">
              <a:latin typeface="Lato Bold"/>
              <a:cs typeface="Lato Bold"/>
            </a:endParaRPr>
          </a:p>
        </p:txBody>
      </p:sp>
      <p:sp>
        <p:nvSpPr>
          <p:cNvPr id="13" name="CuadroTexto 5"/>
          <p:cNvSpPr txBox="1"/>
          <p:nvPr/>
        </p:nvSpPr>
        <p:spPr>
          <a:xfrm>
            <a:off x="410195" y="2335243"/>
            <a:ext cx="8210372" cy="2793072"/>
          </a:xfrm>
          <a:prstGeom prst="rect">
            <a:avLst/>
          </a:prstGeom>
          <a:noFill/>
        </p:spPr>
        <p:txBody>
          <a:bodyPr wrap="square" rtlCol="0">
            <a:spAutoFit/>
          </a:bodyPr>
          <a:lstStyle/>
          <a:p>
            <a:pPr algn="just"/>
            <a:r>
              <a:rPr lang="es-ES" sz="1350" dirty="0">
                <a:latin typeface="Calibri" panose="020F0502020204030204" pitchFamily="34" charset="0"/>
                <a:cs typeface="Calibri" panose="020F0502020204030204" pitchFamily="34" charset="0"/>
              </a:rPr>
              <a:t>Obtener la</a:t>
            </a:r>
            <a:r>
              <a:rPr lang="es-ES" sz="1350" b="1" dirty="0">
                <a:latin typeface="Calibri" panose="020F0502020204030204" pitchFamily="34" charset="0"/>
                <a:cs typeface="Calibri" panose="020F0502020204030204" pitchFamily="34" charset="0"/>
              </a:rPr>
              <a:t> </a:t>
            </a:r>
            <a:r>
              <a:rPr lang="es-CO" sz="1350" dirty="0">
                <a:latin typeface="Calibri" panose="020F0502020204030204" pitchFamily="34" charset="0"/>
                <a:cs typeface="Calibri" panose="020F0502020204030204" pitchFamily="34" charset="0"/>
              </a:rPr>
              <a:t>aprobación por parte de la Junta Directiva para la </a:t>
            </a:r>
            <a:r>
              <a:rPr lang="es-CO" sz="1350" b="1" dirty="0">
                <a:latin typeface="Calibri" panose="020F0502020204030204" pitchFamily="34" charset="0"/>
                <a:cs typeface="Calibri" panose="020F0502020204030204" pitchFamily="34" charset="0"/>
              </a:rPr>
              <a:t>Renovación -</a:t>
            </a:r>
            <a:r>
              <a:rPr lang="es-CO" sz="1350" dirty="0">
                <a:latin typeface="Calibri" panose="020F0502020204030204" pitchFamily="34" charset="0"/>
                <a:cs typeface="Calibri" panose="020F0502020204030204" pitchFamily="34" charset="0"/>
              </a:rPr>
              <a:t> de la Póliza D&amp;O, </a:t>
            </a:r>
            <a:r>
              <a:rPr lang="es-ES" sz="1350" dirty="0">
                <a:latin typeface="Calibri" panose="020F0502020204030204" pitchFamily="34" charset="0"/>
              </a:rPr>
              <a:t>con el fin de amparar a Directivos y Administradores, Miembros de la Junta Directiva, </a:t>
            </a:r>
            <a:r>
              <a:rPr lang="es-CO" sz="1350" dirty="0">
                <a:latin typeface="Calibri" panose="020F0502020204030204" pitchFamily="34" charset="0"/>
              </a:rPr>
              <a:t>Funcionarios con facultades de policía administrativa, entre otros ante la apertura de investigaciones o demandas en su contra, así como de </a:t>
            </a:r>
            <a:r>
              <a:rPr lang="es-ES" sz="1350" dirty="0">
                <a:latin typeface="Calibri" panose="020F0502020204030204" pitchFamily="34" charset="0"/>
              </a:rPr>
              <a:t>contar con las coberturas y garantías requeridas hasta el 31 de octubre de 2019. </a:t>
            </a:r>
          </a:p>
          <a:p>
            <a:pPr algn="just"/>
            <a:endParaRPr lang="es-MX" sz="1350" dirty="0">
              <a:latin typeface="Calibri" panose="020F0502020204030204" pitchFamily="34" charset="0"/>
            </a:endParaRPr>
          </a:p>
          <a:p>
            <a:pPr algn="just"/>
            <a:r>
              <a:rPr lang="es-MX" sz="1350" b="1" dirty="0">
                <a:latin typeface="Calibri" panose="020F0502020204030204" pitchFamily="34" charset="0"/>
              </a:rPr>
              <a:t>Adición:</a:t>
            </a:r>
          </a:p>
          <a:p>
            <a:pPr algn="just"/>
            <a:endParaRPr lang="es-MX" sz="1350" b="1" dirty="0">
              <a:latin typeface="Calibri" panose="020F0502020204030204" pitchFamily="34" charset="0"/>
            </a:endParaRPr>
          </a:p>
          <a:p>
            <a:pPr algn="just"/>
            <a:r>
              <a:rPr lang="es-MX" sz="1350" dirty="0">
                <a:latin typeface="Calibri" panose="020F0502020204030204" pitchFamily="34" charset="0"/>
              </a:rPr>
              <a:t>Opción 1.  (12) Doce meses desde el 31/10/2018 hasta 31/10/2019 por valor de </a:t>
            </a:r>
            <a:r>
              <a:rPr lang="es-MX" sz="1350" b="1" dirty="0">
                <a:latin typeface="Calibri" panose="020F0502020204030204" pitchFamily="34" charset="0"/>
              </a:rPr>
              <a:t>$356.131.300 (IVA incluido) </a:t>
            </a:r>
          </a:p>
          <a:p>
            <a:pPr algn="just"/>
            <a:endParaRPr lang="es-MX" sz="1350" dirty="0">
              <a:latin typeface="Calibri" panose="020F0502020204030204" pitchFamily="34" charset="0"/>
            </a:endParaRPr>
          </a:p>
          <a:p>
            <a:pPr algn="just"/>
            <a:r>
              <a:rPr lang="es-MX" sz="1350" dirty="0">
                <a:latin typeface="Calibri" panose="020F0502020204030204" pitchFamily="34" charset="0"/>
              </a:rPr>
              <a:t>Opción 2. (15) Quince meses desde el 31/10/2018 hasta 31/01/2020 por valor de </a:t>
            </a:r>
            <a:r>
              <a:rPr lang="es-MX" sz="1350" b="1" dirty="0">
                <a:latin typeface="Calibri" panose="020F0502020204030204" pitchFamily="34" charset="0"/>
              </a:rPr>
              <a:t>$445.889.902 (IVA incluido) </a:t>
            </a:r>
          </a:p>
          <a:p>
            <a:pPr algn="just"/>
            <a:endParaRPr lang="es-MX" sz="1350" dirty="0">
              <a:latin typeface="Calibri" panose="020F0502020204030204" pitchFamily="34" charset="0"/>
            </a:endParaRPr>
          </a:p>
          <a:p>
            <a:pPr algn="just"/>
            <a:r>
              <a:rPr lang="es-MX" sz="1350" dirty="0">
                <a:latin typeface="Calibri" panose="020F0502020204030204" pitchFamily="34" charset="0"/>
              </a:rPr>
              <a:t>Plazo: 15 meses </a:t>
            </a:r>
          </a:p>
          <a:p>
            <a:pPr algn="just"/>
            <a:endParaRPr lang="es-CO" sz="1350" dirty="0"/>
          </a:p>
        </p:txBody>
      </p:sp>
      <p:sp>
        <p:nvSpPr>
          <p:cNvPr id="14" name="CuadroTexto 13">
            <a:extLst>
              <a:ext uri="{FF2B5EF4-FFF2-40B4-BE49-F238E27FC236}">
                <a16:creationId xmlns:a16="http://schemas.microsoft.com/office/drawing/2014/main" id="{42E28BAC-41F9-4EBF-9ECF-FFE038D20650}"/>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13999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2" y="3226594"/>
            <a:ext cx="6857999" cy="1477328"/>
          </a:xfrm>
          <a:prstGeom prst="rect">
            <a:avLst/>
          </a:prstGeom>
          <a:noFill/>
        </p:spPr>
        <p:txBody>
          <a:bodyPr wrap="square" rtlCol="0">
            <a:spAutoFit/>
          </a:bodyPr>
          <a:lstStyle/>
          <a:p>
            <a:pPr algn="ctr"/>
            <a:r>
              <a:rPr lang="es-ES" sz="3000" b="1" dirty="0">
                <a:solidFill>
                  <a:srgbClr val="000A8B"/>
                </a:solidFill>
              </a:rPr>
              <a:t>4. SOLICITUD APROBACION  JUNTA DIRECTIVA CONCURSO PUBLICO CORREDORES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Tree>
    <p:extLst>
      <p:ext uri="{BB962C8B-B14F-4D97-AF65-F5344CB8AC3E}">
        <p14:creationId xmlns:p14="http://schemas.microsoft.com/office/powerpoint/2010/main" val="438981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46810" y="1891659"/>
            <a:ext cx="2524125" cy="380873"/>
          </a:xfrm>
          <a:prstGeom prst="rect">
            <a:avLst/>
          </a:prstGeom>
          <a:noFill/>
        </p:spPr>
        <p:txBody>
          <a:bodyPr wrap="square" rtlCol="0">
            <a:spAutoFit/>
          </a:bodyPr>
          <a:lstStyle/>
          <a:p>
            <a:r>
              <a:rPr lang="es-ES" sz="1875" b="1" dirty="0">
                <a:solidFill>
                  <a:srgbClr val="A9A8A9"/>
                </a:solidFill>
                <a:latin typeface="Lato Bold"/>
                <a:cs typeface="Lato Bold"/>
              </a:rPr>
              <a:t>Objeto: </a:t>
            </a: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3" name="CuadroTexto 2">
            <a:extLst>
              <a:ext uri="{FF2B5EF4-FFF2-40B4-BE49-F238E27FC236}">
                <a16:creationId xmlns:a16="http://schemas.microsoft.com/office/drawing/2014/main" id="{73A1F08E-A196-4476-A5BD-6493119CA55F}"/>
              </a:ext>
            </a:extLst>
          </p:cNvPr>
          <p:cNvSpPr txBox="1"/>
          <p:nvPr/>
        </p:nvSpPr>
        <p:spPr>
          <a:xfrm>
            <a:off x="146810" y="2415336"/>
            <a:ext cx="8728731" cy="784830"/>
          </a:xfrm>
          <a:prstGeom prst="rect">
            <a:avLst/>
          </a:prstGeom>
          <a:noFill/>
        </p:spPr>
        <p:txBody>
          <a:bodyPr wrap="square" rtlCol="0">
            <a:spAutoFit/>
          </a:bodyPr>
          <a:lstStyle/>
          <a:p>
            <a:pPr algn="just"/>
            <a:r>
              <a:rPr lang="es-ES" sz="1500" dirty="0">
                <a:solidFill>
                  <a:schemeClr val="tx2"/>
                </a:solidFill>
              </a:rPr>
              <a:t>Contratar los servicios de un Corredor de Seguros junto con propuesta de este para amparar adecuadamente los bienes e intereses de la Entidad y aquellos por los cuales sea legalmente responsable, a través de las Aseguradoras que él seleccione para el respaldo de su oferta.</a:t>
            </a:r>
            <a:endParaRPr lang="es-CO" sz="1500" dirty="0">
              <a:solidFill>
                <a:schemeClr val="tx2"/>
              </a:solidFill>
            </a:endParaRPr>
          </a:p>
        </p:txBody>
      </p:sp>
      <p:sp>
        <p:nvSpPr>
          <p:cNvPr id="14" name="CuadroTexto 13">
            <a:extLst>
              <a:ext uri="{FF2B5EF4-FFF2-40B4-BE49-F238E27FC236}">
                <a16:creationId xmlns:a16="http://schemas.microsoft.com/office/drawing/2014/main" id="{93221B59-824B-4A5C-A4CA-6B7788D0156D}"/>
              </a:ext>
            </a:extLst>
          </p:cNvPr>
          <p:cNvSpPr txBox="1"/>
          <p:nvPr/>
        </p:nvSpPr>
        <p:spPr>
          <a:xfrm>
            <a:off x="146809" y="3346500"/>
            <a:ext cx="4117078" cy="380873"/>
          </a:xfrm>
          <a:prstGeom prst="rect">
            <a:avLst/>
          </a:prstGeom>
          <a:noFill/>
        </p:spPr>
        <p:txBody>
          <a:bodyPr wrap="square" rtlCol="0">
            <a:spAutoFit/>
          </a:bodyPr>
          <a:lstStyle/>
          <a:p>
            <a:r>
              <a:rPr lang="es-ES" sz="1875" b="1" dirty="0">
                <a:solidFill>
                  <a:srgbClr val="A9A8A9"/>
                </a:solidFill>
                <a:latin typeface="Lato Bold"/>
                <a:cs typeface="Lato Bold"/>
              </a:rPr>
              <a:t>Cronograma del Concurso publico:</a:t>
            </a:r>
          </a:p>
        </p:txBody>
      </p:sp>
      <p:graphicFrame>
        <p:nvGraphicFramePr>
          <p:cNvPr id="15" name="Diagrama 14">
            <a:extLst>
              <a:ext uri="{FF2B5EF4-FFF2-40B4-BE49-F238E27FC236}">
                <a16:creationId xmlns:a16="http://schemas.microsoft.com/office/drawing/2014/main" id="{0A51C2A6-8DE5-472D-9167-04C88F0DD55E}"/>
              </a:ext>
            </a:extLst>
          </p:cNvPr>
          <p:cNvGraphicFramePr/>
          <p:nvPr>
            <p:extLst/>
          </p:nvPr>
        </p:nvGraphicFramePr>
        <p:xfrm>
          <a:off x="146809" y="4021522"/>
          <a:ext cx="8843135" cy="13117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CuadroTexto 12">
            <a:extLst>
              <a:ext uri="{FF2B5EF4-FFF2-40B4-BE49-F238E27FC236}">
                <a16:creationId xmlns:a16="http://schemas.microsoft.com/office/drawing/2014/main" id="{2C066840-36D4-4BA3-B2EC-6C083D77FDE2}"/>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19347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459" y="1744625"/>
            <a:ext cx="3462154" cy="380873"/>
          </a:xfrm>
          <a:prstGeom prst="rect">
            <a:avLst/>
          </a:prstGeom>
          <a:noFill/>
        </p:spPr>
        <p:txBody>
          <a:bodyPr wrap="square" rtlCol="0">
            <a:spAutoFit/>
          </a:bodyPr>
          <a:lstStyle/>
          <a:p>
            <a:r>
              <a:rPr lang="es-ES" sz="1875" b="1" dirty="0">
                <a:solidFill>
                  <a:srgbClr val="A9A8A9"/>
                </a:solidFill>
                <a:latin typeface="Lato Bold"/>
                <a:cs typeface="Lato Bold"/>
              </a:rPr>
              <a:t>Esquema de Contratación: </a:t>
            </a:r>
          </a:p>
        </p:txBody>
      </p:sp>
      <p:sp>
        <p:nvSpPr>
          <p:cNvPr id="2" name="Rectángulo 1"/>
          <p:cNvSpPr/>
          <p:nvPr/>
        </p:nvSpPr>
        <p:spPr>
          <a:xfrm>
            <a:off x="1" y="660991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5296705" y="1744625"/>
            <a:ext cx="3462154" cy="3534987"/>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r>
              <a:rPr lang="es-ES" sz="1200" dirty="0"/>
              <a:t>Es recomendable, bajo el mismo proceso, contratar al corredor de Seguros dado su conocimiento especializado del mercado asegurador, cada intermediario está en capacidad de conocer qué aseguradora puede dar las mejores condiciones de amparo, clausulados, valores asegurados, deducibles y primas, así como agilidad en el pago de los siniestros. </a:t>
            </a:r>
          </a:p>
          <a:p>
            <a:pPr>
              <a:buFont typeface="Wingdings" panose="05000000000000000000" pitchFamily="2" charset="2"/>
              <a:buChar char="Ø"/>
            </a:pPr>
            <a:r>
              <a:rPr lang="es-ES" sz="1200" dirty="0"/>
              <a:t>Con este esquema propuesto, se organiza y controla la oferta de Aseguradoras (16) Y Corredores (8), que podrían participar en el proceso según las reglas del proceso.</a:t>
            </a:r>
          </a:p>
          <a:p>
            <a:pPr>
              <a:buFont typeface="Wingdings" panose="05000000000000000000" pitchFamily="2" charset="2"/>
              <a:buChar char="Ø"/>
            </a:pPr>
            <a:r>
              <a:rPr lang="es-ES" sz="1200" dirty="0"/>
              <a:t>El esquema de contratación permite también la pluralidad y calidad de oferta para el concurso público.</a:t>
            </a:r>
          </a:p>
        </p:txBody>
      </p:sp>
      <p:graphicFrame>
        <p:nvGraphicFramePr>
          <p:cNvPr id="3" name="Diagrama 2">
            <a:extLst>
              <a:ext uri="{FF2B5EF4-FFF2-40B4-BE49-F238E27FC236}">
                <a16:creationId xmlns:a16="http://schemas.microsoft.com/office/drawing/2014/main" id="{AF4126DA-BFDE-4197-BFE1-5E4D15B9135F}"/>
              </a:ext>
            </a:extLst>
          </p:cNvPr>
          <p:cNvGraphicFramePr/>
          <p:nvPr>
            <p:extLst/>
          </p:nvPr>
        </p:nvGraphicFramePr>
        <p:xfrm>
          <a:off x="184355" y="2134433"/>
          <a:ext cx="5036574" cy="20854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Abrir llave 4">
            <a:extLst>
              <a:ext uri="{FF2B5EF4-FFF2-40B4-BE49-F238E27FC236}">
                <a16:creationId xmlns:a16="http://schemas.microsoft.com/office/drawing/2014/main" id="{7E01F738-5C2F-422B-94DA-E5FEAA4124AE}"/>
              </a:ext>
            </a:extLst>
          </p:cNvPr>
          <p:cNvSpPr/>
          <p:nvPr/>
        </p:nvSpPr>
        <p:spPr>
          <a:xfrm rot="16200000">
            <a:off x="2274019" y="2955053"/>
            <a:ext cx="483012" cy="2962582"/>
          </a:xfrm>
          <a:prstGeom prst="leftBrace">
            <a:avLst>
              <a:gd name="adj1" fmla="val 8333"/>
              <a:gd name="adj2" fmla="val 49004"/>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s-CO" sz="1350"/>
          </a:p>
        </p:txBody>
      </p:sp>
      <p:sp>
        <p:nvSpPr>
          <p:cNvPr id="16" name="Marcador de contenido 2">
            <a:extLst>
              <a:ext uri="{FF2B5EF4-FFF2-40B4-BE49-F238E27FC236}">
                <a16:creationId xmlns:a16="http://schemas.microsoft.com/office/drawing/2014/main" id="{BF0F8798-05AE-4250-8269-535495C96940}"/>
              </a:ext>
            </a:extLst>
          </p:cNvPr>
          <p:cNvSpPr txBox="1">
            <a:spLocks/>
          </p:cNvSpPr>
          <p:nvPr/>
        </p:nvSpPr>
        <p:spPr>
          <a:xfrm>
            <a:off x="1119551" y="4834996"/>
            <a:ext cx="2791944" cy="795529"/>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endParaRPr lang="es-ES" sz="1200" dirty="0"/>
          </a:p>
        </p:txBody>
      </p:sp>
      <p:sp>
        <p:nvSpPr>
          <p:cNvPr id="17" name="Marcador de contenido 2">
            <a:extLst>
              <a:ext uri="{FF2B5EF4-FFF2-40B4-BE49-F238E27FC236}">
                <a16:creationId xmlns:a16="http://schemas.microsoft.com/office/drawing/2014/main" id="{E71D4500-C6C9-470C-A414-CC87E0885F33}"/>
              </a:ext>
            </a:extLst>
          </p:cNvPr>
          <p:cNvSpPr txBox="1">
            <a:spLocks/>
          </p:cNvSpPr>
          <p:nvPr/>
        </p:nvSpPr>
        <p:spPr>
          <a:xfrm>
            <a:off x="1119551" y="4730232"/>
            <a:ext cx="2791944" cy="549380"/>
          </a:xfrm>
          <a:prstGeom prst="rect">
            <a:avLst/>
          </a:prstGeom>
          <a:ln>
            <a:noFill/>
          </a:ln>
        </p:spPr>
        <p:style>
          <a:lnRef idx="1">
            <a:schemeClr val="accent1"/>
          </a:lnRef>
          <a:fillRef idx="2">
            <a:schemeClr val="accent1"/>
          </a:fillRef>
          <a:effectRef idx="1">
            <a:schemeClr val="accent1"/>
          </a:effectRef>
          <a:fontRef idx="minor">
            <a:schemeClr val="dk1"/>
          </a:fontRef>
        </p:style>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s-ES" sz="1200" dirty="0"/>
              <a:t>Se conforman equipos, Cada equipo presenta una oferta bajo un mismo proceso.</a:t>
            </a:r>
          </a:p>
        </p:txBody>
      </p:sp>
      <p:sp>
        <p:nvSpPr>
          <p:cNvPr id="18" name="Marcador de contenido 2">
            <a:extLst>
              <a:ext uri="{FF2B5EF4-FFF2-40B4-BE49-F238E27FC236}">
                <a16:creationId xmlns:a16="http://schemas.microsoft.com/office/drawing/2014/main" id="{DCD25312-9C28-4630-B813-CECB4CB2DF78}"/>
              </a:ext>
            </a:extLst>
          </p:cNvPr>
          <p:cNvSpPr txBox="1">
            <a:spLocks/>
          </p:cNvSpPr>
          <p:nvPr/>
        </p:nvSpPr>
        <p:spPr>
          <a:xfrm>
            <a:off x="5732551" y="3709730"/>
            <a:ext cx="2757654" cy="1337310"/>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endParaRPr lang="es-ES" sz="1200" dirty="0"/>
          </a:p>
        </p:txBody>
      </p:sp>
      <p:sp>
        <p:nvSpPr>
          <p:cNvPr id="14" name="CuadroTexto 13">
            <a:extLst>
              <a:ext uri="{FF2B5EF4-FFF2-40B4-BE49-F238E27FC236}">
                <a16:creationId xmlns:a16="http://schemas.microsoft.com/office/drawing/2014/main" id="{ED79A6A7-8B0F-4F9F-96F2-FE9E1A0B3F35}"/>
              </a:ext>
            </a:extLst>
          </p:cNvPr>
          <p:cNvSpPr txBox="1"/>
          <p:nvPr/>
        </p:nvSpPr>
        <p:spPr>
          <a:xfrm>
            <a:off x="5807280" y="6594853"/>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777279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459" y="1744625"/>
            <a:ext cx="7814434" cy="380873"/>
          </a:xfrm>
          <a:prstGeom prst="rect">
            <a:avLst/>
          </a:prstGeom>
          <a:noFill/>
        </p:spPr>
        <p:txBody>
          <a:bodyPr wrap="square" rtlCol="0">
            <a:spAutoFit/>
          </a:bodyPr>
          <a:lstStyle/>
          <a:p>
            <a:r>
              <a:rPr lang="es-ES" sz="1875" b="1" dirty="0">
                <a:solidFill>
                  <a:srgbClr val="A9A8A9"/>
                </a:solidFill>
                <a:latin typeface="Lato Bold"/>
                <a:cs typeface="Lato Bold"/>
              </a:rPr>
              <a:t>Programa de Seguros a contratar y presupuesto estimado: </a:t>
            </a: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18" name="Tabla 17">
            <a:extLst>
              <a:ext uri="{FF2B5EF4-FFF2-40B4-BE49-F238E27FC236}">
                <a16:creationId xmlns:a16="http://schemas.microsoft.com/office/drawing/2014/main" id="{EF51908C-54CA-44F2-BE1F-B49F7156BD8F}"/>
              </a:ext>
            </a:extLst>
          </p:cNvPr>
          <p:cNvGraphicFramePr>
            <a:graphicFrameLocks noGrp="1"/>
          </p:cNvGraphicFramePr>
          <p:nvPr>
            <p:extLst/>
          </p:nvPr>
        </p:nvGraphicFramePr>
        <p:xfrm>
          <a:off x="180680" y="2527465"/>
          <a:ext cx="5570676" cy="1558957"/>
        </p:xfrm>
        <a:graphic>
          <a:graphicData uri="http://schemas.openxmlformats.org/drawingml/2006/table">
            <a:tbl>
              <a:tblPr firstRow="1" firstCol="1" bandRow="1">
                <a:tableStyleId>{B301B821-A1FF-4177-AEE7-76D212191A09}</a:tableStyleId>
              </a:tblPr>
              <a:tblGrid>
                <a:gridCol w="1921447">
                  <a:extLst>
                    <a:ext uri="{9D8B030D-6E8A-4147-A177-3AD203B41FA5}">
                      <a16:colId xmlns:a16="http://schemas.microsoft.com/office/drawing/2014/main" val="2574077387"/>
                    </a:ext>
                  </a:extLst>
                </a:gridCol>
                <a:gridCol w="1311965">
                  <a:extLst>
                    <a:ext uri="{9D8B030D-6E8A-4147-A177-3AD203B41FA5}">
                      <a16:colId xmlns:a16="http://schemas.microsoft.com/office/drawing/2014/main" val="685363653"/>
                    </a:ext>
                  </a:extLst>
                </a:gridCol>
                <a:gridCol w="1185241">
                  <a:extLst>
                    <a:ext uri="{9D8B030D-6E8A-4147-A177-3AD203B41FA5}">
                      <a16:colId xmlns:a16="http://schemas.microsoft.com/office/drawing/2014/main" val="2310734769"/>
                    </a:ext>
                  </a:extLst>
                </a:gridCol>
                <a:gridCol w="1152023">
                  <a:extLst>
                    <a:ext uri="{9D8B030D-6E8A-4147-A177-3AD203B41FA5}">
                      <a16:colId xmlns:a16="http://schemas.microsoft.com/office/drawing/2014/main" val="1421140863"/>
                    </a:ext>
                  </a:extLst>
                </a:gridCol>
              </a:tblGrid>
              <a:tr h="186637">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s-CO" sz="900" b="1" kern="1200" dirty="0">
                          <a:solidFill>
                            <a:schemeClr val="lt1"/>
                          </a:solidFill>
                          <a:effectLst/>
                          <a:latin typeface="+mn-lt"/>
                          <a:ea typeface="+mn-ea"/>
                          <a:cs typeface="+mn-cs"/>
                        </a:rPr>
                        <a:t>SEGUROS</a:t>
                      </a:r>
                    </a:p>
                  </a:txBody>
                  <a:tcPr marL="33338" marR="33338" marT="0" marB="0" anchor="b"/>
                </a:tc>
                <a:tc gridSpan="3">
                  <a:txBody>
                    <a:bodyPr/>
                    <a:lstStyle/>
                    <a:p>
                      <a:pPr algn="ctr">
                        <a:lnSpc>
                          <a:spcPct val="115000"/>
                        </a:lnSpc>
                        <a:spcAft>
                          <a:spcPts val="0"/>
                        </a:spcAft>
                      </a:pPr>
                      <a:r>
                        <a:rPr lang="es-CO" sz="900" dirty="0">
                          <a:effectLst/>
                        </a:rPr>
                        <a:t>PRIMAS ANUALES PROYECTADAS DESPUÉS DE IVA</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579131958"/>
                  </a:ext>
                </a:extLst>
              </a:tr>
              <a:tr h="152480">
                <a:tc>
                  <a:txBody>
                    <a:bodyPr/>
                    <a:lstStyle/>
                    <a:p>
                      <a:pPr algn="ctr">
                        <a:lnSpc>
                          <a:spcPct val="115000"/>
                        </a:lnSpc>
                        <a:spcAft>
                          <a:spcPts val="0"/>
                        </a:spcAft>
                      </a:pP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2019</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2020</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CO" sz="900" b="1" dirty="0">
                          <a:effectLst/>
                        </a:rPr>
                        <a:t>2021</a:t>
                      </a:r>
                      <a:r>
                        <a:rPr lang="es-ES" sz="900" b="1" dirty="0">
                          <a:effectLst/>
                        </a:rPr>
                        <a:t>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extLst>
                  <a:ext uri="{0D108BD9-81ED-4DB2-BD59-A6C34878D82A}">
                    <a16:rowId xmlns:a16="http://schemas.microsoft.com/office/drawing/2014/main" val="2827256338"/>
                  </a:ext>
                </a:extLst>
              </a:tr>
              <a:tr h="152480">
                <a:tc>
                  <a:txBody>
                    <a:bodyPr/>
                    <a:lstStyle/>
                    <a:p>
                      <a:pPr algn="l">
                        <a:lnSpc>
                          <a:spcPct val="115000"/>
                        </a:lnSpc>
                        <a:spcAft>
                          <a:spcPts val="0"/>
                        </a:spcAft>
                      </a:pPr>
                      <a:r>
                        <a:rPr lang="es-CO" sz="900" dirty="0">
                          <a:effectLst/>
                        </a:rPr>
                        <a:t>Automóviles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$ 43.914.701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$ 45.671.289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$ 47.498.141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43857564"/>
                  </a:ext>
                </a:extLst>
              </a:tr>
              <a:tr h="152480">
                <a:tc>
                  <a:txBody>
                    <a:bodyPr/>
                    <a:lstStyle/>
                    <a:p>
                      <a:pPr algn="l">
                        <a:lnSpc>
                          <a:spcPct val="115000"/>
                        </a:lnSpc>
                        <a:spcAft>
                          <a:spcPts val="0"/>
                        </a:spcAft>
                      </a:pPr>
                      <a:r>
                        <a:rPr lang="es-CO" sz="900" dirty="0">
                          <a:effectLst/>
                        </a:rPr>
                        <a:t>Todo Riesgo Daño Material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$ 2.798.790.823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$ 2.910.742.456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$ 3.027.172.154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338033460"/>
                  </a:ext>
                </a:extLst>
              </a:tr>
              <a:tr h="152480">
                <a:tc>
                  <a:txBody>
                    <a:bodyPr/>
                    <a:lstStyle/>
                    <a:p>
                      <a:pPr algn="l">
                        <a:lnSpc>
                          <a:spcPct val="115000"/>
                        </a:lnSpc>
                        <a:spcAft>
                          <a:spcPts val="0"/>
                        </a:spcAft>
                      </a:pPr>
                      <a:r>
                        <a:rPr lang="es-CO" sz="900" dirty="0">
                          <a:effectLst/>
                        </a:rPr>
                        <a:t>Transporte de Mercancías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$ 618.800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$ 643.552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$ 669.294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4243843777"/>
                  </a:ext>
                </a:extLst>
              </a:tr>
              <a:tr h="152480">
                <a:tc>
                  <a:txBody>
                    <a:bodyPr/>
                    <a:lstStyle/>
                    <a:p>
                      <a:pPr algn="l">
                        <a:lnSpc>
                          <a:spcPct val="115000"/>
                        </a:lnSpc>
                        <a:spcAft>
                          <a:spcPts val="0"/>
                        </a:spcAft>
                      </a:pPr>
                      <a:r>
                        <a:rPr lang="es-CO" sz="900" dirty="0">
                          <a:effectLst/>
                        </a:rPr>
                        <a:t>Transporte  de Valores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dirty="0">
                          <a:effectLst/>
                        </a:rPr>
                        <a:t> $ 293.398 </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$ 305.134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$ 317.339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509020789"/>
                  </a:ext>
                </a:extLst>
              </a:tr>
              <a:tr h="152480">
                <a:tc>
                  <a:txBody>
                    <a:bodyPr/>
                    <a:lstStyle/>
                    <a:p>
                      <a:pPr algn="l">
                        <a:lnSpc>
                          <a:spcPct val="115000"/>
                        </a:lnSpc>
                        <a:spcAft>
                          <a:spcPts val="0"/>
                        </a:spcAft>
                      </a:pPr>
                      <a:r>
                        <a:rPr lang="es-CO" sz="900" dirty="0">
                          <a:effectLst/>
                        </a:rPr>
                        <a:t>Responsabilidad Civil Extracontractual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$ 24.857.053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$ 26.099.906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$ 27.404.901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844514407"/>
                  </a:ext>
                </a:extLst>
              </a:tr>
              <a:tr h="152480">
                <a:tc>
                  <a:txBody>
                    <a:bodyPr/>
                    <a:lstStyle/>
                    <a:p>
                      <a:pPr algn="l">
                        <a:lnSpc>
                          <a:spcPct val="115000"/>
                        </a:lnSpc>
                        <a:spcAft>
                          <a:spcPts val="0"/>
                        </a:spcAft>
                      </a:pPr>
                      <a:r>
                        <a:rPr lang="es-CO" sz="900" dirty="0">
                          <a:effectLst/>
                        </a:rPr>
                        <a:t>Infidelidad y Riesgos Financieros</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$ 211.117.574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$ 221.673.453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$ 232.757.126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2249857583"/>
                  </a:ext>
                </a:extLst>
              </a:tr>
              <a:tr h="152480">
                <a:tc>
                  <a:txBody>
                    <a:bodyPr/>
                    <a:lstStyle/>
                    <a:p>
                      <a:pPr algn="l">
                        <a:lnSpc>
                          <a:spcPct val="115000"/>
                        </a:lnSpc>
                        <a:spcAft>
                          <a:spcPts val="0"/>
                        </a:spcAft>
                      </a:pPr>
                      <a:r>
                        <a:rPr lang="es-CO" sz="900" dirty="0">
                          <a:effectLst/>
                        </a:rPr>
                        <a:t>Global de Manejo</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a:effectLst/>
                        </a:rPr>
                        <a:t> $ 7.517.539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$ 7.893.416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a:effectLst/>
                        </a:rPr>
                        <a:t> $ 8.288.087 </a:t>
                      </a:r>
                      <a:endParaRPr lang="es-CO" sz="90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039407551"/>
                  </a:ext>
                </a:extLst>
              </a:tr>
              <a:tr h="152480">
                <a:tc>
                  <a:txBody>
                    <a:bodyPr/>
                    <a:lstStyle/>
                    <a:p>
                      <a:pPr>
                        <a:lnSpc>
                          <a:spcPct val="115000"/>
                        </a:lnSpc>
                        <a:spcAft>
                          <a:spcPts val="0"/>
                        </a:spcAft>
                      </a:pPr>
                      <a:r>
                        <a:rPr lang="es-CO" sz="900" dirty="0">
                          <a:effectLst/>
                        </a:rPr>
                        <a:t>TOTAL</a:t>
                      </a:r>
                      <a:endParaRPr lang="es-CO" sz="900"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nchor="ctr"/>
                </a:tc>
                <a:tc>
                  <a:txBody>
                    <a:bodyPr/>
                    <a:lstStyle/>
                    <a:p>
                      <a:pPr algn="r">
                        <a:lnSpc>
                          <a:spcPct val="115000"/>
                        </a:lnSpc>
                        <a:spcAft>
                          <a:spcPts val="0"/>
                        </a:spcAft>
                      </a:pPr>
                      <a:r>
                        <a:rPr lang="es-ES" sz="900" b="1" dirty="0">
                          <a:effectLst/>
                        </a:rPr>
                        <a:t> $ 3.087.109.889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b="1" dirty="0">
                          <a:effectLst/>
                        </a:rPr>
                        <a:t> $ 3.213.029.206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tc>
                  <a:txBody>
                    <a:bodyPr/>
                    <a:lstStyle/>
                    <a:p>
                      <a:pPr algn="r">
                        <a:lnSpc>
                          <a:spcPct val="115000"/>
                        </a:lnSpc>
                        <a:spcAft>
                          <a:spcPts val="0"/>
                        </a:spcAft>
                      </a:pPr>
                      <a:r>
                        <a:rPr lang="es-ES" sz="900" b="1" dirty="0">
                          <a:effectLst/>
                        </a:rPr>
                        <a:t> $ 3.344.107.042 </a:t>
                      </a:r>
                      <a:endParaRPr lang="es-CO" sz="900" b="1" dirty="0">
                        <a:solidFill>
                          <a:schemeClr val="tx2"/>
                        </a:solidFill>
                        <a:effectLst/>
                        <a:latin typeface="+mj-lt"/>
                        <a:ea typeface="Times New Roman" panose="02020603050405020304" pitchFamily="18" charset="0"/>
                        <a:cs typeface="Times New Roman" panose="02020603050405020304" pitchFamily="18" charset="0"/>
                      </a:endParaRPr>
                    </a:p>
                  </a:txBody>
                  <a:tcPr marL="33338" marR="33338" marT="0" marB="0"/>
                </a:tc>
                <a:extLst>
                  <a:ext uri="{0D108BD9-81ED-4DB2-BD59-A6C34878D82A}">
                    <a16:rowId xmlns:a16="http://schemas.microsoft.com/office/drawing/2014/main" val="3911293092"/>
                  </a:ext>
                </a:extLst>
              </a:tr>
            </a:tbl>
          </a:graphicData>
        </a:graphic>
      </p:graphicFrame>
      <p:sp>
        <p:nvSpPr>
          <p:cNvPr id="21" name="Rectángulo 20">
            <a:extLst>
              <a:ext uri="{FF2B5EF4-FFF2-40B4-BE49-F238E27FC236}">
                <a16:creationId xmlns:a16="http://schemas.microsoft.com/office/drawing/2014/main" id="{587451F5-EDE4-455D-B9BB-4F8CB39839DE}"/>
              </a:ext>
            </a:extLst>
          </p:cNvPr>
          <p:cNvSpPr/>
          <p:nvPr/>
        </p:nvSpPr>
        <p:spPr>
          <a:xfrm>
            <a:off x="471353" y="4414478"/>
            <a:ext cx="5383205" cy="253916"/>
          </a:xfrm>
          <a:prstGeom prst="rect">
            <a:avLst/>
          </a:prstGeom>
        </p:spPr>
        <p:txBody>
          <a:bodyPr wrap="none">
            <a:spAutoFit/>
          </a:bodyPr>
          <a:lstStyle/>
          <a:p>
            <a:r>
              <a:rPr lang="es-ES" sz="1050" b="1" dirty="0">
                <a:solidFill>
                  <a:schemeClr val="tx2"/>
                </a:solidFill>
                <a:ea typeface="Times New Roman" panose="02020603050405020304" pitchFamily="18" charset="0"/>
                <a:cs typeface="Arial" panose="020B0604020202020204" pitchFamily="34" charset="0"/>
              </a:rPr>
              <a:t>PRESUPUESTO TOTAL ESTIMADO TRES ANUALIDADES DESPUÉS DE IVA COP$ $ 9.644.246.137</a:t>
            </a:r>
            <a:endParaRPr lang="es-CO" sz="1050" dirty="0">
              <a:solidFill>
                <a:schemeClr val="tx2"/>
              </a:solidFill>
            </a:endParaRPr>
          </a:p>
        </p:txBody>
      </p:sp>
      <p:sp>
        <p:nvSpPr>
          <p:cNvPr id="22" name="Flecha: cheurón 21">
            <a:extLst>
              <a:ext uri="{FF2B5EF4-FFF2-40B4-BE49-F238E27FC236}">
                <a16:creationId xmlns:a16="http://schemas.microsoft.com/office/drawing/2014/main" id="{B0D532F4-C9E7-4B55-AFED-3D2A186AB9FA}"/>
              </a:ext>
            </a:extLst>
          </p:cNvPr>
          <p:cNvSpPr/>
          <p:nvPr/>
        </p:nvSpPr>
        <p:spPr>
          <a:xfrm>
            <a:off x="6215684" y="2603936"/>
            <a:ext cx="241643" cy="238125"/>
          </a:xfrm>
          <a:prstGeom prst="chevron">
            <a:avLst/>
          </a:prstGeom>
          <a:solidFill>
            <a:schemeClr val="accent5"/>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chemeClr val="tx1"/>
              </a:solidFill>
            </a:endParaRPr>
          </a:p>
        </p:txBody>
      </p:sp>
      <p:sp>
        <p:nvSpPr>
          <p:cNvPr id="23" name="Marcador de contenido 2">
            <a:extLst>
              <a:ext uri="{FF2B5EF4-FFF2-40B4-BE49-F238E27FC236}">
                <a16:creationId xmlns:a16="http://schemas.microsoft.com/office/drawing/2014/main" id="{6061CD5F-5C78-443A-9174-825772E0F516}"/>
              </a:ext>
            </a:extLst>
          </p:cNvPr>
          <p:cNvSpPr txBox="1">
            <a:spLocks/>
          </p:cNvSpPr>
          <p:nvPr/>
        </p:nvSpPr>
        <p:spPr>
          <a:xfrm>
            <a:off x="6511248" y="3509762"/>
            <a:ext cx="2349383" cy="1373004"/>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Base de estimación de presupuesto: Estudio de mercado, Índice Global de Mercado de Seguros, MARSH 2018. Los precios globales y regionales de los seguras siguen aumentando en razón a las recientes catástrofes naturales y comportamiento siniestral de seguros de responsabilidad.</a:t>
            </a:r>
          </a:p>
        </p:txBody>
      </p:sp>
      <p:sp>
        <p:nvSpPr>
          <p:cNvPr id="24" name="Flecha: cheurón 23">
            <a:extLst>
              <a:ext uri="{FF2B5EF4-FFF2-40B4-BE49-F238E27FC236}">
                <a16:creationId xmlns:a16="http://schemas.microsoft.com/office/drawing/2014/main" id="{75EA5650-2431-4F8C-8742-488D4ADA2942}"/>
              </a:ext>
            </a:extLst>
          </p:cNvPr>
          <p:cNvSpPr/>
          <p:nvPr/>
        </p:nvSpPr>
        <p:spPr>
          <a:xfrm>
            <a:off x="6215684" y="3807082"/>
            <a:ext cx="241643" cy="238125"/>
          </a:xfrm>
          <a:prstGeom prst="chevron">
            <a:avLst/>
          </a:prstGeom>
          <a:solidFill>
            <a:schemeClr val="accent5"/>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chemeClr val="tx1"/>
              </a:solidFill>
            </a:endParaRPr>
          </a:p>
        </p:txBody>
      </p:sp>
      <p:sp>
        <p:nvSpPr>
          <p:cNvPr id="25" name="Marcador de contenido 2">
            <a:extLst>
              <a:ext uri="{FF2B5EF4-FFF2-40B4-BE49-F238E27FC236}">
                <a16:creationId xmlns:a16="http://schemas.microsoft.com/office/drawing/2014/main" id="{C74FBD0E-121B-4DF0-B5F0-F6C2DCB92D3E}"/>
              </a:ext>
            </a:extLst>
          </p:cNvPr>
          <p:cNvSpPr txBox="1">
            <a:spLocks/>
          </p:cNvSpPr>
          <p:nvPr/>
        </p:nvSpPr>
        <p:spPr>
          <a:xfrm>
            <a:off x="6511247" y="2527464"/>
            <a:ext cx="2026623" cy="565143"/>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Póliza </a:t>
            </a:r>
            <a:r>
              <a:rPr lang="es-ES" sz="1050" dirty="0" err="1"/>
              <a:t>TRDM</a:t>
            </a:r>
            <a:r>
              <a:rPr lang="es-ES" sz="1050" dirty="0"/>
              <a:t>, mayor importancia relativa en cuanto a necesidades de protección de SAE y costo.</a:t>
            </a:r>
          </a:p>
        </p:txBody>
      </p:sp>
      <p:sp>
        <p:nvSpPr>
          <p:cNvPr id="14" name="CuadroTexto 13">
            <a:extLst>
              <a:ext uri="{FF2B5EF4-FFF2-40B4-BE49-F238E27FC236}">
                <a16:creationId xmlns:a16="http://schemas.microsoft.com/office/drawing/2014/main" id="{AE8AA13A-1246-429C-B7C8-3A8384A54ECC}"/>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48648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459" y="1744625"/>
            <a:ext cx="2484783" cy="380873"/>
          </a:xfrm>
          <a:prstGeom prst="rect">
            <a:avLst/>
          </a:prstGeom>
          <a:noFill/>
        </p:spPr>
        <p:txBody>
          <a:bodyPr wrap="square" rtlCol="0">
            <a:spAutoFit/>
          </a:bodyPr>
          <a:lstStyle/>
          <a:p>
            <a:r>
              <a:rPr lang="es-ES" sz="1875" b="1" dirty="0">
                <a:solidFill>
                  <a:srgbClr val="A9A8A9"/>
                </a:solidFill>
                <a:latin typeface="Lato Bold"/>
                <a:cs typeface="Lato Bold"/>
              </a:rPr>
              <a:t>Estudio de Mercado: </a:t>
            </a: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3" name="Tabla 2">
            <a:extLst>
              <a:ext uri="{FF2B5EF4-FFF2-40B4-BE49-F238E27FC236}">
                <a16:creationId xmlns:a16="http://schemas.microsoft.com/office/drawing/2014/main" id="{20D2C1EC-A2AE-4CFD-AC3A-9A6D54CB2C11}"/>
              </a:ext>
            </a:extLst>
          </p:cNvPr>
          <p:cNvGraphicFramePr>
            <a:graphicFrameLocks noGrp="1"/>
          </p:cNvGraphicFramePr>
          <p:nvPr>
            <p:extLst/>
          </p:nvPr>
        </p:nvGraphicFramePr>
        <p:xfrm>
          <a:off x="134179" y="2102416"/>
          <a:ext cx="5344391" cy="3394490"/>
        </p:xfrm>
        <a:graphic>
          <a:graphicData uri="http://schemas.openxmlformats.org/drawingml/2006/table">
            <a:tbl>
              <a:tblPr firstRow="1" bandRow="1"/>
              <a:tblGrid>
                <a:gridCol w="2139397">
                  <a:extLst>
                    <a:ext uri="{9D8B030D-6E8A-4147-A177-3AD203B41FA5}">
                      <a16:colId xmlns:a16="http://schemas.microsoft.com/office/drawing/2014/main" val="3521443942"/>
                    </a:ext>
                  </a:extLst>
                </a:gridCol>
                <a:gridCol w="782707">
                  <a:extLst>
                    <a:ext uri="{9D8B030D-6E8A-4147-A177-3AD203B41FA5}">
                      <a16:colId xmlns:a16="http://schemas.microsoft.com/office/drawing/2014/main" val="1034415697"/>
                    </a:ext>
                  </a:extLst>
                </a:gridCol>
                <a:gridCol w="775252">
                  <a:extLst>
                    <a:ext uri="{9D8B030D-6E8A-4147-A177-3AD203B41FA5}">
                      <a16:colId xmlns:a16="http://schemas.microsoft.com/office/drawing/2014/main" val="2594991165"/>
                    </a:ext>
                  </a:extLst>
                </a:gridCol>
                <a:gridCol w="775253">
                  <a:extLst>
                    <a:ext uri="{9D8B030D-6E8A-4147-A177-3AD203B41FA5}">
                      <a16:colId xmlns:a16="http://schemas.microsoft.com/office/drawing/2014/main" val="695947049"/>
                    </a:ext>
                  </a:extLst>
                </a:gridCol>
                <a:gridCol w="811319">
                  <a:extLst>
                    <a:ext uri="{9D8B030D-6E8A-4147-A177-3AD203B41FA5}">
                      <a16:colId xmlns:a16="http://schemas.microsoft.com/office/drawing/2014/main" val="1113745784"/>
                    </a:ext>
                  </a:extLst>
                </a:gridCol>
                <a:gridCol w="60463">
                  <a:extLst>
                    <a:ext uri="{9D8B030D-6E8A-4147-A177-3AD203B41FA5}">
                      <a16:colId xmlns:a16="http://schemas.microsoft.com/office/drawing/2014/main" val="2996328416"/>
                    </a:ext>
                  </a:extLst>
                </a:gridCol>
              </a:tblGrid>
              <a:tr h="263810">
                <a:tc>
                  <a:txBody>
                    <a:bodyPr/>
                    <a:lstStyle/>
                    <a:p>
                      <a:pPr algn="ctr">
                        <a:lnSpc>
                          <a:spcPct val="107000"/>
                        </a:lnSpc>
                        <a:spcAft>
                          <a:spcPts val="0"/>
                        </a:spcAft>
                      </a:pPr>
                      <a:r>
                        <a:rPr lang="es-CO" sz="9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ASEGURADORAS</a:t>
                      </a:r>
                      <a:endParaRPr lang="es-CO"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ACTIVO</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PASIVO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PATRIMONIO</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gridSpan="2">
                  <a:txBody>
                    <a:bodyPr/>
                    <a:lstStyle/>
                    <a:p>
                      <a:pPr algn="ctr">
                        <a:lnSpc>
                          <a:spcPct val="107000"/>
                        </a:lnSpc>
                        <a:spcAft>
                          <a:spcPts val="0"/>
                        </a:spcAft>
                      </a:pPr>
                      <a:r>
                        <a:rPr lang="es-CO" sz="8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TOTAL INGRESOS OPERACIONALES</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nchor="ctr">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hMerge="1">
                  <a:txBody>
                    <a:bodyPr/>
                    <a:lstStyle/>
                    <a:p>
                      <a:endParaRPr lang="es-CO"/>
                    </a:p>
                  </a:txBody>
                  <a:tcPr/>
                </a:tc>
                <a:extLst>
                  <a:ext uri="{0D108BD9-81ED-4DB2-BD59-A6C34878D82A}">
                    <a16:rowId xmlns:a16="http://schemas.microsoft.com/office/drawing/2014/main" val="2405664416"/>
                  </a:ext>
                </a:extLst>
              </a:tr>
              <a:tr h="130445">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 SURAMERICANA S.A.</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$3.839.922.904</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$3.233.757.954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$606.164.950</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$2.435.628.919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303737513"/>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 ESTADO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$1.867.284.576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$1.650.322.851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$216.961.725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$1.754.539.019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439063302"/>
                  </a:ext>
                </a:extLst>
              </a:tr>
              <a:tr h="130445">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ALLIANZ SEGUROS S.A.</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$1.099.055.556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$929.730.031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$169.325.525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$1.114.616.906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973713992"/>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 PREVISORA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$2.042.111.068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$1.667.977.996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$374.133.072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$1.050.227.017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949439385"/>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 AXA Colpatria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$1.741.115.549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$1.530.008.897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$211.106.651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$936.710.628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456059504"/>
                  </a:ext>
                </a:extLst>
              </a:tr>
              <a:tr h="130445">
                <a:tc>
                  <a:txBody>
                    <a:bodyPr/>
                    <a:lstStyle/>
                    <a:p>
                      <a:pP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 MAPFRE</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$1.689.241.969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$1.521.217.602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$168.024.367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$871.096.030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3377583876"/>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 BOLIVAR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$1.858.346.629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$918.370.095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$939.976.534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$870.307.904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4223984"/>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44- CARDIF COLOMBIA SEG GENERALES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$918.288.978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$577.235.323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$341.053.655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$809.647.987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45585960"/>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 LIBERTY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$1.503.141.668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$1.156.816.479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$346.325.188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$762.787.571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02415588"/>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 CHUBB DE COLOMBIA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$923.123.346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$800.345.559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$122.777.787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$695.477.079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1733832978"/>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 MUNDIAL</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$818.740.462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$729.713.553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$89.026.909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$569.092.088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4252196038"/>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 QBE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$624.630.516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$557.033.908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$67.596.608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$416.488.221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1754145267"/>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 SBS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$965.724.803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$846.652.551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$119.072.252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$401.006.234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349507750"/>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 ALFA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$409.506.952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$259.743.906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$149.763.046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$253.910.206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921471220"/>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 HDI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$291.786.278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$240.643.613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$51.142.665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$190.795.675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370922941"/>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 BBVA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$318.625.837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$253.979.117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$64.646.720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$179.097.229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1522164276"/>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 CONFIANZA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$915.487.017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$820.035.192</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$95.451.825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$177.433.083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365310945"/>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48- ZURICH COLOMBIA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$208.793.589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$165.809.599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$42.983.989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$90.274.871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499978354"/>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 SOL. COLOMBIA SEG. DE CRÉDITO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$102.600.894</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$70.373.745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$32.227.149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$60.263.280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547705934"/>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 SEGUREXPO DE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$114.961.671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$96.126.138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$18.835.533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$41.043.447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15704072"/>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 BERKLEY INTERN SEGUROS COLOMBIA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$79.954.523</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$60.975.058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$18.979.465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$37.283.105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1901885868"/>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NACIONAL DE SEGUROS</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$131.064.308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$102.134.998</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$28.929.309</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$35.453.757</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hMerge="1">
                  <a:txBody>
                    <a:bodyPr/>
                    <a:lstStyle/>
                    <a:p>
                      <a:endParaRPr lang="es-CO"/>
                    </a:p>
                  </a:txBody>
                  <a:tcPr/>
                </a:tc>
                <a:extLst>
                  <a:ext uri="{0D108BD9-81ED-4DB2-BD59-A6C34878D82A}">
                    <a16:rowId xmlns:a16="http://schemas.microsoft.com/office/drawing/2014/main" val="384922250"/>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 JMALUCELLITRAVELERS SEGUROS S.A.</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$87.257.801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$61.152.106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$26.105.695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$13.023.450</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extLst>
                  <a:ext uri="{0D108BD9-81ED-4DB2-BD59-A6C34878D82A}">
                    <a16:rowId xmlns:a16="http://schemas.microsoft.com/office/drawing/2014/main" val="2552159813"/>
                  </a:ext>
                </a:extLst>
              </a:tr>
              <a:tr h="130445">
                <a:tc>
                  <a:txBody>
                    <a:bodyPr/>
                    <a:lstStyle/>
                    <a:p>
                      <a:pP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46- COFACE COLOMBIA SEGUROS DE CRÉDITO</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$30.948.246</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$14.308.911</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$16.639.335</a:t>
                      </a:r>
                      <a:endParaRPr lang="es-CO" sz="80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gn="r">
                        <a:lnSpc>
                          <a:spcPct val="107000"/>
                        </a:lnSpc>
                        <a:spcAft>
                          <a:spcPts val="0"/>
                        </a:spcAft>
                      </a:pPr>
                      <a:r>
                        <a:rPr lang="es-CO"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$10.315.160</a:t>
                      </a:r>
                      <a:endParaRPr lang="es-C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5063" marR="35063"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A6A6A6"/>
                    </a:solidFill>
                  </a:tcPr>
                </a:tc>
                <a:tc>
                  <a:txBody>
                    <a:bodyPr/>
                    <a:lstStyle/>
                    <a:p>
                      <a:pPr>
                        <a:lnSpc>
                          <a:spcPct val="107000"/>
                        </a:lnSpc>
                        <a:spcAft>
                          <a:spcPts val="800"/>
                        </a:spcAft>
                      </a:pPr>
                      <a:r>
                        <a:rPr lang="es-CO"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a:noFill/>
                    </a:lnB>
                  </a:tcPr>
                </a:tc>
                <a:extLst>
                  <a:ext uri="{0D108BD9-81ED-4DB2-BD59-A6C34878D82A}">
                    <a16:rowId xmlns:a16="http://schemas.microsoft.com/office/drawing/2014/main" val="1493999574"/>
                  </a:ext>
                </a:extLst>
              </a:tr>
            </a:tbl>
          </a:graphicData>
        </a:graphic>
      </p:graphicFrame>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5732550" y="2178037"/>
            <a:ext cx="3041218" cy="160072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r>
              <a:rPr lang="es-ES" sz="1050" dirty="0"/>
              <a:t>24 Compañías de Seguros Generales en total, 8 de estas compañías no están especializadas en seguros diferentes a los que requiere SAE. </a:t>
            </a:r>
          </a:p>
          <a:p>
            <a:pPr>
              <a:buFont typeface="Wingdings" panose="05000000000000000000" pitchFamily="2" charset="2"/>
              <a:buChar char="Ø"/>
            </a:pPr>
            <a:r>
              <a:rPr lang="es-ES" sz="1050" b="1" dirty="0"/>
              <a:t>El oferta potencial de Aseguradoras que podrían participar en el proceso se reduce a 16</a:t>
            </a:r>
            <a:r>
              <a:rPr lang="es-ES" sz="1050" dirty="0"/>
              <a:t>.</a:t>
            </a:r>
          </a:p>
          <a:p>
            <a:pPr>
              <a:buFont typeface="Wingdings" panose="05000000000000000000" pitchFamily="2" charset="2"/>
              <a:buChar char="Ø"/>
            </a:pPr>
            <a:r>
              <a:rPr lang="es-ES" sz="1050" dirty="0"/>
              <a:t>Todas las compañías cumplen con holgura los requisitos de solvencia y patrimonio adecuado que exige la Superfinanciera.</a:t>
            </a:r>
          </a:p>
        </p:txBody>
      </p:sp>
      <p:sp>
        <p:nvSpPr>
          <p:cNvPr id="4" name="Rectángulo: esquinas redondeadas 3">
            <a:extLst>
              <a:ext uri="{FF2B5EF4-FFF2-40B4-BE49-F238E27FC236}">
                <a16:creationId xmlns:a16="http://schemas.microsoft.com/office/drawing/2014/main" id="{F4B6476E-C856-449D-BA43-B7AD2A1C2DB1}"/>
              </a:ext>
            </a:extLst>
          </p:cNvPr>
          <p:cNvSpPr/>
          <p:nvPr/>
        </p:nvSpPr>
        <p:spPr>
          <a:xfrm>
            <a:off x="5752851" y="5027747"/>
            <a:ext cx="240030" cy="171450"/>
          </a:xfrm>
          <a:prstGeom prst="roundRect">
            <a:avLst/>
          </a:prstGeom>
          <a:solidFill>
            <a:srgbClr val="A9A8A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0" name="Marcador de contenido 2">
            <a:extLst>
              <a:ext uri="{FF2B5EF4-FFF2-40B4-BE49-F238E27FC236}">
                <a16:creationId xmlns:a16="http://schemas.microsoft.com/office/drawing/2014/main" id="{D040C615-8B92-48AB-B959-EEF50F1A78E3}"/>
              </a:ext>
            </a:extLst>
          </p:cNvPr>
          <p:cNvSpPr txBox="1">
            <a:spLocks/>
          </p:cNvSpPr>
          <p:nvPr/>
        </p:nvSpPr>
        <p:spPr>
          <a:xfrm>
            <a:off x="5992881" y="4524036"/>
            <a:ext cx="2780887" cy="117887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Compañías de Seguros generales con interés y especialidad comercial en seguros diferentes a los que requiere SAE</a:t>
            </a:r>
          </a:p>
        </p:txBody>
      </p:sp>
      <p:sp>
        <p:nvSpPr>
          <p:cNvPr id="13" name="CuadroTexto 12">
            <a:extLst>
              <a:ext uri="{FF2B5EF4-FFF2-40B4-BE49-F238E27FC236}">
                <a16:creationId xmlns:a16="http://schemas.microsoft.com/office/drawing/2014/main" id="{EF412617-CEEA-471E-AC6C-0BF69C505835}"/>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47513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459" y="1744625"/>
            <a:ext cx="2484783" cy="380873"/>
          </a:xfrm>
          <a:prstGeom prst="rect">
            <a:avLst/>
          </a:prstGeom>
          <a:noFill/>
        </p:spPr>
        <p:txBody>
          <a:bodyPr wrap="square" rtlCol="0">
            <a:spAutoFit/>
          </a:bodyPr>
          <a:lstStyle/>
          <a:p>
            <a:r>
              <a:rPr lang="es-ES" sz="1875" b="1" dirty="0">
                <a:solidFill>
                  <a:srgbClr val="A9A8A9"/>
                </a:solidFill>
                <a:latin typeface="Lato Bold"/>
                <a:cs typeface="Lato Bold"/>
              </a:rPr>
              <a:t>Estudio de Mercado: </a:t>
            </a:r>
          </a:p>
        </p:txBody>
      </p:sp>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19" name="Marcador de contenido 2">
            <a:extLst>
              <a:ext uri="{FF2B5EF4-FFF2-40B4-BE49-F238E27FC236}">
                <a16:creationId xmlns:a16="http://schemas.microsoft.com/office/drawing/2014/main" id="{0DF946BF-98AD-4CB7-BD6E-7493DFE5961A}"/>
              </a:ext>
            </a:extLst>
          </p:cNvPr>
          <p:cNvSpPr txBox="1">
            <a:spLocks/>
          </p:cNvSpPr>
          <p:nvPr/>
        </p:nvSpPr>
        <p:spPr>
          <a:xfrm>
            <a:off x="5732550" y="2178037"/>
            <a:ext cx="3041218" cy="1600721"/>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Ø"/>
            </a:pPr>
            <a:r>
              <a:rPr lang="es-ES" sz="1050" dirty="0"/>
              <a:t>32 Corredores de Seguros en Colombia, 8 de estas compañías no están especializadas en seguros diferentes a los que requiere SAE. </a:t>
            </a:r>
          </a:p>
          <a:p>
            <a:pPr>
              <a:buFont typeface="Wingdings" panose="05000000000000000000" pitchFamily="2" charset="2"/>
              <a:buChar char="Ø"/>
            </a:pPr>
            <a:r>
              <a:rPr lang="es-ES" sz="1050" b="1" dirty="0"/>
              <a:t>Requisito habilitante sugerido: Ingresos operacionales iguales o superiores al 55% del Presupuesto total estimado para las Tres anualidades</a:t>
            </a:r>
            <a:r>
              <a:rPr lang="es-ES" sz="1050" dirty="0"/>
              <a:t>.</a:t>
            </a:r>
          </a:p>
          <a:p>
            <a:pPr>
              <a:buFont typeface="Wingdings" panose="05000000000000000000" pitchFamily="2" charset="2"/>
              <a:buChar char="Ø"/>
            </a:pPr>
            <a:r>
              <a:rPr lang="es-ES" sz="1050" dirty="0"/>
              <a:t>Oferta potencial de Corredores que podrían participar en el proceso seria de 8.</a:t>
            </a:r>
          </a:p>
        </p:txBody>
      </p:sp>
      <p:sp>
        <p:nvSpPr>
          <p:cNvPr id="4" name="Rectángulo: esquinas redondeadas 3">
            <a:extLst>
              <a:ext uri="{FF2B5EF4-FFF2-40B4-BE49-F238E27FC236}">
                <a16:creationId xmlns:a16="http://schemas.microsoft.com/office/drawing/2014/main" id="{F4B6476E-C856-449D-BA43-B7AD2A1C2DB1}"/>
              </a:ext>
            </a:extLst>
          </p:cNvPr>
          <p:cNvSpPr/>
          <p:nvPr/>
        </p:nvSpPr>
        <p:spPr>
          <a:xfrm>
            <a:off x="5752851" y="4818247"/>
            <a:ext cx="240030" cy="171450"/>
          </a:xfrm>
          <a:prstGeom prst="roundRect">
            <a:avLst/>
          </a:prstGeom>
          <a:solidFill>
            <a:srgbClr val="A9A8A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0" name="Marcador de contenido 2">
            <a:extLst>
              <a:ext uri="{FF2B5EF4-FFF2-40B4-BE49-F238E27FC236}">
                <a16:creationId xmlns:a16="http://schemas.microsoft.com/office/drawing/2014/main" id="{D040C615-8B92-48AB-B959-EEF50F1A78E3}"/>
              </a:ext>
            </a:extLst>
          </p:cNvPr>
          <p:cNvSpPr txBox="1">
            <a:spLocks/>
          </p:cNvSpPr>
          <p:nvPr/>
        </p:nvSpPr>
        <p:spPr>
          <a:xfrm>
            <a:off x="5992881" y="4524036"/>
            <a:ext cx="2780887" cy="759872"/>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Corredores de Seguros con interés y especialidad comercial en intermediación de seguros diferentes a los que requiere SAE</a:t>
            </a:r>
          </a:p>
        </p:txBody>
      </p:sp>
      <p:graphicFrame>
        <p:nvGraphicFramePr>
          <p:cNvPr id="7" name="Tabla 6">
            <a:extLst>
              <a:ext uri="{FF2B5EF4-FFF2-40B4-BE49-F238E27FC236}">
                <a16:creationId xmlns:a16="http://schemas.microsoft.com/office/drawing/2014/main" id="{1B33EFB7-37B2-4A22-9FAC-5B89D6199C23}"/>
              </a:ext>
            </a:extLst>
          </p:cNvPr>
          <p:cNvGraphicFramePr>
            <a:graphicFrameLocks noGrp="1"/>
          </p:cNvGraphicFramePr>
          <p:nvPr>
            <p:extLst/>
          </p:nvPr>
        </p:nvGraphicFramePr>
        <p:xfrm>
          <a:off x="77459" y="2131145"/>
          <a:ext cx="5445254" cy="2840841"/>
        </p:xfrm>
        <a:graphic>
          <a:graphicData uri="http://schemas.openxmlformats.org/drawingml/2006/table">
            <a:tbl>
              <a:tblPr firstRow="1" firstCol="1" bandRow="1">
                <a:tableStyleId>{B301B821-A1FF-4177-AEE7-76D212191A09}</a:tableStyleId>
              </a:tblPr>
              <a:tblGrid>
                <a:gridCol w="2018573">
                  <a:extLst>
                    <a:ext uri="{9D8B030D-6E8A-4147-A177-3AD203B41FA5}">
                      <a16:colId xmlns:a16="http://schemas.microsoft.com/office/drawing/2014/main" val="3292513845"/>
                    </a:ext>
                  </a:extLst>
                </a:gridCol>
                <a:gridCol w="771302">
                  <a:extLst>
                    <a:ext uri="{9D8B030D-6E8A-4147-A177-3AD203B41FA5}">
                      <a16:colId xmlns:a16="http://schemas.microsoft.com/office/drawing/2014/main" val="77380185"/>
                    </a:ext>
                  </a:extLst>
                </a:gridCol>
                <a:gridCol w="660179">
                  <a:extLst>
                    <a:ext uri="{9D8B030D-6E8A-4147-A177-3AD203B41FA5}">
                      <a16:colId xmlns:a16="http://schemas.microsoft.com/office/drawing/2014/main" val="2562864877"/>
                    </a:ext>
                  </a:extLst>
                </a:gridCol>
                <a:gridCol w="674442">
                  <a:extLst>
                    <a:ext uri="{9D8B030D-6E8A-4147-A177-3AD203B41FA5}">
                      <a16:colId xmlns:a16="http://schemas.microsoft.com/office/drawing/2014/main" val="2748250702"/>
                    </a:ext>
                  </a:extLst>
                </a:gridCol>
                <a:gridCol w="739211">
                  <a:extLst>
                    <a:ext uri="{9D8B030D-6E8A-4147-A177-3AD203B41FA5}">
                      <a16:colId xmlns:a16="http://schemas.microsoft.com/office/drawing/2014/main" val="3805750019"/>
                    </a:ext>
                  </a:extLst>
                </a:gridCol>
                <a:gridCol w="166187">
                  <a:extLst>
                    <a:ext uri="{9D8B030D-6E8A-4147-A177-3AD203B41FA5}">
                      <a16:colId xmlns:a16="http://schemas.microsoft.com/office/drawing/2014/main" val="1079471692"/>
                    </a:ext>
                  </a:extLst>
                </a:gridCol>
                <a:gridCol w="415360">
                  <a:extLst>
                    <a:ext uri="{9D8B030D-6E8A-4147-A177-3AD203B41FA5}">
                      <a16:colId xmlns:a16="http://schemas.microsoft.com/office/drawing/2014/main" val="961627931"/>
                    </a:ext>
                  </a:extLst>
                </a:gridCol>
              </a:tblGrid>
              <a:tr h="397669">
                <a:tc>
                  <a:txBody>
                    <a:bodyPr/>
                    <a:lstStyle/>
                    <a:p>
                      <a:pPr algn="ctr">
                        <a:lnSpc>
                          <a:spcPct val="107000"/>
                        </a:lnSpc>
                        <a:spcAft>
                          <a:spcPts val="0"/>
                        </a:spcAft>
                      </a:pPr>
                      <a:r>
                        <a:rPr lang="es-CO" sz="900" dirty="0">
                          <a:effectLst/>
                        </a:rPr>
                        <a:t>CORREDORES DE SEGUROS</a:t>
                      </a:r>
                      <a:endParaRPr lang="es-CO" sz="9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dirty="0">
                          <a:effectLst/>
                        </a:rPr>
                        <a:t>ACTIVO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a:effectLst/>
                        </a:rPr>
                        <a:t>PASIVO</a:t>
                      </a:r>
                      <a:endParaRPr lang="es-CO" sz="800" b="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a:txBody>
                    <a:bodyPr/>
                    <a:lstStyle/>
                    <a:p>
                      <a:pPr algn="ctr">
                        <a:lnSpc>
                          <a:spcPct val="107000"/>
                        </a:lnSpc>
                        <a:spcAft>
                          <a:spcPts val="0"/>
                        </a:spcAft>
                      </a:pPr>
                      <a:r>
                        <a:rPr lang="es-CO" sz="800" dirty="0">
                          <a:effectLst/>
                        </a:rPr>
                        <a:t>PATRIMONIO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gridSpan="2">
                  <a:txBody>
                    <a:bodyPr/>
                    <a:lstStyle/>
                    <a:p>
                      <a:pPr algn="ctr">
                        <a:lnSpc>
                          <a:spcPct val="107000"/>
                        </a:lnSpc>
                        <a:spcAft>
                          <a:spcPts val="0"/>
                        </a:spcAft>
                      </a:pPr>
                      <a:r>
                        <a:rPr lang="es-CO" sz="800" dirty="0">
                          <a:effectLst/>
                        </a:rPr>
                        <a:t>INGRESOS OPERACIONALES</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tc hMerge="1">
                  <a:txBody>
                    <a:bodyPr/>
                    <a:lstStyle/>
                    <a:p>
                      <a:endParaRPr lang="es-CO"/>
                    </a:p>
                  </a:txBody>
                  <a:tcPr/>
                </a:tc>
                <a:tc>
                  <a:txBody>
                    <a:bodyPr/>
                    <a:lstStyle/>
                    <a:p>
                      <a:pPr algn="ctr">
                        <a:lnSpc>
                          <a:spcPct val="107000"/>
                        </a:lnSpc>
                        <a:spcAft>
                          <a:spcPts val="0"/>
                        </a:spcAft>
                      </a:pPr>
                      <a:r>
                        <a:rPr lang="es-CO" sz="800" dirty="0">
                          <a:effectLst/>
                        </a:rPr>
                        <a:t>% DE MERCADO</a:t>
                      </a:r>
                      <a:endParaRPr lang="es-CO" sz="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nchor="ctr"/>
                </a:tc>
                <a:extLst>
                  <a:ext uri="{0D108BD9-81ED-4DB2-BD59-A6C34878D82A}">
                    <a16:rowId xmlns:a16="http://schemas.microsoft.com/office/drawing/2014/main" val="1613699930"/>
                  </a:ext>
                </a:extLst>
              </a:tr>
              <a:tr h="128588">
                <a:tc>
                  <a:txBody>
                    <a:bodyPr/>
                    <a:lstStyle/>
                    <a:p>
                      <a:pPr>
                        <a:lnSpc>
                          <a:spcPct val="107000"/>
                        </a:lnSpc>
                        <a:spcAft>
                          <a:spcPts val="0"/>
                        </a:spcAft>
                      </a:pPr>
                      <a:r>
                        <a:rPr lang="es-CO" sz="800" b="0" dirty="0">
                          <a:effectLst/>
                        </a:rPr>
                        <a:t>28- DE LIMA MARSH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$79.797.538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$37.959.345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$41.838.193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$64.094.703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22,058%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312197674"/>
                  </a:ext>
                </a:extLst>
              </a:tr>
              <a:tr h="128588">
                <a:tc>
                  <a:txBody>
                    <a:bodyPr/>
                    <a:lstStyle/>
                    <a:p>
                      <a:pPr>
                        <a:lnSpc>
                          <a:spcPct val="107000"/>
                        </a:lnSpc>
                        <a:spcAft>
                          <a:spcPts val="0"/>
                        </a:spcAft>
                      </a:pPr>
                      <a:r>
                        <a:rPr lang="es-CO" sz="800" b="0" dirty="0">
                          <a:effectLst/>
                        </a:rPr>
                        <a:t>56- </a:t>
                      </a:r>
                      <a:r>
                        <a:rPr lang="es-CO" sz="800" b="0" dirty="0" err="1">
                          <a:effectLst/>
                        </a:rPr>
                        <a:t>AON</a:t>
                      </a:r>
                      <a:r>
                        <a:rPr lang="es-CO" sz="800" b="0" dirty="0">
                          <a:effectLst/>
                        </a:rPr>
                        <a:t> </a:t>
                      </a:r>
                      <a:r>
                        <a:rPr lang="es-CO" sz="800" b="0" dirty="0" err="1">
                          <a:effectLst/>
                        </a:rPr>
                        <a:t>RISK</a:t>
                      </a:r>
                      <a:r>
                        <a:rPr lang="es-CO" sz="800" b="0" dirty="0">
                          <a:effectLst/>
                        </a:rPr>
                        <a:t> </a:t>
                      </a:r>
                      <a:r>
                        <a:rPr lang="es-CO" sz="800" b="0" dirty="0" err="1">
                          <a:effectLst/>
                        </a:rPr>
                        <a:t>SERVICES</a:t>
                      </a:r>
                      <a:r>
                        <a:rPr lang="es-CO" sz="800" b="0" dirty="0">
                          <a:effectLst/>
                        </a:rPr>
                        <a:t> COLOMBIA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$63.910.169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$24.382.456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$39.527.713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$49.194.769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16,930%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318584144"/>
                  </a:ext>
                </a:extLst>
              </a:tr>
              <a:tr h="128588">
                <a:tc>
                  <a:txBody>
                    <a:bodyPr/>
                    <a:lstStyle/>
                    <a:p>
                      <a:pPr>
                        <a:lnSpc>
                          <a:spcPct val="107000"/>
                        </a:lnSpc>
                        <a:spcAft>
                          <a:spcPts val="0"/>
                        </a:spcAft>
                      </a:pPr>
                      <a:r>
                        <a:rPr lang="es-CO" sz="800" b="0" dirty="0">
                          <a:effectLst/>
                        </a:rPr>
                        <a:t>10- WILLIS COLOMBIA </a:t>
                      </a:r>
                      <a:r>
                        <a:rPr lang="es-CO" sz="800" b="0" dirty="0" err="1">
                          <a:effectLst/>
                        </a:rPr>
                        <a:t>COR</a:t>
                      </a:r>
                      <a:r>
                        <a:rPr lang="es-CO" sz="800" b="0" dirty="0">
                          <a:effectLst/>
                        </a:rPr>
                        <a:t> DE SEG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$36.680.872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$18.095.755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$18.585.116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$32.151.148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11,065%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4261438"/>
                  </a:ext>
                </a:extLst>
              </a:tr>
              <a:tr h="128588">
                <a:tc>
                  <a:txBody>
                    <a:bodyPr/>
                    <a:lstStyle/>
                    <a:p>
                      <a:pPr>
                        <a:lnSpc>
                          <a:spcPct val="107000"/>
                        </a:lnSpc>
                        <a:spcAft>
                          <a:spcPts val="0"/>
                        </a:spcAft>
                      </a:pPr>
                      <a:r>
                        <a:rPr lang="es-CO" sz="800" b="0" dirty="0">
                          <a:effectLst/>
                        </a:rPr>
                        <a:t>49- </a:t>
                      </a:r>
                      <a:r>
                        <a:rPr lang="es-CO" sz="800" b="0" dirty="0" err="1">
                          <a:effectLst/>
                        </a:rPr>
                        <a:t>JARDINE</a:t>
                      </a:r>
                      <a:r>
                        <a:rPr lang="es-CO" sz="800" b="0" dirty="0">
                          <a:effectLst/>
                        </a:rPr>
                        <a:t> LLOYD THOMPSON, VALENCIA &amp;</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$19.562.136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$5.995.928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$13.566.207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$30.129.365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10,369%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613117482"/>
                  </a:ext>
                </a:extLst>
              </a:tr>
              <a:tr h="128588">
                <a:tc>
                  <a:txBody>
                    <a:bodyPr/>
                    <a:lstStyle/>
                    <a:p>
                      <a:pPr>
                        <a:lnSpc>
                          <a:spcPct val="107000"/>
                        </a:lnSpc>
                        <a:spcAft>
                          <a:spcPts val="0"/>
                        </a:spcAft>
                      </a:pPr>
                      <a:r>
                        <a:rPr lang="es-CO" sz="800" b="0" dirty="0">
                          <a:effectLst/>
                        </a:rPr>
                        <a:t>136- </a:t>
                      </a:r>
                      <a:r>
                        <a:rPr lang="es-CO" sz="800" b="0" dirty="0" err="1">
                          <a:effectLst/>
                        </a:rPr>
                        <a:t>CORRECOL</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$30.637.040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$9.409.891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$21.227.149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$15.168.045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5,220%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4051487699"/>
                  </a:ext>
                </a:extLst>
              </a:tr>
              <a:tr h="128588">
                <a:tc>
                  <a:txBody>
                    <a:bodyPr/>
                    <a:lstStyle/>
                    <a:p>
                      <a:pPr>
                        <a:lnSpc>
                          <a:spcPct val="107000"/>
                        </a:lnSpc>
                        <a:spcAft>
                          <a:spcPts val="0"/>
                        </a:spcAft>
                      </a:pPr>
                      <a:r>
                        <a:rPr lang="es-CO" sz="800" b="0" dirty="0">
                          <a:effectLst/>
                        </a:rPr>
                        <a:t>157- SEGUROS BETA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$21.757.325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$5.371.327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$16.385.998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$11.669.898</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4,016%</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2791931284"/>
                  </a:ext>
                </a:extLst>
              </a:tr>
              <a:tr h="128588">
                <a:tc>
                  <a:txBody>
                    <a:bodyPr/>
                    <a:lstStyle/>
                    <a:p>
                      <a:pPr>
                        <a:lnSpc>
                          <a:spcPct val="107000"/>
                        </a:lnSpc>
                        <a:spcAft>
                          <a:spcPts val="0"/>
                        </a:spcAft>
                      </a:pPr>
                      <a:r>
                        <a:rPr lang="es-CO" sz="800" b="0" dirty="0">
                          <a:effectLst/>
                        </a:rPr>
                        <a:t>114- </a:t>
                      </a:r>
                      <a:r>
                        <a:rPr lang="es-CO" sz="800" b="0" dirty="0" err="1">
                          <a:effectLst/>
                        </a:rPr>
                        <a:t>PROMOTEC</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$17.323.842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$8.346.130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$8.977.713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$10.387.574</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3,575%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4158308915"/>
                  </a:ext>
                </a:extLst>
              </a:tr>
              <a:tr h="128588">
                <a:tc>
                  <a:txBody>
                    <a:bodyPr/>
                    <a:lstStyle/>
                    <a:p>
                      <a:pPr>
                        <a:lnSpc>
                          <a:spcPct val="107000"/>
                        </a:lnSpc>
                        <a:spcAft>
                          <a:spcPts val="0"/>
                        </a:spcAft>
                      </a:pPr>
                      <a:r>
                        <a:rPr lang="es-CO" sz="800" b="0" dirty="0">
                          <a:effectLst/>
                        </a:rPr>
                        <a:t>71- </a:t>
                      </a:r>
                      <a:r>
                        <a:rPr lang="es-CO" sz="800" b="0" dirty="0" err="1">
                          <a:effectLst/>
                        </a:rPr>
                        <a:t>HOWDEN</a:t>
                      </a:r>
                      <a:r>
                        <a:rPr lang="es-CO" sz="800" b="0" dirty="0">
                          <a:effectLst/>
                        </a:rPr>
                        <a:t> </a:t>
                      </a:r>
                      <a:r>
                        <a:rPr lang="es-CO" sz="800" b="0" dirty="0" err="1">
                          <a:effectLst/>
                        </a:rPr>
                        <a:t>WACOLDA</a:t>
                      </a:r>
                      <a:r>
                        <a:rPr lang="es-CO" sz="800" b="0" dirty="0">
                          <a:effectLst/>
                        </a:rPr>
                        <a:t> LTDA.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$9.772.469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$6.006.722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$3.765.747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$10.350.179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3,562%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933719023"/>
                  </a:ext>
                </a:extLst>
              </a:tr>
              <a:tr h="128588">
                <a:tc>
                  <a:txBody>
                    <a:bodyPr/>
                    <a:lstStyle/>
                    <a:p>
                      <a:pPr>
                        <a:lnSpc>
                          <a:spcPct val="107000"/>
                        </a:lnSpc>
                        <a:spcAft>
                          <a:spcPts val="0"/>
                        </a:spcAft>
                      </a:pPr>
                      <a:r>
                        <a:rPr lang="es-CO" sz="800" b="0" dirty="0">
                          <a:effectLst/>
                        </a:rPr>
                        <a:t>111- ITAÚ CORREDOR DE SEGUROS</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$11.792.652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$6.182.966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$5.609.686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$10.083.553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3,470%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471960696"/>
                  </a:ext>
                </a:extLst>
              </a:tr>
              <a:tr h="128588">
                <a:tc>
                  <a:txBody>
                    <a:bodyPr/>
                    <a:lstStyle/>
                    <a:p>
                      <a:pPr>
                        <a:lnSpc>
                          <a:spcPct val="107000"/>
                        </a:lnSpc>
                        <a:spcAft>
                          <a:spcPts val="0"/>
                        </a:spcAft>
                      </a:pPr>
                      <a:r>
                        <a:rPr lang="es-CO" sz="800" b="0" dirty="0">
                          <a:effectLst/>
                        </a:rPr>
                        <a:t>155- </a:t>
                      </a:r>
                      <a:r>
                        <a:rPr lang="es-CO" sz="800" b="0" dirty="0" err="1">
                          <a:effectLst/>
                        </a:rPr>
                        <a:t>COMEVA</a:t>
                      </a:r>
                      <a:r>
                        <a:rPr lang="es-CO" sz="800" b="0" dirty="0">
                          <a:effectLst/>
                        </a:rPr>
                        <a:t> CORREDORES DE SEGUROS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$12.263.271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$9.188.532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$3.074.739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$9.268.663</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3,190%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1366547218"/>
                  </a:ext>
                </a:extLst>
              </a:tr>
              <a:tr h="128588">
                <a:tc>
                  <a:txBody>
                    <a:bodyPr/>
                    <a:lstStyle/>
                    <a:p>
                      <a:pPr>
                        <a:lnSpc>
                          <a:spcPct val="107000"/>
                        </a:lnSpc>
                        <a:spcAft>
                          <a:spcPts val="0"/>
                        </a:spcAft>
                      </a:pPr>
                      <a:r>
                        <a:rPr lang="es-CO" sz="800" b="0" dirty="0">
                          <a:effectLst/>
                        </a:rPr>
                        <a:t>112- ARTHUR J. GALLAGHER</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$22.544.306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$20.131.951</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$2.412.354</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$7.389.932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2,543%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783529913"/>
                  </a:ext>
                </a:extLst>
              </a:tr>
              <a:tr h="128588">
                <a:tc>
                  <a:txBody>
                    <a:bodyPr/>
                    <a:lstStyle/>
                    <a:p>
                      <a:pPr>
                        <a:lnSpc>
                          <a:spcPct val="107000"/>
                        </a:lnSpc>
                        <a:spcAft>
                          <a:spcPts val="0"/>
                        </a:spcAft>
                      </a:pPr>
                      <a:r>
                        <a:rPr lang="es-CO" sz="800" b="0" dirty="0">
                          <a:effectLst/>
                        </a:rPr>
                        <a:t>31- </a:t>
                      </a:r>
                      <a:r>
                        <a:rPr lang="es-CO" sz="800" b="0" dirty="0" err="1">
                          <a:effectLst/>
                        </a:rPr>
                        <a:t>ARESS</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$8.538.140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$2.158.261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$6.379.879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a:txBody>
                    <a:bodyPr/>
                    <a:lstStyle/>
                    <a:p>
                      <a:pPr algn="r">
                        <a:lnSpc>
                          <a:spcPct val="107000"/>
                        </a:lnSpc>
                        <a:spcAft>
                          <a:spcPts val="0"/>
                        </a:spcAft>
                      </a:pPr>
                      <a:r>
                        <a:rPr lang="es-CO" sz="800" dirty="0">
                          <a:effectLst/>
                        </a:rPr>
                        <a:t>$5.333.059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gridSpan="2">
                  <a:txBody>
                    <a:bodyPr/>
                    <a:lstStyle/>
                    <a:p>
                      <a:pPr algn="r">
                        <a:lnSpc>
                          <a:spcPct val="107000"/>
                        </a:lnSpc>
                        <a:spcAft>
                          <a:spcPts val="0"/>
                        </a:spcAft>
                      </a:pPr>
                      <a:r>
                        <a:rPr lang="es-CO" sz="800" dirty="0">
                          <a:effectLst/>
                        </a:rPr>
                        <a:t>1,835%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solidFill>
                      <a:srgbClr val="A9A8A9"/>
                    </a:solidFill>
                  </a:tcPr>
                </a:tc>
                <a:tc hMerge="1">
                  <a:txBody>
                    <a:bodyPr/>
                    <a:lstStyle/>
                    <a:p>
                      <a:endParaRPr lang="es-CO"/>
                    </a:p>
                  </a:txBody>
                  <a:tcPr/>
                </a:tc>
                <a:extLst>
                  <a:ext uri="{0D108BD9-81ED-4DB2-BD59-A6C34878D82A}">
                    <a16:rowId xmlns:a16="http://schemas.microsoft.com/office/drawing/2014/main" val="1716667900"/>
                  </a:ext>
                </a:extLst>
              </a:tr>
              <a:tr h="128588">
                <a:tc>
                  <a:txBody>
                    <a:bodyPr/>
                    <a:lstStyle/>
                    <a:p>
                      <a:pPr>
                        <a:lnSpc>
                          <a:spcPct val="107000"/>
                        </a:lnSpc>
                        <a:spcAft>
                          <a:spcPts val="0"/>
                        </a:spcAft>
                      </a:pPr>
                      <a:r>
                        <a:rPr lang="es-CO" sz="800" b="0" dirty="0">
                          <a:effectLst/>
                        </a:rPr>
                        <a:t>101- SANTIAGO </a:t>
                      </a:r>
                      <a:r>
                        <a:rPr lang="es-CO" sz="800" b="0" dirty="0" err="1">
                          <a:effectLst/>
                        </a:rPr>
                        <a:t>VELEZ</a:t>
                      </a:r>
                      <a:r>
                        <a:rPr lang="es-CO" sz="800" b="0" dirty="0">
                          <a:effectLst/>
                        </a:rPr>
                        <a:t> Y ASOCIADOS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$7.502.100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$3.049.860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$4.452.240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$4.763.732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1,639%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2318581630"/>
                  </a:ext>
                </a:extLst>
              </a:tr>
              <a:tr h="128588">
                <a:tc>
                  <a:txBody>
                    <a:bodyPr/>
                    <a:lstStyle/>
                    <a:p>
                      <a:pPr>
                        <a:lnSpc>
                          <a:spcPct val="107000"/>
                        </a:lnSpc>
                        <a:spcAft>
                          <a:spcPts val="0"/>
                        </a:spcAft>
                      </a:pPr>
                      <a:r>
                        <a:rPr lang="es-CO" sz="800" b="0">
                          <a:effectLst/>
                        </a:rPr>
                        <a:t>59- VML S.A. CORREDORES DE SEGUROS</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$4.134.250</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$1.413.492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$2.720.758</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$4.069.930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1,401%</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6097846"/>
                  </a:ext>
                </a:extLst>
              </a:tr>
              <a:tr h="128588">
                <a:tc>
                  <a:txBody>
                    <a:bodyPr/>
                    <a:lstStyle/>
                    <a:p>
                      <a:pPr>
                        <a:lnSpc>
                          <a:spcPct val="107000"/>
                        </a:lnSpc>
                        <a:spcAft>
                          <a:spcPts val="0"/>
                        </a:spcAft>
                      </a:pPr>
                      <a:r>
                        <a:rPr lang="es-CO" sz="800" b="0" dirty="0">
                          <a:effectLst/>
                        </a:rPr>
                        <a:t>80- CORREDORES DE SEGUROS DEL VALLE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$2.018.303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$935.943</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$1.082.360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$2.998.167</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1,032%</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578461671"/>
                  </a:ext>
                </a:extLst>
              </a:tr>
              <a:tr h="128588">
                <a:tc>
                  <a:txBody>
                    <a:bodyPr/>
                    <a:lstStyle/>
                    <a:p>
                      <a:pPr>
                        <a:lnSpc>
                          <a:spcPct val="107000"/>
                        </a:lnSpc>
                        <a:spcAft>
                          <a:spcPts val="0"/>
                        </a:spcAft>
                      </a:pPr>
                      <a:r>
                        <a:rPr lang="es-CO" sz="800" b="0" dirty="0">
                          <a:effectLst/>
                        </a:rPr>
                        <a:t>156- </a:t>
                      </a:r>
                      <a:r>
                        <a:rPr lang="es-CO" sz="800" b="0" dirty="0" err="1">
                          <a:effectLst/>
                        </a:rPr>
                        <a:t>GONSEGUROS</a:t>
                      </a:r>
                      <a:r>
                        <a:rPr lang="es-CO" sz="800" b="0" dirty="0">
                          <a:effectLst/>
                        </a:rPr>
                        <a:t> </a:t>
                      </a:r>
                      <a:r>
                        <a:rPr lang="es-CO" sz="800" b="0" dirty="0" err="1">
                          <a:effectLst/>
                        </a:rPr>
                        <a:t>COR</a:t>
                      </a:r>
                      <a:r>
                        <a:rPr lang="es-CO" sz="800" b="0" dirty="0">
                          <a:effectLst/>
                        </a:rPr>
                        <a:t> DE SEGUROS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$4.506.066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$1.800.957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$2.705.109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$2.845.286</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0,979%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031413036"/>
                  </a:ext>
                </a:extLst>
              </a:tr>
              <a:tr h="128588">
                <a:tc>
                  <a:txBody>
                    <a:bodyPr/>
                    <a:lstStyle/>
                    <a:p>
                      <a:pPr>
                        <a:lnSpc>
                          <a:spcPct val="107000"/>
                        </a:lnSpc>
                        <a:spcAft>
                          <a:spcPts val="0"/>
                        </a:spcAft>
                      </a:pPr>
                      <a:r>
                        <a:rPr lang="es-CO" sz="800" b="0">
                          <a:effectLst/>
                        </a:rPr>
                        <a:t>102- THB COLOMBIA S.A.</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$2.960.527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$1.734.231</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$1.226.296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$2.688.965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a:effectLst/>
                        </a:rPr>
                        <a:t>0,925%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2139059420"/>
                  </a:ext>
                </a:extLst>
              </a:tr>
              <a:tr h="128588">
                <a:tc>
                  <a:txBody>
                    <a:bodyPr/>
                    <a:lstStyle/>
                    <a:p>
                      <a:pPr>
                        <a:lnSpc>
                          <a:spcPct val="107000"/>
                        </a:lnSpc>
                        <a:spcAft>
                          <a:spcPts val="0"/>
                        </a:spcAft>
                      </a:pPr>
                      <a:r>
                        <a:rPr lang="es-CO" sz="800" b="0" dirty="0">
                          <a:effectLst/>
                        </a:rPr>
                        <a:t>128- </a:t>
                      </a:r>
                      <a:r>
                        <a:rPr lang="es-CO" sz="800" b="0" dirty="0" err="1">
                          <a:effectLst/>
                        </a:rPr>
                        <a:t>SEKURITAS</a:t>
                      </a:r>
                      <a:r>
                        <a:rPr lang="es-CO" sz="800" b="0" dirty="0">
                          <a:effectLst/>
                        </a:rPr>
                        <a:t> S.A.</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$4.116.269</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$1.644.057</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$2.472.212</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$2.599.664</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0,895%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188442368"/>
                  </a:ext>
                </a:extLst>
              </a:tr>
              <a:tr h="128588">
                <a:tc>
                  <a:txBody>
                    <a:bodyPr/>
                    <a:lstStyle/>
                    <a:p>
                      <a:pPr>
                        <a:lnSpc>
                          <a:spcPct val="107000"/>
                        </a:lnSpc>
                        <a:spcAft>
                          <a:spcPts val="0"/>
                        </a:spcAft>
                      </a:pPr>
                      <a:r>
                        <a:rPr lang="es-CO" sz="800" b="0" dirty="0">
                          <a:effectLst/>
                        </a:rPr>
                        <a:t>149- </a:t>
                      </a:r>
                      <a:r>
                        <a:rPr lang="es-CO" sz="800" b="0" dirty="0" err="1">
                          <a:effectLst/>
                        </a:rPr>
                        <a:t>JARGU</a:t>
                      </a:r>
                      <a:r>
                        <a:rPr lang="es-CO" sz="800" b="0" dirty="0">
                          <a:effectLst/>
                        </a:rPr>
                        <a:t> S.A. CORREDORES DE SEGUROS</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$6.276.150</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$1.049.885</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a:effectLst/>
                        </a:rPr>
                        <a:t>$5.226.266</a:t>
                      </a:r>
                      <a:endParaRPr lang="es-CO" sz="800" b="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a:txBody>
                    <a:bodyPr/>
                    <a:lstStyle/>
                    <a:p>
                      <a:pPr algn="r">
                        <a:lnSpc>
                          <a:spcPct val="107000"/>
                        </a:lnSpc>
                        <a:spcAft>
                          <a:spcPts val="0"/>
                        </a:spcAft>
                      </a:pPr>
                      <a:r>
                        <a:rPr lang="es-CO" sz="800" dirty="0">
                          <a:effectLst/>
                        </a:rPr>
                        <a:t>$2.582.125</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gridSpan="2">
                  <a:txBody>
                    <a:bodyPr/>
                    <a:lstStyle/>
                    <a:p>
                      <a:pPr algn="r">
                        <a:lnSpc>
                          <a:spcPct val="107000"/>
                        </a:lnSpc>
                        <a:spcAft>
                          <a:spcPts val="0"/>
                        </a:spcAft>
                      </a:pPr>
                      <a:r>
                        <a:rPr lang="es-CO" sz="800" dirty="0">
                          <a:effectLst/>
                        </a:rPr>
                        <a:t>0,889%</a:t>
                      </a:r>
                      <a:endParaRPr lang="es-CO"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26036" marR="26036" marT="0" marB="0"/>
                </a:tc>
                <a:tc hMerge="1">
                  <a:txBody>
                    <a:bodyPr/>
                    <a:lstStyle/>
                    <a:p>
                      <a:endParaRPr lang="es-CO"/>
                    </a:p>
                  </a:txBody>
                  <a:tcPr/>
                </a:tc>
                <a:extLst>
                  <a:ext uri="{0D108BD9-81ED-4DB2-BD59-A6C34878D82A}">
                    <a16:rowId xmlns:a16="http://schemas.microsoft.com/office/drawing/2014/main" val="3506166693"/>
                  </a:ext>
                </a:extLst>
              </a:tr>
            </a:tbl>
          </a:graphicData>
        </a:graphic>
      </p:graphicFrame>
      <p:sp>
        <p:nvSpPr>
          <p:cNvPr id="14" name="Marcador de contenido 2">
            <a:extLst>
              <a:ext uri="{FF2B5EF4-FFF2-40B4-BE49-F238E27FC236}">
                <a16:creationId xmlns:a16="http://schemas.microsoft.com/office/drawing/2014/main" id="{4A6E7DF7-4C3A-480C-BA98-4906E1802808}"/>
              </a:ext>
            </a:extLst>
          </p:cNvPr>
          <p:cNvSpPr txBox="1">
            <a:spLocks/>
          </p:cNvSpPr>
          <p:nvPr/>
        </p:nvSpPr>
        <p:spPr>
          <a:xfrm>
            <a:off x="485510" y="5006991"/>
            <a:ext cx="4629150" cy="396932"/>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s-ES" sz="1050" dirty="0"/>
              <a:t>Otros 13 Corredores de Seguros presentes en el mercado.</a:t>
            </a:r>
          </a:p>
        </p:txBody>
      </p:sp>
      <p:sp>
        <p:nvSpPr>
          <p:cNvPr id="9" name="Flecha: a la derecha con bandas 8">
            <a:extLst>
              <a:ext uri="{FF2B5EF4-FFF2-40B4-BE49-F238E27FC236}">
                <a16:creationId xmlns:a16="http://schemas.microsoft.com/office/drawing/2014/main" id="{C53446F8-C067-44FE-8D4C-446506FD41E2}"/>
              </a:ext>
            </a:extLst>
          </p:cNvPr>
          <p:cNvSpPr/>
          <p:nvPr/>
        </p:nvSpPr>
        <p:spPr>
          <a:xfrm rot="5400000">
            <a:off x="231756" y="5086394"/>
            <a:ext cx="240030" cy="238125"/>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3" name="Rectángulo 12">
            <a:extLst>
              <a:ext uri="{FF2B5EF4-FFF2-40B4-BE49-F238E27FC236}">
                <a16:creationId xmlns:a16="http://schemas.microsoft.com/office/drawing/2014/main" id="{A56BE23A-BECE-46AB-8444-B8F922466A8F}"/>
              </a:ext>
            </a:extLst>
          </p:cNvPr>
          <p:cNvSpPr/>
          <p:nvPr/>
        </p:nvSpPr>
        <p:spPr>
          <a:xfrm>
            <a:off x="77459" y="2530602"/>
            <a:ext cx="5445252" cy="1555680"/>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5" name="CuadroTexto 14">
            <a:extLst>
              <a:ext uri="{FF2B5EF4-FFF2-40B4-BE49-F238E27FC236}">
                <a16:creationId xmlns:a16="http://schemas.microsoft.com/office/drawing/2014/main" id="{1957CB7D-5392-4597-9258-6B16A93A1E52}"/>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15832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1" y="6668637"/>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Rectangle 6">
            <a:extLst>
              <a:ext uri="{FF2B5EF4-FFF2-40B4-BE49-F238E27FC236}">
                <a16:creationId xmlns:a16="http://schemas.microsoft.com/office/drawing/2014/main" id="{24AE6518-D528-44B5-AA11-380A06B778C5}"/>
              </a:ext>
            </a:extLst>
          </p:cNvPr>
          <p:cNvSpPr>
            <a:spLocks noChangeArrowheads="1"/>
          </p:cNvSpPr>
          <p:nvPr/>
        </p:nvSpPr>
        <p:spPr bwMode="auto">
          <a:xfrm>
            <a:off x="6083581" y="2818648"/>
            <a:ext cx="1565672" cy="432197"/>
          </a:xfrm>
          <a:prstGeom prst="rect">
            <a:avLst/>
          </a:prstGeom>
          <a:solidFill>
            <a:srgbClr val="66FFFF"/>
          </a:solidFill>
          <a:ln w="9525">
            <a:solidFill>
              <a:schemeClr val="accent2">
                <a:lumMod val="60000"/>
                <a:lumOff val="40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Aseguradora</a:t>
            </a:r>
          </a:p>
          <a:p>
            <a:pPr algn="ctr"/>
            <a:r>
              <a:rPr lang="es-CO" sz="1350" b="1" dirty="0"/>
              <a:t>Local</a:t>
            </a:r>
            <a:endParaRPr lang="en-US" sz="1350" b="1" dirty="0"/>
          </a:p>
        </p:txBody>
      </p:sp>
      <p:cxnSp>
        <p:nvCxnSpPr>
          <p:cNvPr id="11" name="AutoShape 13">
            <a:extLst>
              <a:ext uri="{FF2B5EF4-FFF2-40B4-BE49-F238E27FC236}">
                <a16:creationId xmlns:a16="http://schemas.microsoft.com/office/drawing/2014/main" id="{CB8B7136-8708-4AB6-BF27-15CAE51ECE00}"/>
              </a:ext>
            </a:extLst>
          </p:cNvPr>
          <p:cNvCxnSpPr>
            <a:cxnSpLocks noChangeShapeType="1"/>
            <a:stCxn id="26" idx="3"/>
            <a:endCxn id="19" idx="0"/>
          </p:cNvCxnSpPr>
          <p:nvPr/>
        </p:nvCxnSpPr>
        <p:spPr bwMode="auto">
          <a:xfrm flipV="1">
            <a:off x="2248512" y="2093375"/>
            <a:ext cx="1878799" cy="272590"/>
          </a:xfrm>
          <a:prstGeom prst="bentConnector4">
            <a:avLst>
              <a:gd name="adj1" fmla="val 27860"/>
              <a:gd name="adj2" fmla="val 261391"/>
            </a:avLst>
          </a:prstGeom>
          <a:noFill/>
          <a:ln w="57150">
            <a:solidFill>
              <a:schemeClr val="folHlink"/>
            </a:solidFill>
            <a:miter lim="800000"/>
            <a:headEnd/>
            <a:tailEnd type="triangle" w="med" len="med"/>
          </a:ln>
        </p:spPr>
      </p:cxnSp>
      <p:cxnSp>
        <p:nvCxnSpPr>
          <p:cNvPr id="12" name="AutoShape 14">
            <a:extLst>
              <a:ext uri="{FF2B5EF4-FFF2-40B4-BE49-F238E27FC236}">
                <a16:creationId xmlns:a16="http://schemas.microsoft.com/office/drawing/2014/main" id="{79A86D7E-A28F-4125-8858-7DEC3F56D52E}"/>
              </a:ext>
            </a:extLst>
          </p:cNvPr>
          <p:cNvCxnSpPr>
            <a:cxnSpLocks noChangeShapeType="1"/>
            <a:stCxn id="27" idx="6"/>
            <a:endCxn id="19" idx="2"/>
          </p:cNvCxnSpPr>
          <p:nvPr/>
        </p:nvCxnSpPr>
        <p:spPr bwMode="auto">
          <a:xfrm flipV="1">
            <a:off x="1665132" y="3870821"/>
            <a:ext cx="2462178" cy="451098"/>
          </a:xfrm>
          <a:prstGeom prst="bentConnector2">
            <a:avLst/>
          </a:prstGeom>
          <a:noFill/>
          <a:ln w="57150">
            <a:solidFill>
              <a:schemeClr val="folHlink"/>
            </a:solidFill>
            <a:miter lim="800000"/>
            <a:headEnd/>
            <a:tailEnd type="triangle" w="med" len="med"/>
          </a:ln>
        </p:spPr>
      </p:cxnSp>
      <p:cxnSp>
        <p:nvCxnSpPr>
          <p:cNvPr id="13" name="AutoShape 16">
            <a:extLst>
              <a:ext uri="{FF2B5EF4-FFF2-40B4-BE49-F238E27FC236}">
                <a16:creationId xmlns:a16="http://schemas.microsoft.com/office/drawing/2014/main" id="{E8AE313D-D40F-49B7-9075-A7AB9F319074}"/>
              </a:ext>
            </a:extLst>
          </p:cNvPr>
          <p:cNvCxnSpPr>
            <a:cxnSpLocks noChangeShapeType="1"/>
            <a:stCxn id="19" idx="3"/>
            <a:endCxn id="9" idx="0"/>
          </p:cNvCxnSpPr>
          <p:nvPr/>
        </p:nvCxnSpPr>
        <p:spPr bwMode="auto">
          <a:xfrm flipV="1">
            <a:off x="4959247" y="2818648"/>
            <a:ext cx="1907171" cy="163450"/>
          </a:xfrm>
          <a:prstGeom prst="bentConnector4">
            <a:avLst>
              <a:gd name="adj1" fmla="val 29476"/>
              <a:gd name="adj2" fmla="val 648623"/>
            </a:avLst>
          </a:prstGeom>
          <a:noFill/>
          <a:ln w="57150">
            <a:solidFill>
              <a:schemeClr val="folHlink"/>
            </a:solidFill>
            <a:miter lim="800000"/>
            <a:headEnd/>
            <a:tailEnd type="triangle" w="med" len="med"/>
          </a:ln>
        </p:spPr>
      </p:cxnSp>
      <p:cxnSp>
        <p:nvCxnSpPr>
          <p:cNvPr id="14" name="AutoShape 17">
            <a:extLst>
              <a:ext uri="{FF2B5EF4-FFF2-40B4-BE49-F238E27FC236}">
                <a16:creationId xmlns:a16="http://schemas.microsoft.com/office/drawing/2014/main" id="{93C1BEA2-EEC4-44D8-B5A6-D4EC1BEAE39C}"/>
              </a:ext>
            </a:extLst>
          </p:cNvPr>
          <p:cNvCxnSpPr>
            <a:cxnSpLocks noChangeShapeType="1"/>
            <a:stCxn id="9" idx="2"/>
            <a:endCxn id="16" idx="0"/>
          </p:cNvCxnSpPr>
          <p:nvPr/>
        </p:nvCxnSpPr>
        <p:spPr bwMode="auto">
          <a:xfrm>
            <a:off x="6866417" y="3250845"/>
            <a:ext cx="0" cy="468823"/>
          </a:xfrm>
          <a:prstGeom prst="straightConnector1">
            <a:avLst/>
          </a:prstGeom>
          <a:noFill/>
          <a:ln w="57150">
            <a:solidFill>
              <a:schemeClr val="folHlink"/>
            </a:solidFill>
            <a:round/>
            <a:headEnd/>
            <a:tailEnd type="triangle" w="med" len="med"/>
          </a:ln>
        </p:spPr>
      </p:cxnSp>
      <p:cxnSp>
        <p:nvCxnSpPr>
          <p:cNvPr id="15" name="AutoShape 18">
            <a:extLst>
              <a:ext uri="{FF2B5EF4-FFF2-40B4-BE49-F238E27FC236}">
                <a16:creationId xmlns:a16="http://schemas.microsoft.com/office/drawing/2014/main" id="{9085FA2B-AFF5-4695-87B7-C0F8349DB399}"/>
              </a:ext>
            </a:extLst>
          </p:cNvPr>
          <p:cNvCxnSpPr>
            <a:cxnSpLocks noChangeShapeType="1"/>
            <a:stCxn id="16" idx="3"/>
            <a:endCxn id="24" idx="0"/>
          </p:cNvCxnSpPr>
          <p:nvPr/>
        </p:nvCxnSpPr>
        <p:spPr bwMode="auto">
          <a:xfrm>
            <a:off x="7649253" y="3935766"/>
            <a:ext cx="509296" cy="630965"/>
          </a:xfrm>
          <a:prstGeom prst="bentConnector2">
            <a:avLst/>
          </a:prstGeom>
          <a:noFill/>
          <a:ln w="57150">
            <a:solidFill>
              <a:schemeClr val="folHlink"/>
            </a:solidFill>
            <a:miter lim="800000"/>
            <a:headEnd/>
            <a:tailEnd type="triangle" w="med" len="med"/>
          </a:ln>
        </p:spPr>
      </p:cxnSp>
      <p:sp>
        <p:nvSpPr>
          <p:cNvPr id="16" name="Rectangle 5">
            <a:extLst>
              <a:ext uri="{FF2B5EF4-FFF2-40B4-BE49-F238E27FC236}">
                <a16:creationId xmlns:a16="http://schemas.microsoft.com/office/drawing/2014/main" id="{B0494E1A-7141-444A-8B12-4B55D0BDE35B}"/>
              </a:ext>
            </a:extLst>
          </p:cNvPr>
          <p:cNvSpPr>
            <a:spLocks noChangeArrowheads="1"/>
          </p:cNvSpPr>
          <p:nvPr/>
        </p:nvSpPr>
        <p:spPr bwMode="auto">
          <a:xfrm>
            <a:off x="6083581" y="3719667"/>
            <a:ext cx="1565672" cy="432197"/>
          </a:xfrm>
          <a:prstGeom prst="rect">
            <a:avLst/>
          </a:prstGeom>
          <a:solidFill>
            <a:srgbClr val="66FFFF"/>
          </a:solidFill>
          <a:ln w="9525">
            <a:solidFill>
              <a:schemeClr val="accent2">
                <a:lumMod val="60000"/>
                <a:lumOff val="40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Aseguradora</a:t>
            </a:r>
          </a:p>
          <a:p>
            <a:pPr algn="ctr"/>
            <a:r>
              <a:rPr lang="es-CO" sz="1350" b="1" dirty="0"/>
              <a:t>Casa Matriz</a:t>
            </a:r>
            <a:endParaRPr lang="en-US" sz="1350" b="1" dirty="0"/>
          </a:p>
        </p:txBody>
      </p:sp>
      <p:cxnSp>
        <p:nvCxnSpPr>
          <p:cNvPr id="17" name="AutoShape 18">
            <a:extLst>
              <a:ext uri="{FF2B5EF4-FFF2-40B4-BE49-F238E27FC236}">
                <a16:creationId xmlns:a16="http://schemas.microsoft.com/office/drawing/2014/main" id="{C9FBABCD-3707-4930-945C-6BE4B659F76D}"/>
              </a:ext>
            </a:extLst>
          </p:cNvPr>
          <p:cNvCxnSpPr>
            <a:cxnSpLocks noChangeShapeType="1"/>
            <a:stCxn id="9" idx="3"/>
            <a:endCxn id="24" idx="0"/>
          </p:cNvCxnSpPr>
          <p:nvPr/>
        </p:nvCxnSpPr>
        <p:spPr bwMode="auto">
          <a:xfrm>
            <a:off x="7649253" y="3034746"/>
            <a:ext cx="509296" cy="1531985"/>
          </a:xfrm>
          <a:prstGeom prst="bentConnector2">
            <a:avLst/>
          </a:prstGeom>
          <a:noFill/>
          <a:ln w="57150">
            <a:solidFill>
              <a:schemeClr val="folHlink"/>
            </a:solidFill>
            <a:miter lim="800000"/>
            <a:headEnd/>
            <a:tailEnd type="triangle" w="med" len="med"/>
          </a:ln>
        </p:spPr>
      </p:cxnSp>
      <p:grpSp>
        <p:nvGrpSpPr>
          <p:cNvPr id="18" name="107 Grupo">
            <a:extLst>
              <a:ext uri="{FF2B5EF4-FFF2-40B4-BE49-F238E27FC236}">
                <a16:creationId xmlns:a16="http://schemas.microsoft.com/office/drawing/2014/main" id="{273F6E2C-647E-48A0-B416-45A0F5C89B02}"/>
              </a:ext>
            </a:extLst>
          </p:cNvPr>
          <p:cNvGrpSpPr/>
          <p:nvPr/>
        </p:nvGrpSpPr>
        <p:grpSpPr>
          <a:xfrm>
            <a:off x="3295374" y="2093375"/>
            <a:ext cx="1663873" cy="1777446"/>
            <a:chOff x="2695023" y="2825525"/>
            <a:chExt cx="2218497" cy="2369928"/>
          </a:xfrm>
        </p:grpSpPr>
        <p:sp>
          <p:nvSpPr>
            <p:cNvPr id="19" name="Rectangle 12">
              <a:extLst>
                <a:ext uri="{FF2B5EF4-FFF2-40B4-BE49-F238E27FC236}">
                  <a16:creationId xmlns:a16="http://schemas.microsoft.com/office/drawing/2014/main" id="{8DAF5D35-B8BB-4F8C-B6A6-11BCF08C65DA}"/>
                </a:ext>
              </a:extLst>
            </p:cNvPr>
            <p:cNvSpPr>
              <a:spLocks noChangeArrowheads="1"/>
            </p:cNvSpPr>
            <p:nvPr/>
          </p:nvSpPr>
          <p:spPr bwMode="auto">
            <a:xfrm>
              <a:off x="2695023" y="2825525"/>
              <a:ext cx="2218497" cy="2369928"/>
            </a:xfrm>
            <a:prstGeom prst="rect">
              <a:avLst/>
            </a:prstGeom>
            <a:solidFill>
              <a:schemeClr val="accent1"/>
            </a:solidFill>
            <a:ln w="9525">
              <a:solidFill>
                <a:srgbClr val="0000CC"/>
              </a:solidFill>
              <a:miter lim="800000"/>
              <a:headEnd/>
              <a:tailEnd/>
            </a:ln>
          </p:spPr>
          <p:txBody>
            <a:bodyPr wrap="none" anchor="ctr"/>
            <a:lstStyle/>
            <a:p>
              <a:pPr algn="ctr"/>
              <a:endParaRPr lang="es-CO" sz="1350" b="1" dirty="0"/>
            </a:p>
            <a:p>
              <a:pPr algn="ctr"/>
              <a:endParaRPr lang="es-CO" sz="1350" b="1" dirty="0"/>
            </a:p>
            <a:p>
              <a:pPr algn="ctr"/>
              <a:endParaRPr lang="es-CO" sz="1350" b="1" dirty="0"/>
            </a:p>
            <a:p>
              <a:pPr algn="ctr"/>
              <a:endParaRPr lang="es-CO" sz="1350" b="1" dirty="0"/>
            </a:p>
            <a:p>
              <a:pPr algn="ctr"/>
              <a:r>
                <a:rPr lang="es-CO" sz="1350" b="1" dirty="0"/>
                <a:t>Intermediarios:</a:t>
              </a:r>
            </a:p>
            <a:p>
              <a:pPr>
                <a:buFont typeface="Arial" pitchFamily="34" charset="0"/>
                <a:buChar char="•"/>
              </a:pPr>
              <a:r>
                <a:rPr lang="es-CO" sz="1350" b="1" dirty="0"/>
                <a:t>Corredores</a:t>
              </a:r>
            </a:p>
            <a:p>
              <a:pPr>
                <a:buFont typeface="Arial" pitchFamily="34" charset="0"/>
                <a:buChar char="•"/>
              </a:pPr>
              <a:r>
                <a:rPr lang="es-CO" sz="1350" b="1" dirty="0"/>
                <a:t>Agencias</a:t>
              </a:r>
            </a:p>
            <a:p>
              <a:pPr>
                <a:buFont typeface="Arial" pitchFamily="34" charset="0"/>
                <a:buChar char="•"/>
              </a:pPr>
              <a:r>
                <a:rPr lang="es-CO" sz="1350" b="1" dirty="0"/>
                <a:t>Agentes</a:t>
              </a:r>
              <a:endParaRPr lang="en-US" sz="1350" b="1" dirty="0"/>
            </a:p>
          </p:txBody>
        </p:sp>
        <p:pic>
          <p:nvPicPr>
            <p:cNvPr id="20" name="Picture 4" descr="C:\Documents and Settings\libardo polamco c\Configuración local\Archivos temporales de Internet\Content.IE5\X6M7ICLH\MC900318222[1].wmf">
              <a:extLst>
                <a:ext uri="{FF2B5EF4-FFF2-40B4-BE49-F238E27FC236}">
                  <a16:creationId xmlns:a16="http://schemas.microsoft.com/office/drawing/2014/main" id="{EDA2CF91-A596-4910-B584-0513197C9842}"/>
                </a:ext>
              </a:extLst>
            </p:cNvPr>
            <p:cNvPicPr>
              <a:picLocks noChangeAspect="1" noChangeArrowheads="1"/>
            </p:cNvPicPr>
            <p:nvPr/>
          </p:nvPicPr>
          <p:blipFill>
            <a:blip r:embed="rId6" cstate="print"/>
            <a:srcRect/>
            <a:stretch>
              <a:fillRect/>
            </a:stretch>
          </p:blipFill>
          <p:spPr bwMode="auto">
            <a:xfrm flipH="1">
              <a:off x="2897186" y="2828569"/>
              <a:ext cx="1814170" cy="1181920"/>
            </a:xfrm>
            <a:prstGeom prst="rect">
              <a:avLst/>
            </a:prstGeom>
            <a:noFill/>
          </p:spPr>
        </p:pic>
      </p:grpSp>
      <p:grpSp>
        <p:nvGrpSpPr>
          <p:cNvPr id="21" name="129 Grupo">
            <a:extLst>
              <a:ext uri="{FF2B5EF4-FFF2-40B4-BE49-F238E27FC236}">
                <a16:creationId xmlns:a16="http://schemas.microsoft.com/office/drawing/2014/main" id="{5E06826C-8B95-419B-8960-5DE5D7FCF29E}"/>
              </a:ext>
            </a:extLst>
          </p:cNvPr>
          <p:cNvGrpSpPr/>
          <p:nvPr/>
        </p:nvGrpSpPr>
        <p:grpSpPr>
          <a:xfrm>
            <a:off x="4697786" y="4244446"/>
            <a:ext cx="1565672" cy="1265183"/>
            <a:chOff x="6759303" y="4903075"/>
            <a:chExt cx="2087562" cy="1686911"/>
          </a:xfrm>
        </p:grpSpPr>
        <p:sp>
          <p:nvSpPr>
            <p:cNvPr id="22" name="Rectangle 11">
              <a:extLst>
                <a:ext uri="{FF2B5EF4-FFF2-40B4-BE49-F238E27FC236}">
                  <a16:creationId xmlns:a16="http://schemas.microsoft.com/office/drawing/2014/main" id="{C849BECB-6276-46D8-817A-B29ED812C654}"/>
                </a:ext>
              </a:extLst>
            </p:cNvPr>
            <p:cNvSpPr>
              <a:spLocks noChangeArrowheads="1"/>
            </p:cNvSpPr>
            <p:nvPr/>
          </p:nvSpPr>
          <p:spPr bwMode="auto">
            <a:xfrm>
              <a:off x="6759303" y="5090056"/>
              <a:ext cx="2087562" cy="1499930"/>
            </a:xfrm>
            <a:prstGeom prst="rect">
              <a:avLst/>
            </a:prstGeom>
            <a:noFill/>
            <a:ln w="9525">
              <a:noFill/>
              <a:miter lim="800000"/>
              <a:headEnd/>
              <a:tailEnd/>
            </a:ln>
          </p:spPr>
          <p:txBody>
            <a:bodyPr wrap="none" anchor="b" anchorCtr="0"/>
            <a:lstStyle/>
            <a:p>
              <a:pPr algn="ctr"/>
              <a:r>
                <a:rPr lang="es-CO" sz="1350" b="1" dirty="0"/>
                <a:t>Reaseguradoras</a:t>
              </a:r>
            </a:p>
          </p:txBody>
        </p:sp>
        <p:pic>
          <p:nvPicPr>
            <p:cNvPr id="23" name="Picture 9" descr="C:\Documents and Settings\libardo polamco c\Configuración local\Archivos temporales de Internet\Content.IE5\8ZR7GW11\j0438060[1].png">
              <a:extLst>
                <a:ext uri="{FF2B5EF4-FFF2-40B4-BE49-F238E27FC236}">
                  <a16:creationId xmlns:a16="http://schemas.microsoft.com/office/drawing/2014/main" id="{24ED5638-9989-4CE9-BB5F-947ABE60800E}"/>
                </a:ext>
              </a:extLst>
            </p:cNvPr>
            <p:cNvPicPr>
              <a:picLocks noChangeAspect="1" noChangeArrowheads="1"/>
            </p:cNvPicPr>
            <p:nvPr/>
          </p:nvPicPr>
          <p:blipFill>
            <a:blip r:embed="rId7" cstate="print"/>
            <a:srcRect/>
            <a:stretch>
              <a:fillRect/>
            </a:stretch>
          </p:blipFill>
          <p:spPr bwMode="auto">
            <a:xfrm>
              <a:off x="6936819" y="4903075"/>
              <a:ext cx="1622369" cy="1622369"/>
            </a:xfrm>
            <a:prstGeom prst="rect">
              <a:avLst/>
            </a:prstGeom>
            <a:noFill/>
          </p:spPr>
        </p:pic>
      </p:grpSp>
      <p:sp>
        <p:nvSpPr>
          <p:cNvPr id="24" name="Rectangle 6">
            <a:extLst>
              <a:ext uri="{FF2B5EF4-FFF2-40B4-BE49-F238E27FC236}">
                <a16:creationId xmlns:a16="http://schemas.microsoft.com/office/drawing/2014/main" id="{3677B3BA-C1D1-4CCA-886A-3AE60D86E2BA}"/>
              </a:ext>
            </a:extLst>
          </p:cNvPr>
          <p:cNvSpPr>
            <a:spLocks noChangeArrowheads="1"/>
          </p:cNvSpPr>
          <p:nvPr/>
        </p:nvSpPr>
        <p:spPr bwMode="auto">
          <a:xfrm>
            <a:off x="7375713" y="4566731"/>
            <a:ext cx="1565672" cy="572206"/>
          </a:xfrm>
          <a:prstGeom prst="rect">
            <a:avLst/>
          </a:prstGeom>
          <a:solidFill>
            <a:srgbClr val="FFFF99"/>
          </a:solidFill>
          <a:ln w="9525">
            <a:solidFill>
              <a:srgbClr val="7030A0"/>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es-CO" sz="1350" b="1" dirty="0"/>
              <a:t>Corredores de</a:t>
            </a:r>
          </a:p>
          <a:p>
            <a:pPr algn="ctr"/>
            <a:r>
              <a:rPr lang="es-CO" sz="1350" b="1" dirty="0"/>
              <a:t> reaseguros</a:t>
            </a:r>
            <a:endParaRPr lang="en-US" sz="1350" b="1" dirty="0"/>
          </a:p>
        </p:txBody>
      </p:sp>
      <p:cxnSp>
        <p:nvCxnSpPr>
          <p:cNvPr id="25" name="AutoShape 17">
            <a:extLst>
              <a:ext uri="{FF2B5EF4-FFF2-40B4-BE49-F238E27FC236}">
                <a16:creationId xmlns:a16="http://schemas.microsoft.com/office/drawing/2014/main" id="{470D6CC8-C1EA-4673-BDBE-DA4F0C81DE64}"/>
              </a:ext>
            </a:extLst>
          </p:cNvPr>
          <p:cNvCxnSpPr>
            <a:cxnSpLocks noChangeShapeType="1"/>
            <a:stCxn id="24" idx="1"/>
            <a:endCxn id="23" idx="3"/>
          </p:cNvCxnSpPr>
          <p:nvPr/>
        </p:nvCxnSpPr>
        <p:spPr bwMode="auto">
          <a:xfrm flipH="1">
            <a:off x="6047701" y="4852834"/>
            <a:ext cx="1328012" cy="1"/>
          </a:xfrm>
          <a:prstGeom prst="straightConnector1">
            <a:avLst/>
          </a:prstGeom>
          <a:noFill/>
          <a:ln w="57150">
            <a:solidFill>
              <a:schemeClr val="folHlink"/>
            </a:solidFill>
            <a:round/>
            <a:headEnd/>
            <a:tailEnd type="triangle" w="med" len="med"/>
          </a:ln>
        </p:spPr>
      </p:cxnSp>
      <p:graphicFrame>
        <p:nvGraphicFramePr>
          <p:cNvPr id="26" name="5 Objeto">
            <a:extLst>
              <a:ext uri="{FF2B5EF4-FFF2-40B4-BE49-F238E27FC236}">
                <a16:creationId xmlns:a16="http://schemas.microsoft.com/office/drawing/2014/main" id="{D1190D92-9A3A-45E5-B96E-6E1DF9396C2D}"/>
              </a:ext>
            </a:extLst>
          </p:cNvPr>
          <p:cNvGraphicFramePr>
            <a:graphicFrameLocks noChangeAspect="1"/>
          </p:cNvGraphicFramePr>
          <p:nvPr>
            <p:extLst/>
          </p:nvPr>
        </p:nvGraphicFramePr>
        <p:xfrm>
          <a:off x="530617" y="1824890"/>
          <a:ext cx="1717895" cy="1082150"/>
        </p:xfrm>
        <a:graphic>
          <a:graphicData uri="http://schemas.openxmlformats.org/presentationml/2006/ole">
            <mc:AlternateContent xmlns:mc="http://schemas.openxmlformats.org/markup-compatibility/2006">
              <mc:Choice xmlns:v="urn:schemas-microsoft-com:vml" Requires="v">
                <p:oleObj spid="_x0000_s1029" name="Clip" r:id="rId8" imgW="4051300" imgH="2552700" progId="MS_ClipArt_Gallery.2">
                  <p:embed/>
                </p:oleObj>
              </mc:Choice>
              <mc:Fallback>
                <p:oleObj name="Clip" r:id="rId8" imgW="4051300" imgH="2552700" progId="MS_ClipArt_Gallery.2">
                  <p:embed/>
                  <p:pic>
                    <p:nvPicPr>
                      <p:cNvPr id="26" name="5 Objeto">
                        <a:extLst>
                          <a:ext uri="{FF2B5EF4-FFF2-40B4-BE49-F238E27FC236}">
                            <a16:creationId xmlns:a16="http://schemas.microsoft.com/office/drawing/2014/main" id="{D1190D92-9A3A-45E5-B96E-6E1DF9396C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0617" y="1824890"/>
                        <a:ext cx="1717895" cy="1082150"/>
                      </a:xfrm>
                      <a:prstGeom prst="rect">
                        <a:avLst/>
                      </a:prstGeom>
                      <a:noFill/>
                      <a:ln>
                        <a:noFill/>
                      </a:ln>
                      <a:effectLst/>
                    </p:spPr>
                  </p:pic>
                </p:oleObj>
              </mc:Fallback>
            </mc:AlternateContent>
          </a:graphicData>
        </a:graphic>
      </p:graphicFrame>
      <p:sp>
        <p:nvSpPr>
          <p:cNvPr id="27" name="Elipse 26">
            <a:extLst>
              <a:ext uri="{FF2B5EF4-FFF2-40B4-BE49-F238E27FC236}">
                <a16:creationId xmlns:a16="http://schemas.microsoft.com/office/drawing/2014/main" id="{DEE5799C-B643-4C13-848A-86433A99C29A}"/>
              </a:ext>
            </a:extLst>
          </p:cNvPr>
          <p:cNvSpPr/>
          <p:nvPr/>
        </p:nvSpPr>
        <p:spPr>
          <a:xfrm>
            <a:off x="311820" y="3645263"/>
            <a:ext cx="1353312" cy="1353312"/>
          </a:xfrm>
          <a:prstGeom prst="ellipse">
            <a:avLst/>
          </a:prstGeom>
          <a:blipFill>
            <a:blip r:embed="rId10">
              <a:extLst>
                <a:ext uri="{28A0092B-C50C-407E-A947-70E740481C1C}">
                  <a14:useLocalDpi xmlns:a14="http://schemas.microsoft.com/office/drawing/2010/main" val="0"/>
                </a:ext>
              </a:extLst>
            </a:blip>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CuadroTexto 27">
            <a:extLst>
              <a:ext uri="{FF2B5EF4-FFF2-40B4-BE49-F238E27FC236}">
                <a16:creationId xmlns:a16="http://schemas.microsoft.com/office/drawing/2014/main" id="{F005BE93-E231-4D4A-96A3-C6831BC6A3E3}"/>
              </a:ext>
            </a:extLst>
          </p:cNvPr>
          <p:cNvSpPr txBox="1"/>
          <p:nvPr/>
        </p:nvSpPr>
        <p:spPr>
          <a:xfrm>
            <a:off x="1549979" y="4486954"/>
            <a:ext cx="3180055" cy="1200329"/>
          </a:xfrm>
          <a:prstGeom prst="rect">
            <a:avLst/>
          </a:prstGeom>
          <a:noFill/>
        </p:spPr>
        <p:txBody>
          <a:bodyPr wrap="square" rtlCol="0">
            <a:spAutoFit/>
          </a:bodyPr>
          <a:lstStyle/>
          <a:p>
            <a:r>
              <a:rPr lang="es-CO" sz="1200" b="1" dirty="0"/>
              <a:t>D 2555/10 Art 2.30.1.1.2. ( art 2º D 2605/93)</a:t>
            </a:r>
          </a:p>
          <a:p>
            <a:r>
              <a:rPr lang="es-CO" sz="1200" b="1" dirty="0"/>
              <a:t>(…) La actividad de los intermediarios de seguros y reaseguros no inhabilita a las entidades aseguradoras para aceptar y ceder riesgos directamente, sin intervención de los intermediarios</a:t>
            </a:r>
          </a:p>
        </p:txBody>
      </p:sp>
      <p:sp>
        <p:nvSpPr>
          <p:cNvPr id="29" name="CuadroTexto 28">
            <a:extLst>
              <a:ext uri="{FF2B5EF4-FFF2-40B4-BE49-F238E27FC236}">
                <a16:creationId xmlns:a16="http://schemas.microsoft.com/office/drawing/2014/main" id="{201B9004-CB77-4D9F-B96A-57CC7337C198}"/>
              </a:ext>
            </a:extLst>
          </p:cNvPr>
          <p:cNvSpPr txBox="1"/>
          <p:nvPr/>
        </p:nvSpPr>
        <p:spPr>
          <a:xfrm>
            <a:off x="6240253" y="5250599"/>
            <a:ext cx="2620378" cy="380873"/>
          </a:xfrm>
          <a:prstGeom prst="rect">
            <a:avLst/>
          </a:prstGeom>
          <a:noFill/>
        </p:spPr>
        <p:txBody>
          <a:bodyPr wrap="square" rtlCol="0">
            <a:spAutoFit/>
          </a:bodyPr>
          <a:lstStyle/>
          <a:p>
            <a:r>
              <a:rPr lang="es-ES" sz="1875" b="1" dirty="0">
                <a:solidFill>
                  <a:srgbClr val="A9A8A9"/>
                </a:solidFill>
                <a:latin typeface="Lato Bold"/>
                <a:cs typeface="Lato Bold"/>
              </a:rPr>
              <a:t>Dinámica del Sector</a:t>
            </a:r>
          </a:p>
        </p:txBody>
      </p:sp>
      <p:sp>
        <p:nvSpPr>
          <p:cNvPr id="30" name="CuadroTexto 29">
            <a:extLst>
              <a:ext uri="{FF2B5EF4-FFF2-40B4-BE49-F238E27FC236}">
                <a16:creationId xmlns:a16="http://schemas.microsoft.com/office/drawing/2014/main" id="{FC6BB4D2-98EF-4D87-965B-AD07A5321E43}"/>
              </a:ext>
            </a:extLst>
          </p:cNvPr>
          <p:cNvSpPr txBox="1"/>
          <p:nvPr/>
        </p:nvSpPr>
        <p:spPr>
          <a:xfrm>
            <a:off x="5807280" y="6653576"/>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10370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ppt_h*1.125000"/>
                                          </p:val>
                                        </p:tav>
                                        <p:tav tm="100000">
                                          <p:val>
                                            <p:strVal val="#ppt_y"/>
                                          </p:val>
                                        </p:tav>
                                      </p:tavLst>
                                    </p:anim>
                                    <p:animEffect transition="in" filter="wipe(down)">
                                      <p:cBhvr>
                                        <p:cTn id="8" dur="500"/>
                                        <p:tgtEl>
                                          <p:spTgt spid="26"/>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500"/>
                            </p:stCondLst>
                            <p:childTnLst>
                              <p:par>
                                <p:cTn id="18" presetID="16" presetClass="entr" presetSubtype="26"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arn(in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6" name="CuadroTexto 5">
            <a:extLst>
              <a:ext uri="{FF2B5EF4-FFF2-40B4-BE49-F238E27FC236}">
                <a16:creationId xmlns:a16="http://schemas.microsoft.com/office/drawing/2014/main" id="{5D78EB88-EA20-450F-A3A1-8F8185B7553B}"/>
              </a:ext>
            </a:extLst>
          </p:cNvPr>
          <p:cNvSpPr txBox="1"/>
          <p:nvPr/>
        </p:nvSpPr>
        <p:spPr>
          <a:xfrm>
            <a:off x="861969" y="1820104"/>
            <a:ext cx="7326779" cy="3877985"/>
          </a:xfrm>
          <a:prstGeom prst="rect">
            <a:avLst/>
          </a:prstGeom>
          <a:noFill/>
        </p:spPr>
        <p:txBody>
          <a:bodyPr wrap="square" rtlCol="0">
            <a:spAutoFit/>
          </a:bodyPr>
          <a:lstStyle/>
          <a:p>
            <a:pPr algn="just"/>
            <a:r>
              <a:rPr lang="es-CO" b="1" dirty="0">
                <a:latin typeface="Arial Narrow" panose="020B0606020202030204" pitchFamily="34" charset="0"/>
              </a:rPr>
              <a:t>Solicitud Aprobación: </a:t>
            </a:r>
            <a:r>
              <a:rPr lang="es-CO" dirty="0">
                <a:latin typeface="Arial Narrow" panose="020B0606020202030204" pitchFamily="34" charset="0"/>
              </a:rPr>
              <a:t>Autorizar el inicio del concurso publico cuyo objeto es:</a:t>
            </a:r>
          </a:p>
          <a:p>
            <a:pPr algn="just"/>
            <a:endParaRPr lang="es-CO" dirty="0">
              <a:latin typeface="Arial Narrow" panose="020B0606020202030204" pitchFamily="34" charset="0"/>
            </a:endParaRPr>
          </a:p>
          <a:p>
            <a:pPr algn="just"/>
            <a:r>
              <a:rPr lang="es-CO" dirty="0">
                <a:latin typeface="Arial Narrow" panose="020B0606020202030204" pitchFamily="34" charset="0"/>
              </a:rPr>
              <a:t>“</a:t>
            </a:r>
            <a:r>
              <a:rPr lang="es-ES" dirty="0">
                <a:latin typeface="Arial Narrow" panose="020B0606020202030204" pitchFamily="34" charset="0"/>
              </a:rPr>
              <a:t>Contratar los servicios de un Corredor de Seguros junto con propuesta de este para amparar adecuadamente los bienes e intereses de la Entidad y aquellos por los cuales sea legalmente responsable, a través de las Aseguradoras que él seleccione para el respaldo de su oferta”</a:t>
            </a:r>
          </a:p>
          <a:p>
            <a:pPr algn="just"/>
            <a:endParaRPr lang="es-ES" dirty="0">
              <a:latin typeface="Arial Narrow" panose="020B0606020202030204" pitchFamily="34" charset="0"/>
            </a:endParaRPr>
          </a:p>
          <a:p>
            <a:pPr algn="just"/>
            <a:r>
              <a:rPr lang="es-ES" dirty="0">
                <a:latin typeface="Arial Narrow" panose="020B0606020202030204" pitchFamily="34" charset="0"/>
              </a:rPr>
              <a:t>Presupuesto Corredores: Cero</a:t>
            </a:r>
          </a:p>
          <a:p>
            <a:pPr algn="just"/>
            <a:endParaRPr lang="es-ES" dirty="0">
              <a:latin typeface="Arial Narrow" panose="020B0606020202030204" pitchFamily="34" charset="0"/>
            </a:endParaRPr>
          </a:p>
          <a:p>
            <a:pPr algn="just"/>
            <a:r>
              <a:rPr lang="es-ES" dirty="0">
                <a:latin typeface="Arial Narrow" panose="020B0606020202030204" pitchFamily="34" charset="0"/>
              </a:rPr>
              <a:t>Presupuesto Primas estimado para tres (3) anualidades 2019, 2020 y 2021 la suma de </a:t>
            </a:r>
            <a:r>
              <a:rPr lang="es-ES" b="1" dirty="0">
                <a:latin typeface="Arial Narrow" panose="020B0606020202030204" pitchFamily="34" charset="0"/>
              </a:rPr>
              <a:t>$9.644.246.137</a:t>
            </a:r>
          </a:p>
          <a:p>
            <a:pPr algn="just"/>
            <a:endParaRPr lang="es-ES" dirty="0">
              <a:latin typeface="Arial Narrow" panose="020B0606020202030204" pitchFamily="34" charset="0"/>
            </a:endParaRPr>
          </a:p>
          <a:p>
            <a:pPr algn="just"/>
            <a:r>
              <a:rPr lang="es-ES" dirty="0">
                <a:latin typeface="Arial Narrow" panose="020B0606020202030204" pitchFamily="34" charset="0"/>
              </a:rPr>
              <a:t>Plazo: 3 años </a:t>
            </a:r>
            <a:endParaRPr lang="es-CO" sz="1500" dirty="0">
              <a:latin typeface="Arial Narrow" panose="020B0606020202030204" pitchFamily="34" charset="0"/>
            </a:endParaRPr>
          </a:p>
          <a:p>
            <a:pPr algn="just">
              <a:defRPr/>
            </a:pPr>
            <a:endParaRPr lang="es-CO" sz="1200" dirty="0">
              <a:latin typeface="Arial Narrow" panose="020B0606020202030204" pitchFamily="34" charset="0"/>
            </a:endParaRPr>
          </a:p>
        </p:txBody>
      </p:sp>
    </p:spTree>
    <p:extLst>
      <p:ext uri="{BB962C8B-B14F-4D97-AF65-F5344CB8AC3E}">
        <p14:creationId xmlns:p14="http://schemas.microsoft.com/office/powerpoint/2010/main" val="2025056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54105" y="2565961"/>
            <a:ext cx="7155808" cy="1200329"/>
          </a:xfrm>
          <a:prstGeom prst="rect">
            <a:avLst/>
          </a:prstGeom>
          <a:noFill/>
        </p:spPr>
        <p:txBody>
          <a:bodyPr wrap="square" rtlCol="0">
            <a:spAutoFit/>
          </a:bodyPr>
          <a:lstStyle/>
          <a:p>
            <a:pPr algn="ctr"/>
            <a:r>
              <a:rPr lang="es-ES" sz="2400" b="1" dirty="0">
                <a:solidFill>
                  <a:srgbClr val="000A8B"/>
                </a:solidFill>
                <a:latin typeface="Arial Narrow" panose="020B0606020202030204" pitchFamily="34" charset="0"/>
              </a:rPr>
              <a:t>5. SOLICITUD  APROBACION JUNTA  ADICIÓN Y PRÓRROGA CONTRATO ARRENDAMIENTO BODEGA DEL ARCHIVO Y GESTION DOCUMENTAL</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Tree>
    <p:extLst>
      <p:ext uri="{BB962C8B-B14F-4D97-AF65-F5344CB8AC3E}">
        <p14:creationId xmlns:p14="http://schemas.microsoft.com/office/powerpoint/2010/main" val="893867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59675" y="1937539"/>
            <a:ext cx="7487743" cy="438582"/>
          </a:xfrm>
          <a:prstGeom prst="rect">
            <a:avLst/>
          </a:prstGeom>
          <a:noFill/>
        </p:spPr>
        <p:txBody>
          <a:bodyPr wrap="square" rtlCol="0">
            <a:spAutoFit/>
          </a:bodyPr>
          <a:lstStyle/>
          <a:p>
            <a:pPr algn="ctr"/>
            <a:r>
              <a:rPr lang="es-ES" sz="2250" b="1" dirty="0">
                <a:latin typeface="Arial Narrow" panose="020B0606020202030204" pitchFamily="34" charset="0"/>
              </a:rPr>
              <a:t>Adicionar y prorrogar el contrato No. 014 de 2015</a:t>
            </a: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8">
            <a:extLst>
              <a:ext uri="{FF2B5EF4-FFF2-40B4-BE49-F238E27FC236}">
                <a16:creationId xmlns:a16="http://schemas.microsoft.com/office/drawing/2014/main" id="{14910704-568C-4707-90B1-9DDFFD0B0048}"/>
              </a:ext>
            </a:extLst>
          </p:cNvPr>
          <p:cNvSpPr txBox="1"/>
          <p:nvPr/>
        </p:nvSpPr>
        <p:spPr>
          <a:xfrm>
            <a:off x="857250" y="2599710"/>
            <a:ext cx="7197437" cy="2862322"/>
          </a:xfrm>
          <a:prstGeom prst="rect">
            <a:avLst/>
          </a:prstGeom>
          <a:noFill/>
        </p:spPr>
        <p:txBody>
          <a:bodyPr wrap="square" rtlCol="0">
            <a:spAutoFit/>
          </a:bodyPr>
          <a:lstStyle/>
          <a:p>
            <a:pPr algn="just"/>
            <a:r>
              <a:rPr lang="es-CO" b="1" dirty="0">
                <a:latin typeface="Arial Narrow" panose="020B0606020202030204" pitchFamily="34" charset="0"/>
              </a:rPr>
              <a:t>Objeto del contrato</a:t>
            </a:r>
            <a:r>
              <a:rPr lang="es-CO" dirty="0">
                <a:latin typeface="Arial Narrow" panose="020B0606020202030204" pitchFamily="34" charset="0"/>
              </a:rPr>
              <a:t>: </a:t>
            </a:r>
            <a:r>
              <a:rPr lang="es-ES" dirty="0">
                <a:latin typeface="Arial Narrow" panose="020B0606020202030204" pitchFamily="34" charset="0"/>
              </a:rPr>
              <a:t>Arrendar la bodega ubicada en la carrera 36 No. 15 - 35 en la ciudad de Bogotá, para la disposición, custodia y administración del archivo de la SOCIEDAD DE ACTIVOS ESPECIALES - SAE SAS”</a:t>
            </a:r>
            <a:r>
              <a:rPr lang="es-CO" dirty="0">
                <a:latin typeface="Arial Narrow" panose="020B0606020202030204" pitchFamily="34" charset="0"/>
              </a:rPr>
              <a:t>.</a:t>
            </a:r>
          </a:p>
          <a:p>
            <a:pPr algn="just"/>
            <a:endParaRPr lang="es-CO" dirty="0">
              <a:latin typeface="Arial Narrow" panose="020B0606020202030204" pitchFamily="34" charset="0"/>
            </a:endParaRPr>
          </a:p>
          <a:p>
            <a:pPr algn="just"/>
            <a:r>
              <a:rPr lang="es-CO" b="1" dirty="0">
                <a:latin typeface="Arial Narrow" panose="020B0606020202030204" pitchFamily="34" charset="0"/>
              </a:rPr>
              <a:t>Alcance</a:t>
            </a:r>
            <a:r>
              <a:rPr lang="es-CO" dirty="0">
                <a:latin typeface="Arial Narrow" panose="020B0606020202030204" pitchFamily="34" charset="0"/>
              </a:rPr>
              <a:t>: Contar con un inmueble que cumpla con las necesidades técnicas, tecnológicas y de espacio requeridas para </a:t>
            </a:r>
            <a:r>
              <a:rPr lang="es-ES" dirty="0">
                <a:latin typeface="Arial Narrow" panose="020B0606020202030204" pitchFamily="34" charset="0"/>
              </a:rPr>
              <a:t>la disposición, custodia y administración del archivo de la SAE SAS”</a:t>
            </a:r>
            <a:r>
              <a:rPr lang="es-CO" dirty="0">
                <a:latin typeface="Arial Narrow" panose="020B0606020202030204" pitchFamily="34" charset="0"/>
              </a:rPr>
              <a:t> en la ciudad de Bogotá.</a:t>
            </a:r>
          </a:p>
          <a:p>
            <a:pPr algn="just"/>
            <a:endParaRPr lang="es-CO" dirty="0">
              <a:latin typeface="Arial Narrow" panose="020B0606020202030204" pitchFamily="34" charset="0"/>
            </a:endParaRPr>
          </a:p>
          <a:p>
            <a:pPr algn="just"/>
            <a:r>
              <a:rPr lang="es-CO" dirty="0">
                <a:latin typeface="Arial Narrow" panose="020B0606020202030204" pitchFamily="34" charset="0"/>
              </a:rPr>
              <a:t>El espacio del inmueble arrendado actualmente cuenta con un área total de 2.058 mts2.</a:t>
            </a:r>
            <a:endParaRPr lang="es-CO" sz="1725" dirty="0"/>
          </a:p>
        </p:txBody>
      </p:sp>
      <p:sp>
        <p:nvSpPr>
          <p:cNvPr id="13" name="CuadroTexto 12">
            <a:extLst>
              <a:ext uri="{FF2B5EF4-FFF2-40B4-BE49-F238E27FC236}">
                <a16:creationId xmlns:a16="http://schemas.microsoft.com/office/drawing/2014/main" id="{4AD4751D-B62A-411A-AA90-6EACE0865066}"/>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102496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04676" y="1820103"/>
            <a:ext cx="7346330" cy="3693319"/>
          </a:xfrm>
          <a:prstGeom prst="rect">
            <a:avLst/>
          </a:prstGeom>
          <a:noFill/>
        </p:spPr>
        <p:txBody>
          <a:bodyPr wrap="square" rtlCol="0">
            <a:spAutoFit/>
          </a:bodyPr>
          <a:lstStyle/>
          <a:p>
            <a:pPr algn="just"/>
            <a:r>
              <a:rPr lang="es-CO" sz="1350" b="1" dirty="0">
                <a:latin typeface="Arial Narrow" panose="020B0606020202030204" pitchFamily="34" charset="0"/>
              </a:rPr>
              <a:t>Valor y plazo iniciales: </a:t>
            </a:r>
            <a:r>
              <a:rPr lang="es-CO" sz="1350" dirty="0">
                <a:latin typeface="Arial Narrow" panose="020B0606020202030204" pitchFamily="34" charset="0"/>
              </a:rPr>
              <a:t>El valor inicial del contrato es de $16.356.000, con un plazo de ejecución de tres (3) meses, desde el 2 de febrero de 2015 con fecha de terminación el 1 de mayo de 2015.</a:t>
            </a:r>
          </a:p>
          <a:p>
            <a:pPr algn="just"/>
            <a:endParaRPr lang="es-CO" sz="1350" dirty="0">
              <a:latin typeface="Arial Narrow" panose="020B0606020202030204" pitchFamily="34" charset="0"/>
            </a:endParaRPr>
          </a:p>
          <a:p>
            <a:pPr algn="just"/>
            <a:r>
              <a:rPr lang="es-ES" sz="1350" dirty="0">
                <a:latin typeface="Arial Narrow" panose="020B0606020202030204" pitchFamily="34" charset="0"/>
              </a:rPr>
              <a:t>El 27 de abril de 2015, en la modificación No.01 se prorrogó el contrato a un término de siete (7) meses y una adición por valor de $38.164.000, quedando así la nueva fecha de terminación para el 01 de diciembre de 2015 y un valor total de $54.520.000.</a:t>
            </a:r>
          </a:p>
          <a:p>
            <a:pPr algn="just"/>
            <a:endParaRPr lang="es-CO" sz="1350" dirty="0">
              <a:latin typeface="Arial Narrow" panose="020B0606020202030204" pitchFamily="34" charset="0"/>
            </a:endParaRPr>
          </a:p>
          <a:p>
            <a:pPr algn="just"/>
            <a:r>
              <a:rPr lang="es-ES" sz="1350" dirty="0">
                <a:latin typeface="Arial Narrow" panose="020B0606020202030204" pitchFamily="34" charset="0"/>
              </a:rPr>
              <a:t>El 20 de noviembre de 2015 con la modificación No.02, se amplió su plazo doce (12) meses y se adicionó en $243.600.000, por lo que la nueva fecha de terminación es el 01 de diciembre de 2016 y un valor total de $298.120.000</a:t>
            </a:r>
          </a:p>
          <a:p>
            <a:pPr algn="just"/>
            <a:endParaRPr lang="es-ES" sz="1350" dirty="0">
              <a:latin typeface="Arial Narrow" panose="020B0606020202030204" pitchFamily="34" charset="0"/>
            </a:endParaRPr>
          </a:p>
          <a:p>
            <a:pPr algn="just"/>
            <a:r>
              <a:rPr lang="es-ES" sz="1350" dirty="0">
                <a:latin typeface="Arial Narrow" panose="020B0606020202030204" pitchFamily="34" charset="0"/>
              </a:rPr>
              <a:t>El 31 de agosto de 2016 con Modificación No. 03 se suscribió la prórroga por doce meses y adición por valor de $323.688.000 quedando un valor total del contrato en $621.808.000 hasta el 01 de diciembre de 2017.</a:t>
            </a:r>
            <a:endParaRPr lang="es-CO" sz="1350" dirty="0">
              <a:latin typeface="Arial Narrow" panose="020B0606020202030204" pitchFamily="34" charset="0"/>
            </a:endParaRPr>
          </a:p>
          <a:p>
            <a:pPr algn="just"/>
            <a:endParaRPr lang="es-ES" sz="1350" dirty="0">
              <a:latin typeface="Arial Narrow" panose="020B0606020202030204" pitchFamily="34" charset="0"/>
            </a:endParaRPr>
          </a:p>
          <a:p>
            <a:pPr algn="just"/>
            <a:r>
              <a:rPr lang="es-ES" sz="1350" dirty="0">
                <a:latin typeface="Arial Narrow" panose="020B0606020202030204" pitchFamily="34" charset="0"/>
              </a:rPr>
              <a:t>El 20 de noviembre de 2017 con Modificación No. 04 se suscribió la prórroga por doce meses y adición por valor de $316.990.488 quedando un valor total del contrato en $938.798.488 hasta el 01 de diciembre de 2018.</a:t>
            </a:r>
            <a:endParaRPr lang="es-CO" sz="1350" dirty="0">
              <a:latin typeface="Arial Narrow" panose="020B0606020202030204" pitchFamily="34" charset="0"/>
            </a:endParaRPr>
          </a:p>
          <a:p>
            <a:pPr algn="just"/>
            <a:endParaRPr lang="es-CO" dirty="0">
              <a:latin typeface="Arial Narrow" panose="020B0606020202030204" pitchFamily="34" charset="0"/>
            </a:endParaRPr>
          </a:p>
        </p:txBody>
      </p:sp>
      <p:sp>
        <p:nvSpPr>
          <p:cNvPr id="2" name="Rectángulo 1"/>
          <p:cNvSpPr/>
          <p:nvPr/>
        </p:nvSpPr>
        <p:spPr>
          <a:xfrm>
            <a:off x="1" y="6752527"/>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8">
            <a:extLst>
              <a:ext uri="{FF2B5EF4-FFF2-40B4-BE49-F238E27FC236}">
                <a16:creationId xmlns:a16="http://schemas.microsoft.com/office/drawing/2014/main" id="{1B20FAE0-5867-42A3-8B59-7C4C6D17D4DC}"/>
              </a:ext>
            </a:extLst>
          </p:cNvPr>
          <p:cNvSpPr txBox="1"/>
          <p:nvPr/>
        </p:nvSpPr>
        <p:spPr>
          <a:xfrm>
            <a:off x="5807280" y="6737466"/>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210492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23455" y="1911735"/>
            <a:ext cx="7626926" cy="1477328"/>
          </a:xfrm>
          <a:prstGeom prst="rect">
            <a:avLst/>
          </a:prstGeom>
          <a:noFill/>
        </p:spPr>
        <p:txBody>
          <a:bodyPr wrap="square" rtlCol="0">
            <a:spAutoFit/>
          </a:bodyPr>
          <a:lstStyle/>
          <a:p>
            <a:pPr algn="just"/>
            <a:r>
              <a:rPr lang="es-CO" dirty="0">
                <a:latin typeface="Arial Narrow" panose="020B0606020202030204" pitchFamily="34" charset="0"/>
              </a:rPr>
              <a:t>El archivo de gestión Documental se encuentra ubicada en la </a:t>
            </a:r>
            <a:r>
              <a:rPr lang="es-ES" dirty="0">
                <a:latin typeface="Arial Narrow" panose="020B0606020202030204" pitchFamily="34" charset="0"/>
              </a:rPr>
              <a:t>Carrera 36 # 15 – 35 de la ciudad de Bogotá con un área de 2.058,4 M2,  este inmueble es de propiedad de la sociedad llamada Conti Construcciones &amp; Ingeniería SCI, la cual se encuentra inmersa en un proceso de extinción de dominio donde SAE SAS representa el 100% de las acciones de dicha sociedad.</a:t>
            </a:r>
            <a:endParaRPr lang="es-ES" dirty="0">
              <a:solidFill>
                <a:srgbClr val="A9A8A9"/>
              </a:solidFill>
              <a:latin typeface="Lato Bold"/>
              <a:cs typeface="Lato Bold"/>
            </a:endParaRPr>
          </a:p>
        </p:txBody>
      </p:sp>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4" name="Imagen 3">
            <a:extLst>
              <a:ext uri="{FF2B5EF4-FFF2-40B4-BE49-F238E27FC236}">
                <a16:creationId xmlns:a16="http://schemas.microsoft.com/office/drawing/2014/main" id="{C4D1688A-79D5-4175-8C7F-7F95E1ADADFF}"/>
              </a:ext>
            </a:extLst>
          </p:cNvPr>
          <p:cNvPicPr>
            <a:picLocks noChangeAspect="1"/>
          </p:cNvPicPr>
          <p:nvPr/>
        </p:nvPicPr>
        <p:blipFill>
          <a:blip r:embed="rId5"/>
          <a:stretch>
            <a:fillRect/>
          </a:stretch>
        </p:blipFill>
        <p:spPr>
          <a:xfrm>
            <a:off x="1257436" y="3560196"/>
            <a:ext cx="1641491" cy="1806097"/>
          </a:xfrm>
          <a:prstGeom prst="rect">
            <a:avLst/>
          </a:prstGeom>
        </p:spPr>
      </p:pic>
      <p:pic>
        <p:nvPicPr>
          <p:cNvPr id="7" name="Imagen 6">
            <a:extLst>
              <a:ext uri="{FF2B5EF4-FFF2-40B4-BE49-F238E27FC236}">
                <a16:creationId xmlns:a16="http://schemas.microsoft.com/office/drawing/2014/main" id="{BEA5C690-D877-44B6-9077-79205B1349B4}"/>
              </a:ext>
            </a:extLst>
          </p:cNvPr>
          <p:cNvPicPr>
            <a:picLocks noChangeAspect="1"/>
          </p:cNvPicPr>
          <p:nvPr/>
        </p:nvPicPr>
        <p:blipFill>
          <a:blip r:embed="rId6"/>
          <a:stretch>
            <a:fillRect/>
          </a:stretch>
        </p:blipFill>
        <p:spPr>
          <a:xfrm>
            <a:off x="3723271" y="3560196"/>
            <a:ext cx="1586621" cy="1806097"/>
          </a:xfrm>
          <a:prstGeom prst="rect">
            <a:avLst/>
          </a:prstGeom>
        </p:spPr>
      </p:pic>
      <p:pic>
        <p:nvPicPr>
          <p:cNvPr id="9" name="Imagen 8">
            <a:extLst>
              <a:ext uri="{FF2B5EF4-FFF2-40B4-BE49-F238E27FC236}">
                <a16:creationId xmlns:a16="http://schemas.microsoft.com/office/drawing/2014/main" id="{60908653-FF88-432D-926D-9B1D5991EC16}"/>
              </a:ext>
            </a:extLst>
          </p:cNvPr>
          <p:cNvPicPr>
            <a:picLocks noChangeAspect="1"/>
          </p:cNvPicPr>
          <p:nvPr/>
        </p:nvPicPr>
        <p:blipFill>
          <a:blip r:embed="rId7"/>
          <a:stretch>
            <a:fillRect/>
          </a:stretch>
        </p:blipFill>
        <p:spPr>
          <a:xfrm>
            <a:off x="6043889" y="3560196"/>
            <a:ext cx="1842676" cy="1806097"/>
          </a:xfrm>
          <a:prstGeom prst="rect">
            <a:avLst/>
          </a:prstGeom>
        </p:spPr>
      </p:pic>
      <p:sp>
        <p:nvSpPr>
          <p:cNvPr id="11" name="CuadroTexto 10">
            <a:extLst>
              <a:ext uri="{FF2B5EF4-FFF2-40B4-BE49-F238E27FC236}">
                <a16:creationId xmlns:a16="http://schemas.microsoft.com/office/drawing/2014/main" id="{1980BA7E-4879-4F8F-992B-0E112BA509B9}"/>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530927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35081"/>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4" name="Imagen 3">
            <a:extLst>
              <a:ext uri="{FF2B5EF4-FFF2-40B4-BE49-F238E27FC236}">
                <a16:creationId xmlns:a16="http://schemas.microsoft.com/office/drawing/2014/main" id="{34A52386-CBC4-468F-A9B1-85417C032005}"/>
              </a:ext>
            </a:extLst>
          </p:cNvPr>
          <p:cNvPicPr>
            <a:picLocks noChangeAspect="1"/>
          </p:cNvPicPr>
          <p:nvPr/>
        </p:nvPicPr>
        <p:blipFill>
          <a:blip r:embed="rId5"/>
          <a:stretch>
            <a:fillRect/>
          </a:stretch>
        </p:blipFill>
        <p:spPr>
          <a:xfrm>
            <a:off x="987263" y="1901135"/>
            <a:ext cx="3484166" cy="2345639"/>
          </a:xfrm>
          <a:prstGeom prst="rect">
            <a:avLst/>
          </a:prstGeom>
        </p:spPr>
      </p:pic>
      <p:pic>
        <p:nvPicPr>
          <p:cNvPr id="7" name="Imagen 6">
            <a:extLst>
              <a:ext uri="{FF2B5EF4-FFF2-40B4-BE49-F238E27FC236}">
                <a16:creationId xmlns:a16="http://schemas.microsoft.com/office/drawing/2014/main" id="{51EC3275-D023-4CF1-BFB2-41200980E4C9}"/>
              </a:ext>
            </a:extLst>
          </p:cNvPr>
          <p:cNvPicPr>
            <a:picLocks noChangeAspect="1"/>
          </p:cNvPicPr>
          <p:nvPr/>
        </p:nvPicPr>
        <p:blipFill>
          <a:blip r:embed="rId6"/>
          <a:stretch>
            <a:fillRect/>
          </a:stretch>
        </p:blipFill>
        <p:spPr>
          <a:xfrm>
            <a:off x="4567237" y="1898848"/>
            <a:ext cx="3497883" cy="2350212"/>
          </a:xfrm>
          <a:prstGeom prst="rect">
            <a:avLst/>
          </a:prstGeom>
        </p:spPr>
      </p:pic>
      <p:pic>
        <p:nvPicPr>
          <p:cNvPr id="9" name="Imagen 8">
            <a:extLst>
              <a:ext uri="{FF2B5EF4-FFF2-40B4-BE49-F238E27FC236}">
                <a16:creationId xmlns:a16="http://schemas.microsoft.com/office/drawing/2014/main" id="{04E9D7BD-B44B-4526-9511-069E61141416}"/>
              </a:ext>
            </a:extLst>
          </p:cNvPr>
          <p:cNvPicPr>
            <a:picLocks noChangeAspect="1"/>
          </p:cNvPicPr>
          <p:nvPr/>
        </p:nvPicPr>
        <p:blipFill>
          <a:blip r:embed="rId7"/>
          <a:stretch>
            <a:fillRect/>
          </a:stretch>
        </p:blipFill>
        <p:spPr>
          <a:xfrm>
            <a:off x="751677" y="3920002"/>
            <a:ext cx="1627773" cy="1678070"/>
          </a:xfrm>
          <a:prstGeom prst="rect">
            <a:avLst/>
          </a:prstGeom>
        </p:spPr>
      </p:pic>
      <p:pic>
        <p:nvPicPr>
          <p:cNvPr id="12" name="Imagen 11">
            <a:extLst>
              <a:ext uri="{FF2B5EF4-FFF2-40B4-BE49-F238E27FC236}">
                <a16:creationId xmlns:a16="http://schemas.microsoft.com/office/drawing/2014/main" id="{6AE197F2-AD50-48AD-8BE9-73693CA469E6}"/>
              </a:ext>
            </a:extLst>
          </p:cNvPr>
          <p:cNvPicPr>
            <a:picLocks noChangeAspect="1"/>
          </p:cNvPicPr>
          <p:nvPr/>
        </p:nvPicPr>
        <p:blipFill>
          <a:blip r:embed="rId8"/>
          <a:stretch>
            <a:fillRect/>
          </a:stretch>
        </p:blipFill>
        <p:spPr>
          <a:xfrm>
            <a:off x="3305361" y="3920002"/>
            <a:ext cx="1860965" cy="1678070"/>
          </a:xfrm>
          <a:prstGeom prst="rect">
            <a:avLst/>
          </a:prstGeom>
        </p:spPr>
      </p:pic>
      <p:pic>
        <p:nvPicPr>
          <p:cNvPr id="13" name="Imagen 12">
            <a:extLst>
              <a:ext uri="{FF2B5EF4-FFF2-40B4-BE49-F238E27FC236}">
                <a16:creationId xmlns:a16="http://schemas.microsoft.com/office/drawing/2014/main" id="{66DCC47D-64D5-4818-8909-CE7C83275488}"/>
              </a:ext>
            </a:extLst>
          </p:cNvPr>
          <p:cNvPicPr>
            <a:picLocks noChangeAspect="1"/>
          </p:cNvPicPr>
          <p:nvPr/>
        </p:nvPicPr>
        <p:blipFill>
          <a:blip r:embed="rId9"/>
          <a:stretch>
            <a:fillRect/>
          </a:stretch>
        </p:blipFill>
        <p:spPr>
          <a:xfrm>
            <a:off x="6080713" y="3848511"/>
            <a:ext cx="1623201" cy="1696359"/>
          </a:xfrm>
          <a:prstGeom prst="rect">
            <a:avLst/>
          </a:prstGeom>
        </p:spPr>
      </p:pic>
      <p:sp>
        <p:nvSpPr>
          <p:cNvPr id="14" name="CuadroTexto 13">
            <a:extLst>
              <a:ext uri="{FF2B5EF4-FFF2-40B4-BE49-F238E27FC236}">
                <a16:creationId xmlns:a16="http://schemas.microsoft.com/office/drawing/2014/main" id="{866810B7-89D1-4AC0-AEAA-65BF0BB919AA}"/>
              </a:ext>
            </a:extLst>
          </p:cNvPr>
          <p:cNvSpPr txBox="1"/>
          <p:nvPr/>
        </p:nvSpPr>
        <p:spPr>
          <a:xfrm>
            <a:off x="5807280" y="6620020"/>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980987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2669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6" name="Imagen 5">
            <a:extLst>
              <a:ext uri="{FF2B5EF4-FFF2-40B4-BE49-F238E27FC236}">
                <a16:creationId xmlns:a16="http://schemas.microsoft.com/office/drawing/2014/main" id="{9736729F-8E3B-4D5F-8BE2-4CB648C7701F}"/>
              </a:ext>
            </a:extLst>
          </p:cNvPr>
          <p:cNvPicPr>
            <a:picLocks noChangeAspect="1"/>
          </p:cNvPicPr>
          <p:nvPr/>
        </p:nvPicPr>
        <p:blipFill>
          <a:blip r:embed="rId5"/>
          <a:stretch>
            <a:fillRect/>
          </a:stretch>
        </p:blipFill>
        <p:spPr>
          <a:xfrm>
            <a:off x="617641" y="1734890"/>
            <a:ext cx="3388146" cy="2094158"/>
          </a:xfrm>
          <a:prstGeom prst="rect">
            <a:avLst/>
          </a:prstGeom>
        </p:spPr>
      </p:pic>
      <p:pic>
        <p:nvPicPr>
          <p:cNvPr id="11" name="Imagen 10">
            <a:extLst>
              <a:ext uri="{FF2B5EF4-FFF2-40B4-BE49-F238E27FC236}">
                <a16:creationId xmlns:a16="http://schemas.microsoft.com/office/drawing/2014/main" id="{2E29180C-55B4-4D4D-99D7-3A619B0A6BA5}"/>
              </a:ext>
            </a:extLst>
          </p:cNvPr>
          <p:cNvPicPr>
            <a:picLocks noChangeAspect="1"/>
          </p:cNvPicPr>
          <p:nvPr/>
        </p:nvPicPr>
        <p:blipFill>
          <a:blip r:embed="rId6"/>
          <a:stretch>
            <a:fillRect/>
          </a:stretch>
        </p:blipFill>
        <p:spPr>
          <a:xfrm>
            <a:off x="909908" y="3625973"/>
            <a:ext cx="3429297" cy="2121592"/>
          </a:xfrm>
          <a:prstGeom prst="rect">
            <a:avLst/>
          </a:prstGeom>
        </p:spPr>
      </p:pic>
      <p:pic>
        <p:nvPicPr>
          <p:cNvPr id="14" name="Imagen 13">
            <a:extLst>
              <a:ext uri="{FF2B5EF4-FFF2-40B4-BE49-F238E27FC236}">
                <a16:creationId xmlns:a16="http://schemas.microsoft.com/office/drawing/2014/main" id="{3DC749B3-4190-42FD-8E10-31E90F414F51}"/>
              </a:ext>
            </a:extLst>
          </p:cNvPr>
          <p:cNvPicPr>
            <a:picLocks noChangeAspect="1"/>
          </p:cNvPicPr>
          <p:nvPr/>
        </p:nvPicPr>
        <p:blipFill rotWithShape="1">
          <a:blip r:embed="rId7"/>
          <a:srcRect l="5221" t="5147" r="9447" b="9926"/>
          <a:stretch/>
        </p:blipFill>
        <p:spPr>
          <a:xfrm>
            <a:off x="4517471" y="1733175"/>
            <a:ext cx="2120318" cy="2018791"/>
          </a:xfrm>
          <a:prstGeom prst="rect">
            <a:avLst/>
          </a:prstGeom>
          <a:ln>
            <a:noFill/>
          </a:ln>
          <a:effectLst>
            <a:outerShdw blurRad="292100" dist="139700" dir="2700000" algn="tl" rotWithShape="0">
              <a:srgbClr val="333333">
                <a:alpha val="65000"/>
              </a:srgbClr>
            </a:outerShdw>
          </a:effectLst>
        </p:spPr>
      </p:pic>
      <p:pic>
        <p:nvPicPr>
          <p:cNvPr id="4" name="Imagen 3">
            <a:extLst>
              <a:ext uri="{FF2B5EF4-FFF2-40B4-BE49-F238E27FC236}">
                <a16:creationId xmlns:a16="http://schemas.microsoft.com/office/drawing/2014/main" id="{7C2E8F3C-79A9-475C-9ADE-492E24E12CC5}"/>
              </a:ext>
            </a:extLst>
          </p:cNvPr>
          <p:cNvPicPr>
            <a:picLocks noChangeAspect="1"/>
          </p:cNvPicPr>
          <p:nvPr/>
        </p:nvPicPr>
        <p:blipFill rotWithShape="1">
          <a:blip r:embed="rId8"/>
          <a:srcRect t="10681" b="19856"/>
          <a:stretch/>
        </p:blipFill>
        <p:spPr>
          <a:xfrm>
            <a:off x="5223003" y="3955800"/>
            <a:ext cx="2484784" cy="1649953"/>
          </a:xfrm>
          <a:prstGeom prst="rect">
            <a:avLst/>
          </a:prstGeom>
          <a:ln>
            <a:noFill/>
          </a:ln>
          <a:effectLst>
            <a:outerShdw blurRad="292100" dist="139700" dir="2700000" algn="tl" rotWithShape="0">
              <a:srgbClr val="333333">
                <a:alpha val="65000"/>
              </a:srgbClr>
            </a:outerShdw>
          </a:effectLst>
        </p:spPr>
      </p:pic>
      <p:sp>
        <p:nvSpPr>
          <p:cNvPr id="12" name="CuadroTexto 11">
            <a:extLst>
              <a:ext uri="{FF2B5EF4-FFF2-40B4-BE49-F238E27FC236}">
                <a16:creationId xmlns:a16="http://schemas.microsoft.com/office/drawing/2014/main" id="{121896E5-8286-4437-9C86-7FE4BC56E973}"/>
              </a:ext>
            </a:extLst>
          </p:cNvPr>
          <p:cNvSpPr txBox="1"/>
          <p:nvPr/>
        </p:nvSpPr>
        <p:spPr>
          <a:xfrm>
            <a:off x="5807280" y="6611631"/>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31584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87316" y="1817198"/>
            <a:ext cx="7363690" cy="3970318"/>
          </a:xfrm>
          <a:prstGeom prst="rect">
            <a:avLst/>
          </a:prstGeom>
          <a:noFill/>
        </p:spPr>
        <p:txBody>
          <a:bodyPr wrap="square" rtlCol="0">
            <a:spAutoFit/>
          </a:bodyPr>
          <a:lstStyle/>
          <a:p>
            <a:pPr algn="just"/>
            <a:r>
              <a:rPr lang="es-CO" dirty="0">
                <a:latin typeface="Arial Narrow" panose="020B0606020202030204" pitchFamily="34" charset="0"/>
              </a:rPr>
              <a:t>Se realizaron estudios de mercado teniendo en cuenta las características requeridas del inmueble en donde reposa actualmente el archivo, ya que este ha sido acondicionado con muebles de estantería industrial para el almacenamiento del material documental, convirtiéndose en el espacio ideal actual para la administración, custodia y conservación del fondo documental de la Sociedad.</a:t>
            </a:r>
          </a:p>
          <a:p>
            <a:pPr algn="just"/>
            <a:endParaRPr lang="es-CO" dirty="0">
              <a:latin typeface="Arial Narrow" panose="020B0606020202030204" pitchFamily="34" charset="0"/>
            </a:endParaRPr>
          </a:p>
          <a:p>
            <a:pPr algn="just"/>
            <a:r>
              <a:rPr lang="es-CO" dirty="0">
                <a:latin typeface="Arial Narrow" panose="020B0606020202030204" pitchFamily="34" charset="0"/>
              </a:rPr>
              <a:t>Actualmente en el fondo documental de la Sociedad de Activos Especiales SAE SAS, </a:t>
            </a:r>
          </a:p>
          <a:p>
            <a:pPr algn="just"/>
            <a:r>
              <a:rPr lang="es-CO" dirty="0">
                <a:latin typeface="Arial Narrow" panose="020B0606020202030204" pitchFamily="34" charset="0"/>
              </a:rPr>
              <a:t>reposan aproximadamente 20.000 cajas ref. X200 y 2.000 cajas ref. X300, es decir, todo el archivo de la Sociedad producto de las tareas que ejecutan cada una de las áreas en cumplimiento de sus funciones y en concordancia con la misión de la Sociedad. </a:t>
            </a:r>
          </a:p>
          <a:p>
            <a:pPr algn="just"/>
            <a:endParaRPr lang="es-CO" dirty="0">
              <a:latin typeface="Arial Narrow" panose="020B0606020202030204" pitchFamily="34" charset="0"/>
            </a:endParaRPr>
          </a:p>
          <a:p>
            <a:pPr algn="just"/>
            <a:r>
              <a:rPr lang="es-CO" dirty="0">
                <a:latin typeface="Arial Narrow" panose="020B0606020202030204" pitchFamily="34" charset="0"/>
              </a:rPr>
              <a:t>El resultado de los estudios se refleja en el cuadro que se relaciona a continuación, bajo la modalidad de espacios funcionales.</a:t>
            </a:r>
            <a:endParaRPr lang="es-ES" dirty="0">
              <a:solidFill>
                <a:srgbClr val="A9A8A9"/>
              </a:solidFill>
              <a:latin typeface="Lato Bold"/>
              <a:cs typeface="Lato Bold"/>
            </a:endParaRPr>
          </a:p>
        </p:txBody>
      </p:sp>
      <p:sp>
        <p:nvSpPr>
          <p:cNvPr id="2" name="Rectángulo 1"/>
          <p:cNvSpPr/>
          <p:nvPr/>
        </p:nvSpPr>
        <p:spPr>
          <a:xfrm>
            <a:off x="1" y="661830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8">
            <a:extLst>
              <a:ext uri="{FF2B5EF4-FFF2-40B4-BE49-F238E27FC236}">
                <a16:creationId xmlns:a16="http://schemas.microsoft.com/office/drawing/2014/main" id="{8FDB11C7-4533-4584-9BA2-F9AF02D62A41}"/>
              </a:ext>
            </a:extLst>
          </p:cNvPr>
          <p:cNvSpPr txBox="1"/>
          <p:nvPr/>
        </p:nvSpPr>
        <p:spPr>
          <a:xfrm>
            <a:off x="5807280" y="6603242"/>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584036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183145" y="1730798"/>
            <a:ext cx="4032275" cy="369332"/>
          </a:xfrm>
          <a:prstGeom prst="rect">
            <a:avLst/>
          </a:prstGeom>
          <a:noFill/>
        </p:spPr>
        <p:txBody>
          <a:bodyPr wrap="square" rtlCol="0">
            <a:spAutoFit/>
          </a:bodyPr>
          <a:lstStyle/>
          <a:p>
            <a:pPr algn="ctr"/>
            <a:r>
              <a:rPr lang="es-CO" b="1" dirty="0">
                <a:latin typeface="Arial Narrow" panose="020B0606020202030204" pitchFamily="34" charset="0"/>
              </a:rPr>
              <a:t>Estudio de Mercado del Sector</a:t>
            </a: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11" name="Imagen 10">
            <a:extLst>
              <a:ext uri="{FF2B5EF4-FFF2-40B4-BE49-F238E27FC236}">
                <a16:creationId xmlns:a16="http://schemas.microsoft.com/office/drawing/2014/main" id="{7E62B87E-71D5-4C1B-9EB1-78F899025550}"/>
              </a:ext>
            </a:extLst>
          </p:cNvPr>
          <p:cNvPicPr>
            <a:picLocks noChangeAspect="1"/>
          </p:cNvPicPr>
          <p:nvPr/>
        </p:nvPicPr>
        <p:blipFill>
          <a:blip r:embed="rId5"/>
          <a:stretch>
            <a:fillRect/>
          </a:stretch>
        </p:blipFill>
        <p:spPr>
          <a:xfrm>
            <a:off x="1673851" y="2086350"/>
            <a:ext cx="5050863" cy="3584944"/>
          </a:xfrm>
          <a:prstGeom prst="rect">
            <a:avLst/>
          </a:prstGeom>
        </p:spPr>
      </p:pic>
      <p:sp>
        <p:nvSpPr>
          <p:cNvPr id="9" name="CuadroTexto 8">
            <a:extLst>
              <a:ext uri="{FF2B5EF4-FFF2-40B4-BE49-F238E27FC236}">
                <a16:creationId xmlns:a16="http://schemas.microsoft.com/office/drawing/2014/main" id="{9A2D46CF-0F92-4F58-A3D6-4F5C3D5CEBA6}"/>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50264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31274" y="1934454"/>
            <a:ext cx="7384472" cy="3693319"/>
          </a:xfrm>
          <a:prstGeom prst="rect">
            <a:avLst/>
          </a:prstGeom>
          <a:noFill/>
        </p:spPr>
        <p:txBody>
          <a:bodyPr wrap="square" rtlCol="0">
            <a:spAutoFit/>
          </a:bodyPr>
          <a:lstStyle/>
          <a:p>
            <a:pPr algn="just"/>
            <a:r>
              <a:rPr lang="es-CO" b="1" dirty="0">
                <a:latin typeface="Arial Narrow" panose="020B0606020202030204" pitchFamily="34" charset="0"/>
              </a:rPr>
              <a:t>SOLICITUD DE APROBACIÓN:</a:t>
            </a:r>
          </a:p>
          <a:p>
            <a:pPr algn="just"/>
            <a:endParaRPr lang="es-CO" b="1" dirty="0">
              <a:latin typeface="Arial Narrow" panose="020B0606020202030204" pitchFamily="34" charset="0"/>
            </a:endParaRPr>
          </a:p>
          <a:p>
            <a:pPr algn="just"/>
            <a:r>
              <a:rPr lang="es-CO" b="1" dirty="0">
                <a:latin typeface="Arial Narrow" panose="020B0606020202030204" pitchFamily="34" charset="0"/>
              </a:rPr>
              <a:t>Adición</a:t>
            </a:r>
            <a:r>
              <a:rPr lang="es-CO" dirty="0">
                <a:latin typeface="Arial Narrow" panose="020B0606020202030204" pitchFamily="34" charset="0"/>
              </a:rPr>
              <a:t>: </a:t>
            </a:r>
            <a:r>
              <a:rPr lang="es-ES" dirty="0">
                <a:latin typeface="Arial Narrow" panose="020B0606020202030204" pitchFamily="34" charset="0"/>
              </a:rPr>
              <a:t>El valor de la presente adición es de ($735.000.000) Setecientos treinta y cinco millones de pesos M/CTE. Valor que incluye IVA y todos los impuestos, tasas y contribuciones a que haya lugar.</a:t>
            </a:r>
          </a:p>
          <a:p>
            <a:pPr algn="just"/>
            <a:endParaRPr lang="es-ES" dirty="0">
              <a:latin typeface="Arial Narrow" panose="020B0606020202030204" pitchFamily="34" charset="0"/>
            </a:endParaRPr>
          </a:p>
          <a:p>
            <a:pPr algn="just"/>
            <a:r>
              <a:rPr lang="es-CO" b="1" dirty="0">
                <a:latin typeface="Arial Narrow" panose="020B0606020202030204" pitchFamily="34" charset="0"/>
              </a:rPr>
              <a:t>Prorroga</a:t>
            </a:r>
            <a:r>
              <a:rPr lang="es-CO" dirty="0">
                <a:latin typeface="Arial Narrow" panose="020B0606020202030204" pitchFamily="34" charset="0"/>
              </a:rPr>
              <a:t>: La prorroga solicitada es de veinticuatro (24) meses, la nueva vigencia del contrato será hasta el próximo 1 de diciembre de 2020.</a:t>
            </a:r>
          </a:p>
          <a:p>
            <a:pPr algn="just"/>
            <a:endParaRPr lang="es-CO" dirty="0">
              <a:latin typeface="Arial Narrow" panose="020B0606020202030204" pitchFamily="34" charset="0"/>
            </a:endParaRPr>
          </a:p>
          <a:p>
            <a:pPr algn="just"/>
            <a:r>
              <a:rPr lang="es-CO" b="1" dirty="0">
                <a:latin typeface="Arial Narrow" panose="020B0606020202030204" pitchFamily="34" charset="0"/>
              </a:rPr>
              <a:t>Solicitud</a:t>
            </a:r>
            <a:r>
              <a:rPr lang="es-CO" dirty="0">
                <a:latin typeface="Arial Narrow" panose="020B0606020202030204" pitchFamily="34" charset="0"/>
              </a:rPr>
              <a:t>: Aprobación por parte de la Junta Directiva de la SAE SAS, de la adición y prorroga del contrato 014 de 2015 por un monto de </a:t>
            </a:r>
            <a:r>
              <a:rPr lang="es-ES" dirty="0">
                <a:latin typeface="Arial Narrow" panose="020B0606020202030204" pitchFamily="34" charset="0"/>
              </a:rPr>
              <a:t>$735.000.000 </a:t>
            </a:r>
            <a:r>
              <a:rPr lang="es-CO" dirty="0">
                <a:latin typeface="Arial Narrow" panose="020B0606020202030204" pitchFamily="34" charset="0"/>
              </a:rPr>
              <a:t>y un plazo de veinticuatro (24) meses respectivamente.</a:t>
            </a:r>
          </a:p>
          <a:p>
            <a:pPr algn="ctr"/>
            <a:endParaRPr lang="es-ES" dirty="0">
              <a:solidFill>
                <a:srgbClr val="A9A8A9"/>
              </a:solidFill>
              <a:latin typeface="Lato Bold"/>
              <a:cs typeface="Lato Bold"/>
            </a:endParaRPr>
          </a:p>
        </p:txBody>
      </p:sp>
      <p:sp>
        <p:nvSpPr>
          <p:cNvPr id="2" name="Rectángulo 1"/>
          <p:cNvSpPr/>
          <p:nvPr/>
        </p:nvSpPr>
        <p:spPr>
          <a:xfrm>
            <a:off x="1" y="66770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CuadroTexto 8">
            <a:extLst>
              <a:ext uri="{FF2B5EF4-FFF2-40B4-BE49-F238E27FC236}">
                <a16:creationId xmlns:a16="http://schemas.microsoft.com/office/drawing/2014/main" id="{25360AB8-197E-44C0-A54E-AADBF0A89257}"/>
              </a:ext>
            </a:extLst>
          </p:cNvPr>
          <p:cNvSpPr txBox="1"/>
          <p:nvPr/>
        </p:nvSpPr>
        <p:spPr>
          <a:xfrm>
            <a:off x="5807280" y="6661965"/>
            <a:ext cx="3053351"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841179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01586" y="1943262"/>
            <a:ext cx="8540828" cy="323165"/>
          </a:xfrm>
          <a:prstGeom prst="rect">
            <a:avLst/>
          </a:prstGeom>
          <a:noFill/>
        </p:spPr>
        <p:txBody>
          <a:bodyPr wrap="square" rtlCol="0">
            <a:spAutoFit/>
          </a:bodyPr>
          <a:lstStyle/>
          <a:p>
            <a:pPr algn="ctr"/>
            <a:r>
              <a:rPr lang="es-CO" sz="1500" b="1" dirty="0">
                <a:solidFill>
                  <a:schemeClr val="accent5">
                    <a:lumMod val="50000"/>
                  </a:schemeClr>
                </a:solidFill>
              </a:rPr>
              <a:t>ADICIÓN CONTRATOS DE ADMINISTRACIÓN Y COMERCIALIZACIÓN DE SEMOVIENTES FRISCO</a:t>
            </a:r>
          </a:p>
        </p:txBody>
      </p:sp>
      <p:sp>
        <p:nvSpPr>
          <p:cNvPr id="8" name="Rectángulo 7"/>
          <p:cNvSpPr/>
          <p:nvPr/>
        </p:nvSpPr>
        <p:spPr>
          <a:xfrm>
            <a:off x="1485900" y="5762626"/>
            <a:ext cx="6172200" cy="238125"/>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028" dirty="0"/>
              <a:t>Vicepresidencia Administrativa y Financiera - Gerencia Financiera</a:t>
            </a:r>
          </a:p>
        </p:txBody>
      </p:sp>
      <p:sp>
        <p:nvSpPr>
          <p:cNvPr id="6" name="Rectángulo 5"/>
          <p:cNvSpPr/>
          <p:nvPr/>
        </p:nvSpPr>
        <p:spPr>
          <a:xfrm>
            <a:off x="0" y="5762626"/>
            <a:ext cx="9144000" cy="238125"/>
          </a:xfrm>
          <a:prstGeom prst="rect">
            <a:avLst/>
          </a:prstGeom>
          <a:solidFill>
            <a:srgbClr val="000A8B"/>
          </a:solidFill>
          <a:ln w="6350" cap="flat" cmpd="sng" algn="ctr">
            <a:noFill/>
            <a:prstDash val="solid"/>
            <a:miter lim="800000"/>
          </a:ln>
          <a:effectLst/>
        </p:spPr>
        <p:txBody>
          <a:bodyPr rtlCol="0" anchor="ctr"/>
          <a:lstStyle/>
          <a:p>
            <a:pPr algn="r" defTabSz="522511">
              <a:defRPr/>
            </a:pPr>
            <a:r>
              <a:rPr lang="es-ES" sz="900" kern="0" dirty="0">
                <a:solidFill>
                  <a:prstClr val="white"/>
                </a:solidFill>
                <a:latin typeface="Calibri"/>
              </a:rPr>
              <a:t>Vicepresidencia de Bienes Muebles e Inmuebles</a:t>
            </a:r>
          </a:p>
        </p:txBody>
      </p:sp>
      <p:pic>
        <p:nvPicPr>
          <p:cNvPr id="2" name="Imagen 1">
            <a:extLst>
              <a:ext uri="{FF2B5EF4-FFF2-40B4-BE49-F238E27FC236}">
                <a16:creationId xmlns:a16="http://schemas.microsoft.com/office/drawing/2014/main" id="{55FB7CF4-0739-4044-B754-E72340199566}"/>
              </a:ext>
            </a:extLst>
          </p:cNvPr>
          <p:cNvPicPr>
            <a:picLocks noChangeAspect="1"/>
          </p:cNvPicPr>
          <p:nvPr/>
        </p:nvPicPr>
        <p:blipFill rotWithShape="1">
          <a:blip r:embed="rId2"/>
          <a:srcRect l="13359" t="24571" r="73516" b="52685"/>
          <a:stretch/>
        </p:blipFill>
        <p:spPr>
          <a:xfrm>
            <a:off x="346412" y="3225403"/>
            <a:ext cx="1937046" cy="1887233"/>
          </a:xfrm>
          <a:prstGeom prst="rect">
            <a:avLst/>
          </a:prstGeom>
        </p:spPr>
      </p:pic>
      <p:pic>
        <p:nvPicPr>
          <p:cNvPr id="3" name="Imagen 2">
            <a:extLst>
              <a:ext uri="{FF2B5EF4-FFF2-40B4-BE49-F238E27FC236}">
                <a16:creationId xmlns:a16="http://schemas.microsoft.com/office/drawing/2014/main" id="{742B4DE2-5D7A-42D6-8766-DD6D2F93CF11}"/>
              </a:ext>
            </a:extLst>
          </p:cNvPr>
          <p:cNvPicPr>
            <a:picLocks noChangeAspect="1"/>
          </p:cNvPicPr>
          <p:nvPr/>
        </p:nvPicPr>
        <p:blipFill>
          <a:blip r:embed="rId3"/>
          <a:stretch>
            <a:fillRect/>
          </a:stretch>
        </p:blipFill>
        <p:spPr>
          <a:xfrm>
            <a:off x="7350919" y="3360158"/>
            <a:ext cx="1364278" cy="1669280"/>
          </a:xfrm>
          <a:prstGeom prst="rect">
            <a:avLst/>
          </a:prstGeom>
        </p:spPr>
      </p:pic>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4"/>
          <a:stretch>
            <a:fillRect/>
          </a:stretch>
        </p:blipFill>
        <p:spPr>
          <a:xfrm>
            <a:off x="2661184" y="2882317"/>
            <a:ext cx="3934283" cy="2624963"/>
          </a:xfrm>
          <a:prstGeom prst="rect">
            <a:avLst/>
          </a:prstGeom>
        </p:spPr>
      </p:pic>
      <p:sp>
        <p:nvSpPr>
          <p:cNvPr id="4" name="Rectángulo 3">
            <a:extLst>
              <a:ext uri="{FF2B5EF4-FFF2-40B4-BE49-F238E27FC236}">
                <a16:creationId xmlns:a16="http://schemas.microsoft.com/office/drawing/2014/main" id="{8570375C-6938-40A8-98D8-B074860B538C}"/>
              </a:ext>
            </a:extLst>
          </p:cNvPr>
          <p:cNvSpPr/>
          <p:nvPr/>
        </p:nvSpPr>
        <p:spPr>
          <a:xfrm>
            <a:off x="6973192" y="2692608"/>
            <a:ext cx="2053126" cy="300082"/>
          </a:xfrm>
          <a:prstGeom prst="rect">
            <a:avLst/>
          </a:prstGeom>
        </p:spPr>
        <p:txBody>
          <a:bodyPr wrap="none">
            <a:spAutoFit/>
          </a:bodyPr>
          <a:lstStyle/>
          <a:p>
            <a:r>
              <a:rPr lang="es-CO" sz="1350" b="1" dirty="0"/>
              <a:t>Contrato No. 071 de 2016 </a:t>
            </a:r>
          </a:p>
        </p:txBody>
      </p:sp>
      <p:sp>
        <p:nvSpPr>
          <p:cNvPr id="11" name="Rectángulo 10">
            <a:extLst>
              <a:ext uri="{FF2B5EF4-FFF2-40B4-BE49-F238E27FC236}">
                <a16:creationId xmlns:a16="http://schemas.microsoft.com/office/drawing/2014/main" id="{1DE4218C-48C7-4035-969D-2044782E2FF8}"/>
              </a:ext>
            </a:extLst>
          </p:cNvPr>
          <p:cNvSpPr/>
          <p:nvPr/>
        </p:nvSpPr>
        <p:spPr>
          <a:xfrm>
            <a:off x="479949" y="2666584"/>
            <a:ext cx="2053126" cy="300082"/>
          </a:xfrm>
          <a:prstGeom prst="rect">
            <a:avLst/>
          </a:prstGeom>
        </p:spPr>
        <p:txBody>
          <a:bodyPr wrap="none">
            <a:spAutoFit/>
          </a:bodyPr>
          <a:lstStyle/>
          <a:p>
            <a:r>
              <a:rPr lang="es-CO" sz="1350" b="1" dirty="0"/>
              <a:t>Contrato No. 069 de 2016 </a:t>
            </a: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Tree>
    <p:extLst>
      <p:ext uri="{BB962C8B-B14F-4D97-AF65-F5344CB8AC3E}">
        <p14:creationId xmlns:p14="http://schemas.microsoft.com/office/powerpoint/2010/main" val="19198847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sp>
        <p:nvSpPr>
          <p:cNvPr id="2" name="Rectángulo 1">
            <a:extLst>
              <a:ext uri="{FF2B5EF4-FFF2-40B4-BE49-F238E27FC236}">
                <a16:creationId xmlns:a16="http://schemas.microsoft.com/office/drawing/2014/main" id="{1CEF0802-A9CE-4883-B14E-A48B523C339B}"/>
              </a:ext>
            </a:extLst>
          </p:cNvPr>
          <p:cNvSpPr/>
          <p:nvPr/>
        </p:nvSpPr>
        <p:spPr>
          <a:xfrm>
            <a:off x="71651" y="1923506"/>
            <a:ext cx="4579833" cy="3381695"/>
          </a:xfrm>
          <a:prstGeom prst="rect">
            <a:avLst/>
          </a:prstGeom>
        </p:spPr>
        <p:txBody>
          <a:bodyPr wrap="square">
            <a:spAutoFit/>
          </a:bodyPr>
          <a:lstStyle/>
          <a:p>
            <a:pPr algn="just"/>
            <a:r>
              <a:rPr lang="es-ES" sz="1125" b="1" dirty="0"/>
              <a:t>OBJETO.</a:t>
            </a:r>
          </a:p>
          <a:p>
            <a:pPr algn="just"/>
            <a:endParaRPr lang="es-ES" sz="1125" b="1" dirty="0"/>
          </a:p>
          <a:p>
            <a:pPr algn="just"/>
            <a:r>
              <a:rPr lang="es-ES" sz="1125" i="1" dirty="0"/>
              <a:t>“La prestación de los servicios de </a:t>
            </a:r>
            <a:r>
              <a:rPr lang="es-ES" sz="1125" b="1" i="1" dirty="0"/>
              <a:t>transporte, custodia, manutención, cuidados, marcaje, sostenimiento, pesaje y gestiones de intermediación comercial</a:t>
            </a:r>
            <a:r>
              <a:rPr lang="es-ES" sz="1125" i="1" dirty="0"/>
              <a:t>, de un grupo de bovinos que se encuentran en proceso de extinción del derecho de dominio y, </a:t>
            </a:r>
            <a:r>
              <a:rPr lang="es-ES" sz="1125" b="1" i="1" dirty="0"/>
              <a:t>ejercer la administración de los inmuebles</a:t>
            </a:r>
            <a:r>
              <a:rPr lang="es-ES" sz="1125" i="1" dirty="0"/>
              <a:t> en los cuales se ubican los semovientes”.</a:t>
            </a:r>
          </a:p>
          <a:p>
            <a:pPr algn="just"/>
            <a:endParaRPr lang="es-ES" sz="1125" dirty="0"/>
          </a:p>
          <a:p>
            <a:pPr algn="just"/>
            <a:r>
              <a:rPr lang="es-ES" sz="1125" b="1" dirty="0"/>
              <a:t>ALCANCE:</a:t>
            </a:r>
          </a:p>
          <a:p>
            <a:pPr algn="just"/>
            <a:endParaRPr lang="es-ES" sz="1125" b="1" dirty="0"/>
          </a:p>
          <a:p>
            <a:pPr algn="just"/>
            <a:r>
              <a:rPr lang="es-CO" sz="1125" i="1" dirty="0"/>
              <a:t>“El objeto contratado incluye los semovientes que se encuentran </a:t>
            </a:r>
            <a:r>
              <a:rPr lang="es-CO" sz="1125" b="1" i="1" dirty="0"/>
              <a:t>en proceso de extinción de dominio y todos aquellos que sean de competencia de la Sociedad de Activos Especiales por disposición legal</a:t>
            </a:r>
            <a:r>
              <a:rPr lang="es-CO" sz="1125" i="1" dirty="0"/>
              <a:t>.</a:t>
            </a:r>
          </a:p>
          <a:p>
            <a:pPr algn="just"/>
            <a:endParaRPr lang="es-CO" sz="1125" i="1" dirty="0"/>
          </a:p>
          <a:p>
            <a:pPr algn="just"/>
            <a:r>
              <a:rPr lang="es-ES" sz="1125" i="1" dirty="0"/>
              <a:t>No obstante, </a:t>
            </a:r>
            <a:r>
              <a:rPr lang="es-ES" sz="1125" b="1" i="1" dirty="0"/>
              <a:t>se podrán adicionar semovientes y/o inmuebles</a:t>
            </a:r>
            <a:r>
              <a:rPr lang="es-ES" sz="1125" i="1" dirty="0"/>
              <a:t>, respecto a los cuales EL CONTRATISTA deberá cumplir con las obligaciones y actividades tendientes a una adecuada administración de los inmuebles y la custodia, manutención y gestiones de intermediación comercial sobre los semovientes.”</a:t>
            </a:r>
            <a:endParaRPr lang="es-CO" sz="1125" i="1" dirty="0"/>
          </a:p>
        </p:txBody>
      </p:sp>
      <p:cxnSp>
        <p:nvCxnSpPr>
          <p:cNvPr id="6" name="Conector recto 5">
            <a:extLst>
              <a:ext uri="{FF2B5EF4-FFF2-40B4-BE49-F238E27FC236}">
                <a16:creationId xmlns:a16="http://schemas.microsoft.com/office/drawing/2014/main" id="{AFD9BCE1-9D39-465A-A002-E33F58C13141}"/>
              </a:ext>
            </a:extLst>
          </p:cNvPr>
          <p:cNvCxnSpPr/>
          <p:nvPr/>
        </p:nvCxnSpPr>
        <p:spPr>
          <a:xfrm>
            <a:off x="6908369" y="1923506"/>
            <a:ext cx="0" cy="3344432"/>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4811CC8F-8B57-49E2-8676-710021F8A1C9}"/>
              </a:ext>
            </a:extLst>
          </p:cNvPr>
          <p:cNvSpPr/>
          <p:nvPr/>
        </p:nvSpPr>
        <p:spPr>
          <a:xfrm>
            <a:off x="4843427" y="2628247"/>
            <a:ext cx="2089547" cy="3035446"/>
          </a:xfrm>
          <a:prstGeom prst="rect">
            <a:avLst/>
          </a:prstGeom>
        </p:spPr>
        <p:txBody>
          <a:bodyPr wrap="square">
            <a:spAutoFit/>
          </a:bodyPr>
          <a:lstStyle/>
          <a:p>
            <a:pPr algn="ctr"/>
            <a:r>
              <a:rPr lang="es-CO" sz="1125" dirty="0"/>
              <a:t>Contrato No. 069 de 2016</a:t>
            </a:r>
          </a:p>
          <a:p>
            <a:pPr algn="ctr"/>
            <a:r>
              <a:rPr lang="es-CO" sz="1125" dirty="0"/>
              <a:t>25 de Noviembre de 2016</a:t>
            </a:r>
          </a:p>
          <a:p>
            <a:pPr algn="ctr"/>
            <a:endParaRPr lang="es-ES" sz="1125" dirty="0"/>
          </a:p>
          <a:p>
            <a:pPr algn="ctr"/>
            <a:endParaRPr lang="es-ES" sz="1125" dirty="0"/>
          </a:p>
          <a:p>
            <a:pPr algn="ctr"/>
            <a:r>
              <a:rPr lang="es-CO" sz="1125" b="1" dirty="0"/>
              <a:t>Jurisdicción:</a:t>
            </a:r>
          </a:p>
          <a:p>
            <a:pPr algn="ctr"/>
            <a:r>
              <a:rPr lang="es-CO" sz="1125" dirty="0"/>
              <a:t>Meta, Casanare, Putumayo, Caquetá, Guaviare, Tolima, Vichada y Huila</a:t>
            </a:r>
          </a:p>
          <a:p>
            <a:pPr algn="ctr"/>
            <a:endParaRPr lang="es-ES" sz="1125" dirty="0"/>
          </a:p>
          <a:p>
            <a:pPr algn="ctr"/>
            <a:r>
              <a:rPr lang="es-ES" sz="1125" b="1" dirty="0"/>
              <a:t>Predios Administrados:</a:t>
            </a:r>
            <a:endParaRPr lang="es-CO" sz="1125" b="1" dirty="0"/>
          </a:p>
          <a:p>
            <a:pPr algn="ctr"/>
            <a:r>
              <a:rPr lang="es-ES" sz="1125" dirty="0"/>
              <a:t>Cencerros - Acacías</a:t>
            </a:r>
          </a:p>
          <a:p>
            <a:pPr algn="ctr"/>
            <a:r>
              <a:rPr lang="es-ES" sz="1125" dirty="0"/>
              <a:t>La Fortuna – San Vicente</a:t>
            </a:r>
          </a:p>
          <a:p>
            <a:pPr algn="ctr"/>
            <a:r>
              <a:rPr lang="es-ES" sz="1125" dirty="0"/>
              <a:t>Berlin - Acacías</a:t>
            </a:r>
          </a:p>
          <a:p>
            <a:pPr algn="ctr"/>
            <a:r>
              <a:rPr lang="es-ES" sz="1125" dirty="0"/>
              <a:t>Paraíso 2– Puerto Asís</a:t>
            </a:r>
          </a:p>
          <a:p>
            <a:pPr algn="ctr"/>
            <a:r>
              <a:rPr lang="es-ES" sz="1125" dirty="0"/>
              <a:t>La Paz – Tello</a:t>
            </a:r>
          </a:p>
          <a:p>
            <a:pPr algn="ctr"/>
            <a:r>
              <a:rPr lang="es-ES" sz="1125" dirty="0"/>
              <a:t>La Pola – Aipe</a:t>
            </a:r>
          </a:p>
          <a:p>
            <a:pPr algn="ctr"/>
            <a:r>
              <a:rPr lang="es-ES" sz="1125" dirty="0"/>
              <a:t>Altamira – Puerto Gaitán</a:t>
            </a:r>
          </a:p>
        </p:txBody>
      </p:sp>
      <p:pic>
        <p:nvPicPr>
          <p:cNvPr id="40" name="Imagen 39">
            <a:extLst>
              <a:ext uri="{FF2B5EF4-FFF2-40B4-BE49-F238E27FC236}">
                <a16:creationId xmlns:a16="http://schemas.microsoft.com/office/drawing/2014/main" id="{EB5175C5-9062-4BCC-A0A4-779487762233}"/>
              </a:ext>
            </a:extLst>
          </p:cNvPr>
          <p:cNvPicPr>
            <a:picLocks noChangeAspect="1"/>
          </p:cNvPicPr>
          <p:nvPr/>
        </p:nvPicPr>
        <p:blipFill rotWithShape="1">
          <a:blip r:embed="rId2"/>
          <a:srcRect l="13359" t="24571" r="73516" b="52685"/>
          <a:stretch/>
        </p:blipFill>
        <p:spPr>
          <a:xfrm>
            <a:off x="5399789" y="1740072"/>
            <a:ext cx="911618" cy="888175"/>
          </a:xfrm>
          <a:prstGeom prst="rect">
            <a:avLst/>
          </a:prstGeom>
        </p:spPr>
      </p:pic>
      <p:cxnSp>
        <p:nvCxnSpPr>
          <p:cNvPr id="41" name="Conector recto 40">
            <a:extLst>
              <a:ext uri="{FF2B5EF4-FFF2-40B4-BE49-F238E27FC236}">
                <a16:creationId xmlns:a16="http://schemas.microsoft.com/office/drawing/2014/main" id="{8871F964-73FF-4B57-B637-08748BF72214}"/>
              </a:ext>
            </a:extLst>
          </p:cNvPr>
          <p:cNvCxnSpPr/>
          <p:nvPr/>
        </p:nvCxnSpPr>
        <p:spPr>
          <a:xfrm>
            <a:off x="4857971" y="1923506"/>
            <a:ext cx="0" cy="3344432"/>
          </a:xfrm>
          <a:prstGeom prst="line">
            <a:avLst/>
          </a:prstGeom>
        </p:spPr>
        <p:style>
          <a:lnRef idx="2">
            <a:schemeClr val="accent1"/>
          </a:lnRef>
          <a:fillRef idx="0">
            <a:schemeClr val="accent1"/>
          </a:fillRef>
          <a:effectRef idx="1">
            <a:schemeClr val="accent1"/>
          </a:effectRef>
          <a:fontRef idx="minor">
            <a:schemeClr val="tx1"/>
          </a:fontRef>
        </p:style>
      </p:cxnSp>
      <p:pic>
        <p:nvPicPr>
          <p:cNvPr id="42" name="Imagen 41">
            <a:extLst>
              <a:ext uri="{FF2B5EF4-FFF2-40B4-BE49-F238E27FC236}">
                <a16:creationId xmlns:a16="http://schemas.microsoft.com/office/drawing/2014/main" id="{6F645F23-0FB3-4199-A8A2-ED3AE6246CB2}"/>
              </a:ext>
            </a:extLst>
          </p:cNvPr>
          <p:cNvPicPr>
            <a:picLocks noChangeAspect="1"/>
          </p:cNvPicPr>
          <p:nvPr/>
        </p:nvPicPr>
        <p:blipFill>
          <a:blip r:embed="rId3"/>
          <a:stretch>
            <a:fillRect/>
          </a:stretch>
        </p:blipFill>
        <p:spPr>
          <a:xfrm>
            <a:off x="7656674" y="1766310"/>
            <a:ext cx="527130" cy="799787"/>
          </a:xfrm>
          <a:prstGeom prst="rect">
            <a:avLst/>
          </a:prstGeom>
        </p:spPr>
      </p:pic>
      <p:sp>
        <p:nvSpPr>
          <p:cNvPr id="43" name="Rectángulo 42">
            <a:extLst>
              <a:ext uri="{FF2B5EF4-FFF2-40B4-BE49-F238E27FC236}">
                <a16:creationId xmlns:a16="http://schemas.microsoft.com/office/drawing/2014/main" id="{8A09A914-5922-4AD2-864F-AE52F45162C8}"/>
              </a:ext>
            </a:extLst>
          </p:cNvPr>
          <p:cNvSpPr/>
          <p:nvPr/>
        </p:nvSpPr>
        <p:spPr>
          <a:xfrm>
            <a:off x="6875466" y="2628064"/>
            <a:ext cx="2089547" cy="2862322"/>
          </a:xfrm>
          <a:prstGeom prst="rect">
            <a:avLst/>
          </a:prstGeom>
        </p:spPr>
        <p:txBody>
          <a:bodyPr wrap="square">
            <a:spAutoFit/>
          </a:bodyPr>
          <a:lstStyle/>
          <a:p>
            <a:pPr algn="ctr"/>
            <a:r>
              <a:rPr lang="es-CO" sz="1125" dirty="0"/>
              <a:t>Contrato No. 071 de 2016</a:t>
            </a:r>
          </a:p>
          <a:p>
            <a:pPr algn="ctr"/>
            <a:r>
              <a:rPr lang="es-CO" sz="1125" dirty="0"/>
              <a:t>28 de Noviembre de 2016</a:t>
            </a:r>
          </a:p>
          <a:p>
            <a:pPr algn="ctr"/>
            <a:endParaRPr lang="es-CO" sz="1125" dirty="0"/>
          </a:p>
          <a:p>
            <a:pPr algn="ctr"/>
            <a:r>
              <a:rPr lang="es-CO" sz="1125" dirty="0"/>
              <a:t> </a:t>
            </a:r>
            <a:endParaRPr lang="es-ES" sz="1125" dirty="0"/>
          </a:p>
          <a:p>
            <a:pPr algn="ctr"/>
            <a:r>
              <a:rPr lang="es-ES" sz="1125" b="1" dirty="0"/>
              <a:t>Jurisdicción:</a:t>
            </a:r>
          </a:p>
          <a:p>
            <a:pPr algn="ctr"/>
            <a:r>
              <a:rPr lang="es-CO" sz="1125" dirty="0"/>
              <a:t>Cundinamarca, Córdoba, Bolívar, Antioquia, Norte de Santander, Valle del Cauca y Choco</a:t>
            </a:r>
          </a:p>
          <a:p>
            <a:pPr algn="ctr"/>
            <a:endParaRPr lang="es-ES" sz="1125" dirty="0"/>
          </a:p>
          <a:p>
            <a:pPr algn="ctr"/>
            <a:r>
              <a:rPr lang="es-ES" sz="1125" b="1" dirty="0"/>
              <a:t>Predios Administrados:</a:t>
            </a:r>
            <a:endParaRPr lang="es-CO" sz="1125" b="1" dirty="0"/>
          </a:p>
          <a:p>
            <a:pPr algn="ctr"/>
            <a:r>
              <a:rPr lang="es-ES" sz="1125" dirty="0"/>
              <a:t>Barcelona – San Jacinto</a:t>
            </a:r>
          </a:p>
          <a:p>
            <a:pPr algn="ctr"/>
            <a:r>
              <a:rPr lang="es-ES" sz="1125" dirty="0"/>
              <a:t>El Central – Montería</a:t>
            </a:r>
          </a:p>
          <a:p>
            <a:pPr algn="ctr"/>
            <a:r>
              <a:rPr lang="es-ES" sz="1125" dirty="0"/>
              <a:t>La Argelia –Ricaurte</a:t>
            </a:r>
          </a:p>
          <a:p>
            <a:pPr algn="ctr"/>
            <a:r>
              <a:rPr lang="es-ES" sz="1125" dirty="0"/>
              <a:t>San Joaquín – Puerto Salgar</a:t>
            </a:r>
          </a:p>
          <a:p>
            <a:pPr algn="ctr"/>
            <a:r>
              <a:rPr lang="es-ES" sz="1125" dirty="0"/>
              <a:t>Las Vegas – Apatía</a:t>
            </a:r>
          </a:p>
          <a:p>
            <a:pPr algn="ctr"/>
            <a:r>
              <a:rPr lang="es-ES" sz="1125" dirty="0"/>
              <a:t>Alto Bonito – Antioquia </a:t>
            </a:r>
          </a:p>
        </p:txBody>
      </p:sp>
      <p:cxnSp>
        <p:nvCxnSpPr>
          <p:cNvPr id="44" name="Conector recto 43">
            <a:extLst>
              <a:ext uri="{FF2B5EF4-FFF2-40B4-BE49-F238E27FC236}">
                <a16:creationId xmlns:a16="http://schemas.microsoft.com/office/drawing/2014/main" id="{A9973175-76D9-433A-ACF4-A5DFD1A38041}"/>
              </a:ext>
            </a:extLst>
          </p:cNvPr>
          <p:cNvCxnSpPr/>
          <p:nvPr/>
        </p:nvCxnSpPr>
        <p:spPr>
          <a:xfrm>
            <a:off x="8945437" y="1923506"/>
            <a:ext cx="0" cy="3344432"/>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Imagen 14">
            <a:extLst>
              <a:ext uri="{FF2B5EF4-FFF2-40B4-BE49-F238E27FC236}">
                <a16:creationId xmlns:a16="http://schemas.microsoft.com/office/drawing/2014/main" id="{E88D87C2-DD31-433C-BD7E-D54B291F3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6" name="Imagen 15">
            <a:extLst>
              <a:ext uri="{FF2B5EF4-FFF2-40B4-BE49-F238E27FC236}">
                <a16:creationId xmlns:a16="http://schemas.microsoft.com/office/drawing/2014/main" id="{9E0023FE-4E11-43FA-BE58-9A0E7692AF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7" name="Imagen 16">
            <a:extLst>
              <a:ext uri="{FF2B5EF4-FFF2-40B4-BE49-F238E27FC236}">
                <a16:creationId xmlns:a16="http://schemas.microsoft.com/office/drawing/2014/main" id="{2E9816CA-3DFF-465F-91E2-A2F95C85BE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3" name="Rectángulo 2">
            <a:extLst>
              <a:ext uri="{FF2B5EF4-FFF2-40B4-BE49-F238E27FC236}">
                <a16:creationId xmlns:a16="http://schemas.microsoft.com/office/drawing/2014/main" id="{D70EE9F2-DDAA-425C-8F80-FACDAC19DFB5}"/>
              </a:ext>
            </a:extLst>
          </p:cNvPr>
          <p:cNvSpPr/>
          <p:nvPr/>
        </p:nvSpPr>
        <p:spPr>
          <a:xfrm>
            <a:off x="5049916" y="4891631"/>
            <a:ext cx="1638635" cy="75428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8" name="Rectángulo 17">
            <a:extLst>
              <a:ext uri="{FF2B5EF4-FFF2-40B4-BE49-F238E27FC236}">
                <a16:creationId xmlns:a16="http://schemas.microsoft.com/office/drawing/2014/main" id="{59AB6D60-C234-46ED-A5C6-D797BB470F21}"/>
              </a:ext>
            </a:extLst>
          </p:cNvPr>
          <p:cNvSpPr/>
          <p:nvPr/>
        </p:nvSpPr>
        <p:spPr>
          <a:xfrm>
            <a:off x="7019517" y="4872594"/>
            <a:ext cx="1858453" cy="60899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352800982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pic>
        <p:nvPicPr>
          <p:cNvPr id="15" name="Imagen 14">
            <a:extLst>
              <a:ext uri="{FF2B5EF4-FFF2-40B4-BE49-F238E27FC236}">
                <a16:creationId xmlns:a16="http://schemas.microsoft.com/office/drawing/2014/main" id="{E88D87C2-DD31-433C-BD7E-D54B291F3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6" name="Imagen 15">
            <a:extLst>
              <a:ext uri="{FF2B5EF4-FFF2-40B4-BE49-F238E27FC236}">
                <a16:creationId xmlns:a16="http://schemas.microsoft.com/office/drawing/2014/main" id="{9E0023FE-4E11-43FA-BE58-9A0E7692A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7" name="Imagen 16">
            <a:extLst>
              <a:ext uri="{FF2B5EF4-FFF2-40B4-BE49-F238E27FC236}">
                <a16:creationId xmlns:a16="http://schemas.microsoft.com/office/drawing/2014/main" id="{2E9816CA-3DFF-465F-91E2-A2F95C85B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pSp>
        <p:nvGrpSpPr>
          <p:cNvPr id="36" name="Grupo 35">
            <a:extLst>
              <a:ext uri="{FF2B5EF4-FFF2-40B4-BE49-F238E27FC236}">
                <a16:creationId xmlns:a16="http://schemas.microsoft.com/office/drawing/2014/main" id="{8588C2E9-5F9A-4709-A4C9-B1B924B5A777}"/>
              </a:ext>
            </a:extLst>
          </p:cNvPr>
          <p:cNvGrpSpPr/>
          <p:nvPr/>
        </p:nvGrpSpPr>
        <p:grpSpPr>
          <a:xfrm>
            <a:off x="998732" y="1916938"/>
            <a:ext cx="2976084" cy="3805179"/>
            <a:chOff x="269516" y="1246510"/>
            <a:chExt cx="4859973" cy="5317307"/>
          </a:xfrm>
        </p:grpSpPr>
        <p:pic>
          <p:nvPicPr>
            <p:cNvPr id="25" name="Imagen 24">
              <a:extLst>
                <a:ext uri="{FF2B5EF4-FFF2-40B4-BE49-F238E27FC236}">
                  <a16:creationId xmlns:a16="http://schemas.microsoft.com/office/drawing/2014/main" id="{E0D3AC1D-D515-4BDF-88A3-7894A3415826}"/>
                </a:ext>
              </a:extLst>
            </p:cNvPr>
            <p:cNvPicPr>
              <a:picLocks noChangeAspect="1"/>
            </p:cNvPicPr>
            <p:nvPr/>
          </p:nvPicPr>
          <p:blipFill>
            <a:blip r:embed="rId5"/>
            <a:stretch>
              <a:fillRect/>
            </a:stretch>
          </p:blipFill>
          <p:spPr>
            <a:xfrm>
              <a:off x="269516" y="1246510"/>
              <a:ext cx="4859973" cy="5317307"/>
            </a:xfrm>
            <a:prstGeom prst="rect">
              <a:avLst/>
            </a:prstGeom>
          </p:spPr>
        </p:pic>
        <p:sp>
          <p:nvSpPr>
            <p:cNvPr id="26" name="Forma libre: forma 25">
              <a:extLst>
                <a:ext uri="{FF2B5EF4-FFF2-40B4-BE49-F238E27FC236}">
                  <a16:creationId xmlns:a16="http://schemas.microsoft.com/office/drawing/2014/main" id="{65B4A1D3-929F-4D96-BD01-FAFDE8F89113}"/>
                </a:ext>
              </a:extLst>
            </p:cNvPr>
            <p:cNvSpPr/>
            <p:nvPr/>
          </p:nvSpPr>
          <p:spPr>
            <a:xfrm>
              <a:off x="886148" y="1833630"/>
              <a:ext cx="1570661" cy="2347415"/>
            </a:xfrm>
            <a:custGeom>
              <a:avLst/>
              <a:gdLst>
                <a:gd name="connsiteX0" fmla="*/ 941695 w 1570661"/>
                <a:gd name="connsiteY0" fmla="*/ 0 h 2347415"/>
                <a:gd name="connsiteX1" fmla="*/ 982639 w 1570661"/>
                <a:gd name="connsiteY1" fmla="*/ 68239 h 2347415"/>
                <a:gd name="connsiteX2" fmla="*/ 1064525 w 1570661"/>
                <a:gd name="connsiteY2" fmla="*/ 109182 h 2347415"/>
                <a:gd name="connsiteX3" fmla="*/ 1078173 w 1570661"/>
                <a:gd name="connsiteY3" fmla="*/ 232012 h 2347415"/>
                <a:gd name="connsiteX4" fmla="*/ 1105468 w 1570661"/>
                <a:gd name="connsiteY4" fmla="*/ 272956 h 2347415"/>
                <a:gd name="connsiteX5" fmla="*/ 1119116 w 1570661"/>
                <a:gd name="connsiteY5" fmla="*/ 368490 h 2347415"/>
                <a:gd name="connsiteX6" fmla="*/ 1201003 w 1570661"/>
                <a:gd name="connsiteY6" fmla="*/ 382138 h 2347415"/>
                <a:gd name="connsiteX7" fmla="*/ 1241946 w 1570661"/>
                <a:gd name="connsiteY7" fmla="*/ 395785 h 2347415"/>
                <a:gd name="connsiteX8" fmla="*/ 1351128 w 1570661"/>
                <a:gd name="connsiteY8" fmla="*/ 423081 h 2347415"/>
                <a:gd name="connsiteX9" fmla="*/ 1433015 w 1570661"/>
                <a:gd name="connsiteY9" fmla="*/ 477672 h 2347415"/>
                <a:gd name="connsiteX10" fmla="*/ 1473958 w 1570661"/>
                <a:gd name="connsiteY10" fmla="*/ 491320 h 2347415"/>
                <a:gd name="connsiteX11" fmla="*/ 1555844 w 1570661"/>
                <a:gd name="connsiteY11" fmla="*/ 532263 h 2347415"/>
                <a:gd name="connsiteX12" fmla="*/ 1569492 w 1570661"/>
                <a:gd name="connsiteY12" fmla="*/ 573206 h 2347415"/>
                <a:gd name="connsiteX13" fmla="*/ 1528549 w 1570661"/>
                <a:gd name="connsiteY13" fmla="*/ 600502 h 2347415"/>
                <a:gd name="connsiteX14" fmla="*/ 1501253 w 1570661"/>
                <a:gd name="connsiteY14" fmla="*/ 641445 h 2347415"/>
                <a:gd name="connsiteX15" fmla="*/ 1487606 w 1570661"/>
                <a:gd name="connsiteY15" fmla="*/ 777923 h 2347415"/>
                <a:gd name="connsiteX16" fmla="*/ 1460310 w 1570661"/>
                <a:gd name="connsiteY16" fmla="*/ 818866 h 2347415"/>
                <a:gd name="connsiteX17" fmla="*/ 1501253 w 1570661"/>
                <a:gd name="connsiteY17" fmla="*/ 914400 h 2347415"/>
                <a:gd name="connsiteX18" fmla="*/ 1514901 w 1570661"/>
                <a:gd name="connsiteY18" fmla="*/ 955344 h 2347415"/>
                <a:gd name="connsiteX19" fmla="*/ 1460310 w 1570661"/>
                <a:gd name="connsiteY19" fmla="*/ 1037230 h 2347415"/>
                <a:gd name="connsiteX20" fmla="*/ 1433015 w 1570661"/>
                <a:gd name="connsiteY20" fmla="*/ 1078173 h 2347415"/>
                <a:gd name="connsiteX21" fmla="*/ 1351128 w 1570661"/>
                <a:gd name="connsiteY21" fmla="*/ 1105469 h 2347415"/>
                <a:gd name="connsiteX22" fmla="*/ 1310185 w 1570661"/>
                <a:gd name="connsiteY22" fmla="*/ 1119117 h 2347415"/>
                <a:gd name="connsiteX23" fmla="*/ 1282889 w 1570661"/>
                <a:gd name="connsiteY23" fmla="*/ 1078173 h 2347415"/>
                <a:gd name="connsiteX24" fmla="*/ 1269241 w 1570661"/>
                <a:gd name="connsiteY24" fmla="*/ 996287 h 2347415"/>
                <a:gd name="connsiteX25" fmla="*/ 1214650 w 1570661"/>
                <a:gd name="connsiteY25" fmla="*/ 982639 h 2347415"/>
                <a:gd name="connsiteX26" fmla="*/ 1269241 w 1570661"/>
                <a:gd name="connsiteY26" fmla="*/ 1037230 h 2347415"/>
                <a:gd name="connsiteX27" fmla="*/ 1323833 w 1570661"/>
                <a:gd name="connsiteY27" fmla="*/ 1091821 h 2347415"/>
                <a:gd name="connsiteX28" fmla="*/ 1473958 w 1570661"/>
                <a:gd name="connsiteY28" fmla="*/ 1091821 h 2347415"/>
                <a:gd name="connsiteX29" fmla="*/ 1487606 w 1570661"/>
                <a:gd name="connsiteY29" fmla="*/ 1132765 h 2347415"/>
                <a:gd name="connsiteX30" fmla="*/ 1419367 w 1570661"/>
                <a:gd name="connsiteY30" fmla="*/ 1146412 h 2347415"/>
                <a:gd name="connsiteX31" fmla="*/ 1337480 w 1570661"/>
                <a:gd name="connsiteY31" fmla="*/ 1173708 h 2347415"/>
                <a:gd name="connsiteX32" fmla="*/ 1310185 w 1570661"/>
                <a:gd name="connsiteY32" fmla="*/ 1214651 h 2347415"/>
                <a:gd name="connsiteX33" fmla="*/ 1269241 w 1570661"/>
                <a:gd name="connsiteY33" fmla="*/ 1241947 h 2347415"/>
                <a:gd name="connsiteX34" fmla="*/ 1241946 w 1570661"/>
                <a:gd name="connsiteY34" fmla="*/ 1323833 h 2347415"/>
                <a:gd name="connsiteX35" fmla="*/ 1187355 w 1570661"/>
                <a:gd name="connsiteY35" fmla="*/ 1405720 h 2347415"/>
                <a:gd name="connsiteX36" fmla="*/ 1173707 w 1570661"/>
                <a:gd name="connsiteY36" fmla="*/ 1487606 h 2347415"/>
                <a:gd name="connsiteX37" fmla="*/ 1091821 w 1570661"/>
                <a:gd name="connsiteY37" fmla="*/ 1514902 h 2347415"/>
                <a:gd name="connsiteX38" fmla="*/ 1050877 w 1570661"/>
                <a:gd name="connsiteY38" fmla="*/ 1528550 h 2347415"/>
                <a:gd name="connsiteX39" fmla="*/ 1009934 w 1570661"/>
                <a:gd name="connsiteY39" fmla="*/ 1542197 h 2347415"/>
                <a:gd name="connsiteX40" fmla="*/ 914400 w 1570661"/>
                <a:gd name="connsiteY40" fmla="*/ 1596788 h 2347415"/>
                <a:gd name="connsiteX41" fmla="*/ 873456 w 1570661"/>
                <a:gd name="connsiteY41" fmla="*/ 1583141 h 2347415"/>
                <a:gd name="connsiteX42" fmla="*/ 832513 w 1570661"/>
                <a:gd name="connsiteY42" fmla="*/ 1555845 h 2347415"/>
                <a:gd name="connsiteX43" fmla="*/ 777922 w 1570661"/>
                <a:gd name="connsiteY43" fmla="*/ 1569493 h 2347415"/>
                <a:gd name="connsiteX44" fmla="*/ 764274 w 1570661"/>
                <a:gd name="connsiteY44" fmla="*/ 1610436 h 2347415"/>
                <a:gd name="connsiteX45" fmla="*/ 655092 w 1570661"/>
                <a:gd name="connsiteY45" fmla="*/ 1583141 h 2347415"/>
                <a:gd name="connsiteX46" fmla="*/ 573206 w 1570661"/>
                <a:gd name="connsiteY46" fmla="*/ 1596788 h 2347415"/>
                <a:gd name="connsiteX47" fmla="*/ 641444 w 1570661"/>
                <a:gd name="connsiteY47" fmla="*/ 1692323 h 2347415"/>
                <a:gd name="connsiteX48" fmla="*/ 682388 w 1570661"/>
                <a:gd name="connsiteY48" fmla="*/ 1828800 h 2347415"/>
                <a:gd name="connsiteX49" fmla="*/ 696036 w 1570661"/>
                <a:gd name="connsiteY49" fmla="*/ 1869744 h 2347415"/>
                <a:gd name="connsiteX50" fmla="*/ 750627 w 1570661"/>
                <a:gd name="connsiteY50" fmla="*/ 1951630 h 2347415"/>
                <a:gd name="connsiteX51" fmla="*/ 709683 w 1570661"/>
                <a:gd name="connsiteY51" fmla="*/ 2074460 h 2347415"/>
                <a:gd name="connsiteX52" fmla="*/ 696036 w 1570661"/>
                <a:gd name="connsiteY52" fmla="*/ 2115403 h 2347415"/>
                <a:gd name="connsiteX53" fmla="*/ 682388 w 1570661"/>
                <a:gd name="connsiteY53" fmla="*/ 2169994 h 2347415"/>
                <a:gd name="connsiteX54" fmla="*/ 655092 w 1570661"/>
                <a:gd name="connsiteY54" fmla="*/ 2210938 h 2347415"/>
                <a:gd name="connsiteX55" fmla="*/ 614149 w 1570661"/>
                <a:gd name="connsiteY55" fmla="*/ 2292824 h 2347415"/>
                <a:gd name="connsiteX56" fmla="*/ 532262 w 1570661"/>
                <a:gd name="connsiteY56" fmla="*/ 2279176 h 2347415"/>
                <a:gd name="connsiteX57" fmla="*/ 491319 w 1570661"/>
                <a:gd name="connsiteY57" fmla="*/ 2292824 h 2347415"/>
                <a:gd name="connsiteX58" fmla="*/ 395785 w 1570661"/>
                <a:gd name="connsiteY58" fmla="*/ 2347415 h 2347415"/>
                <a:gd name="connsiteX59" fmla="*/ 341194 w 1570661"/>
                <a:gd name="connsiteY59" fmla="*/ 2333768 h 2347415"/>
                <a:gd name="connsiteX60" fmla="*/ 300250 w 1570661"/>
                <a:gd name="connsiteY60" fmla="*/ 2306472 h 2347415"/>
                <a:gd name="connsiteX61" fmla="*/ 95534 w 1570661"/>
                <a:gd name="connsiteY61" fmla="*/ 2292824 h 2347415"/>
                <a:gd name="connsiteX62" fmla="*/ 136477 w 1570661"/>
                <a:gd name="connsiteY62" fmla="*/ 2279176 h 2347415"/>
                <a:gd name="connsiteX63" fmla="*/ 191068 w 1570661"/>
                <a:gd name="connsiteY63" fmla="*/ 2197290 h 2347415"/>
                <a:gd name="connsiteX64" fmla="*/ 177421 w 1570661"/>
                <a:gd name="connsiteY64" fmla="*/ 2129051 h 2347415"/>
                <a:gd name="connsiteX65" fmla="*/ 136477 w 1570661"/>
                <a:gd name="connsiteY65" fmla="*/ 2101756 h 2347415"/>
                <a:gd name="connsiteX66" fmla="*/ 109182 w 1570661"/>
                <a:gd name="connsiteY66" fmla="*/ 2060812 h 2347415"/>
                <a:gd name="connsiteX67" fmla="*/ 81886 w 1570661"/>
                <a:gd name="connsiteY67" fmla="*/ 1978926 h 2347415"/>
                <a:gd name="connsiteX68" fmla="*/ 68239 w 1570661"/>
                <a:gd name="connsiteY68" fmla="*/ 1937982 h 2347415"/>
                <a:gd name="connsiteX69" fmla="*/ 109182 w 1570661"/>
                <a:gd name="connsiteY69" fmla="*/ 1910687 h 2347415"/>
                <a:gd name="connsiteX70" fmla="*/ 122830 w 1570661"/>
                <a:gd name="connsiteY70" fmla="*/ 1637732 h 2347415"/>
                <a:gd name="connsiteX71" fmla="*/ 109182 w 1570661"/>
                <a:gd name="connsiteY71" fmla="*/ 1596788 h 2347415"/>
                <a:gd name="connsiteX72" fmla="*/ 54591 w 1570661"/>
                <a:gd name="connsiteY72" fmla="*/ 1583141 h 2347415"/>
                <a:gd name="connsiteX73" fmla="*/ 95534 w 1570661"/>
                <a:gd name="connsiteY73" fmla="*/ 1542197 h 2347415"/>
                <a:gd name="connsiteX74" fmla="*/ 136477 w 1570661"/>
                <a:gd name="connsiteY74" fmla="*/ 1528550 h 2347415"/>
                <a:gd name="connsiteX75" fmla="*/ 163773 w 1570661"/>
                <a:gd name="connsiteY75" fmla="*/ 1473959 h 2347415"/>
                <a:gd name="connsiteX76" fmla="*/ 150125 w 1570661"/>
                <a:gd name="connsiteY76" fmla="*/ 1433015 h 2347415"/>
                <a:gd name="connsiteX77" fmla="*/ 95534 w 1570661"/>
                <a:gd name="connsiteY77" fmla="*/ 1364776 h 2347415"/>
                <a:gd name="connsiteX78" fmla="*/ 109182 w 1570661"/>
                <a:gd name="connsiteY78" fmla="*/ 1296538 h 2347415"/>
                <a:gd name="connsiteX79" fmla="*/ 122830 w 1570661"/>
                <a:gd name="connsiteY79" fmla="*/ 1255594 h 2347415"/>
                <a:gd name="connsiteX80" fmla="*/ 68239 w 1570661"/>
                <a:gd name="connsiteY80" fmla="*/ 1228299 h 2347415"/>
                <a:gd name="connsiteX81" fmla="*/ 40943 w 1570661"/>
                <a:gd name="connsiteY81" fmla="*/ 1187356 h 2347415"/>
                <a:gd name="connsiteX82" fmla="*/ 0 w 1570661"/>
                <a:gd name="connsiteY82" fmla="*/ 1105469 h 2347415"/>
                <a:gd name="connsiteX83" fmla="*/ 13647 w 1570661"/>
                <a:gd name="connsiteY83" fmla="*/ 968991 h 2347415"/>
                <a:gd name="connsiteX84" fmla="*/ 68239 w 1570661"/>
                <a:gd name="connsiteY84" fmla="*/ 941696 h 2347415"/>
                <a:gd name="connsiteX85" fmla="*/ 150125 w 1570661"/>
                <a:gd name="connsiteY85" fmla="*/ 914400 h 2347415"/>
                <a:gd name="connsiteX86" fmla="*/ 150125 w 1570661"/>
                <a:gd name="connsiteY86" fmla="*/ 736979 h 2347415"/>
                <a:gd name="connsiteX87" fmla="*/ 122830 w 1570661"/>
                <a:gd name="connsiteY87" fmla="*/ 696036 h 2347415"/>
                <a:gd name="connsiteX88" fmla="*/ 136477 w 1570661"/>
                <a:gd name="connsiteY88" fmla="*/ 641445 h 2347415"/>
                <a:gd name="connsiteX89" fmla="*/ 177421 w 1570661"/>
                <a:gd name="connsiteY89" fmla="*/ 627797 h 2347415"/>
                <a:gd name="connsiteX90" fmla="*/ 259307 w 1570661"/>
                <a:gd name="connsiteY90" fmla="*/ 668741 h 2347415"/>
                <a:gd name="connsiteX91" fmla="*/ 286603 w 1570661"/>
                <a:gd name="connsiteY91" fmla="*/ 709684 h 2347415"/>
                <a:gd name="connsiteX92" fmla="*/ 341194 w 1570661"/>
                <a:gd name="connsiteY92" fmla="*/ 641445 h 2347415"/>
                <a:gd name="connsiteX93" fmla="*/ 382137 w 1570661"/>
                <a:gd name="connsiteY93" fmla="*/ 614150 h 2347415"/>
                <a:gd name="connsiteX94" fmla="*/ 491319 w 1570661"/>
                <a:gd name="connsiteY94" fmla="*/ 573206 h 2347415"/>
                <a:gd name="connsiteX95" fmla="*/ 532262 w 1570661"/>
                <a:gd name="connsiteY95" fmla="*/ 545911 h 2347415"/>
                <a:gd name="connsiteX96" fmla="*/ 573206 w 1570661"/>
                <a:gd name="connsiteY96" fmla="*/ 532263 h 2347415"/>
                <a:gd name="connsiteX97" fmla="*/ 600501 w 1570661"/>
                <a:gd name="connsiteY97" fmla="*/ 491320 h 2347415"/>
                <a:gd name="connsiteX98" fmla="*/ 641444 w 1570661"/>
                <a:gd name="connsiteY98" fmla="*/ 464024 h 2347415"/>
                <a:gd name="connsiteX99" fmla="*/ 668740 w 1570661"/>
                <a:gd name="connsiteY99" fmla="*/ 423081 h 2347415"/>
                <a:gd name="connsiteX100" fmla="*/ 750627 w 1570661"/>
                <a:gd name="connsiteY100" fmla="*/ 368490 h 2347415"/>
                <a:gd name="connsiteX101" fmla="*/ 832513 w 1570661"/>
                <a:gd name="connsiteY101" fmla="*/ 395785 h 2347415"/>
                <a:gd name="connsiteX102" fmla="*/ 859809 w 1570661"/>
                <a:gd name="connsiteY102" fmla="*/ 436729 h 2347415"/>
                <a:gd name="connsiteX103" fmla="*/ 941695 w 1570661"/>
                <a:gd name="connsiteY103" fmla="*/ 464024 h 2347415"/>
                <a:gd name="connsiteX104" fmla="*/ 928047 w 1570661"/>
                <a:gd name="connsiteY104" fmla="*/ 586854 h 2347415"/>
                <a:gd name="connsiteX105" fmla="*/ 941695 w 1570661"/>
                <a:gd name="connsiteY105" fmla="*/ 627797 h 2347415"/>
                <a:gd name="connsiteX106" fmla="*/ 1064525 w 1570661"/>
                <a:gd name="connsiteY106" fmla="*/ 641445 h 2347415"/>
                <a:gd name="connsiteX107" fmla="*/ 1132764 w 1570661"/>
                <a:gd name="connsiteY107" fmla="*/ 709684 h 2347415"/>
                <a:gd name="connsiteX108" fmla="*/ 1214650 w 1570661"/>
                <a:gd name="connsiteY108" fmla="*/ 696036 h 2347415"/>
                <a:gd name="connsiteX109" fmla="*/ 1173707 w 1570661"/>
                <a:gd name="connsiteY109" fmla="*/ 668741 h 2347415"/>
                <a:gd name="connsiteX110" fmla="*/ 1173707 w 1570661"/>
                <a:gd name="connsiteY110" fmla="*/ 545911 h 2347415"/>
                <a:gd name="connsiteX111" fmla="*/ 1132764 w 1570661"/>
                <a:gd name="connsiteY111" fmla="*/ 532263 h 2347415"/>
                <a:gd name="connsiteX112" fmla="*/ 1091821 w 1570661"/>
                <a:gd name="connsiteY112" fmla="*/ 450376 h 2347415"/>
                <a:gd name="connsiteX113" fmla="*/ 1050877 w 1570661"/>
                <a:gd name="connsiteY113" fmla="*/ 368490 h 2347415"/>
                <a:gd name="connsiteX114" fmla="*/ 968991 w 1570661"/>
                <a:gd name="connsiteY114" fmla="*/ 341194 h 2347415"/>
                <a:gd name="connsiteX115" fmla="*/ 887104 w 1570661"/>
                <a:gd name="connsiteY115" fmla="*/ 286603 h 2347415"/>
                <a:gd name="connsiteX116" fmla="*/ 846161 w 1570661"/>
                <a:gd name="connsiteY116" fmla="*/ 245660 h 2347415"/>
                <a:gd name="connsiteX117" fmla="*/ 832513 w 1570661"/>
                <a:gd name="connsiteY117" fmla="*/ 163773 h 2347415"/>
                <a:gd name="connsiteX118" fmla="*/ 818865 w 1570661"/>
                <a:gd name="connsiteY118" fmla="*/ 122830 h 2347415"/>
                <a:gd name="connsiteX119" fmla="*/ 873456 w 1570661"/>
                <a:gd name="connsiteY119" fmla="*/ 40944 h 2347415"/>
                <a:gd name="connsiteX120" fmla="*/ 941695 w 1570661"/>
                <a:gd name="connsiteY120" fmla="*/ 0 h 234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570661" h="2347415">
                  <a:moveTo>
                    <a:pt x="941695" y="0"/>
                  </a:moveTo>
                  <a:cubicBezTo>
                    <a:pt x="955343" y="22746"/>
                    <a:pt x="965376" y="48098"/>
                    <a:pt x="982639" y="68239"/>
                  </a:cubicBezTo>
                  <a:cubicBezTo>
                    <a:pt x="1003806" y="92933"/>
                    <a:pt x="1035864" y="99629"/>
                    <a:pt x="1064525" y="109182"/>
                  </a:cubicBezTo>
                  <a:cubicBezTo>
                    <a:pt x="1069074" y="150125"/>
                    <a:pt x="1068182" y="192047"/>
                    <a:pt x="1078173" y="232012"/>
                  </a:cubicBezTo>
                  <a:cubicBezTo>
                    <a:pt x="1082151" y="247925"/>
                    <a:pt x="1100755" y="257245"/>
                    <a:pt x="1105468" y="272956"/>
                  </a:cubicBezTo>
                  <a:cubicBezTo>
                    <a:pt x="1114711" y="303767"/>
                    <a:pt x="1097933" y="344281"/>
                    <a:pt x="1119116" y="368490"/>
                  </a:cubicBezTo>
                  <a:cubicBezTo>
                    <a:pt x="1137338" y="389315"/>
                    <a:pt x="1173990" y="376135"/>
                    <a:pt x="1201003" y="382138"/>
                  </a:cubicBezTo>
                  <a:cubicBezTo>
                    <a:pt x="1215046" y="385259"/>
                    <a:pt x="1228067" y="392000"/>
                    <a:pt x="1241946" y="395785"/>
                  </a:cubicBezTo>
                  <a:cubicBezTo>
                    <a:pt x="1278138" y="405656"/>
                    <a:pt x="1351128" y="423081"/>
                    <a:pt x="1351128" y="423081"/>
                  </a:cubicBezTo>
                  <a:cubicBezTo>
                    <a:pt x="1378424" y="441278"/>
                    <a:pt x="1401893" y="467298"/>
                    <a:pt x="1433015" y="477672"/>
                  </a:cubicBezTo>
                  <a:cubicBezTo>
                    <a:pt x="1446663" y="482221"/>
                    <a:pt x="1461091" y="484886"/>
                    <a:pt x="1473958" y="491320"/>
                  </a:cubicBezTo>
                  <a:cubicBezTo>
                    <a:pt x="1579784" y="544233"/>
                    <a:pt x="1452932" y="497958"/>
                    <a:pt x="1555844" y="532263"/>
                  </a:cubicBezTo>
                  <a:cubicBezTo>
                    <a:pt x="1560393" y="545911"/>
                    <a:pt x="1574835" y="559849"/>
                    <a:pt x="1569492" y="573206"/>
                  </a:cubicBezTo>
                  <a:cubicBezTo>
                    <a:pt x="1563400" y="588435"/>
                    <a:pt x="1540147" y="588904"/>
                    <a:pt x="1528549" y="600502"/>
                  </a:cubicBezTo>
                  <a:cubicBezTo>
                    <a:pt x="1516951" y="612100"/>
                    <a:pt x="1510352" y="627797"/>
                    <a:pt x="1501253" y="641445"/>
                  </a:cubicBezTo>
                  <a:cubicBezTo>
                    <a:pt x="1496704" y="686938"/>
                    <a:pt x="1497886" y="733374"/>
                    <a:pt x="1487606" y="777923"/>
                  </a:cubicBezTo>
                  <a:cubicBezTo>
                    <a:pt x="1483918" y="793906"/>
                    <a:pt x="1462630" y="802628"/>
                    <a:pt x="1460310" y="818866"/>
                  </a:cubicBezTo>
                  <a:cubicBezTo>
                    <a:pt x="1453998" y="863049"/>
                    <a:pt x="1484487" y="880867"/>
                    <a:pt x="1501253" y="914400"/>
                  </a:cubicBezTo>
                  <a:cubicBezTo>
                    <a:pt x="1507687" y="927267"/>
                    <a:pt x="1510352" y="941696"/>
                    <a:pt x="1514901" y="955344"/>
                  </a:cubicBezTo>
                  <a:lnTo>
                    <a:pt x="1460310" y="1037230"/>
                  </a:lnTo>
                  <a:cubicBezTo>
                    <a:pt x="1451212" y="1050878"/>
                    <a:pt x="1448576" y="1072986"/>
                    <a:pt x="1433015" y="1078173"/>
                  </a:cubicBezTo>
                  <a:lnTo>
                    <a:pt x="1351128" y="1105469"/>
                  </a:lnTo>
                  <a:lnTo>
                    <a:pt x="1310185" y="1119117"/>
                  </a:lnTo>
                  <a:cubicBezTo>
                    <a:pt x="1301086" y="1105469"/>
                    <a:pt x="1288076" y="1093734"/>
                    <a:pt x="1282889" y="1078173"/>
                  </a:cubicBezTo>
                  <a:cubicBezTo>
                    <a:pt x="1274138" y="1051921"/>
                    <a:pt x="1285325" y="1018804"/>
                    <a:pt x="1269241" y="996287"/>
                  </a:cubicBezTo>
                  <a:cubicBezTo>
                    <a:pt x="1258339" y="981024"/>
                    <a:pt x="1232847" y="987188"/>
                    <a:pt x="1214650" y="982639"/>
                  </a:cubicBezTo>
                  <a:cubicBezTo>
                    <a:pt x="1251045" y="1091820"/>
                    <a:pt x="1196453" y="964442"/>
                    <a:pt x="1269241" y="1037230"/>
                  </a:cubicBezTo>
                  <a:cubicBezTo>
                    <a:pt x="1342029" y="1110018"/>
                    <a:pt x="1214650" y="1055427"/>
                    <a:pt x="1323833" y="1091821"/>
                  </a:cubicBezTo>
                  <a:cubicBezTo>
                    <a:pt x="1448928" y="1060548"/>
                    <a:pt x="1401801" y="1043717"/>
                    <a:pt x="1473958" y="1091821"/>
                  </a:cubicBezTo>
                  <a:cubicBezTo>
                    <a:pt x="1478507" y="1105469"/>
                    <a:pt x="1497779" y="1122592"/>
                    <a:pt x="1487606" y="1132765"/>
                  </a:cubicBezTo>
                  <a:cubicBezTo>
                    <a:pt x="1471203" y="1149168"/>
                    <a:pt x="1441746" y="1140309"/>
                    <a:pt x="1419367" y="1146412"/>
                  </a:cubicBezTo>
                  <a:cubicBezTo>
                    <a:pt x="1391609" y="1153982"/>
                    <a:pt x="1337480" y="1173708"/>
                    <a:pt x="1337480" y="1173708"/>
                  </a:cubicBezTo>
                  <a:cubicBezTo>
                    <a:pt x="1328382" y="1187356"/>
                    <a:pt x="1321783" y="1203053"/>
                    <a:pt x="1310185" y="1214651"/>
                  </a:cubicBezTo>
                  <a:cubicBezTo>
                    <a:pt x="1298586" y="1226250"/>
                    <a:pt x="1277935" y="1228037"/>
                    <a:pt x="1269241" y="1241947"/>
                  </a:cubicBezTo>
                  <a:cubicBezTo>
                    <a:pt x="1253992" y="1266345"/>
                    <a:pt x="1257906" y="1299893"/>
                    <a:pt x="1241946" y="1323833"/>
                  </a:cubicBezTo>
                  <a:lnTo>
                    <a:pt x="1187355" y="1405720"/>
                  </a:lnTo>
                  <a:cubicBezTo>
                    <a:pt x="1182806" y="1433015"/>
                    <a:pt x="1191929" y="1466781"/>
                    <a:pt x="1173707" y="1487606"/>
                  </a:cubicBezTo>
                  <a:cubicBezTo>
                    <a:pt x="1154761" y="1509259"/>
                    <a:pt x="1119116" y="1505803"/>
                    <a:pt x="1091821" y="1514902"/>
                  </a:cubicBezTo>
                  <a:lnTo>
                    <a:pt x="1050877" y="1528550"/>
                  </a:lnTo>
                  <a:cubicBezTo>
                    <a:pt x="1037229" y="1533099"/>
                    <a:pt x="1022801" y="1535763"/>
                    <a:pt x="1009934" y="1542197"/>
                  </a:cubicBezTo>
                  <a:cubicBezTo>
                    <a:pt x="940672" y="1576828"/>
                    <a:pt x="972271" y="1558208"/>
                    <a:pt x="914400" y="1596788"/>
                  </a:cubicBezTo>
                  <a:cubicBezTo>
                    <a:pt x="900752" y="1592239"/>
                    <a:pt x="886323" y="1589575"/>
                    <a:pt x="873456" y="1583141"/>
                  </a:cubicBezTo>
                  <a:cubicBezTo>
                    <a:pt x="858785" y="1575806"/>
                    <a:pt x="848751" y="1558165"/>
                    <a:pt x="832513" y="1555845"/>
                  </a:cubicBezTo>
                  <a:cubicBezTo>
                    <a:pt x="813944" y="1553192"/>
                    <a:pt x="796119" y="1564944"/>
                    <a:pt x="777922" y="1569493"/>
                  </a:cubicBezTo>
                  <a:cubicBezTo>
                    <a:pt x="773373" y="1583141"/>
                    <a:pt x="777922" y="1605887"/>
                    <a:pt x="764274" y="1610436"/>
                  </a:cubicBezTo>
                  <a:cubicBezTo>
                    <a:pt x="747808" y="1615925"/>
                    <a:pt x="677185" y="1590505"/>
                    <a:pt x="655092" y="1583141"/>
                  </a:cubicBezTo>
                  <a:cubicBezTo>
                    <a:pt x="627797" y="1587690"/>
                    <a:pt x="586935" y="1572762"/>
                    <a:pt x="573206" y="1596788"/>
                  </a:cubicBezTo>
                  <a:cubicBezTo>
                    <a:pt x="532445" y="1668120"/>
                    <a:pt x="609508" y="1681677"/>
                    <a:pt x="641444" y="1692323"/>
                  </a:cubicBezTo>
                  <a:cubicBezTo>
                    <a:pt x="662071" y="1774829"/>
                    <a:pt x="649160" y="1729116"/>
                    <a:pt x="682388" y="1828800"/>
                  </a:cubicBezTo>
                  <a:cubicBezTo>
                    <a:pt x="686937" y="1842448"/>
                    <a:pt x="688056" y="1857774"/>
                    <a:pt x="696036" y="1869744"/>
                  </a:cubicBezTo>
                  <a:lnTo>
                    <a:pt x="750627" y="1951630"/>
                  </a:lnTo>
                  <a:lnTo>
                    <a:pt x="709683" y="2074460"/>
                  </a:lnTo>
                  <a:cubicBezTo>
                    <a:pt x="705134" y="2088108"/>
                    <a:pt x="699525" y="2101447"/>
                    <a:pt x="696036" y="2115403"/>
                  </a:cubicBezTo>
                  <a:cubicBezTo>
                    <a:pt x="691487" y="2133600"/>
                    <a:pt x="689777" y="2152754"/>
                    <a:pt x="682388" y="2169994"/>
                  </a:cubicBezTo>
                  <a:cubicBezTo>
                    <a:pt x="675927" y="2185071"/>
                    <a:pt x="662428" y="2196267"/>
                    <a:pt x="655092" y="2210938"/>
                  </a:cubicBezTo>
                  <a:cubicBezTo>
                    <a:pt x="598586" y="2323949"/>
                    <a:pt x="692376" y="2175483"/>
                    <a:pt x="614149" y="2292824"/>
                  </a:cubicBezTo>
                  <a:cubicBezTo>
                    <a:pt x="586853" y="2288275"/>
                    <a:pt x="559934" y="2279176"/>
                    <a:pt x="532262" y="2279176"/>
                  </a:cubicBezTo>
                  <a:cubicBezTo>
                    <a:pt x="517876" y="2279176"/>
                    <a:pt x="504542" y="2287157"/>
                    <a:pt x="491319" y="2292824"/>
                  </a:cubicBezTo>
                  <a:cubicBezTo>
                    <a:pt x="442837" y="2313602"/>
                    <a:pt x="436903" y="2320003"/>
                    <a:pt x="395785" y="2347415"/>
                  </a:cubicBezTo>
                  <a:cubicBezTo>
                    <a:pt x="377588" y="2342866"/>
                    <a:pt x="358434" y="2341157"/>
                    <a:pt x="341194" y="2333768"/>
                  </a:cubicBezTo>
                  <a:cubicBezTo>
                    <a:pt x="326117" y="2327307"/>
                    <a:pt x="316430" y="2309169"/>
                    <a:pt x="300250" y="2306472"/>
                  </a:cubicBezTo>
                  <a:cubicBezTo>
                    <a:pt x="232790" y="2295229"/>
                    <a:pt x="163773" y="2297373"/>
                    <a:pt x="95534" y="2292824"/>
                  </a:cubicBezTo>
                  <a:cubicBezTo>
                    <a:pt x="109182" y="2288275"/>
                    <a:pt x="126305" y="2289348"/>
                    <a:pt x="136477" y="2279176"/>
                  </a:cubicBezTo>
                  <a:cubicBezTo>
                    <a:pt x="159674" y="2255979"/>
                    <a:pt x="191068" y="2197290"/>
                    <a:pt x="191068" y="2197290"/>
                  </a:cubicBezTo>
                  <a:cubicBezTo>
                    <a:pt x="186519" y="2174544"/>
                    <a:pt x="188930" y="2149191"/>
                    <a:pt x="177421" y="2129051"/>
                  </a:cubicBezTo>
                  <a:cubicBezTo>
                    <a:pt x="169283" y="2114810"/>
                    <a:pt x="148075" y="2113354"/>
                    <a:pt x="136477" y="2101756"/>
                  </a:cubicBezTo>
                  <a:cubicBezTo>
                    <a:pt x="124879" y="2090158"/>
                    <a:pt x="115844" y="2075801"/>
                    <a:pt x="109182" y="2060812"/>
                  </a:cubicBezTo>
                  <a:cubicBezTo>
                    <a:pt x="97497" y="2034520"/>
                    <a:pt x="90984" y="2006221"/>
                    <a:pt x="81886" y="1978926"/>
                  </a:cubicBezTo>
                  <a:lnTo>
                    <a:pt x="68239" y="1937982"/>
                  </a:lnTo>
                  <a:cubicBezTo>
                    <a:pt x="81887" y="1928884"/>
                    <a:pt x="97584" y="1922285"/>
                    <a:pt x="109182" y="1910687"/>
                  </a:cubicBezTo>
                  <a:cubicBezTo>
                    <a:pt x="180675" y="1839194"/>
                    <a:pt x="131652" y="1725957"/>
                    <a:pt x="122830" y="1637732"/>
                  </a:cubicBezTo>
                  <a:cubicBezTo>
                    <a:pt x="121399" y="1623417"/>
                    <a:pt x="120416" y="1605775"/>
                    <a:pt x="109182" y="1596788"/>
                  </a:cubicBezTo>
                  <a:cubicBezTo>
                    <a:pt x="94535" y="1585071"/>
                    <a:pt x="72788" y="1587690"/>
                    <a:pt x="54591" y="1583141"/>
                  </a:cubicBezTo>
                  <a:cubicBezTo>
                    <a:pt x="68239" y="1569493"/>
                    <a:pt x="79475" y="1552903"/>
                    <a:pt x="95534" y="1542197"/>
                  </a:cubicBezTo>
                  <a:cubicBezTo>
                    <a:pt x="107504" y="1534217"/>
                    <a:pt x="126305" y="1538722"/>
                    <a:pt x="136477" y="1528550"/>
                  </a:cubicBezTo>
                  <a:cubicBezTo>
                    <a:pt x="150863" y="1514164"/>
                    <a:pt x="154674" y="1492156"/>
                    <a:pt x="163773" y="1473959"/>
                  </a:cubicBezTo>
                  <a:cubicBezTo>
                    <a:pt x="159224" y="1460311"/>
                    <a:pt x="159112" y="1444249"/>
                    <a:pt x="150125" y="1433015"/>
                  </a:cubicBezTo>
                  <a:cubicBezTo>
                    <a:pt x="79574" y="1344826"/>
                    <a:pt x="129839" y="1467691"/>
                    <a:pt x="95534" y="1364776"/>
                  </a:cubicBezTo>
                  <a:cubicBezTo>
                    <a:pt x="100083" y="1342030"/>
                    <a:pt x="103556" y="1319042"/>
                    <a:pt x="109182" y="1296538"/>
                  </a:cubicBezTo>
                  <a:cubicBezTo>
                    <a:pt x="112671" y="1282581"/>
                    <a:pt x="130232" y="1267930"/>
                    <a:pt x="122830" y="1255594"/>
                  </a:cubicBezTo>
                  <a:cubicBezTo>
                    <a:pt x="112363" y="1238148"/>
                    <a:pt x="86436" y="1237397"/>
                    <a:pt x="68239" y="1228299"/>
                  </a:cubicBezTo>
                  <a:cubicBezTo>
                    <a:pt x="59140" y="1214651"/>
                    <a:pt x="48279" y="1202027"/>
                    <a:pt x="40943" y="1187356"/>
                  </a:cubicBezTo>
                  <a:cubicBezTo>
                    <a:pt x="-15566" y="1074340"/>
                    <a:pt x="78229" y="1222813"/>
                    <a:pt x="0" y="1105469"/>
                  </a:cubicBezTo>
                  <a:cubicBezTo>
                    <a:pt x="4549" y="1059976"/>
                    <a:pt x="-3937" y="1011194"/>
                    <a:pt x="13647" y="968991"/>
                  </a:cubicBezTo>
                  <a:cubicBezTo>
                    <a:pt x="21472" y="950211"/>
                    <a:pt x="49349" y="949252"/>
                    <a:pt x="68239" y="941696"/>
                  </a:cubicBezTo>
                  <a:cubicBezTo>
                    <a:pt x="94953" y="931010"/>
                    <a:pt x="150125" y="914400"/>
                    <a:pt x="150125" y="914400"/>
                  </a:cubicBezTo>
                  <a:cubicBezTo>
                    <a:pt x="174565" y="841083"/>
                    <a:pt x="176856" y="852816"/>
                    <a:pt x="150125" y="736979"/>
                  </a:cubicBezTo>
                  <a:cubicBezTo>
                    <a:pt x="146437" y="720997"/>
                    <a:pt x="131928" y="709684"/>
                    <a:pt x="122830" y="696036"/>
                  </a:cubicBezTo>
                  <a:cubicBezTo>
                    <a:pt x="127379" y="677839"/>
                    <a:pt x="124760" y="656092"/>
                    <a:pt x="136477" y="641445"/>
                  </a:cubicBezTo>
                  <a:cubicBezTo>
                    <a:pt x="145464" y="630211"/>
                    <a:pt x="163035" y="627797"/>
                    <a:pt x="177421" y="627797"/>
                  </a:cubicBezTo>
                  <a:cubicBezTo>
                    <a:pt x="205673" y="627797"/>
                    <a:pt x="238607" y="654940"/>
                    <a:pt x="259307" y="668741"/>
                  </a:cubicBezTo>
                  <a:cubicBezTo>
                    <a:pt x="268406" y="682389"/>
                    <a:pt x="270519" y="706467"/>
                    <a:pt x="286603" y="709684"/>
                  </a:cubicBezTo>
                  <a:cubicBezTo>
                    <a:pt x="333807" y="719124"/>
                    <a:pt x="327366" y="658730"/>
                    <a:pt x="341194" y="641445"/>
                  </a:cubicBezTo>
                  <a:cubicBezTo>
                    <a:pt x="351441" y="628637"/>
                    <a:pt x="367896" y="622288"/>
                    <a:pt x="382137" y="614150"/>
                  </a:cubicBezTo>
                  <a:cubicBezTo>
                    <a:pt x="437647" y="582430"/>
                    <a:pt x="431611" y="588133"/>
                    <a:pt x="491319" y="573206"/>
                  </a:cubicBezTo>
                  <a:cubicBezTo>
                    <a:pt x="504967" y="564108"/>
                    <a:pt x="517591" y="553246"/>
                    <a:pt x="532262" y="545911"/>
                  </a:cubicBezTo>
                  <a:cubicBezTo>
                    <a:pt x="545129" y="539477"/>
                    <a:pt x="561972" y="541250"/>
                    <a:pt x="573206" y="532263"/>
                  </a:cubicBezTo>
                  <a:cubicBezTo>
                    <a:pt x="586014" y="522017"/>
                    <a:pt x="588903" y="502918"/>
                    <a:pt x="600501" y="491320"/>
                  </a:cubicBezTo>
                  <a:cubicBezTo>
                    <a:pt x="612099" y="479722"/>
                    <a:pt x="627796" y="473123"/>
                    <a:pt x="641444" y="464024"/>
                  </a:cubicBezTo>
                  <a:cubicBezTo>
                    <a:pt x="650543" y="450376"/>
                    <a:pt x="656396" y="433882"/>
                    <a:pt x="668740" y="423081"/>
                  </a:cubicBezTo>
                  <a:cubicBezTo>
                    <a:pt x="693429" y="401479"/>
                    <a:pt x="750627" y="368490"/>
                    <a:pt x="750627" y="368490"/>
                  </a:cubicBezTo>
                  <a:cubicBezTo>
                    <a:pt x="777922" y="377588"/>
                    <a:pt x="816553" y="371845"/>
                    <a:pt x="832513" y="395785"/>
                  </a:cubicBezTo>
                  <a:cubicBezTo>
                    <a:pt x="841612" y="409433"/>
                    <a:pt x="845899" y="428035"/>
                    <a:pt x="859809" y="436729"/>
                  </a:cubicBezTo>
                  <a:cubicBezTo>
                    <a:pt x="884207" y="451978"/>
                    <a:pt x="941695" y="464024"/>
                    <a:pt x="941695" y="464024"/>
                  </a:cubicBezTo>
                  <a:cubicBezTo>
                    <a:pt x="972403" y="556148"/>
                    <a:pt x="943970" y="443552"/>
                    <a:pt x="928047" y="586854"/>
                  </a:cubicBezTo>
                  <a:cubicBezTo>
                    <a:pt x="926458" y="601152"/>
                    <a:pt x="928338" y="622454"/>
                    <a:pt x="941695" y="627797"/>
                  </a:cubicBezTo>
                  <a:cubicBezTo>
                    <a:pt x="979944" y="643097"/>
                    <a:pt x="1023582" y="636896"/>
                    <a:pt x="1064525" y="641445"/>
                  </a:cubicBezTo>
                  <a:cubicBezTo>
                    <a:pt x="1079082" y="663280"/>
                    <a:pt x="1100011" y="706045"/>
                    <a:pt x="1132764" y="709684"/>
                  </a:cubicBezTo>
                  <a:cubicBezTo>
                    <a:pt x="1160267" y="712740"/>
                    <a:pt x="1187355" y="700585"/>
                    <a:pt x="1214650" y="696036"/>
                  </a:cubicBezTo>
                  <a:cubicBezTo>
                    <a:pt x="1201002" y="686938"/>
                    <a:pt x="1177685" y="684654"/>
                    <a:pt x="1173707" y="668741"/>
                  </a:cubicBezTo>
                  <a:cubicBezTo>
                    <a:pt x="1165066" y="634178"/>
                    <a:pt x="1208923" y="581127"/>
                    <a:pt x="1173707" y="545911"/>
                  </a:cubicBezTo>
                  <a:cubicBezTo>
                    <a:pt x="1163535" y="535739"/>
                    <a:pt x="1146412" y="536812"/>
                    <a:pt x="1132764" y="532263"/>
                  </a:cubicBezTo>
                  <a:cubicBezTo>
                    <a:pt x="1098460" y="429352"/>
                    <a:pt x="1144734" y="556203"/>
                    <a:pt x="1091821" y="450376"/>
                  </a:cubicBezTo>
                  <a:cubicBezTo>
                    <a:pt x="1078977" y="424687"/>
                    <a:pt x="1079323" y="386269"/>
                    <a:pt x="1050877" y="368490"/>
                  </a:cubicBezTo>
                  <a:cubicBezTo>
                    <a:pt x="1026479" y="353241"/>
                    <a:pt x="996286" y="350293"/>
                    <a:pt x="968991" y="341194"/>
                  </a:cubicBezTo>
                  <a:cubicBezTo>
                    <a:pt x="838371" y="210577"/>
                    <a:pt x="1005615" y="365611"/>
                    <a:pt x="887104" y="286603"/>
                  </a:cubicBezTo>
                  <a:cubicBezTo>
                    <a:pt x="871045" y="275897"/>
                    <a:pt x="859809" y="259308"/>
                    <a:pt x="846161" y="245660"/>
                  </a:cubicBezTo>
                  <a:cubicBezTo>
                    <a:pt x="841612" y="218364"/>
                    <a:pt x="838516" y="190786"/>
                    <a:pt x="832513" y="163773"/>
                  </a:cubicBezTo>
                  <a:cubicBezTo>
                    <a:pt x="829392" y="149730"/>
                    <a:pt x="818865" y="137216"/>
                    <a:pt x="818865" y="122830"/>
                  </a:cubicBezTo>
                  <a:cubicBezTo>
                    <a:pt x="818865" y="83328"/>
                    <a:pt x="848840" y="65560"/>
                    <a:pt x="873456" y="40944"/>
                  </a:cubicBezTo>
                  <a:lnTo>
                    <a:pt x="941695" y="0"/>
                  </a:ln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0" name="Forma libre: forma 29">
              <a:extLst>
                <a:ext uri="{FF2B5EF4-FFF2-40B4-BE49-F238E27FC236}">
                  <a16:creationId xmlns:a16="http://schemas.microsoft.com/office/drawing/2014/main" id="{993B2B18-C42B-4287-B2C1-131B37542C21}"/>
                </a:ext>
              </a:extLst>
            </p:cNvPr>
            <p:cNvSpPr/>
            <p:nvPr/>
          </p:nvSpPr>
          <p:spPr>
            <a:xfrm>
              <a:off x="1001643" y="3088074"/>
              <a:ext cx="3754152" cy="2281555"/>
            </a:xfrm>
            <a:custGeom>
              <a:avLst/>
              <a:gdLst>
                <a:gd name="connsiteX0" fmla="*/ 55608 w 3754152"/>
                <a:gd name="connsiteY0" fmla="*/ 1965475 h 2281555"/>
                <a:gd name="connsiteX1" fmla="*/ 1017 w 3754152"/>
                <a:gd name="connsiteY1" fmla="*/ 1842645 h 2281555"/>
                <a:gd name="connsiteX2" fmla="*/ 41961 w 3754152"/>
                <a:gd name="connsiteY2" fmla="*/ 1801702 h 2281555"/>
                <a:gd name="connsiteX3" fmla="*/ 82904 w 3754152"/>
                <a:gd name="connsiteY3" fmla="*/ 1788054 h 2281555"/>
                <a:gd name="connsiteX4" fmla="*/ 110199 w 3754152"/>
                <a:gd name="connsiteY4" fmla="*/ 1665224 h 2281555"/>
                <a:gd name="connsiteX5" fmla="*/ 151143 w 3754152"/>
                <a:gd name="connsiteY5" fmla="*/ 1624281 h 2281555"/>
                <a:gd name="connsiteX6" fmla="*/ 273973 w 3754152"/>
                <a:gd name="connsiteY6" fmla="*/ 1637929 h 2281555"/>
                <a:gd name="connsiteX7" fmla="*/ 301268 w 3754152"/>
                <a:gd name="connsiteY7" fmla="*/ 1678872 h 2281555"/>
                <a:gd name="connsiteX8" fmla="*/ 342211 w 3754152"/>
                <a:gd name="connsiteY8" fmla="*/ 1719816 h 2281555"/>
                <a:gd name="connsiteX9" fmla="*/ 465041 w 3754152"/>
                <a:gd name="connsiteY9" fmla="*/ 1706168 h 2281555"/>
                <a:gd name="connsiteX10" fmla="*/ 519632 w 3754152"/>
                <a:gd name="connsiteY10" fmla="*/ 1692520 h 2281555"/>
                <a:gd name="connsiteX11" fmla="*/ 492337 w 3754152"/>
                <a:gd name="connsiteY11" fmla="*/ 1556042 h 2281555"/>
                <a:gd name="connsiteX12" fmla="*/ 519632 w 3754152"/>
                <a:gd name="connsiteY12" fmla="*/ 1515099 h 2281555"/>
                <a:gd name="connsiteX13" fmla="*/ 601519 w 3754152"/>
                <a:gd name="connsiteY13" fmla="*/ 1487804 h 2281555"/>
                <a:gd name="connsiteX14" fmla="*/ 724349 w 3754152"/>
                <a:gd name="connsiteY14" fmla="*/ 1419565 h 2281555"/>
                <a:gd name="connsiteX15" fmla="*/ 778940 w 3754152"/>
                <a:gd name="connsiteY15" fmla="*/ 1378621 h 2281555"/>
                <a:gd name="connsiteX16" fmla="*/ 860826 w 3754152"/>
                <a:gd name="connsiteY16" fmla="*/ 1324030 h 2281555"/>
                <a:gd name="connsiteX17" fmla="*/ 888122 w 3754152"/>
                <a:gd name="connsiteY17" fmla="*/ 1160257 h 2281555"/>
                <a:gd name="connsiteX18" fmla="*/ 901770 w 3754152"/>
                <a:gd name="connsiteY18" fmla="*/ 1119314 h 2281555"/>
                <a:gd name="connsiteX19" fmla="*/ 942713 w 3754152"/>
                <a:gd name="connsiteY19" fmla="*/ 1023780 h 2281555"/>
                <a:gd name="connsiteX20" fmla="*/ 997304 w 3754152"/>
                <a:gd name="connsiteY20" fmla="*/ 1010132 h 2281555"/>
                <a:gd name="connsiteX21" fmla="*/ 1079190 w 3754152"/>
                <a:gd name="connsiteY21" fmla="*/ 941893 h 2281555"/>
                <a:gd name="connsiteX22" fmla="*/ 1120134 w 3754152"/>
                <a:gd name="connsiteY22" fmla="*/ 914598 h 2281555"/>
                <a:gd name="connsiteX23" fmla="*/ 1133782 w 3754152"/>
                <a:gd name="connsiteY23" fmla="*/ 873654 h 2281555"/>
                <a:gd name="connsiteX24" fmla="*/ 1174725 w 3754152"/>
                <a:gd name="connsiteY24" fmla="*/ 846359 h 2281555"/>
                <a:gd name="connsiteX25" fmla="*/ 1338498 w 3754152"/>
                <a:gd name="connsiteY25" fmla="*/ 805416 h 2281555"/>
                <a:gd name="connsiteX26" fmla="*/ 1379441 w 3754152"/>
                <a:gd name="connsiteY26" fmla="*/ 764472 h 2281555"/>
                <a:gd name="connsiteX27" fmla="*/ 1338498 w 3754152"/>
                <a:gd name="connsiteY27" fmla="*/ 668938 h 2281555"/>
                <a:gd name="connsiteX28" fmla="*/ 1461328 w 3754152"/>
                <a:gd name="connsiteY28" fmla="*/ 655290 h 2281555"/>
                <a:gd name="connsiteX29" fmla="*/ 1529567 w 3754152"/>
                <a:gd name="connsiteY29" fmla="*/ 764472 h 2281555"/>
                <a:gd name="connsiteX30" fmla="*/ 1570510 w 3754152"/>
                <a:gd name="connsiteY30" fmla="*/ 750824 h 2281555"/>
                <a:gd name="connsiteX31" fmla="*/ 1611453 w 3754152"/>
                <a:gd name="connsiteY31" fmla="*/ 668938 h 2281555"/>
                <a:gd name="connsiteX32" fmla="*/ 1625101 w 3754152"/>
                <a:gd name="connsiteY32" fmla="*/ 491517 h 2281555"/>
                <a:gd name="connsiteX33" fmla="*/ 1666044 w 3754152"/>
                <a:gd name="connsiteY33" fmla="*/ 464221 h 2281555"/>
                <a:gd name="connsiteX34" fmla="*/ 1747931 w 3754152"/>
                <a:gd name="connsiteY34" fmla="*/ 436926 h 2281555"/>
                <a:gd name="connsiteX35" fmla="*/ 1829817 w 3754152"/>
                <a:gd name="connsiteY35" fmla="*/ 382335 h 2281555"/>
                <a:gd name="connsiteX36" fmla="*/ 1870761 w 3754152"/>
                <a:gd name="connsiteY36" fmla="*/ 355039 h 2281555"/>
                <a:gd name="connsiteX37" fmla="*/ 1911704 w 3754152"/>
                <a:gd name="connsiteY37" fmla="*/ 273153 h 2281555"/>
                <a:gd name="connsiteX38" fmla="*/ 1884408 w 3754152"/>
                <a:gd name="connsiteY38" fmla="*/ 191266 h 2281555"/>
                <a:gd name="connsiteX39" fmla="*/ 1870761 w 3754152"/>
                <a:gd name="connsiteY39" fmla="*/ 150323 h 2281555"/>
                <a:gd name="connsiteX40" fmla="*/ 2730570 w 3754152"/>
                <a:gd name="connsiteY40" fmla="*/ 123027 h 2281555"/>
                <a:gd name="connsiteX41" fmla="*/ 2948934 w 3754152"/>
                <a:gd name="connsiteY41" fmla="*/ 150323 h 2281555"/>
                <a:gd name="connsiteX42" fmla="*/ 3249185 w 3754152"/>
                <a:gd name="connsiteY42" fmla="*/ 136675 h 2281555"/>
                <a:gd name="connsiteX43" fmla="*/ 3344719 w 3754152"/>
                <a:gd name="connsiteY43" fmla="*/ 123027 h 2281555"/>
                <a:gd name="connsiteX44" fmla="*/ 3754152 w 3754152"/>
                <a:gd name="connsiteY44" fmla="*/ 136675 h 2281555"/>
                <a:gd name="connsiteX45" fmla="*/ 3726856 w 3754152"/>
                <a:gd name="connsiteY45" fmla="*/ 218562 h 2281555"/>
                <a:gd name="connsiteX46" fmla="*/ 3672265 w 3754152"/>
                <a:gd name="connsiteY46" fmla="*/ 300448 h 2281555"/>
                <a:gd name="connsiteX47" fmla="*/ 3617674 w 3754152"/>
                <a:gd name="connsiteY47" fmla="*/ 395983 h 2281555"/>
                <a:gd name="connsiteX48" fmla="*/ 3604026 w 3754152"/>
                <a:gd name="connsiteY48" fmla="*/ 450574 h 2281555"/>
                <a:gd name="connsiteX49" fmla="*/ 3590379 w 3754152"/>
                <a:gd name="connsiteY49" fmla="*/ 491517 h 2281555"/>
                <a:gd name="connsiteX50" fmla="*/ 3604026 w 3754152"/>
                <a:gd name="connsiteY50" fmla="*/ 723529 h 2281555"/>
                <a:gd name="connsiteX51" fmla="*/ 3617674 w 3754152"/>
                <a:gd name="connsiteY51" fmla="*/ 764472 h 2281555"/>
                <a:gd name="connsiteX52" fmla="*/ 3631322 w 3754152"/>
                <a:gd name="connsiteY52" fmla="*/ 819063 h 2281555"/>
                <a:gd name="connsiteX53" fmla="*/ 3535788 w 3754152"/>
                <a:gd name="connsiteY53" fmla="*/ 846359 h 2281555"/>
                <a:gd name="connsiteX54" fmla="*/ 3412958 w 3754152"/>
                <a:gd name="connsiteY54" fmla="*/ 873654 h 2281555"/>
                <a:gd name="connsiteX55" fmla="*/ 3372014 w 3754152"/>
                <a:gd name="connsiteY55" fmla="*/ 887302 h 2281555"/>
                <a:gd name="connsiteX56" fmla="*/ 3317423 w 3754152"/>
                <a:gd name="connsiteY56" fmla="*/ 900950 h 2281555"/>
                <a:gd name="connsiteX57" fmla="*/ 3208241 w 3754152"/>
                <a:gd name="connsiteY57" fmla="*/ 928245 h 2281555"/>
                <a:gd name="connsiteX58" fmla="*/ 3044468 w 3754152"/>
                <a:gd name="connsiteY58" fmla="*/ 941893 h 2281555"/>
                <a:gd name="connsiteX59" fmla="*/ 2935286 w 3754152"/>
                <a:gd name="connsiteY59" fmla="*/ 969189 h 2281555"/>
                <a:gd name="connsiteX60" fmla="*/ 2853399 w 3754152"/>
                <a:gd name="connsiteY60" fmla="*/ 1010132 h 2281555"/>
                <a:gd name="connsiteX61" fmla="*/ 2798808 w 3754152"/>
                <a:gd name="connsiteY61" fmla="*/ 1037427 h 2281555"/>
                <a:gd name="connsiteX62" fmla="*/ 2703274 w 3754152"/>
                <a:gd name="connsiteY62" fmla="*/ 1064723 h 2281555"/>
                <a:gd name="connsiteX63" fmla="*/ 2580444 w 3754152"/>
                <a:gd name="connsiteY63" fmla="*/ 1146610 h 2281555"/>
                <a:gd name="connsiteX64" fmla="*/ 2539501 w 3754152"/>
                <a:gd name="connsiteY64" fmla="*/ 1173905 h 2281555"/>
                <a:gd name="connsiteX65" fmla="*/ 2525853 w 3754152"/>
                <a:gd name="connsiteY65" fmla="*/ 1228496 h 2281555"/>
                <a:gd name="connsiteX66" fmla="*/ 2553149 w 3754152"/>
                <a:gd name="connsiteY66" fmla="*/ 1269439 h 2281555"/>
                <a:gd name="connsiteX67" fmla="*/ 2771513 w 3754152"/>
                <a:gd name="connsiteY67" fmla="*/ 1310383 h 2281555"/>
                <a:gd name="connsiteX68" fmla="*/ 2771513 w 3754152"/>
                <a:gd name="connsiteY68" fmla="*/ 1433213 h 2281555"/>
                <a:gd name="connsiteX69" fmla="*/ 2689626 w 3754152"/>
                <a:gd name="connsiteY69" fmla="*/ 1460508 h 2281555"/>
                <a:gd name="connsiteX70" fmla="*/ 2648683 w 3754152"/>
                <a:gd name="connsiteY70" fmla="*/ 1474156 h 2281555"/>
                <a:gd name="connsiteX71" fmla="*/ 2512205 w 3754152"/>
                <a:gd name="connsiteY71" fmla="*/ 1501451 h 2281555"/>
                <a:gd name="connsiteX72" fmla="*/ 2443967 w 3754152"/>
                <a:gd name="connsiteY72" fmla="*/ 1515099 h 2281555"/>
                <a:gd name="connsiteX73" fmla="*/ 2403023 w 3754152"/>
                <a:gd name="connsiteY73" fmla="*/ 1528747 h 2281555"/>
                <a:gd name="connsiteX74" fmla="*/ 2321137 w 3754152"/>
                <a:gd name="connsiteY74" fmla="*/ 1542395 h 2281555"/>
                <a:gd name="connsiteX75" fmla="*/ 2280193 w 3754152"/>
                <a:gd name="connsiteY75" fmla="*/ 1569690 h 2281555"/>
                <a:gd name="connsiteX76" fmla="*/ 2198307 w 3754152"/>
                <a:gd name="connsiteY76" fmla="*/ 1651577 h 2281555"/>
                <a:gd name="connsiteX77" fmla="*/ 2130068 w 3754152"/>
                <a:gd name="connsiteY77" fmla="*/ 1760759 h 2281555"/>
                <a:gd name="connsiteX78" fmla="*/ 2116420 w 3754152"/>
                <a:gd name="connsiteY78" fmla="*/ 1883589 h 2281555"/>
                <a:gd name="connsiteX79" fmla="*/ 2157364 w 3754152"/>
                <a:gd name="connsiteY79" fmla="*/ 1910884 h 2281555"/>
                <a:gd name="connsiteX80" fmla="*/ 2239250 w 3754152"/>
                <a:gd name="connsiteY80" fmla="*/ 1938180 h 2281555"/>
                <a:gd name="connsiteX81" fmla="*/ 2280193 w 3754152"/>
                <a:gd name="connsiteY81" fmla="*/ 2020066 h 2281555"/>
                <a:gd name="connsiteX82" fmla="*/ 2266546 w 3754152"/>
                <a:gd name="connsiteY82" fmla="*/ 2074657 h 2281555"/>
                <a:gd name="connsiteX83" fmla="*/ 2143716 w 3754152"/>
                <a:gd name="connsiteY83" fmla="*/ 2115601 h 2281555"/>
                <a:gd name="connsiteX84" fmla="*/ 2020886 w 3754152"/>
                <a:gd name="connsiteY84" fmla="*/ 2183839 h 2281555"/>
                <a:gd name="connsiteX85" fmla="*/ 1979943 w 3754152"/>
                <a:gd name="connsiteY85" fmla="*/ 2211135 h 2281555"/>
                <a:gd name="connsiteX86" fmla="*/ 1898056 w 3754152"/>
                <a:gd name="connsiteY86" fmla="*/ 2238430 h 2281555"/>
                <a:gd name="connsiteX87" fmla="*/ 1857113 w 3754152"/>
                <a:gd name="connsiteY87" fmla="*/ 2265726 h 2281555"/>
                <a:gd name="connsiteX88" fmla="*/ 1666044 w 3754152"/>
                <a:gd name="connsiteY88" fmla="*/ 2265726 h 2281555"/>
                <a:gd name="connsiteX89" fmla="*/ 1556862 w 3754152"/>
                <a:gd name="connsiteY89" fmla="*/ 2238430 h 2281555"/>
                <a:gd name="connsiteX90" fmla="*/ 1474976 w 3754152"/>
                <a:gd name="connsiteY90" fmla="*/ 2197487 h 2281555"/>
                <a:gd name="connsiteX91" fmla="*/ 1297555 w 3754152"/>
                <a:gd name="connsiteY91" fmla="*/ 2211135 h 2281555"/>
                <a:gd name="connsiteX92" fmla="*/ 1242964 w 3754152"/>
                <a:gd name="connsiteY92" fmla="*/ 2224783 h 2281555"/>
                <a:gd name="connsiteX93" fmla="*/ 1092838 w 3754152"/>
                <a:gd name="connsiteY93" fmla="*/ 2211135 h 2281555"/>
                <a:gd name="connsiteX94" fmla="*/ 970008 w 3754152"/>
                <a:gd name="connsiteY94" fmla="*/ 2156544 h 2281555"/>
                <a:gd name="connsiteX95" fmla="*/ 929065 w 3754152"/>
                <a:gd name="connsiteY95" fmla="*/ 2142896 h 2281555"/>
                <a:gd name="connsiteX96" fmla="*/ 888122 w 3754152"/>
                <a:gd name="connsiteY96" fmla="*/ 2115601 h 2281555"/>
                <a:gd name="connsiteX97" fmla="*/ 819883 w 3754152"/>
                <a:gd name="connsiteY97" fmla="*/ 2101953 h 2281555"/>
                <a:gd name="connsiteX98" fmla="*/ 778940 w 3754152"/>
                <a:gd name="connsiteY98" fmla="*/ 2088305 h 2281555"/>
                <a:gd name="connsiteX99" fmla="*/ 642462 w 3754152"/>
                <a:gd name="connsiteY99" fmla="*/ 2061010 h 2281555"/>
                <a:gd name="connsiteX100" fmla="*/ 601519 w 3754152"/>
                <a:gd name="connsiteY100" fmla="*/ 2033714 h 2281555"/>
                <a:gd name="connsiteX101" fmla="*/ 410450 w 3754152"/>
                <a:gd name="connsiteY101" fmla="*/ 1992771 h 2281555"/>
                <a:gd name="connsiteX102" fmla="*/ 328564 w 3754152"/>
                <a:gd name="connsiteY102" fmla="*/ 1965475 h 2281555"/>
                <a:gd name="connsiteX103" fmla="*/ 287620 w 3754152"/>
                <a:gd name="connsiteY103" fmla="*/ 1951827 h 2281555"/>
                <a:gd name="connsiteX104" fmla="*/ 205734 w 3754152"/>
                <a:gd name="connsiteY104" fmla="*/ 1965475 h 2281555"/>
                <a:gd name="connsiteX105" fmla="*/ 123847 w 3754152"/>
                <a:gd name="connsiteY105" fmla="*/ 1992771 h 2281555"/>
                <a:gd name="connsiteX106" fmla="*/ 55608 w 3754152"/>
                <a:gd name="connsiteY106" fmla="*/ 1965475 h 228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754152" h="2281555">
                  <a:moveTo>
                    <a:pt x="55608" y="1965475"/>
                  </a:moveTo>
                  <a:cubicBezTo>
                    <a:pt x="46240" y="1949861"/>
                    <a:pt x="-8052" y="1874386"/>
                    <a:pt x="1017" y="1842645"/>
                  </a:cubicBezTo>
                  <a:cubicBezTo>
                    <a:pt x="6319" y="1824087"/>
                    <a:pt x="25902" y="1812408"/>
                    <a:pt x="41961" y="1801702"/>
                  </a:cubicBezTo>
                  <a:cubicBezTo>
                    <a:pt x="53931" y="1793722"/>
                    <a:pt x="69256" y="1792603"/>
                    <a:pt x="82904" y="1788054"/>
                  </a:cubicBezTo>
                  <a:cubicBezTo>
                    <a:pt x="84554" y="1778152"/>
                    <a:pt x="95269" y="1687619"/>
                    <a:pt x="110199" y="1665224"/>
                  </a:cubicBezTo>
                  <a:cubicBezTo>
                    <a:pt x="120905" y="1649165"/>
                    <a:pt x="137495" y="1637929"/>
                    <a:pt x="151143" y="1624281"/>
                  </a:cubicBezTo>
                  <a:cubicBezTo>
                    <a:pt x="192086" y="1628830"/>
                    <a:pt x="235258" y="1623851"/>
                    <a:pt x="273973" y="1637929"/>
                  </a:cubicBezTo>
                  <a:cubicBezTo>
                    <a:pt x="289388" y="1643534"/>
                    <a:pt x="290768" y="1666271"/>
                    <a:pt x="301268" y="1678872"/>
                  </a:cubicBezTo>
                  <a:cubicBezTo>
                    <a:pt x="313624" y="1693700"/>
                    <a:pt x="328563" y="1706168"/>
                    <a:pt x="342211" y="1719816"/>
                  </a:cubicBezTo>
                  <a:cubicBezTo>
                    <a:pt x="383154" y="1715267"/>
                    <a:pt x="424325" y="1712432"/>
                    <a:pt x="465041" y="1706168"/>
                  </a:cubicBezTo>
                  <a:cubicBezTo>
                    <a:pt x="483580" y="1703316"/>
                    <a:pt x="513046" y="1710083"/>
                    <a:pt x="519632" y="1692520"/>
                  </a:cubicBezTo>
                  <a:cubicBezTo>
                    <a:pt x="530702" y="1663000"/>
                    <a:pt x="504193" y="1591611"/>
                    <a:pt x="492337" y="1556042"/>
                  </a:cubicBezTo>
                  <a:cubicBezTo>
                    <a:pt x="501435" y="1542394"/>
                    <a:pt x="505723" y="1523792"/>
                    <a:pt x="519632" y="1515099"/>
                  </a:cubicBezTo>
                  <a:cubicBezTo>
                    <a:pt x="544031" y="1499850"/>
                    <a:pt x="601519" y="1487804"/>
                    <a:pt x="601519" y="1487804"/>
                  </a:cubicBezTo>
                  <a:cubicBezTo>
                    <a:pt x="695375" y="1425233"/>
                    <a:pt x="652283" y="1443587"/>
                    <a:pt x="724349" y="1419565"/>
                  </a:cubicBezTo>
                  <a:cubicBezTo>
                    <a:pt x="742546" y="1405917"/>
                    <a:pt x="760305" y="1391665"/>
                    <a:pt x="778940" y="1378621"/>
                  </a:cubicBezTo>
                  <a:cubicBezTo>
                    <a:pt x="805815" y="1359808"/>
                    <a:pt x="860826" y="1324030"/>
                    <a:pt x="860826" y="1324030"/>
                  </a:cubicBezTo>
                  <a:cubicBezTo>
                    <a:pt x="896986" y="1179394"/>
                    <a:pt x="845523" y="1394547"/>
                    <a:pt x="888122" y="1160257"/>
                  </a:cubicBezTo>
                  <a:cubicBezTo>
                    <a:pt x="890695" y="1146103"/>
                    <a:pt x="897818" y="1133146"/>
                    <a:pt x="901770" y="1119314"/>
                  </a:cubicBezTo>
                  <a:cubicBezTo>
                    <a:pt x="909827" y="1091114"/>
                    <a:pt x="913379" y="1043336"/>
                    <a:pt x="942713" y="1023780"/>
                  </a:cubicBezTo>
                  <a:cubicBezTo>
                    <a:pt x="958320" y="1013375"/>
                    <a:pt x="979107" y="1014681"/>
                    <a:pt x="997304" y="1010132"/>
                  </a:cubicBezTo>
                  <a:cubicBezTo>
                    <a:pt x="1098970" y="942353"/>
                    <a:pt x="974093" y="1029472"/>
                    <a:pt x="1079190" y="941893"/>
                  </a:cubicBezTo>
                  <a:cubicBezTo>
                    <a:pt x="1091791" y="931392"/>
                    <a:pt x="1106486" y="923696"/>
                    <a:pt x="1120134" y="914598"/>
                  </a:cubicBezTo>
                  <a:cubicBezTo>
                    <a:pt x="1124683" y="900950"/>
                    <a:pt x="1124795" y="884888"/>
                    <a:pt x="1133782" y="873654"/>
                  </a:cubicBezTo>
                  <a:cubicBezTo>
                    <a:pt x="1144028" y="860846"/>
                    <a:pt x="1159736" y="853021"/>
                    <a:pt x="1174725" y="846359"/>
                  </a:cubicBezTo>
                  <a:cubicBezTo>
                    <a:pt x="1239612" y="817520"/>
                    <a:pt x="1269828" y="816860"/>
                    <a:pt x="1338498" y="805416"/>
                  </a:cubicBezTo>
                  <a:cubicBezTo>
                    <a:pt x="1352146" y="791768"/>
                    <a:pt x="1374139" y="783030"/>
                    <a:pt x="1379441" y="764472"/>
                  </a:cubicBezTo>
                  <a:cubicBezTo>
                    <a:pt x="1388254" y="733627"/>
                    <a:pt x="1353078" y="690808"/>
                    <a:pt x="1338498" y="668938"/>
                  </a:cubicBezTo>
                  <a:cubicBezTo>
                    <a:pt x="1434033" y="637093"/>
                    <a:pt x="1393089" y="632543"/>
                    <a:pt x="1461328" y="655290"/>
                  </a:cubicBezTo>
                  <a:cubicBezTo>
                    <a:pt x="1493810" y="752738"/>
                    <a:pt x="1464683" y="721218"/>
                    <a:pt x="1529567" y="764472"/>
                  </a:cubicBezTo>
                  <a:cubicBezTo>
                    <a:pt x="1543215" y="759923"/>
                    <a:pt x="1559277" y="759811"/>
                    <a:pt x="1570510" y="750824"/>
                  </a:cubicBezTo>
                  <a:cubicBezTo>
                    <a:pt x="1594560" y="731583"/>
                    <a:pt x="1602462" y="695909"/>
                    <a:pt x="1611453" y="668938"/>
                  </a:cubicBezTo>
                  <a:cubicBezTo>
                    <a:pt x="1616002" y="609798"/>
                    <a:pt x="1609818" y="548829"/>
                    <a:pt x="1625101" y="491517"/>
                  </a:cubicBezTo>
                  <a:cubicBezTo>
                    <a:pt x="1629327" y="475668"/>
                    <a:pt x="1651055" y="470883"/>
                    <a:pt x="1666044" y="464221"/>
                  </a:cubicBezTo>
                  <a:cubicBezTo>
                    <a:pt x="1692336" y="452536"/>
                    <a:pt x="1723991" y="452886"/>
                    <a:pt x="1747931" y="436926"/>
                  </a:cubicBezTo>
                  <a:lnTo>
                    <a:pt x="1829817" y="382335"/>
                  </a:lnTo>
                  <a:lnTo>
                    <a:pt x="1870761" y="355039"/>
                  </a:lnTo>
                  <a:cubicBezTo>
                    <a:pt x="1881493" y="338941"/>
                    <a:pt x="1914395" y="297368"/>
                    <a:pt x="1911704" y="273153"/>
                  </a:cubicBezTo>
                  <a:cubicBezTo>
                    <a:pt x="1908527" y="244557"/>
                    <a:pt x="1893506" y="218562"/>
                    <a:pt x="1884408" y="191266"/>
                  </a:cubicBezTo>
                  <a:lnTo>
                    <a:pt x="1870761" y="150323"/>
                  </a:lnTo>
                  <a:cubicBezTo>
                    <a:pt x="1973440" y="-157729"/>
                    <a:pt x="1873335" y="99215"/>
                    <a:pt x="2730570" y="123027"/>
                  </a:cubicBezTo>
                  <a:cubicBezTo>
                    <a:pt x="2809294" y="125214"/>
                    <a:pt x="2873571" y="137762"/>
                    <a:pt x="2948934" y="150323"/>
                  </a:cubicBezTo>
                  <a:cubicBezTo>
                    <a:pt x="3049018" y="145774"/>
                    <a:pt x="3149235" y="143568"/>
                    <a:pt x="3249185" y="136675"/>
                  </a:cubicBezTo>
                  <a:cubicBezTo>
                    <a:pt x="3281277" y="134462"/>
                    <a:pt x="3312551" y="123027"/>
                    <a:pt x="3344719" y="123027"/>
                  </a:cubicBezTo>
                  <a:cubicBezTo>
                    <a:pt x="3481272" y="123027"/>
                    <a:pt x="3617674" y="132126"/>
                    <a:pt x="3754152" y="136675"/>
                  </a:cubicBezTo>
                  <a:cubicBezTo>
                    <a:pt x="3745053" y="163971"/>
                    <a:pt x="3742816" y="194622"/>
                    <a:pt x="3726856" y="218562"/>
                  </a:cubicBezTo>
                  <a:lnTo>
                    <a:pt x="3672265" y="300448"/>
                  </a:lnTo>
                  <a:cubicBezTo>
                    <a:pt x="3630521" y="425679"/>
                    <a:pt x="3700298" y="230735"/>
                    <a:pt x="3617674" y="395983"/>
                  </a:cubicBezTo>
                  <a:cubicBezTo>
                    <a:pt x="3609286" y="412760"/>
                    <a:pt x="3609179" y="432539"/>
                    <a:pt x="3604026" y="450574"/>
                  </a:cubicBezTo>
                  <a:cubicBezTo>
                    <a:pt x="3600074" y="464406"/>
                    <a:pt x="3594928" y="477869"/>
                    <a:pt x="3590379" y="491517"/>
                  </a:cubicBezTo>
                  <a:cubicBezTo>
                    <a:pt x="3594928" y="568854"/>
                    <a:pt x="3596317" y="646442"/>
                    <a:pt x="3604026" y="723529"/>
                  </a:cubicBezTo>
                  <a:cubicBezTo>
                    <a:pt x="3605457" y="737844"/>
                    <a:pt x="3613722" y="750640"/>
                    <a:pt x="3617674" y="764472"/>
                  </a:cubicBezTo>
                  <a:cubicBezTo>
                    <a:pt x="3622827" y="782507"/>
                    <a:pt x="3626773" y="800866"/>
                    <a:pt x="3631322" y="819063"/>
                  </a:cubicBezTo>
                  <a:cubicBezTo>
                    <a:pt x="3585728" y="834261"/>
                    <a:pt x="3587199" y="834934"/>
                    <a:pt x="3535788" y="846359"/>
                  </a:cubicBezTo>
                  <a:cubicBezTo>
                    <a:pt x="3472479" y="860428"/>
                    <a:pt x="3471195" y="857015"/>
                    <a:pt x="3412958" y="873654"/>
                  </a:cubicBezTo>
                  <a:cubicBezTo>
                    <a:pt x="3399125" y="877606"/>
                    <a:pt x="3385847" y="883350"/>
                    <a:pt x="3372014" y="887302"/>
                  </a:cubicBezTo>
                  <a:cubicBezTo>
                    <a:pt x="3353979" y="892455"/>
                    <a:pt x="3335458" y="895797"/>
                    <a:pt x="3317423" y="900950"/>
                  </a:cubicBezTo>
                  <a:cubicBezTo>
                    <a:pt x="3261657" y="916883"/>
                    <a:pt x="3279003" y="919920"/>
                    <a:pt x="3208241" y="928245"/>
                  </a:cubicBezTo>
                  <a:cubicBezTo>
                    <a:pt x="3153836" y="934645"/>
                    <a:pt x="3099059" y="937344"/>
                    <a:pt x="3044468" y="941893"/>
                  </a:cubicBezTo>
                  <a:cubicBezTo>
                    <a:pt x="3008074" y="950992"/>
                    <a:pt x="2966500" y="948380"/>
                    <a:pt x="2935286" y="969189"/>
                  </a:cubicBezTo>
                  <a:cubicBezTo>
                    <a:pt x="2856605" y="1021642"/>
                    <a:pt x="2932504" y="976230"/>
                    <a:pt x="2853399" y="1010132"/>
                  </a:cubicBezTo>
                  <a:cubicBezTo>
                    <a:pt x="2834699" y="1018146"/>
                    <a:pt x="2817508" y="1029413"/>
                    <a:pt x="2798808" y="1037427"/>
                  </a:cubicBezTo>
                  <a:cubicBezTo>
                    <a:pt x="2771395" y="1049175"/>
                    <a:pt x="2730979" y="1057797"/>
                    <a:pt x="2703274" y="1064723"/>
                  </a:cubicBezTo>
                  <a:lnTo>
                    <a:pt x="2580444" y="1146610"/>
                  </a:lnTo>
                  <a:lnTo>
                    <a:pt x="2539501" y="1173905"/>
                  </a:lnTo>
                  <a:cubicBezTo>
                    <a:pt x="2534952" y="1192102"/>
                    <a:pt x="2523200" y="1209927"/>
                    <a:pt x="2525853" y="1228496"/>
                  </a:cubicBezTo>
                  <a:cubicBezTo>
                    <a:pt x="2528173" y="1244734"/>
                    <a:pt x="2541551" y="1257841"/>
                    <a:pt x="2553149" y="1269439"/>
                  </a:cubicBezTo>
                  <a:cubicBezTo>
                    <a:pt x="2610839" y="1327129"/>
                    <a:pt x="2695645" y="1304547"/>
                    <a:pt x="2771513" y="1310383"/>
                  </a:cubicBezTo>
                  <a:cubicBezTo>
                    <a:pt x="2784152" y="1348299"/>
                    <a:pt x="2806300" y="1393457"/>
                    <a:pt x="2771513" y="1433213"/>
                  </a:cubicBezTo>
                  <a:cubicBezTo>
                    <a:pt x="2752566" y="1454866"/>
                    <a:pt x="2716922" y="1451410"/>
                    <a:pt x="2689626" y="1460508"/>
                  </a:cubicBezTo>
                  <a:lnTo>
                    <a:pt x="2648683" y="1474156"/>
                  </a:lnTo>
                  <a:cubicBezTo>
                    <a:pt x="2570208" y="1500315"/>
                    <a:pt x="2637667" y="1480541"/>
                    <a:pt x="2512205" y="1501451"/>
                  </a:cubicBezTo>
                  <a:cubicBezTo>
                    <a:pt x="2489324" y="1505264"/>
                    <a:pt x="2466471" y="1509473"/>
                    <a:pt x="2443967" y="1515099"/>
                  </a:cubicBezTo>
                  <a:cubicBezTo>
                    <a:pt x="2430010" y="1518588"/>
                    <a:pt x="2417067" y="1525626"/>
                    <a:pt x="2403023" y="1528747"/>
                  </a:cubicBezTo>
                  <a:cubicBezTo>
                    <a:pt x="2376010" y="1534750"/>
                    <a:pt x="2348432" y="1537846"/>
                    <a:pt x="2321137" y="1542395"/>
                  </a:cubicBezTo>
                  <a:cubicBezTo>
                    <a:pt x="2307489" y="1551493"/>
                    <a:pt x="2292453" y="1558793"/>
                    <a:pt x="2280193" y="1569690"/>
                  </a:cubicBezTo>
                  <a:cubicBezTo>
                    <a:pt x="2251342" y="1595336"/>
                    <a:pt x="2198307" y="1651577"/>
                    <a:pt x="2198307" y="1651577"/>
                  </a:cubicBezTo>
                  <a:cubicBezTo>
                    <a:pt x="2165824" y="1749024"/>
                    <a:pt x="2194950" y="1717503"/>
                    <a:pt x="2130068" y="1760759"/>
                  </a:cubicBezTo>
                  <a:cubicBezTo>
                    <a:pt x="2116957" y="1800094"/>
                    <a:pt x="2084309" y="1843450"/>
                    <a:pt x="2116420" y="1883589"/>
                  </a:cubicBezTo>
                  <a:cubicBezTo>
                    <a:pt x="2126667" y="1896397"/>
                    <a:pt x="2142375" y="1904222"/>
                    <a:pt x="2157364" y="1910884"/>
                  </a:cubicBezTo>
                  <a:cubicBezTo>
                    <a:pt x="2183656" y="1922569"/>
                    <a:pt x="2239250" y="1938180"/>
                    <a:pt x="2239250" y="1938180"/>
                  </a:cubicBezTo>
                  <a:cubicBezTo>
                    <a:pt x="2253052" y="1958882"/>
                    <a:pt x="2280193" y="1991812"/>
                    <a:pt x="2280193" y="2020066"/>
                  </a:cubicBezTo>
                  <a:cubicBezTo>
                    <a:pt x="2280193" y="2038823"/>
                    <a:pt x="2280787" y="2062450"/>
                    <a:pt x="2266546" y="2074657"/>
                  </a:cubicBezTo>
                  <a:cubicBezTo>
                    <a:pt x="2194903" y="2136066"/>
                    <a:pt x="2200009" y="2078073"/>
                    <a:pt x="2143716" y="2115601"/>
                  </a:cubicBezTo>
                  <a:cubicBezTo>
                    <a:pt x="2049859" y="2178172"/>
                    <a:pt x="2092951" y="2159819"/>
                    <a:pt x="2020886" y="2183839"/>
                  </a:cubicBezTo>
                  <a:cubicBezTo>
                    <a:pt x="2007238" y="2192938"/>
                    <a:pt x="1994932" y="2204473"/>
                    <a:pt x="1979943" y="2211135"/>
                  </a:cubicBezTo>
                  <a:cubicBezTo>
                    <a:pt x="1953651" y="2222820"/>
                    <a:pt x="1898056" y="2238430"/>
                    <a:pt x="1898056" y="2238430"/>
                  </a:cubicBezTo>
                  <a:cubicBezTo>
                    <a:pt x="1884408" y="2247529"/>
                    <a:pt x="1871784" y="2258390"/>
                    <a:pt x="1857113" y="2265726"/>
                  </a:cubicBezTo>
                  <a:cubicBezTo>
                    <a:pt x="1793494" y="2297536"/>
                    <a:pt x="1743198" y="2272740"/>
                    <a:pt x="1666044" y="2265726"/>
                  </a:cubicBezTo>
                  <a:cubicBezTo>
                    <a:pt x="1640087" y="2260535"/>
                    <a:pt x="1584841" y="2252419"/>
                    <a:pt x="1556862" y="2238430"/>
                  </a:cubicBezTo>
                  <a:cubicBezTo>
                    <a:pt x="1451036" y="2185517"/>
                    <a:pt x="1577888" y="2231792"/>
                    <a:pt x="1474976" y="2197487"/>
                  </a:cubicBezTo>
                  <a:cubicBezTo>
                    <a:pt x="1415836" y="2202036"/>
                    <a:pt x="1356464" y="2204204"/>
                    <a:pt x="1297555" y="2211135"/>
                  </a:cubicBezTo>
                  <a:cubicBezTo>
                    <a:pt x="1278926" y="2213327"/>
                    <a:pt x="1261721" y="2224783"/>
                    <a:pt x="1242964" y="2224783"/>
                  </a:cubicBezTo>
                  <a:cubicBezTo>
                    <a:pt x="1192716" y="2224783"/>
                    <a:pt x="1142880" y="2215684"/>
                    <a:pt x="1092838" y="2211135"/>
                  </a:cubicBezTo>
                  <a:cubicBezTo>
                    <a:pt x="1027954" y="2167878"/>
                    <a:pt x="1067457" y="2189027"/>
                    <a:pt x="970008" y="2156544"/>
                  </a:cubicBezTo>
                  <a:cubicBezTo>
                    <a:pt x="956360" y="2151995"/>
                    <a:pt x="941035" y="2150876"/>
                    <a:pt x="929065" y="2142896"/>
                  </a:cubicBezTo>
                  <a:cubicBezTo>
                    <a:pt x="915417" y="2133798"/>
                    <a:pt x="903480" y="2121360"/>
                    <a:pt x="888122" y="2115601"/>
                  </a:cubicBezTo>
                  <a:cubicBezTo>
                    <a:pt x="866402" y="2107456"/>
                    <a:pt x="842387" y="2107579"/>
                    <a:pt x="819883" y="2101953"/>
                  </a:cubicBezTo>
                  <a:cubicBezTo>
                    <a:pt x="805927" y="2098464"/>
                    <a:pt x="792958" y="2091540"/>
                    <a:pt x="778940" y="2088305"/>
                  </a:cubicBezTo>
                  <a:cubicBezTo>
                    <a:pt x="733735" y="2077873"/>
                    <a:pt x="642462" y="2061010"/>
                    <a:pt x="642462" y="2061010"/>
                  </a:cubicBezTo>
                  <a:cubicBezTo>
                    <a:pt x="628814" y="2051911"/>
                    <a:pt x="616508" y="2040376"/>
                    <a:pt x="601519" y="2033714"/>
                  </a:cubicBezTo>
                  <a:cubicBezTo>
                    <a:pt x="525425" y="1999895"/>
                    <a:pt x="496442" y="2003520"/>
                    <a:pt x="410450" y="1992771"/>
                  </a:cubicBezTo>
                  <a:lnTo>
                    <a:pt x="328564" y="1965475"/>
                  </a:lnTo>
                  <a:lnTo>
                    <a:pt x="287620" y="1951827"/>
                  </a:lnTo>
                  <a:cubicBezTo>
                    <a:pt x="260325" y="1956376"/>
                    <a:pt x="232580" y="1958763"/>
                    <a:pt x="205734" y="1965475"/>
                  </a:cubicBezTo>
                  <a:cubicBezTo>
                    <a:pt x="177821" y="1972453"/>
                    <a:pt x="152619" y="1992771"/>
                    <a:pt x="123847" y="1992771"/>
                  </a:cubicBezTo>
                  <a:lnTo>
                    <a:pt x="55608" y="1965475"/>
                  </a:lnTo>
                  <a:close/>
                </a:path>
              </a:pathLst>
            </a:cu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2" name="Forma libre: forma 31">
              <a:extLst>
                <a:ext uri="{FF2B5EF4-FFF2-40B4-BE49-F238E27FC236}">
                  <a16:creationId xmlns:a16="http://schemas.microsoft.com/office/drawing/2014/main" id="{697D1B2A-5706-4E2C-A611-C0D2AA81A6F7}"/>
                </a:ext>
              </a:extLst>
            </p:cNvPr>
            <p:cNvSpPr/>
            <p:nvPr/>
          </p:nvSpPr>
          <p:spPr>
            <a:xfrm>
              <a:off x="2468843" y="2264330"/>
              <a:ext cx="616844" cy="771251"/>
            </a:xfrm>
            <a:custGeom>
              <a:avLst/>
              <a:gdLst>
                <a:gd name="connsiteX0" fmla="*/ 247061 w 616844"/>
                <a:gd name="connsiteY0" fmla="*/ 14846 h 771251"/>
                <a:gd name="connsiteX1" fmla="*/ 42345 w 616844"/>
                <a:gd name="connsiteY1" fmla="*/ 14846 h 771251"/>
                <a:gd name="connsiteX2" fmla="*/ 15050 w 616844"/>
                <a:gd name="connsiteY2" fmla="*/ 55789 h 771251"/>
                <a:gd name="connsiteX3" fmla="*/ 15050 w 616844"/>
                <a:gd name="connsiteY3" fmla="*/ 246858 h 771251"/>
                <a:gd name="connsiteX4" fmla="*/ 55993 w 616844"/>
                <a:gd name="connsiteY4" fmla="*/ 274154 h 771251"/>
                <a:gd name="connsiteX5" fmla="*/ 96936 w 616844"/>
                <a:gd name="connsiteY5" fmla="*/ 287801 h 771251"/>
                <a:gd name="connsiteX6" fmla="*/ 83288 w 616844"/>
                <a:gd name="connsiteY6" fmla="*/ 328745 h 771251"/>
                <a:gd name="connsiteX7" fmla="*/ 55993 w 616844"/>
                <a:gd name="connsiteY7" fmla="*/ 383336 h 771251"/>
                <a:gd name="connsiteX8" fmla="*/ 96936 w 616844"/>
                <a:gd name="connsiteY8" fmla="*/ 396983 h 771251"/>
                <a:gd name="connsiteX9" fmla="*/ 110584 w 616844"/>
                <a:gd name="connsiteY9" fmla="*/ 437927 h 771251"/>
                <a:gd name="connsiteX10" fmla="*/ 42345 w 616844"/>
                <a:gd name="connsiteY10" fmla="*/ 451574 h 771251"/>
                <a:gd name="connsiteX11" fmla="*/ 1402 w 616844"/>
                <a:gd name="connsiteY11" fmla="*/ 478870 h 771251"/>
                <a:gd name="connsiteX12" fmla="*/ 15050 w 616844"/>
                <a:gd name="connsiteY12" fmla="*/ 547109 h 771251"/>
                <a:gd name="connsiteX13" fmla="*/ 55993 w 616844"/>
                <a:gd name="connsiteY13" fmla="*/ 560757 h 771251"/>
                <a:gd name="connsiteX14" fmla="*/ 178823 w 616844"/>
                <a:gd name="connsiteY14" fmla="*/ 574404 h 771251"/>
                <a:gd name="connsiteX15" fmla="*/ 206118 w 616844"/>
                <a:gd name="connsiteY15" fmla="*/ 615348 h 771251"/>
                <a:gd name="connsiteX16" fmla="*/ 219766 w 616844"/>
                <a:gd name="connsiteY16" fmla="*/ 656291 h 771251"/>
                <a:gd name="connsiteX17" fmla="*/ 288005 w 616844"/>
                <a:gd name="connsiteY17" fmla="*/ 724530 h 771251"/>
                <a:gd name="connsiteX18" fmla="*/ 369891 w 616844"/>
                <a:gd name="connsiteY18" fmla="*/ 751825 h 771251"/>
                <a:gd name="connsiteX19" fmla="*/ 410835 w 616844"/>
                <a:gd name="connsiteY19" fmla="*/ 765473 h 771251"/>
                <a:gd name="connsiteX20" fmla="*/ 574608 w 616844"/>
                <a:gd name="connsiteY20" fmla="*/ 751825 h 771251"/>
                <a:gd name="connsiteX21" fmla="*/ 520017 w 616844"/>
                <a:gd name="connsiteY21" fmla="*/ 615348 h 771251"/>
                <a:gd name="connsiteX22" fmla="*/ 451778 w 616844"/>
                <a:gd name="connsiteY22" fmla="*/ 560757 h 771251"/>
                <a:gd name="connsiteX23" fmla="*/ 424482 w 616844"/>
                <a:gd name="connsiteY23" fmla="*/ 519813 h 771251"/>
                <a:gd name="connsiteX24" fmla="*/ 438130 w 616844"/>
                <a:gd name="connsiteY24" fmla="*/ 478870 h 771251"/>
                <a:gd name="connsiteX25" fmla="*/ 451778 w 616844"/>
                <a:gd name="connsiteY25" fmla="*/ 219563 h 771251"/>
                <a:gd name="connsiteX26" fmla="*/ 369891 w 616844"/>
                <a:gd name="connsiteY26" fmla="*/ 164971 h 771251"/>
                <a:gd name="connsiteX27" fmla="*/ 315300 w 616844"/>
                <a:gd name="connsiteY27" fmla="*/ 83085 h 771251"/>
                <a:gd name="connsiteX28" fmla="*/ 301653 w 616844"/>
                <a:gd name="connsiteY28" fmla="*/ 42142 h 771251"/>
                <a:gd name="connsiteX29" fmla="*/ 247061 w 616844"/>
                <a:gd name="connsiteY29" fmla="*/ 14846 h 77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844" h="771251">
                  <a:moveTo>
                    <a:pt x="247061" y="14846"/>
                  </a:moveTo>
                  <a:cubicBezTo>
                    <a:pt x="203843" y="10297"/>
                    <a:pt x="88848" y="-16156"/>
                    <a:pt x="42345" y="14846"/>
                  </a:cubicBezTo>
                  <a:cubicBezTo>
                    <a:pt x="28697" y="23944"/>
                    <a:pt x="24148" y="42141"/>
                    <a:pt x="15050" y="55789"/>
                  </a:cubicBezTo>
                  <a:cubicBezTo>
                    <a:pt x="14838" y="58119"/>
                    <a:pt x="-18708" y="204660"/>
                    <a:pt x="15050" y="246858"/>
                  </a:cubicBezTo>
                  <a:cubicBezTo>
                    <a:pt x="25297" y="259666"/>
                    <a:pt x="41322" y="266819"/>
                    <a:pt x="55993" y="274154"/>
                  </a:cubicBezTo>
                  <a:cubicBezTo>
                    <a:pt x="68860" y="280588"/>
                    <a:pt x="83288" y="283252"/>
                    <a:pt x="96936" y="287801"/>
                  </a:cubicBezTo>
                  <a:cubicBezTo>
                    <a:pt x="92387" y="301449"/>
                    <a:pt x="88955" y="315522"/>
                    <a:pt x="83288" y="328745"/>
                  </a:cubicBezTo>
                  <a:cubicBezTo>
                    <a:pt x="75274" y="347445"/>
                    <a:pt x="52003" y="363386"/>
                    <a:pt x="55993" y="383336"/>
                  </a:cubicBezTo>
                  <a:cubicBezTo>
                    <a:pt x="58814" y="397442"/>
                    <a:pt x="83288" y="392434"/>
                    <a:pt x="96936" y="396983"/>
                  </a:cubicBezTo>
                  <a:cubicBezTo>
                    <a:pt x="101485" y="410631"/>
                    <a:pt x="120757" y="427754"/>
                    <a:pt x="110584" y="437927"/>
                  </a:cubicBezTo>
                  <a:cubicBezTo>
                    <a:pt x="94181" y="454330"/>
                    <a:pt x="64065" y="443429"/>
                    <a:pt x="42345" y="451574"/>
                  </a:cubicBezTo>
                  <a:cubicBezTo>
                    <a:pt x="26987" y="457333"/>
                    <a:pt x="15050" y="469771"/>
                    <a:pt x="1402" y="478870"/>
                  </a:cubicBezTo>
                  <a:cubicBezTo>
                    <a:pt x="5951" y="501616"/>
                    <a:pt x="2183" y="527808"/>
                    <a:pt x="15050" y="547109"/>
                  </a:cubicBezTo>
                  <a:cubicBezTo>
                    <a:pt x="23030" y="559079"/>
                    <a:pt x="41803" y="558392"/>
                    <a:pt x="55993" y="560757"/>
                  </a:cubicBezTo>
                  <a:cubicBezTo>
                    <a:pt x="96628" y="567529"/>
                    <a:pt x="137880" y="569855"/>
                    <a:pt x="178823" y="574404"/>
                  </a:cubicBezTo>
                  <a:cubicBezTo>
                    <a:pt x="187921" y="588052"/>
                    <a:pt x="198783" y="600677"/>
                    <a:pt x="206118" y="615348"/>
                  </a:cubicBezTo>
                  <a:cubicBezTo>
                    <a:pt x="212552" y="628215"/>
                    <a:pt x="213332" y="643424"/>
                    <a:pt x="219766" y="656291"/>
                  </a:cubicBezTo>
                  <a:cubicBezTo>
                    <a:pt x="236663" y="690086"/>
                    <a:pt x="252910" y="708932"/>
                    <a:pt x="288005" y="724530"/>
                  </a:cubicBezTo>
                  <a:cubicBezTo>
                    <a:pt x="314297" y="736215"/>
                    <a:pt x="342596" y="742727"/>
                    <a:pt x="369891" y="751825"/>
                  </a:cubicBezTo>
                  <a:lnTo>
                    <a:pt x="410835" y="765473"/>
                  </a:lnTo>
                  <a:cubicBezTo>
                    <a:pt x="465426" y="760924"/>
                    <a:pt x="534074" y="788674"/>
                    <a:pt x="574608" y="751825"/>
                  </a:cubicBezTo>
                  <a:cubicBezTo>
                    <a:pt x="680892" y="655202"/>
                    <a:pt x="557605" y="627877"/>
                    <a:pt x="520017" y="615348"/>
                  </a:cubicBezTo>
                  <a:cubicBezTo>
                    <a:pt x="441789" y="498006"/>
                    <a:pt x="545953" y="636096"/>
                    <a:pt x="451778" y="560757"/>
                  </a:cubicBezTo>
                  <a:cubicBezTo>
                    <a:pt x="438970" y="550510"/>
                    <a:pt x="433581" y="533461"/>
                    <a:pt x="424482" y="519813"/>
                  </a:cubicBezTo>
                  <a:cubicBezTo>
                    <a:pt x="429031" y="506165"/>
                    <a:pt x="431696" y="491737"/>
                    <a:pt x="438130" y="478870"/>
                  </a:cubicBezTo>
                  <a:cubicBezTo>
                    <a:pt x="489978" y="375176"/>
                    <a:pt x="537157" y="463501"/>
                    <a:pt x="451778" y="219563"/>
                  </a:cubicBezTo>
                  <a:cubicBezTo>
                    <a:pt x="440941" y="188599"/>
                    <a:pt x="369891" y="164971"/>
                    <a:pt x="369891" y="164971"/>
                  </a:cubicBezTo>
                  <a:cubicBezTo>
                    <a:pt x="351694" y="137676"/>
                    <a:pt x="325673" y="114207"/>
                    <a:pt x="315300" y="83085"/>
                  </a:cubicBezTo>
                  <a:cubicBezTo>
                    <a:pt x="310751" y="69437"/>
                    <a:pt x="309633" y="54112"/>
                    <a:pt x="301653" y="42142"/>
                  </a:cubicBezTo>
                  <a:cubicBezTo>
                    <a:pt x="290947" y="26082"/>
                    <a:pt x="290279" y="19395"/>
                    <a:pt x="247061" y="14846"/>
                  </a:cubicBez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3" name="Forma libre: forma 32">
              <a:extLst>
                <a:ext uri="{FF2B5EF4-FFF2-40B4-BE49-F238E27FC236}">
                  <a16:creationId xmlns:a16="http://schemas.microsoft.com/office/drawing/2014/main" id="{00E3A335-6A56-4DC5-893A-42A881F0FFC1}"/>
                </a:ext>
              </a:extLst>
            </p:cNvPr>
            <p:cNvSpPr/>
            <p:nvPr/>
          </p:nvSpPr>
          <p:spPr>
            <a:xfrm>
              <a:off x="1937982" y="3313050"/>
              <a:ext cx="709684" cy="699961"/>
            </a:xfrm>
            <a:custGeom>
              <a:avLst/>
              <a:gdLst>
                <a:gd name="connsiteX0" fmla="*/ 573206 w 709684"/>
                <a:gd name="connsiteY0" fmla="*/ 562914 h 699961"/>
                <a:gd name="connsiteX1" fmla="*/ 682388 w 709684"/>
                <a:gd name="connsiteY1" fmla="*/ 521971 h 699961"/>
                <a:gd name="connsiteX2" fmla="*/ 709684 w 709684"/>
                <a:gd name="connsiteY2" fmla="*/ 481028 h 699961"/>
                <a:gd name="connsiteX3" fmla="*/ 682388 w 709684"/>
                <a:gd name="connsiteY3" fmla="*/ 358198 h 699961"/>
                <a:gd name="connsiteX4" fmla="*/ 641445 w 709684"/>
                <a:gd name="connsiteY4" fmla="*/ 330902 h 699961"/>
                <a:gd name="connsiteX5" fmla="*/ 614149 w 709684"/>
                <a:gd name="connsiteY5" fmla="*/ 289959 h 699961"/>
                <a:gd name="connsiteX6" fmla="*/ 573206 w 709684"/>
                <a:gd name="connsiteY6" fmla="*/ 262663 h 699961"/>
                <a:gd name="connsiteX7" fmla="*/ 559558 w 709684"/>
                <a:gd name="connsiteY7" fmla="*/ 194425 h 699961"/>
                <a:gd name="connsiteX8" fmla="*/ 545911 w 709684"/>
                <a:gd name="connsiteY8" fmla="*/ 153481 h 699961"/>
                <a:gd name="connsiteX9" fmla="*/ 532263 w 709684"/>
                <a:gd name="connsiteY9" fmla="*/ 85243 h 699961"/>
                <a:gd name="connsiteX10" fmla="*/ 491319 w 709684"/>
                <a:gd name="connsiteY10" fmla="*/ 71595 h 699961"/>
                <a:gd name="connsiteX11" fmla="*/ 341194 w 709684"/>
                <a:gd name="connsiteY11" fmla="*/ 85243 h 699961"/>
                <a:gd name="connsiteX12" fmla="*/ 300251 w 709684"/>
                <a:gd name="connsiteY12" fmla="*/ 98890 h 699961"/>
                <a:gd name="connsiteX13" fmla="*/ 272955 w 709684"/>
                <a:gd name="connsiteY13" fmla="*/ 57947 h 699961"/>
                <a:gd name="connsiteX14" fmla="*/ 259308 w 709684"/>
                <a:gd name="connsiteY14" fmla="*/ 17004 h 699961"/>
                <a:gd name="connsiteX15" fmla="*/ 68239 w 709684"/>
                <a:gd name="connsiteY15" fmla="*/ 71595 h 699961"/>
                <a:gd name="connsiteX16" fmla="*/ 40943 w 709684"/>
                <a:gd name="connsiteY16" fmla="*/ 276311 h 699961"/>
                <a:gd name="connsiteX17" fmla="*/ 27296 w 709684"/>
                <a:gd name="connsiteY17" fmla="*/ 344550 h 699961"/>
                <a:gd name="connsiteX18" fmla="*/ 0 w 709684"/>
                <a:gd name="connsiteY18" fmla="*/ 521971 h 699961"/>
                <a:gd name="connsiteX19" fmla="*/ 13648 w 709684"/>
                <a:gd name="connsiteY19" fmla="*/ 590210 h 699961"/>
                <a:gd name="connsiteX20" fmla="*/ 150125 w 709684"/>
                <a:gd name="connsiteY20" fmla="*/ 644801 h 699961"/>
                <a:gd name="connsiteX21" fmla="*/ 136478 w 709684"/>
                <a:gd name="connsiteY21" fmla="*/ 685744 h 699961"/>
                <a:gd name="connsiteX22" fmla="*/ 232012 w 709684"/>
                <a:gd name="connsiteY22" fmla="*/ 685744 h 699961"/>
                <a:gd name="connsiteX23" fmla="*/ 286603 w 709684"/>
                <a:gd name="connsiteY23" fmla="*/ 631153 h 699961"/>
                <a:gd name="connsiteX24" fmla="*/ 423081 w 709684"/>
                <a:gd name="connsiteY24" fmla="*/ 603857 h 699961"/>
                <a:gd name="connsiteX25" fmla="*/ 409433 w 709684"/>
                <a:gd name="connsiteY25" fmla="*/ 494675 h 699961"/>
                <a:gd name="connsiteX26" fmla="*/ 450376 w 709684"/>
                <a:gd name="connsiteY26" fmla="*/ 481028 h 699961"/>
                <a:gd name="connsiteX27" fmla="*/ 559558 w 709684"/>
                <a:gd name="connsiteY27" fmla="*/ 494675 h 699961"/>
                <a:gd name="connsiteX28" fmla="*/ 600502 w 709684"/>
                <a:gd name="connsiteY28" fmla="*/ 521971 h 699961"/>
                <a:gd name="connsiteX29" fmla="*/ 614149 w 709684"/>
                <a:gd name="connsiteY29" fmla="*/ 481028 h 699961"/>
                <a:gd name="connsiteX30" fmla="*/ 545911 w 709684"/>
                <a:gd name="connsiteY30" fmla="*/ 494675 h 699961"/>
                <a:gd name="connsiteX31" fmla="*/ 559558 w 709684"/>
                <a:gd name="connsiteY31" fmla="*/ 453732 h 699961"/>
                <a:gd name="connsiteX32" fmla="*/ 573206 w 709684"/>
                <a:gd name="connsiteY32" fmla="*/ 494675 h 699961"/>
                <a:gd name="connsiteX33" fmla="*/ 573206 w 709684"/>
                <a:gd name="connsiteY33" fmla="*/ 562914 h 69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9684" h="699961">
                  <a:moveTo>
                    <a:pt x="573206" y="562914"/>
                  </a:moveTo>
                  <a:cubicBezTo>
                    <a:pt x="591403" y="567463"/>
                    <a:pt x="647246" y="557113"/>
                    <a:pt x="682388" y="521971"/>
                  </a:cubicBezTo>
                  <a:cubicBezTo>
                    <a:pt x="693986" y="510373"/>
                    <a:pt x="700585" y="494676"/>
                    <a:pt x="709684" y="481028"/>
                  </a:cubicBezTo>
                  <a:cubicBezTo>
                    <a:pt x="709544" y="480189"/>
                    <a:pt x="696535" y="375882"/>
                    <a:pt x="682388" y="358198"/>
                  </a:cubicBezTo>
                  <a:cubicBezTo>
                    <a:pt x="672141" y="345390"/>
                    <a:pt x="655093" y="340001"/>
                    <a:pt x="641445" y="330902"/>
                  </a:cubicBezTo>
                  <a:cubicBezTo>
                    <a:pt x="632346" y="317254"/>
                    <a:pt x="625747" y="301557"/>
                    <a:pt x="614149" y="289959"/>
                  </a:cubicBezTo>
                  <a:cubicBezTo>
                    <a:pt x="602551" y="278361"/>
                    <a:pt x="581344" y="276904"/>
                    <a:pt x="573206" y="262663"/>
                  </a:cubicBezTo>
                  <a:cubicBezTo>
                    <a:pt x="561697" y="242523"/>
                    <a:pt x="565184" y="216929"/>
                    <a:pt x="559558" y="194425"/>
                  </a:cubicBezTo>
                  <a:cubicBezTo>
                    <a:pt x="556069" y="180468"/>
                    <a:pt x="549400" y="167438"/>
                    <a:pt x="545911" y="153481"/>
                  </a:cubicBezTo>
                  <a:cubicBezTo>
                    <a:pt x="540285" y="130977"/>
                    <a:pt x="545130" y="104543"/>
                    <a:pt x="532263" y="85243"/>
                  </a:cubicBezTo>
                  <a:cubicBezTo>
                    <a:pt x="524283" y="73273"/>
                    <a:pt x="504967" y="76144"/>
                    <a:pt x="491319" y="71595"/>
                  </a:cubicBezTo>
                  <a:cubicBezTo>
                    <a:pt x="441277" y="76144"/>
                    <a:pt x="390937" y="78137"/>
                    <a:pt x="341194" y="85243"/>
                  </a:cubicBezTo>
                  <a:cubicBezTo>
                    <a:pt x="326953" y="87277"/>
                    <a:pt x="313608" y="104233"/>
                    <a:pt x="300251" y="98890"/>
                  </a:cubicBezTo>
                  <a:cubicBezTo>
                    <a:pt x="285022" y="92798"/>
                    <a:pt x="282054" y="71595"/>
                    <a:pt x="272955" y="57947"/>
                  </a:cubicBezTo>
                  <a:cubicBezTo>
                    <a:pt x="268406" y="44299"/>
                    <a:pt x="273549" y="19039"/>
                    <a:pt x="259308" y="17004"/>
                  </a:cubicBezTo>
                  <a:cubicBezTo>
                    <a:pt x="80953" y="-8476"/>
                    <a:pt x="97392" y="-15863"/>
                    <a:pt x="68239" y="71595"/>
                  </a:cubicBezTo>
                  <a:cubicBezTo>
                    <a:pt x="61337" y="126808"/>
                    <a:pt x="50362" y="219798"/>
                    <a:pt x="40943" y="276311"/>
                  </a:cubicBezTo>
                  <a:cubicBezTo>
                    <a:pt x="37130" y="299192"/>
                    <a:pt x="30362" y="321557"/>
                    <a:pt x="27296" y="344550"/>
                  </a:cubicBezTo>
                  <a:cubicBezTo>
                    <a:pt x="3841" y="520470"/>
                    <a:pt x="30742" y="429748"/>
                    <a:pt x="0" y="521971"/>
                  </a:cubicBezTo>
                  <a:cubicBezTo>
                    <a:pt x="4549" y="544717"/>
                    <a:pt x="-5653" y="577343"/>
                    <a:pt x="13648" y="590210"/>
                  </a:cubicBezTo>
                  <a:cubicBezTo>
                    <a:pt x="220648" y="728209"/>
                    <a:pt x="66019" y="518637"/>
                    <a:pt x="150125" y="644801"/>
                  </a:cubicBezTo>
                  <a:cubicBezTo>
                    <a:pt x="145576" y="658449"/>
                    <a:pt x="130044" y="672877"/>
                    <a:pt x="136478" y="685744"/>
                  </a:cubicBezTo>
                  <a:cubicBezTo>
                    <a:pt x="151707" y="716201"/>
                    <a:pt x="220193" y="688699"/>
                    <a:pt x="232012" y="685744"/>
                  </a:cubicBezTo>
                  <a:cubicBezTo>
                    <a:pt x="248187" y="637219"/>
                    <a:pt x="234034" y="643284"/>
                    <a:pt x="286603" y="631153"/>
                  </a:cubicBezTo>
                  <a:cubicBezTo>
                    <a:pt x="331809" y="620721"/>
                    <a:pt x="423081" y="603857"/>
                    <a:pt x="423081" y="603857"/>
                  </a:cubicBezTo>
                  <a:cubicBezTo>
                    <a:pt x="418532" y="567463"/>
                    <a:pt x="401477" y="530479"/>
                    <a:pt x="409433" y="494675"/>
                  </a:cubicBezTo>
                  <a:cubicBezTo>
                    <a:pt x="412554" y="480632"/>
                    <a:pt x="435990" y="481028"/>
                    <a:pt x="450376" y="481028"/>
                  </a:cubicBezTo>
                  <a:cubicBezTo>
                    <a:pt x="487053" y="481028"/>
                    <a:pt x="523164" y="490126"/>
                    <a:pt x="559558" y="494675"/>
                  </a:cubicBezTo>
                  <a:cubicBezTo>
                    <a:pt x="573206" y="503774"/>
                    <a:pt x="584589" y="525949"/>
                    <a:pt x="600502" y="521971"/>
                  </a:cubicBezTo>
                  <a:cubicBezTo>
                    <a:pt x="614458" y="518482"/>
                    <a:pt x="627016" y="487462"/>
                    <a:pt x="614149" y="481028"/>
                  </a:cubicBezTo>
                  <a:cubicBezTo>
                    <a:pt x="593402" y="470654"/>
                    <a:pt x="568657" y="490126"/>
                    <a:pt x="545911" y="494675"/>
                  </a:cubicBezTo>
                  <a:lnTo>
                    <a:pt x="559558" y="453732"/>
                  </a:lnTo>
                  <a:cubicBezTo>
                    <a:pt x="564107" y="467380"/>
                    <a:pt x="564219" y="483441"/>
                    <a:pt x="573206" y="494675"/>
                  </a:cubicBezTo>
                  <a:cubicBezTo>
                    <a:pt x="599080" y="527018"/>
                    <a:pt x="555009" y="558365"/>
                    <a:pt x="573206" y="562914"/>
                  </a:cubicBezTo>
                  <a:close/>
                </a:path>
              </a:pathLst>
            </a:cu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pic>
          <p:nvPicPr>
            <p:cNvPr id="45" name="Imagen 44">
              <a:extLst>
                <a:ext uri="{FF2B5EF4-FFF2-40B4-BE49-F238E27FC236}">
                  <a16:creationId xmlns:a16="http://schemas.microsoft.com/office/drawing/2014/main" id="{B0584704-AFC4-4972-8534-27E050BB6E47}"/>
                </a:ext>
              </a:extLst>
            </p:cNvPr>
            <p:cNvPicPr>
              <a:picLocks noChangeAspect="1"/>
            </p:cNvPicPr>
            <p:nvPr/>
          </p:nvPicPr>
          <p:blipFill rotWithShape="1">
            <a:blip r:embed="rId6"/>
            <a:srcRect l="13359" t="24571" r="73516" b="52685"/>
            <a:stretch/>
          </p:blipFill>
          <p:spPr>
            <a:xfrm>
              <a:off x="2204083" y="4136976"/>
              <a:ext cx="759706" cy="740169"/>
            </a:xfrm>
            <a:prstGeom prst="rect">
              <a:avLst/>
            </a:prstGeom>
          </p:spPr>
        </p:pic>
        <p:pic>
          <p:nvPicPr>
            <p:cNvPr id="46" name="Imagen 45">
              <a:extLst>
                <a:ext uri="{FF2B5EF4-FFF2-40B4-BE49-F238E27FC236}">
                  <a16:creationId xmlns:a16="http://schemas.microsoft.com/office/drawing/2014/main" id="{E71DA1FD-8F91-44A7-82A8-252839E64ADA}"/>
                </a:ext>
              </a:extLst>
            </p:cNvPr>
            <p:cNvPicPr>
              <a:picLocks noChangeAspect="1"/>
            </p:cNvPicPr>
            <p:nvPr/>
          </p:nvPicPr>
          <p:blipFill>
            <a:blip r:embed="rId7"/>
            <a:stretch>
              <a:fillRect/>
            </a:stretch>
          </p:blipFill>
          <p:spPr>
            <a:xfrm>
              <a:off x="1300996" y="2530315"/>
              <a:ext cx="489280" cy="742358"/>
            </a:xfrm>
            <a:prstGeom prst="rect">
              <a:avLst/>
            </a:prstGeom>
          </p:spPr>
        </p:pic>
      </p:grpSp>
      <p:grpSp>
        <p:nvGrpSpPr>
          <p:cNvPr id="37" name="Grupo 36">
            <a:extLst>
              <a:ext uri="{FF2B5EF4-FFF2-40B4-BE49-F238E27FC236}">
                <a16:creationId xmlns:a16="http://schemas.microsoft.com/office/drawing/2014/main" id="{E35BCCE8-DBDA-49B3-B860-3D691EC0B77A}"/>
              </a:ext>
            </a:extLst>
          </p:cNvPr>
          <p:cNvGrpSpPr/>
          <p:nvPr/>
        </p:nvGrpSpPr>
        <p:grpSpPr>
          <a:xfrm>
            <a:off x="5025502" y="1847507"/>
            <a:ext cx="4077743" cy="4170566"/>
            <a:chOff x="6903156" y="1167392"/>
            <a:chExt cx="6715532" cy="5830970"/>
          </a:xfrm>
        </p:grpSpPr>
        <p:sp>
          <p:nvSpPr>
            <p:cNvPr id="22" name="CuadroTexto 11"/>
            <p:cNvSpPr txBox="1">
              <a:spLocks noChangeArrowheads="1"/>
            </p:cNvSpPr>
            <p:nvPr/>
          </p:nvSpPr>
          <p:spPr bwMode="auto">
            <a:xfrm>
              <a:off x="9538179" y="6675630"/>
              <a:ext cx="4080509" cy="32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18" name="Imagen 17">
              <a:extLst>
                <a:ext uri="{FF2B5EF4-FFF2-40B4-BE49-F238E27FC236}">
                  <a16:creationId xmlns:a16="http://schemas.microsoft.com/office/drawing/2014/main" id="{36BC4E49-206F-4B88-A5EF-7CD92AA953B7}"/>
                </a:ext>
              </a:extLst>
            </p:cNvPr>
            <p:cNvPicPr/>
            <p:nvPr/>
          </p:nvPicPr>
          <p:blipFill rotWithShape="1">
            <a:blip r:embed="rId8"/>
            <a:srcRect l="33947" t="17812" r="34063" b="5808"/>
            <a:stretch/>
          </p:blipFill>
          <p:spPr bwMode="auto">
            <a:xfrm>
              <a:off x="6903156" y="1167392"/>
              <a:ext cx="4859973" cy="5349101"/>
            </a:xfrm>
            <a:prstGeom prst="rect">
              <a:avLst/>
            </a:prstGeom>
            <a:ln>
              <a:noFill/>
            </a:ln>
            <a:extLst>
              <a:ext uri="{53640926-AAD7-44D8-BBD7-CCE9431645EC}">
                <a14:shadowObscured xmlns:a14="http://schemas.microsoft.com/office/drawing/2010/main"/>
              </a:ext>
            </a:extLst>
          </p:spPr>
        </p:pic>
        <p:sp>
          <p:nvSpPr>
            <p:cNvPr id="9" name="Forma libre: forma 8">
              <a:extLst>
                <a:ext uri="{FF2B5EF4-FFF2-40B4-BE49-F238E27FC236}">
                  <a16:creationId xmlns:a16="http://schemas.microsoft.com/office/drawing/2014/main" id="{32D6D747-3D3B-4E53-B167-83C6C372F780}"/>
                </a:ext>
              </a:extLst>
            </p:cNvPr>
            <p:cNvSpPr/>
            <p:nvPr/>
          </p:nvSpPr>
          <p:spPr>
            <a:xfrm>
              <a:off x="7407878" y="2305897"/>
              <a:ext cx="1555227" cy="1564354"/>
            </a:xfrm>
            <a:custGeom>
              <a:avLst/>
              <a:gdLst>
                <a:gd name="connsiteX0" fmla="*/ 595423 w 1555227"/>
                <a:gd name="connsiteY0" fmla="*/ 1368 h 1564354"/>
                <a:gd name="connsiteX1" fmla="*/ 531627 w 1555227"/>
                <a:gd name="connsiteY1" fmla="*/ 22633 h 1564354"/>
                <a:gd name="connsiteX2" fmla="*/ 478465 w 1555227"/>
                <a:gd name="connsiteY2" fmla="*/ 33266 h 1564354"/>
                <a:gd name="connsiteX3" fmla="*/ 435934 w 1555227"/>
                <a:gd name="connsiteY3" fmla="*/ 43898 h 1564354"/>
                <a:gd name="connsiteX4" fmla="*/ 425302 w 1555227"/>
                <a:gd name="connsiteY4" fmla="*/ 75796 h 1564354"/>
                <a:gd name="connsiteX5" fmla="*/ 414669 w 1555227"/>
                <a:gd name="connsiteY5" fmla="*/ 118326 h 1564354"/>
                <a:gd name="connsiteX6" fmla="*/ 393404 w 1555227"/>
                <a:gd name="connsiteY6" fmla="*/ 182122 h 1564354"/>
                <a:gd name="connsiteX7" fmla="*/ 414669 w 1555227"/>
                <a:gd name="connsiteY7" fmla="*/ 214019 h 1564354"/>
                <a:gd name="connsiteX8" fmla="*/ 446567 w 1555227"/>
                <a:gd name="connsiteY8" fmla="*/ 245917 h 1564354"/>
                <a:gd name="connsiteX9" fmla="*/ 435934 w 1555227"/>
                <a:gd name="connsiteY9" fmla="*/ 277815 h 1564354"/>
                <a:gd name="connsiteX10" fmla="*/ 425302 w 1555227"/>
                <a:gd name="connsiteY10" fmla="*/ 245917 h 1564354"/>
                <a:gd name="connsiteX11" fmla="*/ 414669 w 1555227"/>
                <a:gd name="connsiteY11" fmla="*/ 203387 h 1564354"/>
                <a:gd name="connsiteX12" fmla="*/ 350874 w 1555227"/>
                <a:gd name="connsiteY12" fmla="*/ 182122 h 1564354"/>
                <a:gd name="connsiteX13" fmla="*/ 329609 w 1555227"/>
                <a:gd name="connsiteY13" fmla="*/ 160856 h 1564354"/>
                <a:gd name="connsiteX14" fmla="*/ 287079 w 1555227"/>
                <a:gd name="connsiteY14" fmla="*/ 97061 h 1564354"/>
                <a:gd name="connsiteX15" fmla="*/ 233916 w 1555227"/>
                <a:gd name="connsiteY15" fmla="*/ 86429 h 1564354"/>
                <a:gd name="connsiteX16" fmla="*/ 191386 w 1555227"/>
                <a:gd name="connsiteY16" fmla="*/ 97061 h 1564354"/>
                <a:gd name="connsiteX17" fmla="*/ 159488 w 1555227"/>
                <a:gd name="connsiteY17" fmla="*/ 171489 h 1564354"/>
                <a:gd name="connsiteX18" fmla="*/ 170121 w 1555227"/>
                <a:gd name="connsiteY18" fmla="*/ 203387 h 1564354"/>
                <a:gd name="connsiteX19" fmla="*/ 202018 w 1555227"/>
                <a:gd name="connsiteY19" fmla="*/ 245917 h 1564354"/>
                <a:gd name="connsiteX20" fmla="*/ 223283 w 1555227"/>
                <a:gd name="connsiteY20" fmla="*/ 277815 h 1564354"/>
                <a:gd name="connsiteX21" fmla="*/ 191386 w 1555227"/>
                <a:gd name="connsiteY21" fmla="*/ 352243 h 1564354"/>
                <a:gd name="connsiteX22" fmla="*/ 148855 w 1555227"/>
                <a:gd name="connsiteY22" fmla="*/ 405405 h 1564354"/>
                <a:gd name="connsiteX23" fmla="*/ 42530 w 1555227"/>
                <a:gd name="connsiteY23" fmla="*/ 405405 h 1564354"/>
                <a:gd name="connsiteX24" fmla="*/ 10632 w 1555227"/>
                <a:gd name="connsiteY24" fmla="*/ 501098 h 1564354"/>
                <a:gd name="connsiteX25" fmla="*/ 0 w 1555227"/>
                <a:gd name="connsiteY25" fmla="*/ 532996 h 1564354"/>
                <a:gd name="connsiteX26" fmla="*/ 10632 w 1555227"/>
                <a:gd name="connsiteY26" fmla="*/ 607424 h 1564354"/>
                <a:gd name="connsiteX27" fmla="*/ 74427 w 1555227"/>
                <a:gd name="connsiteY27" fmla="*/ 639322 h 1564354"/>
                <a:gd name="connsiteX28" fmla="*/ 95693 w 1555227"/>
                <a:gd name="connsiteY28" fmla="*/ 660587 h 1564354"/>
                <a:gd name="connsiteX29" fmla="*/ 138223 w 1555227"/>
                <a:gd name="connsiteY29" fmla="*/ 756280 h 1564354"/>
                <a:gd name="connsiteX30" fmla="*/ 202018 w 1555227"/>
                <a:gd name="connsiteY30" fmla="*/ 766912 h 1564354"/>
                <a:gd name="connsiteX31" fmla="*/ 191386 w 1555227"/>
                <a:gd name="connsiteY31" fmla="*/ 798810 h 1564354"/>
                <a:gd name="connsiteX32" fmla="*/ 170121 w 1555227"/>
                <a:gd name="connsiteY32" fmla="*/ 830708 h 1564354"/>
                <a:gd name="connsiteX33" fmla="*/ 180753 w 1555227"/>
                <a:gd name="connsiteY33" fmla="*/ 915768 h 1564354"/>
                <a:gd name="connsiteX34" fmla="*/ 202018 w 1555227"/>
                <a:gd name="connsiteY34" fmla="*/ 958298 h 1564354"/>
                <a:gd name="connsiteX35" fmla="*/ 212651 w 1555227"/>
                <a:gd name="connsiteY35" fmla="*/ 990196 h 1564354"/>
                <a:gd name="connsiteX36" fmla="*/ 223283 w 1555227"/>
                <a:gd name="connsiteY36" fmla="*/ 1053991 h 1564354"/>
                <a:gd name="connsiteX37" fmla="*/ 159488 w 1555227"/>
                <a:gd name="connsiteY37" fmla="*/ 1075256 h 1564354"/>
                <a:gd name="connsiteX38" fmla="*/ 191386 w 1555227"/>
                <a:gd name="connsiteY38" fmla="*/ 1149684 h 1564354"/>
                <a:gd name="connsiteX39" fmla="*/ 212651 w 1555227"/>
                <a:gd name="connsiteY39" fmla="*/ 1213480 h 1564354"/>
                <a:gd name="connsiteX40" fmla="*/ 223283 w 1555227"/>
                <a:gd name="connsiteY40" fmla="*/ 1372968 h 1564354"/>
                <a:gd name="connsiteX41" fmla="*/ 233916 w 1555227"/>
                <a:gd name="connsiteY41" fmla="*/ 1436763 h 1564354"/>
                <a:gd name="connsiteX42" fmla="*/ 223283 w 1555227"/>
                <a:gd name="connsiteY42" fmla="*/ 1468661 h 1564354"/>
                <a:gd name="connsiteX43" fmla="*/ 148855 w 1555227"/>
                <a:gd name="connsiteY43" fmla="*/ 1479294 h 1564354"/>
                <a:gd name="connsiteX44" fmla="*/ 138223 w 1555227"/>
                <a:gd name="connsiteY44" fmla="*/ 1511191 h 1564354"/>
                <a:gd name="connsiteX45" fmla="*/ 170121 w 1555227"/>
                <a:gd name="connsiteY45" fmla="*/ 1564354 h 1564354"/>
                <a:gd name="connsiteX46" fmla="*/ 244548 w 1555227"/>
                <a:gd name="connsiteY46" fmla="*/ 1564354 h 1564354"/>
                <a:gd name="connsiteX47" fmla="*/ 287079 w 1555227"/>
                <a:gd name="connsiteY47" fmla="*/ 1553722 h 1564354"/>
                <a:gd name="connsiteX48" fmla="*/ 457200 w 1555227"/>
                <a:gd name="connsiteY48" fmla="*/ 1543089 h 1564354"/>
                <a:gd name="connsiteX49" fmla="*/ 510362 w 1555227"/>
                <a:gd name="connsiteY49" fmla="*/ 1500559 h 1564354"/>
                <a:gd name="connsiteX50" fmla="*/ 520995 w 1555227"/>
                <a:gd name="connsiteY50" fmla="*/ 1436763 h 1564354"/>
                <a:gd name="connsiteX51" fmla="*/ 606055 w 1555227"/>
                <a:gd name="connsiteY51" fmla="*/ 1426131 h 1564354"/>
                <a:gd name="connsiteX52" fmla="*/ 637953 w 1555227"/>
                <a:gd name="connsiteY52" fmla="*/ 1415498 h 1564354"/>
                <a:gd name="connsiteX53" fmla="*/ 648586 w 1555227"/>
                <a:gd name="connsiteY53" fmla="*/ 1383601 h 1564354"/>
                <a:gd name="connsiteX54" fmla="*/ 669851 w 1555227"/>
                <a:gd name="connsiteY54" fmla="*/ 1351703 h 1564354"/>
                <a:gd name="connsiteX55" fmla="*/ 680483 w 1555227"/>
                <a:gd name="connsiteY55" fmla="*/ 1319805 h 1564354"/>
                <a:gd name="connsiteX56" fmla="*/ 744279 w 1555227"/>
                <a:gd name="connsiteY56" fmla="*/ 1287908 h 1564354"/>
                <a:gd name="connsiteX57" fmla="*/ 776176 w 1555227"/>
                <a:gd name="connsiteY57" fmla="*/ 1351703 h 1564354"/>
                <a:gd name="connsiteX58" fmla="*/ 818707 w 1555227"/>
                <a:gd name="connsiteY58" fmla="*/ 1532456 h 1564354"/>
                <a:gd name="connsiteX59" fmla="*/ 850604 w 1555227"/>
                <a:gd name="connsiteY59" fmla="*/ 1521824 h 1564354"/>
                <a:gd name="connsiteX60" fmla="*/ 893134 w 1555227"/>
                <a:gd name="connsiteY60" fmla="*/ 1426131 h 1564354"/>
                <a:gd name="connsiteX61" fmla="*/ 914400 w 1555227"/>
                <a:gd name="connsiteY61" fmla="*/ 1394233 h 1564354"/>
                <a:gd name="connsiteX62" fmla="*/ 978195 w 1555227"/>
                <a:gd name="connsiteY62" fmla="*/ 1362336 h 1564354"/>
                <a:gd name="connsiteX63" fmla="*/ 1031358 w 1555227"/>
                <a:gd name="connsiteY63" fmla="*/ 1309173 h 1564354"/>
                <a:gd name="connsiteX64" fmla="*/ 1063255 w 1555227"/>
                <a:gd name="connsiteY64" fmla="*/ 1277275 h 1564354"/>
                <a:gd name="connsiteX65" fmla="*/ 1095153 w 1555227"/>
                <a:gd name="connsiteY65" fmla="*/ 1256010 h 1564354"/>
                <a:gd name="connsiteX66" fmla="*/ 1148316 w 1555227"/>
                <a:gd name="connsiteY66" fmla="*/ 1170950 h 1564354"/>
                <a:gd name="connsiteX67" fmla="*/ 1212111 w 1555227"/>
                <a:gd name="connsiteY67" fmla="*/ 1160317 h 1564354"/>
                <a:gd name="connsiteX68" fmla="*/ 1254641 w 1555227"/>
                <a:gd name="connsiteY68" fmla="*/ 1085889 h 1564354"/>
                <a:gd name="connsiteX69" fmla="*/ 1275907 w 1555227"/>
                <a:gd name="connsiteY69" fmla="*/ 1022094 h 1564354"/>
                <a:gd name="connsiteX70" fmla="*/ 1286539 w 1555227"/>
                <a:gd name="connsiteY70" fmla="*/ 979563 h 1564354"/>
                <a:gd name="connsiteX71" fmla="*/ 1297172 w 1555227"/>
                <a:gd name="connsiteY71" fmla="*/ 947666 h 1564354"/>
                <a:gd name="connsiteX72" fmla="*/ 1307804 w 1555227"/>
                <a:gd name="connsiteY72" fmla="*/ 894503 h 1564354"/>
                <a:gd name="connsiteX73" fmla="*/ 1382232 w 1555227"/>
                <a:gd name="connsiteY73" fmla="*/ 809443 h 1564354"/>
                <a:gd name="connsiteX74" fmla="*/ 1424762 w 1555227"/>
                <a:gd name="connsiteY74" fmla="*/ 756280 h 1564354"/>
                <a:gd name="connsiteX75" fmla="*/ 1456660 w 1555227"/>
                <a:gd name="connsiteY75" fmla="*/ 735015 h 1564354"/>
                <a:gd name="connsiteX76" fmla="*/ 1541721 w 1555227"/>
                <a:gd name="connsiteY76" fmla="*/ 639322 h 1564354"/>
                <a:gd name="connsiteX77" fmla="*/ 1541721 w 1555227"/>
                <a:gd name="connsiteY77" fmla="*/ 554261 h 1564354"/>
                <a:gd name="connsiteX78" fmla="*/ 1509823 w 1555227"/>
                <a:gd name="connsiteY78" fmla="*/ 564894 h 1564354"/>
                <a:gd name="connsiteX79" fmla="*/ 1467293 w 1555227"/>
                <a:gd name="connsiteY79" fmla="*/ 575526 h 1564354"/>
                <a:gd name="connsiteX80" fmla="*/ 1435395 w 1555227"/>
                <a:gd name="connsiteY80" fmla="*/ 596791 h 1564354"/>
                <a:gd name="connsiteX81" fmla="*/ 1339702 w 1555227"/>
                <a:gd name="connsiteY81" fmla="*/ 575526 h 1564354"/>
                <a:gd name="connsiteX82" fmla="*/ 1329069 w 1555227"/>
                <a:gd name="connsiteY82" fmla="*/ 532996 h 1564354"/>
                <a:gd name="connsiteX83" fmla="*/ 1286539 w 1555227"/>
                <a:gd name="connsiteY83" fmla="*/ 522363 h 1564354"/>
                <a:gd name="connsiteX84" fmla="*/ 1329069 w 1555227"/>
                <a:gd name="connsiteY84" fmla="*/ 405405 h 1564354"/>
                <a:gd name="connsiteX85" fmla="*/ 1318437 w 1555227"/>
                <a:gd name="connsiteY85" fmla="*/ 341610 h 1564354"/>
                <a:gd name="connsiteX86" fmla="*/ 1307804 w 1555227"/>
                <a:gd name="connsiteY86" fmla="*/ 309712 h 1564354"/>
                <a:gd name="connsiteX87" fmla="*/ 1275907 w 1555227"/>
                <a:gd name="connsiteY87" fmla="*/ 299080 h 1564354"/>
                <a:gd name="connsiteX88" fmla="*/ 1254641 w 1555227"/>
                <a:gd name="connsiteY88" fmla="*/ 277815 h 1564354"/>
                <a:gd name="connsiteX89" fmla="*/ 1073888 w 1555227"/>
                <a:gd name="connsiteY89" fmla="*/ 299080 h 1564354"/>
                <a:gd name="connsiteX90" fmla="*/ 1020725 w 1555227"/>
                <a:gd name="connsiteY90" fmla="*/ 352243 h 1564354"/>
                <a:gd name="connsiteX91" fmla="*/ 893134 w 1555227"/>
                <a:gd name="connsiteY91" fmla="*/ 416038 h 1564354"/>
                <a:gd name="connsiteX92" fmla="*/ 808074 w 1555227"/>
                <a:gd name="connsiteY92" fmla="*/ 426670 h 1564354"/>
                <a:gd name="connsiteX93" fmla="*/ 786809 w 1555227"/>
                <a:gd name="connsiteY93" fmla="*/ 458568 h 1564354"/>
                <a:gd name="connsiteX94" fmla="*/ 552893 w 1555227"/>
                <a:gd name="connsiteY94" fmla="*/ 469201 h 1564354"/>
                <a:gd name="connsiteX95" fmla="*/ 584790 w 1555227"/>
                <a:gd name="connsiteY95" fmla="*/ 458568 h 1564354"/>
                <a:gd name="connsiteX96" fmla="*/ 542260 w 1555227"/>
                <a:gd name="connsiteY96" fmla="*/ 447936 h 1564354"/>
                <a:gd name="connsiteX97" fmla="*/ 552893 w 1555227"/>
                <a:gd name="connsiteY97" fmla="*/ 394773 h 1564354"/>
                <a:gd name="connsiteX98" fmla="*/ 616688 w 1555227"/>
                <a:gd name="connsiteY98" fmla="*/ 341610 h 1564354"/>
                <a:gd name="connsiteX99" fmla="*/ 627321 w 1555227"/>
                <a:gd name="connsiteY99" fmla="*/ 299080 h 1564354"/>
                <a:gd name="connsiteX100" fmla="*/ 648586 w 1555227"/>
                <a:gd name="connsiteY100" fmla="*/ 267182 h 1564354"/>
                <a:gd name="connsiteX101" fmla="*/ 659218 w 1555227"/>
                <a:gd name="connsiteY101" fmla="*/ 235284 h 1564354"/>
                <a:gd name="connsiteX102" fmla="*/ 648586 w 1555227"/>
                <a:gd name="connsiteY102" fmla="*/ 86429 h 1564354"/>
                <a:gd name="connsiteX103" fmla="*/ 616688 w 1555227"/>
                <a:gd name="connsiteY103" fmla="*/ 65163 h 1564354"/>
                <a:gd name="connsiteX104" fmla="*/ 595423 w 1555227"/>
                <a:gd name="connsiteY104" fmla="*/ 1368 h 156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555227" h="1564354">
                  <a:moveTo>
                    <a:pt x="595423" y="1368"/>
                  </a:moveTo>
                  <a:cubicBezTo>
                    <a:pt x="581246" y="-5720"/>
                    <a:pt x="553253" y="16735"/>
                    <a:pt x="531627" y="22633"/>
                  </a:cubicBezTo>
                  <a:cubicBezTo>
                    <a:pt x="514192" y="27388"/>
                    <a:pt x="496106" y="29346"/>
                    <a:pt x="478465" y="33266"/>
                  </a:cubicBezTo>
                  <a:cubicBezTo>
                    <a:pt x="464200" y="36436"/>
                    <a:pt x="450111" y="40354"/>
                    <a:pt x="435934" y="43898"/>
                  </a:cubicBezTo>
                  <a:cubicBezTo>
                    <a:pt x="432390" y="54531"/>
                    <a:pt x="428381" y="65019"/>
                    <a:pt x="425302" y="75796"/>
                  </a:cubicBezTo>
                  <a:cubicBezTo>
                    <a:pt x="421288" y="89847"/>
                    <a:pt x="418868" y="104329"/>
                    <a:pt x="414669" y="118326"/>
                  </a:cubicBezTo>
                  <a:cubicBezTo>
                    <a:pt x="408228" y="139796"/>
                    <a:pt x="393404" y="182122"/>
                    <a:pt x="393404" y="182122"/>
                  </a:cubicBezTo>
                  <a:cubicBezTo>
                    <a:pt x="400492" y="192754"/>
                    <a:pt x="406488" y="204202"/>
                    <a:pt x="414669" y="214019"/>
                  </a:cubicBezTo>
                  <a:cubicBezTo>
                    <a:pt x="424295" y="225571"/>
                    <a:pt x="441812" y="231652"/>
                    <a:pt x="446567" y="245917"/>
                  </a:cubicBezTo>
                  <a:lnTo>
                    <a:pt x="435934" y="277815"/>
                  </a:lnTo>
                  <a:cubicBezTo>
                    <a:pt x="432390" y="267182"/>
                    <a:pt x="428381" y="256694"/>
                    <a:pt x="425302" y="245917"/>
                  </a:cubicBezTo>
                  <a:cubicBezTo>
                    <a:pt x="421288" y="231866"/>
                    <a:pt x="425764" y="212897"/>
                    <a:pt x="414669" y="203387"/>
                  </a:cubicBezTo>
                  <a:cubicBezTo>
                    <a:pt x="397650" y="188799"/>
                    <a:pt x="350874" y="182122"/>
                    <a:pt x="350874" y="182122"/>
                  </a:cubicBezTo>
                  <a:cubicBezTo>
                    <a:pt x="343786" y="175033"/>
                    <a:pt x="334767" y="169452"/>
                    <a:pt x="329609" y="160856"/>
                  </a:cubicBezTo>
                  <a:cubicBezTo>
                    <a:pt x="309358" y="127104"/>
                    <a:pt x="333425" y="120234"/>
                    <a:pt x="287079" y="97061"/>
                  </a:cubicBezTo>
                  <a:cubicBezTo>
                    <a:pt x="270915" y="88979"/>
                    <a:pt x="251637" y="89973"/>
                    <a:pt x="233916" y="86429"/>
                  </a:cubicBezTo>
                  <a:cubicBezTo>
                    <a:pt x="219739" y="89973"/>
                    <a:pt x="202612" y="87706"/>
                    <a:pt x="191386" y="97061"/>
                  </a:cubicBezTo>
                  <a:cubicBezTo>
                    <a:pt x="179259" y="107167"/>
                    <a:pt x="165128" y="154571"/>
                    <a:pt x="159488" y="171489"/>
                  </a:cubicBezTo>
                  <a:cubicBezTo>
                    <a:pt x="163032" y="182122"/>
                    <a:pt x="164560" y="193656"/>
                    <a:pt x="170121" y="203387"/>
                  </a:cubicBezTo>
                  <a:cubicBezTo>
                    <a:pt x="178913" y="218773"/>
                    <a:pt x="191718" y="231497"/>
                    <a:pt x="202018" y="245917"/>
                  </a:cubicBezTo>
                  <a:cubicBezTo>
                    <a:pt x="209445" y="256316"/>
                    <a:pt x="216195" y="267182"/>
                    <a:pt x="223283" y="277815"/>
                  </a:cubicBezTo>
                  <a:cubicBezTo>
                    <a:pt x="198413" y="402171"/>
                    <a:pt x="232237" y="284159"/>
                    <a:pt x="191386" y="352243"/>
                  </a:cubicBezTo>
                  <a:cubicBezTo>
                    <a:pt x="157149" y="409305"/>
                    <a:pt x="212384" y="363053"/>
                    <a:pt x="148855" y="405405"/>
                  </a:cubicBezTo>
                  <a:cubicBezTo>
                    <a:pt x="117770" y="395044"/>
                    <a:pt x="73073" y="374862"/>
                    <a:pt x="42530" y="405405"/>
                  </a:cubicBezTo>
                  <a:cubicBezTo>
                    <a:pt x="18755" y="429180"/>
                    <a:pt x="21264" y="469200"/>
                    <a:pt x="10632" y="501098"/>
                  </a:cubicBezTo>
                  <a:lnTo>
                    <a:pt x="0" y="532996"/>
                  </a:lnTo>
                  <a:cubicBezTo>
                    <a:pt x="3544" y="557805"/>
                    <a:pt x="454" y="584523"/>
                    <a:pt x="10632" y="607424"/>
                  </a:cubicBezTo>
                  <a:cubicBezTo>
                    <a:pt x="17801" y="623553"/>
                    <a:pt x="60274" y="634604"/>
                    <a:pt x="74427" y="639322"/>
                  </a:cubicBezTo>
                  <a:cubicBezTo>
                    <a:pt x="81516" y="646410"/>
                    <a:pt x="91210" y="651621"/>
                    <a:pt x="95693" y="660587"/>
                  </a:cubicBezTo>
                  <a:cubicBezTo>
                    <a:pt x="98462" y="666124"/>
                    <a:pt x="117373" y="745855"/>
                    <a:pt x="138223" y="756280"/>
                  </a:cubicBezTo>
                  <a:cubicBezTo>
                    <a:pt x="157505" y="765921"/>
                    <a:pt x="180753" y="763368"/>
                    <a:pt x="202018" y="766912"/>
                  </a:cubicBezTo>
                  <a:cubicBezTo>
                    <a:pt x="198474" y="777545"/>
                    <a:pt x="196398" y="788785"/>
                    <a:pt x="191386" y="798810"/>
                  </a:cubicBezTo>
                  <a:cubicBezTo>
                    <a:pt x="185671" y="810240"/>
                    <a:pt x="171278" y="817982"/>
                    <a:pt x="170121" y="830708"/>
                  </a:cubicBezTo>
                  <a:cubicBezTo>
                    <a:pt x="167534" y="859165"/>
                    <a:pt x="173823" y="888047"/>
                    <a:pt x="180753" y="915768"/>
                  </a:cubicBezTo>
                  <a:cubicBezTo>
                    <a:pt x="184597" y="931145"/>
                    <a:pt x="195774" y="943730"/>
                    <a:pt x="202018" y="958298"/>
                  </a:cubicBezTo>
                  <a:cubicBezTo>
                    <a:pt x="206433" y="968600"/>
                    <a:pt x="209107" y="979563"/>
                    <a:pt x="212651" y="990196"/>
                  </a:cubicBezTo>
                  <a:cubicBezTo>
                    <a:pt x="216195" y="1011461"/>
                    <a:pt x="234709" y="1035710"/>
                    <a:pt x="223283" y="1053991"/>
                  </a:cubicBezTo>
                  <a:cubicBezTo>
                    <a:pt x="211403" y="1072999"/>
                    <a:pt x="159488" y="1075256"/>
                    <a:pt x="159488" y="1075256"/>
                  </a:cubicBezTo>
                  <a:cubicBezTo>
                    <a:pt x="187617" y="1187769"/>
                    <a:pt x="149426" y="1055273"/>
                    <a:pt x="191386" y="1149684"/>
                  </a:cubicBezTo>
                  <a:cubicBezTo>
                    <a:pt x="200490" y="1170168"/>
                    <a:pt x="212651" y="1213480"/>
                    <a:pt x="212651" y="1213480"/>
                  </a:cubicBezTo>
                  <a:cubicBezTo>
                    <a:pt x="216195" y="1266643"/>
                    <a:pt x="218232" y="1319927"/>
                    <a:pt x="223283" y="1372968"/>
                  </a:cubicBezTo>
                  <a:cubicBezTo>
                    <a:pt x="225327" y="1394429"/>
                    <a:pt x="233916" y="1415205"/>
                    <a:pt x="233916" y="1436763"/>
                  </a:cubicBezTo>
                  <a:cubicBezTo>
                    <a:pt x="233916" y="1447971"/>
                    <a:pt x="233308" y="1463649"/>
                    <a:pt x="223283" y="1468661"/>
                  </a:cubicBezTo>
                  <a:cubicBezTo>
                    <a:pt x="200868" y="1479869"/>
                    <a:pt x="173664" y="1475750"/>
                    <a:pt x="148855" y="1479294"/>
                  </a:cubicBezTo>
                  <a:cubicBezTo>
                    <a:pt x="145311" y="1489926"/>
                    <a:pt x="138223" y="1499984"/>
                    <a:pt x="138223" y="1511191"/>
                  </a:cubicBezTo>
                  <a:cubicBezTo>
                    <a:pt x="138223" y="1538798"/>
                    <a:pt x="153275" y="1547508"/>
                    <a:pt x="170121" y="1564354"/>
                  </a:cubicBezTo>
                  <a:cubicBezTo>
                    <a:pt x="246599" y="1538862"/>
                    <a:pt x="151094" y="1564354"/>
                    <a:pt x="244548" y="1564354"/>
                  </a:cubicBezTo>
                  <a:cubicBezTo>
                    <a:pt x="259161" y="1564354"/>
                    <a:pt x="272538" y="1555176"/>
                    <a:pt x="287079" y="1553722"/>
                  </a:cubicBezTo>
                  <a:cubicBezTo>
                    <a:pt x="343615" y="1548068"/>
                    <a:pt x="400493" y="1546633"/>
                    <a:pt x="457200" y="1543089"/>
                  </a:cubicBezTo>
                  <a:cubicBezTo>
                    <a:pt x="487661" y="1532935"/>
                    <a:pt x="498339" y="1536628"/>
                    <a:pt x="510362" y="1500559"/>
                  </a:cubicBezTo>
                  <a:cubicBezTo>
                    <a:pt x="517180" y="1480107"/>
                    <a:pt x="503978" y="1449999"/>
                    <a:pt x="520995" y="1436763"/>
                  </a:cubicBezTo>
                  <a:cubicBezTo>
                    <a:pt x="543550" y="1419220"/>
                    <a:pt x="577702" y="1429675"/>
                    <a:pt x="606055" y="1426131"/>
                  </a:cubicBezTo>
                  <a:cubicBezTo>
                    <a:pt x="616688" y="1422587"/>
                    <a:pt x="630028" y="1423423"/>
                    <a:pt x="637953" y="1415498"/>
                  </a:cubicBezTo>
                  <a:cubicBezTo>
                    <a:pt x="645878" y="1407573"/>
                    <a:pt x="643574" y="1393625"/>
                    <a:pt x="648586" y="1383601"/>
                  </a:cubicBezTo>
                  <a:cubicBezTo>
                    <a:pt x="654301" y="1372171"/>
                    <a:pt x="662763" y="1362336"/>
                    <a:pt x="669851" y="1351703"/>
                  </a:cubicBezTo>
                  <a:cubicBezTo>
                    <a:pt x="673395" y="1341070"/>
                    <a:pt x="673482" y="1328557"/>
                    <a:pt x="680483" y="1319805"/>
                  </a:cubicBezTo>
                  <a:cubicBezTo>
                    <a:pt x="695473" y="1301067"/>
                    <a:pt x="723266" y="1294912"/>
                    <a:pt x="744279" y="1287908"/>
                  </a:cubicBezTo>
                  <a:cubicBezTo>
                    <a:pt x="758378" y="1309056"/>
                    <a:pt x="773241" y="1325289"/>
                    <a:pt x="776176" y="1351703"/>
                  </a:cubicBezTo>
                  <a:cubicBezTo>
                    <a:pt x="795926" y="1529453"/>
                    <a:pt x="740494" y="1480315"/>
                    <a:pt x="818707" y="1532456"/>
                  </a:cubicBezTo>
                  <a:cubicBezTo>
                    <a:pt x="829339" y="1528912"/>
                    <a:pt x="841853" y="1528825"/>
                    <a:pt x="850604" y="1521824"/>
                  </a:cubicBezTo>
                  <a:cubicBezTo>
                    <a:pt x="881519" y="1497092"/>
                    <a:pt x="872711" y="1456764"/>
                    <a:pt x="893134" y="1426131"/>
                  </a:cubicBezTo>
                  <a:cubicBezTo>
                    <a:pt x="900223" y="1415498"/>
                    <a:pt x="905364" y="1403269"/>
                    <a:pt x="914400" y="1394233"/>
                  </a:cubicBezTo>
                  <a:cubicBezTo>
                    <a:pt x="935012" y="1373621"/>
                    <a:pt x="952251" y="1370984"/>
                    <a:pt x="978195" y="1362336"/>
                  </a:cubicBezTo>
                  <a:lnTo>
                    <a:pt x="1031358" y="1309173"/>
                  </a:lnTo>
                  <a:cubicBezTo>
                    <a:pt x="1041990" y="1298540"/>
                    <a:pt x="1050744" y="1285616"/>
                    <a:pt x="1063255" y="1277275"/>
                  </a:cubicBezTo>
                  <a:lnTo>
                    <a:pt x="1095153" y="1256010"/>
                  </a:lnTo>
                  <a:cubicBezTo>
                    <a:pt x="1109376" y="1213341"/>
                    <a:pt x="1104086" y="1185694"/>
                    <a:pt x="1148316" y="1170950"/>
                  </a:cubicBezTo>
                  <a:cubicBezTo>
                    <a:pt x="1168768" y="1164133"/>
                    <a:pt x="1190846" y="1163861"/>
                    <a:pt x="1212111" y="1160317"/>
                  </a:cubicBezTo>
                  <a:cubicBezTo>
                    <a:pt x="1263176" y="1126274"/>
                    <a:pt x="1235662" y="1155476"/>
                    <a:pt x="1254641" y="1085889"/>
                  </a:cubicBezTo>
                  <a:cubicBezTo>
                    <a:pt x="1260539" y="1064263"/>
                    <a:pt x="1270471" y="1043840"/>
                    <a:pt x="1275907" y="1022094"/>
                  </a:cubicBezTo>
                  <a:cubicBezTo>
                    <a:pt x="1279451" y="1007917"/>
                    <a:pt x="1282524" y="993614"/>
                    <a:pt x="1286539" y="979563"/>
                  </a:cubicBezTo>
                  <a:cubicBezTo>
                    <a:pt x="1289618" y="968787"/>
                    <a:pt x="1294454" y="958539"/>
                    <a:pt x="1297172" y="947666"/>
                  </a:cubicBezTo>
                  <a:cubicBezTo>
                    <a:pt x="1301555" y="930134"/>
                    <a:pt x="1300326" y="910955"/>
                    <a:pt x="1307804" y="894503"/>
                  </a:cubicBezTo>
                  <a:cubicBezTo>
                    <a:pt x="1342740" y="817642"/>
                    <a:pt x="1336410" y="846101"/>
                    <a:pt x="1382232" y="809443"/>
                  </a:cubicBezTo>
                  <a:cubicBezTo>
                    <a:pt x="1434841" y="767355"/>
                    <a:pt x="1369500" y="811541"/>
                    <a:pt x="1424762" y="756280"/>
                  </a:cubicBezTo>
                  <a:cubicBezTo>
                    <a:pt x="1433798" y="747244"/>
                    <a:pt x="1447109" y="743505"/>
                    <a:pt x="1456660" y="735015"/>
                  </a:cubicBezTo>
                  <a:cubicBezTo>
                    <a:pt x="1516246" y="682050"/>
                    <a:pt x="1509401" y="687799"/>
                    <a:pt x="1541721" y="639322"/>
                  </a:cubicBezTo>
                  <a:cubicBezTo>
                    <a:pt x="1550111" y="614152"/>
                    <a:pt x="1567381" y="579921"/>
                    <a:pt x="1541721" y="554261"/>
                  </a:cubicBezTo>
                  <a:cubicBezTo>
                    <a:pt x="1533796" y="546336"/>
                    <a:pt x="1520600" y="561815"/>
                    <a:pt x="1509823" y="564894"/>
                  </a:cubicBezTo>
                  <a:cubicBezTo>
                    <a:pt x="1495772" y="568908"/>
                    <a:pt x="1481470" y="571982"/>
                    <a:pt x="1467293" y="575526"/>
                  </a:cubicBezTo>
                  <a:cubicBezTo>
                    <a:pt x="1456660" y="582614"/>
                    <a:pt x="1448096" y="595380"/>
                    <a:pt x="1435395" y="596791"/>
                  </a:cubicBezTo>
                  <a:cubicBezTo>
                    <a:pt x="1407324" y="599910"/>
                    <a:pt x="1367732" y="584870"/>
                    <a:pt x="1339702" y="575526"/>
                  </a:cubicBezTo>
                  <a:cubicBezTo>
                    <a:pt x="1336158" y="561349"/>
                    <a:pt x="1339402" y="543329"/>
                    <a:pt x="1329069" y="532996"/>
                  </a:cubicBezTo>
                  <a:cubicBezTo>
                    <a:pt x="1318736" y="522663"/>
                    <a:pt x="1289709" y="536628"/>
                    <a:pt x="1286539" y="522363"/>
                  </a:cubicBezTo>
                  <a:cubicBezTo>
                    <a:pt x="1276387" y="476680"/>
                    <a:pt x="1306684" y="438982"/>
                    <a:pt x="1329069" y="405405"/>
                  </a:cubicBezTo>
                  <a:cubicBezTo>
                    <a:pt x="1325525" y="384140"/>
                    <a:pt x="1323114" y="362655"/>
                    <a:pt x="1318437" y="341610"/>
                  </a:cubicBezTo>
                  <a:cubicBezTo>
                    <a:pt x="1316006" y="330669"/>
                    <a:pt x="1315729" y="317637"/>
                    <a:pt x="1307804" y="309712"/>
                  </a:cubicBezTo>
                  <a:cubicBezTo>
                    <a:pt x="1299879" y="301787"/>
                    <a:pt x="1286539" y="302624"/>
                    <a:pt x="1275907" y="299080"/>
                  </a:cubicBezTo>
                  <a:cubicBezTo>
                    <a:pt x="1268818" y="291992"/>
                    <a:pt x="1264646" y="278440"/>
                    <a:pt x="1254641" y="277815"/>
                  </a:cubicBezTo>
                  <a:cubicBezTo>
                    <a:pt x="1148751" y="271197"/>
                    <a:pt x="1140779" y="276782"/>
                    <a:pt x="1073888" y="299080"/>
                  </a:cubicBezTo>
                  <a:cubicBezTo>
                    <a:pt x="1056167" y="316801"/>
                    <a:pt x="1041577" y="338342"/>
                    <a:pt x="1020725" y="352243"/>
                  </a:cubicBezTo>
                  <a:cubicBezTo>
                    <a:pt x="976887" y="381468"/>
                    <a:pt x="947314" y="409266"/>
                    <a:pt x="893134" y="416038"/>
                  </a:cubicBezTo>
                  <a:lnTo>
                    <a:pt x="808074" y="426670"/>
                  </a:lnTo>
                  <a:cubicBezTo>
                    <a:pt x="800986" y="437303"/>
                    <a:pt x="795845" y="449532"/>
                    <a:pt x="786809" y="458568"/>
                  </a:cubicBezTo>
                  <a:cubicBezTo>
                    <a:pt x="726673" y="518704"/>
                    <a:pt x="620608" y="472765"/>
                    <a:pt x="552893" y="469201"/>
                  </a:cubicBezTo>
                  <a:cubicBezTo>
                    <a:pt x="563525" y="465657"/>
                    <a:pt x="589802" y="468592"/>
                    <a:pt x="584790" y="458568"/>
                  </a:cubicBezTo>
                  <a:cubicBezTo>
                    <a:pt x="578255" y="445498"/>
                    <a:pt x="548795" y="461006"/>
                    <a:pt x="542260" y="447936"/>
                  </a:cubicBezTo>
                  <a:cubicBezTo>
                    <a:pt x="534178" y="431772"/>
                    <a:pt x="544811" y="410937"/>
                    <a:pt x="552893" y="394773"/>
                  </a:cubicBezTo>
                  <a:cubicBezTo>
                    <a:pt x="563127" y="374304"/>
                    <a:pt x="598368" y="353823"/>
                    <a:pt x="616688" y="341610"/>
                  </a:cubicBezTo>
                  <a:cubicBezTo>
                    <a:pt x="620232" y="327433"/>
                    <a:pt x="621565" y="312511"/>
                    <a:pt x="627321" y="299080"/>
                  </a:cubicBezTo>
                  <a:cubicBezTo>
                    <a:pt x="632355" y="287334"/>
                    <a:pt x="642871" y="278612"/>
                    <a:pt x="648586" y="267182"/>
                  </a:cubicBezTo>
                  <a:cubicBezTo>
                    <a:pt x="653598" y="257157"/>
                    <a:pt x="655674" y="245917"/>
                    <a:pt x="659218" y="235284"/>
                  </a:cubicBezTo>
                  <a:cubicBezTo>
                    <a:pt x="655674" y="185666"/>
                    <a:pt x="660651" y="134689"/>
                    <a:pt x="648586" y="86429"/>
                  </a:cubicBezTo>
                  <a:cubicBezTo>
                    <a:pt x="645487" y="74032"/>
                    <a:pt x="624671" y="75142"/>
                    <a:pt x="616688" y="65163"/>
                  </a:cubicBezTo>
                  <a:cubicBezTo>
                    <a:pt x="609687" y="56411"/>
                    <a:pt x="609600" y="8456"/>
                    <a:pt x="595423" y="1368"/>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0" name="Forma libre: forma 9">
              <a:extLst>
                <a:ext uri="{FF2B5EF4-FFF2-40B4-BE49-F238E27FC236}">
                  <a16:creationId xmlns:a16="http://schemas.microsoft.com/office/drawing/2014/main" id="{D1DB47B8-A498-44B0-BC99-2A9FBFA350B2}"/>
                </a:ext>
              </a:extLst>
            </p:cNvPr>
            <p:cNvSpPr/>
            <p:nvPr/>
          </p:nvSpPr>
          <p:spPr>
            <a:xfrm>
              <a:off x="7024469" y="3560384"/>
              <a:ext cx="1322089" cy="1469264"/>
            </a:xfrm>
            <a:custGeom>
              <a:avLst/>
              <a:gdLst>
                <a:gd name="connsiteX0" fmla="*/ 747931 w 1322089"/>
                <a:gd name="connsiteY0" fmla="*/ 1458183 h 1469264"/>
                <a:gd name="connsiteX1" fmla="*/ 758564 w 1322089"/>
                <a:gd name="connsiteY1" fmla="*/ 1405021 h 1469264"/>
                <a:gd name="connsiteX2" fmla="*/ 801094 w 1322089"/>
                <a:gd name="connsiteY2" fmla="*/ 1149839 h 1469264"/>
                <a:gd name="connsiteX3" fmla="*/ 864889 w 1322089"/>
                <a:gd name="connsiteY3" fmla="*/ 1160472 h 1469264"/>
                <a:gd name="connsiteX4" fmla="*/ 918052 w 1322089"/>
                <a:gd name="connsiteY4" fmla="*/ 1224267 h 1469264"/>
                <a:gd name="connsiteX5" fmla="*/ 928684 w 1322089"/>
                <a:gd name="connsiteY5" fmla="*/ 1256165 h 1469264"/>
                <a:gd name="connsiteX6" fmla="*/ 960582 w 1322089"/>
                <a:gd name="connsiteY6" fmla="*/ 1266797 h 1469264"/>
                <a:gd name="connsiteX7" fmla="*/ 1035010 w 1322089"/>
                <a:gd name="connsiteY7" fmla="*/ 1288063 h 1469264"/>
                <a:gd name="connsiteX8" fmla="*/ 1109438 w 1322089"/>
                <a:gd name="connsiteY8" fmla="*/ 1277430 h 1469264"/>
                <a:gd name="connsiteX9" fmla="*/ 1130703 w 1322089"/>
                <a:gd name="connsiteY9" fmla="*/ 1234900 h 1469264"/>
                <a:gd name="connsiteX10" fmla="*/ 1109438 w 1322089"/>
                <a:gd name="connsiteY10" fmla="*/ 1096676 h 1469264"/>
                <a:gd name="connsiteX11" fmla="*/ 1066908 w 1322089"/>
                <a:gd name="connsiteY11" fmla="*/ 1043514 h 1469264"/>
                <a:gd name="connsiteX12" fmla="*/ 1003112 w 1322089"/>
                <a:gd name="connsiteY12" fmla="*/ 1022249 h 1469264"/>
                <a:gd name="connsiteX13" fmla="*/ 992480 w 1322089"/>
                <a:gd name="connsiteY13" fmla="*/ 947821 h 1469264"/>
                <a:gd name="connsiteX14" fmla="*/ 971215 w 1322089"/>
                <a:gd name="connsiteY14" fmla="*/ 915923 h 1469264"/>
                <a:gd name="connsiteX15" fmla="*/ 1003112 w 1322089"/>
                <a:gd name="connsiteY15" fmla="*/ 905290 h 1469264"/>
                <a:gd name="connsiteX16" fmla="*/ 1109438 w 1322089"/>
                <a:gd name="connsiteY16" fmla="*/ 884025 h 1469264"/>
                <a:gd name="connsiteX17" fmla="*/ 1141336 w 1322089"/>
                <a:gd name="connsiteY17" fmla="*/ 873393 h 1469264"/>
                <a:gd name="connsiteX18" fmla="*/ 1173233 w 1322089"/>
                <a:gd name="connsiteY18" fmla="*/ 841495 h 1469264"/>
                <a:gd name="connsiteX19" fmla="*/ 1205131 w 1322089"/>
                <a:gd name="connsiteY19" fmla="*/ 820230 h 1469264"/>
                <a:gd name="connsiteX20" fmla="*/ 1226396 w 1322089"/>
                <a:gd name="connsiteY20" fmla="*/ 756435 h 1469264"/>
                <a:gd name="connsiteX21" fmla="*/ 1247661 w 1322089"/>
                <a:gd name="connsiteY21" fmla="*/ 724537 h 1469264"/>
                <a:gd name="connsiteX22" fmla="*/ 1215764 w 1322089"/>
                <a:gd name="connsiteY22" fmla="*/ 575681 h 1469264"/>
                <a:gd name="connsiteX23" fmla="*/ 1194498 w 1322089"/>
                <a:gd name="connsiteY23" fmla="*/ 554416 h 1469264"/>
                <a:gd name="connsiteX24" fmla="*/ 1205131 w 1322089"/>
                <a:gd name="connsiteY24" fmla="*/ 416193 h 1469264"/>
                <a:gd name="connsiteX25" fmla="*/ 1215764 w 1322089"/>
                <a:gd name="connsiteY25" fmla="*/ 373663 h 1469264"/>
                <a:gd name="connsiteX26" fmla="*/ 1237029 w 1322089"/>
                <a:gd name="connsiteY26" fmla="*/ 352397 h 1469264"/>
                <a:gd name="connsiteX27" fmla="*/ 1300824 w 1322089"/>
                <a:gd name="connsiteY27" fmla="*/ 256704 h 1469264"/>
                <a:gd name="connsiteX28" fmla="*/ 1322089 w 1322089"/>
                <a:gd name="connsiteY28" fmla="*/ 224807 h 1469264"/>
                <a:gd name="connsiteX29" fmla="*/ 1215764 w 1322089"/>
                <a:gd name="connsiteY29" fmla="*/ 203542 h 1469264"/>
                <a:gd name="connsiteX30" fmla="*/ 1205131 w 1322089"/>
                <a:gd name="connsiteY30" fmla="*/ 246072 h 1469264"/>
                <a:gd name="connsiteX31" fmla="*/ 1183866 w 1322089"/>
                <a:gd name="connsiteY31" fmla="*/ 277969 h 1469264"/>
                <a:gd name="connsiteX32" fmla="*/ 1173233 w 1322089"/>
                <a:gd name="connsiteY32" fmla="*/ 235439 h 1469264"/>
                <a:gd name="connsiteX33" fmla="*/ 1194498 w 1322089"/>
                <a:gd name="connsiteY33" fmla="*/ 203542 h 1469264"/>
                <a:gd name="connsiteX34" fmla="*/ 1183866 w 1322089"/>
                <a:gd name="connsiteY34" fmla="*/ 75951 h 1469264"/>
                <a:gd name="connsiteX35" fmla="*/ 1141336 w 1322089"/>
                <a:gd name="connsiteY35" fmla="*/ 65318 h 1469264"/>
                <a:gd name="connsiteX36" fmla="*/ 1120071 w 1322089"/>
                <a:gd name="connsiteY36" fmla="*/ 33421 h 1469264"/>
                <a:gd name="connsiteX37" fmla="*/ 1109438 w 1322089"/>
                <a:gd name="connsiteY37" fmla="*/ 1523 h 1469264"/>
                <a:gd name="connsiteX38" fmla="*/ 1045643 w 1322089"/>
                <a:gd name="connsiteY38" fmla="*/ 12156 h 1469264"/>
                <a:gd name="connsiteX39" fmla="*/ 1024378 w 1322089"/>
                <a:gd name="connsiteY39" fmla="*/ 44053 h 1469264"/>
                <a:gd name="connsiteX40" fmla="*/ 1003112 w 1322089"/>
                <a:gd name="connsiteY40" fmla="*/ 65318 h 1469264"/>
                <a:gd name="connsiteX41" fmla="*/ 971215 w 1322089"/>
                <a:gd name="connsiteY41" fmla="*/ 139746 h 1469264"/>
                <a:gd name="connsiteX42" fmla="*/ 939317 w 1322089"/>
                <a:gd name="connsiteY42" fmla="*/ 150379 h 1469264"/>
                <a:gd name="connsiteX43" fmla="*/ 928684 w 1322089"/>
                <a:gd name="connsiteY43" fmla="*/ 182276 h 1469264"/>
                <a:gd name="connsiteX44" fmla="*/ 949950 w 1322089"/>
                <a:gd name="connsiteY44" fmla="*/ 203542 h 1469264"/>
                <a:gd name="connsiteX45" fmla="*/ 875522 w 1322089"/>
                <a:gd name="connsiteY45" fmla="*/ 224807 h 1469264"/>
                <a:gd name="connsiteX46" fmla="*/ 864889 w 1322089"/>
                <a:gd name="connsiteY46" fmla="*/ 256704 h 1469264"/>
                <a:gd name="connsiteX47" fmla="*/ 832991 w 1322089"/>
                <a:gd name="connsiteY47" fmla="*/ 267337 h 1469264"/>
                <a:gd name="connsiteX48" fmla="*/ 716033 w 1322089"/>
                <a:gd name="connsiteY48" fmla="*/ 277969 h 1469264"/>
                <a:gd name="connsiteX49" fmla="*/ 641605 w 1322089"/>
                <a:gd name="connsiteY49" fmla="*/ 299235 h 1469264"/>
                <a:gd name="connsiteX50" fmla="*/ 599075 w 1322089"/>
                <a:gd name="connsiteY50" fmla="*/ 309867 h 1469264"/>
                <a:gd name="connsiteX51" fmla="*/ 577810 w 1322089"/>
                <a:gd name="connsiteY51" fmla="*/ 341765 h 1469264"/>
                <a:gd name="connsiteX52" fmla="*/ 599075 w 1322089"/>
                <a:gd name="connsiteY52" fmla="*/ 373663 h 1469264"/>
                <a:gd name="connsiteX53" fmla="*/ 599075 w 1322089"/>
                <a:gd name="connsiteY53" fmla="*/ 416193 h 1469264"/>
                <a:gd name="connsiteX54" fmla="*/ 577810 w 1322089"/>
                <a:gd name="connsiteY54" fmla="*/ 479988 h 1469264"/>
                <a:gd name="connsiteX55" fmla="*/ 524647 w 1322089"/>
                <a:gd name="connsiteY55" fmla="*/ 543783 h 1469264"/>
                <a:gd name="connsiteX56" fmla="*/ 471484 w 1322089"/>
                <a:gd name="connsiteY56" fmla="*/ 607579 h 1469264"/>
                <a:gd name="connsiteX57" fmla="*/ 460852 w 1322089"/>
                <a:gd name="connsiteY57" fmla="*/ 639476 h 1469264"/>
                <a:gd name="connsiteX58" fmla="*/ 439587 w 1322089"/>
                <a:gd name="connsiteY58" fmla="*/ 660742 h 1469264"/>
                <a:gd name="connsiteX59" fmla="*/ 407689 w 1322089"/>
                <a:gd name="connsiteY59" fmla="*/ 671374 h 1469264"/>
                <a:gd name="connsiteX60" fmla="*/ 216303 w 1322089"/>
                <a:gd name="connsiteY60" fmla="*/ 682007 h 1469264"/>
                <a:gd name="connsiteX61" fmla="*/ 195038 w 1322089"/>
                <a:gd name="connsiteY61" fmla="*/ 713904 h 1469264"/>
                <a:gd name="connsiteX62" fmla="*/ 131243 w 1322089"/>
                <a:gd name="connsiteY62" fmla="*/ 756435 h 1469264"/>
                <a:gd name="connsiteX63" fmla="*/ 120610 w 1322089"/>
                <a:gd name="connsiteY63" fmla="*/ 788332 h 1469264"/>
                <a:gd name="connsiteX64" fmla="*/ 109978 w 1322089"/>
                <a:gd name="connsiteY64" fmla="*/ 873393 h 1469264"/>
                <a:gd name="connsiteX65" fmla="*/ 56815 w 1322089"/>
                <a:gd name="connsiteY65" fmla="*/ 926556 h 1469264"/>
                <a:gd name="connsiteX66" fmla="*/ 14284 w 1322089"/>
                <a:gd name="connsiteY66" fmla="*/ 937188 h 1469264"/>
                <a:gd name="connsiteX67" fmla="*/ 3652 w 1322089"/>
                <a:gd name="connsiteY67" fmla="*/ 979718 h 1469264"/>
                <a:gd name="connsiteX68" fmla="*/ 35550 w 1322089"/>
                <a:gd name="connsiteY68" fmla="*/ 1139207 h 1469264"/>
                <a:gd name="connsiteX69" fmla="*/ 67447 w 1322089"/>
                <a:gd name="connsiteY69" fmla="*/ 1160472 h 1469264"/>
                <a:gd name="connsiteX70" fmla="*/ 99345 w 1322089"/>
                <a:gd name="connsiteY70" fmla="*/ 1171104 h 1469264"/>
                <a:gd name="connsiteX71" fmla="*/ 131243 w 1322089"/>
                <a:gd name="connsiteY71" fmla="*/ 1192369 h 1469264"/>
                <a:gd name="connsiteX72" fmla="*/ 163140 w 1322089"/>
                <a:gd name="connsiteY72" fmla="*/ 1203002 h 1469264"/>
                <a:gd name="connsiteX73" fmla="*/ 226936 w 1322089"/>
                <a:gd name="connsiteY73" fmla="*/ 1245532 h 1469264"/>
                <a:gd name="connsiteX74" fmla="*/ 290731 w 1322089"/>
                <a:gd name="connsiteY74" fmla="*/ 1277430 h 1469264"/>
                <a:gd name="connsiteX75" fmla="*/ 322629 w 1322089"/>
                <a:gd name="connsiteY75" fmla="*/ 1298695 h 1469264"/>
                <a:gd name="connsiteX76" fmla="*/ 418322 w 1322089"/>
                <a:gd name="connsiteY76" fmla="*/ 1330593 h 1469264"/>
                <a:gd name="connsiteX77" fmla="*/ 482117 w 1322089"/>
                <a:gd name="connsiteY77" fmla="*/ 1351858 h 1469264"/>
                <a:gd name="connsiteX78" fmla="*/ 514015 w 1322089"/>
                <a:gd name="connsiteY78" fmla="*/ 1373123 h 1469264"/>
                <a:gd name="connsiteX79" fmla="*/ 567178 w 1322089"/>
                <a:gd name="connsiteY79" fmla="*/ 1383756 h 1469264"/>
                <a:gd name="connsiteX80" fmla="*/ 630973 w 1322089"/>
                <a:gd name="connsiteY80" fmla="*/ 1405021 h 1469264"/>
                <a:gd name="connsiteX81" fmla="*/ 662871 w 1322089"/>
                <a:gd name="connsiteY81" fmla="*/ 1436918 h 1469264"/>
                <a:gd name="connsiteX82" fmla="*/ 726666 w 1322089"/>
                <a:gd name="connsiteY82" fmla="*/ 1468816 h 1469264"/>
                <a:gd name="connsiteX83" fmla="*/ 747931 w 1322089"/>
                <a:gd name="connsiteY83" fmla="*/ 1458183 h 146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322089" h="1469264">
                  <a:moveTo>
                    <a:pt x="747931" y="1458183"/>
                  </a:moveTo>
                  <a:cubicBezTo>
                    <a:pt x="753247" y="1447550"/>
                    <a:pt x="757276" y="1423047"/>
                    <a:pt x="758564" y="1405021"/>
                  </a:cubicBezTo>
                  <a:cubicBezTo>
                    <a:pt x="777006" y="1146834"/>
                    <a:pt x="690784" y="1186610"/>
                    <a:pt x="801094" y="1149839"/>
                  </a:cubicBezTo>
                  <a:cubicBezTo>
                    <a:pt x="822359" y="1153383"/>
                    <a:pt x="845189" y="1151716"/>
                    <a:pt x="864889" y="1160472"/>
                  </a:cubicBezTo>
                  <a:cubicBezTo>
                    <a:pt x="884281" y="1169090"/>
                    <a:pt x="906754" y="1207320"/>
                    <a:pt x="918052" y="1224267"/>
                  </a:cubicBezTo>
                  <a:cubicBezTo>
                    <a:pt x="921596" y="1234900"/>
                    <a:pt x="920759" y="1248240"/>
                    <a:pt x="928684" y="1256165"/>
                  </a:cubicBezTo>
                  <a:cubicBezTo>
                    <a:pt x="936609" y="1264090"/>
                    <a:pt x="949805" y="1263718"/>
                    <a:pt x="960582" y="1266797"/>
                  </a:cubicBezTo>
                  <a:cubicBezTo>
                    <a:pt x="1054012" y="1293491"/>
                    <a:pt x="958549" y="1262575"/>
                    <a:pt x="1035010" y="1288063"/>
                  </a:cubicBezTo>
                  <a:cubicBezTo>
                    <a:pt x="1059819" y="1284519"/>
                    <a:pt x="1087531" y="1289601"/>
                    <a:pt x="1109438" y="1277430"/>
                  </a:cubicBezTo>
                  <a:cubicBezTo>
                    <a:pt x="1123293" y="1269733"/>
                    <a:pt x="1129487" y="1250703"/>
                    <a:pt x="1130703" y="1234900"/>
                  </a:cubicBezTo>
                  <a:cubicBezTo>
                    <a:pt x="1133560" y="1197765"/>
                    <a:pt x="1120979" y="1137066"/>
                    <a:pt x="1109438" y="1096676"/>
                  </a:cubicBezTo>
                  <a:cubicBezTo>
                    <a:pt x="1099795" y="1062927"/>
                    <a:pt x="1102394" y="1059285"/>
                    <a:pt x="1066908" y="1043514"/>
                  </a:cubicBezTo>
                  <a:cubicBezTo>
                    <a:pt x="1046424" y="1034410"/>
                    <a:pt x="1003112" y="1022249"/>
                    <a:pt x="1003112" y="1022249"/>
                  </a:cubicBezTo>
                  <a:cubicBezTo>
                    <a:pt x="999568" y="997440"/>
                    <a:pt x="999681" y="971825"/>
                    <a:pt x="992480" y="947821"/>
                  </a:cubicBezTo>
                  <a:cubicBezTo>
                    <a:pt x="988808" y="935581"/>
                    <a:pt x="968116" y="928320"/>
                    <a:pt x="971215" y="915923"/>
                  </a:cubicBezTo>
                  <a:cubicBezTo>
                    <a:pt x="973933" y="905050"/>
                    <a:pt x="992336" y="908369"/>
                    <a:pt x="1003112" y="905290"/>
                  </a:cubicBezTo>
                  <a:cubicBezTo>
                    <a:pt x="1077234" y="884113"/>
                    <a:pt x="1015479" y="904905"/>
                    <a:pt x="1109438" y="884025"/>
                  </a:cubicBezTo>
                  <a:cubicBezTo>
                    <a:pt x="1120379" y="881594"/>
                    <a:pt x="1130703" y="876937"/>
                    <a:pt x="1141336" y="873393"/>
                  </a:cubicBezTo>
                  <a:cubicBezTo>
                    <a:pt x="1151968" y="862760"/>
                    <a:pt x="1161682" y="851121"/>
                    <a:pt x="1173233" y="841495"/>
                  </a:cubicBezTo>
                  <a:cubicBezTo>
                    <a:pt x="1183050" y="833314"/>
                    <a:pt x="1198358" y="831066"/>
                    <a:pt x="1205131" y="820230"/>
                  </a:cubicBezTo>
                  <a:cubicBezTo>
                    <a:pt x="1217011" y="801222"/>
                    <a:pt x="1213962" y="775086"/>
                    <a:pt x="1226396" y="756435"/>
                  </a:cubicBezTo>
                  <a:lnTo>
                    <a:pt x="1247661" y="724537"/>
                  </a:lnTo>
                  <a:cubicBezTo>
                    <a:pt x="1239248" y="631994"/>
                    <a:pt x="1257641" y="628027"/>
                    <a:pt x="1215764" y="575681"/>
                  </a:cubicBezTo>
                  <a:cubicBezTo>
                    <a:pt x="1209502" y="567853"/>
                    <a:pt x="1201587" y="561504"/>
                    <a:pt x="1194498" y="554416"/>
                  </a:cubicBezTo>
                  <a:cubicBezTo>
                    <a:pt x="1198042" y="508342"/>
                    <a:pt x="1199731" y="462087"/>
                    <a:pt x="1205131" y="416193"/>
                  </a:cubicBezTo>
                  <a:cubicBezTo>
                    <a:pt x="1206838" y="401680"/>
                    <a:pt x="1209229" y="386733"/>
                    <a:pt x="1215764" y="373663"/>
                  </a:cubicBezTo>
                  <a:cubicBezTo>
                    <a:pt x="1220247" y="364697"/>
                    <a:pt x="1231014" y="360417"/>
                    <a:pt x="1237029" y="352397"/>
                  </a:cubicBezTo>
                  <a:cubicBezTo>
                    <a:pt x="1237039" y="352384"/>
                    <a:pt x="1290187" y="272660"/>
                    <a:pt x="1300824" y="256704"/>
                  </a:cubicBezTo>
                  <a:lnTo>
                    <a:pt x="1322089" y="224807"/>
                  </a:lnTo>
                  <a:cubicBezTo>
                    <a:pt x="1287297" y="198713"/>
                    <a:pt x="1266644" y="167199"/>
                    <a:pt x="1215764" y="203542"/>
                  </a:cubicBezTo>
                  <a:cubicBezTo>
                    <a:pt x="1203873" y="212036"/>
                    <a:pt x="1210887" y="232641"/>
                    <a:pt x="1205131" y="246072"/>
                  </a:cubicBezTo>
                  <a:cubicBezTo>
                    <a:pt x="1200097" y="257817"/>
                    <a:pt x="1190954" y="267337"/>
                    <a:pt x="1183866" y="277969"/>
                  </a:cubicBezTo>
                  <a:cubicBezTo>
                    <a:pt x="1180322" y="263792"/>
                    <a:pt x="1171166" y="249905"/>
                    <a:pt x="1173233" y="235439"/>
                  </a:cubicBezTo>
                  <a:cubicBezTo>
                    <a:pt x="1175040" y="222789"/>
                    <a:pt x="1193648" y="216292"/>
                    <a:pt x="1194498" y="203542"/>
                  </a:cubicBezTo>
                  <a:cubicBezTo>
                    <a:pt x="1197337" y="160959"/>
                    <a:pt x="1199186" y="115784"/>
                    <a:pt x="1183866" y="75951"/>
                  </a:cubicBezTo>
                  <a:cubicBezTo>
                    <a:pt x="1178620" y="62312"/>
                    <a:pt x="1155513" y="68862"/>
                    <a:pt x="1141336" y="65318"/>
                  </a:cubicBezTo>
                  <a:cubicBezTo>
                    <a:pt x="1134248" y="54686"/>
                    <a:pt x="1125786" y="44850"/>
                    <a:pt x="1120071" y="33421"/>
                  </a:cubicBezTo>
                  <a:cubicBezTo>
                    <a:pt x="1115059" y="23396"/>
                    <a:pt x="1120215" y="4602"/>
                    <a:pt x="1109438" y="1523"/>
                  </a:cubicBezTo>
                  <a:cubicBezTo>
                    <a:pt x="1088709" y="-4399"/>
                    <a:pt x="1066908" y="8612"/>
                    <a:pt x="1045643" y="12156"/>
                  </a:cubicBezTo>
                  <a:cubicBezTo>
                    <a:pt x="1038555" y="22788"/>
                    <a:pt x="1032361" y="34075"/>
                    <a:pt x="1024378" y="44053"/>
                  </a:cubicBezTo>
                  <a:cubicBezTo>
                    <a:pt x="1018116" y="51881"/>
                    <a:pt x="1008270" y="56722"/>
                    <a:pt x="1003112" y="65318"/>
                  </a:cubicBezTo>
                  <a:cubicBezTo>
                    <a:pt x="984047" y="97093"/>
                    <a:pt x="1002330" y="108631"/>
                    <a:pt x="971215" y="139746"/>
                  </a:cubicBezTo>
                  <a:cubicBezTo>
                    <a:pt x="963290" y="147671"/>
                    <a:pt x="949950" y="146835"/>
                    <a:pt x="939317" y="150379"/>
                  </a:cubicBezTo>
                  <a:cubicBezTo>
                    <a:pt x="935773" y="161011"/>
                    <a:pt x="926486" y="171286"/>
                    <a:pt x="928684" y="182276"/>
                  </a:cubicBezTo>
                  <a:cubicBezTo>
                    <a:pt x="930650" y="192106"/>
                    <a:pt x="957778" y="197279"/>
                    <a:pt x="949950" y="203542"/>
                  </a:cubicBezTo>
                  <a:cubicBezTo>
                    <a:pt x="929802" y="219661"/>
                    <a:pt x="900331" y="217719"/>
                    <a:pt x="875522" y="224807"/>
                  </a:cubicBezTo>
                  <a:cubicBezTo>
                    <a:pt x="871978" y="235439"/>
                    <a:pt x="872814" y="248779"/>
                    <a:pt x="864889" y="256704"/>
                  </a:cubicBezTo>
                  <a:cubicBezTo>
                    <a:pt x="856964" y="264629"/>
                    <a:pt x="844086" y="265752"/>
                    <a:pt x="832991" y="267337"/>
                  </a:cubicBezTo>
                  <a:cubicBezTo>
                    <a:pt x="794238" y="272873"/>
                    <a:pt x="755019" y="274425"/>
                    <a:pt x="716033" y="277969"/>
                  </a:cubicBezTo>
                  <a:lnTo>
                    <a:pt x="641605" y="299235"/>
                  </a:lnTo>
                  <a:cubicBezTo>
                    <a:pt x="627507" y="303080"/>
                    <a:pt x="611234" y="301761"/>
                    <a:pt x="599075" y="309867"/>
                  </a:cubicBezTo>
                  <a:cubicBezTo>
                    <a:pt x="588442" y="316955"/>
                    <a:pt x="584898" y="331132"/>
                    <a:pt x="577810" y="341765"/>
                  </a:cubicBezTo>
                  <a:cubicBezTo>
                    <a:pt x="584898" y="352398"/>
                    <a:pt x="590039" y="364627"/>
                    <a:pt x="599075" y="373663"/>
                  </a:cubicBezTo>
                  <a:cubicBezTo>
                    <a:pt x="633099" y="407687"/>
                    <a:pt x="650112" y="382169"/>
                    <a:pt x="599075" y="416193"/>
                  </a:cubicBezTo>
                  <a:cubicBezTo>
                    <a:pt x="591987" y="437458"/>
                    <a:pt x="590244" y="461337"/>
                    <a:pt x="577810" y="479988"/>
                  </a:cubicBezTo>
                  <a:cubicBezTo>
                    <a:pt x="525013" y="559185"/>
                    <a:pt x="592870" y="461916"/>
                    <a:pt x="524647" y="543783"/>
                  </a:cubicBezTo>
                  <a:cubicBezTo>
                    <a:pt x="450625" y="632609"/>
                    <a:pt x="564683" y="514380"/>
                    <a:pt x="471484" y="607579"/>
                  </a:cubicBezTo>
                  <a:cubicBezTo>
                    <a:pt x="467940" y="618211"/>
                    <a:pt x="466618" y="629866"/>
                    <a:pt x="460852" y="639476"/>
                  </a:cubicBezTo>
                  <a:cubicBezTo>
                    <a:pt x="455694" y="648072"/>
                    <a:pt x="448183" y="655584"/>
                    <a:pt x="439587" y="660742"/>
                  </a:cubicBezTo>
                  <a:cubicBezTo>
                    <a:pt x="429976" y="666508"/>
                    <a:pt x="418846" y="670311"/>
                    <a:pt x="407689" y="671374"/>
                  </a:cubicBezTo>
                  <a:cubicBezTo>
                    <a:pt x="344083" y="677432"/>
                    <a:pt x="280098" y="678463"/>
                    <a:pt x="216303" y="682007"/>
                  </a:cubicBezTo>
                  <a:cubicBezTo>
                    <a:pt x="209215" y="692639"/>
                    <a:pt x="204655" y="705489"/>
                    <a:pt x="195038" y="713904"/>
                  </a:cubicBezTo>
                  <a:cubicBezTo>
                    <a:pt x="175804" y="730734"/>
                    <a:pt x="131243" y="756435"/>
                    <a:pt x="131243" y="756435"/>
                  </a:cubicBezTo>
                  <a:cubicBezTo>
                    <a:pt x="127699" y="767067"/>
                    <a:pt x="122615" y="777305"/>
                    <a:pt x="120610" y="788332"/>
                  </a:cubicBezTo>
                  <a:cubicBezTo>
                    <a:pt x="115498" y="816445"/>
                    <a:pt x="117496" y="845826"/>
                    <a:pt x="109978" y="873393"/>
                  </a:cubicBezTo>
                  <a:cubicBezTo>
                    <a:pt x="103724" y="896323"/>
                    <a:pt x="77243" y="917801"/>
                    <a:pt x="56815" y="926556"/>
                  </a:cubicBezTo>
                  <a:cubicBezTo>
                    <a:pt x="43383" y="932312"/>
                    <a:pt x="28461" y="933644"/>
                    <a:pt x="14284" y="937188"/>
                  </a:cubicBezTo>
                  <a:cubicBezTo>
                    <a:pt x="10740" y="951365"/>
                    <a:pt x="3652" y="965105"/>
                    <a:pt x="3652" y="979718"/>
                  </a:cubicBezTo>
                  <a:cubicBezTo>
                    <a:pt x="3652" y="1069094"/>
                    <a:pt x="-15919" y="1098032"/>
                    <a:pt x="35550" y="1139207"/>
                  </a:cubicBezTo>
                  <a:cubicBezTo>
                    <a:pt x="45528" y="1147190"/>
                    <a:pt x="56017" y="1154757"/>
                    <a:pt x="67447" y="1160472"/>
                  </a:cubicBezTo>
                  <a:cubicBezTo>
                    <a:pt x="77472" y="1165484"/>
                    <a:pt x="88712" y="1167560"/>
                    <a:pt x="99345" y="1171104"/>
                  </a:cubicBezTo>
                  <a:cubicBezTo>
                    <a:pt x="109978" y="1178192"/>
                    <a:pt x="119813" y="1186654"/>
                    <a:pt x="131243" y="1192369"/>
                  </a:cubicBezTo>
                  <a:cubicBezTo>
                    <a:pt x="141267" y="1197381"/>
                    <a:pt x="153815" y="1196785"/>
                    <a:pt x="163140" y="1203002"/>
                  </a:cubicBezTo>
                  <a:cubicBezTo>
                    <a:pt x="242780" y="1256097"/>
                    <a:pt x="151095" y="1220253"/>
                    <a:pt x="226936" y="1245532"/>
                  </a:cubicBezTo>
                  <a:cubicBezTo>
                    <a:pt x="318342" y="1306470"/>
                    <a:pt x="202695" y="1233412"/>
                    <a:pt x="290731" y="1277430"/>
                  </a:cubicBezTo>
                  <a:cubicBezTo>
                    <a:pt x="302161" y="1283145"/>
                    <a:pt x="310833" y="1293780"/>
                    <a:pt x="322629" y="1298695"/>
                  </a:cubicBezTo>
                  <a:cubicBezTo>
                    <a:pt x="353666" y="1311627"/>
                    <a:pt x="386424" y="1319960"/>
                    <a:pt x="418322" y="1330593"/>
                  </a:cubicBezTo>
                  <a:cubicBezTo>
                    <a:pt x="418326" y="1330594"/>
                    <a:pt x="482114" y="1351856"/>
                    <a:pt x="482117" y="1351858"/>
                  </a:cubicBezTo>
                  <a:cubicBezTo>
                    <a:pt x="492750" y="1358946"/>
                    <a:pt x="502050" y="1368636"/>
                    <a:pt x="514015" y="1373123"/>
                  </a:cubicBezTo>
                  <a:cubicBezTo>
                    <a:pt x="530936" y="1379469"/>
                    <a:pt x="549743" y="1379001"/>
                    <a:pt x="567178" y="1383756"/>
                  </a:cubicBezTo>
                  <a:cubicBezTo>
                    <a:pt x="588803" y="1389654"/>
                    <a:pt x="630973" y="1405021"/>
                    <a:pt x="630973" y="1405021"/>
                  </a:cubicBezTo>
                  <a:cubicBezTo>
                    <a:pt x="641606" y="1415653"/>
                    <a:pt x="651319" y="1427292"/>
                    <a:pt x="662871" y="1436918"/>
                  </a:cubicBezTo>
                  <a:cubicBezTo>
                    <a:pt x="682680" y="1453425"/>
                    <a:pt x="701427" y="1463768"/>
                    <a:pt x="726666" y="1468816"/>
                  </a:cubicBezTo>
                  <a:cubicBezTo>
                    <a:pt x="733617" y="1470206"/>
                    <a:pt x="742615" y="1468816"/>
                    <a:pt x="747931" y="1458183"/>
                  </a:cubicBezTo>
                  <a:close/>
                </a:path>
              </a:pathLst>
            </a:cu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4" name="Forma libre: forma 13">
              <a:extLst>
                <a:ext uri="{FF2B5EF4-FFF2-40B4-BE49-F238E27FC236}">
                  <a16:creationId xmlns:a16="http://schemas.microsoft.com/office/drawing/2014/main" id="{9605B639-BE30-4355-BB83-0E58EC89FF86}"/>
                </a:ext>
              </a:extLst>
            </p:cNvPr>
            <p:cNvSpPr/>
            <p:nvPr/>
          </p:nvSpPr>
          <p:spPr>
            <a:xfrm>
              <a:off x="7751812" y="2183537"/>
              <a:ext cx="3923118" cy="4217263"/>
            </a:xfrm>
            <a:custGeom>
              <a:avLst/>
              <a:gdLst>
                <a:gd name="connsiteX0" fmla="*/ 1555961 w 3923118"/>
                <a:gd name="connsiteY0" fmla="*/ 105 h 4217263"/>
                <a:gd name="connsiteX1" fmla="*/ 1487722 w 3923118"/>
                <a:gd name="connsiteY1" fmla="*/ 41048 h 4217263"/>
                <a:gd name="connsiteX2" fmla="*/ 1310301 w 3923118"/>
                <a:gd name="connsiteY2" fmla="*/ 109287 h 4217263"/>
                <a:gd name="connsiteX3" fmla="*/ 1323949 w 3923118"/>
                <a:gd name="connsiteY3" fmla="*/ 327651 h 4217263"/>
                <a:gd name="connsiteX4" fmla="*/ 1337597 w 3923118"/>
                <a:gd name="connsiteY4" fmla="*/ 382242 h 4217263"/>
                <a:gd name="connsiteX5" fmla="*/ 1378540 w 3923118"/>
                <a:gd name="connsiteY5" fmla="*/ 395890 h 4217263"/>
                <a:gd name="connsiteX6" fmla="*/ 1364892 w 3923118"/>
                <a:gd name="connsiteY6" fmla="*/ 450481 h 4217263"/>
                <a:gd name="connsiteX7" fmla="*/ 1323949 w 3923118"/>
                <a:gd name="connsiteY7" fmla="*/ 436833 h 4217263"/>
                <a:gd name="connsiteX8" fmla="*/ 1242063 w 3923118"/>
                <a:gd name="connsiteY8" fmla="*/ 382242 h 4217263"/>
                <a:gd name="connsiteX9" fmla="*/ 1187472 w 3923118"/>
                <a:gd name="connsiteY9" fmla="*/ 395890 h 4217263"/>
                <a:gd name="connsiteX10" fmla="*/ 1173824 w 3923118"/>
                <a:gd name="connsiteY10" fmla="*/ 600606 h 4217263"/>
                <a:gd name="connsiteX11" fmla="*/ 1160176 w 3923118"/>
                <a:gd name="connsiteY11" fmla="*/ 641550 h 4217263"/>
                <a:gd name="connsiteX12" fmla="*/ 1146528 w 3923118"/>
                <a:gd name="connsiteY12" fmla="*/ 750732 h 4217263"/>
                <a:gd name="connsiteX13" fmla="*/ 1132881 w 3923118"/>
                <a:gd name="connsiteY13" fmla="*/ 805323 h 4217263"/>
                <a:gd name="connsiteX14" fmla="*/ 1091937 w 3923118"/>
                <a:gd name="connsiteY14" fmla="*/ 832618 h 4217263"/>
                <a:gd name="connsiteX15" fmla="*/ 1064642 w 3923118"/>
                <a:gd name="connsiteY15" fmla="*/ 873562 h 4217263"/>
                <a:gd name="connsiteX16" fmla="*/ 1023698 w 3923118"/>
                <a:gd name="connsiteY16" fmla="*/ 900857 h 4217263"/>
                <a:gd name="connsiteX17" fmla="*/ 969107 w 3923118"/>
                <a:gd name="connsiteY17" fmla="*/ 982744 h 4217263"/>
                <a:gd name="connsiteX18" fmla="*/ 928164 w 3923118"/>
                <a:gd name="connsiteY18" fmla="*/ 1078278 h 4217263"/>
                <a:gd name="connsiteX19" fmla="*/ 900869 w 3923118"/>
                <a:gd name="connsiteY19" fmla="*/ 1160164 h 4217263"/>
                <a:gd name="connsiteX20" fmla="*/ 873573 w 3923118"/>
                <a:gd name="connsiteY20" fmla="*/ 1214756 h 4217263"/>
                <a:gd name="connsiteX21" fmla="*/ 846278 w 3923118"/>
                <a:gd name="connsiteY21" fmla="*/ 1255699 h 4217263"/>
                <a:gd name="connsiteX22" fmla="*/ 832630 w 3923118"/>
                <a:gd name="connsiteY22" fmla="*/ 1296642 h 4217263"/>
                <a:gd name="connsiteX23" fmla="*/ 778039 w 3923118"/>
                <a:gd name="connsiteY23" fmla="*/ 1310290 h 4217263"/>
                <a:gd name="connsiteX24" fmla="*/ 682504 w 3923118"/>
                <a:gd name="connsiteY24" fmla="*/ 1433120 h 4217263"/>
                <a:gd name="connsiteX25" fmla="*/ 600618 w 3923118"/>
                <a:gd name="connsiteY25" fmla="*/ 1501359 h 4217263"/>
                <a:gd name="connsiteX26" fmla="*/ 546027 w 3923118"/>
                <a:gd name="connsiteY26" fmla="*/ 1583245 h 4217263"/>
                <a:gd name="connsiteX27" fmla="*/ 532379 w 3923118"/>
                <a:gd name="connsiteY27" fmla="*/ 1651484 h 4217263"/>
                <a:gd name="connsiteX28" fmla="*/ 505084 w 3923118"/>
                <a:gd name="connsiteY28" fmla="*/ 1692427 h 4217263"/>
                <a:gd name="connsiteX29" fmla="*/ 450492 w 3923118"/>
                <a:gd name="connsiteY29" fmla="*/ 1787962 h 4217263"/>
                <a:gd name="connsiteX30" fmla="*/ 450492 w 3923118"/>
                <a:gd name="connsiteY30" fmla="*/ 1992678 h 4217263"/>
                <a:gd name="connsiteX31" fmla="*/ 491436 w 3923118"/>
                <a:gd name="connsiteY31" fmla="*/ 2019973 h 4217263"/>
                <a:gd name="connsiteX32" fmla="*/ 477788 w 3923118"/>
                <a:gd name="connsiteY32" fmla="*/ 2088212 h 4217263"/>
                <a:gd name="connsiteX33" fmla="*/ 436845 w 3923118"/>
                <a:gd name="connsiteY33" fmla="*/ 2170099 h 4217263"/>
                <a:gd name="connsiteX34" fmla="*/ 423197 w 3923118"/>
                <a:gd name="connsiteY34" fmla="*/ 2224690 h 4217263"/>
                <a:gd name="connsiteX35" fmla="*/ 382254 w 3923118"/>
                <a:gd name="connsiteY35" fmla="*/ 2251985 h 4217263"/>
                <a:gd name="connsiteX36" fmla="*/ 204833 w 3923118"/>
                <a:gd name="connsiteY36" fmla="*/ 2279281 h 4217263"/>
                <a:gd name="connsiteX37" fmla="*/ 259424 w 3923118"/>
                <a:gd name="connsiteY37" fmla="*/ 2443054 h 4217263"/>
                <a:gd name="connsiteX38" fmla="*/ 300367 w 3923118"/>
                <a:gd name="connsiteY38" fmla="*/ 2470350 h 4217263"/>
                <a:gd name="connsiteX39" fmla="*/ 314015 w 3923118"/>
                <a:gd name="connsiteY39" fmla="*/ 2565884 h 4217263"/>
                <a:gd name="connsiteX40" fmla="*/ 327663 w 3923118"/>
                <a:gd name="connsiteY40" fmla="*/ 2620475 h 4217263"/>
                <a:gd name="connsiteX41" fmla="*/ 204833 w 3923118"/>
                <a:gd name="connsiteY41" fmla="*/ 2606827 h 4217263"/>
                <a:gd name="connsiteX42" fmla="*/ 191185 w 3923118"/>
                <a:gd name="connsiteY42" fmla="*/ 2552236 h 4217263"/>
                <a:gd name="connsiteX43" fmla="*/ 150242 w 3923118"/>
                <a:gd name="connsiteY43" fmla="*/ 2524941 h 4217263"/>
                <a:gd name="connsiteX44" fmla="*/ 27412 w 3923118"/>
                <a:gd name="connsiteY44" fmla="*/ 2538588 h 4217263"/>
                <a:gd name="connsiteX45" fmla="*/ 116 w 3923118"/>
                <a:gd name="connsiteY45" fmla="*/ 2579532 h 4217263"/>
                <a:gd name="connsiteX46" fmla="*/ 27412 w 3923118"/>
                <a:gd name="connsiteY46" fmla="*/ 2825191 h 4217263"/>
                <a:gd name="connsiteX47" fmla="*/ 54707 w 3923118"/>
                <a:gd name="connsiteY47" fmla="*/ 2879782 h 4217263"/>
                <a:gd name="connsiteX48" fmla="*/ 232128 w 3923118"/>
                <a:gd name="connsiteY48" fmla="*/ 2866135 h 4217263"/>
                <a:gd name="connsiteX49" fmla="*/ 314015 w 3923118"/>
                <a:gd name="connsiteY49" fmla="*/ 2838839 h 4217263"/>
                <a:gd name="connsiteX50" fmla="*/ 354958 w 3923118"/>
                <a:gd name="connsiteY50" fmla="*/ 2852487 h 4217263"/>
                <a:gd name="connsiteX51" fmla="*/ 409549 w 3923118"/>
                <a:gd name="connsiteY51" fmla="*/ 2920726 h 4217263"/>
                <a:gd name="connsiteX52" fmla="*/ 491436 w 3923118"/>
                <a:gd name="connsiteY52" fmla="*/ 2934373 h 4217263"/>
                <a:gd name="connsiteX53" fmla="*/ 559675 w 3923118"/>
                <a:gd name="connsiteY53" fmla="*/ 2948021 h 4217263"/>
                <a:gd name="connsiteX54" fmla="*/ 600618 w 3923118"/>
                <a:gd name="connsiteY54" fmla="*/ 2961669 h 4217263"/>
                <a:gd name="connsiteX55" fmla="*/ 709800 w 3923118"/>
                <a:gd name="connsiteY55" fmla="*/ 2975317 h 4217263"/>
                <a:gd name="connsiteX56" fmla="*/ 750743 w 3923118"/>
                <a:gd name="connsiteY56" fmla="*/ 3002612 h 4217263"/>
                <a:gd name="connsiteX57" fmla="*/ 805334 w 3923118"/>
                <a:gd name="connsiteY57" fmla="*/ 3016260 h 4217263"/>
                <a:gd name="connsiteX58" fmla="*/ 887221 w 3923118"/>
                <a:gd name="connsiteY58" fmla="*/ 3084499 h 4217263"/>
                <a:gd name="connsiteX59" fmla="*/ 941812 w 3923118"/>
                <a:gd name="connsiteY59" fmla="*/ 3098147 h 4217263"/>
                <a:gd name="connsiteX60" fmla="*/ 982755 w 3923118"/>
                <a:gd name="connsiteY60" fmla="*/ 3111794 h 4217263"/>
                <a:gd name="connsiteX61" fmla="*/ 1023698 w 3923118"/>
                <a:gd name="connsiteY61" fmla="*/ 3139090 h 4217263"/>
                <a:gd name="connsiteX62" fmla="*/ 1037346 w 3923118"/>
                <a:gd name="connsiteY62" fmla="*/ 3275567 h 4217263"/>
                <a:gd name="connsiteX63" fmla="*/ 1214767 w 3923118"/>
                <a:gd name="connsiteY63" fmla="*/ 3289215 h 4217263"/>
                <a:gd name="connsiteX64" fmla="*/ 1228415 w 3923118"/>
                <a:gd name="connsiteY64" fmla="*/ 3330159 h 4217263"/>
                <a:gd name="connsiteX65" fmla="*/ 1378540 w 3923118"/>
                <a:gd name="connsiteY65" fmla="*/ 3371102 h 4217263"/>
                <a:gd name="connsiteX66" fmla="*/ 1351245 w 3923118"/>
                <a:gd name="connsiteY66" fmla="*/ 3412045 h 4217263"/>
                <a:gd name="connsiteX67" fmla="*/ 1310301 w 3923118"/>
                <a:gd name="connsiteY67" fmla="*/ 3439341 h 4217263"/>
                <a:gd name="connsiteX68" fmla="*/ 1296654 w 3923118"/>
                <a:gd name="connsiteY68" fmla="*/ 3480284 h 4217263"/>
                <a:gd name="connsiteX69" fmla="*/ 1419484 w 3923118"/>
                <a:gd name="connsiteY69" fmla="*/ 3534875 h 4217263"/>
                <a:gd name="connsiteX70" fmla="*/ 1460427 w 3923118"/>
                <a:gd name="connsiteY70" fmla="*/ 3548523 h 4217263"/>
                <a:gd name="connsiteX71" fmla="*/ 1474075 w 3923118"/>
                <a:gd name="connsiteY71" fmla="*/ 3589466 h 4217263"/>
                <a:gd name="connsiteX72" fmla="*/ 1487722 w 3923118"/>
                <a:gd name="connsiteY72" fmla="*/ 3698648 h 4217263"/>
                <a:gd name="connsiteX73" fmla="*/ 1528666 w 3923118"/>
                <a:gd name="connsiteY73" fmla="*/ 3725944 h 4217263"/>
                <a:gd name="connsiteX74" fmla="*/ 1869860 w 3923118"/>
                <a:gd name="connsiteY74" fmla="*/ 3712296 h 4217263"/>
                <a:gd name="connsiteX75" fmla="*/ 1910803 w 3923118"/>
                <a:gd name="connsiteY75" fmla="*/ 3685000 h 4217263"/>
                <a:gd name="connsiteX76" fmla="*/ 2033633 w 3923118"/>
                <a:gd name="connsiteY76" fmla="*/ 3671353 h 4217263"/>
                <a:gd name="connsiteX77" fmla="*/ 2074576 w 3923118"/>
                <a:gd name="connsiteY77" fmla="*/ 3657705 h 4217263"/>
                <a:gd name="connsiteX78" fmla="*/ 2183758 w 3923118"/>
                <a:gd name="connsiteY78" fmla="*/ 3685000 h 4217263"/>
                <a:gd name="connsiteX79" fmla="*/ 2402122 w 3923118"/>
                <a:gd name="connsiteY79" fmla="*/ 3698648 h 4217263"/>
                <a:gd name="connsiteX80" fmla="*/ 2443066 w 3923118"/>
                <a:gd name="connsiteY80" fmla="*/ 3739591 h 4217263"/>
                <a:gd name="connsiteX81" fmla="*/ 2620487 w 3923118"/>
                <a:gd name="connsiteY81" fmla="*/ 3780535 h 4217263"/>
                <a:gd name="connsiteX82" fmla="*/ 2538600 w 3923118"/>
                <a:gd name="connsiteY82" fmla="*/ 3835126 h 4217263"/>
                <a:gd name="connsiteX83" fmla="*/ 2497657 w 3923118"/>
                <a:gd name="connsiteY83" fmla="*/ 3862421 h 4217263"/>
                <a:gd name="connsiteX84" fmla="*/ 2484009 w 3923118"/>
                <a:gd name="connsiteY84" fmla="*/ 3903364 h 4217263"/>
                <a:gd name="connsiteX85" fmla="*/ 2470361 w 3923118"/>
                <a:gd name="connsiteY85" fmla="*/ 3998899 h 4217263"/>
                <a:gd name="connsiteX86" fmla="*/ 2429418 w 3923118"/>
                <a:gd name="connsiteY86" fmla="*/ 4012547 h 4217263"/>
                <a:gd name="connsiteX87" fmla="*/ 2429418 w 3923118"/>
                <a:gd name="connsiteY87" fmla="*/ 4094433 h 4217263"/>
                <a:gd name="connsiteX88" fmla="*/ 2443066 w 3923118"/>
                <a:gd name="connsiteY88" fmla="*/ 4135376 h 4217263"/>
                <a:gd name="connsiteX89" fmla="*/ 2593191 w 3923118"/>
                <a:gd name="connsiteY89" fmla="*/ 4149024 h 4217263"/>
                <a:gd name="connsiteX90" fmla="*/ 2634134 w 3923118"/>
                <a:gd name="connsiteY90" fmla="*/ 4189967 h 4217263"/>
                <a:gd name="connsiteX91" fmla="*/ 2688725 w 3923118"/>
                <a:gd name="connsiteY91" fmla="*/ 4203615 h 4217263"/>
                <a:gd name="connsiteX92" fmla="*/ 2729669 w 3923118"/>
                <a:gd name="connsiteY92" fmla="*/ 4217263 h 4217263"/>
                <a:gd name="connsiteX93" fmla="*/ 2743316 w 3923118"/>
                <a:gd name="connsiteY93" fmla="*/ 4176320 h 4217263"/>
                <a:gd name="connsiteX94" fmla="*/ 2729669 w 3923118"/>
                <a:gd name="connsiteY94" fmla="*/ 4135376 h 4217263"/>
                <a:gd name="connsiteX95" fmla="*/ 2770612 w 3923118"/>
                <a:gd name="connsiteY95" fmla="*/ 4108081 h 4217263"/>
                <a:gd name="connsiteX96" fmla="*/ 2784260 w 3923118"/>
                <a:gd name="connsiteY96" fmla="*/ 4039842 h 4217263"/>
                <a:gd name="connsiteX97" fmla="*/ 2811555 w 3923118"/>
                <a:gd name="connsiteY97" fmla="*/ 3998899 h 4217263"/>
                <a:gd name="connsiteX98" fmla="*/ 2825203 w 3923118"/>
                <a:gd name="connsiteY98" fmla="*/ 3957956 h 4217263"/>
                <a:gd name="connsiteX99" fmla="*/ 2852498 w 3923118"/>
                <a:gd name="connsiteY99" fmla="*/ 3671353 h 4217263"/>
                <a:gd name="connsiteX100" fmla="*/ 2866146 w 3923118"/>
                <a:gd name="connsiteY100" fmla="*/ 3630409 h 4217263"/>
                <a:gd name="connsiteX101" fmla="*/ 2893442 w 3923118"/>
                <a:gd name="connsiteY101" fmla="*/ 3589466 h 4217263"/>
                <a:gd name="connsiteX102" fmla="*/ 2920737 w 3923118"/>
                <a:gd name="connsiteY102" fmla="*/ 3452988 h 4217263"/>
                <a:gd name="connsiteX103" fmla="*/ 2948033 w 3923118"/>
                <a:gd name="connsiteY103" fmla="*/ 3371102 h 4217263"/>
                <a:gd name="connsiteX104" fmla="*/ 2934385 w 3923118"/>
                <a:gd name="connsiteY104" fmla="*/ 3180033 h 4217263"/>
                <a:gd name="connsiteX105" fmla="*/ 2893442 w 3923118"/>
                <a:gd name="connsiteY105" fmla="*/ 3152738 h 4217263"/>
                <a:gd name="connsiteX106" fmla="*/ 2879794 w 3923118"/>
                <a:gd name="connsiteY106" fmla="*/ 3084499 h 4217263"/>
                <a:gd name="connsiteX107" fmla="*/ 2811555 w 3923118"/>
                <a:gd name="connsiteY107" fmla="*/ 3016260 h 4217263"/>
                <a:gd name="connsiteX108" fmla="*/ 2797907 w 3923118"/>
                <a:gd name="connsiteY108" fmla="*/ 2975317 h 4217263"/>
                <a:gd name="connsiteX109" fmla="*/ 2756964 w 3923118"/>
                <a:gd name="connsiteY109" fmla="*/ 2961669 h 4217263"/>
                <a:gd name="connsiteX110" fmla="*/ 2716021 w 3923118"/>
                <a:gd name="connsiteY110" fmla="*/ 2920726 h 4217263"/>
                <a:gd name="connsiteX111" fmla="*/ 2716021 w 3923118"/>
                <a:gd name="connsiteY111" fmla="*/ 2811544 h 4217263"/>
                <a:gd name="connsiteX112" fmla="*/ 2770612 w 3923118"/>
                <a:gd name="connsiteY112" fmla="*/ 2797896 h 4217263"/>
                <a:gd name="connsiteX113" fmla="*/ 2948033 w 3923118"/>
                <a:gd name="connsiteY113" fmla="*/ 2784248 h 4217263"/>
                <a:gd name="connsiteX114" fmla="*/ 3029919 w 3923118"/>
                <a:gd name="connsiteY114" fmla="*/ 2770600 h 4217263"/>
                <a:gd name="connsiteX115" fmla="*/ 3029919 w 3923118"/>
                <a:gd name="connsiteY115" fmla="*/ 2565884 h 4217263"/>
                <a:gd name="connsiteX116" fmla="*/ 2893442 w 3923118"/>
                <a:gd name="connsiteY116" fmla="*/ 2552236 h 4217263"/>
                <a:gd name="connsiteX117" fmla="*/ 2811555 w 3923118"/>
                <a:gd name="connsiteY117" fmla="*/ 2538588 h 4217263"/>
                <a:gd name="connsiteX118" fmla="*/ 2811555 w 3923118"/>
                <a:gd name="connsiteY118" fmla="*/ 2415759 h 4217263"/>
                <a:gd name="connsiteX119" fmla="*/ 2948033 w 3923118"/>
                <a:gd name="connsiteY119" fmla="*/ 2429406 h 4217263"/>
                <a:gd name="connsiteX120" fmla="*/ 3453000 w 3923118"/>
                <a:gd name="connsiteY120" fmla="*/ 2415759 h 4217263"/>
                <a:gd name="connsiteX121" fmla="*/ 3425704 w 3923118"/>
                <a:gd name="connsiteY121" fmla="*/ 2374815 h 4217263"/>
                <a:gd name="connsiteX122" fmla="*/ 3466648 w 3923118"/>
                <a:gd name="connsiteY122" fmla="*/ 2361167 h 4217263"/>
                <a:gd name="connsiteX123" fmla="*/ 3507591 w 3923118"/>
                <a:gd name="connsiteY123" fmla="*/ 2388463 h 4217263"/>
                <a:gd name="connsiteX124" fmla="*/ 3671364 w 3923118"/>
                <a:gd name="connsiteY124" fmla="*/ 2361167 h 4217263"/>
                <a:gd name="connsiteX125" fmla="*/ 3712307 w 3923118"/>
                <a:gd name="connsiteY125" fmla="*/ 2388463 h 4217263"/>
                <a:gd name="connsiteX126" fmla="*/ 3739603 w 3923118"/>
                <a:gd name="connsiteY126" fmla="*/ 2552236 h 4217263"/>
                <a:gd name="connsiteX127" fmla="*/ 3766898 w 3923118"/>
                <a:gd name="connsiteY127" fmla="*/ 2593179 h 4217263"/>
                <a:gd name="connsiteX128" fmla="*/ 3862433 w 3923118"/>
                <a:gd name="connsiteY128" fmla="*/ 2634123 h 4217263"/>
                <a:gd name="connsiteX129" fmla="*/ 3903376 w 3923118"/>
                <a:gd name="connsiteY129" fmla="*/ 2661418 h 4217263"/>
                <a:gd name="connsiteX130" fmla="*/ 3903376 w 3923118"/>
                <a:gd name="connsiteY130" fmla="*/ 2443054 h 4217263"/>
                <a:gd name="connsiteX131" fmla="*/ 3889728 w 3923118"/>
                <a:gd name="connsiteY131" fmla="*/ 2402111 h 4217263"/>
                <a:gd name="connsiteX132" fmla="*/ 3862433 w 3923118"/>
                <a:gd name="connsiteY132" fmla="*/ 2361167 h 4217263"/>
                <a:gd name="connsiteX133" fmla="*/ 3848785 w 3923118"/>
                <a:gd name="connsiteY133" fmla="*/ 2306576 h 4217263"/>
                <a:gd name="connsiteX134" fmla="*/ 3821489 w 3923118"/>
                <a:gd name="connsiteY134" fmla="*/ 2265633 h 4217263"/>
                <a:gd name="connsiteX135" fmla="*/ 3794194 w 3923118"/>
                <a:gd name="connsiteY135" fmla="*/ 2211042 h 4217263"/>
                <a:gd name="connsiteX136" fmla="*/ 3780546 w 3923118"/>
                <a:gd name="connsiteY136" fmla="*/ 2170099 h 4217263"/>
                <a:gd name="connsiteX137" fmla="*/ 3766898 w 3923118"/>
                <a:gd name="connsiteY137" fmla="*/ 2115508 h 4217263"/>
                <a:gd name="connsiteX138" fmla="*/ 3725955 w 3923118"/>
                <a:gd name="connsiteY138" fmla="*/ 2088212 h 4217263"/>
                <a:gd name="connsiteX139" fmla="*/ 3630421 w 3923118"/>
                <a:gd name="connsiteY139" fmla="*/ 2019973 h 4217263"/>
                <a:gd name="connsiteX140" fmla="*/ 3616773 w 3923118"/>
                <a:gd name="connsiteY140" fmla="*/ 1979030 h 4217263"/>
                <a:gd name="connsiteX141" fmla="*/ 3698660 w 3923118"/>
                <a:gd name="connsiteY141" fmla="*/ 1951735 h 4217263"/>
                <a:gd name="connsiteX142" fmla="*/ 3739603 w 3923118"/>
                <a:gd name="connsiteY142" fmla="*/ 1924439 h 4217263"/>
                <a:gd name="connsiteX143" fmla="*/ 3739603 w 3923118"/>
                <a:gd name="connsiteY143" fmla="*/ 1801609 h 4217263"/>
                <a:gd name="connsiteX144" fmla="*/ 3685012 w 3923118"/>
                <a:gd name="connsiteY144" fmla="*/ 1719723 h 4217263"/>
                <a:gd name="connsiteX145" fmla="*/ 3630421 w 3923118"/>
                <a:gd name="connsiteY145" fmla="*/ 1637836 h 4217263"/>
                <a:gd name="connsiteX146" fmla="*/ 3603125 w 3923118"/>
                <a:gd name="connsiteY146" fmla="*/ 1583245 h 4217263"/>
                <a:gd name="connsiteX147" fmla="*/ 3575830 w 3923118"/>
                <a:gd name="connsiteY147" fmla="*/ 1460415 h 4217263"/>
                <a:gd name="connsiteX148" fmla="*/ 3562182 w 3923118"/>
                <a:gd name="connsiteY148" fmla="*/ 1405824 h 4217263"/>
                <a:gd name="connsiteX149" fmla="*/ 3575830 w 3923118"/>
                <a:gd name="connsiteY149" fmla="*/ 1282994 h 4217263"/>
                <a:gd name="connsiteX150" fmla="*/ 3657716 w 3923118"/>
                <a:gd name="connsiteY150" fmla="*/ 1214756 h 4217263"/>
                <a:gd name="connsiteX151" fmla="*/ 3671364 w 3923118"/>
                <a:gd name="connsiteY151" fmla="*/ 1173812 h 4217263"/>
                <a:gd name="connsiteX152" fmla="*/ 3698660 w 3923118"/>
                <a:gd name="connsiteY152" fmla="*/ 955448 h 4217263"/>
                <a:gd name="connsiteX153" fmla="*/ 3616773 w 3923118"/>
                <a:gd name="connsiteY153" fmla="*/ 928153 h 4217263"/>
                <a:gd name="connsiteX154" fmla="*/ 3534887 w 3923118"/>
                <a:gd name="connsiteY154" fmla="*/ 941800 h 4217263"/>
                <a:gd name="connsiteX155" fmla="*/ 2988976 w 3923118"/>
                <a:gd name="connsiteY155" fmla="*/ 969096 h 4217263"/>
                <a:gd name="connsiteX156" fmla="*/ 2920737 w 3923118"/>
                <a:gd name="connsiteY156" fmla="*/ 941800 h 4217263"/>
                <a:gd name="connsiteX157" fmla="*/ 2825203 w 3923118"/>
                <a:gd name="connsiteY157" fmla="*/ 859914 h 4217263"/>
                <a:gd name="connsiteX158" fmla="*/ 2784260 w 3923118"/>
                <a:gd name="connsiteY158" fmla="*/ 846266 h 4217263"/>
                <a:gd name="connsiteX159" fmla="*/ 2743316 w 3923118"/>
                <a:gd name="connsiteY159" fmla="*/ 805323 h 4217263"/>
                <a:gd name="connsiteX160" fmla="*/ 2702373 w 3923118"/>
                <a:gd name="connsiteY160" fmla="*/ 791675 h 4217263"/>
                <a:gd name="connsiteX161" fmla="*/ 2688725 w 3923118"/>
                <a:gd name="connsiteY161" fmla="*/ 750732 h 4217263"/>
                <a:gd name="connsiteX162" fmla="*/ 2620487 w 3923118"/>
                <a:gd name="connsiteY162" fmla="*/ 655197 h 4217263"/>
                <a:gd name="connsiteX163" fmla="*/ 2224701 w 3923118"/>
                <a:gd name="connsiteY163" fmla="*/ 696141 h 4217263"/>
                <a:gd name="connsiteX164" fmla="*/ 1992689 w 3923118"/>
                <a:gd name="connsiteY164" fmla="*/ 682493 h 4217263"/>
                <a:gd name="connsiteX165" fmla="*/ 1979042 w 3923118"/>
                <a:gd name="connsiteY165" fmla="*/ 641550 h 4217263"/>
                <a:gd name="connsiteX166" fmla="*/ 1924451 w 3923118"/>
                <a:gd name="connsiteY166" fmla="*/ 559663 h 4217263"/>
                <a:gd name="connsiteX167" fmla="*/ 1897155 w 3923118"/>
                <a:gd name="connsiteY167" fmla="*/ 518720 h 4217263"/>
                <a:gd name="connsiteX168" fmla="*/ 1842564 w 3923118"/>
                <a:gd name="connsiteY168" fmla="*/ 505072 h 4217263"/>
                <a:gd name="connsiteX169" fmla="*/ 1815269 w 3923118"/>
                <a:gd name="connsiteY169" fmla="*/ 232117 h 4217263"/>
                <a:gd name="connsiteX170" fmla="*/ 1787973 w 3923118"/>
                <a:gd name="connsiteY170" fmla="*/ 191173 h 4217263"/>
                <a:gd name="connsiteX171" fmla="*/ 1774325 w 3923118"/>
                <a:gd name="connsiteY171" fmla="*/ 150230 h 4217263"/>
                <a:gd name="connsiteX172" fmla="*/ 1678791 w 3923118"/>
                <a:gd name="connsiteY172" fmla="*/ 95639 h 4217263"/>
                <a:gd name="connsiteX173" fmla="*/ 1637848 w 3923118"/>
                <a:gd name="connsiteY173" fmla="*/ 54696 h 4217263"/>
                <a:gd name="connsiteX174" fmla="*/ 1555961 w 3923118"/>
                <a:gd name="connsiteY174" fmla="*/ 105 h 4217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923118" h="4217263">
                  <a:moveTo>
                    <a:pt x="1555961" y="105"/>
                  </a:moveTo>
                  <a:cubicBezTo>
                    <a:pt x="1530940" y="-2170"/>
                    <a:pt x="1513041" y="33136"/>
                    <a:pt x="1487722" y="41048"/>
                  </a:cubicBezTo>
                  <a:cubicBezTo>
                    <a:pt x="1303162" y="98723"/>
                    <a:pt x="1371711" y="17174"/>
                    <a:pt x="1310301" y="109287"/>
                  </a:cubicBezTo>
                  <a:cubicBezTo>
                    <a:pt x="1314850" y="182075"/>
                    <a:pt x="1316692" y="255083"/>
                    <a:pt x="1323949" y="327651"/>
                  </a:cubicBezTo>
                  <a:cubicBezTo>
                    <a:pt x="1325815" y="346315"/>
                    <a:pt x="1325880" y="367595"/>
                    <a:pt x="1337597" y="382242"/>
                  </a:cubicBezTo>
                  <a:cubicBezTo>
                    <a:pt x="1346584" y="393476"/>
                    <a:pt x="1364892" y="391341"/>
                    <a:pt x="1378540" y="395890"/>
                  </a:cubicBezTo>
                  <a:cubicBezTo>
                    <a:pt x="1399499" y="427328"/>
                    <a:pt x="1433954" y="450481"/>
                    <a:pt x="1364892" y="450481"/>
                  </a:cubicBezTo>
                  <a:cubicBezTo>
                    <a:pt x="1350506" y="450481"/>
                    <a:pt x="1336525" y="443819"/>
                    <a:pt x="1323949" y="436833"/>
                  </a:cubicBezTo>
                  <a:cubicBezTo>
                    <a:pt x="1295272" y="420901"/>
                    <a:pt x="1242063" y="382242"/>
                    <a:pt x="1242063" y="382242"/>
                  </a:cubicBezTo>
                  <a:cubicBezTo>
                    <a:pt x="1223866" y="386791"/>
                    <a:pt x="1193067" y="377987"/>
                    <a:pt x="1187472" y="395890"/>
                  </a:cubicBezTo>
                  <a:cubicBezTo>
                    <a:pt x="1167073" y="461167"/>
                    <a:pt x="1181377" y="532634"/>
                    <a:pt x="1173824" y="600606"/>
                  </a:cubicBezTo>
                  <a:cubicBezTo>
                    <a:pt x="1172235" y="614904"/>
                    <a:pt x="1164725" y="627902"/>
                    <a:pt x="1160176" y="641550"/>
                  </a:cubicBezTo>
                  <a:cubicBezTo>
                    <a:pt x="1155627" y="677944"/>
                    <a:pt x="1152558" y="714554"/>
                    <a:pt x="1146528" y="750732"/>
                  </a:cubicBezTo>
                  <a:cubicBezTo>
                    <a:pt x="1143444" y="769234"/>
                    <a:pt x="1143286" y="789716"/>
                    <a:pt x="1132881" y="805323"/>
                  </a:cubicBezTo>
                  <a:cubicBezTo>
                    <a:pt x="1123782" y="818971"/>
                    <a:pt x="1105585" y="823520"/>
                    <a:pt x="1091937" y="832618"/>
                  </a:cubicBezTo>
                  <a:cubicBezTo>
                    <a:pt x="1082839" y="846266"/>
                    <a:pt x="1076240" y="861964"/>
                    <a:pt x="1064642" y="873562"/>
                  </a:cubicBezTo>
                  <a:cubicBezTo>
                    <a:pt x="1053044" y="885160"/>
                    <a:pt x="1034499" y="888513"/>
                    <a:pt x="1023698" y="900857"/>
                  </a:cubicBezTo>
                  <a:cubicBezTo>
                    <a:pt x="1002095" y="925545"/>
                    <a:pt x="969107" y="982744"/>
                    <a:pt x="969107" y="982744"/>
                  </a:cubicBezTo>
                  <a:cubicBezTo>
                    <a:pt x="933007" y="1127151"/>
                    <a:pt x="982020" y="957102"/>
                    <a:pt x="928164" y="1078278"/>
                  </a:cubicBezTo>
                  <a:cubicBezTo>
                    <a:pt x="916479" y="1104570"/>
                    <a:pt x="913736" y="1134430"/>
                    <a:pt x="900869" y="1160164"/>
                  </a:cubicBezTo>
                  <a:cubicBezTo>
                    <a:pt x="891770" y="1178361"/>
                    <a:pt x="883667" y="1197091"/>
                    <a:pt x="873573" y="1214756"/>
                  </a:cubicBezTo>
                  <a:cubicBezTo>
                    <a:pt x="865435" y="1228997"/>
                    <a:pt x="853613" y="1241028"/>
                    <a:pt x="846278" y="1255699"/>
                  </a:cubicBezTo>
                  <a:cubicBezTo>
                    <a:pt x="839844" y="1268566"/>
                    <a:pt x="843864" y="1287655"/>
                    <a:pt x="832630" y="1296642"/>
                  </a:cubicBezTo>
                  <a:cubicBezTo>
                    <a:pt x="817983" y="1308359"/>
                    <a:pt x="796236" y="1305741"/>
                    <a:pt x="778039" y="1310290"/>
                  </a:cubicBezTo>
                  <a:cubicBezTo>
                    <a:pt x="739996" y="1367354"/>
                    <a:pt x="730609" y="1393033"/>
                    <a:pt x="682504" y="1433120"/>
                  </a:cubicBezTo>
                  <a:cubicBezTo>
                    <a:pt x="632698" y="1474625"/>
                    <a:pt x="644691" y="1444694"/>
                    <a:pt x="600618" y="1501359"/>
                  </a:cubicBezTo>
                  <a:cubicBezTo>
                    <a:pt x="580478" y="1527254"/>
                    <a:pt x="546027" y="1583245"/>
                    <a:pt x="546027" y="1583245"/>
                  </a:cubicBezTo>
                  <a:cubicBezTo>
                    <a:pt x="541478" y="1605991"/>
                    <a:pt x="540524" y="1629764"/>
                    <a:pt x="532379" y="1651484"/>
                  </a:cubicBezTo>
                  <a:cubicBezTo>
                    <a:pt x="526620" y="1666842"/>
                    <a:pt x="513222" y="1678186"/>
                    <a:pt x="505084" y="1692427"/>
                  </a:cubicBezTo>
                  <a:cubicBezTo>
                    <a:pt x="435824" y="1813631"/>
                    <a:pt x="516992" y="1688213"/>
                    <a:pt x="450492" y="1787962"/>
                  </a:cubicBezTo>
                  <a:cubicBezTo>
                    <a:pt x="434963" y="1865613"/>
                    <a:pt x="420576" y="1902929"/>
                    <a:pt x="450492" y="1992678"/>
                  </a:cubicBezTo>
                  <a:cubicBezTo>
                    <a:pt x="455679" y="2008239"/>
                    <a:pt x="477788" y="2010875"/>
                    <a:pt x="491436" y="2019973"/>
                  </a:cubicBezTo>
                  <a:cubicBezTo>
                    <a:pt x="486887" y="2042719"/>
                    <a:pt x="485933" y="2066492"/>
                    <a:pt x="477788" y="2088212"/>
                  </a:cubicBezTo>
                  <a:cubicBezTo>
                    <a:pt x="406013" y="2279611"/>
                    <a:pt x="487690" y="1992139"/>
                    <a:pt x="436845" y="2170099"/>
                  </a:cubicBezTo>
                  <a:cubicBezTo>
                    <a:pt x="431692" y="2188134"/>
                    <a:pt x="433602" y="2209083"/>
                    <a:pt x="423197" y="2224690"/>
                  </a:cubicBezTo>
                  <a:cubicBezTo>
                    <a:pt x="414099" y="2238338"/>
                    <a:pt x="396925" y="2244650"/>
                    <a:pt x="382254" y="2251985"/>
                  </a:cubicBezTo>
                  <a:cubicBezTo>
                    <a:pt x="333068" y="2276577"/>
                    <a:pt x="243977" y="2275366"/>
                    <a:pt x="204833" y="2279281"/>
                  </a:cubicBezTo>
                  <a:cubicBezTo>
                    <a:pt x="224697" y="2497776"/>
                    <a:pt x="169405" y="2398043"/>
                    <a:pt x="259424" y="2443054"/>
                  </a:cubicBezTo>
                  <a:cubicBezTo>
                    <a:pt x="274095" y="2450390"/>
                    <a:pt x="286719" y="2461251"/>
                    <a:pt x="300367" y="2470350"/>
                  </a:cubicBezTo>
                  <a:cubicBezTo>
                    <a:pt x="304916" y="2502195"/>
                    <a:pt x="299629" y="2537112"/>
                    <a:pt x="314015" y="2565884"/>
                  </a:cubicBezTo>
                  <a:cubicBezTo>
                    <a:pt x="344704" y="2627262"/>
                    <a:pt x="412580" y="2592169"/>
                    <a:pt x="327663" y="2620475"/>
                  </a:cubicBezTo>
                  <a:cubicBezTo>
                    <a:pt x="286720" y="2615926"/>
                    <a:pt x="241679" y="2625250"/>
                    <a:pt x="204833" y="2606827"/>
                  </a:cubicBezTo>
                  <a:cubicBezTo>
                    <a:pt x="188056" y="2598439"/>
                    <a:pt x="201590" y="2567843"/>
                    <a:pt x="191185" y="2552236"/>
                  </a:cubicBezTo>
                  <a:cubicBezTo>
                    <a:pt x="182087" y="2538588"/>
                    <a:pt x="163890" y="2534039"/>
                    <a:pt x="150242" y="2524941"/>
                  </a:cubicBezTo>
                  <a:cubicBezTo>
                    <a:pt x="109299" y="2529490"/>
                    <a:pt x="66127" y="2524510"/>
                    <a:pt x="27412" y="2538588"/>
                  </a:cubicBezTo>
                  <a:cubicBezTo>
                    <a:pt x="11997" y="2544194"/>
                    <a:pt x="1139" y="2563161"/>
                    <a:pt x="116" y="2579532"/>
                  </a:cubicBezTo>
                  <a:cubicBezTo>
                    <a:pt x="-1199" y="2600574"/>
                    <a:pt x="8678" y="2768990"/>
                    <a:pt x="27412" y="2825191"/>
                  </a:cubicBezTo>
                  <a:cubicBezTo>
                    <a:pt x="33846" y="2844492"/>
                    <a:pt x="45609" y="2861585"/>
                    <a:pt x="54707" y="2879782"/>
                  </a:cubicBezTo>
                  <a:cubicBezTo>
                    <a:pt x="113847" y="2875233"/>
                    <a:pt x="173539" y="2875386"/>
                    <a:pt x="232128" y="2866135"/>
                  </a:cubicBezTo>
                  <a:cubicBezTo>
                    <a:pt x="260548" y="2861648"/>
                    <a:pt x="314015" y="2838839"/>
                    <a:pt x="314015" y="2838839"/>
                  </a:cubicBezTo>
                  <a:cubicBezTo>
                    <a:pt x="327663" y="2843388"/>
                    <a:pt x="344786" y="2842315"/>
                    <a:pt x="354958" y="2852487"/>
                  </a:cubicBezTo>
                  <a:cubicBezTo>
                    <a:pt x="407091" y="2904620"/>
                    <a:pt x="318670" y="2890433"/>
                    <a:pt x="409549" y="2920726"/>
                  </a:cubicBezTo>
                  <a:cubicBezTo>
                    <a:pt x="435801" y="2929477"/>
                    <a:pt x="464210" y="2929423"/>
                    <a:pt x="491436" y="2934373"/>
                  </a:cubicBezTo>
                  <a:cubicBezTo>
                    <a:pt x="514259" y="2938522"/>
                    <a:pt x="537171" y="2942395"/>
                    <a:pt x="559675" y="2948021"/>
                  </a:cubicBezTo>
                  <a:cubicBezTo>
                    <a:pt x="573631" y="2951510"/>
                    <a:pt x="586464" y="2959096"/>
                    <a:pt x="600618" y="2961669"/>
                  </a:cubicBezTo>
                  <a:cubicBezTo>
                    <a:pt x="636704" y="2968230"/>
                    <a:pt x="673406" y="2970768"/>
                    <a:pt x="709800" y="2975317"/>
                  </a:cubicBezTo>
                  <a:cubicBezTo>
                    <a:pt x="723448" y="2984415"/>
                    <a:pt x="735667" y="2996151"/>
                    <a:pt x="750743" y="3002612"/>
                  </a:cubicBezTo>
                  <a:cubicBezTo>
                    <a:pt x="767983" y="3010001"/>
                    <a:pt x="789048" y="3006954"/>
                    <a:pt x="805334" y="3016260"/>
                  </a:cubicBezTo>
                  <a:cubicBezTo>
                    <a:pt x="903706" y="3072472"/>
                    <a:pt x="791271" y="3043377"/>
                    <a:pt x="887221" y="3084499"/>
                  </a:cubicBezTo>
                  <a:cubicBezTo>
                    <a:pt x="904461" y="3091888"/>
                    <a:pt x="923777" y="3092994"/>
                    <a:pt x="941812" y="3098147"/>
                  </a:cubicBezTo>
                  <a:cubicBezTo>
                    <a:pt x="955644" y="3102099"/>
                    <a:pt x="969107" y="3107245"/>
                    <a:pt x="982755" y="3111794"/>
                  </a:cubicBezTo>
                  <a:cubicBezTo>
                    <a:pt x="996403" y="3120893"/>
                    <a:pt x="1018511" y="3123529"/>
                    <a:pt x="1023698" y="3139090"/>
                  </a:cubicBezTo>
                  <a:cubicBezTo>
                    <a:pt x="1038156" y="3182463"/>
                    <a:pt x="1001396" y="3247321"/>
                    <a:pt x="1037346" y="3275567"/>
                  </a:cubicBezTo>
                  <a:cubicBezTo>
                    <a:pt x="1083987" y="3312213"/>
                    <a:pt x="1155627" y="3284666"/>
                    <a:pt x="1214767" y="3289215"/>
                  </a:cubicBezTo>
                  <a:cubicBezTo>
                    <a:pt x="1219316" y="3302863"/>
                    <a:pt x="1219428" y="3318925"/>
                    <a:pt x="1228415" y="3330159"/>
                  </a:cubicBezTo>
                  <a:cubicBezTo>
                    <a:pt x="1262821" y="3373167"/>
                    <a:pt x="1335939" y="3365777"/>
                    <a:pt x="1378540" y="3371102"/>
                  </a:cubicBezTo>
                  <a:cubicBezTo>
                    <a:pt x="1369442" y="3384750"/>
                    <a:pt x="1362843" y="3400447"/>
                    <a:pt x="1351245" y="3412045"/>
                  </a:cubicBezTo>
                  <a:cubicBezTo>
                    <a:pt x="1339646" y="3423644"/>
                    <a:pt x="1320548" y="3426533"/>
                    <a:pt x="1310301" y="3439341"/>
                  </a:cubicBezTo>
                  <a:cubicBezTo>
                    <a:pt x="1301314" y="3450574"/>
                    <a:pt x="1301203" y="3466636"/>
                    <a:pt x="1296654" y="3480284"/>
                  </a:cubicBezTo>
                  <a:cubicBezTo>
                    <a:pt x="1361537" y="3523539"/>
                    <a:pt x="1322036" y="3502392"/>
                    <a:pt x="1419484" y="3534875"/>
                  </a:cubicBezTo>
                  <a:lnTo>
                    <a:pt x="1460427" y="3548523"/>
                  </a:lnTo>
                  <a:cubicBezTo>
                    <a:pt x="1464976" y="3562171"/>
                    <a:pt x="1471502" y="3575312"/>
                    <a:pt x="1474075" y="3589466"/>
                  </a:cubicBezTo>
                  <a:cubicBezTo>
                    <a:pt x="1480636" y="3625552"/>
                    <a:pt x="1474100" y="3664594"/>
                    <a:pt x="1487722" y="3698648"/>
                  </a:cubicBezTo>
                  <a:cubicBezTo>
                    <a:pt x="1493814" y="3713878"/>
                    <a:pt x="1515018" y="3716845"/>
                    <a:pt x="1528666" y="3725944"/>
                  </a:cubicBezTo>
                  <a:cubicBezTo>
                    <a:pt x="1642397" y="3721395"/>
                    <a:pt x="1756685" y="3724422"/>
                    <a:pt x="1869860" y="3712296"/>
                  </a:cubicBezTo>
                  <a:cubicBezTo>
                    <a:pt x="1886169" y="3710549"/>
                    <a:pt x="1894890" y="3688978"/>
                    <a:pt x="1910803" y="3685000"/>
                  </a:cubicBezTo>
                  <a:cubicBezTo>
                    <a:pt x="1950768" y="3675009"/>
                    <a:pt x="1992690" y="3675902"/>
                    <a:pt x="2033633" y="3671353"/>
                  </a:cubicBezTo>
                  <a:cubicBezTo>
                    <a:pt x="2047281" y="3666804"/>
                    <a:pt x="2060190" y="3657705"/>
                    <a:pt x="2074576" y="3657705"/>
                  </a:cubicBezTo>
                  <a:cubicBezTo>
                    <a:pt x="2220377" y="3657705"/>
                    <a:pt x="2081456" y="3674232"/>
                    <a:pt x="2183758" y="3685000"/>
                  </a:cubicBezTo>
                  <a:cubicBezTo>
                    <a:pt x="2256287" y="3692635"/>
                    <a:pt x="2329334" y="3694099"/>
                    <a:pt x="2402122" y="3698648"/>
                  </a:cubicBezTo>
                  <a:cubicBezTo>
                    <a:pt x="2415770" y="3712296"/>
                    <a:pt x="2426194" y="3730218"/>
                    <a:pt x="2443066" y="3739591"/>
                  </a:cubicBezTo>
                  <a:cubicBezTo>
                    <a:pt x="2494946" y="3768413"/>
                    <a:pt x="2564137" y="3772485"/>
                    <a:pt x="2620487" y="3780535"/>
                  </a:cubicBezTo>
                  <a:lnTo>
                    <a:pt x="2538600" y="3835126"/>
                  </a:lnTo>
                  <a:lnTo>
                    <a:pt x="2497657" y="3862421"/>
                  </a:lnTo>
                  <a:cubicBezTo>
                    <a:pt x="2493108" y="3876069"/>
                    <a:pt x="2486830" y="3889257"/>
                    <a:pt x="2484009" y="3903364"/>
                  </a:cubicBezTo>
                  <a:cubicBezTo>
                    <a:pt x="2477700" y="3934908"/>
                    <a:pt x="2484747" y="3970127"/>
                    <a:pt x="2470361" y="3998899"/>
                  </a:cubicBezTo>
                  <a:cubicBezTo>
                    <a:pt x="2463927" y="4011766"/>
                    <a:pt x="2443066" y="4007998"/>
                    <a:pt x="2429418" y="4012547"/>
                  </a:cubicBezTo>
                  <a:cubicBezTo>
                    <a:pt x="2387824" y="4074936"/>
                    <a:pt x="2398223" y="4032044"/>
                    <a:pt x="2429418" y="4094433"/>
                  </a:cubicBezTo>
                  <a:cubicBezTo>
                    <a:pt x="2435852" y="4107300"/>
                    <a:pt x="2429418" y="4130827"/>
                    <a:pt x="2443066" y="4135376"/>
                  </a:cubicBezTo>
                  <a:cubicBezTo>
                    <a:pt x="2490735" y="4151266"/>
                    <a:pt x="2543149" y="4144475"/>
                    <a:pt x="2593191" y="4149024"/>
                  </a:cubicBezTo>
                  <a:cubicBezTo>
                    <a:pt x="2606839" y="4162672"/>
                    <a:pt x="2617376" y="4180391"/>
                    <a:pt x="2634134" y="4189967"/>
                  </a:cubicBezTo>
                  <a:cubicBezTo>
                    <a:pt x="2650420" y="4199273"/>
                    <a:pt x="2670690" y="4198462"/>
                    <a:pt x="2688725" y="4203615"/>
                  </a:cubicBezTo>
                  <a:cubicBezTo>
                    <a:pt x="2702558" y="4207567"/>
                    <a:pt x="2716021" y="4212714"/>
                    <a:pt x="2729669" y="4217263"/>
                  </a:cubicBezTo>
                  <a:cubicBezTo>
                    <a:pt x="2734218" y="4203615"/>
                    <a:pt x="2743316" y="4190706"/>
                    <a:pt x="2743316" y="4176320"/>
                  </a:cubicBezTo>
                  <a:cubicBezTo>
                    <a:pt x="2743316" y="4161934"/>
                    <a:pt x="2724326" y="4148733"/>
                    <a:pt x="2729669" y="4135376"/>
                  </a:cubicBezTo>
                  <a:cubicBezTo>
                    <a:pt x="2735761" y="4120147"/>
                    <a:pt x="2756964" y="4117179"/>
                    <a:pt x="2770612" y="4108081"/>
                  </a:cubicBezTo>
                  <a:cubicBezTo>
                    <a:pt x="2775161" y="4085335"/>
                    <a:pt x="2776115" y="4061562"/>
                    <a:pt x="2784260" y="4039842"/>
                  </a:cubicBezTo>
                  <a:cubicBezTo>
                    <a:pt x="2790019" y="4024484"/>
                    <a:pt x="2804220" y="4013570"/>
                    <a:pt x="2811555" y="3998899"/>
                  </a:cubicBezTo>
                  <a:cubicBezTo>
                    <a:pt x="2817989" y="3986032"/>
                    <a:pt x="2820654" y="3971604"/>
                    <a:pt x="2825203" y="3957956"/>
                  </a:cubicBezTo>
                  <a:cubicBezTo>
                    <a:pt x="2834301" y="3862422"/>
                    <a:pt x="2840595" y="3766579"/>
                    <a:pt x="2852498" y="3671353"/>
                  </a:cubicBezTo>
                  <a:cubicBezTo>
                    <a:pt x="2854282" y="3657078"/>
                    <a:pt x="2859712" y="3643276"/>
                    <a:pt x="2866146" y="3630409"/>
                  </a:cubicBezTo>
                  <a:cubicBezTo>
                    <a:pt x="2873482" y="3615738"/>
                    <a:pt x="2884343" y="3603114"/>
                    <a:pt x="2893442" y="3589466"/>
                  </a:cubicBezTo>
                  <a:cubicBezTo>
                    <a:pt x="2931290" y="3475917"/>
                    <a:pt x="2873684" y="3656879"/>
                    <a:pt x="2920737" y="3452988"/>
                  </a:cubicBezTo>
                  <a:cubicBezTo>
                    <a:pt x="2927207" y="3424953"/>
                    <a:pt x="2948033" y="3371102"/>
                    <a:pt x="2948033" y="3371102"/>
                  </a:cubicBezTo>
                  <a:cubicBezTo>
                    <a:pt x="2943484" y="3307412"/>
                    <a:pt x="2949871" y="3241978"/>
                    <a:pt x="2934385" y="3180033"/>
                  </a:cubicBezTo>
                  <a:cubicBezTo>
                    <a:pt x="2930407" y="3164120"/>
                    <a:pt x="2901580" y="3166979"/>
                    <a:pt x="2893442" y="3152738"/>
                  </a:cubicBezTo>
                  <a:cubicBezTo>
                    <a:pt x="2881933" y="3132598"/>
                    <a:pt x="2887939" y="3106219"/>
                    <a:pt x="2879794" y="3084499"/>
                  </a:cubicBezTo>
                  <a:cubicBezTo>
                    <a:pt x="2864630" y="3044062"/>
                    <a:pt x="2844915" y="3038501"/>
                    <a:pt x="2811555" y="3016260"/>
                  </a:cubicBezTo>
                  <a:cubicBezTo>
                    <a:pt x="2807006" y="3002612"/>
                    <a:pt x="2808079" y="2985489"/>
                    <a:pt x="2797907" y="2975317"/>
                  </a:cubicBezTo>
                  <a:cubicBezTo>
                    <a:pt x="2787735" y="2965145"/>
                    <a:pt x="2768934" y="2969649"/>
                    <a:pt x="2756964" y="2961669"/>
                  </a:cubicBezTo>
                  <a:cubicBezTo>
                    <a:pt x="2740905" y="2950963"/>
                    <a:pt x="2729669" y="2934374"/>
                    <a:pt x="2716021" y="2920726"/>
                  </a:cubicBezTo>
                  <a:cubicBezTo>
                    <a:pt x="2704279" y="2885499"/>
                    <a:pt x="2684651" y="2849188"/>
                    <a:pt x="2716021" y="2811544"/>
                  </a:cubicBezTo>
                  <a:cubicBezTo>
                    <a:pt x="2728029" y="2797134"/>
                    <a:pt x="2752415" y="2802445"/>
                    <a:pt x="2770612" y="2797896"/>
                  </a:cubicBezTo>
                  <a:cubicBezTo>
                    <a:pt x="2857818" y="2739757"/>
                    <a:pt x="2772314" y="2784248"/>
                    <a:pt x="2948033" y="2784248"/>
                  </a:cubicBezTo>
                  <a:cubicBezTo>
                    <a:pt x="2975705" y="2784248"/>
                    <a:pt x="3002624" y="2775149"/>
                    <a:pt x="3029919" y="2770600"/>
                  </a:cubicBezTo>
                  <a:cubicBezTo>
                    <a:pt x="3039388" y="2732723"/>
                    <a:pt x="3090351" y="2606172"/>
                    <a:pt x="3029919" y="2565884"/>
                  </a:cubicBezTo>
                  <a:cubicBezTo>
                    <a:pt x="2991878" y="2540524"/>
                    <a:pt x="2938808" y="2557907"/>
                    <a:pt x="2893442" y="2552236"/>
                  </a:cubicBezTo>
                  <a:cubicBezTo>
                    <a:pt x="2865984" y="2548804"/>
                    <a:pt x="2838851" y="2543137"/>
                    <a:pt x="2811555" y="2538588"/>
                  </a:cubicBezTo>
                  <a:cubicBezTo>
                    <a:pt x="2793259" y="2511143"/>
                    <a:pt x="2735293" y="2447535"/>
                    <a:pt x="2811555" y="2415759"/>
                  </a:cubicBezTo>
                  <a:cubicBezTo>
                    <a:pt x="2853758" y="2398175"/>
                    <a:pt x="2902540" y="2424857"/>
                    <a:pt x="2948033" y="2429406"/>
                  </a:cubicBezTo>
                  <a:cubicBezTo>
                    <a:pt x="3116355" y="2424857"/>
                    <a:pt x="3285705" y="2434878"/>
                    <a:pt x="3453000" y="2415759"/>
                  </a:cubicBezTo>
                  <a:cubicBezTo>
                    <a:pt x="3469297" y="2413897"/>
                    <a:pt x="3421726" y="2390728"/>
                    <a:pt x="3425704" y="2374815"/>
                  </a:cubicBezTo>
                  <a:cubicBezTo>
                    <a:pt x="3429193" y="2360858"/>
                    <a:pt x="3453000" y="2365716"/>
                    <a:pt x="3466648" y="2361167"/>
                  </a:cubicBezTo>
                  <a:cubicBezTo>
                    <a:pt x="3480296" y="2370266"/>
                    <a:pt x="3491245" y="2387101"/>
                    <a:pt x="3507591" y="2388463"/>
                  </a:cubicBezTo>
                  <a:cubicBezTo>
                    <a:pt x="3580726" y="2394558"/>
                    <a:pt x="3613687" y="2380393"/>
                    <a:pt x="3671364" y="2361167"/>
                  </a:cubicBezTo>
                  <a:cubicBezTo>
                    <a:pt x="3685012" y="2370266"/>
                    <a:pt x="3706702" y="2373048"/>
                    <a:pt x="3712307" y="2388463"/>
                  </a:cubicBezTo>
                  <a:cubicBezTo>
                    <a:pt x="3752670" y="2499463"/>
                    <a:pt x="3704153" y="2481336"/>
                    <a:pt x="3739603" y="2552236"/>
                  </a:cubicBezTo>
                  <a:cubicBezTo>
                    <a:pt x="3746938" y="2566907"/>
                    <a:pt x="3754297" y="2582678"/>
                    <a:pt x="3766898" y="2593179"/>
                  </a:cubicBezTo>
                  <a:cubicBezTo>
                    <a:pt x="3809497" y="2628678"/>
                    <a:pt x="3819767" y="2612790"/>
                    <a:pt x="3862433" y="2634123"/>
                  </a:cubicBezTo>
                  <a:cubicBezTo>
                    <a:pt x="3877104" y="2641458"/>
                    <a:pt x="3889728" y="2652320"/>
                    <a:pt x="3903376" y="2661418"/>
                  </a:cubicBezTo>
                  <a:cubicBezTo>
                    <a:pt x="3934155" y="2569083"/>
                    <a:pt x="3924833" y="2614703"/>
                    <a:pt x="3903376" y="2443054"/>
                  </a:cubicBezTo>
                  <a:cubicBezTo>
                    <a:pt x="3901592" y="2428779"/>
                    <a:pt x="3896162" y="2414978"/>
                    <a:pt x="3889728" y="2402111"/>
                  </a:cubicBezTo>
                  <a:cubicBezTo>
                    <a:pt x="3882393" y="2387440"/>
                    <a:pt x="3871531" y="2374815"/>
                    <a:pt x="3862433" y="2361167"/>
                  </a:cubicBezTo>
                  <a:cubicBezTo>
                    <a:pt x="3857884" y="2342970"/>
                    <a:pt x="3856174" y="2323816"/>
                    <a:pt x="3848785" y="2306576"/>
                  </a:cubicBezTo>
                  <a:cubicBezTo>
                    <a:pt x="3842324" y="2291500"/>
                    <a:pt x="3829627" y="2279874"/>
                    <a:pt x="3821489" y="2265633"/>
                  </a:cubicBezTo>
                  <a:cubicBezTo>
                    <a:pt x="3811395" y="2247969"/>
                    <a:pt x="3802208" y="2229742"/>
                    <a:pt x="3794194" y="2211042"/>
                  </a:cubicBezTo>
                  <a:cubicBezTo>
                    <a:pt x="3788527" y="2197819"/>
                    <a:pt x="3784498" y="2183931"/>
                    <a:pt x="3780546" y="2170099"/>
                  </a:cubicBezTo>
                  <a:cubicBezTo>
                    <a:pt x="3775393" y="2152064"/>
                    <a:pt x="3777303" y="2131115"/>
                    <a:pt x="3766898" y="2115508"/>
                  </a:cubicBezTo>
                  <a:cubicBezTo>
                    <a:pt x="3757800" y="2101860"/>
                    <a:pt x="3739302" y="2097746"/>
                    <a:pt x="3725955" y="2088212"/>
                  </a:cubicBezTo>
                  <a:cubicBezTo>
                    <a:pt x="3607457" y="2003570"/>
                    <a:pt x="3726911" y="2084301"/>
                    <a:pt x="3630421" y="2019973"/>
                  </a:cubicBezTo>
                  <a:cubicBezTo>
                    <a:pt x="3625872" y="2006325"/>
                    <a:pt x="3606601" y="1989202"/>
                    <a:pt x="3616773" y="1979030"/>
                  </a:cubicBezTo>
                  <a:cubicBezTo>
                    <a:pt x="3637118" y="1958685"/>
                    <a:pt x="3698660" y="1951735"/>
                    <a:pt x="3698660" y="1951735"/>
                  </a:cubicBezTo>
                  <a:cubicBezTo>
                    <a:pt x="3712308" y="1942636"/>
                    <a:pt x="3729356" y="1937247"/>
                    <a:pt x="3739603" y="1924439"/>
                  </a:cubicBezTo>
                  <a:cubicBezTo>
                    <a:pt x="3764530" y="1893280"/>
                    <a:pt x="3750753" y="1828369"/>
                    <a:pt x="3739603" y="1801609"/>
                  </a:cubicBezTo>
                  <a:cubicBezTo>
                    <a:pt x="3726986" y="1771328"/>
                    <a:pt x="3703209" y="1747018"/>
                    <a:pt x="3685012" y="1719723"/>
                  </a:cubicBezTo>
                  <a:cubicBezTo>
                    <a:pt x="3685011" y="1719721"/>
                    <a:pt x="3630422" y="1637839"/>
                    <a:pt x="3630421" y="1637836"/>
                  </a:cubicBezTo>
                  <a:lnTo>
                    <a:pt x="3603125" y="1583245"/>
                  </a:lnTo>
                  <a:cubicBezTo>
                    <a:pt x="3569834" y="1450073"/>
                    <a:pt x="3610493" y="1616398"/>
                    <a:pt x="3575830" y="1460415"/>
                  </a:cubicBezTo>
                  <a:cubicBezTo>
                    <a:pt x="3571761" y="1442105"/>
                    <a:pt x="3566731" y="1424021"/>
                    <a:pt x="3562182" y="1405824"/>
                  </a:cubicBezTo>
                  <a:cubicBezTo>
                    <a:pt x="3566731" y="1364881"/>
                    <a:pt x="3562803" y="1322075"/>
                    <a:pt x="3575830" y="1282994"/>
                  </a:cubicBezTo>
                  <a:cubicBezTo>
                    <a:pt x="3583336" y="1260476"/>
                    <a:pt x="3638986" y="1227242"/>
                    <a:pt x="3657716" y="1214756"/>
                  </a:cubicBezTo>
                  <a:cubicBezTo>
                    <a:pt x="3662265" y="1201108"/>
                    <a:pt x="3663384" y="1185782"/>
                    <a:pt x="3671364" y="1173812"/>
                  </a:cubicBezTo>
                  <a:cubicBezTo>
                    <a:pt x="3728201" y="1088556"/>
                    <a:pt x="3793838" y="1159400"/>
                    <a:pt x="3698660" y="955448"/>
                  </a:cubicBezTo>
                  <a:cubicBezTo>
                    <a:pt x="3686493" y="929375"/>
                    <a:pt x="3616773" y="928153"/>
                    <a:pt x="3616773" y="928153"/>
                  </a:cubicBezTo>
                  <a:cubicBezTo>
                    <a:pt x="3589478" y="932702"/>
                    <a:pt x="3562529" y="940514"/>
                    <a:pt x="3534887" y="941800"/>
                  </a:cubicBezTo>
                  <a:cubicBezTo>
                    <a:pt x="2980261" y="967596"/>
                    <a:pt x="3192676" y="901194"/>
                    <a:pt x="2988976" y="969096"/>
                  </a:cubicBezTo>
                  <a:cubicBezTo>
                    <a:pt x="2966230" y="959997"/>
                    <a:pt x="2942153" y="953698"/>
                    <a:pt x="2920737" y="941800"/>
                  </a:cubicBezTo>
                  <a:cubicBezTo>
                    <a:pt x="2771640" y="858968"/>
                    <a:pt x="2949319" y="942658"/>
                    <a:pt x="2825203" y="859914"/>
                  </a:cubicBezTo>
                  <a:cubicBezTo>
                    <a:pt x="2813233" y="851934"/>
                    <a:pt x="2797908" y="850815"/>
                    <a:pt x="2784260" y="846266"/>
                  </a:cubicBezTo>
                  <a:cubicBezTo>
                    <a:pt x="2770612" y="832618"/>
                    <a:pt x="2759375" y="816029"/>
                    <a:pt x="2743316" y="805323"/>
                  </a:cubicBezTo>
                  <a:cubicBezTo>
                    <a:pt x="2731346" y="797343"/>
                    <a:pt x="2712545" y="801847"/>
                    <a:pt x="2702373" y="791675"/>
                  </a:cubicBezTo>
                  <a:cubicBezTo>
                    <a:pt x="2692201" y="781503"/>
                    <a:pt x="2695159" y="763599"/>
                    <a:pt x="2688725" y="750732"/>
                  </a:cubicBezTo>
                  <a:cubicBezTo>
                    <a:pt x="2678744" y="730771"/>
                    <a:pt x="2629765" y="667567"/>
                    <a:pt x="2620487" y="655197"/>
                  </a:cubicBezTo>
                  <a:cubicBezTo>
                    <a:pt x="2439243" y="715612"/>
                    <a:pt x="2567345" y="681243"/>
                    <a:pt x="2224701" y="696141"/>
                  </a:cubicBezTo>
                  <a:cubicBezTo>
                    <a:pt x="2147364" y="691592"/>
                    <a:pt x="2068315" y="699299"/>
                    <a:pt x="1992689" y="682493"/>
                  </a:cubicBezTo>
                  <a:cubicBezTo>
                    <a:pt x="1978646" y="679372"/>
                    <a:pt x="1986028" y="654126"/>
                    <a:pt x="1979042" y="641550"/>
                  </a:cubicBezTo>
                  <a:cubicBezTo>
                    <a:pt x="1963111" y="612873"/>
                    <a:pt x="1942648" y="586959"/>
                    <a:pt x="1924451" y="559663"/>
                  </a:cubicBezTo>
                  <a:cubicBezTo>
                    <a:pt x="1915352" y="546015"/>
                    <a:pt x="1913068" y="522698"/>
                    <a:pt x="1897155" y="518720"/>
                  </a:cubicBezTo>
                  <a:lnTo>
                    <a:pt x="1842564" y="505072"/>
                  </a:lnTo>
                  <a:cubicBezTo>
                    <a:pt x="1841768" y="491534"/>
                    <a:pt x="1850870" y="303320"/>
                    <a:pt x="1815269" y="232117"/>
                  </a:cubicBezTo>
                  <a:cubicBezTo>
                    <a:pt x="1807933" y="217446"/>
                    <a:pt x="1795309" y="205844"/>
                    <a:pt x="1787973" y="191173"/>
                  </a:cubicBezTo>
                  <a:cubicBezTo>
                    <a:pt x="1781539" y="178306"/>
                    <a:pt x="1783312" y="161463"/>
                    <a:pt x="1774325" y="150230"/>
                  </a:cubicBezTo>
                  <a:cubicBezTo>
                    <a:pt x="1757134" y="128742"/>
                    <a:pt x="1697594" y="109070"/>
                    <a:pt x="1678791" y="95639"/>
                  </a:cubicBezTo>
                  <a:cubicBezTo>
                    <a:pt x="1663085" y="84421"/>
                    <a:pt x="1652675" y="67052"/>
                    <a:pt x="1637848" y="54696"/>
                  </a:cubicBezTo>
                  <a:cubicBezTo>
                    <a:pt x="1581383" y="7642"/>
                    <a:pt x="1580982" y="2380"/>
                    <a:pt x="1555961" y="105"/>
                  </a:cubicBez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23" name="Forma libre: forma 22">
              <a:extLst>
                <a:ext uri="{FF2B5EF4-FFF2-40B4-BE49-F238E27FC236}">
                  <a16:creationId xmlns:a16="http://schemas.microsoft.com/office/drawing/2014/main" id="{EC4D6B32-860E-41E3-B176-BAC53713E9A2}"/>
                </a:ext>
              </a:extLst>
            </p:cNvPr>
            <p:cNvSpPr/>
            <p:nvPr/>
          </p:nvSpPr>
          <p:spPr>
            <a:xfrm>
              <a:off x="7124131" y="1378424"/>
              <a:ext cx="294557" cy="429640"/>
            </a:xfrm>
            <a:custGeom>
              <a:avLst/>
              <a:gdLst>
                <a:gd name="connsiteX0" fmla="*/ 109182 w 294557"/>
                <a:gd name="connsiteY0" fmla="*/ 40943 h 429640"/>
                <a:gd name="connsiteX1" fmla="*/ 40944 w 294557"/>
                <a:gd name="connsiteY1" fmla="*/ 68239 h 429640"/>
                <a:gd name="connsiteX2" fmla="*/ 0 w 294557"/>
                <a:gd name="connsiteY2" fmla="*/ 150125 h 429640"/>
                <a:gd name="connsiteX3" fmla="*/ 40944 w 294557"/>
                <a:gd name="connsiteY3" fmla="*/ 177421 h 429640"/>
                <a:gd name="connsiteX4" fmla="*/ 81887 w 294557"/>
                <a:gd name="connsiteY4" fmla="*/ 191069 h 429640"/>
                <a:gd name="connsiteX5" fmla="*/ 40944 w 294557"/>
                <a:gd name="connsiteY5" fmla="*/ 286603 h 429640"/>
                <a:gd name="connsiteX6" fmla="*/ 27296 w 294557"/>
                <a:gd name="connsiteY6" fmla="*/ 327546 h 429640"/>
                <a:gd name="connsiteX7" fmla="*/ 136478 w 294557"/>
                <a:gd name="connsiteY7" fmla="*/ 395785 h 429640"/>
                <a:gd name="connsiteX8" fmla="*/ 163773 w 294557"/>
                <a:gd name="connsiteY8" fmla="*/ 313898 h 429640"/>
                <a:gd name="connsiteX9" fmla="*/ 177421 w 294557"/>
                <a:gd name="connsiteY9" fmla="*/ 272955 h 429640"/>
                <a:gd name="connsiteX10" fmla="*/ 218365 w 294557"/>
                <a:gd name="connsiteY10" fmla="*/ 177421 h 429640"/>
                <a:gd name="connsiteX11" fmla="*/ 259308 w 294557"/>
                <a:gd name="connsiteY11" fmla="*/ 150125 h 429640"/>
                <a:gd name="connsiteX12" fmla="*/ 272956 w 294557"/>
                <a:gd name="connsiteY12" fmla="*/ 13648 h 429640"/>
                <a:gd name="connsiteX13" fmla="*/ 232012 w 294557"/>
                <a:gd name="connsiteY13" fmla="*/ 0 h 429640"/>
                <a:gd name="connsiteX14" fmla="*/ 109182 w 294557"/>
                <a:gd name="connsiteY14" fmla="*/ 40943 h 4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4557" h="429640">
                  <a:moveTo>
                    <a:pt x="109182" y="40943"/>
                  </a:moveTo>
                  <a:cubicBezTo>
                    <a:pt x="86436" y="50042"/>
                    <a:pt x="60879" y="54000"/>
                    <a:pt x="40944" y="68239"/>
                  </a:cubicBezTo>
                  <a:cubicBezTo>
                    <a:pt x="17794" y="84775"/>
                    <a:pt x="8200" y="125526"/>
                    <a:pt x="0" y="150125"/>
                  </a:cubicBezTo>
                  <a:cubicBezTo>
                    <a:pt x="13648" y="159224"/>
                    <a:pt x="26273" y="170085"/>
                    <a:pt x="40944" y="177421"/>
                  </a:cubicBezTo>
                  <a:cubicBezTo>
                    <a:pt x="53811" y="183855"/>
                    <a:pt x="76544" y="177712"/>
                    <a:pt x="81887" y="191069"/>
                  </a:cubicBezTo>
                  <a:cubicBezTo>
                    <a:pt x="94510" y="222628"/>
                    <a:pt x="52191" y="264109"/>
                    <a:pt x="40944" y="286603"/>
                  </a:cubicBezTo>
                  <a:cubicBezTo>
                    <a:pt x="34510" y="299470"/>
                    <a:pt x="31845" y="313898"/>
                    <a:pt x="27296" y="327546"/>
                  </a:cubicBezTo>
                  <a:cubicBezTo>
                    <a:pt x="36326" y="381726"/>
                    <a:pt x="25066" y="482440"/>
                    <a:pt x="136478" y="395785"/>
                  </a:cubicBezTo>
                  <a:cubicBezTo>
                    <a:pt x="159189" y="378120"/>
                    <a:pt x="154675" y="341194"/>
                    <a:pt x="163773" y="313898"/>
                  </a:cubicBezTo>
                  <a:cubicBezTo>
                    <a:pt x="168322" y="300250"/>
                    <a:pt x="173932" y="286911"/>
                    <a:pt x="177421" y="272955"/>
                  </a:cubicBezTo>
                  <a:cubicBezTo>
                    <a:pt x="187862" y="231191"/>
                    <a:pt x="186947" y="208839"/>
                    <a:pt x="218365" y="177421"/>
                  </a:cubicBezTo>
                  <a:cubicBezTo>
                    <a:pt x="229963" y="165823"/>
                    <a:pt x="245660" y="159224"/>
                    <a:pt x="259308" y="150125"/>
                  </a:cubicBezTo>
                  <a:cubicBezTo>
                    <a:pt x="292815" y="99864"/>
                    <a:pt x="311733" y="91203"/>
                    <a:pt x="272956" y="13648"/>
                  </a:cubicBezTo>
                  <a:cubicBezTo>
                    <a:pt x="266522" y="781"/>
                    <a:pt x="245660" y="4549"/>
                    <a:pt x="232012" y="0"/>
                  </a:cubicBezTo>
                  <a:lnTo>
                    <a:pt x="109182" y="40943"/>
                  </a:ln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4" name="Forma libre: forma 23">
              <a:extLst>
                <a:ext uri="{FF2B5EF4-FFF2-40B4-BE49-F238E27FC236}">
                  <a16:creationId xmlns:a16="http://schemas.microsoft.com/office/drawing/2014/main" id="{450A12C4-5324-4047-88F8-A1DEDC4805DC}"/>
                </a:ext>
              </a:extLst>
            </p:cNvPr>
            <p:cNvSpPr/>
            <p:nvPr/>
          </p:nvSpPr>
          <p:spPr>
            <a:xfrm>
              <a:off x="7697337" y="1431090"/>
              <a:ext cx="245660" cy="329471"/>
            </a:xfrm>
            <a:custGeom>
              <a:avLst/>
              <a:gdLst>
                <a:gd name="connsiteX0" fmla="*/ 122830 w 245660"/>
                <a:gd name="connsiteY0" fmla="*/ 1925 h 329471"/>
                <a:gd name="connsiteX1" fmla="*/ 54591 w 245660"/>
                <a:gd name="connsiteY1" fmla="*/ 15573 h 329471"/>
                <a:gd name="connsiteX2" fmla="*/ 40944 w 245660"/>
                <a:gd name="connsiteY2" fmla="*/ 138403 h 329471"/>
                <a:gd name="connsiteX3" fmla="*/ 27296 w 245660"/>
                <a:gd name="connsiteY3" fmla="*/ 179346 h 329471"/>
                <a:gd name="connsiteX4" fmla="*/ 0 w 245660"/>
                <a:gd name="connsiteY4" fmla="*/ 302176 h 329471"/>
                <a:gd name="connsiteX5" fmla="*/ 40944 w 245660"/>
                <a:gd name="connsiteY5" fmla="*/ 329471 h 329471"/>
                <a:gd name="connsiteX6" fmla="*/ 81887 w 245660"/>
                <a:gd name="connsiteY6" fmla="*/ 302176 h 329471"/>
                <a:gd name="connsiteX7" fmla="*/ 163773 w 245660"/>
                <a:gd name="connsiteY7" fmla="*/ 274880 h 329471"/>
                <a:gd name="connsiteX8" fmla="*/ 204717 w 245660"/>
                <a:gd name="connsiteY8" fmla="*/ 261232 h 329471"/>
                <a:gd name="connsiteX9" fmla="*/ 232012 w 245660"/>
                <a:gd name="connsiteY9" fmla="*/ 220289 h 329471"/>
                <a:gd name="connsiteX10" fmla="*/ 232012 w 245660"/>
                <a:gd name="connsiteY10" fmla="*/ 56516 h 329471"/>
                <a:gd name="connsiteX11" fmla="*/ 191069 w 245660"/>
                <a:gd name="connsiteY11" fmla="*/ 29220 h 329471"/>
                <a:gd name="connsiteX12" fmla="*/ 122830 w 245660"/>
                <a:gd name="connsiteY12" fmla="*/ 1925 h 329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660" h="329471">
                  <a:moveTo>
                    <a:pt x="122830" y="1925"/>
                  </a:moveTo>
                  <a:cubicBezTo>
                    <a:pt x="100084" y="-349"/>
                    <a:pt x="66526" y="-4318"/>
                    <a:pt x="54591" y="15573"/>
                  </a:cubicBezTo>
                  <a:cubicBezTo>
                    <a:pt x="33396" y="50898"/>
                    <a:pt x="47716" y="97768"/>
                    <a:pt x="40944" y="138403"/>
                  </a:cubicBezTo>
                  <a:cubicBezTo>
                    <a:pt x="38579" y="152593"/>
                    <a:pt x="30417" y="165303"/>
                    <a:pt x="27296" y="179346"/>
                  </a:cubicBezTo>
                  <a:cubicBezTo>
                    <a:pt x="-4731" y="323464"/>
                    <a:pt x="30724" y="210004"/>
                    <a:pt x="0" y="302176"/>
                  </a:cubicBezTo>
                  <a:cubicBezTo>
                    <a:pt x="13648" y="311274"/>
                    <a:pt x="24541" y="329471"/>
                    <a:pt x="40944" y="329471"/>
                  </a:cubicBezTo>
                  <a:cubicBezTo>
                    <a:pt x="57346" y="329471"/>
                    <a:pt x="66898" y="308838"/>
                    <a:pt x="81887" y="302176"/>
                  </a:cubicBezTo>
                  <a:cubicBezTo>
                    <a:pt x="108179" y="290491"/>
                    <a:pt x="136478" y="283979"/>
                    <a:pt x="163773" y="274880"/>
                  </a:cubicBezTo>
                  <a:lnTo>
                    <a:pt x="204717" y="261232"/>
                  </a:lnTo>
                  <a:cubicBezTo>
                    <a:pt x="213815" y="247584"/>
                    <a:pt x="227299" y="236000"/>
                    <a:pt x="232012" y="220289"/>
                  </a:cubicBezTo>
                  <a:cubicBezTo>
                    <a:pt x="243458" y="182137"/>
                    <a:pt x="255923" y="98360"/>
                    <a:pt x="232012" y="56516"/>
                  </a:cubicBezTo>
                  <a:cubicBezTo>
                    <a:pt x="223874" y="42275"/>
                    <a:pt x="206145" y="35681"/>
                    <a:pt x="191069" y="29220"/>
                  </a:cubicBezTo>
                  <a:cubicBezTo>
                    <a:pt x="173829" y="21831"/>
                    <a:pt x="145576" y="4199"/>
                    <a:pt x="122830" y="1925"/>
                  </a:cubicBezTo>
                  <a:close/>
                </a:path>
              </a:pathLst>
            </a:cu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4" name="Forma libre: forma 33">
              <a:extLst>
                <a:ext uri="{FF2B5EF4-FFF2-40B4-BE49-F238E27FC236}">
                  <a16:creationId xmlns:a16="http://schemas.microsoft.com/office/drawing/2014/main" id="{4821B4C2-AF1E-4CE9-91F6-C69C0F1711B5}"/>
                </a:ext>
              </a:extLst>
            </p:cNvPr>
            <p:cNvSpPr/>
            <p:nvPr/>
          </p:nvSpPr>
          <p:spPr>
            <a:xfrm>
              <a:off x="7888406" y="1187355"/>
              <a:ext cx="2169994" cy="1760561"/>
            </a:xfrm>
            <a:custGeom>
              <a:avLst/>
              <a:gdLst>
                <a:gd name="connsiteX0" fmla="*/ 109182 w 2169994"/>
                <a:gd name="connsiteY0" fmla="*/ 1146412 h 1760561"/>
                <a:gd name="connsiteX1" fmla="*/ 204716 w 2169994"/>
                <a:gd name="connsiteY1" fmla="*/ 1050878 h 1760561"/>
                <a:gd name="connsiteX2" fmla="*/ 245659 w 2169994"/>
                <a:gd name="connsiteY2" fmla="*/ 1037230 h 1760561"/>
                <a:gd name="connsiteX3" fmla="*/ 286603 w 2169994"/>
                <a:gd name="connsiteY3" fmla="*/ 1009935 h 1760561"/>
                <a:gd name="connsiteX4" fmla="*/ 423080 w 2169994"/>
                <a:gd name="connsiteY4" fmla="*/ 996287 h 1760561"/>
                <a:gd name="connsiteX5" fmla="*/ 409433 w 2169994"/>
                <a:gd name="connsiteY5" fmla="*/ 928048 h 1760561"/>
                <a:gd name="connsiteX6" fmla="*/ 395785 w 2169994"/>
                <a:gd name="connsiteY6" fmla="*/ 887105 h 1760561"/>
                <a:gd name="connsiteX7" fmla="*/ 436728 w 2169994"/>
                <a:gd name="connsiteY7" fmla="*/ 668741 h 1760561"/>
                <a:gd name="connsiteX8" fmla="*/ 477671 w 2169994"/>
                <a:gd name="connsiteY8" fmla="*/ 641445 h 1760561"/>
                <a:gd name="connsiteX9" fmla="*/ 518615 w 2169994"/>
                <a:gd name="connsiteY9" fmla="*/ 559558 h 1760561"/>
                <a:gd name="connsiteX10" fmla="*/ 600501 w 2169994"/>
                <a:gd name="connsiteY10" fmla="*/ 532263 h 1760561"/>
                <a:gd name="connsiteX11" fmla="*/ 682388 w 2169994"/>
                <a:gd name="connsiteY11" fmla="*/ 504967 h 1760561"/>
                <a:gd name="connsiteX12" fmla="*/ 777922 w 2169994"/>
                <a:gd name="connsiteY12" fmla="*/ 477672 h 1760561"/>
                <a:gd name="connsiteX13" fmla="*/ 900752 w 2169994"/>
                <a:gd name="connsiteY13" fmla="*/ 464024 h 1760561"/>
                <a:gd name="connsiteX14" fmla="*/ 914400 w 2169994"/>
                <a:gd name="connsiteY14" fmla="*/ 409433 h 1760561"/>
                <a:gd name="connsiteX15" fmla="*/ 955343 w 2169994"/>
                <a:gd name="connsiteY15" fmla="*/ 395785 h 1760561"/>
                <a:gd name="connsiteX16" fmla="*/ 1119116 w 2169994"/>
                <a:gd name="connsiteY16" fmla="*/ 382138 h 1760561"/>
                <a:gd name="connsiteX17" fmla="*/ 1351128 w 2169994"/>
                <a:gd name="connsiteY17" fmla="*/ 368490 h 1760561"/>
                <a:gd name="connsiteX18" fmla="*/ 1392071 w 2169994"/>
                <a:gd name="connsiteY18" fmla="*/ 341194 h 1760561"/>
                <a:gd name="connsiteX19" fmla="*/ 1433015 w 2169994"/>
                <a:gd name="connsiteY19" fmla="*/ 327546 h 1760561"/>
                <a:gd name="connsiteX20" fmla="*/ 1514901 w 2169994"/>
                <a:gd name="connsiteY20" fmla="*/ 272955 h 1760561"/>
                <a:gd name="connsiteX21" fmla="*/ 1637731 w 2169994"/>
                <a:gd name="connsiteY21" fmla="*/ 232012 h 1760561"/>
                <a:gd name="connsiteX22" fmla="*/ 1678674 w 2169994"/>
                <a:gd name="connsiteY22" fmla="*/ 218364 h 1760561"/>
                <a:gd name="connsiteX23" fmla="*/ 1719618 w 2169994"/>
                <a:gd name="connsiteY23" fmla="*/ 191069 h 1760561"/>
                <a:gd name="connsiteX24" fmla="*/ 1774209 w 2169994"/>
                <a:gd name="connsiteY24" fmla="*/ 122830 h 1760561"/>
                <a:gd name="connsiteX25" fmla="*/ 1815152 w 2169994"/>
                <a:gd name="connsiteY25" fmla="*/ 81887 h 1760561"/>
                <a:gd name="connsiteX26" fmla="*/ 1869743 w 2169994"/>
                <a:gd name="connsiteY26" fmla="*/ 54591 h 1760561"/>
                <a:gd name="connsiteX27" fmla="*/ 1965277 w 2169994"/>
                <a:gd name="connsiteY27" fmla="*/ 0 h 1760561"/>
                <a:gd name="connsiteX28" fmla="*/ 2088107 w 2169994"/>
                <a:gd name="connsiteY28" fmla="*/ 40944 h 1760561"/>
                <a:gd name="connsiteX29" fmla="*/ 2169994 w 2169994"/>
                <a:gd name="connsiteY29" fmla="*/ 122830 h 1760561"/>
                <a:gd name="connsiteX30" fmla="*/ 2156346 w 2169994"/>
                <a:gd name="connsiteY30" fmla="*/ 204717 h 1760561"/>
                <a:gd name="connsiteX31" fmla="*/ 2074459 w 2169994"/>
                <a:gd name="connsiteY31" fmla="*/ 232012 h 1760561"/>
                <a:gd name="connsiteX32" fmla="*/ 2033516 w 2169994"/>
                <a:gd name="connsiteY32" fmla="*/ 245660 h 1760561"/>
                <a:gd name="connsiteX33" fmla="*/ 1992573 w 2169994"/>
                <a:gd name="connsiteY33" fmla="*/ 259308 h 1760561"/>
                <a:gd name="connsiteX34" fmla="*/ 1951630 w 2169994"/>
                <a:gd name="connsiteY34" fmla="*/ 286603 h 1760561"/>
                <a:gd name="connsiteX35" fmla="*/ 1869743 w 2169994"/>
                <a:gd name="connsiteY35" fmla="*/ 313899 h 1760561"/>
                <a:gd name="connsiteX36" fmla="*/ 1828800 w 2169994"/>
                <a:gd name="connsiteY36" fmla="*/ 327546 h 1760561"/>
                <a:gd name="connsiteX37" fmla="*/ 1746913 w 2169994"/>
                <a:gd name="connsiteY37" fmla="*/ 395785 h 1760561"/>
                <a:gd name="connsiteX38" fmla="*/ 1692322 w 2169994"/>
                <a:gd name="connsiteY38" fmla="*/ 477672 h 1760561"/>
                <a:gd name="connsiteX39" fmla="*/ 1596788 w 2169994"/>
                <a:gd name="connsiteY39" fmla="*/ 518615 h 1760561"/>
                <a:gd name="connsiteX40" fmla="*/ 1569492 w 2169994"/>
                <a:gd name="connsiteY40" fmla="*/ 559558 h 1760561"/>
                <a:gd name="connsiteX41" fmla="*/ 1528549 w 2169994"/>
                <a:gd name="connsiteY41" fmla="*/ 586854 h 1760561"/>
                <a:gd name="connsiteX42" fmla="*/ 1514901 w 2169994"/>
                <a:gd name="connsiteY42" fmla="*/ 627797 h 1760561"/>
                <a:gd name="connsiteX43" fmla="*/ 1487606 w 2169994"/>
                <a:gd name="connsiteY43" fmla="*/ 668741 h 1760561"/>
                <a:gd name="connsiteX44" fmla="*/ 1460310 w 2169994"/>
                <a:gd name="connsiteY44" fmla="*/ 777923 h 1760561"/>
                <a:gd name="connsiteX45" fmla="*/ 1433015 w 2169994"/>
                <a:gd name="connsiteY45" fmla="*/ 818866 h 1760561"/>
                <a:gd name="connsiteX46" fmla="*/ 1419367 w 2169994"/>
                <a:gd name="connsiteY46" fmla="*/ 941696 h 1760561"/>
                <a:gd name="connsiteX47" fmla="*/ 1337480 w 2169994"/>
                <a:gd name="connsiteY47" fmla="*/ 996287 h 1760561"/>
                <a:gd name="connsiteX48" fmla="*/ 1255594 w 2169994"/>
                <a:gd name="connsiteY48" fmla="*/ 1064526 h 1760561"/>
                <a:gd name="connsiteX49" fmla="*/ 1214650 w 2169994"/>
                <a:gd name="connsiteY49" fmla="*/ 1091821 h 1760561"/>
                <a:gd name="connsiteX50" fmla="*/ 1187355 w 2169994"/>
                <a:gd name="connsiteY50" fmla="*/ 1132764 h 1760561"/>
                <a:gd name="connsiteX51" fmla="*/ 1187355 w 2169994"/>
                <a:gd name="connsiteY51" fmla="*/ 1392072 h 1760561"/>
                <a:gd name="connsiteX52" fmla="*/ 1228298 w 2169994"/>
                <a:gd name="connsiteY52" fmla="*/ 1405720 h 1760561"/>
                <a:gd name="connsiteX53" fmla="*/ 1241946 w 2169994"/>
                <a:gd name="connsiteY53" fmla="*/ 1446663 h 1760561"/>
                <a:gd name="connsiteX54" fmla="*/ 1146412 w 2169994"/>
                <a:gd name="connsiteY54" fmla="*/ 1501254 h 1760561"/>
                <a:gd name="connsiteX55" fmla="*/ 1105468 w 2169994"/>
                <a:gd name="connsiteY55" fmla="*/ 1487606 h 1760561"/>
                <a:gd name="connsiteX56" fmla="*/ 1064525 w 2169994"/>
                <a:gd name="connsiteY56" fmla="*/ 1460311 h 1760561"/>
                <a:gd name="connsiteX57" fmla="*/ 1023582 w 2169994"/>
                <a:gd name="connsiteY57" fmla="*/ 1637732 h 1760561"/>
                <a:gd name="connsiteX58" fmla="*/ 1009934 w 2169994"/>
                <a:gd name="connsiteY58" fmla="*/ 1719618 h 1760561"/>
                <a:gd name="connsiteX59" fmla="*/ 928047 w 2169994"/>
                <a:gd name="connsiteY59" fmla="*/ 1746914 h 1760561"/>
                <a:gd name="connsiteX60" fmla="*/ 887104 w 2169994"/>
                <a:gd name="connsiteY60" fmla="*/ 1760561 h 1760561"/>
                <a:gd name="connsiteX61" fmla="*/ 805218 w 2169994"/>
                <a:gd name="connsiteY61" fmla="*/ 1746914 h 1760561"/>
                <a:gd name="connsiteX62" fmla="*/ 791570 w 2169994"/>
                <a:gd name="connsiteY62" fmla="*/ 1705970 h 1760561"/>
                <a:gd name="connsiteX63" fmla="*/ 764274 w 2169994"/>
                <a:gd name="connsiteY63" fmla="*/ 1460311 h 1760561"/>
                <a:gd name="connsiteX64" fmla="*/ 655092 w 2169994"/>
                <a:gd name="connsiteY64" fmla="*/ 1473958 h 1760561"/>
                <a:gd name="connsiteX65" fmla="*/ 573206 w 2169994"/>
                <a:gd name="connsiteY65" fmla="*/ 1528549 h 1760561"/>
                <a:gd name="connsiteX66" fmla="*/ 532262 w 2169994"/>
                <a:gd name="connsiteY66" fmla="*/ 1542197 h 1760561"/>
                <a:gd name="connsiteX67" fmla="*/ 409433 w 2169994"/>
                <a:gd name="connsiteY67" fmla="*/ 1610436 h 1760561"/>
                <a:gd name="connsiteX68" fmla="*/ 259307 w 2169994"/>
                <a:gd name="connsiteY68" fmla="*/ 1624084 h 1760561"/>
                <a:gd name="connsiteX69" fmla="*/ 81886 w 2169994"/>
                <a:gd name="connsiteY69" fmla="*/ 1624084 h 1760561"/>
                <a:gd name="connsiteX70" fmla="*/ 54591 w 2169994"/>
                <a:gd name="connsiteY70" fmla="*/ 1583141 h 1760561"/>
                <a:gd name="connsiteX71" fmla="*/ 0 w 2169994"/>
                <a:gd name="connsiteY71" fmla="*/ 1555845 h 1760561"/>
                <a:gd name="connsiteX72" fmla="*/ 13647 w 2169994"/>
                <a:gd name="connsiteY72" fmla="*/ 1514902 h 1760561"/>
                <a:gd name="connsiteX73" fmla="*/ 54591 w 2169994"/>
                <a:gd name="connsiteY73" fmla="*/ 1487606 h 1760561"/>
                <a:gd name="connsiteX74" fmla="*/ 95534 w 2169994"/>
                <a:gd name="connsiteY74" fmla="*/ 1446663 h 1760561"/>
                <a:gd name="connsiteX75" fmla="*/ 122830 w 2169994"/>
                <a:gd name="connsiteY75" fmla="*/ 1392072 h 1760561"/>
                <a:gd name="connsiteX76" fmla="*/ 109182 w 2169994"/>
                <a:gd name="connsiteY76" fmla="*/ 1146412 h 17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169994" h="1760561">
                  <a:moveTo>
                    <a:pt x="109182" y="1146412"/>
                  </a:moveTo>
                  <a:cubicBezTo>
                    <a:pt x="122830" y="1089546"/>
                    <a:pt x="154019" y="1076226"/>
                    <a:pt x="204716" y="1050878"/>
                  </a:cubicBezTo>
                  <a:cubicBezTo>
                    <a:pt x="217583" y="1044444"/>
                    <a:pt x="232792" y="1043664"/>
                    <a:pt x="245659" y="1037230"/>
                  </a:cubicBezTo>
                  <a:cubicBezTo>
                    <a:pt x="260330" y="1029895"/>
                    <a:pt x="270620" y="1013623"/>
                    <a:pt x="286603" y="1009935"/>
                  </a:cubicBezTo>
                  <a:cubicBezTo>
                    <a:pt x="331151" y="999655"/>
                    <a:pt x="377588" y="1000836"/>
                    <a:pt x="423080" y="996287"/>
                  </a:cubicBezTo>
                  <a:cubicBezTo>
                    <a:pt x="418531" y="973541"/>
                    <a:pt x="415059" y="950552"/>
                    <a:pt x="409433" y="928048"/>
                  </a:cubicBezTo>
                  <a:cubicBezTo>
                    <a:pt x="405944" y="914092"/>
                    <a:pt x="395785" y="901491"/>
                    <a:pt x="395785" y="887105"/>
                  </a:cubicBezTo>
                  <a:cubicBezTo>
                    <a:pt x="395785" y="817080"/>
                    <a:pt x="380653" y="724817"/>
                    <a:pt x="436728" y="668741"/>
                  </a:cubicBezTo>
                  <a:cubicBezTo>
                    <a:pt x="448326" y="657143"/>
                    <a:pt x="464023" y="650544"/>
                    <a:pt x="477671" y="641445"/>
                  </a:cubicBezTo>
                  <a:cubicBezTo>
                    <a:pt x="485107" y="619136"/>
                    <a:pt x="496336" y="573483"/>
                    <a:pt x="518615" y="559558"/>
                  </a:cubicBezTo>
                  <a:cubicBezTo>
                    <a:pt x="543013" y="544309"/>
                    <a:pt x="573206" y="541361"/>
                    <a:pt x="600501" y="532263"/>
                  </a:cubicBezTo>
                  <a:lnTo>
                    <a:pt x="682388" y="504967"/>
                  </a:lnTo>
                  <a:cubicBezTo>
                    <a:pt x="712956" y="494778"/>
                    <a:pt x="746104" y="482567"/>
                    <a:pt x="777922" y="477672"/>
                  </a:cubicBezTo>
                  <a:cubicBezTo>
                    <a:pt x="818638" y="471408"/>
                    <a:pt x="859809" y="468573"/>
                    <a:pt x="900752" y="464024"/>
                  </a:cubicBezTo>
                  <a:cubicBezTo>
                    <a:pt x="905301" y="445827"/>
                    <a:pt x="902683" y="424080"/>
                    <a:pt x="914400" y="409433"/>
                  </a:cubicBezTo>
                  <a:cubicBezTo>
                    <a:pt x="923387" y="398199"/>
                    <a:pt x="941083" y="397686"/>
                    <a:pt x="955343" y="395785"/>
                  </a:cubicBezTo>
                  <a:cubicBezTo>
                    <a:pt x="1009643" y="388545"/>
                    <a:pt x="1064466" y="385907"/>
                    <a:pt x="1119116" y="382138"/>
                  </a:cubicBezTo>
                  <a:cubicBezTo>
                    <a:pt x="1196403" y="376808"/>
                    <a:pt x="1273791" y="373039"/>
                    <a:pt x="1351128" y="368490"/>
                  </a:cubicBezTo>
                  <a:cubicBezTo>
                    <a:pt x="1364776" y="359391"/>
                    <a:pt x="1377400" y="348530"/>
                    <a:pt x="1392071" y="341194"/>
                  </a:cubicBezTo>
                  <a:cubicBezTo>
                    <a:pt x="1404938" y="334760"/>
                    <a:pt x="1420439" y="334533"/>
                    <a:pt x="1433015" y="327546"/>
                  </a:cubicBezTo>
                  <a:cubicBezTo>
                    <a:pt x="1461692" y="311614"/>
                    <a:pt x="1483779" y="283329"/>
                    <a:pt x="1514901" y="272955"/>
                  </a:cubicBezTo>
                  <a:lnTo>
                    <a:pt x="1637731" y="232012"/>
                  </a:lnTo>
                  <a:cubicBezTo>
                    <a:pt x="1651379" y="227463"/>
                    <a:pt x="1666704" y="226344"/>
                    <a:pt x="1678674" y="218364"/>
                  </a:cubicBezTo>
                  <a:lnTo>
                    <a:pt x="1719618" y="191069"/>
                  </a:lnTo>
                  <a:cubicBezTo>
                    <a:pt x="1742021" y="123856"/>
                    <a:pt x="1717225" y="170316"/>
                    <a:pt x="1774209" y="122830"/>
                  </a:cubicBezTo>
                  <a:cubicBezTo>
                    <a:pt x="1789036" y="110474"/>
                    <a:pt x="1799446" y="93105"/>
                    <a:pt x="1815152" y="81887"/>
                  </a:cubicBezTo>
                  <a:cubicBezTo>
                    <a:pt x="1831707" y="70062"/>
                    <a:pt x="1852079" y="64685"/>
                    <a:pt x="1869743" y="54591"/>
                  </a:cubicBezTo>
                  <a:cubicBezTo>
                    <a:pt x="2004776" y="-22571"/>
                    <a:pt x="1800306" y="82487"/>
                    <a:pt x="1965277" y="0"/>
                  </a:cubicBezTo>
                  <a:cubicBezTo>
                    <a:pt x="2030141" y="10811"/>
                    <a:pt x="2043820" y="1578"/>
                    <a:pt x="2088107" y="40944"/>
                  </a:cubicBezTo>
                  <a:cubicBezTo>
                    <a:pt x="2116958" y="66590"/>
                    <a:pt x="2169994" y="122830"/>
                    <a:pt x="2169994" y="122830"/>
                  </a:cubicBezTo>
                  <a:cubicBezTo>
                    <a:pt x="2165445" y="150126"/>
                    <a:pt x="2174568" y="183892"/>
                    <a:pt x="2156346" y="204717"/>
                  </a:cubicBezTo>
                  <a:cubicBezTo>
                    <a:pt x="2137399" y="226370"/>
                    <a:pt x="2101755" y="222914"/>
                    <a:pt x="2074459" y="232012"/>
                  </a:cubicBezTo>
                  <a:lnTo>
                    <a:pt x="2033516" y="245660"/>
                  </a:lnTo>
                  <a:cubicBezTo>
                    <a:pt x="2019868" y="250209"/>
                    <a:pt x="2004543" y="251328"/>
                    <a:pt x="1992573" y="259308"/>
                  </a:cubicBezTo>
                  <a:cubicBezTo>
                    <a:pt x="1978925" y="268406"/>
                    <a:pt x="1966619" y="279941"/>
                    <a:pt x="1951630" y="286603"/>
                  </a:cubicBezTo>
                  <a:cubicBezTo>
                    <a:pt x="1925338" y="298288"/>
                    <a:pt x="1897039" y="304801"/>
                    <a:pt x="1869743" y="313899"/>
                  </a:cubicBezTo>
                  <a:lnTo>
                    <a:pt x="1828800" y="327546"/>
                  </a:lnTo>
                  <a:cubicBezTo>
                    <a:pt x="1792406" y="351809"/>
                    <a:pt x="1775204" y="359410"/>
                    <a:pt x="1746913" y="395785"/>
                  </a:cubicBezTo>
                  <a:cubicBezTo>
                    <a:pt x="1726773" y="421680"/>
                    <a:pt x="1719618" y="459475"/>
                    <a:pt x="1692322" y="477672"/>
                  </a:cubicBezTo>
                  <a:cubicBezTo>
                    <a:pt x="1635772" y="515371"/>
                    <a:pt x="1667292" y="500989"/>
                    <a:pt x="1596788" y="518615"/>
                  </a:cubicBezTo>
                  <a:cubicBezTo>
                    <a:pt x="1587689" y="532263"/>
                    <a:pt x="1581090" y="547960"/>
                    <a:pt x="1569492" y="559558"/>
                  </a:cubicBezTo>
                  <a:cubicBezTo>
                    <a:pt x="1557894" y="571156"/>
                    <a:pt x="1538796" y="574046"/>
                    <a:pt x="1528549" y="586854"/>
                  </a:cubicBezTo>
                  <a:cubicBezTo>
                    <a:pt x="1519562" y="598088"/>
                    <a:pt x="1521335" y="614930"/>
                    <a:pt x="1514901" y="627797"/>
                  </a:cubicBezTo>
                  <a:cubicBezTo>
                    <a:pt x="1507566" y="642468"/>
                    <a:pt x="1494941" y="654070"/>
                    <a:pt x="1487606" y="668741"/>
                  </a:cubicBezTo>
                  <a:cubicBezTo>
                    <a:pt x="1462348" y="719258"/>
                    <a:pt x="1483672" y="715624"/>
                    <a:pt x="1460310" y="777923"/>
                  </a:cubicBezTo>
                  <a:cubicBezTo>
                    <a:pt x="1454551" y="793281"/>
                    <a:pt x="1442113" y="805218"/>
                    <a:pt x="1433015" y="818866"/>
                  </a:cubicBezTo>
                  <a:cubicBezTo>
                    <a:pt x="1428466" y="859809"/>
                    <a:pt x="1432394" y="902615"/>
                    <a:pt x="1419367" y="941696"/>
                  </a:cubicBezTo>
                  <a:cubicBezTo>
                    <a:pt x="1403844" y="988264"/>
                    <a:pt x="1370204" y="979925"/>
                    <a:pt x="1337480" y="996287"/>
                  </a:cubicBezTo>
                  <a:cubicBezTo>
                    <a:pt x="1286650" y="1021702"/>
                    <a:pt x="1300873" y="1026794"/>
                    <a:pt x="1255594" y="1064526"/>
                  </a:cubicBezTo>
                  <a:cubicBezTo>
                    <a:pt x="1242993" y="1075027"/>
                    <a:pt x="1228298" y="1082723"/>
                    <a:pt x="1214650" y="1091821"/>
                  </a:cubicBezTo>
                  <a:cubicBezTo>
                    <a:pt x="1205552" y="1105469"/>
                    <a:pt x="1192542" y="1117203"/>
                    <a:pt x="1187355" y="1132764"/>
                  </a:cubicBezTo>
                  <a:cubicBezTo>
                    <a:pt x="1163909" y="1203103"/>
                    <a:pt x="1171685" y="1337225"/>
                    <a:pt x="1187355" y="1392072"/>
                  </a:cubicBezTo>
                  <a:cubicBezTo>
                    <a:pt x="1191307" y="1405904"/>
                    <a:pt x="1214650" y="1401171"/>
                    <a:pt x="1228298" y="1405720"/>
                  </a:cubicBezTo>
                  <a:cubicBezTo>
                    <a:pt x="1232847" y="1419368"/>
                    <a:pt x="1244311" y="1432473"/>
                    <a:pt x="1241946" y="1446663"/>
                  </a:cubicBezTo>
                  <a:cubicBezTo>
                    <a:pt x="1232944" y="1500674"/>
                    <a:pt x="1186666" y="1493203"/>
                    <a:pt x="1146412" y="1501254"/>
                  </a:cubicBezTo>
                  <a:cubicBezTo>
                    <a:pt x="1132764" y="1496705"/>
                    <a:pt x="1118335" y="1494040"/>
                    <a:pt x="1105468" y="1487606"/>
                  </a:cubicBezTo>
                  <a:cubicBezTo>
                    <a:pt x="1090797" y="1480271"/>
                    <a:pt x="1075025" y="1447710"/>
                    <a:pt x="1064525" y="1460311"/>
                  </a:cubicBezTo>
                  <a:cubicBezTo>
                    <a:pt x="1056992" y="1469351"/>
                    <a:pt x="1028889" y="1608546"/>
                    <a:pt x="1023582" y="1637732"/>
                  </a:cubicBezTo>
                  <a:cubicBezTo>
                    <a:pt x="1018632" y="1664957"/>
                    <a:pt x="1028156" y="1698793"/>
                    <a:pt x="1009934" y="1719618"/>
                  </a:cubicBezTo>
                  <a:cubicBezTo>
                    <a:pt x="990987" y="1741271"/>
                    <a:pt x="955343" y="1737816"/>
                    <a:pt x="928047" y="1746914"/>
                  </a:cubicBezTo>
                  <a:lnTo>
                    <a:pt x="887104" y="1760561"/>
                  </a:lnTo>
                  <a:cubicBezTo>
                    <a:pt x="859809" y="1756012"/>
                    <a:pt x="829244" y="1760643"/>
                    <a:pt x="805218" y="1746914"/>
                  </a:cubicBezTo>
                  <a:cubicBezTo>
                    <a:pt x="792727" y="1739776"/>
                    <a:pt x="793605" y="1720212"/>
                    <a:pt x="791570" y="1705970"/>
                  </a:cubicBezTo>
                  <a:cubicBezTo>
                    <a:pt x="779918" y="1624408"/>
                    <a:pt x="773373" y="1542197"/>
                    <a:pt x="764274" y="1460311"/>
                  </a:cubicBezTo>
                  <a:cubicBezTo>
                    <a:pt x="727880" y="1464860"/>
                    <a:pt x="689632" y="1461622"/>
                    <a:pt x="655092" y="1473958"/>
                  </a:cubicBezTo>
                  <a:cubicBezTo>
                    <a:pt x="624198" y="1484991"/>
                    <a:pt x="604328" y="1518175"/>
                    <a:pt x="573206" y="1528549"/>
                  </a:cubicBezTo>
                  <a:lnTo>
                    <a:pt x="532262" y="1542197"/>
                  </a:lnTo>
                  <a:cubicBezTo>
                    <a:pt x="498165" y="1564928"/>
                    <a:pt x="455291" y="1603885"/>
                    <a:pt x="409433" y="1610436"/>
                  </a:cubicBezTo>
                  <a:cubicBezTo>
                    <a:pt x="359690" y="1617542"/>
                    <a:pt x="309349" y="1619535"/>
                    <a:pt x="259307" y="1624084"/>
                  </a:cubicBezTo>
                  <a:cubicBezTo>
                    <a:pt x="191597" y="1646655"/>
                    <a:pt x="179902" y="1656756"/>
                    <a:pt x="81886" y="1624084"/>
                  </a:cubicBezTo>
                  <a:cubicBezTo>
                    <a:pt x="66325" y="1618897"/>
                    <a:pt x="67192" y="1593642"/>
                    <a:pt x="54591" y="1583141"/>
                  </a:cubicBezTo>
                  <a:cubicBezTo>
                    <a:pt x="38962" y="1570116"/>
                    <a:pt x="18197" y="1564944"/>
                    <a:pt x="0" y="1555845"/>
                  </a:cubicBezTo>
                  <a:cubicBezTo>
                    <a:pt x="4549" y="1542197"/>
                    <a:pt x="4660" y="1526135"/>
                    <a:pt x="13647" y="1514902"/>
                  </a:cubicBezTo>
                  <a:cubicBezTo>
                    <a:pt x="23894" y="1502094"/>
                    <a:pt x="41990" y="1498107"/>
                    <a:pt x="54591" y="1487606"/>
                  </a:cubicBezTo>
                  <a:cubicBezTo>
                    <a:pt x="69418" y="1475250"/>
                    <a:pt x="84316" y="1462369"/>
                    <a:pt x="95534" y="1446663"/>
                  </a:cubicBezTo>
                  <a:cubicBezTo>
                    <a:pt x="107359" y="1430108"/>
                    <a:pt x="113731" y="1410269"/>
                    <a:pt x="122830" y="1392072"/>
                  </a:cubicBezTo>
                  <a:cubicBezTo>
                    <a:pt x="108457" y="1190857"/>
                    <a:pt x="95534" y="1203278"/>
                    <a:pt x="109182" y="1146412"/>
                  </a:cubicBezTo>
                  <a:close/>
                </a:path>
              </a:pathLst>
            </a:cu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5" name="Rectángulo 34">
              <a:extLst>
                <a:ext uri="{FF2B5EF4-FFF2-40B4-BE49-F238E27FC236}">
                  <a16:creationId xmlns:a16="http://schemas.microsoft.com/office/drawing/2014/main" id="{722698DF-6CA4-4986-8ACA-C0284E41BB48}"/>
                </a:ext>
              </a:extLst>
            </p:cNvPr>
            <p:cNvSpPr/>
            <p:nvPr/>
          </p:nvSpPr>
          <p:spPr>
            <a:xfrm>
              <a:off x="9155046" y="3880492"/>
              <a:ext cx="1152071" cy="613192"/>
            </a:xfrm>
            <a:prstGeom prst="rect">
              <a:avLst/>
            </a:prstGeom>
            <a:noFill/>
          </p:spPr>
          <p:txBody>
            <a:bodyPr wrap="none" lIns="68580" tIns="34290" rIns="68580" bIns="34290">
              <a:spAutoFit/>
            </a:bodyPr>
            <a:lstStyle/>
            <a:p>
              <a:pPr algn="ctr"/>
              <a:r>
                <a:rPr lang="es-ES" sz="1200" b="1" dirty="0">
                  <a:ln w="0"/>
                  <a:solidFill>
                    <a:schemeClr val="bg1"/>
                  </a:solidFill>
                  <a:effectLst>
                    <a:outerShdw blurRad="38100" dist="19050" dir="2700000" algn="tl" rotWithShape="0">
                      <a:schemeClr val="dk1">
                        <a:alpha val="40000"/>
                      </a:schemeClr>
                    </a:outerShdw>
                  </a:effectLst>
                </a:rPr>
                <a:t>CENTRO </a:t>
              </a:r>
            </a:p>
            <a:p>
              <a:pPr algn="ctr"/>
              <a:r>
                <a:rPr lang="es-ES" sz="1200" b="1" dirty="0">
                  <a:ln w="0"/>
                  <a:solidFill>
                    <a:schemeClr val="bg1"/>
                  </a:solidFill>
                  <a:effectLst>
                    <a:outerShdw blurRad="38100" dist="19050" dir="2700000" algn="tl" rotWithShape="0">
                      <a:schemeClr val="dk1">
                        <a:alpha val="40000"/>
                      </a:schemeClr>
                    </a:outerShdw>
                  </a:effectLst>
                </a:rPr>
                <a:t>ORIENTE</a:t>
              </a:r>
            </a:p>
          </p:txBody>
        </p:sp>
        <p:sp>
          <p:nvSpPr>
            <p:cNvPr id="47" name="Rectángulo 46">
              <a:extLst>
                <a:ext uri="{FF2B5EF4-FFF2-40B4-BE49-F238E27FC236}">
                  <a16:creationId xmlns:a16="http://schemas.microsoft.com/office/drawing/2014/main" id="{F05D24E7-9AD3-4846-A96D-B00141AFAE10}"/>
                </a:ext>
              </a:extLst>
            </p:cNvPr>
            <p:cNvSpPr/>
            <p:nvPr/>
          </p:nvSpPr>
          <p:spPr>
            <a:xfrm>
              <a:off x="8321454" y="1755650"/>
              <a:ext cx="956928" cy="355006"/>
            </a:xfrm>
            <a:prstGeom prst="rect">
              <a:avLst/>
            </a:prstGeom>
            <a:noFill/>
          </p:spPr>
          <p:txBody>
            <a:bodyPr wrap="none" lIns="68580" tIns="34290" rIns="68580" bIns="34290">
              <a:spAutoFit/>
            </a:bodyPr>
            <a:lstStyle/>
            <a:p>
              <a:pPr algn="ctr"/>
              <a:r>
                <a:rPr lang="es-ES" sz="1200" b="1" dirty="0">
                  <a:ln w="0"/>
                  <a:solidFill>
                    <a:schemeClr val="bg1"/>
                  </a:solidFill>
                  <a:effectLst>
                    <a:outerShdw blurRad="38100" dist="19050" dir="2700000" algn="tl" rotWithShape="0">
                      <a:schemeClr val="dk1">
                        <a:alpha val="40000"/>
                      </a:schemeClr>
                    </a:outerShdw>
                  </a:effectLst>
                </a:rPr>
                <a:t>NORTE</a:t>
              </a:r>
            </a:p>
          </p:txBody>
        </p:sp>
        <p:sp>
          <p:nvSpPr>
            <p:cNvPr id="48" name="Rectángulo 47">
              <a:extLst>
                <a:ext uri="{FF2B5EF4-FFF2-40B4-BE49-F238E27FC236}">
                  <a16:creationId xmlns:a16="http://schemas.microsoft.com/office/drawing/2014/main" id="{F1825446-7E52-474B-B8DB-8CF9CA32C97C}"/>
                </a:ext>
              </a:extLst>
            </p:cNvPr>
            <p:cNvSpPr/>
            <p:nvPr/>
          </p:nvSpPr>
          <p:spPr>
            <a:xfrm>
              <a:off x="7457357" y="2945171"/>
              <a:ext cx="1439826" cy="355006"/>
            </a:xfrm>
            <a:prstGeom prst="rect">
              <a:avLst/>
            </a:prstGeom>
            <a:noFill/>
          </p:spPr>
          <p:txBody>
            <a:bodyPr wrap="none" lIns="68580" tIns="34290" rIns="68580" bIns="34290">
              <a:spAutoFit/>
            </a:bodyPr>
            <a:lstStyle/>
            <a:p>
              <a:pPr algn="ctr"/>
              <a:r>
                <a:rPr lang="es-ES" sz="1200" b="1" dirty="0">
                  <a:ln w="0"/>
                  <a:solidFill>
                    <a:schemeClr val="bg1"/>
                  </a:solidFill>
                  <a:effectLst>
                    <a:outerShdw blurRad="38100" dist="19050" dir="2700000" algn="tl" rotWithShape="0">
                      <a:schemeClr val="dk1">
                        <a:alpha val="40000"/>
                      </a:schemeClr>
                    </a:outerShdw>
                  </a:effectLst>
                </a:rPr>
                <a:t>OCCIDENTE</a:t>
              </a:r>
            </a:p>
          </p:txBody>
        </p:sp>
        <p:sp>
          <p:nvSpPr>
            <p:cNvPr id="49" name="Rectángulo 48">
              <a:extLst>
                <a:ext uri="{FF2B5EF4-FFF2-40B4-BE49-F238E27FC236}">
                  <a16:creationId xmlns:a16="http://schemas.microsoft.com/office/drawing/2014/main" id="{09FDD048-A88E-4068-9142-16E8CE591881}"/>
                </a:ext>
              </a:extLst>
            </p:cNvPr>
            <p:cNvSpPr/>
            <p:nvPr/>
          </p:nvSpPr>
          <p:spPr>
            <a:xfrm>
              <a:off x="6911241" y="4133223"/>
              <a:ext cx="1439826" cy="613192"/>
            </a:xfrm>
            <a:prstGeom prst="rect">
              <a:avLst/>
            </a:prstGeom>
            <a:noFill/>
          </p:spPr>
          <p:txBody>
            <a:bodyPr wrap="none" lIns="68580" tIns="34290" rIns="68580" bIns="34290">
              <a:spAutoFit/>
            </a:bodyPr>
            <a:lstStyle/>
            <a:p>
              <a:pPr algn="ctr"/>
              <a:r>
                <a:rPr lang="es-ES" sz="1200" b="1" dirty="0">
                  <a:ln w="0"/>
                  <a:solidFill>
                    <a:schemeClr val="bg1"/>
                  </a:solidFill>
                  <a:effectLst>
                    <a:outerShdw blurRad="38100" dist="19050" dir="2700000" algn="tl" rotWithShape="0">
                      <a:schemeClr val="dk1">
                        <a:alpha val="40000"/>
                      </a:schemeClr>
                    </a:outerShdw>
                  </a:effectLst>
                </a:rPr>
                <a:t>SUR </a:t>
              </a:r>
            </a:p>
            <a:p>
              <a:pPr algn="ctr"/>
              <a:r>
                <a:rPr lang="es-ES" sz="1200" b="1" dirty="0">
                  <a:ln w="0"/>
                  <a:solidFill>
                    <a:schemeClr val="bg1"/>
                  </a:solidFill>
                  <a:effectLst>
                    <a:outerShdw blurRad="38100" dist="19050" dir="2700000" algn="tl" rotWithShape="0">
                      <a:schemeClr val="dk1">
                        <a:alpha val="40000"/>
                      </a:schemeClr>
                    </a:outerShdw>
                  </a:effectLst>
                </a:rPr>
                <a:t>OCCIDENTE</a:t>
              </a:r>
            </a:p>
          </p:txBody>
        </p:sp>
      </p:grpSp>
    </p:spTree>
    <p:extLst>
      <p:ext uri="{BB962C8B-B14F-4D97-AF65-F5344CB8AC3E}">
        <p14:creationId xmlns:p14="http://schemas.microsoft.com/office/powerpoint/2010/main" val="266132237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27" name="Tabla 26">
            <a:extLst>
              <a:ext uri="{FF2B5EF4-FFF2-40B4-BE49-F238E27FC236}">
                <a16:creationId xmlns:a16="http://schemas.microsoft.com/office/drawing/2014/main" id="{BCC64115-101A-4C0D-B81C-D3A8098ED6ED}"/>
              </a:ext>
            </a:extLst>
          </p:cNvPr>
          <p:cNvGraphicFramePr>
            <a:graphicFrameLocks noGrp="1"/>
          </p:cNvGraphicFramePr>
          <p:nvPr>
            <p:extLst/>
          </p:nvPr>
        </p:nvGraphicFramePr>
        <p:xfrm>
          <a:off x="108896" y="5178595"/>
          <a:ext cx="6096000" cy="556260"/>
        </p:xfrm>
        <a:graphic>
          <a:graphicData uri="http://schemas.openxmlformats.org/drawingml/2006/table">
            <a:tbl>
              <a:tblPr firstRow="1" bandRow="1">
                <a:tableStyleId>{8EC20E35-A176-4012-BC5E-935CFFF8708E}</a:tableStyleId>
              </a:tblPr>
              <a:tblGrid>
                <a:gridCol w="1219200">
                  <a:extLst>
                    <a:ext uri="{9D8B030D-6E8A-4147-A177-3AD203B41FA5}">
                      <a16:colId xmlns:a16="http://schemas.microsoft.com/office/drawing/2014/main" val="2461555563"/>
                    </a:ext>
                  </a:extLst>
                </a:gridCol>
                <a:gridCol w="1219200">
                  <a:extLst>
                    <a:ext uri="{9D8B030D-6E8A-4147-A177-3AD203B41FA5}">
                      <a16:colId xmlns:a16="http://schemas.microsoft.com/office/drawing/2014/main" val="3490096722"/>
                    </a:ext>
                  </a:extLst>
                </a:gridCol>
                <a:gridCol w="1219200">
                  <a:extLst>
                    <a:ext uri="{9D8B030D-6E8A-4147-A177-3AD203B41FA5}">
                      <a16:colId xmlns:a16="http://schemas.microsoft.com/office/drawing/2014/main" val="862767406"/>
                    </a:ext>
                  </a:extLst>
                </a:gridCol>
                <a:gridCol w="1219200">
                  <a:extLst>
                    <a:ext uri="{9D8B030D-6E8A-4147-A177-3AD203B41FA5}">
                      <a16:colId xmlns:a16="http://schemas.microsoft.com/office/drawing/2014/main" val="3234606267"/>
                    </a:ext>
                  </a:extLst>
                </a:gridCol>
                <a:gridCol w="1219200">
                  <a:extLst>
                    <a:ext uri="{9D8B030D-6E8A-4147-A177-3AD203B41FA5}">
                      <a16:colId xmlns:a16="http://schemas.microsoft.com/office/drawing/2014/main" val="2942759458"/>
                    </a:ext>
                  </a:extLst>
                </a:gridCol>
              </a:tblGrid>
              <a:tr h="278130">
                <a:tc>
                  <a:txBody>
                    <a:bodyPr/>
                    <a:lstStyle/>
                    <a:p>
                      <a:pPr algn="ctr"/>
                      <a:r>
                        <a:rPr lang="es-ES" sz="900" dirty="0"/>
                        <a:t>RECIBIDOS</a:t>
                      </a:r>
                      <a:endParaRPr lang="es-CO" sz="900" dirty="0"/>
                    </a:p>
                  </a:txBody>
                  <a:tcPr marL="68580" marR="68580" marT="34290" marB="34290"/>
                </a:tc>
                <a:tc>
                  <a:txBody>
                    <a:bodyPr/>
                    <a:lstStyle/>
                    <a:p>
                      <a:pPr algn="ctr"/>
                      <a:r>
                        <a:rPr lang="es-ES" sz="900" dirty="0"/>
                        <a:t>VENDIDOS</a:t>
                      </a:r>
                      <a:endParaRPr lang="es-CO" sz="900" dirty="0"/>
                    </a:p>
                  </a:txBody>
                  <a:tcPr marL="68580" marR="68580" marT="34290" marB="34290"/>
                </a:tc>
                <a:tc>
                  <a:txBody>
                    <a:bodyPr/>
                    <a:lstStyle/>
                    <a:p>
                      <a:pPr algn="ctr"/>
                      <a:r>
                        <a:rPr lang="es-ES" sz="900" dirty="0"/>
                        <a:t>NACIMIENTOS</a:t>
                      </a:r>
                      <a:endParaRPr lang="es-CO" sz="900" dirty="0"/>
                    </a:p>
                  </a:txBody>
                  <a:tcPr marL="68580" marR="68580" marT="34290" marB="34290"/>
                </a:tc>
                <a:tc>
                  <a:txBody>
                    <a:bodyPr/>
                    <a:lstStyle/>
                    <a:p>
                      <a:pPr algn="ctr"/>
                      <a:r>
                        <a:rPr lang="es-ES" sz="900" dirty="0"/>
                        <a:t>MUERTES</a:t>
                      </a:r>
                      <a:endParaRPr lang="es-CO" sz="900" dirty="0"/>
                    </a:p>
                  </a:txBody>
                  <a:tcPr marL="68580" marR="68580" marT="34290" marB="34290"/>
                </a:tc>
                <a:tc>
                  <a:txBody>
                    <a:bodyPr/>
                    <a:lstStyle/>
                    <a:p>
                      <a:pPr algn="ctr"/>
                      <a:r>
                        <a:rPr lang="es-ES" sz="900" dirty="0"/>
                        <a:t>PARA VENTA</a:t>
                      </a:r>
                      <a:endParaRPr lang="es-CO" sz="900" dirty="0"/>
                    </a:p>
                  </a:txBody>
                  <a:tcPr marL="68580" marR="68580" marT="34290" marB="34290"/>
                </a:tc>
                <a:extLst>
                  <a:ext uri="{0D108BD9-81ED-4DB2-BD59-A6C34878D82A}">
                    <a16:rowId xmlns:a16="http://schemas.microsoft.com/office/drawing/2014/main" val="2773503691"/>
                  </a:ext>
                </a:extLst>
              </a:tr>
              <a:tr h="278130">
                <a:tc>
                  <a:txBody>
                    <a:bodyPr/>
                    <a:lstStyle/>
                    <a:p>
                      <a:pPr algn="ctr"/>
                      <a:r>
                        <a:rPr lang="es-ES" sz="1100" dirty="0"/>
                        <a:t> 3,284</a:t>
                      </a:r>
                    </a:p>
                  </a:txBody>
                  <a:tcPr marL="68580" marR="68580" marT="34290" marB="34290"/>
                </a:tc>
                <a:tc>
                  <a:txBody>
                    <a:bodyPr/>
                    <a:lstStyle/>
                    <a:p>
                      <a:pPr algn="ctr"/>
                      <a:r>
                        <a:rPr lang="es-ES" sz="1100" dirty="0"/>
                        <a:t> 2,534</a:t>
                      </a:r>
                    </a:p>
                  </a:txBody>
                  <a:tcPr marL="68580" marR="68580" marT="34290" marB="34290"/>
                </a:tc>
                <a:tc>
                  <a:txBody>
                    <a:bodyPr/>
                    <a:lstStyle/>
                    <a:p>
                      <a:pPr algn="ctr"/>
                      <a:r>
                        <a:rPr lang="es-ES" sz="1100" dirty="0"/>
                        <a:t>11</a:t>
                      </a:r>
                      <a:endParaRPr lang="es-CO" sz="1100" dirty="0"/>
                    </a:p>
                  </a:txBody>
                  <a:tcPr marL="68580" marR="68580" marT="34290" marB="34290"/>
                </a:tc>
                <a:tc>
                  <a:txBody>
                    <a:bodyPr/>
                    <a:lstStyle/>
                    <a:p>
                      <a:pPr algn="ctr"/>
                      <a:r>
                        <a:rPr lang="es-ES" sz="1100" dirty="0"/>
                        <a:t>5</a:t>
                      </a:r>
                      <a:endParaRPr lang="es-CO" sz="1100" dirty="0"/>
                    </a:p>
                  </a:txBody>
                  <a:tcPr marL="68580" marR="68580" marT="34290" marB="34290"/>
                </a:tc>
                <a:tc>
                  <a:txBody>
                    <a:bodyPr/>
                    <a:lstStyle/>
                    <a:p>
                      <a:pPr algn="ctr"/>
                      <a:r>
                        <a:rPr lang="es-ES" sz="1100" dirty="0"/>
                        <a:t>954</a:t>
                      </a:r>
                    </a:p>
                  </a:txBody>
                  <a:tcPr marL="68580" marR="68580" marT="34290" marB="34290"/>
                </a:tc>
                <a:extLst>
                  <a:ext uri="{0D108BD9-81ED-4DB2-BD59-A6C34878D82A}">
                    <a16:rowId xmlns:a16="http://schemas.microsoft.com/office/drawing/2014/main" val="1413933280"/>
                  </a:ext>
                </a:extLst>
              </a:tr>
            </a:tbl>
          </a:graphicData>
        </a:graphic>
      </p:graphicFrame>
      <p:sp>
        <p:nvSpPr>
          <p:cNvPr id="33" name="CuadroTexto 32">
            <a:extLst>
              <a:ext uri="{FF2B5EF4-FFF2-40B4-BE49-F238E27FC236}">
                <a16:creationId xmlns:a16="http://schemas.microsoft.com/office/drawing/2014/main" id="{22939208-BBE4-44F0-9078-41AFAFE1B375}"/>
              </a:ext>
            </a:extLst>
          </p:cNvPr>
          <p:cNvSpPr txBox="1"/>
          <p:nvPr/>
        </p:nvSpPr>
        <p:spPr>
          <a:xfrm>
            <a:off x="6284871" y="5206375"/>
            <a:ext cx="2763541" cy="646331"/>
          </a:xfrm>
          <a:prstGeom prst="rect">
            <a:avLst/>
          </a:prstGeom>
          <a:noFill/>
        </p:spPr>
        <p:txBody>
          <a:bodyPr wrap="square" rtlCol="0">
            <a:spAutoFit/>
          </a:bodyPr>
          <a:lstStyle/>
          <a:p>
            <a:pPr algn="r"/>
            <a:r>
              <a:rPr lang="es-ES" sz="900" i="1" dirty="0"/>
              <a:t>** La Utilidad operativa, en este caso, no tiene en cuenta los gastos de la diligencia de la macarena y tiene proyectados los gastos de administración del predio.</a:t>
            </a:r>
            <a:endParaRPr lang="es-CO" sz="900" i="1" dirty="0"/>
          </a:p>
        </p:txBody>
      </p:sp>
      <p:pic>
        <p:nvPicPr>
          <p:cNvPr id="2" name="Imagen 1">
            <a:extLst>
              <a:ext uri="{FF2B5EF4-FFF2-40B4-BE49-F238E27FC236}">
                <a16:creationId xmlns:a16="http://schemas.microsoft.com/office/drawing/2014/main" id="{ADE65466-B187-430F-A4D6-D848702E326F}"/>
              </a:ext>
            </a:extLst>
          </p:cNvPr>
          <p:cNvPicPr>
            <a:picLocks noChangeAspect="1"/>
          </p:cNvPicPr>
          <p:nvPr/>
        </p:nvPicPr>
        <p:blipFill>
          <a:blip r:embed="rId6"/>
          <a:stretch>
            <a:fillRect/>
          </a:stretch>
        </p:blipFill>
        <p:spPr>
          <a:xfrm>
            <a:off x="108896" y="1714106"/>
            <a:ext cx="6095999" cy="3361824"/>
          </a:xfrm>
          <a:prstGeom prst="rect">
            <a:avLst/>
          </a:prstGeom>
        </p:spPr>
      </p:pic>
      <p:pic>
        <p:nvPicPr>
          <p:cNvPr id="4" name="Imagen 3">
            <a:extLst>
              <a:ext uri="{FF2B5EF4-FFF2-40B4-BE49-F238E27FC236}">
                <a16:creationId xmlns:a16="http://schemas.microsoft.com/office/drawing/2014/main" id="{2FAB80F6-341F-4775-B132-4CFBAF7E1821}"/>
              </a:ext>
            </a:extLst>
          </p:cNvPr>
          <p:cNvPicPr>
            <a:picLocks noChangeAspect="1"/>
          </p:cNvPicPr>
          <p:nvPr/>
        </p:nvPicPr>
        <p:blipFill>
          <a:blip r:embed="rId7"/>
          <a:stretch>
            <a:fillRect/>
          </a:stretch>
        </p:blipFill>
        <p:spPr>
          <a:xfrm>
            <a:off x="6267844" y="1713243"/>
            <a:ext cx="2760637" cy="1414905"/>
          </a:xfrm>
          <a:prstGeom prst="rect">
            <a:avLst/>
          </a:prstGeom>
        </p:spPr>
      </p:pic>
      <p:sp>
        <p:nvSpPr>
          <p:cNvPr id="5" name="Rectángulo 4">
            <a:extLst>
              <a:ext uri="{FF2B5EF4-FFF2-40B4-BE49-F238E27FC236}">
                <a16:creationId xmlns:a16="http://schemas.microsoft.com/office/drawing/2014/main" id="{B76C77F7-8C11-4BD6-880B-E533794FCE1F}"/>
              </a:ext>
            </a:extLst>
          </p:cNvPr>
          <p:cNvSpPr/>
          <p:nvPr/>
        </p:nvSpPr>
        <p:spPr>
          <a:xfrm>
            <a:off x="716898" y="2160730"/>
            <a:ext cx="1426929" cy="438582"/>
          </a:xfrm>
          <a:prstGeom prst="rect">
            <a:avLst/>
          </a:prstGeom>
          <a:noFill/>
        </p:spPr>
        <p:txBody>
          <a:bodyPr wrap="none" lIns="68580" tIns="34290" rIns="68580" bIns="34290">
            <a:spAutoFit/>
          </a:bodyPr>
          <a:lstStyle/>
          <a:p>
            <a:pPr algn="ctr"/>
            <a:r>
              <a:rPr lang="es-ES" sz="1200" dirty="0">
                <a:ln w="0"/>
                <a:solidFill>
                  <a:srgbClr val="00B050"/>
                </a:solidFill>
                <a:effectLst>
                  <a:outerShdw blurRad="38100" dist="19050" dir="2700000" algn="tl" rotWithShape="0">
                    <a:schemeClr val="dk1">
                      <a:alpha val="40000"/>
                    </a:schemeClr>
                  </a:outerShdw>
                </a:effectLst>
              </a:rPr>
              <a:t>Utilidad Operativa**</a:t>
            </a:r>
          </a:p>
          <a:p>
            <a:pPr algn="r"/>
            <a:r>
              <a:rPr lang="es-ES" sz="1200" dirty="0">
                <a:ln w="0"/>
                <a:solidFill>
                  <a:srgbClr val="00B050"/>
                </a:solidFill>
                <a:effectLst>
                  <a:outerShdw blurRad="38100" dist="19050" dir="2700000" algn="tl" rotWithShape="0">
                    <a:schemeClr val="dk1">
                      <a:alpha val="40000"/>
                    </a:schemeClr>
                  </a:outerShdw>
                </a:effectLst>
              </a:rPr>
              <a:t>74%</a:t>
            </a:r>
          </a:p>
        </p:txBody>
      </p:sp>
      <p:pic>
        <p:nvPicPr>
          <p:cNvPr id="6" name="Imagen 5">
            <a:extLst>
              <a:ext uri="{FF2B5EF4-FFF2-40B4-BE49-F238E27FC236}">
                <a16:creationId xmlns:a16="http://schemas.microsoft.com/office/drawing/2014/main" id="{C7946668-A1D7-4FE4-9101-D15B9D00162C}"/>
              </a:ext>
            </a:extLst>
          </p:cNvPr>
          <p:cNvPicPr>
            <a:picLocks noChangeAspect="1"/>
          </p:cNvPicPr>
          <p:nvPr/>
        </p:nvPicPr>
        <p:blipFill>
          <a:blip r:embed="rId8"/>
          <a:stretch>
            <a:fillRect/>
          </a:stretch>
        </p:blipFill>
        <p:spPr>
          <a:xfrm>
            <a:off x="6264940" y="3469656"/>
            <a:ext cx="2751458" cy="1606274"/>
          </a:xfrm>
          <a:prstGeom prst="rect">
            <a:avLst/>
          </a:prstGeom>
        </p:spPr>
      </p:pic>
      <p:sp>
        <p:nvSpPr>
          <p:cNvPr id="24" name="CuadroTexto 2">
            <a:extLst>
              <a:ext uri="{FF2B5EF4-FFF2-40B4-BE49-F238E27FC236}">
                <a16:creationId xmlns:a16="http://schemas.microsoft.com/office/drawing/2014/main" id="{9C59CCCA-7459-4A22-BEAB-5F5E80B64254}"/>
              </a:ext>
            </a:extLst>
          </p:cNvPr>
          <p:cNvSpPr txBox="1"/>
          <p:nvPr/>
        </p:nvSpPr>
        <p:spPr>
          <a:xfrm>
            <a:off x="8394275" y="3688730"/>
            <a:ext cx="654137" cy="25349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O" sz="675" b="1" dirty="0"/>
              <a:t>Adición: 422.000.000</a:t>
            </a:r>
          </a:p>
        </p:txBody>
      </p:sp>
    </p:spTree>
    <p:extLst>
      <p:ext uri="{BB962C8B-B14F-4D97-AF65-F5344CB8AC3E}">
        <p14:creationId xmlns:p14="http://schemas.microsoft.com/office/powerpoint/2010/main" val="292179717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5C73A44-8C6D-4159-916B-871F669B81C1}"/>
              </a:ext>
            </a:extLst>
          </p:cNvPr>
          <p:cNvPicPr>
            <a:picLocks noChangeAspect="1"/>
          </p:cNvPicPr>
          <p:nvPr/>
        </p:nvPicPr>
        <p:blipFill>
          <a:blip r:embed="rId3"/>
          <a:stretch>
            <a:fillRect/>
          </a:stretch>
        </p:blipFill>
        <p:spPr>
          <a:xfrm>
            <a:off x="180908" y="1820103"/>
            <a:ext cx="5872046" cy="3235459"/>
          </a:xfrm>
          <a:prstGeom prst="rect">
            <a:avLst/>
          </a:prstGeom>
        </p:spPr>
      </p:pic>
      <p:sp>
        <p:nvSpPr>
          <p:cNvPr id="19" name="Rectángulo 18"/>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27" name="Tabla 26">
            <a:extLst>
              <a:ext uri="{FF2B5EF4-FFF2-40B4-BE49-F238E27FC236}">
                <a16:creationId xmlns:a16="http://schemas.microsoft.com/office/drawing/2014/main" id="{BCC64115-101A-4C0D-B81C-D3A8098ED6ED}"/>
              </a:ext>
            </a:extLst>
          </p:cNvPr>
          <p:cNvGraphicFramePr>
            <a:graphicFrameLocks noGrp="1"/>
          </p:cNvGraphicFramePr>
          <p:nvPr>
            <p:extLst/>
          </p:nvPr>
        </p:nvGraphicFramePr>
        <p:xfrm>
          <a:off x="108896" y="5178595"/>
          <a:ext cx="6096000" cy="556260"/>
        </p:xfrm>
        <a:graphic>
          <a:graphicData uri="http://schemas.openxmlformats.org/drawingml/2006/table">
            <a:tbl>
              <a:tblPr firstRow="1" bandRow="1">
                <a:tableStyleId>{8EC20E35-A176-4012-BC5E-935CFFF8708E}</a:tableStyleId>
              </a:tblPr>
              <a:tblGrid>
                <a:gridCol w="1219200">
                  <a:extLst>
                    <a:ext uri="{9D8B030D-6E8A-4147-A177-3AD203B41FA5}">
                      <a16:colId xmlns:a16="http://schemas.microsoft.com/office/drawing/2014/main" val="2461555563"/>
                    </a:ext>
                  </a:extLst>
                </a:gridCol>
                <a:gridCol w="1219200">
                  <a:extLst>
                    <a:ext uri="{9D8B030D-6E8A-4147-A177-3AD203B41FA5}">
                      <a16:colId xmlns:a16="http://schemas.microsoft.com/office/drawing/2014/main" val="3490096722"/>
                    </a:ext>
                  </a:extLst>
                </a:gridCol>
                <a:gridCol w="1219200">
                  <a:extLst>
                    <a:ext uri="{9D8B030D-6E8A-4147-A177-3AD203B41FA5}">
                      <a16:colId xmlns:a16="http://schemas.microsoft.com/office/drawing/2014/main" val="862767406"/>
                    </a:ext>
                  </a:extLst>
                </a:gridCol>
                <a:gridCol w="1219200">
                  <a:extLst>
                    <a:ext uri="{9D8B030D-6E8A-4147-A177-3AD203B41FA5}">
                      <a16:colId xmlns:a16="http://schemas.microsoft.com/office/drawing/2014/main" val="3234606267"/>
                    </a:ext>
                  </a:extLst>
                </a:gridCol>
                <a:gridCol w="1219200">
                  <a:extLst>
                    <a:ext uri="{9D8B030D-6E8A-4147-A177-3AD203B41FA5}">
                      <a16:colId xmlns:a16="http://schemas.microsoft.com/office/drawing/2014/main" val="2942759458"/>
                    </a:ext>
                  </a:extLst>
                </a:gridCol>
              </a:tblGrid>
              <a:tr h="278130">
                <a:tc>
                  <a:txBody>
                    <a:bodyPr/>
                    <a:lstStyle/>
                    <a:p>
                      <a:pPr algn="ctr"/>
                      <a:r>
                        <a:rPr lang="es-ES" sz="900" dirty="0"/>
                        <a:t>RECIBIDOS</a:t>
                      </a:r>
                      <a:endParaRPr lang="es-CO" sz="900" dirty="0"/>
                    </a:p>
                  </a:txBody>
                  <a:tcPr marL="68580" marR="68580" marT="34290" marB="34290"/>
                </a:tc>
                <a:tc>
                  <a:txBody>
                    <a:bodyPr/>
                    <a:lstStyle/>
                    <a:p>
                      <a:pPr algn="ctr"/>
                      <a:r>
                        <a:rPr lang="es-ES" sz="900" dirty="0"/>
                        <a:t>VENDIDOS</a:t>
                      </a:r>
                      <a:endParaRPr lang="es-CO" sz="900" dirty="0"/>
                    </a:p>
                  </a:txBody>
                  <a:tcPr marL="68580" marR="68580" marT="34290" marB="34290"/>
                </a:tc>
                <a:tc>
                  <a:txBody>
                    <a:bodyPr/>
                    <a:lstStyle/>
                    <a:p>
                      <a:pPr algn="ctr"/>
                      <a:r>
                        <a:rPr lang="es-ES" sz="900" dirty="0"/>
                        <a:t>NACIMIENTOS</a:t>
                      </a:r>
                      <a:endParaRPr lang="es-CO" sz="900" dirty="0"/>
                    </a:p>
                  </a:txBody>
                  <a:tcPr marL="68580" marR="68580" marT="34290" marB="34290"/>
                </a:tc>
                <a:tc>
                  <a:txBody>
                    <a:bodyPr/>
                    <a:lstStyle/>
                    <a:p>
                      <a:pPr algn="ctr"/>
                      <a:r>
                        <a:rPr lang="es-ES" sz="900" dirty="0"/>
                        <a:t>MUERTES</a:t>
                      </a:r>
                      <a:endParaRPr lang="es-CO" sz="900" dirty="0"/>
                    </a:p>
                  </a:txBody>
                  <a:tcPr marL="68580" marR="68580" marT="34290" marB="34290"/>
                </a:tc>
                <a:tc>
                  <a:txBody>
                    <a:bodyPr/>
                    <a:lstStyle/>
                    <a:p>
                      <a:pPr algn="ctr"/>
                      <a:r>
                        <a:rPr lang="es-ES" sz="900" dirty="0"/>
                        <a:t>PARA VENTA</a:t>
                      </a:r>
                      <a:endParaRPr lang="es-CO" sz="900" dirty="0"/>
                    </a:p>
                  </a:txBody>
                  <a:tcPr marL="68580" marR="68580" marT="34290" marB="34290"/>
                </a:tc>
                <a:extLst>
                  <a:ext uri="{0D108BD9-81ED-4DB2-BD59-A6C34878D82A}">
                    <a16:rowId xmlns:a16="http://schemas.microsoft.com/office/drawing/2014/main" val="2773503691"/>
                  </a:ext>
                </a:extLst>
              </a:tr>
              <a:tr h="278130">
                <a:tc>
                  <a:txBody>
                    <a:bodyPr/>
                    <a:lstStyle/>
                    <a:p>
                      <a:pPr algn="ctr"/>
                      <a:r>
                        <a:rPr lang="es-ES" sz="1100" dirty="0"/>
                        <a:t>  2,276</a:t>
                      </a:r>
                    </a:p>
                  </a:txBody>
                  <a:tcPr marL="68580" marR="68580" marT="34290" marB="34290"/>
                </a:tc>
                <a:tc>
                  <a:txBody>
                    <a:bodyPr/>
                    <a:lstStyle/>
                    <a:p>
                      <a:pPr algn="ctr"/>
                      <a:r>
                        <a:rPr lang="es-ES" sz="1100" dirty="0"/>
                        <a:t>  926</a:t>
                      </a:r>
                    </a:p>
                  </a:txBody>
                  <a:tcPr marL="68580" marR="68580" marT="34290" marB="34290"/>
                </a:tc>
                <a:tc>
                  <a:txBody>
                    <a:bodyPr/>
                    <a:lstStyle/>
                    <a:p>
                      <a:pPr algn="ctr"/>
                      <a:r>
                        <a:rPr lang="es-ES" sz="1100" dirty="0"/>
                        <a:t> 106</a:t>
                      </a:r>
                    </a:p>
                  </a:txBody>
                  <a:tcPr marL="68580" marR="68580" marT="34290" marB="34290"/>
                </a:tc>
                <a:tc>
                  <a:txBody>
                    <a:bodyPr/>
                    <a:lstStyle/>
                    <a:p>
                      <a:pPr algn="ctr"/>
                      <a:r>
                        <a:rPr lang="es-ES" sz="1100" dirty="0"/>
                        <a:t>14</a:t>
                      </a:r>
                      <a:endParaRPr lang="es-CO" sz="1100" dirty="0"/>
                    </a:p>
                  </a:txBody>
                  <a:tcPr marL="68580" marR="68580" marT="34290" marB="34290"/>
                </a:tc>
                <a:tc>
                  <a:txBody>
                    <a:bodyPr/>
                    <a:lstStyle/>
                    <a:p>
                      <a:pPr algn="ctr"/>
                      <a:r>
                        <a:rPr lang="es-ES" sz="1100" dirty="0"/>
                        <a:t> 1,442</a:t>
                      </a:r>
                    </a:p>
                  </a:txBody>
                  <a:tcPr marL="68580" marR="68580" marT="34290" marB="34290"/>
                </a:tc>
                <a:extLst>
                  <a:ext uri="{0D108BD9-81ED-4DB2-BD59-A6C34878D82A}">
                    <a16:rowId xmlns:a16="http://schemas.microsoft.com/office/drawing/2014/main" val="1413933280"/>
                  </a:ext>
                </a:extLst>
              </a:tr>
            </a:tbl>
          </a:graphicData>
        </a:graphic>
      </p:graphicFrame>
      <p:sp>
        <p:nvSpPr>
          <p:cNvPr id="5" name="Rectángulo 4">
            <a:extLst>
              <a:ext uri="{FF2B5EF4-FFF2-40B4-BE49-F238E27FC236}">
                <a16:creationId xmlns:a16="http://schemas.microsoft.com/office/drawing/2014/main" id="{B76C77F7-8C11-4BD6-880B-E533794FCE1F}"/>
              </a:ext>
            </a:extLst>
          </p:cNvPr>
          <p:cNvSpPr/>
          <p:nvPr/>
        </p:nvSpPr>
        <p:spPr>
          <a:xfrm>
            <a:off x="685558" y="2208655"/>
            <a:ext cx="1273042" cy="438582"/>
          </a:xfrm>
          <a:prstGeom prst="rect">
            <a:avLst/>
          </a:prstGeom>
          <a:noFill/>
        </p:spPr>
        <p:txBody>
          <a:bodyPr wrap="none" lIns="68580" tIns="34290" rIns="68580" bIns="34290">
            <a:spAutoFit/>
          </a:bodyPr>
          <a:lstStyle/>
          <a:p>
            <a:pPr algn="ctr"/>
            <a:r>
              <a:rPr lang="es-ES" sz="1200" dirty="0">
                <a:ln w="0"/>
                <a:solidFill>
                  <a:srgbClr val="00B050"/>
                </a:solidFill>
                <a:effectLst>
                  <a:outerShdw blurRad="38100" dist="19050" dir="2700000" algn="tl" rotWithShape="0">
                    <a:schemeClr val="dk1">
                      <a:alpha val="40000"/>
                    </a:schemeClr>
                  </a:outerShdw>
                </a:effectLst>
              </a:rPr>
              <a:t>Utilidad Operativa</a:t>
            </a:r>
          </a:p>
          <a:p>
            <a:pPr algn="r"/>
            <a:r>
              <a:rPr lang="es-ES" sz="1200" dirty="0">
                <a:ln w="0"/>
                <a:solidFill>
                  <a:srgbClr val="00B050"/>
                </a:solidFill>
                <a:effectLst>
                  <a:outerShdw blurRad="38100" dist="19050" dir="2700000" algn="tl" rotWithShape="0">
                    <a:schemeClr val="dk1">
                      <a:alpha val="40000"/>
                    </a:schemeClr>
                  </a:outerShdw>
                </a:effectLst>
              </a:rPr>
              <a:t>44%</a:t>
            </a:r>
          </a:p>
        </p:txBody>
      </p:sp>
      <p:pic>
        <p:nvPicPr>
          <p:cNvPr id="9" name="Imagen 8">
            <a:extLst>
              <a:ext uri="{FF2B5EF4-FFF2-40B4-BE49-F238E27FC236}">
                <a16:creationId xmlns:a16="http://schemas.microsoft.com/office/drawing/2014/main" id="{105C3A19-06F2-4A38-8FED-057685A25D3B}"/>
              </a:ext>
            </a:extLst>
          </p:cNvPr>
          <p:cNvPicPr>
            <a:picLocks noChangeAspect="1"/>
          </p:cNvPicPr>
          <p:nvPr/>
        </p:nvPicPr>
        <p:blipFill>
          <a:blip r:embed="rId7"/>
          <a:stretch>
            <a:fillRect/>
          </a:stretch>
        </p:blipFill>
        <p:spPr>
          <a:xfrm>
            <a:off x="6267844" y="1820103"/>
            <a:ext cx="2763541" cy="1416394"/>
          </a:xfrm>
          <a:prstGeom prst="rect">
            <a:avLst/>
          </a:prstGeom>
        </p:spPr>
      </p:pic>
      <p:pic>
        <p:nvPicPr>
          <p:cNvPr id="10" name="Imagen 9">
            <a:extLst>
              <a:ext uri="{FF2B5EF4-FFF2-40B4-BE49-F238E27FC236}">
                <a16:creationId xmlns:a16="http://schemas.microsoft.com/office/drawing/2014/main" id="{67097296-52F9-465C-8880-F861FF3C620A}"/>
              </a:ext>
            </a:extLst>
          </p:cNvPr>
          <p:cNvPicPr>
            <a:picLocks noChangeAspect="1"/>
          </p:cNvPicPr>
          <p:nvPr/>
        </p:nvPicPr>
        <p:blipFill>
          <a:blip r:embed="rId8"/>
          <a:stretch>
            <a:fillRect/>
          </a:stretch>
        </p:blipFill>
        <p:spPr>
          <a:xfrm>
            <a:off x="6263785" y="3343054"/>
            <a:ext cx="2763541" cy="1694843"/>
          </a:xfrm>
          <a:prstGeom prst="rect">
            <a:avLst/>
          </a:prstGeom>
        </p:spPr>
      </p:pic>
      <p:sp>
        <p:nvSpPr>
          <p:cNvPr id="30" name="Triángulo isósceles 29">
            <a:extLst>
              <a:ext uri="{FF2B5EF4-FFF2-40B4-BE49-F238E27FC236}">
                <a16:creationId xmlns:a16="http://schemas.microsoft.com/office/drawing/2014/main" id="{99FAFD2E-3123-4D47-BF27-4D7101C6095C}"/>
              </a:ext>
            </a:extLst>
          </p:cNvPr>
          <p:cNvSpPr/>
          <p:nvPr/>
        </p:nvSpPr>
        <p:spPr>
          <a:xfrm>
            <a:off x="7846825" y="4719410"/>
            <a:ext cx="101591" cy="143872"/>
          </a:xfrm>
          <a:prstGeom prst="triangl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CO" sz="825"/>
          </a:p>
        </p:txBody>
      </p:sp>
    </p:spTree>
    <p:extLst>
      <p:ext uri="{BB962C8B-B14F-4D97-AF65-F5344CB8AC3E}">
        <p14:creationId xmlns:p14="http://schemas.microsoft.com/office/powerpoint/2010/main" val="40081919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15" name="Gráfico 14">
            <a:extLst>
              <a:ext uri="{FF2B5EF4-FFF2-40B4-BE49-F238E27FC236}">
                <a16:creationId xmlns:a16="http://schemas.microsoft.com/office/drawing/2014/main" id="{FA93DF8D-C28C-432A-B423-25EEAA495BA4}"/>
              </a:ext>
            </a:extLst>
          </p:cNvPr>
          <p:cNvGraphicFramePr>
            <a:graphicFrameLocks/>
          </p:cNvGraphicFramePr>
          <p:nvPr>
            <p:extLst/>
          </p:nvPr>
        </p:nvGraphicFramePr>
        <p:xfrm>
          <a:off x="246614" y="1737080"/>
          <a:ext cx="5402556" cy="2281357"/>
        </p:xfrm>
        <a:graphic>
          <a:graphicData uri="http://schemas.openxmlformats.org/drawingml/2006/chart">
            <c:chart xmlns:c="http://schemas.openxmlformats.org/drawingml/2006/chart" xmlns:r="http://schemas.openxmlformats.org/officeDocument/2006/relationships" r:id="rId6"/>
          </a:graphicData>
        </a:graphic>
      </p:graphicFrame>
      <p:pic>
        <p:nvPicPr>
          <p:cNvPr id="10" name="Imagen 9">
            <a:extLst>
              <a:ext uri="{FF2B5EF4-FFF2-40B4-BE49-F238E27FC236}">
                <a16:creationId xmlns:a16="http://schemas.microsoft.com/office/drawing/2014/main" id="{0CA65EC1-91EB-446A-9A63-70E915BDC4F6}"/>
              </a:ext>
            </a:extLst>
          </p:cNvPr>
          <p:cNvPicPr>
            <a:picLocks noChangeAspect="1"/>
          </p:cNvPicPr>
          <p:nvPr/>
        </p:nvPicPr>
        <p:blipFill>
          <a:blip r:embed="rId7"/>
          <a:stretch>
            <a:fillRect/>
          </a:stretch>
        </p:blipFill>
        <p:spPr>
          <a:xfrm>
            <a:off x="4911514" y="3629747"/>
            <a:ext cx="4096547" cy="191766"/>
          </a:xfrm>
          <a:prstGeom prst="rect">
            <a:avLst/>
          </a:prstGeom>
        </p:spPr>
      </p:pic>
      <p:pic>
        <p:nvPicPr>
          <p:cNvPr id="25" name="Imagen 24">
            <a:extLst>
              <a:ext uri="{FF2B5EF4-FFF2-40B4-BE49-F238E27FC236}">
                <a16:creationId xmlns:a16="http://schemas.microsoft.com/office/drawing/2014/main" id="{78EE2B07-0230-43AC-A2B8-94A3C9639165}"/>
              </a:ext>
            </a:extLst>
          </p:cNvPr>
          <p:cNvPicPr>
            <a:picLocks noChangeAspect="1"/>
          </p:cNvPicPr>
          <p:nvPr/>
        </p:nvPicPr>
        <p:blipFill rotWithShape="1">
          <a:blip r:embed="rId8"/>
          <a:srcRect l="13359" t="24571" r="73516" b="52685"/>
          <a:stretch/>
        </p:blipFill>
        <p:spPr>
          <a:xfrm>
            <a:off x="5919247" y="2521903"/>
            <a:ext cx="720603" cy="702072"/>
          </a:xfrm>
          <a:prstGeom prst="rect">
            <a:avLst/>
          </a:prstGeom>
        </p:spPr>
      </p:pic>
      <p:pic>
        <p:nvPicPr>
          <p:cNvPr id="26" name="Imagen 25">
            <a:extLst>
              <a:ext uri="{FF2B5EF4-FFF2-40B4-BE49-F238E27FC236}">
                <a16:creationId xmlns:a16="http://schemas.microsoft.com/office/drawing/2014/main" id="{46AD7F3B-1C81-4480-9AC7-3FF2AF9710BE}"/>
              </a:ext>
            </a:extLst>
          </p:cNvPr>
          <p:cNvPicPr>
            <a:picLocks noChangeAspect="1"/>
          </p:cNvPicPr>
          <p:nvPr/>
        </p:nvPicPr>
        <p:blipFill>
          <a:blip r:embed="rId9"/>
          <a:stretch>
            <a:fillRect/>
          </a:stretch>
        </p:blipFill>
        <p:spPr>
          <a:xfrm>
            <a:off x="7370571" y="2503882"/>
            <a:ext cx="439325" cy="666564"/>
          </a:xfrm>
          <a:prstGeom prst="rect">
            <a:avLst/>
          </a:prstGeom>
        </p:spPr>
      </p:pic>
      <p:sp>
        <p:nvSpPr>
          <p:cNvPr id="11" name="Rectángulo 10">
            <a:extLst>
              <a:ext uri="{FF2B5EF4-FFF2-40B4-BE49-F238E27FC236}">
                <a16:creationId xmlns:a16="http://schemas.microsoft.com/office/drawing/2014/main" id="{D650FA63-79C4-423B-9782-E9C5B61E619D}"/>
              </a:ext>
            </a:extLst>
          </p:cNvPr>
          <p:cNvSpPr/>
          <p:nvPr/>
        </p:nvSpPr>
        <p:spPr>
          <a:xfrm>
            <a:off x="5752241" y="3229738"/>
            <a:ext cx="1144865" cy="300082"/>
          </a:xfrm>
          <a:prstGeom prst="rect">
            <a:avLst/>
          </a:prstGeom>
        </p:spPr>
        <p:txBody>
          <a:bodyPr wrap="none">
            <a:spAutoFit/>
          </a:bodyPr>
          <a:lstStyle/>
          <a:p>
            <a:r>
              <a:rPr lang="es-CO" sz="1350" b="1" dirty="0"/>
              <a:t>  164,545,483</a:t>
            </a:r>
          </a:p>
        </p:txBody>
      </p:sp>
      <p:sp>
        <p:nvSpPr>
          <p:cNvPr id="12" name="Rectángulo 11">
            <a:extLst>
              <a:ext uri="{FF2B5EF4-FFF2-40B4-BE49-F238E27FC236}">
                <a16:creationId xmlns:a16="http://schemas.microsoft.com/office/drawing/2014/main" id="{57ED9C84-9AFE-4977-804F-823CB7F6775B}"/>
              </a:ext>
            </a:extLst>
          </p:cNvPr>
          <p:cNvSpPr/>
          <p:nvPr/>
        </p:nvSpPr>
        <p:spPr>
          <a:xfrm>
            <a:off x="7016210" y="3222173"/>
            <a:ext cx="1183337" cy="300082"/>
          </a:xfrm>
          <a:prstGeom prst="rect">
            <a:avLst/>
          </a:prstGeom>
        </p:spPr>
        <p:txBody>
          <a:bodyPr wrap="none">
            <a:spAutoFit/>
          </a:bodyPr>
          <a:lstStyle/>
          <a:p>
            <a:r>
              <a:rPr lang="es-CO" sz="1350" dirty="0">
                <a:solidFill>
                  <a:srgbClr val="000000"/>
                </a:solidFill>
                <a:latin typeface="Calibri" panose="020F0502020204030204" pitchFamily="34" charset="0"/>
              </a:rPr>
              <a:t> </a:t>
            </a:r>
            <a:r>
              <a:rPr lang="es-CO" sz="1350" b="1" dirty="0">
                <a:solidFill>
                  <a:srgbClr val="000000"/>
                </a:solidFill>
                <a:latin typeface="Calibri" panose="020F0502020204030204" pitchFamily="34" charset="0"/>
              </a:rPr>
              <a:t> 128,982,861</a:t>
            </a:r>
            <a:r>
              <a:rPr lang="es-CO" sz="1350" dirty="0">
                <a:solidFill>
                  <a:srgbClr val="000000"/>
                </a:solidFill>
                <a:latin typeface="Calibri" panose="020F0502020204030204" pitchFamily="34" charset="0"/>
              </a:rPr>
              <a:t> </a:t>
            </a:r>
            <a:endParaRPr lang="es-CO" sz="1350" dirty="0"/>
          </a:p>
        </p:txBody>
      </p:sp>
      <p:grpSp>
        <p:nvGrpSpPr>
          <p:cNvPr id="17" name="Grupo 16">
            <a:extLst>
              <a:ext uri="{FF2B5EF4-FFF2-40B4-BE49-F238E27FC236}">
                <a16:creationId xmlns:a16="http://schemas.microsoft.com/office/drawing/2014/main" id="{7419A720-8501-41DC-901A-15416EC0CD74}"/>
              </a:ext>
            </a:extLst>
          </p:cNvPr>
          <p:cNvGrpSpPr/>
          <p:nvPr/>
        </p:nvGrpSpPr>
        <p:grpSpPr>
          <a:xfrm>
            <a:off x="5450669" y="4874848"/>
            <a:ext cx="507206" cy="520039"/>
            <a:chOff x="7398674" y="4285398"/>
            <a:chExt cx="676275" cy="693385"/>
          </a:xfrm>
        </p:grpSpPr>
        <p:pic>
          <p:nvPicPr>
            <p:cNvPr id="14" name="Imagen 13">
              <a:extLst>
                <a:ext uri="{FF2B5EF4-FFF2-40B4-BE49-F238E27FC236}">
                  <a16:creationId xmlns:a16="http://schemas.microsoft.com/office/drawing/2014/main" id="{2393F081-1CDE-43EF-8543-1A1F18868455}"/>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16" name="Rectángulo 15">
              <a:extLst>
                <a:ext uri="{FF2B5EF4-FFF2-40B4-BE49-F238E27FC236}">
                  <a16:creationId xmlns:a16="http://schemas.microsoft.com/office/drawing/2014/main" id="{27844C9F-CCEA-4D74-BFCE-0EE77EC78919}"/>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1</a:t>
              </a:r>
              <a:endParaRPr lang="es-ES" sz="3300" dirty="0">
                <a:ln w="0"/>
                <a:effectLst>
                  <a:outerShdw blurRad="38100" dist="19050" dir="2700000" algn="tl" rotWithShape="0">
                    <a:schemeClr val="dk1">
                      <a:alpha val="40000"/>
                    </a:schemeClr>
                  </a:outerShdw>
                </a:effectLst>
              </a:endParaRPr>
            </a:p>
          </p:txBody>
        </p:sp>
      </p:grpSp>
      <p:grpSp>
        <p:nvGrpSpPr>
          <p:cNvPr id="28" name="Grupo 27">
            <a:extLst>
              <a:ext uri="{FF2B5EF4-FFF2-40B4-BE49-F238E27FC236}">
                <a16:creationId xmlns:a16="http://schemas.microsoft.com/office/drawing/2014/main" id="{94A2CA7E-C3DA-4FE6-9847-3E9AAB6C3FB5}"/>
              </a:ext>
            </a:extLst>
          </p:cNvPr>
          <p:cNvGrpSpPr/>
          <p:nvPr/>
        </p:nvGrpSpPr>
        <p:grpSpPr>
          <a:xfrm>
            <a:off x="6452582" y="4863711"/>
            <a:ext cx="507206" cy="520039"/>
            <a:chOff x="7398674" y="4285398"/>
            <a:chExt cx="676275" cy="693385"/>
          </a:xfrm>
        </p:grpSpPr>
        <p:pic>
          <p:nvPicPr>
            <p:cNvPr id="29" name="Imagen 28">
              <a:extLst>
                <a:ext uri="{FF2B5EF4-FFF2-40B4-BE49-F238E27FC236}">
                  <a16:creationId xmlns:a16="http://schemas.microsoft.com/office/drawing/2014/main" id="{6CC6B9DB-C84D-4AF0-A3A3-7852D97DCA64}"/>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0" name="Rectángulo 29">
              <a:extLst>
                <a:ext uri="{FF2B5EF4-FFF2-40B4-BE49-F238E27FC236}">
                  <a16:creationId xmlns:a16="http://schemas.microsoft.com/office/drawing/2014/main" id="{5B99BFC8-90B6-48D0-8E45-A9BB85F0F89A}"/>
                </a:ext>
              </a:extLst>
            </p:cNvPr>
            <p:cNvSpPr/>
            <p:nvPr/>
          </p:nvSpPr>
          <p:spPr>
            <a:xfrm>
              <a:off x="7567254"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2</a:t>
              </a:r>
            </a:p>
          </p:txBody>
        </p:sp>
      </p:grpSp>
      <p:grpSp>
        <p:nvGrpSpPr>
          <p:cNvPr id="31" name="Grupo 30">
            <a:extLst>
              <a:ext uri="{FF2B5EF4-FFF2-40B4-BE49-F238E27FC236}">
                <a16:creationId xmlns:a16="http://schemas.microsoft.com/office/drawing/2014/main" id="{348F081C-192A-4C6B-989B-2287272FD647}"/>
              </a:ext>
            </a:extLst>
          </p:cNvPr>
          <p:cNvGrpSpPr/>
          <p:nvPr/>
        </p:nvGrpSpPr>
        <p:grpSpPr>
          <a:xfrm>
            <a:off x="7432730" y="4884590"/>
            <a:ext cx="507206" cy="520039"/>
            <a:chOff x="7398674" y="4285398"/>
            <a:chExt cx="676275" cy="693385"/>
          </a:xfrm>
        </p:grpSpPr>
        <p:pic>
          <p:nvPicPr>
            <p:cNvPr id="32" name="Imagen 31">
              <a:extLst>
                <a:ext uri="{FF2B5EF4-FFF2-40B4-BE49-F238E27FC236}">
                  <a16:creationId xmlns:a16="http://schemas.microsoft.com/office/drawing/2014/main" id="{16668241-DBF0-49C5-96AD-67CF0E52F271}"/>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4" name="Rectángulo 33">
              <a:extLst>
                <a:ext uri="{FF2B5EF4-FFF2-40B4-BE49-F238E27FC236}">
                  <a16:creationId xmlns:a16="http://schemas.microsoft.com/office/drawing/2014/main" id="{1AE0ADB4-0ECC-47F1-A212-047EAB8C7042}"/>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3</a:t>
              </a:r>
              <a:endParaRPr lang="es-ES" sz="3300" dirty="0">
                <a:ln w="0"/>
                <a:effectLst>
                  <a:outerShdw blurRad="38100" dist="19050" dir="2700000" algn="tl" rotWithShape="0">
                    <a:schemeClr val="dk1">
                      <a:alpha val="40000"/>
                    </a:schemeClr>
                  </a:outerShdw>
                </a:effectLst>
              </a:endParaRPr>
            </a:p>
          </p:txBody>
        </p:sp>
      </p:grpSp>
      <p:grpSp>
        <p:nvGrpSpPr>
          <p:cNvPr id="35" name="Grupo 34">
            <a:extLst>
              <a:ext uri="{FF2B5EF4-FFF2-40B4-BE49-F238E27FC236}">
                <a16:creationId xmlns:a16="http://schemas.microsoft.com/office/drawing/2014/main" id="{F8BDD729-D7AD-4D20-B5CF-E2157C25614E}"/>
              </a:ext>
            </a:extLst>
          </p:cNvPr>
          <p:cNvGrpSpPr/>
          <p:nvPr/>
        </p:nvGrpSpPr>
        <p:grpSpPr>
          <a:xfrm>
            <a:off x="8336090" y="4872205"/>
            <a:ext cx="507206" cy="520039"/>
            <a:chOff x="7398674" y="4285398"/>
            <a:chExt cx="676275" cy="693385"/>
          </a:xfrm>
        </p:grpSpPr>
        <p:pic>
          <p:nvPicPr>
            <p:cNvPr id="36" name="Imagen 35">
              <a:extLst>
                <a:ext uri="{FF2B5EF4-FFF2-40B4-BE49-F238E27FC236}">
                  <a16:creationId xmlns:a16="http://schemas.microsoft.com/office/drawing/2014/main" id="{B3D3B762-487C-440C-AE99-2BE16A7D0217}"/>
                </a:ext>
              </a:extLst>
            </p:cNvPr>
            <p:cNvPicPr>
              <a:picLocks noChangeAspect="1"/>
            </p:cNvPicPr>
            <p:nvPr/>
          </p:nvPicPr>
          <p:blipFill>
            <a:blip r:embed="rId10"/>
            <a:stretch>
              <a:fillRect/>
            </a:stretch>
          </p:blipFill>
          <p:spPr>
            <a:xfrm>
              <a:off x="7398674" y="4285398"/>
              <a:ext cx="676275" cy="685800"/>
            </a:xfrm>
            <a:prstGeom prst="rect">
              <a:avLst/>
            </a:prstGeom>
          </p:spPr>
        </p:pic>
        <p:sp>
          <p:nvSpPr>
            <p:cNvPr id="37" name="Rectángulo 36">
              <a:extLst>
                <a:ext uri="{FF2B5EF4-FFF2-40B4-BE49-F238E27FC236}">
                  <a16:creationId xmlns:a16="http://schemas.microsoft.com/office/drawing/2014/main" id="{5B9849F5-5422-4A38-B494-4540D270A88F}"/>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4</a:t>
              </a:r>
              <a:endParaRPr lang="es-ES" sz="3300" dirty="0">
                <a:ln w="0"/>
                <a:effectLst>
                  <a:outerShdw blurRad="38100" dist="19050" dir="2700000" algn="tl" rotWithShape="0">
                    <a:schemeClr val="dk1">
                      <a:alpha val="40000"/>
                    </a:schemeClr>
                  </a:outerShdw>
                </a:effectLst>
              </a:endParaRPr>
            </a:p>
          </p:txBody>
        </p:sp>
      </p:grpSp>
      <p:sp>
        <p:nvSpPr>
          <p:cNvPr id="18" name="Rectángulo 17">
            <a:extLst>
              <a:ext uri="{FF2B5EF4-FFF2-40B4-BE49-F238E27FC236}">
                <a16:creationId xmlns:a16="http://schemas.microsoft.com/office/drawing/2014/main" id="{E5170681-5D82-4036-A63C-25C41B8E898B}"/>
              </a:ext>
            </a:extLst>
          </p:cNvPr>
          <p:cNvSpPr/>
          <p:nvPr/>
        </p:nvSpPr>
        <p:spPr>
          <a:xfrm>
            <a:off x="5089555" y="5360103"/>
            <a:ext cx="1234633" cy="300082"/>
          </a:xfrm>
          <a:prstGeom prst="rect">
            <a:avLst/>
          </a:prstGeom>
        </p:spPr>
        <p:txBody>
          <a:bodyPr wrap="none">
            <a:spAutoFit/>
          </a:bodyPr>
          <a:lstStyle/>
          <a:p>
            <a:r>
              <a:rPr lang="es-CO" sz="1350" dirty="0"/>
              <a:t> 1,733,393,771</a:t>
            </a:r>
          </a:p>
        </p:txBody>
      </p:sp>
      <p:sp>
        <p:nvSpPr>
          <p:cNvPr id="38" name="Rectángulo 37">
            <a:extLst>
              <a:ext uri="{FF2B5EF4-FFF2-40B4-BE49-F238E27FC236}">
                <a16:creationId xmlns:a16="http://schemas.microsoft.com/office/drawing/2014/main" id="{1FEEF0EA-AECC-40FC-BC08-60DA386C94CF}"/>
              </a:ext>
            </a:extLst>
          </p:cNvPr>
          <p:cNvSpPr/>
          <p:nvPr/>
        </p:nvSpPr>
        <p:spPr>
          <a:xfrm>
            <a:off x="6177634" y="5364349"/>
            <a:ext cx="1103187" cy="300082"/>
          </a:xfrm>
          <a:prstGeom prst="rect">
            <a:avLst/>
          </a:prstGeom>
        </p:spPr>
        <p:txBody>
          <a:bodyPr wrap="none">
            <a:spAutoFit/>
          </a:bodyPr>
          <a:lstStyle/>
          <a:p>
            <a:r>
              <a:rPr lang="es-CO" sz="1350" dirty="0">
                <a:solidFill>
                  <a:srgbClr val="000000"/>
                </a:solidFill>
                <a:latin typeface="Calibri" panose="020F0502020204030204" pitchFamily="34" charset="0"/>
              </a:rPr>
              <a:t> 126,693,232</a:t>
            </a:r>
            <a:endParaRPr lang="es-CO" sz="1350" dirty="0"/>
          </a:p>
        </p:txBody>
      </p:sp>
      <p:sp>
        <p:nvSpPr>
          <p:cNvPr id="39" name="Rectángulo 38">
            <a:extLst>
              <a:ext uri="{FF2B5EF4-FFF2-40B4-BE49-F238E27FC236}">
                <a16:creationId xmlns:a16="http://schemas.microsoft.com/office/drawing/2014/main" id="{FC81A0B6-DAF4-45C5-956A-58B37E5FE162}"/>
              </a:ext>
            </a:extLst>
          </p:cNvPr>
          <p:cNvSpPr/>
          <p:nvPr/>
        </p:nvSpPr>
        <p:spPr>
          <a:xfrm>
            <a:off x="7174234" y="5362898"/>
            <a:ext cx="1053494" cy="300082"/>
          </a:xfrm>
          <a:prstGeom prst="rect">
            <a:avLst/>
          </a:prstGeom>
        </p:spPr>
        <p:txBody>
          <a:bodyPr wrap="none">
            <a:spAutoFit/>
          </a:bodyPr>
          <a:lstStyle/>
          <a:p>
            <a:r>
              <a:rPr lang="es-CO" sz="1350" dirty="0">
                <a:solidFill>
                  <a:srgbClr val="000000"/>
                </a:solidFill>
                <a:latin typeface="Calibri" panose="020F0502020204030204" pitchFamily="34" charset="0"/>
              </a:rPr>
              <a:t> 56,867,985 </a:t>
            </a:r>
            <a:endParaRPr lang="es-CO" sz="1350" dirty="0"/>
          </a:p>
        </p:txBody>
      </p:sp>
      <p:sp>
        <p:nvSpPr>
          <p:cNvPr id="40" name="Rectángulo 39">
            <a:extLst>
              <a:ext uri="{FF2B5EF4-FFF2-40B4-BE49-F238E27FC236}">
                <a16:creationId xmlns:a16="http://schemas.microsoft.com/office/drawing/2014/main" id="{373A0DE1-13FE-4032-A062-A91E400F05EC}"/>
              </a:ext>
            </a:extLst>
          </p:cNvPr>
          <p:cNvSpPr/>
          <p:nvPr/>
        </p:nvSpPr>
        <p:spPr>
          <a:xfrm>
            <a:off x="8046956" y="5360103"/>
            <a:ext cx="1141659" cy="300082"/>
          </a:xfrm>
          <a:prstGeom prst="rect">
            <a:avLst/>
          </a:prstGeom>
        </p:spPr>
        <p:txBody>
          <a:bodyPr wrap="none">
            <a:spAutoFit/>
          </a:bodyPr>
          <a:lstStyle/>
          <a:p>
            <a:r>
              <a:rPr lang="es-CO" sz="1350" dirty="0">
                <a:solidFill>
                  <a:srgbClr val="000000"/>
                </a:solidFill>
                <a:latin typeface="Calibri" panose="020F0502020204030204" pitchFamily="34" charset="0"/>
              </a:rPr>
              <a:t> 751,281,271 </a:t>
            </a:r>
            <a:endParaRPr lang="es-CO" sz="1350" dirty="0"/>
          </a:p>
        </p:txBody>
      </p:sp>
      <p:pic>
        <p:nvPicPr>
          <p:cNvPr id="44" name="Imagen 43">
            <a:extLst>
              <a:ext uri="{FF2B5EF4-FFF2-40B4-BE49-F238E27FC236}">
                <a16:creationId xmlns:a16="http://schemas.microsoft.com/office/drawing/2014/main" id="{A7659609-3B2C-40E8-A565-549E299121C6}"/>
              </a:ext>
            </a:extLst>
          </p:cNvPr>
          <p:cNvPicPr>
            <a:picLocks noChangeAspect="1"/>
          </p:cNvPicPr>
          <p:nvPr/>
        </p:nvPicPr>
        <p:blipFill>
          <a:blip r:embed="rId11"/>
          <a:stretch>
            <a:fillRect/>
          </a:stretch>
        </p:blipFill>
        <p:spPr>
          <a:xfrm>
            <a:off x="148507" y="4782116"/>
            <a:ext cx="4986473" cy="929144"/>
          </a:xfrm>
          <a:prstGeom prst="rect">
            <a:avLst/>
          </a:prstGeom>
        </p:spPr>
      </p:pic>
      <p:cxnSp>
        <p:nvCxnSpPr>
          <p:cNvPr id="46" name="Conector recto 45">
            <a:extLst>
              <a:ext uri="{FF2B5EF4-FFF2-40B4-BE49-F238E27FC236}">
                <a16:creationId xmlns:a16="http://schemas.microsoft.com/office/drawing/2014/main" id="{FBC90451-AAAB-4560-B6CC-5D873EABA136}"/>
              </a:ext>
            </a:extLst>
          </p:cNvPr>
          <p:cNvCxnSpPr/>
          <p:nvPr/>
        </p:nvCxnSpPr>
        <p:spPr>
          <a:xfrm>
            <a:off x="552083" y="4448677"/>
            <a:ext cx="8225136" cy="0"/>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ángulo 46">
            <a:extLst>
              <a:ext uri="{FF2B5EF4-FFF2-40B4-BE49-F238E27FC236}">
                <a16:creationId xmlns:a16="http://schemas.microsoft.com/office/drawing/2014/main" id="{71F7F514-0F81-48FB-84F2-7004F4A0687E}"/>
              </a:ext>
            </a:extLst>
          </p:cNvPr>
          <p:cNvSpPr/>
          <p:nvPr/>
        </p:nvSpPr>
        <p:spPr>
          <a:xfrm>
            <a:off x="5982290" y="3866914"/>
            <a:ext cx="3020699" cy="230832"/>
          </a:xfrm>
          <a:prstGeom prst="rect">
            <a:avLst/>
          </a:prstGeom>
          <a:noFill/>
        </p:spPr>
        <p:txBody>
          <a:bodyPr wrap="none" lIns="68580" tIns="34290" rIns="68580" bIns="34290">
            <a:spAutoFit/>
          </a:bodyPr>
          <a:lstStyle/>
          <a:p>
            <a:pPr algn="r"/>
            <a:r>
              <a:rPr lang="es-ES" sz="1050" i="1" dirty="0">
                <a:ln w="0"/>
                <a:solidFill>
                  <a:srgbClr val="FF0000"/>
                </a:solidFill>
                <a:effectLst>
                  <a:outerShdw blurRad="38100" dist="19050" dir="2700000" algn="tl" rotWithShape="0">
                    <a:schemeClr val="dk1">
                      <a:alpha val="40000"/>
                    </a:schemeClr>
                  </a:outerShdw>
                </a:effectLst>
              </a:rPr>
              <a:t>Nota: Nueva Diligencia Macarena: 20% 100.000.000 </a:t>
            </a:r>
          </a:p>
        </p:txBody>
      </p:sp>
      <p:graphicFrame>
        <p:nvGraphicFramePr>
          <p:cNvPr id="48" name="Tabla 47">
            <a:extLst>
              <a:ext uri="{FF2B5EF4-FFF2-40B4-BE49-F238E27FC236}">
                <a16:creationId xmlns:a16="http://schemas.microsoft.com/office/drawing/2014/main" id="{38B66A79-6187-4B4B-B1B0-2FC5A2B60151}"/>
              </a:ext>
            </a:extLst>
          </p:cNvPr>
          <p:cNvGraphicFramePr>
            <a:graphicFrameLocks noGrp="1"/>
          </p:cNvGraphicFramePr>
          <p:nvPr>
            <p:extLst/>
          </p:nvPr>
        </p:nvGraphicFramePr>
        <p:xfrm>
          <a:off x="5928746" y="1807274"/>
          <a:ext cx="743684" cy="556260"/>
        </p:xfrm>
        <a:graphic>
          <a:graphicData uri="http://schemas.openxmlformats.org/drawingml/2006/table">
            <a:tbl>
              <a:tblPr firstRow="1" bandRow="1">
                <a:tableStyleId>{8EC20E35-A176-4012-BC5E-935CFFF8708E}</a:tableStyleId>
              </a:tblPr>
              <a:tblGrid>
                <a:gridCol w="743684">
                  <a:extLst>
                    <a:ext uri="{9D8B030D-6E8A-4147-A177-3AD203B41FA5}">
                      <a16:colId xmlns:a16="http://schemas.microsoft.com/office/drawing/2014/main" val="1244694321"/>
                    </a:ext>
                  </a:extLst>
                </a:gridCol>
              </a:tblGrid>
              <a:tr h="278130">
                <a:tc>
                  <a:txBody>
                    <a:bodyPr/>
                    <a:lstStyle/>
                    <a:p>
                      <a:pPr algn="ctr"/>
                      <a:r>
                        <a:rPr lang="es-ES" sz="900" dirty="0"/>
                        <a:t>PARA VENTA</a:t>
                      </a:r>
                      <a:endParaRPr lang="es-CO" sz="900" dirty="0"/>
                    </a:p>
                  </a:txBody>
                  <a:tcPr marL="68580" marR="68580" marT="34290" marB="34290"/>
                </a:tc>
                <a:extLst>
                  <a:ext uri="{0D108BD9-81ED-4DB2-BD59-A6C34878D82A}">
                    <a16:rowId xmlns:a16="http://schemas.microsoft.com/office/drawing/2014/main" val="3255849871"/>
                  </a:ext>
                </a:extLst>
              </a:tr>
              <a:tr h="278130">
                <a:tc>
                  <a:txBody>
                    <a:bodyPr/>
                    <a:lstStyle/>
                    <a:p>
                      <a:pPr algn="ctr"/>
                      <a:r>
                        <a:rPr lang="es-ES" sz="1100" dirty="0"/>
                        <a:t>954</a:t>
                      </a:r>
                    </a:p>
                  </a:txBody>
                  <a:tcPr marL="68580" marR="68580" marT="34290" marB="34290"/>
                </a:tc>
                <a:extLst>
                  <a:ext uri="{0D108BD9-81ED-4DB2-BD59-A6C34878D82A}">
                    <a16:rowId xmlns:a16="http://schemas.microsoft.com/office/drawing/2014/main" val="16744996"/>
                  </a:ext>
                </a:extLst>
              </a:tr>
            </a:tbl>
          </a:graphicData>
        </a:graphic>
      </p:graphicFrame>
      <p:graphicFrame>
        <p:nvGraphicFramePr>
          <p:cNvPr id="49" name="Tabla 48">
            <a:extLst>
              <a:ext uri="{FF2B5EF4-FFF2-40B4-BE49-F238E27FC236}">
                <a16:creationId xmlns:a16="http://schemas.microsoft.com/office/drawing/2014/main" id="{03536E58-719D-4F0F-9402-12F8E70247DE}"/>
              </a:ext>
            </a:extLst>
          </p:cNvPr>
          <p:cNvGraphicFramePr>
            <a:graphicFrameLocks noGrp="1"/>
          </p:cNvGraphicFramePr>
          <p:nvPr>
            <p:extLst/>
          </p:nvPr>
        </p:nvGraphicFramePr>
        <p:xfrm>
          <a:off x="7191218" y="1799584"/>
          <a:ext cx="743684" cy="556260"/>
        </p:xfrm>
        <a:graphic>
          <a:graphicData uri="http://schemas.openxmlformats.org/drawingml/2006/table">
            <a:tbl>
              <a:tblPr firstRow="1" bandRow="1">
                <a:tableStyleId>{8EC20E35-A176-4012-BC5E-935CFFF8708E}</a:tableStyleId>
              </a:tblPr>
              <a:tblGrid>
                <a:gridCol w="743684">
                  <a:extLst>
                    <a:ext uri="{9D8B030D-6E8A-4147-A177-3AD203B41FA5}">
                      <a16:colId xmlns:a16="http://schemas.microsoft.com/office/drawing/2014/main" val="1693287097"/>
                    </a:ext>
                  </a:extLst>
                </a:gridCol>
              </a:tblGrid>
              <a:tr h="278130">
                <a:tc>
                  <a:txBody>
                    <a:bodyPr/>
                    <a:lstStyle/>
                    <a:p>
                      <a:pPr algn="ctr"/>
                      <a:r>
                        <a:rPr lang="es-ES" sz="900" dirty="0"/>
                        <a:t>PARA VENTA</a:t>
                      </a:r>
                      <a:endParaRPr lang="es-CO" sz="900" dirty="0"/>
                    </a:p>
                  </a:txBody>
                  <a:tcPr marL="68580" marR="68580" marT="34290" marB="34290"/>
                </a:tc>
                <a:extLst>
                  <a:ext uri="{0D108BD9-81ED-4DB2-BD59-A6C34878D82A}">
                    <a16:rowId xmlns:a16="http://schemas.microsoft.com/office/drawing/2014/main" val="3232377257"/>
                  </a:ext>
                </a:extLst>
              </a:tr>
              <a:tr h="278130">
                <a:tc>
                  <a:txBody>
                    <a:bodyPr/>
                    <a:lstStyle/>
                    <a:p>
                      <a:pPr algn="ctr"/>
                      <a:r>
                        <a:rPr lang="es-ES" sz="1100" dirty="0"/>
                        <a:t> 1,442</a:t>
                      </a:r>
                    </a:p>
                  </a:txBody>
                  <a:tcPr marL="68580" marR="68580" marT="34290" marB="34290"/>
                </a:tc>
                <a:extLst>
                  <a:ext uri="{0D108BD9-81ED-4DB2-BD59-A6C34878D82A}">
                    <a16:rowId xmlns:a16="http://schemas.microsoft.com/office/drawing/2014/main" val="234622127"/>
                  </a:ext>
                </a:extLst>
              </a:tr>
            </a:tbl>
          </a:graphicData>
        </a:graphic>
      </p:graphicFrame>
    </p:spTree>
    <p:extLst>
      <p:ext uri="{BB962C8B-B14F-4D97-AF65-F5344CB8AC3E}">
        <p14:creationId xmlns:p14="http://schemas.microsoft.com/office/powerpoint/2010/main" val="326353549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5786437"/>
            <a:ext cx="9144000" cy="2143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5" name="CuadroTexto 11"/>
          <p:cNvSpPr txBox="1">
            <a:spLocks noChangeArrowheads="1"/>
          </p:cNvSpPr>
          <p:nvPr/>
        </p:nvSpPr>
        <p:spPr bwMode="auto">
          <a:xfrm>
            <a:off x="6083617" y="5768717"/>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sp>
        <p:nvSpPr>
          <p:cNvPr id="5" name="CuadroTexto 4">
            <a:extLst>
              <a:ext uri="{FF2B5EF4-FFF2-40B4-BE49-F238E27FC236}">
                <a16:creationId xmlns:a16="http://schemas.microsoft.com/office/drawing/2014/main" id="{324A77D3-1A5A-457F-9DD2-E3BD50E02357}"/>
              </a:ext>
            </a:extLst>
          </p:cNvPr>
          <p:cNvSpPr txBox="1"/>
          <p:nvPr/>
        </p:nvSpPr>
        <p:spPr>
          <a:xfrm>
            <a:off x="1309213" y="3029827"/>
            <a:ext cx="1718978" cy="946413"/>
          </a:xfrm>
          <a:prstGeom prst="rect">
            <a:avLst/>
          </a:prstGeom>
          <a:noFill/>
        </p:spPr>
        <p:txBody>
          <a:bodyPr wrap="square" rtlCol="0">
            <a:spAutoFit/>
          </a:bodyPr>
          <a:lstStyle/>
          <a:p>
            <a:r>
              <a:rPr lang="es-ES" sz="2100" dirty="0"/>
              <a:t>$ 164,545,483</a:t>
            </a:r>
          </a:p>
          <a:p>
            <a:endParaRPr lang="es-CO" sz="1350" dirty="0">
              <a:highlight>
                <a:srgbClr val="FFFF00"/>
              </a:highlight>
            </a:endParaRPr>
          </a:p>
        </p:txBody>
      </p:sp>
      <p:sp>
        <p:nvSpPr>
          <p:cNvPr id="13" name="CuadroTexto 12">
            <a:extLst>
              <a:ext uri="{FF2B5EF4-FFF2-40B4-BE49-F238E27FC236}">
                <a16:creationId xmlns:a16="http://schemas.microsoft.com/office/drawing/2014/main" id="{EE6A9A0D-1E6F-4E5A-A370-3B758DDA24A7}"/>
              </a:ext>
            </a:extLst>
          </p:cNvPr>
          <p:cNvSpPr txBox="1"/>
          <p:nvPr/>
        </p:nvSpPr>
        <p:spPr>
          <a:xfrm>
            <a:off x="1302990" y="4166505"/>
            <a:ext cx="2036908" cy="623248"/>
          </a:xfrm>
          <a:prstGeom prst="rect">
            <a:avLst/>
          </a:prstGeom>
          <a:noFill/>
        </p:spPr>
        <p:txBody>
          <a:bodyPr wrap="square" rtlCol="0">
            <a:spAutoFit/>
          </a:bodyPr>
          <a:lstStyle/>
          <a:p>
            <a:r>
              <a:rPr lang="es-ES" sz="2100" dirty="0"/>
              <a:t>$ 128,982,861 </a:t>
            </a:r>
          </a:p>
          <a:p>
            <a:endParaRPr lang="es-CO" sz="1350" dirty="0">
              <a:highlight>
                <a:srgbClr val="FFFF00"/>
              </a:highlight>
            </a:endParaRPr>
          </a:p>
        </p:txBody>
      </p:sp>
      <p:pic>
        <p:nvPicPr>
          <p:cNvPr id="16" name="Imagen 15">
            <a:extLst>
              <a:ext uri="{FF2B5EF4-FFF2-40B4-BE49-F238E27FC236}">
                <a16:creationId xmlns:a16="http://schemas.microsoft.com/office/drawing/2014/main" id="{1B9FAB45-A0CD-4363-BBF2-F89A725DD09C}"/>
              </a:ext>
            </a:extLst>
          </p:cNvPr>
          <p:cNvPicPr>
            <a:picLocks noChangeAspect="1"/>
          </p:cNvPicPr>
          <p:nvPr/>
        </p:nvPicPr>
        <p:blipFill rotWithShape="1">
          <a:blip r:embed="rId2"/>
          <a:srcRect l="13359" t="24571" r="73516" b="52685"/>
          <a:stretch/>
        </p:blipFill>
        <p:spPr>
          <a:xfrm>
            <a:off x="551936" y="2882297"/>
            <a:ext cx="727130" cy="708431"/>
          </a:xfrm>
          <a:prstGeom prst="rect">
            <a:avLst/>
          </a:prstGeom>
        </p:spPr>
      </p:pic>
      <p:pic>
        <p:nvPicPr>
          <p:cNvPr id="8" name="Imagen 7">
            <a:extLst>
              <a:ext uri="{FF2B5EF4-FFF2-40B4-BE49-F238E27FC236}">
                <a16:creationId xmlns:a16="http://schemas.microsoft.com/office/drawing/2014/main" id="{A57C8D86-B0AD-4D2B-B6B6-041FDC50053A}"/>
              </a:ext>
            </a:extLst>
          </p:cNvPr>
          <p:cNvPicPr>
            <a:picLocks noChangeAspect="1"/>
          </p:cNvPicPr>
          <p:nvPr/>
        </p:nvPicPr>
        <p:blipFill>
          <a:blip r:embed="rId3"/>
          <a:stretch>
            <a:fillRect/>
          </a:stretch>
        </p:blipFill>
        <p:spPr>
          <a:xfrm>
            <a:off x="635857" y="3944157"/>
            <a:ext cx="727135" cy="893058"/>
          </a:xfrm>
          <a:prstGeom prst="rect">
            <a:avLst/>
          </a:prstGeom>
        </p:spPr>
      </p:pic>
      <p:sp>
        <p:nvSpPr>
          <p:cNvPr id="14" name="Rectángulo 13">
            <a:extLst>
              <a:ext uri="{FF2B5EF4-FFF2-40B4-BE49-F238E27FC236}">
                <a16:creationId xmlns:a16="http://schemas.microsoft.com/office/drawing/2014/main" id="{01DBD5F1-1A65-4497-8AB8-FACF8DB69A94}"/>
              </a:ext>
            </a:extLst>
          </p:cNvPr>
          <p:cNvSpPr/>
          <p:nvPr/>
        </p:nvSpPr>
        <p:spPr>
          <a:xfrm>
            <a:off x="1452651" y="3339684"/>
            <a:ext cx="1572257" cy="415498"/>
          </a:xfrm>
          <a:prstGeom prst="rect">
            <a:avLst/>
          </a:prstGeom>
        </p:spPr>
        <p:txBody>
          <a:bodyPr wrap="square">
            <a:spAutoFit/>
          </a:bodyPr>
          <a:lstStyle/>
          <a:p>
            <a:r>
              <a:rPr lang="es-CO" sz="1050" i="1" dirty="0"/>
              <a:t>Contrato No. 069 de 2016 </a:t>
            </a:r>
          </a:p>
        </p:txBody>
      </p:sp>
      <p:sp>
        <p:nvSpPr>
          <p:cNvPr id="15" name="Rectángulo 14">
            <a:extLst>
              <a:ext uri="{FF2B5EF4-FFF2-40B4-BE49-F238E27FC236}">
                <a16:creationId xmlns:a16="http://schemas.microsoft.com/office/drawing/2014/main" id="{9EE636D5-705E-4388-8EEB-5A1BC8A38686}"/>
              </a:ext>
            </a:extLst>
          </p:cNvPr>
          <p:cNvSpPr/>
          <p:nvPr/>
        </p:nvSpPr>
        <p:spPr>
          <a:xfrm>
            <a:off x="1404849" y="4469534"/>
            <a:ext cx="1992373" cy="253916"/>
          </a:xfrm>
          <a:prstGeom prst="rect">
            <a:avLst/>
          </a:prstGeom>
        </p:spPr>
        <p:txBody>
          <a:bodyPr wrap="square">
            <a:spAutoFit/>
          </a:bodyPr>
          <a:lstStyle/>
          <a:p>
            <a:r>
              <a:rPr lang="es-CO" sz="1050" i="1" dirty="0"/>
              <a:t>Contrato No. 071 de 2016 </a:t>
            </a:r>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21" name="Rectángulo 20">
            <a:extLst>
              <a:ext uri="{FF2B5EF4-FFF2-40B4-BE49-F238E27FC236}">
                <a16:creationId xmlns:a16="http://schemas.microsoft.com/office/drawing/2014/main" id="{76E39813-531B-4785-902D-9B0A0EDF15BF}"/>
              </a:ext>
            </a:extLst>
          </p:cNvPr>
          <p:cNvSpPr/>
          <p:nvPr/>
        </p:nvSpPr>
        <p:spPr>
          <a:xfrm>
            <a:off x="0" y="1714185"/>
            <a:ext cx="9144000" cy="3220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6059238" y="1725015"/>
            <a:ext cx="306038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1500" b="1" kern="0" dirty="0">
                <a:solidFill>
                  <a:prstClr val="white"/>
                </a:solidFill>
                <a:latin typeface="Calibri"/>
              </a:rPr>
              <a:t>CONCLUSIONES</a:t>
            </a:r>
          </a:p>
        </p:txBody>
      </p:sp>
      <p:sp>
        <p:nvSpPr>
          <p:cNvPr id="2" name="Rectángulo 1">
            <a:extLst>
              <a:ext uri="{FF2B5EF4-FFF2-40B4-BE49-F238E27FC236}">
                <a16:creationId xmlns:a16="http://schemas.microsoft.com/office/drawing/2014/main" id="{38AC644F-E490-415F-8CB7-6F2D761D725A}"/>
              </a:ext>
            </a:extLst>
          </p:cNvPr>
          <p:cNvSpPr/>
          <p:nvPr/>
        </p:nvSpPr>
        <p:spPr>
          <a:xfrm>
            <a:off x="-1" y="2146123"/>
            <a:ext cx="4341920" cy="530915"/>
          </a:xfrm>
          <a:prstGeom prst="rect">
            <a:avLst/>
          </a:prstGeom>
          <a:noFill/>
        </p:spPr>
        <p:txBody>
          <a:bodyPr wrap="square" lIns="68580" tIns="34290" rIns="68580" bIns="34290">
            <a:spAutoFit/>
          </a:bodyPr>
          <a:lstStyle/>
          <a:p>
            <a:pPr algn="ctr"/>
            <a:r>
              <a:rPr lang="es-ES" sz="1500" dirty="0">
                <a:ln w="0"/>
                <a:effectLst>
                  <a:outerShdw blurRad="38100" dist="19050" dir="2700000" algn="tl" rotWithShape="0">
                    <a:schemeClr val="dk1">
                      <a:alpha val="40000"/>
                    </a:schemeClr>
                  </a:outerShdw>
                </a:effectLst>
              </a:rPr>
              <a:t>Adición Contratos Vigentes</a:t>
            </a:r>
          </a:p>
          <a:p>
            <a:pPr algn="ctr"/>
            <a:r>
              <a:rPr lang="es-ES" sz="1500" dirty="0">
                <a:ln w="0"/>
                <a:effectLst>
                  <a:outerShdw blurRad="38100" dist="19050" dir="2700000" algn="tl" rotWithShape="0">
                    <a:schemeClr val="dk1">
                      <a:alpha val="40000"/>
                    </a:schemeClr>
                  </a:outerShdw>
                </a:effectLst>
              </a:rPr>
              <a:t>Prórroga 3M</a:t>
            </a:r>
          </a:p>
        </p:txBody>
      </p:sp>
      <p:cxnSp>
        <p:nvCxnSpPr>
          <p:cNvPr id="29" name="Conector recto 28">
            <a:extLst>
              <a:ext uri="{FF2B5EF4-FFF2-40B4-BE49-F238E27FC236}">
                <a16:creationId xmlns:a16="http://schemas.microsoft.com/office/drawing/2014/main" id="{5445B21B-ACE3-4796-83F1-4CB8ADC62AB8}"/>
              </a:ext>
            </a:extLst>
          </p:cNvPr>
          <p:cNvCxnSpPr/>
          <p:nvPr/>
        </p:nvCxnSpPr>
        <p:spPr>
          <a:xfrm>
            <a:off x="4477275" y="2146123"/>
            <a:ext cx="0" cy="3344432"/>
          </a:xfrm>
          <a:prstGeom prst="line">
            <a:avLst/>
          </a:prstGeom>
        </p:spPr>
        <p:style>
          <a:lnRef idx="2">
            <a:schemeClr val="accent1"/>
          </a:lnRef>
          <a:fillRef idx="0">
            <a:schemeClr val="accent1"/>
          </a:fillRef>
          <a:effectRef idx="1">
            <a:schemeClr val="accent1"/>
          </a:effectRef>
          <a:fontRef idx="minor">
            <a:schemeClr val="tx1"/>
          </a:fontRef>
        </p:style>
      </p:cxnSp>
      <p:grpSp>
        <p:nvGrpSpPr>
          <p:cNvPr id="30" name="Grupo 29">
            <a:extLst>
              <a:ext uri="{FF2B5EF4-FFF2-40B4-BE49-F238E27FC236}">
                <a16:creationId xmlns:a16="http://schemas.microsoft.com/office/drawing/2014/main" id="{14B3EE50-4267-43FC-AFCF-DAA9214258BA}"/>
              </a:ext>
            </a:extLst>
          </p:cNvPr>
          <p:cNvGrpSpPr/>
          <p:nvPr/>
        </p:nvGrpSpPr>
        <p:grpSpPr>
          <a:xfrm>
            <a:off x="5124671" y="3334377"/>
            <a:ext cx="507206" cy="520039"/>
            <a:chOff x="7398674" y="4285398"/>
            <a:chExt cx="676275" cy="693385"/>
          </a:xfrm>
        </p:grpSpPr>
        <p:pic>
          <p:nvPicPr>
            <p:cNvPr id="31" name="Imagen 30">
              <a:extLst>
                <a:ext uri="{FF2B5EF4-FFF2-40B4-BE49-F238E27FC236}">
                  <a16:creationId xmlns:a16="http://schemas.microsoft.com/office/drawing/2014/main" id="{5ABC3C88-03B8-44EA-9761-B0F3CF41F7C0}"/>
                </a:ext>
              </a:extLst>
            </p:cNvPr>
            <p:cNvPicPr>
              <a:picLocks noChangeAspect="1"/>
            </p:cNvPicPr>
            <p:nvPr/>
          </p:nvPicPr>
          <p:blipFill>
            <a:blip r:embed="rId7"/>
            <a:stretch>
              <a:fillRect/>
            </a:stretch>
          </p:blipFill>
          <p:spPr>
            <a:xfrm>
              <a:off x="7398674" y="4285398"/>
              <a:ext cx="676275" cy="685800"/>
            </a:xfrm>
            <a:prstGeom prst="rect">
              <a:avLst/>
            </a:prstGeom>
          </p:spPr>
        </p:pic>
        <p:sp>
          <p:nvSpPr>
            <p:cNvPr id="32" name="Rectángulo 31">
              <a:extLst>
                <a:ext uri="{FF2B5EF4-FFF2-40B4-BE49-F238E27FC236}">
                  <a16:creationId xmlns:a16="http://schemas.microsoft.com/office/drawing/2014/main" id="{26FD1A45-80AD-43EE-88FF-5CEC0912BBCC}"/>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1</a:t>
              </a:r>
              <a:endParaRPr lang="es-ES" sz="3300" dirty="0">
                <a:ln w="0"/>
                <a:effectLst>
                  <a:outerShdw blurRad="38100" dist="19050" dir="2700000" algn="tl" rotWithShape="0">
                    <a:schemeClr val="dk1">
                      <a:alpha val="40000"/>
                    </a:schemeClr>
                  </a:outerShdw>
                </a:effectLst>
              </a:endParaRPr>
            </a:p>
          </p:txBody>
        </p:sp>
      </p:grpSp>
      <p:grpSp>
        <p:nvGrpSpPr>
          <p:cNvPr id="33" name="Grupo 32">
            <a:extLst>
              <a:ext uri="{FF2B5EF4-FFF2-40B4-BE49-F238E27FC236}">
                <a16:creationId xmlns:a16="http://schemas.microsoft.com/office/drawing/2014/main" id="{E9B81043-E190-4021-BC2B-DAFDF5B52C39}"/>
              </a:ext>
            </a:extLst>
          </p:cNvPr>
          <p:cNvGrpSpPr/>
          <p:nvPr/>
        </p:nvGrpSpPr>
        <p:grpSpPr>
          <a:xfrm>
            <a:off x="6126584" y="3323240"/>
            <a:ext cx="507206" cy="520039"/>
            <a:chOff x="7398674" y="4285398"/>
            <a:chExt cx="676275" cy="693385"/>
          </a:xfrm>
        </p:grpSpPr>
        <p:pic>
          <p:nvPicPr>
            <p:cNvPr id="34" name="Imagen 33">
              <a:extLst>
                <a:ext uri="{FF2B5EF4-FFF2-40B4-BE49-F238E27FC236}">
                  <a16:creationId xmlns:a16="http://schemas.microsoft.com/office/drawing/2014/main" id="{6277FACB-1476-4286-8291-6807F98AD750}"/>
                </a:ext>
              </a:extLst>
            </p:cNvPr>
            <p:cNvPicPr>
              <a:picLocks noChangeAspect="1"/>
            </p:cNvPicPr>
            <p:nvPr/>
          </p:nvPicPr>
          <p:blipFill>
            <a:blip r:embed="rId7"/>
            <a:stretch>
              <a:fillRect/>
            </a:stretch>
          </p:blipFill>
          <p:spPr>
            <a:xfrm>
              <a:off x="7398674" y="4285398"/>
              <a:ext cx="676275" cy="685800"/>
            </a:xfrm>
            <a:prstGeom prst="rect">
              <a:avLst/>
            </a:prstGeom>
          </p:spPr>
        </p:pic>
        <p:sp>
          <p:nvSpPr>
            <p:cNvPr id="35" name="Rectángulo 34">
              <a:extLst>
                <a:ext uri="{FF2B5EF4-FFF2-40B4-BE49-F238E27FC236}">
                  <a16:creationId xmlns:a16="http://schemas.microsoft.com/office/drawing/2014/main" id="{E2F9CE5A-7987-4BA4-925E-714FCB5081CF}"/>
                </a:ext>
              </a:extLst>
            </p:cNvPr>
            <p:cNvSpPr/>
            <p:nvPr/>
          </p:nvSpPr>
          <p:spPr>
            <a:xfrm>
              <a:off x="7567254"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2</a:t>
              </a:r>
            </a:p>
          </p:txBody>
        </p:sp>
      </p:grpSp>
      <p:grpSp>
        <p:nvGrpSpPr>
          <p:cNvPr id="36" name="Grupo 35">
            <a:extLst>
              <a:ext uri="{FF2B5EF4-FFF2-40B4-BE49-F238E27FC236}">
                <a16:creationId xmlns:a16="http://schemas.microsoft.com/office/drawing/2014/main" id="{46F47567-8C98-431F-85E7-201BBA99A535}"/>
              </a:ext>
            </a:extLst>
          </p:cNvPr>
          <p:cNvGrpSpPr/>
          <p:nvPr/>
        </p:nvGrpSpPr>
        <p:grpSpPr>
          <a:xfrm>
            <a:off x="7106732" y="3344119"/>
            <a:ext cx="507206" cy="520039"/>
            <a:chOff x="7398674" y="4285398"/>
            <a:chExt cx="676275" cy="693385"/>
          </a:xfrm>
        </p:grpSpPr>
        <p:pic>
          <p:nvPicPr>
            <p:cNvPr id="37" name="Imagen 36">
              <a:extLst>
                <a:ext uri="{FF2B5EF4-FFF2-40B4-BE49-F238E27FC236}">
                  <a16:creationId xmlns:a16="http://schemas.microsoft.com/office/drawing/2014/main" id="{35A967A6-C41B-4BEC-B54A-B3E585586D8F}"/>
                </a:ext>
              </a:extLst>
            </p:cNvPr>
            <p:cNvPicPr>
              <a:picLocks noChangeAspect="1"/>
            </p:cNvPicPr>
            <p:nvPr/>
          </p:nvPicPr>
          <p:blipFill>
            <a:blip r:embed="rId7"/>
            <a:stretch>
              <a:fillRect/>
            </a:stretch>
          </p:blipFill>
          <p:spPr>
            <a:xfrm>
              <a:off x="7398674" y="4285398"/>
              <a:ext cx="676275" cy="685800"/>
            </a:xfrm>
            <a:prstGeom prst="rect">
              <a:avLst/>
            </a:prstGeom>
          </p:spPr>
        </p:pic>
        <p:sp>
          <p:nvSpPr>
            <p:cNvPr id="38" name="Rectángulo 37">
              <a:extLst>
                <a:ext uri="{FF2B5EF4-FFF2-40B4-BE49-F238E27FC236}">
                  <a16:creationId xmlns:a16="http://schemas.microsoft.com/office/drawing/2014/main" id="{770B9707-10C3-48EA-A17E-1923870EABB6}"/>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3</a:t>
              </a:r>
              <a:endParaRPr lang="es-ES" sz="3300" dirty="0">
                <a:ln w="0"/>
                <a:effectLst>
                  <a:outerShdw blurRad="38100" dist="19050" dir="2700000" algn="tl" rotWithShape="0">
                    <a:schemeClr val="dk1">
                      <a:alpha val="40000"/>
                    </a:schemeClr>
                  </a:outerShdw>
                </a:effectLst>
              </a:endParaRPr>
            </a:p>
          </p:txBody>
        </p:sp>
      </p:grpSp>
      <p:grpSp>
        <p:nvGrpSpPr>
          <p:cNvPr id="39" name="Grupo 38">
            <a:extLst>
              <a:ext uri="{FF2B5EF4-FFF2-40B4-BE49-F238E27FC236}">
                <a16:creationId xmlns:a16="http://schemas.microsoft.com/office/drawing/2014/main" id="{5DA941F8-7DD1-4D17-A59A-AD964021BF88}"/>
              </a:ext>
            </a:extLst>
          </p:cNvPr>
          <p:cNvGrpSpPr/>
          <p:nvPr/>
        </p:nvGrpSpPr>
        <p:grpSpPr>
          <a:xfrm>
            <a:off x="8010092" y="3331734"/>
            <a:ext cx="507206" cy="520039"/>
            <a:chOff x="7398674" y="4285398"/>
            <a:chExt cx="676275" cy="693385"/>
          </a:xfrm>
        </p:grpSpPr>
        <p:pic>
          <p:nvPicPr>
            <p:cNvPr id="40" name="Imagen 39">
              <a:extLst>
                <a:ext uri="{FF2B5EF4-FFF2-40B4-BE49-F238E27FC236}">
                  <a16:creationId xmlns:a16="http://schemas.microsoft.com/office/drawing/2014/main" id="{9201A3F4-2A4C-4CBC-88B3-D51D3EEF38F0}"/>
                </a:ext>
              </a:extLst>
            </p:cNvPr>
            <p:cNvPicPr>
              <a:picLocks noChangeAspect="1"/>
            </p:cNvPicPr>
            <p:nvPr/>
          </p:nvPicPr>
          <p:blipFill>
            <a:blip r:embed="rId7"/>
            <a:stretch>
              <a:fillRect/>
            </a:stretch>
          </p:blipFill>
          <p:spPr>
            <a:xfrm>
              <a:off x="7398674" y="4285398"/>
              <a:ext cx="676275" cy="685800"/>
            </a:xfrm>
            <a:prstGeom prst="rect">
              <a:avLst/>
            </a:prstGeom>
          </p:spPr>
        </p:pic>
        <p:sp>
          <p:nvSpPr>
            <p:cNvPr id="41" name="Rectángulo 40">
              <a:extLst>
                <a:ext uri="{FF2B5EF4-FFF2-40B4-BE49-F238E27FC236}">
                  <a16:creationId xmlns:a16="http://schemas.microsoft.com/office/drawing/2014/main" id="{6F87543B-0616-45B8-9276-8053452F8936}"/>
                </a:ext>
              </a:extLst>
            </p:cNvPr>
            <p:cNvSpPr/>
            <p:nvPr/>
          </p:nvSpPr>
          <p:spPr>
            <a:xfrm>
              <a:off x="7567255" y="4578674"/>
              <a:ext cx="315044" cy="400109"/>
            </a:xfrm>
            <a:prstGeom prst="rect">
              <a:avLst/>
            </a:prstGeom>
            <a:noFill/>
          </p:spPr>
          <p:txBody>
            <a:bodyPr wrap="none" lIns="68580" tIns="34290" rIns="68580" bIns="34290">
              <a:spAutoFit/>
            </a:bodyPr>
            <a:lstStyle/>
            <a:p>
              <a:pPr algn="ctr"/>
              <a:r>
                <a:rPr lang="es-ES" sz="1500" dirty="0">
                  <a:ln w="0"/>
                  <a:effectLst>
                    <a:outerShdw blurRad="38100" dist="19050" dir="2700000" algn="tl" rotWithShape="0">
                      <a:schemeClr val="dk1">
                        <a:alpha val="40000"/>
                      </a:schemeClr>
                    </a:outerShdw>
                  </a:effectLst>
                </a:rPr>
                <a:t>4</a:t>
              </a:r>
              <a:endParaRPr lang="es-ES" sz="3300" dirty="0">
                <a:ln w="0"/>
                <a:effectLst>
                  <a:outerShdw blurRad="38100" dist="19050" dir="2700000" algn="tl" rotWithShape="0">
                    <a:schemeClr val="dk1">
                      <a:alpha val="40000"/>
                    </a:schemeClr>
                  </a:outerShdw>
                </a:effectLst>
              </a:endParaRPr>
            </a:p>
          </p:txBody>
        </p:sp>
      </p:grpSp>
      <p:sp>
        <p:nvSpPr>
          <p:cNvPr id="42" name="Rectángulo 41">
            <a:extLst>
              <a:ext uri="{FF2B5EF4-FFF2-40B4-BE49-F238E27FC236}">
                <a16:creationId xmlns:a16="http://schemas.microsoft.com/office/drawing/2014/main" id="{886A9426-FA09-45D4-8488-7A3A5D7056BC}"/>
              </a:ext>
            </a:extLst>
          </p:cNvPr>
          <p:cNvSpPr/>
          <p:nvPr/>
        </p:nvSpPr>
        <p:spPr>
          <a:xfrm>
            <a:off x="4763557" y="3819633"/>
            <a:ext cx="1234633" cy="507831"/>
          </a:xfrm>
          <a:prstGeom prst="rect">
            <a:avLst/>
          </a:prstGeom>
        </p:spPr>
        <p:txBody>
          <a:bodyPr wrap="none">
            <a:spAutoFit/>
          </a:bodyPr>
          <a:lstStyle/>
          <a:p>
            <a:r>
              <a:rPr lang="es-CO" sz="1350" dirty="0"/>
              <a:t> 1,733,393,771</a:t>
            </a:r>
          </a:p>
          <a:p>
            <a:pPr algn="ctr"/>
            <a:r>
              <a:rPr lang="es-ES" sz="1350" dirty="0"/>
              <a:t>RC</a:t>
            </a:r>
            <a:r>
              <a:rPr lang="es-CO" sz="1350" dirty="0"/>
              <a:t>O</a:t>
            </a:r>
          </a:p>
        </p:txBody>
      </p:sp>
      <p:sp>
        <p:nvSpPr>
          <p:cNvPr id="43" name="Rectángulo 42">
            <a:extLst>
              <a:ext uri="{FF2B5EF4-FFF2-40B4-BE49-F238E27FC236}">
                <a16:creationId xmlns:a16="http://schemas.microsoft.com/office/drawing/2014/main" id="{79719DE6-0F17-422B-8037-E726333C3033}"/>
              </a:ext>
            </a:extLst>
          </p:cNvPr>
          <p:cNvSpPr/>
          <p:nvPr/>
        </p:nvSpPr>
        <p:spPr>
          <a:xfrm>
            <a:off x="5851636" y="3823879"/>
            <a:ext cx="1103187" cy="507831"/>
          </a:xfrm>
          <a:prstGeom prst="rect">
            <a:avLst/>
          </a:prstGeom>
        </p:spPr>
        <p:txBody>
          <a:bodyPr wrap="none">
            <a:spAutoFit/>
          </a:bodyPr>
          <a:lstStyle/>
          <a:p>
            <a:r>
              <a:rPr lang="es-CO" sz="1350" dirty="0">
                <a:solidFill>
                  <a:srgbClr val="000000"/>
                </a:solidFill>
                <a:latin typeface="Calibri" panose="020F0502020204030204" pitchFamily="34" charset="0"/>
              </a:rPr>
              <a:t> 126,693,232</a:t>
            </a:r>
          </a:p>
          <a:p>
            <a:pPr algn="ctr"/>
            <a:r>
              <a:rPr lang="es-ES" sz="1350" dirty="0">
                <a:solidFill>
                  <a:srgbClr val="000000"/>
                </a:solidFill>
                <a:latin typeface="Calibri" panose="020F0502020204030204" pitchFamily="34" charset="0"/>
              </a:rPr>
              <a:t>R</a:t>
            </a:r>
            <a:r>
              <a:rPr lang="es-CO" sz="1350" dirty="0">
                <a:solidFill>
                  <a:srgbClr val="000000"/>
                </a:solidFill>
                <a:latin typeface="Calibri" panose="020F0502020204030204" pitchFamily="34" charset="0"/>
              </a:rPr>
              <a:t>SO</a:t>
            </a:r>
          </a:p>
        </p:txBody>
      </p:sp>
      <p:sp>
        <p:nvSpPr>
          <p:cNvPr id="44" name="Rectángulo 43">
            <a:extLst>
              <a:ext uri="{FF2B5EF4-FFF2-40B4-BE49-F238E27FC236}">
                <a16:creationId xmlns:a16="http://schemas.microsoft.com/office/drawing/2014/main" id="{225F7CA0-2FA1-4EFA-B957-C305626D25A2}"/>
              </a:ext>
            </a:extLst>
          </p:cNvPr>
          <p:cNvSpPr/>
          <p:nvPr/>
        </p:nvSpPr>
        <p:spPr>
          <a:xfrm>
            <a:off x="6848237" y="3822428"/>
            <a:ext cx="1015021" cy="507831"/>
          </a:xfrm>
          <a:prstGeom prst="rect">
            <a:avLst/>
          </a:prstGeom>
        </p:spPr>
        <p:txBody>
          <a:bodyPr wrap="none">
            <a:spAutoFit/>
          </a:bodyPr>
          <a:lstStyle/>
          <a:p>
            <a:r>
              <a:rPr lang="es-CO" sz="1350" dirty="0">
                <a:solidFill>
                  <a:srgbClr val="000000"/>
                </a:solidFill>
                <a:latin typeface="Calibri" panose="020F0502020204030204" pitchFamily="34" charset="0"/>
              </a:rPr>
              <a:t> 56,867,985</a:t>
            </a:r>
          </a:p>
          <a:p>
            <a:pPr algn="ctr"/>
            <a:r>
              <a:rPr lang="es-CO" sz="1350" dirty="0">
                <a:solidFill>
                  <a:srgbClr val="000000"/>
                </a:solidFill>
                <a:latin typeface="Calibri" panose="020F0502020204030204" pitchFamily="34" charset="0"/>
              </a:rPr>
              <a:t>RNT </a:t>
            </a:r>
            <a:endParaRPr lang="es-CO" sz="1350" dirty="0"/>
          </a:p>
        </p:txBody>
      </p:sp>
      <p:sp>
        <p:nvSpPr>
          <p:cNvPr id="45" name="Rectángulo 44">
            <a:extLst>
              <a:ext uri="{FF2B5EF4-FFF2-40B4-BE49-F238E27FC236}">
                <a16:creationId xmlns:a16="http://schemas.microsoft.com/office/drawing/2014/main" id="{936C2BBD-CFBB-4077-857D-EE70269FBA21}"/>
              </a:ext>
            </a:extLst>
          </p:cNvPr>
          <p:cNvSpPr/>
          <p:nvPr/>
        </p:nvSpPr>
        <p:spPr>
          <a:xfrm>
            <a:off x="7720958" y="3819633"/>
            <a:ext cx="1103187" cy="507831"/>
          </a:xfrm>
          <a:prstGeom prst="rect">
            <a:avLst/>
          </a:prstGeom>
        </p:spPr>
        <p:txBody>
          <a:bodyPr wrap="none">
            <a:spAutoFit/>
          </a:bodyPr>
          <a:lstStyle/>
          <a:p>
            <a:r>
              <a:rPr lang="es-CO" sz="1350" dirty="0">
                <a:solidFill>
                  <a:srgbClr val="000000"/>
                </a:solidFill>
                <a:latin typeface="Calibri" panose="020F0502020204030204" pitchFamily="34" charset="0"/>
              </a:rPr>
              <a:t> 751,281,271</a:t>
            </a:r>
          </a:p>
          <a:p>
            <a:pPr algn="ctr"/>
            <a:r>
              <a:rPr lang="es-CO" sz="1350" dirty="0">
                <a:solidFill>
                  <a:srgbClr val="000000"/>
                </a:solidFill>
                <a:latin typeface="Calibri" panose="020F0502020204030204" pitchFamily="34" charset="0"/>
              </a:rPr>
              <a:t>ROC </a:t>
            </a:r>
            <a:endParaRPr lang="es-CO" sz="1350" dirty="0"/>
          </a:p>
        </p:txBody>
      </p:sp>
      <p:sp>
        <p:nvSpPr>
          <p:cNvPr id="46" name="Rectángulo 45">
            <a:extLst>
              <a:ext uri="{FF2B5EF4-FFF2-40B4-BE49-F238E27FC236}">
                <a16:creationId xmlns:a16="http://schemas.microsoft.com/office/drawing/2014/main" id="{9368120D-3661-4544-A3F0-78577FF148CC}"/>
              </a:ext>
            </a:extLst>
          </p:cNvPr>
          <p:cNvSpPr/>
          <p:nvPr/>
        </p:nvSpPr>
        <p:spPr>
          <a:xfrm>
            <a:off x="4603606" y="2110651"/>
            <a:ext cx="4540394" cy="992579"/>
          </a:xfrm>
          <a:prstGeom prst="rect">
            <a:avLst/>
          </a:prstGeom>
          <a:noFill/>
        </p:spPr>
        <p:txBody>
          <a:bodyPr wrap="square" lIns="68580" tIns="34290" rIns="68580" bIns="34290">
            <a:spAutoFit/>
          </a:bodyPr>
          <a:lstStyle/>
          <a:p>
            <a:pPr algn="ctr"/>
            <a:r>
              <a:rPr lang="es-ES" sz="1500" dirty="0">
                <a:ln w="0"/>
                <a:effectLst>
                  <a:outerShdw blurRad="38100" dist="19050" dir="2700000" algn="tl" rotWithShape="0">
                    <a:schemeClr val="dk1">
                      <a:alpha val="40000"/>
                    </a:schemeClr>
                  </a:outerShdw>
                </a:effectLst>
              </a:rPr>
              <a:t>Nuevo Proceso de Selección</a:t>
            </a:r>
          </a:p>
          <a:p>
            <a:pPr algn="ctr"/>
            <a:r>
              <a:rPr lang="es-ES" sz="1500" dirty="0">
                <a:ln w="0"/>
                <a:effectLst>
                  <a:outerShdw blurRad="38100" dist="19050" dir="2700000" algn="tl" rotWithShape="0">
                    <a:schemeClr val="dk1">
                      <a:alpha val="40000"/>
                    </a:schemeClr>
                  </a:outerShdw>
                </a:effectLst>
              </a:rPr>
              <a:t>4 Zonas</a:t>
            </a:r>
          </a:p>
          <a:p>
            <a:pPr algn="ctr"/>
            <a:r>
              <a:rPr lang="es-ES" sz="1500" dirty="0">
                <a:ln w="0"/>
                <a:effectLst>
                  <a:outerShdw blurRad="38100" dist="19050" dir="2700000" algn="tl" rotWithShape="0">
                    <a:schemeClr val="dk1">
                      <a:alpha val="40000"/>
                    </a:schemeClr>
                  </a:outerShdw>
                </a:effectLst>
              </a:rPr>
              <a:t>24 meses</a:t>
            </a:r>
          </a:p>
          <a:p>
            <a:pPr algn="ctr"/>
            <a:r>
              <a:rPr lang="es-ES" sz="1500" dirty="0">
                <a:ln w="0"/>
                <a:effectLst>
                  <a:outerShdw blurRad="38100" dist="19050" dir="2700000" algn="tl" rotWithShape="0">
                    <a:schemeClr val="dk1">
                      <a:alpha val="40000"/>
                    </a:schemeClr>
                  </a:outerShdw>
                </a:effectLst>
              </a:rPr>
              <a:t> Presupuesto: 2,668,236,260</a:t>
            </a:r>
          </a:p>
        </p:txBody>
      </p:sp>
      <p:sp>
        <p:nvSpPr>
          <p:cNvPr id="47" name="Rectángulo 46">
            <a:extLst>
              <a:ext uri="{FF2B5EF4-FFF2-40B4-BE49-F238E27FC236}">
                <a16:creationId xmlns:a16="http://schemas.microsoft.com/office/drawing/2014/main" id="{DE5BF5C0-9D4E-4824-A5D3-45435B6B15FC}"/>
              </a:ext>
            </a:extLst>
          </p:cNvPr>
          <p:cNvSpPr/>
          <p:nvPr/>
        </p:nvSpPr>
        <p:spPr>
          <a:xfrm>
            <a:off x="511110" y="5187766"/>
            <a:ext cx="3839834" cy="392415"/>
          </a:xfrm>
          <a:prstGeom prst="rect">
            <a:avLst/>
          </a:prstGeom>
          <a:noFill/>
        </p:spPr>
        <p:txBody>
          <a:bodyPr wrap="none" lIns="68580" tIns="34290" rIns="68580" bIns="34290">
            <a:spAutoFit/>
          </a:bodyPr>
          <a:lstStyle/>
          <a:p>
            <a:pPr algn="r"/>
            <a:r>
              <a:rPr lang="es-ES" sz="1050" i="1" dirty="0">
                <a:ln w="0"/>
                <a:solidFill>
                  <a:srgbClr val="FF0000"/>
                </a:solidFill>
                <a:effectLst>
                  <a:outerShdw blurRad="38100" dist="19050" dir="2700000" algn="tl" rotWithShape="0">
                    <a:schemeClr val="dk1">
                      <a:alpha val="40000"/>
                    </a:schemeClr>
                  </a:outerShdw>
                </a:effectLst>
              </a:rPr>
              <a:t>Nota: Nueva Diligencia Macarena: 20% 100.000.000</a:t>
            </a:r>
          </a:p>
          <a:p>
            <a:pPr algn="r"/>
            <a:r>
              <a:rPr lang="es-ES" sz="1050" i="1" dirty="0">
                <a:ln w="0"/>
                <a:solidFill>
                  <a:srgbClr val="FF0000"/>
                </a:solidFill>
                <a:effectLst>
                  <a:outerShdw blurRad="38100" dist="19050" dir="2700000" algn="tl" rotWithShape="0">
                    <a:schemeClr val="dk1">
                      <a:alpha val="40000"/>
                    </a:schemeClr>
                  </a:outerShdw>
                </a:effectLst>
              </a:rPr>
              <a:t>Nota: Liberación de Recursos Contrato Asogan Proyectos Especiales </a:t>
            </a:r>
          </a:p>
        </p:txBody>
      </p:sp>
    </p:spTree>
    <p:extLst>
      <p:ext uri="{BB962C8B-B14F-4D97-AF65-F5344CB8AC3E}">
        <p14:creationId xmlns:p14="http://schemas.microsoft.com/office/powerpoint/2010/main" val="170575594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5762625"/>
            <a:ext cx="9144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sp>
        <p:nvSpPr>
          <p:cNvPr id="39" name="CuadroTexto 38"/>
          <p:cNvSpPr txBox="1"/>
          <p:nvPr/>
        </p:nvSpPr>
        <p:spPr>
          <a:xfrm>
            <a:off x="5871547" y="1314068"/>
            <a:ext cx="2056406" cy="276999"/>
          </a:xfrm>
          <a:prstGeom prst="rect">
            <a:avLst/>
          </a:prstGeom>
          <a:noFill/>
        </p:spPr>
        <p:txBody>
          <a:bodyPr wrap="square" rtlCol="0">
            <a:spAutoFit/>
          </a:bodyPr>
          <a:lstStyle/>
          <a:p>
            <a:pPr algn="ctr"/>
            <a:r>
              <a:rPr lang="es-ES" sz="1200" b="1" dirty="0">
                <a:solidFill>
                  <a:schemeClr val="bg1"/>
                </a:solidFill>
              </a:rPr>
              <a:t>EXTINTO</a:t>
            </a:r>
            <a:endParaRPr lang="es-CO" sz="1500" b="1" dirty="0">
              <a:solidFill>
                <a:schemeClr val="bg1"/>
              </a:solidFill>
            </a:endParaRPr>
          </a:p>
        </p:txBody>
      </p:sp>
      <p:pic>
        <p:nvPicPr>
          <p:cNvPr id="5" name="Imagen 4"/>
          <p:cNvPicPr>
            <a:picLocks noChangeAspect="1"/>
          </p:cNvPicPr>
          <p:nvPr/>
        </p:nvPicPr>
        <p:blipFill>
          <a:blip r:embed="rId2"/>
          <a:stretch>
            <a:fillRect/>
          </a:stretch>
        </p:blipFill>
        <p:spPr>
          <a:xfrm>
            <a:off x="2143125" y="2024800"/>
            <a:ext cx="4855552" cy="2913332"/>
          </a:xfrm>
          <a:prstGeom prst="rect">
            <a:avLst/>
          </a:prstGeom>
        </p:spPr>
      </p:pic>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Tree>
    <p:extLst>
      <p:ext uri="{BB962C8B-B14F-4D97-AF65-F5344CB8AC3E}">
        <p14:creationId xmlns:p14="http://schemas.microsoft.com/office/powerpoint/2010/main" val="796609672"/>
      </p:ext>
    </p:extLst>
  </p:cSld>
  <p:clrMapOvr>
    <a:masterClrMapping/>
  </p:clrMapOvr>
  <p:transition spd="slow">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7188</TotalTime>
  <Words>4393</Words>
  <Application>Microsoft Office PowerPoint</Application>
  <PresentationFormat>Presentación en pantalla (4:3)</PresentationFormat>
  <Paragraphs>907</Paragraphs>
  <Slides>52</Slides>
  <Notes>3</Notes>
  <HiddenSlides>1</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52</vt:i4>
      </vt:variant>
    </vt:vector>
  </HeadingPairs>
  <TitlesOfParts>
    <vt:vector size="63" baseType="lpstr">
      <vt:lpstr>MS PGothic</vt:lpstr>
      <vt:lpstr>Arial</vt:lpstr>
      <vt:lpstr>Arial Narrow</vt:lpstr>
      <vt:lpstr>Calibri</vt:lpstr>
      <vt:lpstr>Lato Bold</vt:lpstr>
      <vt:lpstr>Lato Regular</vt:lpstr>
      <vt:lpstr>Times New Roman</vt:lpstr>
      <vt:lpstr>Wingdings</vt:lpstr>
      <vt:lpstr>Wingdings 2</vt:lpstr>
      <vt:lpstr>Tema de Office</vt:lpstr>
      <vt:lpstr>Clip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380</cp:revision>
  <cp:lastPrinted>2018-09-21T14:18:40Z</cp:lastPrinted>
  <dcterms:created xsi:type="dcterms:W3CDTF">2015-02-19T23:51:59Z</dcterms:created>
  <dcterms:modified xsi:type="dcterms:W3CDTF">2018-11-30T14:01:27Z</dcterms:modified>
</cp:coreProperties>
</file>