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290" r:id="rId2"/>
    <p:sldId id="377" r:id="rId3"/>
    <p:sldId id="848" r:id="rId4"/>
    <p:sldId id="846" r:id="rId5"/>
    <p:sldId id="847" r:id="rId6"/>
    <p:sldId id="442" r:id="rId7"/>
    <p:sldId id="450" r:id="rId8"/>
    <p:sldId id="449" r:id="rId9"/>
    <p:sldId id="447" r:id="rId10"/>
    <p:sldId id="451" r:id="rId11"/>
    <p:sldId id="849" r:id="rId12"/>
    <p:sldId id="431" r:id="rId13"/>
    <p:sldId id="441" r:id="rId14"/>
    <p:sldId id="435" r:id="rId15"/>
    <p:sldId id="432" r:id="rId16"/>
    <p:sldId id="433" r:id="rId17"/>
    <p:sldId id="858" r:id="rId18"/>
    <p:sldId id="859" r:id="rId19"/>
    <p:sldId id="379" r:id="rId20"/>
    <p:sldId id="415" r:id="rId21"/>
    <p:sldId id="416" r:id="rId22"/>
    <p:sldId id="420" r:id="rId23"/>
    <p:sldId id="419" r:id="rId24"/>
    <p:sldId id="417" r:id="rId25"/>
    <p:sldId id="436" r:id="rId26"/>
    <p:sldId id="850" r:id="rId27"/>
    <p:sldId id="851" r:id="rId28"/>
    <p:sldId id="852" r:id="rId29"/>
    <p:sldId id="853" r:id="rId30"/>
    <p:sldId id="857" r:id="rId31"/>
    <p:sldId id="856" r:id="rId32"/>
    <p:sldId id="855" r:id="rId33"/>
    <p:sldId id="854" r:id="rId34"/>
    <p:sldId id="256" r:id="rId35"/>
    <p:sldId id="270" r:id="rId36"/>
    <p:sldId id="277" r:id="rId37"/>
    <p:sldId id="266" r:id="rId38"/>
    <p:sldId id="276" r:id="rId39"/>
    <p:sldId id="271" r:id="rId40"/>
    <p:sldId id="272" r:id="rId41"/>
    <p:sldId id="275" r:id="rId42"/>
    <p:sldId id="860" r:id="rId43"/>
    <p:sldId id="476" r:id="rId44"/>
    <p:sldId id="477" r:id="rId45"/>
  </p:sldIdLst>
  <p:sldSz cx="9144000" cy="6858000" type="screen4x3"/>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28" autoAdjust="0"/>
    <p:restoredTop sz="94677"/>
  </p:normalViewPr>
  <p:slideViewPr>
    <p:cSldViewPr snapToGrid="0" snapToObjects="1">
      <p:cViewPr varScale="1">
        <p:scale>
          <a:sx n="72" d="100"/>
          <a:sy n="72" d="100"/>
        </p:scale>
        <p:origin x="1272"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fbarreiro\Desktop\RESUMEN%20DE%20OPERACIONES%20MENSUAL%20A%20CONTABILIDAD%20NOVIEMBRE%202018.xlsb"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fbarreiro\Desktop\RESUMEN%20DE%20OPERACIONES%20MENSUAL%20A%20CONTABILIDAD%20NOVIEMBRE%202018.xlsb"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fbarreiro\Desktop\RESUMEN%20DE%20OPERACIONES%20MENSUAL%20A%20CONTABILIDAD%20NOVIEMBRE%202018.xlsb"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fbarreiro\Desktop\RESUMEN%20DE%20OPERACIONES%20MENSUAL%20A%20CONTABILIDAD%20NOVIEMBRE%202018.xlsb"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fbarreiro\Desktop\RESUMEN%20DE%20OPERACIONES%20MENSUAL%20A%20CONTABILIDAD%20NOVIEMBRE%202018.xlsb"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fbarreiro\Desktop\RESUMEN%20DE%20OPERACIONES%20MENSUAL%20A%20CONTABILIDAD%20NOVIEMBRE%202018.xlsb"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 PORTAFOLIO NOVIEMBRE 2018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3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Hoja10!$B$75</c:f>
              <c:strCache>
                <c:ptCount val="1"/>
                <c:pt idx="0">
                  <c:v>TOTAL </c:v>
                </c:pt>
              </c:strCache>
            </c:strRef>
          </c:tx>
          <c:dPt>
            <c:idx val="0"/>
            <c:bubble3D val="0"/>
            <c:explosion val="28"/>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F44C-4776-84E0-ACC874F4A972}"/>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F44C-4776-84E0-ACC874F4A972}"/>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1"/>
              <c:showVal val="1"/>
              <c:showCatName val="1"/>
              <c:showSerName val="1"/>
              <c:showPercent val="1"/>
              <c:showBubbleSize val="0"/>
              <c:extLst>
                <c:ext xmlns:c15="http://schemas.microsoft.com/office/drawing/2012/chart" uri="{CE6537A1-D6FC-4f65-9D91-7224C49458BB}"/>
                <c:ext xmlns:c16="http://schemas.microsoft.com/office/drawing/2014/chart" uri="{C3380CC4-5D6E-409C-BE32-E72D297353CC}">
                  <c16:uniqueId val="{00000001-F44C-4776-84E0-ACC874F4A972}"/>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1"/>
              <c:showVal val="1"/>
              <c:showCatName val="1"/>
              <c:showSerName val="1"/>
              <c:showPercent val="1"/>
              <c:showBubbleSize val="0"/>
              <c:extLst>
                <c:ext xmlns:c15="http://schemas.microsoft.com/office/drawing/2012/chart" uri="{CE6537A1-D6FC-4f65-9D91-7224C49458BB}"/>
                <c:ext xmlns:c16="http://schemas.microsoft.com/office/drawing/2014/chart" uri="{C3380CC4-5D6E-409C-BE32-E72D297353CC}">
                  <c16:uniqueId val="{00000003-F44C-4776-84E0-ACC874F4A972}"/>
                </c:ext>
              </c:extLst>
            </c:dLbl>
            <c:spPr>
              <a:noFill/>
              <a:ln>
                <a:noFill/>
              </a:ln>
              <a:effectLst/>
            </c:spPr>
            <c:dLblPos val="outEnd"/>
            <c:showLegendKey val="1"/>
            <c:showVal val="0"/>
            <c:showCatName val="1"/>
            <c:showSerName val="1"/>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Hoja10!$C$74:$D$74</c:f>
              <c:strCache>
                <c:ptCount val="2"/>
                <c:pt idx="0">
                  <c:v>EXTINTOS</c:v>
                </c:pt>
                <c:pt idx="1">
                  <c:v>EN PROCESO EXTINCION </c:v>
                </c:pt>
              </c:strCache>
            </c:strRef>
          </c:cat>
          <c:val>
            <c:numRef>
              <c:f>Hoja10!$C$75:$D$75</c:f>
              <c:numCache>
                <c:formatCode>_(* #,##0.00_);_(* \(#,##0.00\);_(* "-"??_);_(@_)</c:formatCode>
                <c:ptCount val="2"/>
                <c:pt idx="0">
                  <c:v>126568</c:v>
                </c:pt>
                <c:pt idx="1">
                  <c:v>677559</c:v>
                </c:pt>
              </c:numCache>
            </c:numRef>
          </c:val>
          <c:extLst>
            <c:ext xmlns:c16="http://schemas.microsoft.com/office/drawing/2014/chart" uri="{C3380CC4-5D6E-409C-BE32-E72D297353CC}">
              <c16:uniqueId val="{00000004-F44C-4776-84E0-ACC874F4A972}"/>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COMPOSICION RECURSOS EXTINTO NOVIEMBRE 2018</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s-CO"/>
        </a:p>
      </c:txPr>
    </c:title>
    <c:autoTitleDeleted val="0"/>
    <c:view3D>
      <c:rotX val="30"/>
      <c:rotY val="17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legend>
      <c:legendPos val="b"/>
      <c:layout>
        <c:manualLayout>
          <c:xMode val="edge"/>
          <c:yMode val="edge"/>
          <c:x val="0"/>
          <c:y val="0.89414139920961955"/>
          <c:w val="0.98211862155662288"/>
          <c:h val="8.54523558367082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COMPOSICION RECURSOS EXTINTO NOVIEMBRE 2018</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s-CO"/>
        </a:p>
      </c:txPr>
    </c:title>
    <c:autoTitleDeleted val="0"/>
    <c:view3D>
      <c:rotX val="30"/>
      <c:rotY val="17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Hoja10!$C$108</c:f>
              <c:strCache>
                <c:ptCount val="1"/>
                <c:pt idx="0">
                  <c:v>EXTINTOS</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extLst>
              <c:ext xmlns:c16="http://schemas.microsoft.com/office/drawing/2014/chart" uri="{C3380CC4-5D6E-409C-BE32-E72D297353CC}">
                <c16:uniqueId val="{00000001-5BFF-490F-BDFD-E4505A150EBE}"/>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extLst>
              <c:ext xmlns:c16="http://schemas.microsoft.com/office/drawing/2014/chart" uri="{C3380CC4-5D6E-409C-BE32-E72D297353CC}">
                <c16:uniqueId val="{00000003-5BFF-490F-BDFD-E4505A150EBE}"/>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sp3d/>
            </c:spPr>
            <c:extLst>
              <c:ext xmlns:c16="http://schemas.microsoft.com/office/drawing/2014/chart" uri="{C3380CC4-5D6E-409C-BE32-E72D297353CC}">
                <c16:uniqueId val="{00000005-5BFF-490F-BDFD-E4505A150EBE}"/>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sp3d/>
            </c:spPr>
            <c:extLst>
              <c:ext xmlns:c16="http://schemas.microsoft.com/office/drawing/2014/chart" uri="{C3380CC4-5D6E-409C-BE32-E72D297353CC}">
                <c16:uniqueId val="{00000007-5BFF-490F-BDFD-E4505A150EBE}"/>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sp3d/>
            </c:spPr>
            <c:extLst>
              <c:ext xmlns:c16="http://schemas.microsoft.com/office/drawing/2014/chart" uri="{C3380CC4-5D6E-409C-BE32-E72D297353CC}">
                <c16:uniqueId val="{00000009-5BFF-490F-BDFD-E4505A150EBE}"/>
              </c:ext>
            </c:extLst>
          </c:dPt>
          <c:dLbls>
            <c:dLbl>
              <c:idx val="0"/>
              <c:layout>
                <c:manualLayout>
                  <c:x val="-0.1421872172295075"/>
                  <c:y val="1.258663787227278E-2"/>
                </c:manualLayout>
              </c:layou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BFF-490F-BDFD-E4505A150EBE}"/>
                </c:ext>
              </c:extLst>
            </c:dLbl>
            <c:dLbl>
              <c:idx val="3"/>
              <c:layout>
                <c:manualLayout>
                  <c:x val="-2.8869329825127955E-2"/>
                  <c:y val="8.8600343426299914E-3"/>
                </c:manualLayout>
              </c:layou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BFF-490F-BDFD-E4505A150EB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CO"/>
              </a:p>
            </c:txPr>
            <c:showLegendKey val="1"/>
            <c:showVal val="1"/>
            <c:showCatName val="1"/>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Hoja10!$B$109:$B$113</c:f>
              <c:strCache>
                <c:ptCount val="4"/>
                <c:pt idx="0">
                  <c:v>Bancos Nacionales</c:v>
                </c:pt>
                <c:pt idx="1">
                  <c:v>FIC</c:v>
                </c:pt>
                <c:pt idx="2">
                  <c:v>TES</c:v>
                </c:pt>
                <c:pt idx="3">
                  <c:v>ACCIONES</c:v>
                </c:pt>
              </c:strCache>
            </c:strRef>
          </c:cat>
          <c:val>
            <c:numRef>
              <c:f>Hoja10!$C$109:$C$113</c:f>
              <c:numCache>
                <c:formatCode>_(* #,##0.00_);_(* \(#,##0.00\);_(* "-"??_);_(@_)</c:formatCode>
                <c:ptCount val="5"/>
                <c:pt idx="0">
                  <c:v>3866</c:v>
                </c:pt>
                <c:pt idx="1">
                  <c:v>60517</c:v>
                </c:pt>
                <c:pt idx="2">
                  <c:v>61320</c:v>
                </c:pt>
                <c:pt idx="3">
                  <c:v>865</c:v>
                </c:pt>
              </c:numCache>
            </c:numRef>
          </c:val>
          <c:extLst>
            <c:ext xmlns:c16="http://schemas.microsoft.com/office/drawing/2014/chart" uri="{C3380CC4-5D6E-409C-BE32-E72D297353CC}">
              <c16:uniqueId val="{0000000A-5BFF-490F-BDFD-E4505A150EBE}"/>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sz="1800" b="1" i="0" baseline="0" dirty="0">
                <a:effectLst/>
              </a:rPr>
              <a:t>COMPOSICION RECURSOS EN PROCESO NOVIEMBRE 2018</a:t>
            </a:r>
            <a:endParaRPr lang="es-CO" dirty="0">
              <a:effectLst/>
            </a:endParaRP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s-CO"/>
        </a:p>
      </c:txPr>
    </c:title>
    <c:autoTitleDeleted val="0"/>
    <c:view3D>
      <c:rotX val="30"/>
      <c:rotY val="18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Hoja10!$C$129</c:f>
              <c:strCache>
                <c:ptCount val="1"/>
                <c:pt idx="0">
                  <c:v>EN PROCESO EXTINCION </c:v>
                </c:pt>
              </c:strCache>
            </c:strRef>
          </c:tx>
          <c:spPr>
            <a:scene3d>
              <a:camera prst="orthographicFront"/>
              <a:lightRig rig="threePt" dir="t"/>
            </a:scene3d>
            <a:sp3d prstMaterial="metal"/>
          </c:spPr>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cene3d>
                <a:camera prst="orthographicFront"/>
                <a:lightRig rig="threePt" dir="t"/>
              </a:scene3d>
              <a:sp3d prstMaterial="metal"/>
            </c:spPr>
            <c:extLst>
              <c:ext xmlns:c16="http://schemas.microsoft.com/office/drawing/2014/chart" uri="{C3380CC4-5D6E-409C-BE32-E72D297353CC}">
                <c16:uniqueId val="{00000001-4918-46C3-B472-E0D28536FA0F}"/>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cene3d>
                <a:camera prst="orthographicFront"/>
                <a:lightRig rig="threePt" dir="t"/>
              </a:scene3d>
              <a:sp3d prstMaterial="metal"/>
            </c:spPr>
            <c:extLst>
              <c:ext xmlns:c16="http://schemas.microsoft.com/office/drawing/2014/chart" uri="{C3380CC4-5D6E-409C-BE32-E72D297353CC}">
                <c16:uniqueId val="{00000003-4918-46C3-B472-E0D28536FA0F}"/>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scene3d>
                <a:camera prst="orthographicFront"/>
                <a:lightRig rig="threePt" dir="t"/>
              </a:scene3d>
              <a:sp3d prstMaterial="metal"/>
            </c:spPr>
            <c:extLst>
              <c:ext xmlns:c16="http://schemas.microsoft.com/office/drawing/2014/chart" uri="{C3380CC4-5D6E-409C-BE32-E72D297353CC}">
                <c16:uniqueId val="{00000005-4918-46C3-B472-E0D28536FA0F}"/>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scene3d>
                <a:camera prst="orthographicFront"/>
                <a:lightRig rig="threePt" dir="t"/>
              </a:scene3d>
              <a:sp3d prstMaterial="metal"/>
            </c:spPr>
            <c:extLst>
              <c:ext xmlns:c16="http://schemas.microsoft.com/office/drawing/2014/chart" uri="{C3380CC4-5D6E-409C-BE32-E72D297353CC}">
                <c16:uniqueId val="{00000007-4918-46C3-B472-E0D28536FA0F}"/>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scene3d>
                <a:camera prst="orthographicFront"/>
                <a:lightRig rig="threePt" dir="t"/>
              </a:scene3d>
              <a:sp3d prstMaterial="metal"/>
            </c:spPr>
            <c:extLst>
              <c:ext xmlns:c16="http://schemas.microsoft.com/office/drawing/2014/chart" uri="{C3380CC4-5D6E-409C-BE32-E72D297353CC}">
                <c16:uniqueId val="{00000009-4918-46C3-B472-E0D28536FA0F}"/>
              </c:ext>
            </c:extLst>
          </c:dPt>
          <c:dLbls>
            <c:dLbl>
              <c:idx val="0"/>
              <c:layout>
                <c:manualLayout>
                  <c:x val="-0.12012659304933887"/>
                  <c:y val="-2.5736055999684847E-3"/>
                </c:manualLayout>
              </c:layou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918-46C3-B472-E0D28536FA0F}"/>
                </c:ext>
              </c:extLst>
            </c:dLbl>
            <c:dLbl>
              <c:idx val="4"/>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CO"/>
                </a:p>
              </c:txPr>
              <c:showLegendKey val="1"/>
              <c:showVal val="1"/>
              <c:showCatName val="1"/>
              <c:showSerName val="0"/>
              <c:showPercent val="1"/>
              <c:showBubbleSize val="0"/>
              <c:extLst>
                <c:ext xmlns:c16="http://schemas.microsoft.com/office/drawing/2014/chart" uri="{C3380CC4-5D6E-409C-BE32-E72D297353CC}">
                  <c16:uniqueId val="{00000009-4918-46C3-B472-E0D28536FA0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CO"/>
              </a:p>
            </c:txPr>
            <c:showLegendKey val="1"/>
            <c:showVal val="1"/>
            <c:showCatName val="1"/>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Hoja10!$B$130:$B$134</c:f>
              <c:strCache>
                <c:ptCount val="5"/>
                <c:pt idx="0">
                  <c:v>Bancos </c:v>
                </c:pt>
                <c:pt idx="1">
                  <c:v>FIC</c:v>
                </c:pt>
                <c:pt idx="2">
                  <c:v>TES</c:v>
                </c:pt>
                <c:pt idx="3">
                  <c:v>CDT</c:v>
                </c:pt>
                <c:pt idx="4">
                  <c:v>ACCIONES</c:v>
                </c:pt>
              </c:strCache>
            </c:strRef>
          </c:cat>
          <c:val>
            <c:numRef>
              <c:f>Hoja10!$C$130:$C$134</c:f>
              <c:numCache>
                <c:formatCode>_(* #,##0.00_);_(* \(#,##0.00\);_(* "-"??_);_(@_)</c:formatCode>
                <c:ptCount val="5"/>
                <c:pt idx="0">
                  <c:v>8064</c:v>
                </c:pt>
                <c:pt idx="1">
                  <c:v>262484</c:v>
                </c:pt>
                <c:pt idx="2">
                  <c:v>195384</c:v>
                </c:pt>
                <c:pt idx="3">
                  <c:v>211374</c:v>
                </c:pt>
                <c:pt idx="4">
                  <c:v>253</c:v>
                </c:pt>
              </c:numCache>
            </c:numRef>
          </c:val>
          <c:extLst>
            <c:ext xmlns:c16="http://schemas.microsoft.com/office/drawing/2014/chart" uri="{C3380CC4-5D6E-409C-BE32-E72D297353CC}">
              <c16:uniqueId val="{0000000A-4918-46C3-B472-E0D28536FA0F}"/>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RECURSOS PROPIOS   NOVIEMBRE 2018</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s-CO"/>
        </a:p>
      </c:txPr>
    </c:title>
    <c:autoTitleDeleted val="0"/>
    <c:view3D>
      <c:rotX val="30"/>
      <c:rotY val="15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Hoja10!$C$174</c:f>
              <c:strCache>
                <c:ptCount val="1"/>
                <c:pt idx="0">
                  <c:v>RECURSOS PROPIOS </c:v>
                </c:pt>
              </c:strCache>
            </c:strRef>
          </c:tx>
          <c:dPt>
            <c:idx val="0"/>
            <c:bubble3D val="0"/>
            <c:explosion val="1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extLst>
              <c:ext xmlns:c16="http://schemas.microsoft.com/office/drawing/2014/chart" uri="{C3380CC4-5D6E-409C-BE32-E72D297353CC}">
                <c16:uniqueId val="{00000001-6653-44FB-BBBC-A9C9BF4A3128}"/>
              </c:ext>
            </c:extLst>
          </c:dPt>
          <c:dPt>
            <c:idx val="1"/>
            <c:bubble3D val="0"/>
            <c:explosion val="14"/>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extLst>
              <c:ext xmlns:c16="http://schemas.microsoft.com/office/drawing/2014/chart" uri="{C3380CC4-5D6E-409C-BE32-E72D297353CC}">
                <c16:uniqueId val="{00000003-6653-44FB-BBBC-A9C9BF4A3128}"/>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sp3d/>
            </c:spPr>
            <c:extLst>
              <c:ext xmlns:c16="http://schemas.microsoft.com/office/drawing/2014/chart" uri="{C3380CC4-5D6E-409C-BE32-E72D297353CC}">
                <c16:uniqueId val="{00000005-6653-44FB-BBBC-A9C9BF4A3128}"/>
              </c:ext>
            </c:extLst>
          </c:dPt>
          <c:dLbls>
            <c:dLbl>
              <c:idx val="0"/>
              <c:layout>
                <c:manualLayout>
                  <c:x val="9.4356709330426558E-2"/>
                  <c:y val="-7.5193365296768608E-2"/>
                </c:manualLayout>
              </c:layou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6653-44FB-BBBC-A9C9BF4A3128}"/>
                </c:ext>
              </c:extLst>
            </c:dLbl>
            <c:dLbl>
              <c:idx val="2"/>
              <c:layout>
                <c:manualLayout>
                  <c:x val="-0.14058175821148874"/>
                  <c:y val="-8.3310487359840243E-3"/>
                </c:manualLayout>
              </c:layou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6653-44FB-BBBC-A9C9BF4A312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CO"/>
              </a:p>
            </c:txPr>
            <c:showLegendKey val="1"/>
            <c:showVal val="1"/>
            <c:showCatName val="1"/>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Hoja10!$B$175:$B$177</c:f>
              <c:strCache>
                <c:ptCount val="3"/>
                <c:pt idx="0">
                  <c:v>Bancos Nacionales</c:v>
                </c:pt>
                <c:pt idx="1">
                  <c:v>FIC</c:v>
                </c:pt>
                <c:pt idx="2">
                  <c:v>CDT</c:v>
                </c:pt>
              </c:strCache>
            </c:strRef>
          </c:cat>
          <c:val>
            <c:numRef>
              <c:f>Hoja10!$C$175:$C$177</c:f>
              <c:numCache>
                <c:formatCode>_(* #,##0.00_);_(* \(#,##0.00\);_(* "-"??_);_(@_)</c:formatCode>
                <c:ptCount val="3"/>
                <c:pt idx="0">
                  <c:v>310</c:v>
                </c:pt>
                <c:pt idx="1">
                  <c:v>39</c:v>
                </c:pt>
                <c:pt idx="2">
                  <c:v>3507</c:v>
                </c:pt>
              </c:numCache>
            </c:numRef>
          </c:val>
          <c:extLst>
            <c:ext xmlns:c16="http://schemas.microsoft.com/office/drawing/2014/chart" uri="{C3380CC4-5D6E-409C-BE32-E72D297353CC}">
              <c16:uniqueId val="{00000006-6653-44FB-BBBC-A9C9BF4A3128}"/>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RECURSOS PROYECTO PAZ NOVIEMBRE 2018 </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s-CO"/>
        </a:p>
      </c:txPr>
    </c:title>
    <c:autoTitleDeleted val="0"/>
    <c:view3D>
      <c:rotX val="3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1325488330347928E-2"/>
          <c:y val="0.28286780532970518"/>
          <c:w val="0.87500019525849881"/>
          <c:h val="0.51548418981157573"/>
        </c:manualLayout>
      </c:layout>
      <c:pie3DChart>
        <c:varyColors val="1"/>
        <c:ser>
          <c:idx val="0"/>
          <c:order val="0"/>
          <c:tx>
            <c:strRef>
              <c:f>Hoja10!$C$182</c:f>
              <c:strCache>
                <c:ptCount val="1"/>
                <c:pt idx="0">
                  <c:v>RECURSOS TERCEROS </c:v>
                </c:pt>
              </c:strCache>
            </c:strRef>
          </c:tx>
          <c:dPt>
            <c:idx val="0"/>
            <c:bubble3D val="0"/>
            <c:explosion val="24"/>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extLst>
              <c:ext xmlns:c16="http://schemas.microsoft.com/office/drawing/2014/chart" uri="{C3380CC4-5D6E-409C-BE32-E72D297353CC}">
                <c16:uniqueId val="{00000001-C83C-48A6-81A2-9FCF487ABAC0}"/>
              </c:ext>
            </c:extLst>
          </c:dPt>
          <c:dPt>
            <c:idx val="1"/>
            <c:bubble3D val="0"/>
            <c:spPr>
              <a:solidFill>
                <a:srgbClr val="FFC000"/>
              </a:solidFill>
              <a:ln>
                <a:noFill/>
              </a:ln>
              <a:effectLst/>
              <a:sp3d/>
            </c:spPr>
            <c:extLst>
              <c:ext xmlns:c16="http://schemas.microsoft.com/office/drawing/2014/chart" uri="{C3380CC4-5D6E-409C-BE32-E72D297353CC}">
                <c16:uniqueId val="{00000003-C83C-48A6-81A2-9FCF487ABAC0}"/>
              </c:ext>
            </c:extLst>
          </c:dPt>
          <c:dLbls>
            <c:dLbl>
              <c:idx val="1"/>
              <c:layout>
                <c:manualLayout>
                  <c:x val="-1.5564100994572172E-2"/>
                  <c:y val="3.1812181730322971E-2"/>
                </c:manualLayout>
              </c:layou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C83C-48A6-81A2-9FCF487ABAC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CO"/>
              </a:p>
            </c:txPr>
            <c:showLegendKey val="1"/>
            <c:showVal val="1"/>
            <c:showCatName val="1"/>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Hoja10!$B$183:$B$184</c:f>
              <c:strCache>
                <c:ptCount val="2"/>
                <c:pt idx="0">
                  <c:v>Bancos Nacionales</c:v>
                </c:pt>
                <c:pt idx="1">
                  <c:v>FIC</c:v>
                </c:pt>
              </c:strCache>
            </c:strRef>
          </c:cat>
          <c:val>
            <c:numRef>
              <c:f>Hoja10!$C$183:$C$184</c:f>
              <c:numCache>
                <c:formatCode>_(* #,##0.00_);_(* \(#,##0.00\);_(* "-"??_);_(@_)</c:formatCode>
                <c:ptCount val="2"/>
                <c:pt idx="0">
                  <c:v>76</c:v>
                </c:pt>
                <c:pt idx="1">
                  <c:v>5878.32</c:v>
                </c:pt>
              </c:numCache>
            </c:numRef>
          </c:val>
          <c:extLst>
            <c:ext xmlns:c16="http://schemas.microsoft.com/office/drawing/2014/chart" uri="{C3380CC4-5D6E-409C-BE32-E72D297353CC}">
              <c16:uniqueId val="{00000004-C83C-48A6-81A2-9FCF487ABAC0}"/>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94444A-D1C9-4902-BFE5-EBAB1EFB8095}"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s-CO"/>
        </a:p>
      </dgm:t>
    </dgm:pt>
    <dgm:pt modelId="{21C3E4C1-EDE6-4AFA-A51B-F1949A04ACF8}">
      <dgm:prSet phldrT="[Texto]" custT="1"/>
      <dgm:spPr/>
      <dgm:t>
        <a:bodyPr/>
        <a:lstStyle/>
        <a:p>
          <a:r>
            <a:rPr lang="es-CO" sz="2400" b="1" dirty="0"/>
            <a:t>Prima de Vacaciones – Sector Público</a:t>
          </a:r>
        </a:p>
      </dgm:t>
    </dgm:pt>
    <dgm:pt modelId="{325BC354-9F72-4DC0-B87B-8A5B7E4406C3}" type="parTrans" cxnId="{25A71F6C-3181-46A0-B88F-F4BF06006400}">
      <dgm:prSet/>
      <dgm:spPr/>
      <dgm:t>
        <a:bodyPr/>
        <a:lstStyle/>
        <a:p>
          <a:endParaRPr lang="es-CO"/>
        </a:p>
      </dgm:t>
    </dgm:pt>
    <dgm:pt modelId="{15E90598-934A-4845-AFA6-B98951BF53CF}" type="sibTrans" cxnId="{25A71F6C-3181-46A0-B88F-F4BF06006400}">
      <dgm:prSet/>
      <dgm:spPr/>
      <dgm:t>
        <a:bodyPr/>
        <a:lstStyle/>
        <a:p>
          <a:endParaRPr lang="es-CO"/>
        </a:p>
      </dgm:t>
    </dgm:pt>
    <dgm:pt modelId="{36E450B9-5AA1-4693-A7B7-C0DC2D00ED43}">
      <dgm:prSet phldrT="[Texto]" custT="1"/>
      <dgm:spPr/>
      <dgm:t>
        <a:bodyPr/>
        <a:lstStyle/>
        <a:p>
          <a:pPr algn="just"/>
          <a:r>
            <a:rPr lang="es-CO" sz="2000" b="1" dirty="0"/>
            <a:t>Fundamento legal: </a:t>
          </a:r>
          <a:r>
            <a:rPr lang="es-CO" sz="2000" b="0" dirty="0"/>
            <a:t>Decreto – ley 1045 de 1978 “Por el cual se fijan las reglas generales para la aplicación de las normas sobre prestaciones sociales de los empleados públicos y trabajadores oficiales del sector nacional”. </a:t>
          </a:r>
          <a:endParaRPr lang="es-CO" sz="3600" b="0" dirty="0"/>
        </a:p>
      </dgm:t>
    </dgm:pt>
    <dgm:pt modelId="{DBD5C207-FEB1-4E49-8BE0-0F1754DA8C0E}" type="parTrans" cxnId="{B0A0031C-927D-4B2F-9AC5-B881370D4A6A}">
      <dgm:prSet/>
      <dgm:spPr/>
      <dgm:t>
        <a:bodyPr/>
        <a:lstStyle/>
        <a:p>
          <a:endParaRPr lang="es-CO"/>
        </a:p>
      </dgm:t>
    </dgm:pt>
    <dgm:pt modelId="{65D98D38-BA97-4E28-88F5-E084EC220C88}" type="sibTrans" cxnId="{B0A0031C-927D-4B2F-9AC5-B881370D4A6A}">
      <dgm:prSet/>
      <dgm:spPr/>
      <dgm:t>
        <a:bodyPr/>
        <a:lstStyle/>
        <a:p>
          <a:endParaRPr lang="es-CO"/>
        </a:p>
      </dgm:t>
    </dgm:pt>
    <dgm:pt modelId="{43EA8FD1-C005-4E52-9945-4AB4937103D4}">
      <dgm:prSet phldrT="[Texto]" custT="1"/>
      <dgm:spPr/>
      <dgm:t>
        <a:bodyPr/>
        <a:lstStyle/>
        <a:p>
          <a:pPr algn="l"/>
          <a:r>
            <a:rPr lang="es-CO" sz="1800" b="1" i="0" kern="1200" dirty="0"/>
            <a:t>Campo de aplicación: </a:t>
          </a:r>
          <a:r>
            <a:rPr lang="es-CO" sz="1800" b="0" i="0" kern="1200" dirty="0"/>
            <a:t>Presidencia de la República, los ministerios, departamentos administrativos y superintendencias, los establecimientos públicos y las unidades administrativas </a:t>
          </a:r>
          <a:r>
            <a:rPr lang="es-CO" sz="1800" b="0" i="0" kern="1200" dirty="0">
              <a:solidFill>
                <a:prstClr val="black">
                  <a:hueOff val="0"/>
                  <a:satOff val="0"/>
                  <a:lumOff val="0"/>
                  <a:alphaOff val="0"/>
                </a:prstClr>
              </a:solidFill>
              <a:latin typeface="Calibri" panose="020F0502020204030204"/>
              <a:ea typeface="+mn-ea"/>
              <a:cs typeface="+mn-cs"/>
            </a:rPr>
            <a:t>especiales. (Articulo 2 Decreto 1045 de 1978)</a:t>
          </a:r>
        </a:p>
      </dgm:t>
    </dgm:pt>
    <dgm:pt modelId="{B8ECC65D-8488-4F70-9779-7DE304B3101A}" type="parTrans" cxnId="{FB6718B5-D539-4914-9455-0E2EEED1DED9}">
      <dgm:prSet/>
      <dgm:spPr/>
      <dgm:t>
        <a:bodyPr/>
        <a:lstStyle/>
        <a:p>
          <a:endParaRPr lang="es-CO"/>
        </a:p>
      </dgm:t>
    </dgm:pt>
    <dgm:pt modelId="{06A1EE1E-8295-487F-B1D7-D4928DC50213}" type="sibTrans" cxnId="{FB6718B5-D539-4914-9455-0E2EEED1DED9}">
      <dgm:prSet/>
      <dgm:spPr/>
      <dgm:t>
        <a:bodyPr/>
        <a:lstStyle/>
        <a:p>
          <a:endParaRPr lang="es-CO"/>
        </a:p>
      </dgm:t>
    </dgm:pt>
    <dgm:pt modelId="{2FD8D437-0724-4414-AF09-156E7EF32D08}">
      <dgm:prSet phldrT="[Texto]" custT="1"/>
      <dgm:spPr/>
      <dgm:t>
        <a:bodyPr/>
        <a:lstStyle/>
        <a:p>
          <a:pPr algn="l"/>
          <a:r>
            <a:rPr lang="es-CO" sz="1800" b="1" i="0" dirty="0"/>
            <a:t>Cuantía: </a:t>
          </a:r>
          <a:r>
            <a:rPr lang="es-CO" sz="1800" b="0" i="0" dirty="0"/>
            <a:t> La prima de vacaciones será equivalente a quince días de salario por cada año de servicio. (</a:t>
          </a:r>
          <a:r>
            <a:rPr lang="es-CO" sz="1800" b="0" dirty="0"/>
            <a:t>Articulo 25 - Decreto – ley 1045 de 1978)</a:t>
          </a:r>
        </a:p>
      </dgm:t>
    </dgm:pt>
    <dgm:pt modelId="{E0A83F3E-112E-4A76-B983-A4DCD9822C6F}" type="parTrans" cxnId="{1469BAD0-2B90-4581-BB2D-C0CD7E848B5A}">
      <dgm:prSet/>
      <dgm:spPr/>
      <dgm:t>
        <a:bodyPr/>
        <a:lstStyle/>
        <a:p>
          <a:endParaRPr lang="es-CO"/>
        </a:p>
      </dgm:t>
    </dgm:pt>
    <dgm:pt modelId="{C707DF7D-3336-409E-841B-604E45A69611}" type="sibTrans" cxnId="{1469BAD0-2B90-4581-BB2D-C0CD7E848B5A}">
      <dgm:prSet/>
      <dgm:spPr/>
      <dgm:t>
        <a:bodyPr/>
        <a:lstStyle/>
        <a:p>
          <a:endParaRPr lang="es-CO"/>
        </a:p>
      </dgm:t>
    </dgm:pt>
    <dgm:pt modelId="{AB1DBE3C-C7DE-4376-A991-D8689D8C43CB}" type="pres">
      <dgm:prSet presAssocID="{B594444A-D1C9-4902-BFE5-EBAB1EFB8095}" presName="vert0" presStyleCnt="0">
        <dgm:presLayoutVars>
          <dgm:dir/>
          <dgm:animOne val="branch"/>
          <dgm:animLvl val="lvl"/>
        </dgm:presLayoutVars>
      </dgm:prSet>
      <dgm:spPr/>
    </dgm:pt>
    <dgm:pt modelId="{F1A4F37D-4106-490A-8C39-2B80519B10D3}" type="pres">
      <dgm:prSet presAssocID="{21C3E4C1-EDE6-4AFA-A51B-F1949A04ACF8}" presName="thickLine" presStyleLbl="alignNode1" presStyleIdx="0" presStyleCnt="1"/>
      <dgm:spPr/>
    </dgm:pt>
    <dgm:pt modelId="{9C1BD328-1828-44E5-B059-DA9A35FFD2A3}" type="pres">
      <dgm:prSet presAssocID="{21C3E4C1-EDE6-4AFA-A51B-F1949A04ACF8}" presName="horz1" presStyleCnt="0"/>
      <dgm:spPr/>
    </dgm:pt>
    <dgm:pt modelId="{B7A1068A-B35D-4CFB-9251-B808AAAB7C09}" type="pres">
      <dgm:prSet presAssocID="{21C3E4C1-EDE6-4AFA-A51B-F1949A04ACF8}" presName="tx1" presStyleLbl="revTx" presStyleIdx="0" presStyleCnt="4"/>
      <dgm:spPr/>
    </dgm:pt>
    <dgm:pt modelId="{3DCFDB68-1223-43F3-9C86-142428464751}" type="pres">
      <dgm:prSet presAssocID="{21C3E4C1-EDE6-4AFA-A51B-F1949A04ACF8}" presName="vert1" presStyleCnt="0"/>
      <dgm:spPr/>
    </dgm:pt>
    <dgm:pt modelId="{F4C3BE42-5B88-431F-B12C-26045476C015}" type="pres">
      <dgm:prSet presAssocID="{36E450B9-5AA1-4693-A7B7-C0DC2D00ED43}" presName="vertSpace2a" presStyleCnt="0"/>
      <dgm:spPr/>
    </dgm:pt>
    <dgm:pt modelId="{BECF26F8-5E3E-463A-B4CB-15433CB31AE8}" type="pres">
      <dgm:prSet presAssocID="{36E450B9-5AA1-4693-A7B7-C0DC2D00ED43}" presName="horz2" presStyleCnt="0"/>
      <dgm:spPr/>
    </dgm:pt>
    <dgm:pt modelId="{1EF650C4-F8FE-463A-8897-1930BE58135D}" type="pres">
      <dgm:prSet presAssocID="{36E450B9-5AA1-4693-A7B7-C0DC2D00ED43}" presName="horzSpace2" presStyleCnt="0"/>
      <dgm:spPr/>
    </dgm:pt>
    <dgm:pt modelId="{03343FF8-99DA-48B7-B1AE-E07F2D271A08}" type="pres">
      <dgm:prSet presAssocID="{36E450B9-5AA1-4693-A7B7-C0DC2D00ED43}" presName="tx2" presStyleLbl="revTx" presStyleIdx="1" presStyleCnt="4"/>
      <dgm:spPr/>
    </dgm:pt>
    <dgm:pt modelId="{917E3DCF-213E-45CD-B6FA-E6F43008F19A}" type="pres">
      <dgm:prSet presAssocID="{36E450B9-5AA1-4693-A7B7-C0DC2D00ED43}" presName="vert2" presStyleCnt="0"/>
      <dgm:spPr/>
    </dgm:pt>
    <dgm:pt modelId="{C811260B-4754-40DF-81AB-33615228C283}" type="pres">
      <dgm:prSet presAssocID="{36E450B9-5AA1-4693-A7B7-C0DC2D00ED43}" presName="thinLine2b" presStyleLbl="callout" presStyleIdx="0" presStyleCnt="3"/>
      <dgm:spPr/>
    </dgm:pt>
    <dgm:pt modelId="{218E0D18-695B-41E7-BAE4-CF7C4A9EC7D7}" type="pres">
      <dgm:prSet presAssocID="{36E450B9-5AA1-4693-A7B7-C0DC2D00ED43}" presName="vertSpace2b" presStyleCnt="0"/>
      <dgm:spPr/>
    </dgm:pt>
    <dgm:pt modelId="{92E522BA-AB86-42F5-BFA5-3B05AD768330}" type="pres">
      <dgm:prSet presAssocID="{43EA8FD1-C005-4E52-9945-4AB4937103D4}" presName="horz2" presStyleCnt="0"/>
      <dgm:spPr/>
    </dgm:pt>
    <dgm:pt modelId="{F4905191-B499-4E83-AF0A-E83419A5D50C}" type="pres">
      <dgm:prSet presAssocID="{43EA8FD1-C005-4E52-9945-4AB4937103D4}" presName="horzSpace2" presStyleCnt="0"/>
      <dgm:spPr/>
    </dgm:pt>
    <dgm:pt modelId="{B79EA14D-E4A0-48FE-85DF-E80D01D169FB}" type="pres">
      <dgm:prSet presAssocID="{43EA8FD1-C005-4E52-9945-4AB4937103D4}" presName="tx2" presStyleLbl="revTx" presStyleIdx="2" presStyleCnt="4" custLinFactY="1635" custLinFactNeighborX="0" custLinFactNeighborY="100000"/>
      <dgm:spPr/>
    </dgm:pt>
    <dgm:pt modelId="{C0D39862-C252-4E75-933B-C04D54FBF67E}" type="pres">
      <dgm:prSet presAssocID="{43EA8FD1-C005-4E52-9945-4AB4937103D4}" presName="vert2" presStyleCnt="0"/>
      <dgm:spPr/>
    </dgm:pt>
    <dgm:pt modelId="{86F5412E-DD68-40B9-8F64-6BBD61D56035}" type="pres">
      <dgm:prSet presAssocID="{43EA8FD1-C005-4E52-9945-4AB4937103D4}" presName="thinLine2b" presStyleLbl="callout" presStyleIdx="1" presStyleCnt="3"/>
      <dgm:spPr/>
    </dgm:pt>
    <dgm:pt modelId="{836D9B76-1053-4CFA-B484-ED526C4461FF}" type="pres">
      <dgm:prSet presAssocID="{43EA8FD1-C005-4E52-9945-4AB4937103D4}" presName="vertSpace2b" presStyleCnt="0"/>
      <dgm:spPr/>
    </dgm:pt>
    <dgm:pt modelId="{3961E83C-1026-4105-A0FD-086C2F21522F}" type="pres">
      <dgm:prSet presAssocID="{2FD8D437-0724-4414-AF09-156E7EF32D08}" presName="horz2" presStyleCnt="0"/>
      <dgm:spPr/>
    </dgm:pt>
    <dgm:pt modelId="{A25E45A4-958B-465A-9A49-2270D7091C33}" type="pres">
      <dgm:prSet presAssocID="{2FD8D437-0724-4414-AF09-156E7EF32D08}" presName="horzSpace2" presStyleCnt="0"/>
      <dgm:spPr/>
    </dgm:pt>
    <dgm:pt modelId="{9FD3C496-AEDD-4171-ACAB-AFC6FC957D20}" type="pres">
      <dgm:prSet presAssocID="{2FD8D437-0724-4414-AF09-156E7EF32D08}" presName="tx2" presStyleLbl="revTx" presStyleIdx="3" presStyleCnt="4" custLinFactY="-7231" custLinFactNeighborX="0" custLinFactNeighborY="-100000"/>
      <dgm:spPr/>
    </dgm:pt>
    <dgm:pt modelId="{4882061E-F97B-4BE6-9AA5-7A58B88CA526}" type="pres">
      <dgm:prSet presAssocID="{2FD8D437-0724-4414-AF09-156E7EF32D08}" presName="vert2" presStyleCnt="0"/>
      <dgm:spPr/>
    </dgm:pt>
    <dgm:pt modelId="{79552269-3C84-466A-BC1E-4BDFF2BF8993}" type="pres">
      <dgm:prSet presAssocID="{2FD8D437-0724-4414-AF09-156E7EF32D08}" presName="thinLine2b" presStyleLbl="callout" presStyleIdx="2" presStyleCnt="3"/>
      <dgm:spPr/>
    </dgm:pt>
    <dgm:pt modelId="{7CA84679-24DE-4EA1-B630-20AB7830F0BF}" type="pres">
      <dgm:prSet presAssocID="{2FD8D437-0724-4414-AF09-156E7EF32D08}" presName="vertSpace2b" presStyleCnt="0"/>
      <dgm:spPr/>
    </dgm:pt>
  </dgm:ptLst>
  <dgm:cxnLst>
    <dgm:cxn modelId="{B0A0031C-927D-4B2F-9AC5-B881370D4A6A}" srcId="{21C3E4C1-EDE6-4AFA-A51B-F1949A04ACF8}" destId="{36E450B9-5AA1-4693-A7B7-C0DC2D00ED43}" srcOrd="0" destOrd="0" parTransId="{DBD5C207-FEB1-4E49-8BE0-0F1754DA8C0E}" sibTransId="{65D98D38-BA97-4E28-88F5-E084EC220C88}"/>
    <dgm:cxn modelId="{DB493E34-651C-449F-9ADE-2D18F6B842A9}" type="presOf" srcId="{2FD8D437-0724-4414-AF09-156E7EF32D08}" destId="{9FD3C496-AEDD-4171-ACAB-AFC6FC957D20}" srcOrd="0" destOrd="0" presId="urn:microsoft.com/office/officeart/2008/layout/LinedList"/>
    <dgm:cxn modelId="{81E84743-99AD-41FF-9020-40661863DB2F}" type="presOf" srcId="{21C3E4C1-EDE6-4AFA-A51B-F1949A04ACF8}" destId="{B7A1068A-B35D-4CFB-9251-B808AAAB7C09}" srcOrd="0" destOrd="0" presId="urn:microsoft.com/office/officeart/2008/layout/LinedList"/>
    <dgm:cxn modelId="{25A71F6C-3181-46A0-B88F-F4BF06006400}" srcId="{B594444A-D1C9-4902-BFE5-EBAB1EFB8095}" destId="{21C3E4C1-EDE6-4AFA-A51B-F1949A04ACF8}" srcOrd="0" destOrd="0" parTransId="{325BC354-9F72-4DC0-B87B-8A5B7E4406C3}" sibTransId="{15E90598-934A-4845-AFA6-B98951BF53CF}"/>
    <dgm:cxn modelId="{7B302153-4CB2-4B23-978B-E16FE4B3122F}" type="presOf" srcId="{36E450B9-5AA1-4693-A7B7-C0DC2D00ED43}" destId="{03343FF8-99DA-48B7-B1AE-E07F2D271A08}" srcOrd="0" destOrd="0" presId="urn:microsoft.com/office/officeart/2008/layout/LinedList"/>
    <dgm:cxn modelId="{61A3B688-0964-46F2-9E26-7EE5C0F59FF1}" type="presOf" srcId="{B594444A-D1C9-4902-BFE5-EBAB1EFB8095}" destId="{AB1DBE3C-C7DE-4376-A991-D8689D8C43CB}" srcOrd="0" destOrd="0" presId="urn:microsoft.com/office/officeart/2008/layout/LinedList"/>
    <dgm:cxn modelId="{C333C5A8-0C75-4E72-B83C-DD0AE58097E2}" type="presOf" srcId="{43EA8FD1-C005-4E52-9945-4AB4937103D4}" destId="{B79EA14D-E4A0-48FE-85DF-E80D01D169FB}" srcOrd="0" destOrd="0" presId="urn:microsoft.com/office/officeart/2008/layout/LinedList"/>
    <dgm:cxn modelId="{FB6718B5-D539-4914-9455-0E2EEED1DED9}" srcId="{21C3E4C1-EDE6-4AFA-A51B-F1949A04ACF8}" destId="{43EA8FD1-C005-4E52-9945-4AB4937103D4}" srcOrd="1" destOrd="0" parTransId="{B8ECC65D-8488-4F70-9779-7DE304B3101A}" sibTransId="{06A1EE1E-8295-487F-B1D7-D4928DC50213}"/>
    <dgm:cxn modelId="{1469BAD0-2B90-4581-BB2D-C0CD7E848B5A}" srcId="{21C3E4C1-EDE6-4AFA-A51B-F1949A04ACF8}" destId="{2FD8D437-0724-4414-AF09-156E7EF32D08}" srcOrd="2" destOrd="0" parTransId="{E0A83F3E-112E-4A76-B983-A4DCD9822C6F}" sibTransId="{C707DF7D-3336-409E-841B-604E45A69611}"/>
    <dgm:cxn modelId="{7247458C-B672-4D60-962B-C70E2BC1FDBE}" type="presParOf" srcId="{AB1DBE3C-C7DE-4376-A991-D8689D8C43CB}" destId="{F1A4F37D-4106-490A-8C39-2B80519B10D3}" srcOrd="0" destOrd="0" presId="urn:microsoft.com/office/officeart/2008/layout/LinedList"/>
    <dgm:cxn modelId="{67EE9355-5F25-4167-9B90-A47F4D92B67B}" type="presParOf" srcId="{AB1DBE3C-C7DE-4376-A991-D8689D8C43CB}" destId="{9C1BD328-1828-44E5-B059-DA9A35FFD2A3}" srcOrd="1" destOrd="0" presId="urn:microsoft.com/office/officeart/2008/layout/LinedList"/>
    <dgm:cxn modelId="{18EAA87D-B348-4A63-8786-C6645D417F67}" type="presParOf" srcId="{9C1BD328-1828-44E5-B059-DA9A35FFD2A3}" destId="{B7A1068A-B35D-4CFB-9251-B808AAAB7C09}" srcOrd="0" destOrd="0" presId="urn:microsoft.com/office/officeart/2008/layout/LinedList"/>
    <dgm:cxn modelId="{D827FC4C-06A6-4840-9C8A-2E6F0D5B813C}" type="presParOf" srcId="{9C1BD328-1828-44E5-B059-DA9A35FFD2A3}" destId="{3DCFDB68-1223-43F3-9C86-142428464751}" srcOrd="1" destOrd="0" presId="urn:microsoft.com/office/officeart/2008/layout/LinedList"/>
    <dgm:cxn modelId="{80E651A7-0861-451C-AD6B-8E27C7CAE994}" type="presParOf" srcId="{3DCFDB68-1223-43F3-9C86-142428464751}" destId="{F4C3BE42-5B88-431F-B12C-26045476C015}" srcOrd="0" destOrd="0" presId="urn:microsoft.com/office/officeart/2008/layout/LinedList"/>
    <dgm:cxn modelId="{90D46013-B779-4AC3-AF1C-6726F7CCCAB5}" type="presParOf" srcId="{3DCFDB68-1223-43F3-9C86-142428464751}" destId="{BECF26F8-5E3E-463A-B4CB-15433CB31AE8}" srcOrd="1" destOrd="0" presId="urn:microsoft.com/office/officeart/2008/layout/LinedList"/>
    <dgm:cxn modelId="{B6617705-B6CD-4C91-9DBE-55662163DC12}" type="presParOf" srcId="{BECF26F8-5E3E-463A-B4CB-15433CB31AE8}" destId="{1EF650C4-F8FE-463A-8897-1930BE58135D}" srcOrd="0" destOrd="0" presId="urn:microsoft.com/office/officeart/2008/layout/LinedList"/>
    <dgm:cxn modelId="{95206232-1D37-492C-93EC-BCD4C1772A03}" type="presParOf" srcId="{BECF26F8-5E3E-463A-B4CB-15433CB31AE8}" destId="{03343FF8-99DA-48B7-B1AE-E07F2D271A08}" srcOrd="1" destOrd="0" presId="urn:microsoft.com/office/officeart/2008/layout/LinedList"/>
    <dgm:cxn modelId="{3B60CFD8-B02A-428F-8678-EE73C1239663}" type="presParOf" srcId="{BECF26F8-5E3E-463A-B4CB-15433CB31AE8}" destId="{917E3DCF-213E-45CD-B6FA-E6F43008F19A}" srcOrd="2" destOrd="0" presId="urn:microsoft.com/office/officeart/2008/layout/LinedList"/>
    <dgm:cxn modelId="{B0763771-8148-4A23-8EBF-B368797AFEEA}" type="presParOf" srcId="{3DCFDB68-1223-43F3-9C86-142428464751}" destId="{C811260B-4754-40DF-81AB-33615228C283}" srcOrd="2" destOrd="0" presId="urn:microsoft.com/office/officeart/2008/layout/LinedList"/>
    <dgm:cxn modelId="{57032854-2C19-4A56-8308-594D962E4B56}" type="presParOf" srcId="{3DCFDB68-1223-43F3-9C86-142428464751}" destId="{218E0D18-695B-41E7-BAE4-CF7C4A9EC7D7}" srcOrd="3" destOrd="0" presId="urn:microsoft.com/office/officeart/2008/layout/LinedList"/>
    <dgm:cxn modelId="{0AF489BE-B8EE-493E-BF88-0FBCADA792CF}" type="presParOf" srcId="{3DCFDB68-1223-43F3-9C86-142428464751}" destId="{92E522BA-AB86-42F5-BFA5-3B05AD768330}" srcOrd="4" destOrd="0" presId="urn:microsoft.com/office/officeart/2008/layout/LinedList"/>
    <dgm:cxn modelId="{86DA6324-E7B4-4CBA-BFB0-E5760DF931F7}" type="presParOf" srcId="{92E522BA-AB86-42F5-BFA5-3B05AD768330}" destId="{F4905191-B499-4E83-AF0A-E83419A5D50C}" srcOrd="0" destOrd="0" presId="urn:microsoft.com/office/officeart/2008/layout/LinedList"/>
    <dgm:cxn modelId="{DF1090CC-5DA1-4014-894D-EC7D5BABA79F}" type="presParOf" srcId="{92E522BA-AB86-42F5-BFA5-3B05AD768330}" destId="{B79EA14D-E4A0-48FE-85DF-E80D01D169FB}" srcOrd="1" destOrd="0" presId="urn:microsoft.com/office/officeart/2008/layout/LinedList"/>
    <dgm:cxn modelId="{98BAE01E-A7B0-4B6D-96E6-E7276515D837}" type="presParOf" srcId="{92E522BA-AB86-42F5-BFA5-3B05AD768330}" destId="{C0D39862-C252-4E75-933B-C04D54FBF67E}" srcOrd="2" destOrd="0" presId="urn:microsoft.com/office/officeart/2008/layout/LinedList"/>
    <dgm:cxn modelId="{5B8AC761-1EC4-48C9-9F56-3F00C7C2CDEE}" type="presParOf" srcId="{3DCFDB68-1223-43F3-9C86-142428464751}" destId="{86F5412E-DD68-40B9-8F64-6BBD61D56035}" srcOrd="5" destOrd="0" presId="urn:microsoft.com/office/officeart/2008/layout/LinedList"/>
    <dgm:cxn modelId="{636FE539-95EB-46C5-9A99-53D4DD01B6E1}" type="presParOf" srcId="{3DCFDB68-1223-43F3-9C86-142428464751}" destId="{836D9B76-1053-4CFA-B484-ED526C4461FF}" srcOrd="6" destOrd="0" presId="urn:microsoft.com/office/officeart/2008/layout/LinedList"/>
    <dgm:cxn modelId="{D8B34DB1-BEAD-4D67-BCBF-370C1BB053E4}" type="presParOf" srcId="{3DCFDB68-1223-43F3-9C86-142428464751}" destId="{3961E83C-1026-4105-A0FD-086C2F21522F}" srcOrd="7" destOrd="0" presId="urn:microsoft.com/office/officeart/2008/layout/LinedList"/>
    <dgm:cxn modelId="{50C853DA-E5AE-42FC-AD2D-76C6C554447A}" type="presParOf" srcId="{3961E83C-1026-4105-A0FD-086C2F21522F}" destId="{A25E45A4-958B-465A-9A49-2270D7091C33}" srcOrd="0" destOrd="0" presId="urn:microsoft.com/office/officeart/2008/layout/LinedList"/>
    <dgm:cxn modelId="{710847CB-F890-4F6E-81E2-ED4A4C760D82}" type="presParOf" srcId="{3961E83C-1026-4105-A0FD-086C2F21522F}" destId="{9FD3C496-AEDD-4171-ACAB-AFC6FC957D20}" srcOrd="1" destOrd="0" presId="urn:microsoft.com/office/officeart/2008/layout/LinedList"/>
    <dgm:cxn modelId="{40D6563A-3751-4056-8FD3-6D5B3CC543C7}" type="presParOf" srcId="{3961E83C-1026-4105-A0FD-086C2F21522F}" destId="{4882061E-F97B-4BE6-9AA5-7A58B88CA526}" srcOrd="2" destOrd="0" presId="urn:microsoft.com/office/officeart/2008/layout/LinedList"/>
    <dgm:cxn modelId="{82A77260-6D8A-45FE-B946-8D0AF90EA97E}" type="presParOf" srcId="{3DCFDB68-1223-43F3-9C86-142428464751}" destId="{79552269-3C84-466A-BC1E-4BDFF2BF8993}" srcOrd="8" destOrd="0" presId="urn:microsoft.com/office/officeart/2008/layout/LinedList"/>
    <dgm:cxn modelId="{66384DF4-5C45-46C3-9C33-458C7FC31B64}" type="presParOf" srcId="{3DCFDB68-1223-43F3-9C86-142428464751}" destId="{7CA84679-24DE-4EA1-B630-20AB7830F0BF}" srcOrd="9"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A4F37D-4106-490A-8C39-2B80519B10D3}">
      <dsp:nvSpPr>
        <dsp:cNvPr id="0" name=""/>
        <dsp:cNvSpPr/>
      </dsp:nvSpPr>
      <dsp:spPr>
        <a:xfrm>
          <a:off x="0" y="1940"/>
          <a:ext cx="756267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A1068A-B35D-4CFB-9251-B808AAAB7C09}">
      <dsp:nvSpPr>
        <dsp:cNvPr id="0" name=""/>
        <dsp:cNvSpPr/>
      </dsp:nvSpPr>
      <dsp:spPr>
        <a:xfrm>
          <a:off x="0" y="1940"/>
          <a:ext cx="1512534" cy="3969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CO" sz="2400" b="1" kern="1200" dirty="0"/>
            <a:t>Prima de Vacaciones – Sector Público</a:t>
          </a:r>
        </a:p>
      </dsp:txBody>
      <dsp:txXfrm>
        <a:off x="0" y="1940"/>
        <a:ext cx="1512534" cy="3969683"/>
      </dsp:txXfrm>
    </dsp:sp>
    <dsp:sp modelId="{03343FF8-99DA-48B7-B1AE-E07F2D271A08}">
      <dsp:nvSpPr>
        <dsp:cNvPr id="0" name=""/>
        <dsp:cNvSpPr/>
      </dsp:nvSpPr>
      <dsp:spPr>
        <a:xfrm>
          <a:off x="1625974" y="63966"/>
          <a:ext cx="5936699" cy="12405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just" defTabSz="889000">
            <a:lnSpc>
              <a:spcPct val="90000"/>
            </a:lnSpc>
            <a:spcBef>
              <a:spcPct val="0"/>
            </a:spcBef>
            <a:spcAft>
              <a:spcPct val="35000"/>
            </a:spcAft>
            <a:buNone/>
          </a:pPr>
          <a:r>
            <a:rPr lang="es-CO" sz="2000" b="1" kern="1200" dirty="0"/>
            <a:t>Fundamento legal: </a:t>
          </a:r>
          <a:r>
            <a:rPr lang="es-CO" sz="2000" b="0" kern="1200" dirty="0"/>
            <a:t>Decreto – ley 1045 de 1978 “Por el cual se fijan las reglas generales para la aplicación de las normas sobre prestaciones sociales de los empleados públicos y trabajadores oficiales del sector nacional”. </a:t>
          </a:r>
          <a:endParaRPr lang="es-CO" sz="3600" b="0" kern="1200" dirty="0"/>
        </a:p>
      </dsp:txBody>
      <dsp:txXfrm>
        <a:off x="1625974" y="63966"/>
        <a:ext cx="5936699" cy="1240526"/>
      </dsp:txXfrm>
    </dsp:sp>
    <dsp:sp modelId="{C811260B-4754-40DF-81AB-33615228C283}">
      <dsp:nvSpPr>
        <dsp:cNvPr id="0" name=""/>
        <dsp:cNvSpPr/>
      </dsp:nvSpPr>
      <dsp:spPr>
        <a:xfrm>
          <a:off x="1512534" y="1304492"/>
          <a:ext cx="605013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9EA14D-E4A0-48FE-85DF-E80D01D169FB}">
      <dsp:nvSpPr>
        <dsp:cNvPr id="0" name=""/>
        <dsp:cNvSpPr/>
      </dsp:nvSpPr>
      <dsp:spPr>
        <a:xfrm>
          <a:off x="1625974" y="2627327"/>
          <a:ext cx="5936699" cy="12405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CO" sz="1800" b="1" i="0" kern="1200" dirty="0"/>
            <a:t>Campo de aplicación: </a:t>
          </a:r>
          <a:r>
            <a:rPr lang="es-CO" sz="1800" b="0" i="0" kern="1200" dirty="0"/>
            <a:t>Presidencia de la República, los ministerios, departamentos administrativos y superintendencias, los establecimientos públicos y las unidades administrativas </a:t>
          </a:r>
          <a:r>
            <a:rPr lang="es-CO" sz="1800" b="0" i="0" kern="1200" dirty="0">
              <a:solidFill>
                <a:prstClr val="black">
                  <a:hueOff val="0"/>
                  <a:satOff val="0"/>
                  <a:lumOff val="0"/>
                  <a:alphaOff val="0"/>
                </a:prstClr>
              </a:solidFill>
              <a:latin typeface="Calibri" panose="020F0502020204030204"/>
              <a:ea typeface="+mn-ea"/>
              <a:cs typeface="+mn-cs"/>
            </a:rPr>
            <a:t>especiales. (Articulo 2 Decreto 1045 de 1978)</a:t>
          </a:r>
        </a:p>
      </dsp:txBody>
      <dsp:txXfrm>
        <a:off x="1625974" y="2627327"/>
        <a:ext cx="5936699" cy="1240526"/>
      </dsp:txXfrm>
    </dsp:sp>
    <dsp:sp modelId="{86F5412E-DD68-40B9-8F64-6BBD61D56035}">
      <dsp:nvSpPr>
        <dsp:cNvPr id="0" name=""/>
        <dsp:cNvSpPr/>
      </dsp:nvSpPr>
      <dsp:spPr>
        <a:xfrm>
          <a:off x="1512534" y="2607045"/>
          <a:ext cx="605013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FD3C496-AEDD-4171-ACAB-AFC6FC957D20}">
      <dsp:nvSpPr>
        <dsp:cNvPr id="0" name=""/>
        <dsp:cNvSpPr/>
      </dsp:nvSpPr>
      <dsp:spPr>
        <a:xfrm>
          <a:off x="1625974" y="1338842"/>
          <a:ext cx="5936699" cy="12405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CO" sz="1800" b="1" i="0" kern="1200" dirty="0"/>
            <a:t>Cuantía: </a:t>
          </a:r>
          <a:r>
            <a:rPr lang="es-CO" sz="1800" b="0" i="0" kern="1200" dirty="0"/>
            <a:t> La prima de vacaciones será equivalente a quince días de salario por cada año de servicio. (</a:t>
          </a:r>
          <a:r>
            <a:rPr lang="es-CO" sz="1800" b="0" kern="1200" dirty="0"/>
            <a:t>Articulo 25 - Decreto – ley 1045 de 1978)</a:t>
          </a:r>
        </a:p>
      </dsp:txBody>
      <dsp:txXfrm>
        <a:off x="1625974" y="1338842"/>
        <a:ext cx="5936699" cy="1240526"/>
      </dsp:txXfrm>
    </dsp:sp>
    <dsp:sp modelId="{79552269-3C84-466A-BC1E-4BDFF2BF8993}">
      <dsp:nvSpPr>
        <dsp:cNvPr id="0" name=""/>
        <dsp:cNvSpPr/>
      </dsp:nvSpPr>
      <dsp:spPr>
        <a:xfrm>
          <a:off x="1512534" y="3909597"/>
          <a:ext cx="605013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DC371B8-607F-49EB-AD46-D05C3553421C}" type="datetimeFigureOut">
              <a:rPr lang="es-CO" smtClean="0"/>
              <a:t>11/01/2019</a:t>
            </a:fld>
            <a:endParaRPr lang="es-CO"/>
          </a:p>
        </p:txBody>
      </p:sp>
      <p:sp>
        <p:nvSpPr>
          <p:cNvPr id="4" name="Marcador de imagen de diapositiva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DB8C11A-0601-4DE9-A1DC-4E121FE61987}" type="slidenum">
              <a:rPr lang="es-CO" smtClean="0"/>
              <a:t>‹Nº›</a:t>
            </a:fld>
            <a:endParaRPr lang="es-CO"/>
          </a:p>
        </p:txBody>
      </p:sp>
    </p:spTree>
    <p:extLst>
      <p:ext uri="{BB962C8B-B14F-4D97-AF65-F5344CB8AC3E}">
        <p14:creationId xmlns:p14="http://schemas.microsoft.com/office/powerpoint/2010/main" val="2597886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43</a:t>
            </a:fld>
            <a:endParaRPr lang="es-ES" dirty="0"/>
          </a:p>
        </p:txBody>
      </p:sp>
    </p:spTree>
    <p:extLst>
      <p:ext uri="{BB962C8B-B14F-4D97-AF65-F5344CB8AC3E}">
        <p14:creationId xmlns:p14="http://schemas.microsoft.com/office/powerpoint/2010/main" val="3487691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44</a:t>
            </a:fld>
            <a:endParaRPr lang="es-ES" dirty="0"/>
          </a:p>
        </p:txBody>
      </p:sp>
    </p:spTree>
    <p:extLst>
      <p:ext uri="{BB962C8B-B14F-4D97-AF65-F5344CB8AC3E}">
        <p14:creationId xmlns:p14="http://schemas.microsoft.com/office/powerpoint/2010/main" val="376784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11/01/2019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11/01/2019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11/01/2019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11/01/2019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11/01/2019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11/01/2019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11/01/2019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11/01/2019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11/01/2019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11/01/2019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11/01/2019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11/01/2019</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6.emf"/><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slide" Target="slide17.xml"/><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slide" Target="slide21.xml"/><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slide" Target="slide19.xml"/><Relationship Id="rId5" Type="http://schemas.openxmlformats.org/officeDocument/2006/relationships/image" Target="../media/image11.emf"/><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12.emf"/><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15.emf"/><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slide" Target="slide7.xml"/><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slide" Target="slide11.xml"/><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slide" Target="slide9.xml"/><Relationship Id="rId5" Type="http://schemas.openxmlformats.org/officeDocument/2006/relationships/image" Target="../media/image20.emf"/><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chart" Target="../charts/chart4.xml"/><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21.emf"/><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22.emf"/><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chart" Target="../charts/chart6.xml"/><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chart" Target="../charts/chart5.xml"/><Relationship Id="rId5" Type="http://schemas.openxmlformats.org/officeDocument/2006/relationships/image" Target="../media/image23.emf"/><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24.emf"/><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7.pn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1.pn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32.emf"/><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7.pn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9.pn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6.png"/><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2.pn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5.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s-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 y="0"/>
            <a:ext cx="9143086" cy="6858000"/>
          </a:xfrm>
          <a:prstGeom prst="rect">
            <a:avLst/>
          </a:prstGeom>
        </p:spPr>
      </p:pic>
      <p:sp>
        <p:nvSpPr>
          <p:cNvPr id="2" name="CuadroTexto 1">
            <a:extLst>
              <a:ext uri="{FF2B5EF4-FFF2-40B4-BE49-F238E27FC236}">
                <a16:creationId xmlns:a16="http://schemas.microsoft.com/office/drawing/2014/main" id="{4D64430D-FF09-44E0-9E4C-169D20065085}"/>
              </a:ext>
            </a:extLst>
          </p:cNvPr>
          <p:cNvSpPr txBox="1"/>
          <p:nvPr/>
        </p:nvSpPr>
        <p:spPr>
          <a:xfrm>
            <a:off x="2937413" y="4932727"/>
            <a:ext cx="3421514" cy="369332"/>
          </a:xfrm>
          <a:prstGeom prst="rect">
            <a:avLst/>
          </a:prstGeom>
          <a:noFill/>
        </p:spPr>
        <p:txBody>
          <a:bodyPr wrap="none" rtlCol="0">
            <a:spAutoFit/>
          </a:bodyPr>
          <a:lstStyle/>
          <a:p>
            <a:r>
              <a:rPr lang="es-CO" dirty="0">
                <a:solidFill>
                  <a:schemeClr val="bg1"/>
                </a:solidFill>
              </a:rPr>
              <a:t>Comité Financiero Diciembre 2018</a:t>
            </a:r>
          </a:p>
        </p:txBody>
      </p:sp>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3" name="CuadroTexto 2">
            <a:extLst>
              <a:ext uri="{FF2B5EF4-FFF2-40B4-BE49-F238E27FC236}">
                <a16:creationId xmlns:a16="http://schemas.microsoft.com/office/drawing/2014/main" id="{FC0522A5-1C63-4714-86BC-01E6AD8147E3}"/>
              </a:ext>
            </a:extLst>
          </p:cNvPr>
          <p:cNvSpPr txBox="1"/>
          <p:nvPr/>
        </p:nvSpPr>
        <p:spPr>
          <a:xfrm>
            <a:off x="1049517" y="1401777"/>
            <a:ext cx="7198228" cy="830997"/>
          </a:xfrm>
          <a:prstGeom prst="rect">
            <a:avLst/>
          </a:prstGeom>
          <a:noFill/>
        </p:spPr>
        <p:txBody>
          <a:bodyPr wrap="square" rtlCol="0">
            <a:spAutoFit/>
          </a:bodyPr>
          <a:lstStyle/>
          <a:p>
            <a:pPr algn="ctr"/>
            <a:r>
              <a:rPr lang="es-CO" sz="2400" dirty="0"/>
              <a:t>COMITÉ FINANCIERO DICIEMBRE 12 DE 2018</a:t>
            </a:r>
          </a:p>
          <a:p>
            <a:pPr algn="ctr"/>
            <a:r>
              <a:rPr lang="es-CO" sz="2400" dirty="0"/>
              <a:t>ORDEN DEL DIA:</a:t>
            </a:r>
          </a:p>
        </p:txBody>
      </p:sp>
      <p:pic>
        <p:nvPicPr>
          <p:cNvPr id="10" name="Imagen 9">
            <a:extLst>
              <a:ext uri="{FF2B5EF4-FFF2-40B4-BE49-F238E27FC236}">
                <a16:creationId xmlns:a16="http://schemas.microsoft.com/office/drawing/2014/main" id="{B037981F-AA2E-4C38-9760-92C5A68884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5" name="Imagen 14">
            <a:extLst>
              <a:ext uri="{FF2B5EF4-FFF2-40B4-BE49-F238E27FC236}">
                <a16:creationId xmlns:a16="http://schemas.microsoft.com/office/drawing/2014/main" id="{95BC4779-AE9A-4258-B4B3-8A7CF7452A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6" name="Imagen 15">
            <a:extLst>
              <a:ext uri="{FF2B5EF4-FFF2-40B4-BE49-F238E27FC236}">
                <a16:creationId xmlns:a16="http://schemas.microsoft.com/office/drawing/2014/main" id="{FDA8BF98-A741-4ED8-960C-0CA8034E89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1" name="CuadroTexto 10">
            <a:extLst>
              <a:ext uri="{FF2B5EF4-FFF2-40B4-BE49-F238E27FC236}">
                <a16:creationId xmlns:a16="http://schemas.microsoft.com/office/drawing/2014/main" id="{69B7AEC9-727A-4826-915C-F0F95F32E6F6}"/>
              </a:ext>
            </a:extLst>
          </p:cNvPr>
          <p:cNvSpPr txBox="1"/>
          <p:nvPr/>
        </p:nvSpPr>
        <p:spPr>
          <a:xfrm>
            <a:off x="569055" y="2424828"/>
            <a:ext cx="8209820" cy="4339650"/>
          </a:xfrm>
          <a:prstGeom prst="rect">
            <a:avLst/>
          </a:prstGeom>
          <a:noFill/>
        </p:spPr>
        <p:txBody>
          <a:bodyPr wrap="square" rtlCol="0">
            <a:spAutoFit/>
          </a:bodyPr>
          <a:lstStyle/>
          <a:p>
            <a:pPr marL="457200" indent="-457200">
              <a:lnSpc>
                <a:spcPct val="150000"/>
              </a:lnSpc>
              <a:buAutoNum type="arabicPeriod"/>
            </a:pPr>
            <a:r>
              <a:rPr lang="es-CO" sz="2400" dirty="0"/>
              <a:t>EJECUCION PRESUPUESTAL A 30 DE NOVIEMBRE DE 2018</a:t>
            </a:r>
          </a:p>
          <a:p>
            <a:pPr marL="457200" indent="-457200">
              <a:lnSpc>
                <a:spcPct val="150000"/>
              </a:lnSpc>
              <a:buAutoNum type="arabicPeriod"/>
            </a:pPr>
            <a:r>
              <a:rPr lang="es-CO" sz="2400" dirty="0"/>
              <a:t>CRONOGRAMA PRESENTACION Y APROBACION ESTADOS FINANCIEROS 2018</a:t>
            </a:r>
          </a:p>
          <a:p>
            <a:pPr marL="457200" indent="-457200">
              <a:lnSpc>
                <a:spcPct val="150000"/>
              </a:lnSpc>
              <a:buAutoNum type="arabicPeriod"/>
            </a:pPr>
            <a:r>
              <a:rPr lang="es-CO" sz="2400" dirty="0"/>
              <a:t>PORTAFOLIO A 30 DE NOVIEMBRE DE 2018</a:t>
            </a:r>
          </a:p>
          <a:p>
            <a:pPr marL="457200" indent="-457200">
              <a:lnSpc>
                <a:spcPct val="150000"/>
              </a:lnSpc>
              <a:buAutoNum type="arabicPeriod"/>
            </a:pPr>
            <a:r>
              <a:rPr lang="es-CO" sz="2400" dirty="0"/>
              <a:t>ADICION Y PRORROGA CONTRATO ARRENDAMIENTO SEDE CALLE 96</a:t>
            </a:r>
          </a:p>
          <a:p>
            <a:pPr marL="457200" indent="-457200">
              <a:lnSpc>
                <a:spcPct val="150000"/>
              </a:lnSpc>
              <a:buAutoNum type="arabicPeriod"/>
            </a:pPr>
            <a:r>
              <a:rPr lang="es-CO" sz="2400" dirty="0"/>
              <a:t>INFORME COMERCIAL</a:t>
            </a:r>
          </a:p>
          <a:p>
            <a:endParaRPr lang="es-CO" sz="2400" dirty="0"/>
          </a:p>
        </p:txBody>
      </p:sp>
    </p:spTree>
    <p:extLst>
      <p:ext uri="{BB962C8B-B14F-4D97-AF65-F5344CB8AC3E}">
        <p14:creationId xmlns:p14="http://schemas.microsoft.com/office/powerpoint/2010/main" val="868199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323439"/>
          </a:xfrm>
          <a:prstGeom prst="rect">
            <a:avLst/>
          </a:prstGeom>
          <a:noFill/>
        </p:spPr>
        <p:txBody>
          <a:bodyPr wrap="square" rtlCol="0">
            <a:spAutoFit/>
          </a:bodyPr>
          <a:lstStyle/>
          <a:p>
            <a:pPr algn="ctr"/>
            <a:r>
              <a:rPr lang="es-CO" sz="4000" dirty="0">
                <a:solidFill>
                  <a:srgbClr val="000A8B"/>
                </a:solidFill>
              </a:rPr>
              <a:t>1. EJECUCION PRESUPUESTAL</a:t>
            </a:r>
          </a:p>
          <a:p>
            <a:pPr algn="ctr"/>
            <a:r>
              <a:rPr lang="es-CO" sz="4000" dirty="0">
                <a:solidFill>
                  <a:srgbClr val="000A8B"/>
                </a:solidFill>
              </a:rPr>
              <a:t> A 30 DE NOVIEMBRE DE 2018</a:t>
            </a:r>
            <a:endParaRPr lang="es-ES" sz="4000" dirty="0">
              <a:solidFill>
                <a:schemeClr val="accent5">
                  <a:lumMod val="50000"/>
                </a:schemeClr>
              </a:solidFill>
              <a:latin typeface="Arial Narrow" panose="020B0606020202030204" pitchFamily="34" charset="0"/>
            </a:endParaRP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403370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7918945D-A42E-44C1-B913-9EA6FE9CA51F}"/>
              </a:ext>
            </a:extLst>
          </p:cNvPr>
          <p:cNvSpPr txBox="1"/>
          <p:nvPr/>
        </p:nvSpPr>
        <p:spPr>
          <a:xfrm>
            <a:off x="401350" y="2287694"/>
            <a:ext cx="8101012" cy="1323439"/>
          </a:xfrm>
          <a:prstGeom prst="rect">
            <a:avLst/>
          </a:prstGeom>
          <a:noFill/>
        </p:spPr>
        <p:txBody>
          <a:bodyPr wrap="square" rtlCol="0">
            <a:spAutoFit/>
          </a:bodyPr>
          <a:lstStyle/>
          <a:p>
            <a:pPr algn="ctr"/>
            <a:r>
              <a:rPr lang="es-ES" sz="4000" dirty="0">
                <a:solidFill>
                  <a:srgbClr val="000A8B"/>
                </a:solidFill>
              </a:rPr>
              <a:t>EJECUCIÓN DE INGRESOS</a:t>
            </a:r>
          </a:p>
          <a:p>
            <a:pPr algn="ctr"/>
            <a:r>
              <a:rPr lang="es-ES" sz="4000" dirty="0">
                <a:solidFill>
                  <a:srgbClr val="000A8B"/>
                </a:solidFill>
              </a:rPr>
              <a:t>CORTE NOVIEMBRE DE 2018</a:t>
            </a:r>
          </a:p>
        </p:txBody>
      </p:sp>
      <p:pic>
        <p:nvPicPr>
          <p:cNvPr id="9" name="Imagen 8">
            <a:extLst>
              <a:ext uri="{FF2B5EF4-FFF2-40B4-BE49-F238E27FC236}">
                <a16:creationId xmlns:a16="http://schemas.microsoft.com/office/drawing/2014/main" id="{02202E21-9ECC-403F-BE08-B2EEB00BD6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0" name="Imagen 9">
            <a:extLst>
              <a:ext uri="{FF2B5EF4-FFF2-40B4-BE49-F238E27FC236}">
                <a16:creationId xmlns:a16="http://schemas.microsoft.com/office/drawing/2014/main" id="{85F5EC82-CE59-4773-8962-B435FD145F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524567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9" name="Imagen 8">
            <a:extLst>
              <a:ext uri="{FF2B5EF4-FFF2-40B4-BE49-F238E27FC236}">
                <a16:creationId xmlns:a16="http://schemas.microsoft.com/office/drawing/2014/main" id="{02202E21-9ECC-403F-BE08-B2EEB00BD6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0" name="Imagen 9">
            <a:extLst>
              <a:ext uri="{FF2B5EF4-FFF2-40B4-BE49-F238E27FC236}">
                <a16:creationId xmlns:a16="http://schemas.microsoft.com/office/drawing/2014/main" id="{85F5EC82-CE59-4773-8962-B435FD145F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pic>
        <p:nvPicPr>
          <p:cNvPr id="3" name="Imagen 2">
            <a:extLst>
              <a:ext uri="{FF2B5EF4-FFF2-40B4-BE49-F238E27FC236}">
                <a16:creationId xmlns:a16="http://schemas.microsoft.com/office/drawing/2014/main" id="{B20CD135-D9A7-42C2-A76E-D122E8064318}"/>
              </a:ext>
            </a:extLst>
          </p:cNvPr>
          <p:cNvPicPr>
            <a:picLocks noChangeAspect="1"/>
          </p:cNvPicPr>
          <p:nvPr/>
        </p:nvPicPr>
        <p:blipFill>
          <a:blip r:embed="rId5"/>
          <a:stretch>
            <a:fillRect/>
          </a:stretch>
        </p:blipFill>
        <p:spPr>
          <a:xfrm>
            <a:off x="163902" y="1394900"/>
            <a:ext cx="8824823" cy="4068200"/>
          </a:xfrm>
          <a:prstGeom prst="rect">
            <a:avLst/>
          </a:prstGeom>
        </p:spPr>
      </p:pic>
    </p:spTree>
    <p:extLst>
      <p:ext uri="{BB962C8B-B14F-4D97-AF65-F5344CB8AC3E}">
        <p14:creationId xmlns:p14="http://schemas.microsoft.com/office/powerpoint/2010/main" val="3568919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0" name="CuadroTexto 9">
            <a:extLst>
              <a:ext uri="{FF2B5EF4-FFF2-40B4-BE49-F238E27FC236}">
                <a16:creationId xmlns:a16="http://schemas.microsoft.com/office/drawing/2014/main" id="{18A68E3A-1235-4636-ABC5-F584CB36F6E7}"/>
              </a:ext>
            </a:extLst>
          </p:cNvPr>
          <p:cNvSpPr txBox="1"/>
          <p:nvPr/>
        </p:nvSpPr>
        <p:spPr>
          <a:xfrm>
            <a:off x="565128" y="2234990"/>
            <a:ext cx="8213747" cy="1938992"/>
          </a:xfrm>
          <a:prstGeom prst="rect">
            <a:avLst/>
          </a:prstGeom>
          <a:noFill/>
        </p:spPr>
        <p:txBody>
          <a:bodyPr wrap="square" rtlCol="0">
            <a:spAutoFit/>
          </a:bodyPr>
          <a:lstStyle/>
          <a:p>
            <a:pPr algn="ctr"/>
            <a:r>
              <a:rPr lang="es-CO" sz="4000" dirty="0">
                <a:solidFill>
                  <a:srgbClr val="000A8B"/>
                </a:solidFill>
              </a:rPr>
              <a:t>EJECUCIÓN PRESUPUESTAL DE </a:t>
            </a:r>
          </a:p>
          <a:p>
            <a:pPr algn="ctr"/>
            <a:r>
              <a:rPr lang="es-CO" sz="4000" dirty="0">
                <a:solidFill>
                  <a:srgbClr val="000A8B"/>
                </a:solidFill>
              </a:rPr>
              <a:t>GASTOS SAE</a:t>
            </a:r>
          </a:p>
          <a:p>
            <a:pPr algn="ctr"/>
            <a:r>
              <a:rPr lang="es-CO" sz="4000" dirty="0">
                <a:solidFill>
                  <a:srgbClr val="000A8B"/>
                </a:solidFill>
              </a:rPr>
              <a:t> A 30 DE NOVIEMBRE DE 2018</a:t>
            </a:r>
            <a:endParaRPr lang="es-ES" sz="4000" dirty="0">
              <a:solidFill>
                <a:srgbClr val="000A8B"/>
              </a:solidFill>
            </a:endParaRPr>
          </a:p>
        </p:txBody>
      </p:sp>
    </p:spTree>
    <p:extLst>
      <p:ext uri="{BB962C8B-B14F-4D97-AF65-F5344CB8AC3E}">
        <p14:creationId xmlns:p14="http://schemas.microsoft.com/office/powerpoint/2010/main" val="211817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93D45B4D-AE23-4AAB-BF5D-B5F38EA1CE16}"/>
              </a:ext>
            </a:extLst>
          </p:cNvPr>
          <p:cNvSpPr txBox="1"/>
          <p:nvPr/>
        </p:nvSpPr>
        <p:spPr>
          <a:xfrm>
            <a:off x="325494" y="1164621"/>
            <a:ext cx="7805686" cy="400110"/>
          </a:xfrm>
          <a:prstGeom prst="rect">
            <a:avLst/>
          </a:prstGeom>
          <a:noFill/>
        </p:spPr>
        <p:txBody>
          <a:bodyPr wrap="square" rtlCol="0">
            <a:spAutoFit/>
          </a:bodyPr>
          <a:lstStyle/>
          <a:p>
            <a:r>
              <a:rPr lang="es-ES" sz="2000" dirty="0">
                <a:solidFill>
                  <a:srgbClr val="A9A8A9"/>
                </a:solidFill>
                <a:latin typeface="Lato Bold"/>
                <a:cs typeface="Lato Bold"/>
              </a:rPr>
              <a:t>Ejecución de Gasto SAE Corte Noviembre de 2018</a:t>
            </a:r>
          </a:p>
        </p:txBody>
      </p:sp>
      <p:pic>
        <p:nvPicPr>
          <p:cNvPr id="9" name="Imagen 8">
            <a:extLst>
              <a:ext uri="{FF2B5EF4-FFF2-40B4-BE49-F238E27FC236}">
                <a16:creationId xmlns:a16="http://schemas.microsoft.com/office/drawing/2014/main" id="{465D234B-1E73-40B5-B3C7-1CC183C70CD6}"/>
              </a:ext>
            </a:extLst>
          </p:cNvPr>
          <p:cNvPicPr>
            <a:picLocks noChangeAspect="1"/>
          </p:cNvPicPr>
          <p:nvPr/>
        </p:nvPicPr>
        <p:blipFill>
          <a:blip r:embed="rId5"/>
          <a:stretch>
            <a:fillRect/>
          </a:stretch>
        </p:blipFill>
        <p:spPr>
          <a:xfrm>
            <a:off x="325494" y="1655222"/>
            <a:ext cx="8542461" cy="1626334"/>
          </a:xfrm>
          <a:prstGeom prst="rect">
            <a:avLst/>
          </a:prstGeom>
        </p:spPr>
      </p:pic>
      <p:sp>
        <p:nvSpPr>
          <p:cNvPr id="10" name="Rectángulo 9">
            <a:extLst>
              <a:ext uri="{FF2B5EF4-FFF2-40B4-BE49-F238E27FC236}">
                <a16:creationId xmlns:a16="http://schemas.microsoft.com/office/drawing/2014/main" id="{F22EB0A0-811E-4979-BE36-EFD52536D4E0}"/>
              </a:ext>
            </a:extLst>
          </p:cNvPr>
          <p:cNvSpPr/>
          <p:nvPr/>
        </p:nvSpPr>
        <p:spPr>
          <a:xfrm>
            <a:off x="3509375" y="3523275"/>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pic>
        <p:nvPicPr>
          <p:cNvPr id="11" name="Imagen 10">
            <a:extLst>
              <a:ext uri="{FF2B5EF4-FFF2-40B4-BE49-F238E27FC236}">
                <a16:creationId xmlns:a16="http://schemas.microsoft.com/office/drawing/2014/main" id="{F4148A72-AE6F-43CD-AC23-D1D2303C0D4F}"/>
              </a:ext>
            </a:extLst>
          </p:cNvPr>
          <p:cNvPicPr>
            <a:picLocks noChangeAspect="1"/>
          </p:cNvPicPr>
          <p:nvPr/>
        </p:nvPicPr>
        <p:blipFill>
          <a:blip r:embed="rId6"/>
          <a:stretch>
            <a:fillRect/>
          </a:stretch>
        </p:blipFill>
        <p:spPr>
          <a:xfrm>
            <a:off x="2694571" y="3923317"/>
            <a:ext cx="3490570" cy="2536111"/>
          </a:xfrm>
          <a:prstGeom prst="rect">
            <a:avLst/>
          </a:prstGeom>
        </p:spPr>
      </p:pic>
    </p:spTree>
    <p:extLst>
      <p:ext uri="{BB962C8B-B14F-4D97-AF65-F5344CB8AC3E}">
        <p14:creationId xmlns:p14="http://schemas.microsoft.com/office/powerpoint/2010/main" val="2703530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BE3C6DA1-B3FA-4D47-83F0-5B210CC9C4A9}"/>
              </a:ext>
            </a:extLst>
          </p:cNvPr>
          <p:cNvSpPr txBox="1"/>
          <p:nvPr/>
        </p:nvSpPr>
        <p:spPr>
          <a:xfrm>
            <a:off x="251386" y="1168255"/>
            <a:ext cx="7633158" cy="400110"/>
          </a:xfrm>
          <a:prstGeom prst="rect">
            <a:avLst/>
          </a:prstGeom>
          <a:noFill/>
        </p:spPr>
        <p:txBody>
          <a:bodyPr wrap="square" rtlCol="0">
            <a:spAutoFit/>
          </a:bodyPr>
          <a:lstStyle/>
          <a:p>
            <a:r>
              <a:rPr lang="es-ES" sz="2000" dirty="0">
                <a:solidFill>
                  <a:srgbClr val="A9A8A9"/>
                </a:solidFill>
                <a:latin typeface="Lato Bold"/>
                <a:cs typeface="Lato Bold"/>
              </a:rPr>
              <a:t>Ejecución de Gastos de Personal SAE Corte Noviembre de 2018</a:t>
            </a:r>
          </a:p>
        </p:txBody>
      </p:sp>
      <p:pic>
        <p:nvPicPr>
          <p:cNvPr id="9" name="Imagen 8">
            <a:extLst>
              <a:ext uri="{FF2B5EF4-FFF2-40B4-BE49-F238E27FC236}">
                <a16:creationId xmlns:a16="http://schemas.microsoft.com/office/drawing/2014/main" id="{C2CD49FD-911A-480B-AE2C-0707C752685C}"/>
              </a:ext>
            </a:extLst>
          </p:cNvPr>
          <p:cNvPicPr>
            <a:picLocks noChangeAspect="1"/>
          </p:cNvPicPr>
          <p:nvPr/>
        </p:nvPicPr>
        <p:blipFill>
          <a:blip r:embed="rId5"/>
          <a:stretch>
            <a:fillRect/>
          </a:stretch>
        </p:blipFill>
        <p:spPr>
          <a:xfrm>
            <a:off x="321046" y="1692824"/>
            <a:ext cx="8559185" cy="1555008"/>
          </a:xfrm>
          <a:prstGeom prst="rect">
            <a:avLst/>
          </a:prstGeom>
        </p:spPr>
      </p:pic>
      <p:sp>
        <p:nvSpPr>
          <p:cNvPr id="10" name="Rectángulo 9">
            <a:extLst>
              <a:ext uri="{FF2B5EF4-FFF2-40B4-BE49-F238E27FC236}">
                <a16:creationId xmlns:a16="http://schemas.microsoft.com/office/drawing/2014/main" id="{5A1277FB-BB33-4242-8B9C-BF50EA129E96}"/>
              </a:ext>
            </a:extLst>
          </p:cNvPr>
          <p:cNvSpPr/>
          <p:nvPr/>
        </p:nvSpPr>
        <p:spPr>
          <a:xfrm>
            <a:off x="3644484" y="3429542"/>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pic>
        <p:nvPicPr>
          <p:cNvPr id="11" name="Imagen 10">
            <a:extLst>
              <a:ext uri="{FF2B5EF4-FFF2-40B4-BE49-F238E27FC236}">
                <a16:creationId xmlns:a16="http://schemas.microsoft.com/office/drawing/2014/main" id="{D089CD8F-A7F3-4BE4-A690-CDA6EAF2BE0E}"/>
              </a:ext>
            </a:extLst>
          </p:cNvPr>
          <p:cNvPicPr>
            <a:picLocks noChangeAspect="1"/>
          </p:cNvPicPr>
          <p:nvPr/>
        </p:nvPicPr>
        <p:blipFill>
          <a:blip r:embed="rId6"/>
          <a:stretch>
            <a:fillRect/>
          </a:stretch>
        </p:blipFill>
        <p:spPr>
          <a:xfrm>
            <a:off x="2937988" y="3747607"/>
            <a:ext cx="3665036" cy="2662871"/>
          </a:xfrm>
          <a:prstGeom prst="rect">
            <a:avLst/>
          </a:prstGeom>
        </p:spPr>
      </p:pic>
      <p:sp>
        <p:nvSpPr>
          <p:cNvPr id="14" name="Flecha: a la derecha 13">
            <a:hlinkClick r:id="rId7" action="ppaction://hlinksldjump"/>
            <a:extLst>
              <a:ext uri="{FF2B5EF4-FFF2-40B4-BE49-F238E27FC236}">
                <a16:creationId xmlns:a16="http://schemas.microsoft.com/office/drawing/2014/main" id="{7540D45D-56E9-4876-8AD6-9C478A8E690A}"/>
              </a:ext>
            </a:extLst>
          </p:cNvPr>
          <p:cNvSpPr/>
          <p:nvPr/>
        </p:nvSpPr>
        <p:spPr>
          <a:xfrm>
            <a:off x="2329133" y="2470328"/>
            <a:ext cx="252064" cy="2061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693125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75A88D8A-745F-402E-B8AC-39787DA5F8C7}"/>
              </a:ext>
            </a:extLst>
          </p:cNvPr>
          <p:cNvSpPr txBox="1"/>
          <p:nvPr/>
        </p:nvSpPr>
        <p:spPr>
          <a:xfrm>
            <a:off x="251385" y="1168255"/>
            <a:ext cx="7450677" cy="400110"/>
          </a:xfrm>
          <a:prstGeom prst="rect">
            <a:avLst/>
          </a:prstGeom>
          <a:noFill/>
        </p:spPr>
        <p:txBody>
          <a:bodyPr wrap="square" rtlCol="0">
            <a:spAutoFit/>
          </a:bodyPr>
          <a:lstStyle/>
          <a:p>
            <a:r>
              <a:rPr lang="es-ES" sz="2000" dirty="0">
                <a:solidFill>
                  <a:srgbClr val="A9A8A9"/>
                </a:solidFill>
                <a:latin typeface="Lato Bold"/>
                <a:cs typeface="Lato Bold"/>
              </a:rPr>
              <a:t>Ejecución de Gastos Generales SAE Corte Noviembre de 2018</a:t>
            </a:r>
          </a:p>
        </p:txBody>
      </p:sp>
      <p:pic>
        <p:nvPicPr>
          <p:cNvPr id="9" name="Imagen 8">
            <a:extLst>
              <a:ext uri="{FF2B5EF4-FFF2-40B4-BE49-F238E27FC236}">
                <a16:creationId xmlns:a16="http://schemas.microsoft.com/office/drawing/2014/main" id="{72A12D47-E178-4942-9331-322B538BCB27}"/>
              </a:ext>
            </a:extLst>
          </p:cNvPr>
          <p:cNvPicPr>
            <a:picLocks noChangeAspect="1"/>
          </p:cNvPicPr>
          <p:nvPr/>
        </p:nvPicPr>
        <p:blipFill>
          <a:blip r:embed="rId5"/>
          <a:stretch>
            <a:fillRect/>
          </a:stretch>
        </p:blipFill>
        <p:spPr>
          <a:xfrm>
            <a:off x="310080" y="1671070"/>
            <a:ext cx="8666866" cy="4482164"/>
          </a:xfrm>
          <a:prstGeom prst="rect">
            <a:avLst/>
          </a:prstGeom>
        </p:spPr>
      </p:pic>
      <p:sp>
        <p:nvSpPr>
          <p:cNvPr id="10" name="Flecha: a la derecha 9">
            <a:hlinkClick r:id="rId6" action="ppaction://hlinksldjump"/>
            <a:extLst>
              <a:ext uri="{FF2B5EF4-FFF2-40B4-BE49-F238E27FC236}">
                <a16:creationId xmlns:a16="http://schemas.microsoft.com/office/drawing/2014/main" id="{50E13587-70D2-4E9F-8E8F-F7C63A9BAD00}"/>
              </a:ext>
            </a:extLst>
          </p:cNvPr>
          <p:cNvSpPr/>
          <p:nvPr/>
        </p:nvSpPr>
        <p:spPr>
          <a:xfrm>
            <a:off x="2733597" y="2710041"/>
            <a:ext cx="252064" cy="2061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11" name="Conector recto 10">
            <a:extLst>
              <a:ext uri="{FF2B5EF4-FFF2-40B4-BE49-F238E27FC236}">
                <a16:creationId xmlns:a16="http://schemas.microsoft.com/office/drawing/2014/main" id="{E4843AFD-06B7-4CD4-BDC8-70ABD5CA5ED0}"/>
              </a:ext>
            </a:extLst>
          </p:cNvPr>
          <p:cNvCxnSpPr>
            <a:cxnSpLocks/>
          </p:cNvCxnSpPr>
          <p:nvPr/>
        </p:nvCxnSpPr>
        <p:spPr>
          <a:xfrm>
            <a:off x="322782" y="3663741"/>
            <a:ext cx="8654164" cy="0"/>
          </a:xfrm>
          <a:prstGeom prst="line">
            <a:avLst/>
          </a:prstGeom>
          <a:ln w="6350"/>
          <a:effectLst/>
        </p:spPr>
        <p:style>
          <a:lnRef idx="2">
            <a:schemeClr val="accent1"/>
          </a:lnRef>
          <a:fillRef idx="0">
            <a:schemeClr val="accent1"/>
          </a:fillRef>
          <a:effectRef idx="1">
            <a:schemeClr val="accent1"/>
          </a:effectRef>
          <a:fontRef idx="minor">
            <a:schemeClr val="tx1"/>
          </a:fontRef>
        </p:style>
      </p:cxnSp>
      <p:sp>
        <p:nvSpPr>
          <p:cNvPr id="14" name="Flecha: a la derecha 13">
            <a:hlinkClick r:id="rId7" action="ppaction://hlinksldjump"/>
            <a:extLst>
              <a:ext uri="{FF2B5EF4-FFF2-40B4-BE49-F238E27FC236}">
                <a16:creationId xmlns:a16="http://schemas.microsoft.com/office/drawing/2014/main" id="{B2C9C31E-6333-4189-B0A2-761D5E71C9D8}"/>
              </a:ext>
            </a:extLst>
          </p:cNvPr>
          <p:cNvSpPr/>
          <p:nvPr/>
        </p:nvSpPr>
        <p:spPr>
          <a:xfrm>
            <a:off x="2733597" y="4480343"/>
            <a:ext cx="252064" cy="2061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206655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0" name="CuadroTexto 9">
            <a:extLst>
              <a:ext uri="{FF2B5EF4-FFF2-40B4-BE49-F238E27FC236}">
                <a16:creationId xmlns:a16="http://schemas.microsoft.com/office/drawing/2014/main" id="{720B5F12-6798-4D78-B6F5-25643E80F592}"/>
              </a:ext>
            </a:extLst>
          </p:cNvPr>
          <p:cNvSpPr txBox="1"/>
          <p:nvPr/>
        </p:nvSpPr>
        <p:spPr>
          <a:xfrm>
            <a:off x="251385" y="1168255"/>
            <a:ext cx="7547392" cy="400110"/>
          </a:xfrm>
          <a:prstGeom prst="rect">
            <a:avLst/>
          </a:prstGeom>
          <a:noFill/>
        </p:spPr>
        <p:txBody>
          <a:bodyPr wrap="square" rtlCol="0">
            <a:spAutoFit/>
          </a:bodyPr>
          <a:lstStyle/>
          <a:p>
            <a:r>
              <a:rPr lang="es-ES" sz="2000" dirty="0">
                <a:solidFill>
                  <a:srgbClr val="A9A8A9"/>
                </a:solidFill>
                <a:latin typeface="Lato Bold"/>
                <a:cs typeface="Lato Bold"/>
              </a:rPr>
              <a:t>Ejecución Transferencias- Corte Noviembre de 2018- SAE</a:t>
            </a:r>
          </a:p>
        </p:txBody>
      </p:sp>
      <p:pic>
        <p:nvPicPr>
          <p:cNvPr id="11" name="Imagen 10">
            <a:extLst>
              <a:ext uri="{FF2B5EF4-FFF2-40B4-BE49-F238E27FC236}">
                <a16:creationId xmlns:a16="http://schemas.microsoft.com/office/drawing/2014/main" id="{2E1F86D9-DD8E-449B-848F-D41ED732D2BE}"/>
              </a:ext>
            </a:extLst>
          </p:cNvPr>
          <p:cNvPicPr>
            <a:picLocks noChangeAspect="1"/>
          </p:cNvPicPr>
          <p:nvPr/>
        </p:nvPicPr>
        <p:blipFill>
          <a:blip r:embed="rId5"/>
          <a:stretch>
            <a:fillRect/>
          </a:stretch>
        </p:blipFill>
        <p:spPr>
          <a:xfrm>
            <a:off x="251385" y="2094376"/>
            <a:ext cx="8734353" cy="1594701"/>
          </a:xfrm>
          <a:prstGeom prst="rect">
            <a:avLst/>
          </a:prstGeom>
        </p:spPr>
      </p:pic>
    </p:spTree>
    <p:extLst>
      <p:ext uri="{BB962C8B-B14F-4D97-AF65-F5344CB8AC3E}">
        <p14:creationId xmlns:p14="http://schemas.microsoft.com/office/powerpoint/2010/main" val="3332743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0" name="CuadroTexto 9">
            <a:extLst>
              <a:ext uri="{FF2B5EF4-FFF2-40B4-BE49-F238E27FC236}">
                <a16:creationId xmlns:a16="http://schemas.microsoft.com/office/drawing/2014/main" id="{18A68E3A-1235-4636-ABC5-F584CB36F6E7}"/>
              </a:ext>
            </a:extLst>
          </p:cNvPr>
          <p:cNvSpPr txBox="1"/>
          <p:nvPr/>
        </p:nvSpPr>
        <p:spPr>
          <a:xfrm>
            <a:off x="565128" y="2234990"/>
            <a:ext cx="8213747" cy="1938992"/>
          </a:xfrm>
          <a:prstGeom prst="rect">
            <a:avLst/>
          </a:prstGeom>
          <a:noFill/>
        </p:spPr>
        <p:txBody>
          <a:bodyPr wrap="square" rtlCol="0">
            <a:spAutoFit/>
          </a:bodyPr>
          <a:lstStyle/>
          <a:p>
            <a:pPr algn="ctr"/>
            <a:r>
              <a:rPr lang="es-CO" sz="4000" dirty="0">
                <a:solidFill>
                  <a:srgbClr val="000A8B"/>
                </a:solidFill>
              </a:rPr>
              <a:t>EJECUCIÓN PRESUPUESTAL DE </a:t>
            </a:r>
          </a:p>
          <a:p>
            <a:pPr algn="ctr"/>
            <a:r>
              <a:rPr lang="es-CO" sz="4000" dirty="0">
                <a:solidFill>
                  <a:srgbClr val="000A8B"/>
                </a:solidFill>
              </a:rPr>
              <a:t>GASTOS FRISCO</a:t>
            </a:r>
          </a:p>
          <a:p>
            <a:pPr algn="ctr"/>
            <a:r>
              <a:rPr lang="es-CO" sz="4000" dirty="0">
                <a:solidFill>
                  <a:srgbClr val="000A8B"/>
                </a:solidFill>
              </a:rPr>
              <a:t>A 30 DE NOVIEMBRE DE 2018</a:t>
            </a:r>
            <a:endParaRPr lang="es-ES" sz="4000" dirty="0">
              <a:solidFill>
                <a:srgbClr val="000A8B"/>
              </a:solidFill>
            </a:endParaRPr>
          </a:p>
        </p:txBody>
      </p:sp>
    </p:spTree>
    <p:extLst>
      <p:ext uri="{BB962C8B-B14F-4D97-AF65-F5344CB8AC3E}">
        <p14:creationId xmlns:p14="http://schemas.microsoft.com/office/powerpoint/2010/main" val="1554572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0" name="CuadroTexto 9">
            <a:extLst>
              <a:ext uri="{FF2B5EF4-FFF2-40B4-BE49-F238E27FC236}">
                <a16:creationId xmlns:a16="http://schemas.microsoft.com/office/drawing/2014/main" id="{FBD893CF-9EC4-4F7F-9B43-D0699EDFDD9A}"/>
              </a:ext>
            </a:extLst>
          </p:cNvPr>
          <p:cNvSpPr txBox="1"/>
          <p:nvPr/>
        </p:nvSpPr>
        <p:spPr>
          <a:xfrm>
            <a:off x="251387" y="1168255"/>
            <a:ext cx="8219754" cy="477054"/>
          </a:xfrm>
          <a:prstGeom prst="rect">
            <a:avLst/>
          </a:prstGeom>
          <a:noFill/>
        </p:spPr>
        <p:txBody>
          <a:bodyPr wrap="square" rtlCol="0">
            <a:spAutoFit/>
          </a:bodyPr>
          <a:lstStyle/>
          <a:p>
            <a:r>
              <a:rPr lang="es-ES" sz="2500" dirty="0">
                <a:solidFill>
                  <a:srgbClr val="A9A8A9"/>
                </a:solidFill>
                <a:latin typeface="Lato Bold"/>
                <a:cs typeface="Lato Bold"/>
              </a:rPr>
              <a:t>Ejecución de Gasto FRISCO Corte Noviembre de 2018</a:t>
            </a:r>
          </a:p>
        </p:txBody>
      </p:sp>
      <p:pic>
        <p:nvPicPr>
          <p:cNvPr id="11" name="Imagen 10">
            <a:extLst>
              <a:ext uri="{FF2B5EF4-FFF2-40B4-BE49-F238E27FC236}">
                <a16:creationId xmlns:a16="http://schemas.microsoft.com/office/drawing/2014/main" id="{4FC8DBAE-E2BA-473C-B5B1-5905A38744C0}"/>
              </a:ext>
            </a:extLst>
          </p:cNvPr>
          <p:cNvPicPr>
            <a:picLocks noChangeAspect="1"/>
          </p:cNvPicPr>
          <p:nvPr/>
        </p:nvPicPr>
        <p:blipFill>
          <a:blip r:embed="rId5"/>
          <a:stretch>
            <a:fillRect/>
          </a:stretch>
        </p:blipFill>
        <p:spPr>
          <a:xfrm>
            <a:off x="352757" y="1673107"/>
            <a:ext cx="8219754" cy="1626334"/>
          </a:xfrm>
          <a:prstGeom prst="rect">
            <a:avLst/>
          </a:prstGeom>
        </p:spPr>
      </p:pic>
      <p:sp>
        <p:nvSpPr>
          <p:cNvPr id="14" name="Rectángulo 13">
            <a:extLst>
              <a:ext uri="{FF2B5EF4-FFF2-40B4-BE49-F238E27FC236}">
                <a16:creationId xmlns:a16="http://schemas.microsoft.com/office/drawing/2014/main" id="{FC5FEBFC-7851-4168-A89B-B5C894ACCA3E}"/>
              </a:ext>
            </a:extLst>
          </p:cNvPr>
          <p:cNvSpPr/>
          <p:nvPr/>
        </p:nvSpPr>
        <p:spPr>
          <a:xfrm>
            <a:off x="3273915" y="3402734"/>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pic>
        <p:nvPicPr>
          <p:cNvPr id="15" name="Imagen 14">
            <a:extLst>
              <a:ext uri="{FF2B5EF4-FFF2-40B4-BE49-F238E27FC236}">
                <a16:creationId xmlns:a16="http://schemas.microsoft.com/office/drawing/2014/main" id="{5A2A72B4-90B2-486A-946F-2968209F66D4}"/>
              </a:ext>
            </a:extLst>
          </p:cNvPr>
          <p:cNvPicPr>
            <a:picLocks noChangeAspect="1"/>
          </p:cNvPicPr>
          <p:nvPr/>
        </p:nvPicPr>
        <p:blipFill>
          <a:blip r:embed="rId6"/>
          <a:stretch>
            <a:fillRect/>
          </a:stretch>
        </p:blipFill>
        <p:spPr>
          <a:xfrm>
            <a:off x="2431130" y="3720798"/>
            <a:ext cx="4073187" cy="2648279"/>
          </a:xfrm>
          <a:prstGeom prst="rect">
            <a:avLst/>
          </a:prstGeom>
        </p:spPr>
      </p:pic>
    </p:spTree>
    <p:extLst>
      <p:ext uri="{BB962C8B-B14F-4D97-AF65-F5344CB8AC3E}">
        <p14:creationId xmlns:p14="http://schemas.microsoft.com/office/powerpoint/2010/main" val="1165962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0" name="CuadroTexto 9">
            <a:extLst>
              <a:ext uri="{FF2B5EF4-FFF2-40B4-BE49-F238E27FC236}">
                <a16:creationId xmlns:a16="http://schemas.microsoft.com/office/drawing/2014/main" id="{6FEB073C-DFC0-476D-A438-B4EB2163E657}"/>
              </a:ext>
            </a:extLst>
          </p:cNvPr>
          <p:cNvSpPr txBox="1"/>
          <p:nvPr/>
        </p:nvSpPr>
        <p:spPr>
          <a:xfrm>
            <a:off x="251385" y="1168255"/>
            <a:ext cx="7371546" cy="400110"/>
          </a:xfrm>
          <a:prstGeom prst="rect">
            <a:avLst/>
          </a:prstGeom>
          <a:noFill/>
        </p:spPr>
        <p:txBody>
          <a:bodyPr wrap="square" rtlCol="0">
            <a:spAutoFit/>
          </a:bodyPr>
          <a:lstStyle/>
          <a:p>
            <a:r>
              <a:rPr lang="es-ES" sz="2000" dirty="0">
                <a:solidFill>
                  <a:srgbClr val="A9A8A9"/>
                </a:solidFill>
                <a:latin typeface="Lato Bold"/>
                <a:cs typeface="Lato Bold"/>
              </a:rPr>
              <a:t>Ejecución Transferencias- Corte Noviembre de 2018- FRISCO</a:t>
            </a:r>
          </a:p>
        </p:txBody>
      </p:sp>
      <p:pic>
        <p:nvPicPr>
          <p:cNvPr id="11" name="Imagen 10">
            <a:extLst>
              <a:ext uri="{FF2B5EF4-FFF2-40B4-BE49-F238E27FC236}">
                <a16:creationId xmlns:a16="http://schemas.microsoft.com/office/drawing/2014/main" id="{14E6D263-3FB6-4C1B-94B2-563C3751B584}"/>
              </a:ext>
            </a:extLst>
          </p:cNvPr>
          <p:cNvPicPr>
            <a:picLocks noChangeAspect="1"/>
          </p:cNvPicPr>
          <p:nvPr/>
        </p:nvPicPr>
        <p:blipFill>
          <a:blip r:embed="rId5"/>
          <a:stretch>
            <a:fillRect/>
          </a:stretch>
        </p:blipFill>
        <p:spPr>
          <a:xfrm>
            <a:off x="251385" y="2099233"/>
            <a:ext cx="8778315" cy="2659534"/>
          </a:xfrm>
          <a:prstGeom prst="rect">
            <a:avLst/>
          </a:prstGeom>
        </p:spPr>
      </p:pic>
      <p:sp>
        <p:nvSpPr>
          <p:cNvPr id="14" name="CuadroTexto 13">
            <a:extLst>
              <a:ext uri="{FF2B5EF4-FFF2-40B4-BE49-F238E27FC236}">
                <a16:creationId xmlns:a16="http://schemas.microsoft.com/office/drawing/2014/main" id="{356C3FD1-FBB9-443B-ACEF-1ACC95CB1B2F}"/>
              </a:ext>
            </a:extLst>
          </p:cNvPr>
          <p:cNvSpPr txBox="1"/>
          <p:nvPr/>
        </p:nvSpPr>
        <p:spPr>
          <a:xfrm>
            <a:off x="321193" y="5202362"/>
            <a:ext cx="8708507" cy="307777"/>
          </a:xfrm>
          <a:prstGeom prst="rect">
            <a:avLst/>
          </a:prstGeom>
          <a:noFill/>
        </p:spPr>
        <p:txBody>
          <a:bodyPr wrap="square" rtlCol="0">
            <a:spAutoFit/>
          </a:bodyPr>
          <a:lstStyle/>
          <a:p>
            <a:pPr algn="just"/>
            <a:r>
              <a:rPr lang="es-CO" sz="1400" dirty="0"/>
              <a:t>La factura del mes de Noviembre del funcionamiento de SAE, se registra mes vencido, es decir en Diciembre de 2018.</a:t>
            </a:r>
          </a:p>
        </p:txBody>
      </p:sp>
    </p:spTree>
    <p:extLst>
      <p:ext uri="{BB962C8B-B14F-4D97-AF65-F5344CB8AC3E}">
        <p14:creationId xmlns:p14="http://schemas.microsoft.com/office/powerpoint/2010/main" val="693629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4A3C8163-C5F3-45FD-976F-FA845A782D8A}"/>
              </a:ext>
            </a:extLst>
          </p:cNvPr>
          <p:cNvSpPr txBox="1"/>
          <p:nvPr/>
        </p:nvSpPr>
        <p:spPr>
          <a:xfrm>
            <a:off x="251386" y="1168255"/>
            <a:ext cx="8314644" cy="400110"/>
          </a:xfrm>
          <a:prstGeom prst="rect">
            <a:avLst/>
          </a:prstGeom>
          <a:noFill/>
        </p:spPr>
        <p:txBody>
          <a:bodyPr wrap="square" rtlCol="0">
            <a:spAutoFit/>
          </a:bodyPr>
          <a:lstStyle/>
          <a:p>
            <a:r>
              <a:rPr lang="es-ES" sz="2000" dirty="0">
                <a:solidFill>
                  <a:srgbClr val="A9A8A9"/>
                </a:solidFill>
                <a:latin typeface="Lato Bold"/>
                <a:cs typeface="Lato Bold"/>
              </a:rPr>
              <a:t>Ejecución de Gasto FRISCO Corte Noviembre de 2018-Sin Transferencias</a:t>
            </a:r>
          </a:p>
        </p:txBody>
      </p:sp>
      <p:pic>
        <p:nvPicPr>
          <p:cNvPr id="9" name="Imagen 8">
            <a:extLst>
              <a:ext uri="{FF2B5EF4-FFF2-40B4-BE49-F238E27FC236}">
                <a16:creationId xmlns:a16="http://schemas.microsoft.com/office/drawing/2014/main" id="{36DE3349-DF22-41D2-8560-88E0E2596C2E}"/>
              </a:ext>
            </a:extLst>
          </p:cNvPr>
          <p:cNvPicPr>
            <a:picLocks noChangeAspect="1"/>
          </p:cNvPicPr>
          <p:nvPr/>
        </p:nvPicPr>
        <p:blipFill>
          <a:blip r:embed="rId5"/>
          <a:stretch>
            <a:fillRect/>
          </a:stretch>
        </p:blipFill>
        <p:spPr>
          <a:xfrm>
            <a:off x="251386" y="1739342"/>
            <a:ext cx="8797723" cy="1425433"/>
          </a:xfrm>
          <a:prstGeom prst="rect">
            <a:avLst/>
          </a:prstGeom>
        </p:spPr>
      </p:pic>
      <p:sp>
        <p:nvSpPr>
          <p:cNvPr id="10" name="Rectángulo 9">
            <a:extLst>
              <a:ext uri="{FF2B5EF4-FFF2-40B4-BE49-F238E27FC236}">
                <a16:creationId xmlns:a16="http://schemas.microsoft.com/office/drawing/2014/main" id="{1545EE3D-8BDA-45A8-9163-F407198A8992}"/>
              </a:ext>
            </a:extLst>
          </p:cNvPr>
          <p:cNvSpPr/>
          <p:nvPr/>
        </p:nvSpPr>
        <p:spPr>
          <a:xfrm>
            <a:off x="3484651" y="3297588"/>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pic>
        <p:nvPicPr>
          <p:cNvPr id="11" name="Imagen 10">
            <a:extLst>
              <a:ext uri="{FF2B5EF4-FFF2-40B4-BE49-F238E27FC236}">
                <a16:creationId xmlns:a16="http://schemas.microsoft.com/office/drawing/2014/main" id="{EBF1E87B-B203-4849-AF6B-A84318E4E735}"/>
              </a:ext>
            </a:extLst>
          </p:cNvPr>
          <p:cNvPicPr>
            <a:picLocks noChangeAspect="1"/>
          </p:cNvPicPr>
          <p:nvPr/>
        </p:nvPicPr>
        <p:blipFill>
          <a:blip r:embed="rId6"/>
          <a:stretch>
            <a:fillRect/>
          </a:stretch>
        </p:blipFill>
        <p:spPr>
          <a:xfrm>
            <a:off x="2496377" y="3632308"/>
            <a:ext cx="4151245" cy="2699030"/>
          </a:xfrm>
          <a:prstGeom prst="rect">
            <a:avLst/>
          </a:prstGeom>
        </p:spPr>
      </p:pic>
    </p:spTree>
    <p:extLst>
      <p:ext uri="{BB962C8B-B14F-4D97-AF65-F5344CB8AC3E}">
        <p14:creationId xmlns:p14="http://schemas.microsoft.com/office/powerpoint/2010/main" val="2228980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76982653-E55E-49BB-B494-885A644C088A}"/>
              </a:ext>
            </a:extLst>
          </p:cNvPr>
          <p:cNvSpPr txBox="1"/>
          <p:nvPr/>
        </p:nvSpPr>
        <p:spPr>
          <a:xfrm>
            <a:off x="251385" y="1168255"/>
            <a:ext cx="7935083" cy="646331"/>
          </a:xfrm>
          <a:prstGeom prst="rect">
            <a:avLst/>
          </a:prstGeom>
          <a:noFill/>
        </p:spPr>
        <p:txBody>
          <a:bodyPr wrap="square" rtlCol="0">
            <a:spAutoFit/>
          </a:bodyPr>
          <a:lstStyle/>
          <a:p>
            <a:r>
              <a:rPr lang="es-ES" dirty="0">
                <a:solidFill>
                  <a:srgbClr val="A9A8A9"/>
                </a:solidFill>
                <a:latin typeface="Lato Bold"/>
                <a:cs typeface="Lato Bold"/>
              </a:rPr>
              <a:t>Ejecución de Gastos de Personal Extintos Corte Noviembre de 2018- FRISCO</a:t>
            </a:r>
          </a:p>
          <a:p>
            <a:endParaRPr lang="es-ES" dirty="0">
              <a:solidFill>
                <a:srgbClr val="A9A8A9"/>
              </a:solidFill>
              <a:latin typeface="Lato Bold"/>
              <a:cs typeface="Lato Bold"/>
            </a:endParaRPr>
          </a:p>
        </p:txBody>
      </p:sp>
      <p:pic>
        <p:nvPicPr>
          <p:cNvPr id="9" name="Imagen 8">
            <a:extLst>
              <a:ext uri="{FF2B5EF4-FFF2-40B4-BE49-F238E27FC236}">
                <a16:creationId xmlns:a16="http://schemas.microsoft.com/office/drawing/2014/main" id="{A6C96392-9A15-4326-BC24-E8120CCB0F9A}"/>
              </a:ext>
            </a:extLst>
          </p:cNvPr>
          <p:cNvPicPr>
            <a:picLocks noChangeAspect="1"/>
          </p:cNvPicPr>
          <p:nvPr/>
        </p:nvPicPr>
        <p:blipFill>
          <a:blip r:embed="rId5"/>
          <a:stretch>
            <a:fillRect/>
          </a:stretch>
        </p:blipFill>
        <p:spPr>
          <a:xfrm>
            <a:off x="327033" y="1569478"/>
            <a:ext cx="8670318" cy="1827234"/>
          </a:xfrm>
          <a:prstGeom prst="rect">
            <a:avLst/>
          </a:prstGeom>
        </p:spPr>
      </p:pic>
      <p:sp>
        <p:nvSpPr>
          <p:cNvPr id="10" name="Rectángulo 9">
            <a:extLst>
              <a:ext uri="{FF2B5EF4-FFF2-40B4-BE49-F238E27FC236}">
                <a16:creationId xmlns:a16="http://schemas.microsoft.com/office/drawing/2014/main" id="{5F8A1CB8-94EE-43E9-9CE5-9367321684F5}"/>
              </a:ext>
            </a:extLst>
          </p:cNvPr>
          <p:cNvSpPr/>
          <p:nvPr/>
        </p:nvSpPr>
        <p:spPr>
          <a:xfrm>
            <a:off x="3574843" y="3587400"/>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pic>
        <p:nvPicPr>
          <p:cNvPr id="11" name="Imagen 10">
            <a:extLst>
              <a:ext uri="{FF2B5EF4-FFF2-40B4-BE49-F238E27FC236}">
                <a16:creationId xmlns:a16="http://schemas.microsoft.com/office/drawing/2014/main" id="{1AE37DA5-913C-48D0-98C5-327E2704804E}"/>
              </a:ext>
            </a:extLst>
          </p:cNvPr>
          <p:cNvPicPr>
            <a:picLocks noChangeAspect="1"/>
          </p:cNvPicPr>
          <p:nvPr/>
        </p:nvPicPr>
        <p:blipFill>
          <a:blip r:embed="rId6"/>
          <a:stretch>
            <a:fillRect/>
          </a:stretch>
        </p:blipFill>
        <p:spPr>
          <a:xfrm>
            <a:off x="2732175" y="3922394"/>
            <a:ext cx="3860033" cy="2509692"/>
          </a:xfrm>
          <a:prstGeom prst="rect">
            <a:avLst/>
          </a:prstGeom>
        </p:spPr>
      </p:pic>
      <p:sp>
        <p:nvSpPr>
          <p:cNvPr id="14" name="Flecha: a la derecha 13">
            <a:hlinkClick r:id="rId7" action="ppaction://hlinksldjump"/>
            <a:extLst>
              <a:ext uri="{FF2B5EF4-FFF2-40B4-BE49-F238E27FC236}">
                <a16:creationId xmlns:a16="http://schemas.microsoft.com/office/drawing/2014/main" id="{BF3FC793-51A2-4EA6-9BBB-537DBAA555A4}"/>
              </a:ext>
            </a:extLst>
          </p:cNvPr>
          <p:cNvSpPr/>
          <p:nvPr/>
        </p:nvSpPr>
        <p:spPr>
          <a:xfrm>
            <a:off x="2551521" y="2588819"/>
            <a:ext cx="252064" cy="2061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385402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9" name="CuadroTexto 8">
            <a:extLst>
              <a:ext uri="{FF2B5EF4-FFF2-40B4-BE49-F238E27FC236}">
                <a16:creationId xmlns:a16="http://schemas.microsoft.com/office/drawing/2014/main" id="{65740602-3E0E-4CD9-B139-C5FBE47778A2}"/>
              </a:ext>
            </a:extLst>
          </p:cNvPr>
          <p:cNvSpPr txBox="1"/>
          <p:nvPr/>
        </p:nvSpPr>
        <p:spPr>
          <a:xfrm>
            <a:off x="251385" y="1168255"/>
            <a:ext cx="8672807" cy="646331"/>
          </a:xfrm>
          <a:prstGeom prst="rect">
            <a:avLst/>
          </a:prstGeom>
          <a:noFill/>
        </p:spPr>
        <p:txBody>
          <a:bodyPr wrap="square" rtlCol="0">
            <a:spAutoFit/>
          </a:bodyPr>
          <a:lstStyle/>
          <a:p>
            <a:r>
              <a:rPr lang="es-ES" dirty="0">
                <a:solidFill>
                  <a:srgbClr val="A9A8A9"/>
                </a:solidFill>
                <a:latin typeface="Lato Bold"/>
                <a:cs typeface="Lato Bold"/>
              </a:rPr>
              <a:t>Ejecución de Gastos Generales y en Proceso Corte Noviembre de 2018- FRISCO</a:t>
            </a:r>
          </a:p>
          <a:p>
            <a:endParaRPr lang="es-ES" dirty="0">
              <a:solidFill>
                <a:srgbClr val="A9A8A9"/>
              </a:solidFill>
              <a:latin typeface="Lato Bold"/>
              <a:cs typeface="Lato Bold"/>
            </a:endParaRPr>
          </a:p>
        </p:txBody>
      </p:sp>
      <p:pic>
        <p:nvPicPr>
          <p:cNvPr id="10" name="Imagen 9">
            <a:extLst>
              <a:ext uri="{FF2B5EF4-FFF2-40B4-BE49-F238E27FC236}">
                <a16:creationId xmlns:a16="http://schemas.microsoft.com/office/drawing/2014/main" id="{26AA8E92-E6CD-463D-8B9F-4EDDCE280E47}"/>
              </a:ext>
            </a:extLst>
          </p:cNvPr>
          <p:cNvPicPr>
            <a:picLocks noChangeAspect="1"/>
          </p:cNvPicPr>
          <p:nvPr/>
        </p:nvPicPr>
        <p:blipFill>
          <a:blip r:embed="rId5"/>
          <a:stretch>
            <a:fillRect/>
          </a:stretch>
        </p:blipFill>
        <p:spPr>
          <a:xfrm>
            <a:off x="358298" y="1599142"/>
            <a:ext cx="8672807" cy="4810047"/>
          </a:xfrm>
          <a:prstGeom prst="rect">
            <a:avLst/>
          </a:prstGeom>
        </p:spPr>
      </p:pic>
      <p:cxnSp>
        <p:nvCxnSpPr>
          <p:cNvPr id="11" name="Conector recto 10">
            <a:extLst>
              <a:ext uri="{FF2B5EF4-FFF2-40B4-BE49-F238E27FC236}">
                <a16:creationId xmlns:a16="http://schemas.microsoft.com/office/drawing/2014/main" id="{588BFA25-410F-48C2-A800-6FAB22BEDCD1}"/>
              </a:ext>
            </a:extLst>
          </p:cNvPr>
          <p:cNvCxnSpPr>
            <a:cxnSpLocks/>
          </p:cNvCxnSpPr>
          <p:nvPr/>
        </p:nvCxnSpPr>
        <p:spPr>
          <a:xfrm>
            <a:off x="375839" y="4219305"/>
            <a:ext cx="8638014" cy="0"/>
          </a:xfrm>
          <a:prstGeom prst="line">
            <a:avLst/>
          </a:prstGeom>
          <a:ln w="3175">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14" name="Flecha: a la derecha 13">
            <a:hlinkClick r:id="rId6" action="ppaction://hlinksldjump"/>
            <a:extLst>
              <a:ext uri="{FF2B5EF4-FFF2-40B4-BE49-F238E27FC236}">
                <a16:creationId xmlns:a16="http://schemas.microsoft.com/office/drawing/2014/main" id="{33BB79F4-3847-4D4B-8892-D8150977CF3C}"/>
              </a:ext>
            </a:extLst>
          </p:cNvPr>
          <p:cNvSpPr/>
          <p:nvPr/>
        </p:nvSpPr>
        <p:spPr>
          <a:xfrm>
            <a:off x="2803585" y="3455327"/>
            <a:ext cx="252064" cy="2061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5" name="Flecha: a la derecha 14">
            <a:hlinkClick r:id="rId7" action="ppaction://hlinksldjump"/>
            <a:extLst>
              <a:ext uri="{FF2B5EF4-FFF2-40B4-BE49-F238E27FC236}">
                <a16:creationId xmlns:a16="http://schemas.microsoft.com/office/drawing/2014/main" id="{283F2175-45EE-472C-A0EC-11C527809D79}"/>
              </a:ext>
            </a:extLst>
          </p:cNvPr>
          <p:cNvSpPr/>
          <p:nvPr/>
        </p:nvSpPr>
        <p:spPr>
          <a:xfrm>
            <a:off x="2803585" y="5005037"/>
            <a:ext cx="252064" cy="2061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5177113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938992"/>
          </a:xfrm>
          <a:prstGeom prst="rect">
            <a:avLst/>
          </a:prstGeom>
          <a:noFill/>
        </p:spPr>
        <p:txBody>
          <a:bodyPr wrap="square" rtlCol="0">
            <a:spAutoFit/>
          </a:bodyPr>
          <a:lstStyle/>
          <a:p>
            <a:pPr algn="ctr"/>
            <a:r>
              <a:rPr lang="es-CO" sz="4000" dirty="0">
                <a:solidFill>
                  <a:srgbClr val="000A8B"/>
                </a:solidFill>
              </a:rPr>
              <a:t>2. CRONOGRAMA PRESENTACION Y APROBACION ESTADOS FINANCIEROS 2018</a:t>
            </a:r>
            <a:endParaRPr lang="es-ES" sz="4000" dirty="0">
              <a:solidFill>
                <a:schemeClr val="accent5">
                  <a:lumMod val="50000"/>
                </a:schemeClr>
              </a:solidFill>
              <a:latin typeface="Arial Narrow" panose="020B0606020202030204" pitchFamily="34" charset="0"/>
            </a:endParaRP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26782472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graphicFrame>
        <p:nvGraphicFramePr>
          <p:cNvPr id="10" name="Tabla 9">
            <a:extLst>
              <a:ext uri="{FF2B5EF4-FFF2-40B4-BE49-F238E27FC236}">
                <a16:creationId xmlns:a16="http://schemas.microsoft.com/office/drawing/2014/main" id="{3E06E63F-CDED-46C2-AAA0-3CDC59C66626}"/>
              </a:ext>
            </a:extLst>
          </p:cNvPr>
          <p:cNvGraphicFramePr>
            <a:graphicFrameLocks noGrp="1"/>
          </p:cNvGraphicFramePr>
          <p:nvPr>
            <p:extLst>
              <p:ext uri="{D42A27DB-BD31-4B8C-83A1-F6EECF244321}">
                <p14:modId xmlns:p14="http://schemas.microsoft.com/office/powerpoint/2010/main" val="883122816"/>
              </p:ext>
            </p:extLst>
          </p:nvPr>
        </p:nvGraphicFramePr>
        <p:xfrm>
          <a:off x="629728" y="1729067"/>
          <a:ext cx="8022566" cy="4243074"/>
        </p:xfrm>
        <a:graphic>
          <a:graphicData uri="http://schemas.openxmlformats.org/drawingml/2006/table">
            <a:tbl>
              <a:tblPr/>
              <a:tblGrid>
                <a:gridCol w="1709001">
                  <a:extLst>
                    <a:ext uri="{9D8B030D-6E8A-4147-A177-3AD203B41FA5}">
                      <a16:colId xmlns:a16="http://schemas.microsoft.com/office/drawing/2014/main" val="1080210192"/>
                    </a:ext>
                  </a:extLst>
                </a:gridCol>
                <a:gridCol w="6313565">
                  <a:extLst>
                    <a:ext uri="{9D8B030D-6E8A-4147-A177-3AD203B41FA5}">
                      <a16:colId xmlns:a16="http://schemas.microsoft.com/office/drawing/2014/main" val="1354249435"/>
                    </a:ext>
                  </a:extLst>
                </a:gridCol>
              </a:tblGrid>
              <a:tr h="367851">
                <a:tc gridSpan="2">
                  <a:txBody>
                    <a:bodyPr/>
                    <a:lstStyle/>
                    <a:p>
                      <a:pPr algn="ctr" fontAlgn="t"/>
                      <a:r>
                        <a:rPr lang="es-CO" sz="1800" b="1" i="0" u="sng" strike="noStrike" dirty="0">
                          <a:solidFill>
                            <a:srgbClr val="000000"/>
                          </a:solidFill>
                          <a:effectLst/>
                          <a:latin typeface="Arial Narrow" panose="020B0606020202030204" pitchFamily="34" charset="0"/>
                        </a:rPr>
                        <a:t>CRONOGRAMA PRESENTACION Y APROBACION ESTADOS FINANCIEROS SAE S.A.S.</a:t>
                      </a:r>
                    </a:p>
                  </a:txBody>
                  <a:tcPr marL="8555" marR="8555" marT="8555" marB="0">
                    <a:lnL>
                      <a:noFill/>
                    </a:lnL>
                    <a:lnR>
                      <a:noFill/>
                    </a:lnR>
                    <a:lnT>
                      <a:noFill/>
                    </a:lnT>
                    <a:lnB>
                      <a:noFill/>
                    </a:lnB>
                  </a:tcPr>
                </a:tc>
                <a:tc hMerge="1">
                  <a:txBody>
                    <a:bodyPr/>
                    <a:lstStyle/>
                    <a:p>
                      <a:endParaRPr lang="es-CO"/>
                    </a:p>
                  </a:txBody>
                  <a:tcPr/>
                </a:tc>
                <a:extLst>
                  <a:ext uri="{0D108BD9-81ED-4DB2-BD59-A6C34878D82A}">
                    <a16:rowId xmlns:a16="http://schemas.microsoft.com/office/drawing/2014/main" val="1667942198"/>
                  </a:ext>
                </a:extLst>
              </a:tr>
              <a:tr h="128697">
                <a:tc>
                  <a:txBody>
                    <a:bodyPr/>
                    <a:lstStyle/>
                    <a:p>
                      <a:pPr algn="ctr" fontAlgn="t"/>
                      <a:endParaRPr lang="es-CO" sz="2200" b="1" i="0" u="sng" strike="noStrike" dirty="0">
                        <a:solidFill>
                          <a:srgbClr val="000000"/>
                        </a:solidFill>
                        <a:effectLst/>
                        <a:latin typeface="Arial Narrow" panose="020B0606020202030204" pitchFamily="34" charset="0"/>
                      </a:endParaRPr>
                    </a:p>
                  </a:txBody>
                  <a:tcPr marL="8555" marR="8555" marT="8555" marB="0">
                    <a:lnL>
                      <a:noFill/>
                    </a:lnL>
                    <a:lnR>
                      <a:noFill/>
                    </a:lnR>
                    <a:lnT>
                      <a:noFill/>
                    </a:lnT>
                    <a:lnB>
                      <a:noFill/>
                    </a:lnB>
                  </a:tcPr>
                </a:tc>
                <a:tc>
                  <a:txBody>
                    <a:bodyPr/>
                    <a:lstStyle/>
                    <a:p>
                      <a:pPr algn="ctr" fontAlgn="t"/>
                      <a:endParaRPr lang="es-CO" sz="2200" b="1" i="0" u="sng" strike="noStrike" dirty="0">
                        <a:solidFill>
                          <a:srgbClr val="000000"/>
                        </a:solidFill>
                        <a:effectLst/>
                        <a:latin typeface="Arial Narrow" panose="020B0606020202030204" pitchFamily="34" charset="0"/>
                      </a:endParaRPr>
                    </a:p>
                  </a:txBody>
                  <a:tcPr marL="8555" marR="8555" marT="8555" marB="0">
                    <a:lnL>
                      <a:noFill/>
                    </a:lnL>
                    <a:lnR>
                      <a:noFill/>
                    </a:lnR>
                    <a:lnT>
                      <a:noFill/>
                    </a:lnT>
                    <a:lnB>
                      <a:noFill/>
                    </a:lnB>
                  </a:tcPr>
                </a:tc>
                <a:extLst>
                  <a:ext uri="{0D108BD9-81ED-4DB2-BD59-A6C34878D82A}">
                    <a16:rowId xmlns:a16="http://schemas.microsoft.com/office/drawing/2014/main" val="821301369"/>
                  </a:ext>
                </a:extLst>
              </a:tr>
              <a:tr h="149035">
                <a:tc>
                  <a:txBody>
                    <a:bodyPr/>
                    <a:lstStyle/>
                    <a:p>
                      <a:pPr algn="ctr" fontAlgn="ctr"/>
                      <a:r>
                        <a:rPr lang="es-CO" sz="1800" b="1" i="0" u="none" strike="noStrike" dirty="0">
                          <a:solidFill>
                            <a:srgbClr val="000000"/>
                          </a:solidFill>
                          <a:effectLst/>
                          <a:latin typeface="Arial Narrow" panose="020B0606020202030204" pitchFamily="34" charset="0"/>
                        </a:rPr>
                        <a:t>FECHA                                                                  </a:t>
                      </a:r>
                    </a:p>
                  </a:txBody>
                  <a:tcPr marL="8555" marR="8555" marT="855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s-CO" sz="1800" b="1" i="0" u="none" strike="noStrike" dirty="0">
                          <a:solidFill>
                            <a:srgbClr val="000000"/>
                          </a:solidFill>
                          <a:effectLst/>
                          <a:latin typeface="Arial Narrow" panose="020B0606020202030204" pitchFamily="34" charset="0"/>
                        </a:rPr>
                        <a:t>ACTIVIDAD</a:t>
                      </a:r>
                    </a:p>
                  </a:txBody>
                  <a:tcPr marL="8555" marR="8555" marT="855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8050925"/>
                  </a:ext>
                </a:extLst>
              </a:tr>
              <a:tr h="290859">
                <a:tc>
                  <a:txBody>
                    <a:bodyPr/>
                    <a:lstStyle/>
                    <a:p>
                      <a:pPr marL="0" algn="l" defTabSz="457200" rtl="0" eaLnBrk="1" fontAlgn="ctr" latinLnBrk="0" hangingPunct="1"/>
                      <a:r>
                        <a:rPr lang="es-CO" sz="1800" b="0" i="0" u="none" strike="noStrike" kern="1200" dirty="0">
                          <a:solidFill>
                            <a:srgbClr val="000000"/>
                          </a:solidFill>
                          <a:effectLst/>
                          <a:latin typeface="Arial Narrow" panose="020B0606020202030204" pitchFamily="34" charset="0"/>
                          <a:ea typeface="+mn-ea"/>
                          <a:cs typeface="+mn-cs"/>
                        </a:rPr>
                        <a:t>Febrero 8 de 2019</a:t>
                      </a:r>
                    </a:p>
                  </a:txBody>
                  <a:tcPr>
                    <a:lnT w="6350" cap="flat" cmpd="sng" algn="ctr">
                      <a:solidFill>
                        <a:srgbClr val="000000"/>
                      </a:solidFill>
                      <a:prstDash val="solid"/>
                      <a:round/>
                      <a:headEnd type="none" w="med" len="med"/>
                      <a:tailEnd type="none" w="med" len="med"/>
                    </a:lnT>
                  </a:tcPr>
                </a:tc>
                <a:tc>
                  <a:txBody>
                    <a:bodyPr/>
                    <a:lstStyle/>
                    <a:p>
                      <a:pPr marL="0" algn="l" defTabSz="457200" rtl="0" eaLnBrk="1" fontAlgn="ctr" latinLnBrk="0" hangingPunct="1"/>
                      <a:r>
                        <a:rPr lang="es-CO" sz="1800" b="0" i="0" u="none" strike="noStrike" kern="1200" dirty="0">
                          <a:solidFill>
                            <a:srgbClr val="000000"/>
                          </a:solidFill>
                          <a:effectLst/>
                          <a:latin typeface="Arial Narrow" panose="020B0606020202030204" pitchFamily="34" charset="0"/>
                          <a:ea typeface="+mn-ea"/>
                          <a:cs typeface="+mn-cs"/>
                        </a:rPr>
                        <a:t>Entrega de Información por parte de SAE</a:t>
                      </a:r>
                    </a:p>
                  </a:txBody>
                  <a:tcPr marL="8555" marR="8555" marT="8555" marB="0">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0365641"/>
                  </a:ext>
                </a:extLst>
              </a:tr>
              <a:tr h="0">
                <a:tc>
                  <a:txBody>
                    <a:bodyPr/>
                    <a:lstStyle/>
                    <a:p>
                      <a:pPr algn="l" fontAlgn="ctr"/>
                      <a:r>
                        <a:rPr lang="es-CO" sz="1800" b="0" i="0" u="none" strike="noStrike" dirty="0">
                          <a:solidFill>
                            <a:srgbClr val="000000"/>
                          </a:solidFill>
                          <a:effectLst/>
                          <a:latin typeface="Arial Narrow" panose="020B0606020202030204" pitchFamily="34" charset="0"/>
                        </a:rPr>
                        <a:t>Febrero 13 -2019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marR="0" lvl="0" indent="0" algn="l" defTabSz="457200" rtl="0" eaLnBrk="1" fontAlgn="t" latinLnBrk="0" hangingPunct="1">
                        <a:lnSpc>
                          <a:spcPct val="100000"/>
                        </a:lnSpc>
                        <a:spcBef>
                          <a:spcPts val="0"/>
                        </a:spcBef>
                        <a:spcAft>
                          <a:spcPts val="0"/>
                        </a:spcAft>
                        <a:buClrTx/>
                        <a:buSzTx/>
                        <a:buFontTx/>
                        <a:buNone/>
                        <a:tabLst/>
                        <a:defRPr/>
                      </a:pPr>
                      <a:r>
                        <a:rPr lang="es-CO" sz="1800" b="0" i="0" u="none" strike="noStrike" dirty="0">
                          <a:solidFill>
                            <a:srgbClr val="000000"/>
                          </a:solidFill>
                          <a:effectLst/>
                          <a:latin typeface="Arial Narrow" panose="020B0606020202030204" pitchFamily="34" charset="0"/>
                        </a:rPr>
                        <a:t>Inicio Visita Revisoría Fiscal</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7341683"/>
                  </a:ext>
                </a:extLst>
              </a:tr>
              <a:tr h="216738">
                <a:tc>
                  <a:txBody>
                    <a:bodyPr/>
                    <a:lstStyle/>
                    <a:p>
                      <a:pPr algn="l" fontAlgn="ctr"/>
                      <a:r>
                        <a:rPr lang="es-CO" sz="1800" b="0" i="0" u="none" strike="noStrike" dirty="0">
                          <a:solidFill>
                            <a:srgbClr val="000000"/>
                          </a:solidFill>
                          <a:effectLst/>
                          <a:latin typeface="Arial Narrow" panose="020B0606020202030204" pitchFamily="34" charset="0"/>
                        </a:rPr>
                        <a:t>Febrero 15 –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Entrega de Información Complementaria - Notas a los E.F. por parte de SAE</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7340075"/>
                  </a:ext>
                </a:extLst>
              </a:tr>
              <a:tr h="322052">
                <a:tc>
                  <a:txBody>
                    <a:bodyPr/>
                    <a:lstStyle/>
                    <a:p>
                      <a:pPr algn="l" fontAlgn="ctr"/>
                      <a:r>
                        <a:rPr lang="es-CO" sz="1800" b="0" i="0" u="none" strike="noStrike" dirty="0">
                          <a:solidFill>
                            <a:srgbClr val="000000"/>
                          </a:solidFill>
                          <a:effectLst/>
                          <a:latin typeface="Arial Narrow" panose="020B0606020202030204" pitchFamily="34" charset="0"/>
                        </a:rPr>
                        <a:t>Febrero 22 –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Entrega Dictamen Preliminar por parte de Revisoría Fiscal</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7840304"/>
                  </a:ext>
                </a:extLst>
              </a:tr>
              <a:tr h="276045">
                <a:tc>
                  <a:txBody>
                    <a:bodyPr/>
                    <a:lstStyle/>
                    <a:p>
                      <a:pPr algn="l" fontAlgn="ctr"/>
                      <a:r>
                        <a:rPr lang="es-CO" sz="1800" b="0" i="0" u="none" strike="noStrike" dirty="0">
                          <a:solidFill>
                            <a:srgbClr val="000000"/>
                          </a:solidFill>
                          <a:effectLst/>
                          <a:latin typeface="Arial Narrow" panose="020B0606020202030204" pitchFamily="34" charset="0"/>
                        </a:rPr>
                        <a:t>Febrero 22 –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Entrega Información Preliminar a CISA</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5688850"/>
                  </a:ext>
                </a:extLst>
              </a:tr>
              <a:tr h="290859">
                <a:tc>
                  <a:txBody>
                    <a:bodyPr/>
                    <a:lstStyle/>
                    <a:p>
                      <a:pPr algn="l" fontAlgn="ctr"/>
                      <a:r>
                        <a:rPr lang="es-CO" sz="1800" b="0" i="0" u="none" strike="noStrike" dirty="0">
                          <a:solidFill>
                            <a:srgbClr val="000000"/>
                          </a:solidFill>
                          <a:effectLst/>
                          <a:latin typeface="Arial Narrow" panose="020B0606020202030204" pitchFamily="34" charset="0"/>
                        </a:rPr>
                        <a:t>Febrero 25 –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Comité Financiero - Presentación E.F. corte Dic./2018</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6742755"/>
                  </a:ext>
                </a:extLst>
              </a:tr>
              <a:tr h="290859">
                <a:tc>
                  <a:txBody>
                    <a:bodyPr/>
                    <a:lstStyle/>
                    <a:p>
                      <a:pPr algn="l" fontAlgn="ctr"/>
                      <a:r>
                        <a:rPr lang="es-CO" sz="1800" b="0" i="0" u="none" strike="noStrike" dirty="0">
                          <a:solidFill>
                            <a:srgbClr val="000000"/>
                          </a:solidFill>
                          <a:effectLst/>
                          <a:latin typeface="Arial Narrow" panose="020B0606020202030204" pitchFamily="34" charset="0"/>
                        </a:rPr>
                        <a:t>Febrero 28 –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Junta Directiva - Presentación y Aprobación E.F. corte Dic./2018</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9634213"/>
                  </a:ext>
                </a:extLst>
              </a:tr>
              <a:tr h="290859">
                <a:tc>
                  <a:txBody>
                    <a:bodyPr/>
                    <a:lstStyle/>
                    <a:p>
                      <a:pPr algn="l" fontAlgn="ctr"/>
                      <a:r>
                        <a:rPr lang="es-CO" sz="1800" b="0" i="0" u="none" strike="noStrike" dirty="0">
                          <a:solidFill>
                            <a:srgbClr val="000000"/>
                          </a:solidFill>
                          <a:effectLst/>
                          <a:latin typeface="Arial Narrow" panose="020B0606020202030204" pitchFamily="34" charset="0"/>
                        </a:rPr>
                        <a:t>Marzo 8 –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Citación Asamblea Ordinaria</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2289132"/>
                  </a:ext>
                </a:extLst>
              </a:tr>
              <a:tr h="290859">
                <a:tc>
                  <a:txBody>
                    <a:bodyPr/>
                    <a:lstStyle/>
                    <a:p>
                      <a:pPr algn="l" fontAlgn="ctr"/>
                      <a:r>
                        <a:rPr lang="es-CO" sz="1800" b="0" i="0" u="none" strike="noStrike" dirty="0">
                          <a:solidFill>
                            <a:srgbClr val="000000"/>
                          </a:solidFill>
                          <a:effectLst/>
                          <a:latin typeface="Arial Narrow" panose="020B0606020202030204" pitchFamily="34" charset="0"/>
                        </a:rPr>
                        <a:t>Marzo 15 –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Asamblea Ordinaria de Accionistas</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281835"/>
                  </a:ext>
                </a:extLst>
              </a:tr>
            </a:tbl>
          </a:graphicData>
        </a:graphic>
      </p:graphicFrame>
    </p:spTree>
    <p:extLst>
      <p:ext uri="{BB962C8B-B14F-4D97-AF65-F5344CB8AC3E}">
        <p14:creationId xmlns:p14="http://schemas.microsoft.com/office/powerpoint/2010/main" val="1986851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323439"/>
          </a:xfrm>
          <a:prstGeom prst="rect">
            <a:avLst/>
          </a:prstGeom>
          <a:noFill/>
        </p:spPr>
        <p:txBody>
          <a:bodyPr wrap="square" rtlCol="0">
            <a:spAutoFit/>
          </a:bodyPr>
          <a:lstStyle/>
          <a:p>
            <a:pPr algn="ctr"/>
            <a:r>
              <a:rPr lang="es-CO" sz="4000" dirty="0">
                <a:solidFill>
                  <a:srgbClr val="000A8B"/>
                </a:solidFill>
              </a:rPr>
              <a:t>3. PORTAFOLIO</a:t>
            </a:r>
          </a:p>
          <a:p>
            <a:pPr algn="ctr"/>
            <a:r>
              <a:rPr lang="es-CO" sz="4000" dirty="0">
                <a:solidFill>
                  <a:srgbClr val="000A8B"/>
                </a:solidFill>
              </a:rPr>
              <a:t> A 30 DE NOVIEMBRE DE 2018</a:t>
            </a:r>
            <a:endParaRPr lang="es-ES" sz="4000" dirty="0">
              <a:solidFill>
                <a:schemeClr val="accent5">
                  <a:lumMod val="50000"/>
                </a:schemeClr>
              </a:solidFill>
              <a:latin typeface="Arial Narrow" panose="020B0606020202030204" pitchFamily="34" charset="0"/>
            </a:endParaRP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4005949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0" name="Título 7">
            <a:extLst>
              <a:ext uri="{FF2B5EF4-FFF2-40B4-BE49-F238E27FC236}">
                <a16:creationId xmlns:a16="http://schemas.microsoft.com/office/drawing/2014/main" id="{6BFD5352-2453-4412-99D2-8980474CB1BC}"/>
              </a:ext>
            </a:extLst>
          </p:cNvPr>
          <p:cNvSpPr txBox="1">
            <a:spLocks/>
          </p:cNvSpPr>
          <p:nvPr/>
        </p:nvSpPr>
        <p:spPr>
          <a:xfrm>
            <a:off x="2907101"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NOVIEMBRE 2018 </a:t>
            </a:r>
          </a:p>
        </p:txBody>
      </p:sp>
      <p:graphicFrame>
        <p:nvGraphicFramePr>
          <p:cNvPr id="15" name="Tabla 14">
            <a:extLst>
              <a:ext uri="{FF2B5EF4-FFF2-40B4-BE49-F238E27FC236}">
                <a16:creationId xmlns:a16="http://schemas.microsoft.com/office/drawing/2014/main" id="{79BC1D92-8F06-497A-8044-41D0A2015C63}"/>
              </a:ext>
            </a:extLst>
          </p:cNvPr>
          <p:cNvGraphicFramePr>
            <a:graphicFrameLocks noGrp="1"/>
          </p:cNvGraphicFramePr>
          <p:nvPr>
            <p:extLst>
              <p:ext uri="{D42A27DB-BD31-4B8C-83A1-F6EECF244321}">
                <p14:modId xmlns:p14="http://schemas.microsoft.com/office/powerpoint/2010/main" val="2140827450"/>
              </p:ext>
            </p:extLst>
          </p:nvPr>
        </p:nvGraphicFramePr>
        <p:xfrm>
          <a:off x="470141" y="1405323"/>
          <a:ext cx="8214505" cy="2538339"/>
        </p:xfrm>
        <a:graphic>
          <a:graphicData uri="http://schemas.openxmlformats.org/drawingml/2006/table">
            <a:tbl>
              <a:tblPr/>
              <a:tblGrid>
                <a:gridCol w="2264666">
                  <a:extLst>
                    <a:ext uri="{9D8B030D-6E8A-4147-A177-3AD203B41FA5}">
                      <a16:colId xmlns:a16="http://schemas.microsoft.com/office/drawing/2014/main" val="303225154"/>
                    </a:ext>
                  </a:extLst>
                </a:gridCol>
                <a:gridCol w="1356088">
                  <a:extLst>
                    <a:ext uri="{9D8B030D-6E8A-4147-A177-3AD203B41FA5}">
                      <a16:colId xmlns:a16="http://schemas.microsoft.com/office/drawing/2014/main" val="1877884927"/>
                    </a:ext>
                  </a:extLst>
                </a:gridCol>
                <a:gridCol w="1559503">
                  <a:extLst>
                    <a:ext uri="{9D8B030D-6E8A-4147-A177-3AD203B41FA5}">
                      <a16:colId xmlns:a16="http://schemas.microsoft.com/office/drawing/2014/main" val="3848573420"/>
                    </a:ext>
                  </a:extLst>
                </a:gridCol>
                <a:gridCol w="1600184">
                  <a:extLst>
                    <a:ext uri="{9D8B030D-6E8A-4147-A177-3AD203B41FA5}">
                      <a16:colId xmlns:a16="http://schemas.microsoft.com/office/drawing/2014/main" val="1118888133"/>
                    </a:ext>
                  </a:extLst>
                </a:gridCol>
                <a:gridCol w="1434064">
                  <a:extLst>
                    <a:ext uri="{9D8B030D-6E8A-4147-A177-3AD203B41FA5}">
                      <a16:colId xmlns:a16="http://schemas.microsoft.com/office/drawing/2014/main" val="1750591246"/>
                    </a:ext>
                  </a:extLst>
                </a:gridCol>
              </a:tblGrid>
              <a:tr h="176640">
                <a:tc>
                  <a:txBody>
                    <a:bodyPr/>
                    <a:lstStyle/>
                    <a:p>
                      <a:pPr algn="l" fontAlgn="b"/>
                      <a:endParaRPr lang="es-CO"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gridSpan="2">
                  <a:txBody>
                    <a:bodyPr/>
                    <a:lstStyle/>
                    <a:p>
                      <a:pPr algn="ctr" fontAlgn="b"/>
                      <a:r>
                        <a:rPr lang="es-CO" sz="1100" b="0" i="0" u="none" strike="noStrike">
                          <a:solidFill>
                            <a:srgbClr val="000000"/>
                          </a:solidFill>
                          <a:effectLst/>
                          <a:latin typeface="Arial Narrow" panose="020B0606020202030204" pitchFamily="34" charset="0"/>
                        </a:rPr>
                        <a:t>CIFRAS EN MILLONES DE PESOS </a:t>
                      </a:r>
                    </a:p>
                  </a:txBody>
                  <a:tcPr marL="9525" marR="9525" marT="9525" marB="0" anchor="b">
                    <a:lnL>
                      <a:noFill/>
                    </a:lnL>
                    <a:lnR>
                      <a:noFill/>
                    </a:lnR>
                    <a:lnT>
                      <a:noFill/>
                    </a:lnT>
                    <a:lnB>
                      <a:noFill/>
                    </a:lnB>
                  </a:tcPr>
                </a:tc>
                <a:tc hMerge="1">
                  <a:txBody>
                    <a:bodyPr/>
                    <a:lstStyle/>
                    <a:p>
                      <a:endParaRPr lang="es-CO"/>
                    </a:p>
                  </a:txBody>
                  <a:tcPr/>
                </a:tc>
                <a:extLst>
                  <a:ext uri="{0D108BD9-81ED-4DB2-BD59-A6C34878D82A}">
                    <a16:rowId xmlns:a16="http://schemas.microsoft.com/office/drawing/2014/main" val="2025064645"/>
                  </a:ext>
                </a:extLst>
              </a:tr>
              <a:tr h="578094">
                <a:tc>
                  <a:txBody>
                    <a:bodyPr/>
                    <a:lstStyle/>
                    <a:p>
                      <a:pPr algn="ctr" fontAlgn="ctr"/>
                      <a:r>
                        <a:rPr lang="es-CO" sz="1400" b="1" i="0" u="none" strike="noStrike">
                          <a:solidFill>
                            <a:srgbClr val="FFFFFF"/>
                          </a:solidFill>
                          <a:effectLst/>
                          <a:latin typeface="Arial Narrow" panose="020B0606020202030204" pitchFamily="34" charset="0"/>
                        </a:rPr>
                        <a:t>COMPOSICION DEL PORTAFOLIO </a:t>
                      </a:r>
                    </a:p>
                  </a:txBody>
                  <a:tcPr marL="9525" marR="9525" marT="9525" marB="0" anchor="ctr">
                    <a:lnL>
                      <a:noFill/>
                    </a:lnL>
                    <a:lnR>
                      <a:noFill/>
                    </a:lnR>
                    <a:lnT>
                      <a:noFill/>
                    </a:lnT>
                    <a:lnB>
                      <a:noFill/>
                    </a:lnB>
                    <a:solidFill>
                      <a:srgbClr val="C65911"/>
                    </a:solidFill>
                  </a:tcPr>
                </a:tc>
                <a:tc>
                  <a:txBody>
                    <a:bodyPr/>
                    <a:lstStyle/>
                    <a:p>
                      <a:pPr algn="ctr" fontAlgn="ctr"/>
                      <a:r>
                        <a:rPr lang="es-CO" sz="1400" b="1" i="0" u="none" strike="noStrike" dirty="0">
                          <a:solidFill>
                            <a:srgbClr val="FFFFFF"/>
                          </a:solidFill>
                          <a:effectLst/>
                          <a:latin typeface="Arial Narrow" panose="020B0606020202030204" pitchFamily="34" charset="0"/>
                        </a:rPr>
                        <a:t>EXTINTOS</a:t>
                      </a:r>
                    </a:p>
                  </a:txBody>
                  <a:tcPr marL="9525" marR="9525" marT="9525" marB="0" anchor="ctr">
                    <a:lnL>
                      <a:noFill/>
                    </a:lnL>
                    <a:lnR>
                      <a:noFill/>
                    </a:lnR>
                    <a:lnT>
                      <a:noFill/>
                    </a:lnT>
                    <a:lnB>
                      <a:noFill/>
                    </a:lnB>
                    <a:solidFill>
                      <a:srgbClr val="C65911"/>
                    </a:solidFill>
                  </a:tcPr>
                </a:tc>
                <a:tc>
                  <a:txBody>
                    <a:bodyPr/>
                    <a:lstStyle/>
                    <a:p>
                      <a:pPr algn="ctr" fontAlgn="ctr"/>
                      <a:r>
                        <a:rPr lang="es-CO" sz="1400" b="1" i="0" u="none" strike="noStrike" dirty="0">
                          <a:solidFill>
                            <a:srgbClr val="FFFFFF"/>
                          </a:solidFill>
                          <a:effectLst/>
                          <a:latin typeface="Arial Narrow" panose="020B0606020202030204" pitchFamily="34" charset="0"/>
                        </a:rPr>
                        <a:t>EN PROCESO EXTINCION </a:t>
                      </a:r>
                    </a:p>
                  </a:txBody>
                  <a:tcPr marL="9525" marR="9525" marT="9525" marB="0" anchor="ctr">
                    <a:lnL>
                      <a:noFill/>
                    </a:lnL>
                    <a:lnR>
                      <a:noFill/>
                    </a:lnR>
                    <a:lnT>
                      <a:noFill/>
                    </a:lnT>
                    <a:lnB>
                      <a:noFill/>
                    </a:lnB>
                    <a:solidFill>
                      <a:srgbClr val="C65911"/>
                    </a:solidFill>
                  </a:tcPr>
                </a:tc>
                <a:tc>
                  <a:txBody>
                    <a:bodyPr/>
                    <a:lstStyle/>
                    <a:p>
                      <a:pPr algn="ctr" fontAlgn="ctr"/>
                      <a:r>
                        <a:rPr lang="es-CO" sz="1400" b="1" i="0" u="none" strike="noStrike">
                          <a:solidFill>
                            <a:srgbClr val="FFFFFF"/>
                          </a:solidFill>
                          <a:effectLst/>
                          <a:latin typeface="Arial Narrow" panose="020B0606020202030204" pitchFamily="34" charset="0"/>
                        </a:rPr>
                        <a:t>TOTAL PORTAFOLIO NOVIEMBRE/2018</a:t>
                      </a:r>
                    </a:p>
                  </a:txBody>
                  <a:tcPr marL="9525" marR="9525" marT="9525" marB="0" anchor="ctr">
                    <a:lnL>
                      <a:noFill/>
                    </a:lnL>
                    <a:lnR>
                      <a:noFill/>
                    </a:lnR>
                    <a:lnT>
                      <a:noFill/>
                    </a:lnT>
                    <a:lnB>
                      <a:noFill/>
                    </a:lnB>
                    <a:solidFill>
                      <a:srgbClr val="C65911"/>
                    </a:solidFill>
                  </a:tcPr>
                </a:tc>
                <a:tc>
                  <a:txBody>
                    <a:bodyPr/>
                    <a:lstStyle/>
                    <a:p>
                      <a:pPr algn="ctr" fontAlgn="ctr"/>
                      <a:r>
                        <a:rPr lang="es-CO" sz="1400" b="1" i="0" u="none" strike="noStrike">
                          <a:solidFill>
                            <a:srgbClr val="FFFFFF"/>
                          </a:solidFill>
                          <a:effectLst/>
                          <a:latin typeface="Arial Narrow" panose="020B0606020202030204" pitchFamily="34" charset="0"/>
                        </a:rPr>
                        <a:t>PART.%</a:t>
                      </a:r>
                    </a:p>
                  </a:txBody>
                  <a:tcPr marL="9525" marR="9525" marT="9525" marB="0" anchor="ctr">
                    <a:lnL>
                      <a:noFill/>
                    </a:lnL>
                    <a:lnR>
                      <a:noFill/>
                    </a:lnR>
                    <a:lnT>
                      <a:noFill/>
                    </a:lnT>
                    <a:lnB>
                      <a:noFill/>
                    </a:lnB>
                    <a:solidFill>
                      <a:srgbClr val="C65911"/>
                    </a:solidFill>
                  </a:tcPr>
                </a:tc>
                <a:extLst>
                  <a:ext uri="{0D108BD9-81ED-4DB2-BD59-A6C34878D82A}">
                    <a16:rowId xmlns:a16="http://schemas.microsoft.com/office/drawing/2014/main" val="3696761713"/>
                  </a:ext>
                </a:extLst>
              </a:tr>
              <a:tr h="211384">
                <a:tc>
                  <a:txBody>
                    <a:bodyPr/>
                    <a:lstStyle/>
                    <a:p>
                      <a:pPr algn="l" fontAlgn="b"/>
                      <a:r>
                        <a:rPr lang="es-CO" sz="1400" b="0" i="0" u="none" strike="noStrike">
                          <a:solidFill>
                            <a:srgbClr val="000000"/>
                          </a:solidFill>
                          <a:effectLst/>
                          <a:latin typeface="Arial Narrow" panose="020B0606020202030204" pitchFamily="34" charset="0"/>
                        </a:rPr>
                        <a:t>Bancos Nacionales</a:t>
                      </a:r>
                    </a:p>
                  </a:txBody>
                  <a:tcPr marL="9525" marR="9525" marT="9525" marB="0" anchor="b">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3,866.00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7,820.00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11,686.00 </a:t>
                      </a:r>
                    </a:p>
                  </a:txBody>
                  <a:tcPr marL="9525" marR="9525" marT="9525" marB="0" anchor="ctr">
                    <a:lnL>
                      <a:noFill/>
                    </a:lnL>
                    <a:lnR>
                      <a:noFill/>
                    </a:lnR>
                    <a:lnT>
                      <a:noFill/>
                    </a:lnT>
                    <a:lnB>
                      <a:noFill/>
                    </a:lnB>
                  </a:tcPr>
                </a:tc>
                <a:tc>
                  <a:txBody>
                    <a:bodyPr/>
                    <a:lstStyle/>
                    <a:p>
                      <a:pPr algn="ctr" fontAlgn="b"/>
                      <a:r>
                        <a:rPr lang="es-CO" sz="1400" b="0" i="0" u="none" strike="noStrike">
                          <a:solidFill>
                            <a:srgbClr val="000000"/>
                          </a:solidFill>
                          <a:effectLst/>
                          <a:latin typeface="Arial Narrow" panose="020B0606020202030204" pitchFamily="34" charset="0"/>
                        </a:rPr>
                        <a:t>1.45%</a:t>
                      </a:r>
                    </a:p>
                  </a:txBody>
                  <a:tcPr marL="9525" marR="9525" marT="9525" marB="0" anchor="b">
                    <a:lnL>
                      <a:noFill/>
                    </a:lnL>
                    <a:lnR>
                      <a:noFill/>
                    </a:lnR>
                    <a:lnT>
                      <a:noFill/>
                    </a:lnT>
                    <a:lnB>
                      <a:noFill/>
                    </a:lnB>
                  </a:tcPr>
                </a:tc>
                <a:extLst>
                  <a:ext uri="{0D108BD9-81ED-4DB2-BD59-A6C34878D82A}">
                    <a16:rowId xmlns:a16="http://schemas.microsoft.com/office/drawing/2014/main" val="3497380701"/>
                  </a:ext>
                </a:extLst>
              </a:tr>
              <a:tr h="211384">
                <a:tc>
                  <a:txBody>
                    <a:bodyPr/>
                    <a:lstStyle/>
                    <a:p>
                      <a:pPr algn="l" fontAlgn="b"/>
                      <a:r>
                        <a:rPr lang="es-CO" sz="1400" b="0" i="0" u="none" strike="noStrike">
                          <a:solidFill>
                            <a:srgbClr val="000000"/>
                          </a:solidFill>
                          <a:effectLst/>
                          <a:latin typeface="Arial Narrow" panose="020B0606020202030204" pitchFamily="34" charset="0"/>
                        </a:rPr>
                        <a:t>Bancos Internacionales</a:t>
                      </a:r>
                    </a:p>
                  </a:txBody>
                  <a:tcPr marL="9525" marR="9525" marT="9525" marB="0" anchor="b">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244.00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244.00 </a:t>
                      </a:r>
                    </a:p>
                  </a:txBody>
                  <a:tcPr marL="9525" marR="9525" marT="9525" marB="0" anchor="ctr">
                    <a:lnL>
                      <a:noFill/>
                    </a:lnL>
                    <a:lnR>
                      <a:noFill/>
                    </a:lnR>
                    <a:lnT>
                      <a:noFill/>
                    </a:lnT>
                    <a:lnB>
                      <a:noFill/>
                    </a:lnB>
                  </a:tcPr>
                </a:tc>
                <a:tc>
                  <a:txBody>
                    <a:bodyPr/>
                    <a:lstStyle/>
                    <a:p>
                      <a:pPr algn="ctr" fontAlgn="b"/>
                      <a:r>
                        <a:rPr lang="es-CO" sz="1400" b="0" i="0" u="none" strike="noStrike">
                          <a:solidFill>
                            <a:srgbClr val="000000"/>
                          </a:solidFill>
                          <a:effectLst/>
                          <a:latin typeface="Arial Narrow" panose="020B0606020202030204" pitchFamily="34" charset="0"/>
                        </a:rPr>
                        <a:t>0.03%</a:t>
                      </a:r>
                    </a:p>
                  </a:txBody>
                  <a:tcPr marL="9525" marR="9525" marT="9525" marB="0" anchor="b">
                    <a:lnL>
                      <a:noFill/>
                    </a:lnL>
                    <a:lnR>
                      <a:noFill/>
                    </a:lnR>
                    <a:lnT>
                      <a:noFill/>
                    </a:lnT>
                    <a:lnB>
                      <a:noFill/>
                    </a:lnB>
                  </a:tcPr>
                </a:tc>
                <a:extLst>
                  <a:ext uri="{0D108BD9-81ED-4DB2-BD59-A6C34878D82A}">
                    <a16:rowId xmlns:a16="http://schemas.microsoft.com/office/drawing/2014/main" val="1620083666"/>
                  </a:ext>
                </a:extLst>
              </a:tr>
              <a:tr h="211384">
                <a:tc>
                  <a:txBody>
                    <a:bodyPr/>
                    <a:lstStyle/>
                    <a:p>
                      <a:pPr algn="l" fontAlgn="b"/>
                      <a:r>
                        <a:rPr lang="es-CO" sz="1400" b="0" i="0" u="none" strike="noStrike">
                          <a:solidFill>
                            <a:srgbClr val="000000"/>
                          </a:solidFill>
                          <a:effectLst/>
                          <a:latin typeface="Arial Narrow" panose="020B0606020202030204" pitchFamily="34" charset="0"/>
                        </a:rPr>
                        <a:t>FIC</a:t>
                      </a:r>
                    </a:p>
                  </a:txBody>
                  <a:tcPr marL="9525" marR="9525" marT="9525" marB="0" anchor="b">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60,517.00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262,484.00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323,001.00 </a:t>
                      </a:r>
                    </a:p>
                  </a:txBody>
                  <a:tcPr marL="9525" marR="9525" marT="9525" marB="0" anchor="ctr">
                    <a:lnL>
                      <a:noFill/>
                    </a:lnL>
                    <a:lnR>
                      <a:noFill/>
                    </a:lnR>
                    <a:lnT>
                      <a:noFill/>
                    </a:lnT>
                    <a:lnB>
                      <a:noFill/>
                    </a:lnB>
                  </a:tcPr>
                </a:tc>
                <a:tc>
                  <a:txBody>
                    <a:bodyPr/>
                    <a:lstStyle/>
                    <a:p>
                      <a:pPr algn="ctr" fontAlgn="b"/>
                      <a:r>
                        <a:rPr lang="es-CO" sz="1400" b="0" i="0" u="none" strike="noStrike">
                          <a:solidFill>
                            <a:srgbClr val="000000"/>
                          </a:solidFill>
                          <a:effectLst/>
                          <a:latin typeface="Arial Narrow" panose="020B0606020202030204" pitchFamily="34" charset="0"/>
                        </a:rPr>
                        <a:t>40.17%</a:t>
                      </a:r>
                    </a:p>
                  </a:txBody>
                  <a:tcPr marL="9525" marR="9525" marT="9525" marB="0" anchor="b">
                    <a:lnL>
                      <a:noFill/>
                    </a:lnL>
                    <a:lnR>
                      <a:noFill/>
                    </a:lnR>
                    <a:lnT>
                      <a:noFill/>
                    </a:lnT>
                    <a:lnB>
                      <a:noFill/>
                    </a:lnB>
                  </a:tcPr>
                </a:tc>
                <a:extLst>
                  <a:ext uri="{0D108BD9-81ED-4DB2-BD59-A6C34878D82A}">
                    <a16:rowId xmlns:a16="http://schemas.microsoft.com/office/drawing/2014/main" val="2548384258"/>
                  </a:ext>
                </a:extLst>
              </a:tr>
              <a:tr h="211384">
                <a:tc>
                  <a:txBody>
                    <a:bodyPr/>
                    <a:lstStyle/>
                    <a:p>
                      <a:pPr algn="l" fontAlgn="b"/>
                      <a:r>
                        <a:rPr lang="es-CO" sz="1400" b="0" i="0" u="none" strike="noStrike">
                          <a:solidFill>
                            <a:srgbClr val="000000"/>
                          </a:solidFill>
                          <a:effectLst/>
                          <a:latin typeface="Arial Narrow" panose="020B0606020202030204" pitchFamily="34" charset="0"/>
                        </a:rPr>
                        <a:t>TES</a:t>
                      </a:r>
                    </a:p>
                  </a:txBody>
                  <a:tcPr marL="9525" marR="9525" marT="9525" marB="0" anchor="b">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61,320.00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195,384.00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256,704.00 </a:t>
                      </a:r>
                    </a:p>
                  </a:txBody>
                  <a:tcPr marL="9525" marR="9525" marT="9525" marB="0" anchor="ctr">
                    <a:lnL>
                      <a:noFill/>
                    </a:lnL>
                    <a:lnR>
                      <a:noFill/>
                    </a:lnR>
                    <a:lnT>
                      <a:noFill/>
                    </a:lnT>
                    <a:lnB>
                      <a:noFill/>
                    </a:lnB>
                  </a:tcPr>
                </a:tc>
                <a:tc>
                  <a:txBody>
                    <a:bodyPr/>
                    <a:lstStyle/>
                    <a:p>
                      <a:pPr algn="ctr" fontAlgn="b"/>
                      <a:r>
                        <a:rPr lang="es-CO" sz="1400" b="0" i="0" u="none" strike="noStrike">
                          <a:solidFill>
                            <a:srgbClr val="000000"/>
                          </a:solidFill>
                          <a:effectLst/>
                          <a:latin typeface="Arial Narrow" panose="020B0606020202030204" pitchFamily="34" charset="0"/>
                        </a:rPr>
                        <a:t>31.92%</a:t>
                      </a:r>
                    </a:p>
                  </a:txBody>
                  <a:tcPr marL="9525" marR="9525" marT="9525" marB="0" anchor="b">
                    <a:lnL>
                      <a:noFill/>
                    </a:lnL>
                    <a:lnR>
                      <a:noFill/>
                    </a:lnR>
                    <a:lnT>
                      <a:noFill/>
                    </a:lnT>
                    <a:lnB>
                      <a:noFill/>
                    </a:lnB>
                  </a:tcPr>
                </a:tc>
                <a:extLst>
                  <a:ext uri="{0D108BD9-81ED-4DB2-BD59-A6C34878D82A}">
                    <a16:rowId xmlns:a16="http://schemas.microsoft.com/office/drawing/2014/main" val="1203937620"/>
                  </a:ext>
                </a:extLst>
              </a:tr>
              <a:tr h="211384">
                <a:tc>
                  <a:txBody>
                    <a:bodyPr/>
                    <a:lstStyle/>
                    <a:p>
                      <a:pPr algn="l" fontAlgn="b"/>
                      <a:r>
                        <a:rPr lang="es-CO" sz="1400" b="0" i="0" u="none" strike="noStrike">
                          <a:solidFill>
                            <a:srgbClr val="000000"/>
                          </a:solidFill>
                          <a:effectLst/>
                          <a:latin typeface="Arial Narrow" panose="020B0606020202030204" pitchFamily="34" charset="0"/>
                        </a:rPr>
                        <a:t>CDT</a:t>
                      </a:r>
                    </a:p>
                  </a:txBody>
                  <a:tcPr marL="9525" marR="9525" marT="9525" marB="0" anchor="b">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211,374.00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211,374.00 </a:t>
                      </a:r>
                    </a:p>
                  </a:txBody>
                  <a:tcPr marL="9525" marR="9525" marT="9525" marB="0" anchor="ctr">
                    <a:lnL>
                      <a:noFill/>
                    </a:lnL>
                    <a:lnR>
                      <a:noFill/>
                    </a:lnR>
                    <a:lnT>
                      <a:noFill/>
                    </a:lnT>
                    <a:lnB>
                      <a:noFill/>
                    </a:lnB>
                  </a:tcPr>
                </a:tc>
                <a:tc>
                  <a:txBody>
                    <a:bodyPr/>
                    <a:lstStyle/>
                    <a:p>
                      <a:pPr algn="ctr" fontAlgn="b"/>
                      <a:r>
                        <a:rPr lang="es-CO" sz="1400" b="0" i="0" u="none" strike="noStrike">
                          <a:solidFill>
                            <a:srgbClr val="000000"/>
                          </a:solidFill>
                          <a:effectLst/>
                          <a:latin typeface="Arial Narrow" panose="020B0606020202030204" pitchFamily="34" charset="0"/>
                        </a:rPr>
                        <a:t>26.29%</a:t>
                      </a:r>
                    </a:p>
                  </a:txBody>
                  <a:tcPr marL="9525" marR="9525" marT="9525" marB="0" anchor="b">
                    <a:lnL>
                      <a:noFill/>
                    </a:lnL>
                    <a:lnR>
                      <a:noFill/>
                    </a:lnR>
                    <a:lnT>
                      <a:noFill/>
                    </a:lnT>
                    <a:lnB>
                      <a:noFill/>
                    </a:lnB>
                  </a:tcPr>
                </a:tc>
                <a:extLst>
                  <a:ext uri="{0D108BD9-81ED-4DB2-BD59-A6C34878D82A}">
                    <a16:rowId xmlns:a16="http://schemas.microsoft.com/office/drawing/2014/main" val="3055156105"/>
                  </a:ext>
                </a:extLst>
              </a:tr>
              <a:tr h="211384">
                <a:tc>
                  <a:txBody>
                    <a:bodyPr/>
                    <a:lstStyle/>
                    <a:p>
                      <a:pPr algn="l" fontAlgn="b"/>
                      <a:r>
                        <a:rPr lang="es-CO" sz="1400" b="0" i="0" u="none" strike="noStrike">
                          <a:solidFill>
                            <a:srgbClr val="000000"/>
                          </a:solidFill>
                          <a:effectLst/>
                          <a:latin typeface="Arial Narrow" panose="020B0606020202030204" pitchFamily="34" charset="0"/>
                        </a:rPr>
                        <a:t>ACCIONES</a:t>
                      </a:r>
                    </a:p>
                  </a:txBody>
                  <a:tcPr marL="9525" marR="9525" marT="9525" marB="0" anchor="b">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865.00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253.00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1,118.00 </a:t>
                      </a:r>
                    </a:p>
                  </a:txBody>
                  <a:tcPr marL="9525" marR="9525" marT="9525" marB="0" anchor="ctr">
                    <a:lnL>
                      <a:noFill/>
                    </a:lnL>
                    <a:lnR>
                      <a:noFill/>
                    </a:lnR>
                    <a:lnT>
                      <a:noFill/>
                    </a:lnT>
                    <a:lnB>
                      <a:noFill/>
                    </a:lnB>
                  </a:tcPr>
                </a:tc>
                <a:tc>
                  <a:txBody>
                    <a:bodyPr/>
                    <a:lstStyle/>
                    <a:p>
                      <a:pPr algn="ctr" fontAlgn="b"/>
                      <a:r>
                        <a:rPr lang="es-CO" sz="1400" b="0" i="0" u="none" strike="noStrike">
                          <a:solidFill>
                            <a:srgbClr val="000000"/>
                          </a:solidFill>
                          <a:effectLst/>
                          <a:latin typeface="Arial Narrow" panose="020B0606020202030204" pitchFamily="34" charset="0"/>
                        </a:rPr>
                        <a:t>0.14%</a:t>
                      </a:r>
                    </a:p>
                  </a:txBody>
                  <a:tcPr marL="9525" marR="9525" marT="9525" marB="0" anchor="b">
                    <a:lnL>
                      <a:noFill/>
                    </a:lnL>
                    <a:lnR>
                      <a:noFill/>
                    </a:lnR>
                    <a:lnT>
                      <a:noFill/>
                    </a:lnT>
                    <a:lnB>
                      <a:noFill/>
                    </a:lnB>
                  </a:tcPr>
                </a:tc>
                <a:extLst>
                  <a:ext uri="{0D108BD9-81ED-4DB2-BD59-A6C34878D82A}">
                    <a16:rowId xmlns:a16="http://schemas.microsoft.com/office/drawing/2014/main" val="4219923519"/>
                  </a:ext>
                </a:extLst>
              </a:tr>
              <a:tr h="211384">
                <a:tc>
                  <a:txBody>
                    <a:bodyPr/>
                    <a:lstStyle/>
                    <a:p>
                      <a:pPr algn="ctr" fontAlgn="ctr"/>
                      <a:r>
                        <a:rPr lang="es-CO" sz="1400" b="1" i="0" u="none" strike="noStrike">
                          <a:solidFill>
                            <a:srgbClr val="FFFFFF"/>
                          </a:solidFill>
                          <a:effectLst/>
                          <a:latin typeface="Arial Narrow" panose="020B0606020202030204" pitchFamily="34" charset="0"/>
                        </a:rPr>
                        <a:t>TOTAL </a:t>
                      </a:r>
                    </a:p>
                  </a:txBody>
                  <a:tcPr marL="9525" marR="9525" marT="9525" marB="0" anchor="ctr">
                    <a:lnL>
                      <a:noFill/>
                    </a:lnL>
                    <a:lnR>
                      <a:noFill/>
                    </a:lnR>
                    <a:lnT>
                      <a:noFill/>
                    </a:lnT>
                    <a:lnB>
                      <a:noFill/>
                    </a:lnB>
                    <a:solidFill>
                      <a:srgbClr val="C65911"/>
                    </a:solidFill>
                  </a:tcPr>
                </a:tc>
                <a:tc>
                  <a:txBody>
                    <a:bodyPr/>
                    <a:lstStyle/>
                    <a:p>
                      <a:pPr algn="l" fontAlgn="b"/>
                      <a:r>
                        <a:rPr lang="es-CO" sz="1400" b="1" i="0" u="none" strike="noStrike">
                          <a:solidFill>
                            <a:srgbClr val="FFFFFF"/>
                          </a:solidFill>
                          <a:effectLst/>
                          <a:latin typeface="Arial Narrow" panose="020B0606020202030204" pitchFamily="34" charset="0"/>
                        </a:rPr>
                        <a:t>          126,568.00 </a:t>
                      </a:r>
                    </a:p>
                  </a:txBody>
                  <a:tcPr marL="9525" marR="9525" marT="9525" marB="0" anchor="b">
                    <a:lnL>
                      <a:noFill/>
                    </a:lnL>
                    <a:lnR>
                      <a:noFill/>
                    </a:lnR>
                    <a:lnT>
                      <a:noFill/>
                    </a:lnT>
                    <a:lnB>
                      <a:noFill/>
                    </a:lnB>
                    <a:solidFill>
                      <a:srgbClr val="C65911"/>
                    </a:solidFill>
                  </a:tcPr>
                </a:tc>
                <a:tc>
                  <a:txBody>
                    <a:bodyPr/>
                    <a:lstStyle/>
                    <a:p>
                      <a:pPr algn="l" fontAlgn="b"/>
                      <a:r>
                        <a:rPr lang="es-CO" sz="1400" b="1" i="0" u="none" strike="noStrike">
                          <a:solidFill>
                            <a:srgbClr val="FFFFFF"/>
                          </a:solidFill>
                          <a:effectLst/>
                          <a:latin typeface="Arial Narrow" panose="020B0606020202030204" pitchFamily="34" charset="0"/>
                        </a:rPr>
                        <a:t>               677,559.00 </a:t>
                      </a:r>
                    </a:p>
                  </a:txBody>
                  <a:tcPr marL="9525" marR="9525" marT="9525" marB="0" anchor="b">
                    <a:lnL>
                      <a:noFill/>
                    </a:lnL>
                    <a:lnR>
                      <a:noFill/>
                    </a:lnR>
                    <a:lnT>
                      <a:noFill/>
                    </a:lnT>
                    <a:lnB>
                      <a:noFill/>
                    </a:lnB>
                    <a:solidFill>
                      <a:srgbClr val="C65911"/>
                    </a:solidFill>
                  </a:tcPr>
                </a:tc>
                <a:tc>
                  <a:txBody>
                    <a:bodyPr/>
                    <a:lstStyle/>
                    <a:p>
                      <a:pPr algn="l" fontAlgn="b"/>
                      <a:r>
                        <a:rPr lang="es-CO" sz="1400" b="1" i="0" u="none" strike="noStrike">
                          <a:solidFill>
                            <a:srgbClr val="FFFFFF"/>
                          </a:solidFill>
                          <a:effectLst/>
                          <a:latin typeface="Arial Narrow" panose="020B0606020202030204" pitchFamily="34" charset="0"/>
                        </a:rPr>
                        <a:t>                804,127.00 </a:t>
                      </a:r>
                    </a:p>
                  </a:txBody>
                  <a:tcPr marL="9525" marR="9525" marT="9525" marB="0" anchor="b">
                    <a:lnL>
                      <a:noFill/>
                    </a:lnL>
                    <a:lnR>
                      <a:noFill/>
                    </a:lnR>
                    <a:lnT>
                      <a:noFill/>
                    </a:lnT>
                    <a:lnB>
                      <a:noFill/>
                    </a:lnB>
                    <a:solidFill>
                      <a:srgbClr val="C65911"/>
                    </a:solidFill>
                  </a:tcPr>
                </a:tc>
                <a:tc>
                  <a:txBody>
                    <a:bodyPr/>
                    <a:lstStyle/>
                    <a:p>
                      <a:pPr algn="ctr" fontAlgn="b"/>
                      <a:r>
                        <a:rPr lang="es-CO" sz="1400" b="1" i="0" u="none" strike="noStrike">
                          <a:solidFill>
                            <a:srgbClr val="FFFFFF"/>
                          </a:solidFill>
                          <a:effectLst/>
                          <a:latin typeface="Arial Narrow" panose="020B0606020202030204" pitchFamily="34" charset="0"/>
                        </a:rPr>
                        <a:t>100.00%</a:t>
                      </a:r>
                    </a:p>
                  </a:txBody>
                  <a:tcPr marL="9525" marR="9525" marT="9525" marB="0" anchor="b">
                    <a:lnL>
                      <a:noFill/>
                    </a:lnL>
                    <a:lnR>
                      <a:noFill/>
                    </a:lnR>
                    <a:lnT>
                      <a:noFill/>
                    </a:lnT>
                    <a:lnB>
                      <a:noFill/>
                    </a:lnB>
                    <a:solidFill>
                      <a:srgbClr val="C65911"/>
                    </a:solidFill>
                  </a:tcPr>
                </a:tc>
                <a:extLst>
                  <a:ext uri="{0D108BD9-81ED-4DB2-BD59-A6C34878D82A}">
                    <a16:rowId xmlns:a16="http://schemas.microsoft.com/office/drawing/2014/main" val="920138701"/>
                  </a:ext>
                </a:extLst>
              </a:tr>
              <a:tr h="211384">
                <a:tc>
                  <a:txBody>
                    <a:bodyPr/>
                    <a:lstStyle/>
                    <a:p>
                      <a:pPr algn="ctr" fontAlgn="ctr"/>
                      <a:r>
                        <a:rPr lang="es-CO" sz="1400" b="1" i="0" u="none" strike="noStrike">
                          <a:solidFill>
                            <a:srgbClr val="FFFFFF"/>
                          </a:solidFill>
                          <a:effectLst/>
                          <a:latin typeface="Arial Narrow" panose="020B0606020202030204" pitchFamily="34" charset="0"/>
                        </a:rPr>
                        <a:t> </a:t>
                      </a:r>
                    </a:p>
                  </a:txBody>
                  <a:tcPr marL="9525" marR="9525" marT="9525" marB="0" anchor="ctr">
                    <a:lnL>
                      <a:noFill/>
                    </a:lnL>
                    <a:lnR>
                      <a:noFill/>
                    </a:lnR>
                    <a:lnT>
                      <a:noFill/>
                    </a:lnT>
                    <a:lnB>
                      <a:noFill/>
                    </a:lnB>
                    <a:solidFill>
                      <a:srgbClr val="C65911"/>
                    </a:solidFill>
                  </a:tcPr>
                </a:tc>
                <a:tc>
                  <a:txBody>
                    <a:bodyPr/>
                    <a:lstStyle/>
                    <a:p>
                      <a:pPr algn="r" fontAlgn="b"/>
                      <a:r>
                        <a:rPr lang="es-CO" sz="1400" b="1" i="0" u="none" strike="noStrike">
                          <a:solidFill>
                            <a:srgbClr val="FFFFFF"/>
                          </a:solidFill>
                          <a:effectLst/>
                          <a:latin typeface="Arial Narrow" panose="020B0606020202030204" pitchFamily="34" charset="0"/>
                        </a:rPr>
                        <a:t>15.74%</a:t>
                      </a:r>
                    </a:p>
                  </a:txBody>
                  <a:tcPr marL="9525" marR="9525" marT="9525" marB="0" anchor="b">
                    <a:lnL>
                      <a:noFill/>
                    </a:lnL>
                    <a:lnR>
                      <a:noFill/>
                    </a:lnR>
                    <a:lnT>
                      <a:noFill/>
                    </a:lnT>
                    <a:lnB>
                      <a:noFill/>
                    </a:lnB>
                    <a:solidFill>
                      <a:srgbClr val="C65911"/>
                    </a:solidFill>
                  </a:tcPr>
                </a:tc>
                <a:tc>
                  <a:txBody>
                    <a:bodyPr/>
                    <a:lstStyle/>
                    <a:p>
                      <a:pPr algn="r" fontAlgn="b"/>
                      <a:r>
                        <a:rPr lang="es-CO" sz="1400" b="1" i="0" u="none" strike="noStrike">
                          <a:solidFill>
                            <a:srgbClr val="FFFFFF"/>
                          </a:solidFill>
                          <a:effectLst/>
                          <a:latin typeface="Arial Narrow" panose="020B0606020202030204" pitchFamily="34" charset="0"/>
                        </a:rPr>
                        <a:t>84.26%</a:t>
                      </a:r>
                    </a:p>
                  </a:txBody>
                  <a:tcPr marL="9525" marR="9525" marT="9525" marB="0" anchor="b">
                    <a:lnL>
                      <a:noFill/>
                    </a:lnL>
                    <a:lnR>
                      <a:noFill/>
                    </a:lnR>
                    <a:lnT>
                      <a:noFill/>
                    </a:lnT>
                    <a:lnB>
                      <a:noFill/>
                    </a:lnB>
                    <a:solidFill>
                      <a:srgbClr val="C65911"/>
                    </a:solidFill>
                  </a:tcPr>
                </a:tc>
                <a:tc>
                  <a:txBody>
                    <a:bodyPr/>
                    <a:lstStyle/>
                    <a:p>
                      <a:pPr algn="r" fontAlgn="b"/>
                      <a:r>
                        <a:rPr lang="es-CO" sz="1400" b="1" i="0" u="none" strike="noStrike">
                          <a:solidFill>
                            <a:srgbClr val="FFFFFF"/>
                          </a:solidFill>
                          <a:effectLst/>
                          <a:latin typeface="Arial Narrow" panose="020B0606020202030204" pitchFamily="34" charset="0"/>
                        </a:rPr>
                        <a:t>100.00%</a:t>
                      </a:r>
                    </a:p>
                  </a:txBody>
                  <a:tcPr marL="9525" marR="9525" marT="9525" marB="0" anchor="b">
                    <a:lnL>
                      <a:noFill/>
                    </a:lnL>
                    <a:lnR>
                      <a:noFill/>
                    </a:lnR>
                    <a:lnT>
                      <a:noFill/>
                    </a:lnT>
                    <a:lnB>
                      <a:noFill/>
                    </a:lnB>
                    <a:solidFill>
                      <a:srgbClr val="C65911"/>
                    </a:solidFill>
                  </a:tcPr>
                </a:tc>
                <a:tc>
                  <a:txBody>
                    <a:bodyPr/>
                    <a:lstStyle/>
                    <a:p>
                      <a:pPr algn="l" fontAlgn="b"/>
                      <a:endParaRPr lang="es-CO" sz="1100" b="1" i="0" u="none" strike="noStrike" dirty="0">
                        <a:solidFill>
                          <a:srgbClr val="000000"/>
                        </a:solidFill>
                        <a:effectLst/>
                        <a:latin typeface="Arial Narrow" panose="020B0606020202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14732448"/>
                  </a:ext>
                </a:extLst>
              </a:tr>
            </a:tbl>
          </a:graphicData>
        </a:graphic>
      </p:graphicFrame>
      <p:graphicFrame>
        <p:nvGraphicFramePr>
          <p:cNvPr id="16" name="Gráfico 15">
            <a:extLst>
              <a:ext uri="{FF2B5EF4-FFF2-40B4-BE49-F238E27FC236}">
                <a16:creationId xmlns:a16="http://schemas.microsoft.com/office/drawing/2014/main" id="{299B666B-868C-4DDF-9122-DB13FB99FC65}"/>
              </a:ext>
            </a:extLst>
          </p:cNvPr>
          <p:cNvGraphicFramePr>
            <a:graphicFrameLocks/>
          </p:cNvGraphicFramePr>
          <p:nvPr>
            <p:extLst>
              <p:ext uri="{D42A27DB-BD31-4B8C-83A1-F6EECF244321}">
                <p14:modId xmlns:p14="http://schemas.microsoft.com/office/powerpoint/2010/main" val="1023655990"/>
              </p:ext>
            </p:extLst>
          </p:nvPr>
        </p:nvGraphicFramePr>
        <p:xfrm>
          <a:off x="1979762" y="4150281"/>
          <a:ext cx="5184476" cy="216351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1961363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graphicFrame>
        <p:nvGraphicFramePr>
          <p:cNvPr id="18" name="Gráfico 17">
            <a:extLst>
              <a:ext uri="{FF2B5EF4-FFF2-40B4-BE49-F238E27FC236}">
                <a16:creationId xmlns:a16="http://schemas.microsoft.com/office/drawing/2014/main" id="{A52F22B6-1A62-4F71-8ACB-3BC6A309A37E}"/>
              </a:ext>
            </a:extLst>
          </p:cNvPr>
          <p:cNvGraphicFramePr>
            <a:graphicFrameLocks/>
          </p:cNvGraphicFramePr>
          <p:nvPr>
            <p:extLst>
              <p:ext uri="{D42A27DB-BD31-4B8C-83A1-F6EECF244321}">
                <p14:modId xmlns:p14="http://schemas.microsoft.com/office/powerpoint/2010/main" val="395164901"/>
              </p:ext>
            </p:extLst>
          </p:nvPr>
        </p:nvGraphicFramePr>
        <p:xfrm>
          <a:off x="369468" y="1665985"/>
          <a:ext cx="3926487" cy="373415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1" name="Gráfico 20">
            <a:extLst>
              <a:ext uri="{FF2B5EF4-FFF2-40B4-BE49-F238E27FC236}">
                <a16:creationId xmlns:a16="http://schemas.microsoft.com/office/drawing/2014/main" id="{8DAF603A-8036-4C57-A456-DCAF78CB9C4A}"/>
              </a:ext>
            </a:extLst>
          </p:cNvPr>
          <p:cNvGraphicFramePr>
            <a:graphicFrameLocks/>
          </p:cNvGraphicFramePr>
          <p:nvPr>
            <p:extLst>
              <p:ext uri="{D42A27DB-BD31-4B8C-83A1-F6EECF244321}">
                <p14:modId xmlns:p14="http://schemas.microsoft.com/office/powerpoint/2010/main" val="2110234012"/>
              </p:ext>
            </p:extLst>
          </p:nvPr>
        </p:nvGraphicFramePr>
        <p:xfrm>
          <a:off x="523184" y="1636180"/>
          <a:ext cx="3926488" cy="335603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3" name="Gráfico 22">
            <a:extLst>
              <a:ext uri="{FF2B5EF4-FFF2-40B4-BE49-F238E27FC236}">
                <a16:creationId xmlns:a16="http://schemas.microsoft.com/office/drawing/2014/main" id="{4D943415-CFC3-482F-BF23-6897D71E8495}"/>
              </a:ext>
            </a:extLst>
          </p:cNvPr>
          <p:cNvGraphicFramePr>
            <a:graphicFrameLocks/>
          </p:cNvGraphicFramePr>
          <p:nvPr>
            <p:extLst>
              <p:ext uri="{D42A27DB-BD31-4B8C-83A1-F6EECF244321}">
                <p14:modId xmlns:p14="http://schemas.microsoft.com/office/powerpoint/2010/main" val="2874645779"/>
              </p:ext>
            </p:extLst>
          </p:nvPr>
        </p:nvGraphicFramePr>
        <p:xfrm>
          <a:off x="4848045" y="1607407"/>
          <a:ext cx="3926487" cy="3643186"/>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0124819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pic>
        <p:nvPicPr>
          <p:cNvPr id="10" name="Imagen 9">
            <a:extLst>
              <a:ext uri="{FF2B5EF4-FFF2-40B4-BE49-F238E27FC236}">
                <a16:creationId xmlns:a16="http://schemas.microsoft.com/office/drawing/2014/main" id="{45CAA9FC-796A-4A1A-B2FC-8EE510447BB1}"/>
              </a:ext>
            </a:extLst>
          </p:cNvPr>
          <p:cNvPicPr>
            <a:picLocks noChangeAspect="1"/>
          </p:cNvPicPr>
          <p:nvPr/>
        </p:nvPicPr>
        <p:blipFill>
          <a:blip r:embed="rId5"/>
          <a:stretch>
            <a:fillRect/>
          </a:stretch>
        </p:blipFill>
        <p:spPr>
          <a:xfrm>
            <a:off x="224816" y="1094348"/>
            <a:ext cx="8694368" cy="5314978"/>
          </a:xfrm>
          <a:prstGeom prst="rect">
            <a:avLst/>
          </a:prstGeom>
        </p:spPr>
      </p:pic>
      <p:sp>
        <p:nvSpPr>
          <p:cNvPr id="11" name="CuadroTexto 10">
            <a:extLst>
              <a:ext uri="{FF2B5EF4-FFF2-40B4-BE49-F238E27FC236}">
                <a16:creationId xmlns:a16="http://schemas.microsoft.com/office/drawing/2014/main" id="{5089EF99-3152-4323-B0CB-573DDBCC8DED}"/>
              </a:ext>
            </a:extLst>
          </p:cNvPr>
          <p:cNvSpPr txBox="1"/>
          <p:nvPr/>
        </p:nvSpPr>
        <p:spPr>
          <a:xfrm>
            <a:off x="0" y="6253261"/>
            <a:ext cx="1857112" cy="261610"/>
          </a:xfrm>
          <a:prstGeom prst="rect">
            <a:avLst/>
          </a:prstGeom>
          <a:noFill/>
        </p:spPr>
        <p:txBody>
          <a:bodyPr wrap="square" rtlCol="0">
            <a:spAutoFit/>
          </a:bodyPr>
          <a:lstStyle/>
          <a:p>
            <a:r>
              <a:rPr lang="es-CO" sz="1100" dirty="0"/>
              <a:t>Cifras en Millones de Pesos</a:t>
            </a:r>
          </a:p>
        </p:txBody>
      </p:sp>
    </p:spTree>
    <p:extLst>
      <p:ext uri="{BB962C8B-B14F-4D97-AF65-F5344CB8AC3E}">
        <p14:creationId xmlns:p14="http://schemas.microsoft.com/office/powerpoint/2010/main" val="5740225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pic>
        <p:nvPicPr>
          <p:cNvPr id="14" name="Imagen 13">
            <a:extLst>
              <a:ext uri="{FF2B5EF4-FFF2-40B4-BE49-F238E27FC236}">
                <a16:creationId xmlns:a16="http://schemas.microsoft.com/office/drawing/2014/main" id="{D00D2FFE-0AD6-4DB0-910A-C8A9C3A2FCD6}"/>
              </a:ext>
            </a:extLst>
          </p:cNvPr>
          <p:cNvPicPr>
            <a:picLocks noChangeAspect="1"/>
          </p:cNvPicPr>
          <p:nvPr/>
        </p:nvPicPr>
        <p:blipFill>
          <a:blip r:embed="rId5"/>
          <a:stretch>
            <a:fillRect/>
          </a:stretch>
        </p:blipFill>
        <p:spPr>
          <a:xfrm>
            <a:off x="147424" y="1837786"/>
            <a:ext cx="8697638" cy="2829961"/>
          </a:xfrm>
          <a:prstGeom prst="rect">
            <a:avLst/>
          </a:prstGeom>
        </p:spPr>
      </p:pic>
      <p:sp>
        <p:nvSpPr>
          <p:cNvPr id="15" name="CuadroTexto 14">
            <a:extLst>
              <a:ext uri="{FF2B5EF4-FFF2-40B4-BE49-F238E27FC236}">
                <a16:creationId xmlns:a16="http://schemas.microsoft.com/office/drawing/2014/main" id="{7F1D7E7D-4DC9-4597-8E0C-6A178A38A480}"/>
              </a:ext>
            </a:extLst>
          </p:cNvPr>
          <p:cNvSpPr txBox="1"/>
          <p:nvPr/>
        </p:nvSpPr>
        <p:spPr>
          <a:xfrm>
            <a:off x="0" y="6253261"/>
            <a:ext cx="1857112" cy="261610"/>
          </a:xfrm>
          <a:prstGeom prst="rect">
            <a:avLst/>
          </a:prstGeom>
          <a:noFill/>
        </p:spPr>
        <p:txBody>
          <a:bodyPr wrap="square" rtlCol="0">
            <a:spAutoFit/>
          </a:bodyPr>
          <a:lstStyle/>
          <a:p>
            <a:r>
              <a:rPr lang="es-CO" sz="1100" dirty="0"/>
              <a:t>Cifras en Millones de Pesos</a:t>
            </a:r>
          </a:p>
        </p:txBody>
      </p:sp>
    </p:spTree>
    <p:extLst>
      <p:ext uri="{BB962C8B-B14F-4D97-AF65-F5344CB8AC3E}">
        <p14:creationId xmlns:p14="http://schemas.microsoft.com/office/powerpoint/2010/main" val="17925532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81F4DEEA-EB34-4077-955E-BCDE18CC2A08}"/>
              </a:ext>
            </a:extLst>
          </p:cNvPr>
          <p:cNvSpPr txBox="1"/>
          <p:nvPr/>
        </p:nvSpPr>
        <p:spPr>
          <a:xfrm>
            <a:off x="4371915" y="887684"/>
            <a:ext cx="4636999" cy="707886"/>
          </a:xfrm>
          <a:prstGeom prst="rect">
            <a:avLst/>
          </a:prstGeom>
          <a:noFill/>
        </p:spPr>
        <p:txBody>
          <a:bodyPr wrap="square" rtlCol="0">
            <a:spAutoFit/>
          </a:bodyPr>
          <a:lstStyle/>
          <a:p>
            <a:pPr algn="r"/>
            <a:r>
              <a:rPr lang="es-ES" sz="2000" b="1" dirty="0">
                <a:solidFill>
                  <a:srgbClr val="000A8B"/>
                </a:solidFill>
              </a:rPr>
              <a:t>PORTAFOLIO RECURSOS PROPIOS SAE Noviembre 2018 </a:t>
            </a:r>
          </a:p>
        </p:txBody>
      </p:sp>
      <p:sp>
        <p:nvSpPr>
          <p:cNvPr id="3" name="CuadroTexto 2">
            <a:extLst>
              <a:ext uri="{FF2B5EF4-FFF2-40B4-BE49-F238E27FC236}">
                <a16:creationId xmlns:a16="http://schemas.microsoft.com/office/drawing/2014/main" id="{DA4233A4-C789-40A0-B3F9-4A0A3C4A2A4B}"/>
              </a:ext>
            </a:extLst>
          </p:cNvPr>
          <p:cNvSpPr txBox="1"/>
          <p:nvPr/>
        </p:nvSpPr>
        <p:spPr>
          <a:xfrm>
            <a:off x="6400799" y="1549278"/>
            <a:ext cx="2378075" cy="276999"/>
          </a:xfrm>
          <a:prstGeom prst="rect">
            <a:avLst/>
          </a:prstGeom>
          <a:noFill/>
        </p:spPr>
        <p:txBody>
          <a:bodyPr wrap="square" rtlCol="0">
            <a:spAutoFit/>
          </a:bodyPr>
          <a:lstStyle/>
          <a:p>
            <a:r>
              <a:rPr lang="es-CO" sz="1200" dirty="0"/>
              <a:t>Cifras en Millones de Pesos</a:t>
            </a:r>
          </a:p>
        </p:txBody>
      </p:sp>
      <p:pic>
        <p:nvPicPr>
          <p:cNvPr id="14" name="Imagen 13">
            <a:extLst>
              <a:ext uri="{FF2B5EF4-FFF2-40B4-BE49-F238E27FC236}">
                <a16:creationId xmlns:a16="http://schemas.microsoft.com/office/drawing/2014/main" id="{2C141C0E-A62C-4D95-BAF0-F8D93CF19C6E}"/>
              </a:ext>
            </a:extLst>
          </p:cNvPr>
          <p:cNvPicPr>
            <a:picLocks noChangeAspect="1"/>
          </p:cNvPicPr>
          <p:nvPr/>
        </p:nvPicPr>
        <p:blipFill>
          <a:blip r:embed="rId5"/>
          <a:stretch>
            <a:fillRect/>
          </a:stretch>
        </p:blipFill>
        <p:spPr>
          <a:xfrm>
            <a:off x="431321" y="1803486"/>
            <a:ext cx="8347554" cy="1382193"/>
          </a:xfrm>
          <a:prstGeom prst="rect">
            <a:avLst/>
          </a:prstGeom>
        </p:spPr>
      </p:pic>
      <p:graphicFrame>
        <p:nvGraphicFramePr>
          <p:cNvPr id="15" name="Gráfico 14">
            <a:extLst>
              <a:ext uri="{FF2B5EF4-FFF2-40B4-BE49-F238E27FC236}">
                <a16:creationId xmlns:a16="http://schemas.microsoft.com/office/drawing/2014/main" id="{EA57B475-4147-4022-B7E2-772AE909BA73}"/>
              </a:ext>
            </a:extLst>
          </p:cNvPr>
          <p:cNvGraphicFramePr>
            <a:graphicFrameLocks/>
          </p:cNvGraphicFramePr>
          <p:nvPr>
            <p:extLst>
              <p:ext uri="{D42A27DB-BD31-4B8C-83A1-F6EECF244321}">
                <p14:modId xmlns:p14="http://schemas.microsoft.com/office/powerpoint/2010/main" val="2879605082"/>
              </p:ext>
            </p:extLst>
          </p:nvPr>
        </p:nvGraphicFramePr>
        <p:xfrm>
          <a:off x="330726" y="3429000"/>
          <a:ext cx="4358792" cy="259513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6" name="Gráfico 15">
            <a:extLst>
              <a:ext uri="{FF2B5EF4-FFF2-40B4-BE49-F238E27FC236}">
                <a16:creationId xmlns:a16="http://schemas.microsoft.com/office/drawing/2014/main" id="{90D5F48F-2C18-4C7A-BA96-EF2A7552B71B}"/>
              </a:ext>
            </a:extLst>
          </p:cNvPr>
          <p:cNvGraphicFramePr>
            <a:graphicFrameLocks/>
          </p:cNvGraphicFramePr>
          <p:nvPr>
            <p:extLst>
              <p:ext uri="{D42A27DB-BD31-4B8C-83A1-F6EECF244321}">
                <p14:modId xmlns:p14="http://schemas.microsoft.com/office/powerpoint/2010/main" val="2888987103"/>
              </p:ext>
            </p:extLst>
          </p:nvPr>
        </p:nvGraphicFramePr>
        <p:xfrm>
          <a:off x="4371914" y="3429000"/>
          <a:ext cx="4481239" cy="2687128"/>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600415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pic>
        <p:nvPicPr>
          <p:cNvPr id="10" name="Imagen 9">
            <a:extLst>
              <a:ext uri="{FF2B5EF4-FFF2-40B4-BE49-F238E27FC236}">
                <a16:creationId xmlns:a16="http://schemas.microsoft.com/office/drawing/2014/main" id="{F278096C-7EC5-459B-9B54-7662F7D0E777}"/>
              </a:ext>
            </a:extLst>
          </p:cNvPr>
          <p:cNvPicPr>
            <a:picLocks noChangeAspect="1"/>
          </p:cNvPicPr>
          <p:nvPr/>
        </p:nvPicPr>
        <p:blipFill>
          <a:blip r:embed="rId5"/>
          <a:stretch>
            <a:fillRect/>
          </a:stretch>
        </p:blipFill>
        <p:spPr>
          <a:xfrm>
            <a:off x="270516" y="1946181"/>
            <a:ext cx="8688846" cy="1930594"/>
          </a:xfrm>
          <a:prstGeom prst="rect">
            <a:avLst/>
          </a:prstGeom>
        </p:spPr>
      </p:pic>
      <p:sp>
        <p:nvSpPr>
          <p:cNvPr id="11" name="CuadroTexto 10">
            <a:extLst>
              <a:ext uri="{FF2B5EF4-FFF2-40B4-BE49-F238E27FC236}">
                <a16:creationId xmlns:a16="http://schemas.microsoft.com/office/drawing/2014/main" id="{ECA50A33-13EF-4A69-AB92-0D566200A970}"/>
              </a:ext>
            </a:extLst>
          </p:cNvPr>
          <p:cNvSpPr txBox="1"/>
          <p:nvPr/>
        </p:nvSpPr>
        <p:spPr>
          <a:xfrm>
            <a:off x="0" y="6253261"/>
            <a:ext cx="1857112" cy="261610"/>
          </a:xfrm>
          <a:prstGeom prst="rect">
            <a:avLst/>
          </a:prstGeom>
          <a:noFill/>
        </p:spPr>
        <p:txBody>
          <a:bodyPr wrap="square" rtlCol="0">
            <a:spAutoFit/>
          </a:bodyPr>
          <a:lstStyle/>
          <a:p>
            <a:r>
              <a:rPr lang="es-CO" sz="1100" dirty="0"/>
              <a:t>Cifras en Millones de Pesos</a:t>
            </a:r>
          </a:p>
        </p:txBody>
      </p:sp>
    </p:spTree>
    <p:extLst>
      <p:ext uri="{BB962C8B-B14F-4D97-AF65-F5344CB8AC3E}">
        <p14:creationId xmlns:p14="http://schemas.microsoft.com/office/powerpoint/2010/main" val="2525640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938992"/>
          </a:xfrm>
          <a:prstGeom prst="rect">
            <a:avLst/>
          </a:prstGeom>
          <a:noFill/>
        </p:spPr>
        <p:txBody>
          <a:bodyPr wrap="square" rtlCol="0">
            <a:spAutoFit/>
          </a:bodyPr>
          <a:lstStyle/>
          <a:p>
            <a:pPr algn="ctr"/>
            <a:r>
              <a:rPr lang="es-CO" sz="4000" dirty="0">
                <a:solidFill>
                  <a:srgbClr val="000A8B"/>
                </a:solidFill>
              </a:rPr>
              <a:t>3. SOLICITUD ADICION Y PRORROGA CONTRATO ARRENDAMIENTO SEDE CALLE 96</a:t>
            </a:r>
            <a:endParaRPr lang="es-ES" sz="4000" dirty="0">
              <a:solidFill>
                <a:schemeClr val="accent5">
                  <a:lumMod val="50000"/>
                </a:schemeClr>
              </a:solidFill>
              <a:latin typeface="Arial Narrow" panose="020B0606020202030204" pitchFamily="34" charset="0"/>
            </a:endParaRP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2834657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0" name="CuadroTexto 9">
            <a:extLst>
              <a:ext uri="{FF2B5EF4-FFF2-40B4-BE49-F238E27FC236}">
                <a16:creationId xmlns:a16="http://schemas.microsoft.com/office/drawing/2014/main" id="{07BBB022-53A1-43DD-B17D-60DF1533D2ED}"/>
              </a:ext>
            </a:extLst>
          </p:cNvPr>
          <p:cNvSpPr txBox="1"/>
          <p:nvPr/>
        </p:nvSpPr>
        <p:spPr>
          <a:xfrm>
            <a:off x="949470" y="1087190"/>
            <a:ext cx="7829406" cy="523220"/>
          </a:xfrm>
          <a:prstGeom prst="rect">
            <a:avLst/>
          </a:prstGeom>
          <a:noFill/>
        </p:spPr>
        <p:txBody>
          <a:bodyPr wrap="square" rtlCol="0">
            <a:spAutoFit/>
          </a:bodyPr>
          <a:lstStyle/>
          <a:p>
            <a:pPr algn="ctr"/>
            <a:r>
              <a:rPr lang="es-ES" sz="2800" b="1" dirty="0">
                <a:latin typeface="Arial Narrow" panose="020B0606020202030204" pitchFamily="34" charset="0"/>
              </a:rPr>
              <a:t>Adicionar y prorrogar el contrato No. 067 de 2017</a:t>
            </a:r>
          </a:p>
        </p:txBody>
      </p:sp>
      <p:sp>
        <p:nvSpPr>
          <p:cNvPr id="11" name="CuadroTexto 10">
            <a:extLst>
              <a:ext uri="{FF2B5EF4-FFF2-40B4-BE49-F238E27FC236}">
                <a16:creationId xmlns:a16="http://schemas.microsoft.com/office/drawing/2014/main" id="{46F194D8-5F7D-46FD-A2C7-D95364EC4D44}"/>
              </a:ext>
            </a:extLst>
          </p:cNvPr>
          <p:cNvSpPr txBox="1"/>
          <p:nvPr/>
        </p:nvSpPr>
        <p:spPr>
          <a:xfrm>
            <a:off x="468248" y="1809980"/>
            <a:ext cx="8451466" cy="4093428"/>
          </a:xfrm>
          <a:prstGeom prst="rect">
            <a:avLst/>
          </a:prstGeom>
          <a:noFill/>
        </p:spPr>
        <p:txBody>
          <a:bodyPr wrap="square" rtlCol="0">
            <a:spAutoFit/>
          </a:bodyPr>
          <a:lstStyle/>
          <a:p>
            <a:r>
              <a:rPr lang="es-CO" sz="2000" b="1" dirty="0">
                <a:latin typeface="Arial Narrow" panose="020B0606020202030204" pitchFamily="34" charset="0"/>
              </a:rPr>
              <a:t>Objeto del contrato</a:t>
            </a:r>
            <a:r>
              <a:rPr lang="es-CO" sz="2000" dirty="0">
                <a:latin typeface="Arial Narrow" panose="020B0606020202030204" pitchFamily="34" charset="0"/>
              </a:rPr>
              <a:t>: </a:t>
            </a:r>
            <a:r>
              <a:rPr lang="es-ES" sz="2000" dirty="0">
                <a:latin typeface="Arial Narrow" panose="020B0606020202030204" pitchFamily="34" charset="0"/>
              </a:rPr>
              <a:t>Arrendar un inmueble ubicado en la Calle 96 No. 13 – 11/17 en la ciudad de Bogotá, para el funcionamiento de la sede de la Regional Centro Oriente de la Sociedad de Activos Especiales SAE SAS”</a:t>
            </a:r>
            <a:endParaRPr lang="es-CO" sz="2000" dirty="0">
              <a:latin typeface="Arial Narrow" panose="020B0606020202030204" pitchFamily="34" charset="0"/>
            </a:endParaRPr>
          </a:p>
          <a:p>
            <a:pPr algn="just"/>
            <a:endParaRPr lang="es-CO" sz="2000" dirty="0">
              <a:latin typeface="Arial Narrow" panose="020B0606020202030204" pitchFamily="34" charset="0"/>
            </a:endParaRPr>
          </a:p>
          <a:p>
            <a:pPr algn="just"/>
            <a:r>
              <a:rPr lang="es-CO" sz="2000" b="1" dirty="0">
                <a:latin typeface="Arial Narrow" panose="020B0606020202030204" pitchFamily="34" charset="0"/>
              </a:rPr>
              <a:t>Alcance</a:t>
            </a:r>
            <a:r>
              <a:rPr lang="es-CO" sz="2000" dirty="0">
                <a:latin typeface="Arial Narrow" panose="020B0606020202030204" pitchFamily="34" charset="0"/>
              </a:rPr>
              <a:t>: Contar con un inmueble que cumpla con las necesidades técnicas, tecnológicas y de espacio adecuado y suficiente para el personal requerido con el fin ejercer las actividades encomendadas </a:t>
            </a:r>
            <a:r>
              <a:rPr lang="es-ES" sz="2000" dirty="0">
                <a:latin typeface="Arial Narrow" panose="020B0606020202030204" pitchFamily="34" charset="0"/>
              </a:rPr>
              <a:t>a la Regional Centro Oriente de SAE SAS”</a:t>
            </a:r>
            <a:r>
              <a:rPr lang="es-CO" sz="2000" dirty="0">
                <a:latin typeface="Arial Narrow" panose="020B0606020202030204" pitchFamily="34" charset="0"/>
              </a:rPr>
              <a:t> en la ciudad de Bogotá. El espacio del inmueble arrendado actualmente cuenta con un área total de 561 mts2.</a:t>
            </a:r>
          </a:p>
          <a:p>
            <a:pPr algn="just"/>
            <a:endParaRPr lang="es-CO" sz="2000" dirty="0">
              <a:latin typeface="Arial Narrow" panose="020B0606020202030204" pitchFamily="34" charset="0"/>
            </a:endParaRPr>
          </a:p>
          <a:p>
            <a:pPr algn="just"/>
            <a:r>
              <a:rPr lang="es-CO" sz="2000" b="1" dirty="0">
                <a:latin typeface="Arial Narrow" panose="020B0606020202030204" pitchFamily="34" charset="0"/>
              </a:rPr>
              <a:t>Valor y plazo iniciales: </a:t>
            </a:r>
            <a:r>
              <a:rPr lang="es-CO" sz="2000" dirty="0">
                <a:latin typeface="Arial Narrow" panose="020B0606020202030204" pitchFamily="34" charset="0"/>
              </a:rPr>
              <a:t>El valor inicial del Contrato es de $480.000.000, con un plazo de ejecución de doce (12) meses, desde el 10 de enero de 2018 con fecha de terminación el 10 de enero de 2019.</a:t>
            </a:r>
            <a:endParaRPr lang="es-CO" sz="2000" dirty="0"/>
          </a:p>
        </p:txBody>
      </p:sp>
    </p:spTree>
    <p:extLst>
      <p:ext uri="{BB962C8B-B14F-4D97-AF65-F5344CB8AC3E}">
        <p14:creationId xmlns:p14="http://schemas.microsoft.com/office/powerpoint/2010/main" val="17777033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0" name="CuadroTexto 9">
            <a:extLst>
              <a:ext uri="{FF2B5EF4-FFF2-40B4-BE49-F238E27FC236}">
                <a16:creationId xmlns:a16="http://schemas.microsoft.com/office/drawing/2014/main" id="{2358E1B8-04CB-4C1C-9F73-2C2C860E8441}"/>
              </a:ext>
            </a:extLst>
          </p:cNvPr>
          <p:cNvSpPr txBox="1"/>
          <p:nvPr/>
        </p:nvSpPr>
        <p:spPr>
          <a:xfrm>
            <a:off x="598198" y="1083703"/>
            <a:ext cx="8261129" cy="1323439"/>
          </a:xfrm>
          <a:prstGeom prst="rect">
            <a:avLst/>
          </a:prstGeom>
          <a:noFill/>
        </p:spPr>
        <p:txBody>
          <a:bodyPr wrap="square" rtlCol="0">
            <a:spAutoFit/>
          </a:bodyPr>
          <a:lstStyle/>
          <a:p>
            <a:pPr algn="just"/>
            <a:r>
              <a:rPr lang="es-CO" sz="2000" dirty="0">
                <a:latin typeface="Arial Narrow" panose="020B0606020202030204" pitchFamily="34" charset="0"/>
              </a:rPr>
              <a:t>La sede de la Regional Centro Oriente se encuentra ubicada en la </a:t>
            </a:r>
            <a:r>
              <a:rPr lang="es-ES" sz="2000" dirty="0">
                <a:latin typeface="Arial Narrow" panose="020B0606020202030204" pitchFamily="34" charset="0"/>
              </a:rPr>
              <a:t>Calle 96 # 13 – 11/17 de la ciudad de Bogotá con un área de 561M2, con 64 puestos de trabajo y una (1)oficina Gerencial. Este inmueble es de propiedad de la empresa Colombiana de Televisión S.A, la cual es el arrendador de dicho inmueble.</a:t>
            </a:r>
            <a:endParaRPr lang="es-ES" sz="2000" dirty="0">
              <a:solidFill>
                <a:srgbClr val="A9A8A9"/>
              </a:solidFill>
              <a:latin typeface="Lato Bold"/>
              <a:cs typeface="Lato Bold"/>
            </a:endParaRPr>
          </a:p>
        </p:txBody>
      </p:sp>
      <p:pic>
        <p:nvPicPr>
          <p:cNvPr id="16" name="Imagen 15">
            <a:extLst>
              <a:ext uri="{FF2B5EF4-FFF2-40B4-BE49-F238E27FC236}">
                <a16:creationId xmlns:a16="http://schemas.microsoft.com/office/drawing/2014/main" id="{9EA92990-24FB-466C-9ED5-1F6AFDA00872}"/>
              </a:ext>
            </a:extLst>
          </p:cNvPr>
          <p:cNvPicPr>
            <a:picLocks noChangeAspect="1"/>
          </p:cNvPicPr>
          <p:nvPr/>
        </p:nvPicPr>
        <p:blipFill>
          <a:blip r:embed="rId5"/>
          <a:stretch>
            <a:fillRect/>
          </a:stretch>
        </p:blipFill>
        <p:spPr>
          <a:xfrm>
            <a:off x="311358" y="2637401"/>
            <a:ext cx="2976965" cy="2845964"/>
          </a:xfrm>
          <a:prstGeom prst="rect">
            <a:avLst/>
          </a:prstGeom>
        </p:spPr>
      </p:pic>
      <p:pic>
        <p:nvPicPr>
          <p:cNvPr id="17" name="Imagen 16">
            <a:extLst>
              <a:ext uri="{FF2B5EF4-FFF2-40B4-BE49-F238E27FC236}">
                <a16:creationId xmlns:a16="http://schemas.microsoft.com/office/drawing/2014/main" id="{CD894814-0DC5-454A-AE22-A831235AD729}"/>
              </a:ext>
            </a:extLst>
          </p:cNvPr>
          <p:cNvPicPr>
            <a:picLocks noChangeAspect="1"/>
          </p:cNvPicPr>
          <p:nvPr/>
        </p:nvPicPr>
        <p:blipFill>
          <a:blip r:embed="rId6"/>
          <a:stretch>
            <a:fillRect/>
          </a:stretch>
        </p:blipFill>
        <p:spPr>
          <a:xfrm>
            <a:off x="3407434" y="2637399"/>
            <a:ext cx="2870274" cy="2845965"/>
          </a:xfrm>
          <a:prstGeom prst="rect">
            <a:avLst/>
          </a:prstGeom>
        </p:spPr>
      </p:pic>
      <p:pic>
        <p:nvPicPr>
          <p:cNvPr id="18" name="Imagen 17">
            <a:extLst>
              <a:ext uri="{FF2B5EF4-FFF2-40B4-BE49-F238E27FC236}">
                <a16:creationId xmlns:a16="http://schemas.microsoft.com/office/drawing/2014/main" id="{DE2F948E-72F8-4CEE-BE76-6817C8C51B9F}"/>
              </a:ext>
            </a:extLst>
          </p:cNvPr>
          <p:cNvPicPr>
            <a:picLocks noChangeAspect="1"/>
          </p:cNvPicPr>
          <p:nvPr/>
        </p:nvPicPr>
        <p:blipFill>
          <a:blip r:embed="rId7"/>
          <a:stretch>
            <a:fillRect/>
          </a:stretch>
        </p:blipFill>
        <p:spPr>
          <a:xfrm>
            <a:off x="6396819" y="2637401"/>
            <a:ext cx="2562543" cy="2845967"/>
          </a:xfrm>
          <a:prstGeom prst="rect">
            <a:avLst/>
          </a:prstGeom>
        </p:spPr>
      </p:pic>
    </p:spTree>
    <p:extLst>
      <p:ext uri="{BB962C8B-B14F-4D97-AF65-F5344CB8AC3E}">
        <p14:creationId xmlns:p14="http://schemas.microsoft.com/office/powerpoint/2010/main" val="7555500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DDA79BD7-2189-483B-BADA-6C2972662451}"/>
              </a:ext>
            </a:extLst>
          </p:cNvPr>
          <p:cNvSpPr txBox="1"/>
          <p:nvPr/>
        </p:nvSpPr>
        <p:spPr>
          <a:xfrm>
            <a:off x="602674" y="1370022"/>
            <a:ext cx="8110504" cy="707886"/>
          </a:xfrm>
          <a:prstGeom prst="rect">
            <a:avLst/>
          </a:prstGeom>
          <a:noFill/>
        </p:spPr>
        <p:txBody>
          <a:bodyPr wrap="square" rtlCol="0">
            <a:spAutoFit/>
          </a:bodyPr>
          <a:lstStyle/>
          <a:p>
            <a:pPr algn="just"/>
            <a:r>
              <a:rPr lang="es-CO" sz="2000" dirty="0">
                <a:latin typeface="Arial Narrow" panose="020B0606020202030204" pitchFamily="34" charset="0"/>
              </a:rPr>
              <a:t>El Grupo Proyecto Paz se encuentra ubicado en el mismo inmueble y cuenta con 25 puestos de trabajo, más una (1) oficina asignada a la Gerencia de dicho proyecto</a:t>
            </a:r>
            <a:r>
              <a:rPr lang="es-ES" sz="2000" dirty="0">
                <a:latin typeface="Arial Narrow" panose="020B0606020202030204" pitchFamily="34" charset="0"/>
              </a:rPr>
              <a:t>.</a:t>
            </a:r>
            <a:endParaRPr lang="es-ES" sz="2000" dirty="0">
              <a:solidFill>
                <a:srgbClr val="A9A8A9"/>
              </a:solidFill>
              <a:latin typeface="Lato Bold"/>
              <a:cs typeface="Lato Bold"/>
            </a:endParaRPr>
          </a:p>
        </p:txBody>
      </p:sp>
      <p:pic>
        <p:nvPicPr>
          <p:cNvPr id="9" name="Imagen 8">
            <a:extLst>
              <a:ext uri="{FF2B5EF4-FFF2-40B4-BE49-F238E27FC236}">
                <a16:creationId xmlns:a16="http://schemas.microsoft.com/office/drawing/2014/main" id="{D1FF6189-6F2B-47CF-A175-159CFDDCE6D0}"/>
              </a:ext>
            </a:extLst>
          </p:cNvPr>
          <p:cNvPicPr>
            <a:picLocks noChangeAspect="1"/>
          </p:cNvPicPr>
          <p:nvPr/>
        </p:nvPicPr>
        <p:blipFill rotWithShape="1">
          <a:blip r:embed="rId5"/>
          <a:srcRect t="18720" b="13639"/>
          <a:stretch/>
        </p:blipFill>
        <p:spPr>
          <a:xfrm>
            <a:off x="1785012" y="2487711"/>
            <a:ext cx="5745827" cy="3715284"/>
          </a:xfrm>
          <a:prstGeom prst="rect">
            <a:avLst/>
          </a:prstGeom>
        </p:spPr>
      </p:pic>
    </p:spTree>
    <p:extLst>
      <p:ext uri="{BB962C8B-B14F-4D97-AF65-F5344CB8AC3E}">
        <p14:creationId xmlns:p14="http://schemas.microsoft.com/office/powerpoint/2010/main" val="17591628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5767547F-4DB3-4ED0-B69F-8185356B4520}"/>
              </a:ext>
            </a:extLst>
          </p:cNvPr>
          <p:cNvSpPr txBox="1"/>
          <p:nvPr/>
        </p:nvSpPr>
        <p:spPr>
          <a:xfrm>
            <a:off x="474785" y="1499275"/>
            <a:ext cx="7930661" cy="369332"/>
          </a:xfrm>
          <a:prstGeom prst="rect">
            <a:avLst/>
          </a:prstGeom>
          <a:noFill/>
        </p:spPr>
        <p:txBody>
          <a:bodyPr wrap="square" rtlCol="0">
            <a:spAutoFit/>
          </a:bodyPr>
          <a:lstStyle/>
          <a:p>
            <a:pPr algn="just"/>
            <a:r>
              <a:rPr lang="es-CO" dirty="0">
                <a:latin typeface="Arial Narrow" panose="020B0606020202030204" pitchFamily="34" charset="0"/>
              </a:rPr>
              <a:t>Esta sede cuenta con una (1) Sala de Juntas, Cafetería y Oficina de Servicio al Ciudadano</a:t>
            </a:r>
            <a:r>
              <a:rPr lang="es-ES" dirty="0">
                <a:latin typeface="Arial Narrow" panose="020B0606020202030204" pitchFamily="34" charset="0"/>
              </a:rPr>
              <a:t>.</a:t>
            </a:r>
            <a:endParaRPr lang="es-ES" dirty="0">
              <a:solidFill>
                <a:srgbClr val="A9A8A9"/>
              </a:solidFill>
              <a:latin typeface="Lato Bold"/>
              <a:cs typeface="Lato Bold"/>
            </a:endParaRPr>
          </a:p>
        </p:txBody>
      </p:sp>
      <p:pic>
        <p:nvPicPr>
          <p:cNvPr id="9" name="Imagen 8">
            <a:extLst>
              <a:ext uri="{FF2B5EF4-FFF2-40B4-BE49-F238E27FC236}">
                <a16:creationId xmlns:a16="http://schemas.microsoft.com/office/drawing/2014/main" id="{325BD372-2EA1-47A2-9448-E363A5E119C8}"/>
              </a:ext>
            </a:extLst>
          </p:cNvPr>
          <p:cNvPicPr>
            <a:picLocks noChangeAspect="1"/>
          </p:cNvPicPr>
          <p:nvPr/>
        </p:nvPicPr>
        <p:blipFill>
          <a:blip r:embed="rId5"/>
          <a:stretch>
            <a:fillRect/>
          </a:stretch>
        </p:blipFill>
        <p:spPr>
          <a:xfrm>
            <a:off x="153164" y="2543307"/>
            <a:ext cx="3029984" cy="3110875"/>
          </a:xfrm>
          <a:prstGeom prst="rect">
            <a:avLst/>
          </a:prstGeom>
        </p:spPr>
      </p:pic>
      <p:pic>
        <p:nvPicPr>
          <p:cNvPr id="10" name="Imagen 9">
            <a:extLst>
              <a:ext uri="{FF2B5EF4-FFF2-40B4-BE49-F238E27FC236}">
                <a16:creationId xmlns:a16="http://schemas.microsoft.com/office/drawing/2014/main" id="{E94CCDEE-BCE8-4776-B320-3FC0C11FD131}"/>
              </a:ext>
            </a:extLst>
          </p:cNvPr>
          <p:cNvPicPr>
            <a:picLocks noChangeAspect="1"/>
          </p:cNvPicPr>
          <p:nvPr/>
        </p:nvPicPr>
        <p:blipFill>
          <a:blip r:embed="rId6"/>
          <a:stretch>
            <a:fillRect/>
          </a:stretch>
        </p:blipFill>
        <p:spPr>
          <a:xfrm>
            <a:off x="3295291" y="2543304"/>
            <a:ext cx="2932981" cy="3110876"/>
          </a:xfrm>
          <a:prstGeom prst="rect">
            <a:avLst/>
          </a:prstGeom>
        </p:spPr>
      </p:pic>
      <p:pic>
        <p:nvPicPr>
          <p:cNvPr id="11" name="Imagen 10">
            <a:extLst>
              <a:ext uri="{FF2B5EF4-FFF2-40B4-BE49-F238E27FC236}">
                <a16:creationId xmlns:a16="http://schemas.microsoft.com/office/drawing/2014/main" id="{5CDFA50A-0BD3-4587-BF2E-6843C653CAD0}"/>
              </a:ext>
            </a:extLst>
          </p:cNvPr>
          <p:cNvPicPr>
            <a:picLocks noChangeAspect="1"/>
          </p:cNvPicPr>
          <p:nvPr/>
        </p:nvPicPr>
        <p:blipFill>
          <a:blip r:embed="rId7"/>
          <a:stretch>
            <a:fillRect/>
          </a:stretch>
        </p:blipFill>
        <p:spPr>
          <a:xfrm>
            <a:off x="6340414" y="2543304"/>
            <a:ext cx="2743199" cy="3110875"/>
          </a:xfrm>
          <a:prstGeom prst="rect">
            <a:avLst/>
          </a:prstGeom>
        </p:spPr>
      </p:pic>
    </p:spTree>
    <p:extLst>
      <p:ext uri="{BB962C8B-B14F-4D97-AF65-F5344CB8AC3E}">
        <p14:creationId xmlns:p14="http://schemas.microsoft.com/office/powerpoint/2010/main" val="20303266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35B60EDA-910A-4465-95B5-ADC6D2428595}"/>
              </a:ext>
            </a:extLst>
          </p:cNvPr>
          <p:cNvSpPr txBox="1"/>
          <p:nvPr/>
        </p:nvSpPr>
        <p:spPr>
          <a:xfrm>
            <a:off x="365126" y="1233871"/>
            <a:ext cx="8623600" cy="4401205"/>
          </a:xfrm>
          <a:prstGeom prst="rect">
            <a:avLst/>
          </a:prstGeom>
          <a:noFill/>
        </p:spPr>
        <p:txBody>
          <a:bodyPr wrap="square" rtlCol="0">
            <a:spAutoFit/>
          </a:bodyPr>
          <a:lstStyle/>
          <a:p>
            <a:pPr algn="just"/>
            <a:r>
              <a:rPr lang="es-CO" sz="2000" dirty="0">
                <a:latin typeface="Arial Narrow" panose="020B0606020202030204" pitchFamily="34" charset="0"/>
              </a:rPr>
              <a:t>T</a:t>
            </a:r>
            <a:r>
              <a:rPr lang="es-ES" sz="2000" dirty="0">
                <a:latin typeface="Arial Narrow" panose="020B0606020202030204" pitchFamily="34" charset="0"/>
              </a:rPr>
              <a:t>eniendo en cuenta que el contrato de arrendamiento vence el próximo 10 de enero de 2019, se hace necesario seguir contando con el espacio suficiente y requerido para el funcionamiento de la Sede de la Regional Centro Oriente. </a:t>
            </a:r>
          </a:p>
          <a:p>
            <a:pPr algn="just"/>
            <a:endParaRPr lang="es-ES" sz="2000" dirty="0">
              <a:latin typeface="Arial Narrow" panose="020B0606020202030204" pitchFamily="34" charset="0"/>
            </a:endParaRPr>
          </a:p>
          <a:p>
            <a:pPr algn="just"/>
            <a:r>
              <a:rPr lang="es-ES" sz="2000" dirty="0">
                <a:latin typeface="Arial Narrow" panose="020B0606020202030204" pitchFamily="34" charset="0"/>
              </a:rPr>
              <a:t>Por lo anterior  se realizó un estudio de mercado del sector por metro cuadrado y Finca Raíz, en donde se refleja que los precios por arrendamiento que actualmente se tienen son muy favorables para la SAE SAS, teniendo en cuenta que para el año 2018, la SAE SAS está pagando por el metro cuadrado $71.301 incluido IVA, Administración y Mobiliario, para un total de canon mensual de arrendamiento de $40.000.000 todo incluido.</a:t>
            </a:r>
          </a:p>
          <a:p>
            <a:pPr algn="just"/>
            <a:endParaRPr lang="es-ES" sz="2000" dirty="0">
              <a:latin typeface="Arial Narrow" panose="020B0606020202030204" pitchFamily="34" charset="0"/>
            </a:endParaRPr>
          </a:p>
          <a:p>
            <a:pPr algn="just"/>
            <a:r>
              <a:rPr lang="es-ES" sz="2000" dirty="0">
                <a:latin typeface="Arial Narrow" panose="020B0606020202030204" pitchFamily="34" charset="0"/>
              </a:rPr>
              <a:t>Se proyecta pagar para el año 2019 por el metro cuadrado $75.223 incluido IVA, Administración y Mobiliario, para un canon mensual de arrendamiento de $42.200.000 teniendo en cuenta el Índice de Precios al Consumidor (IPC) del año en que se reajusta más 1 punto.</a:t>
            </a:r>
            <a:r>
              <a:rPr lang="es-ES" sz="2000" dirty="0"/>
              <a:t> </a:t>
            </a:r>
            <a:endParaRPr lang="es-ES" sz="2000" dirty="0">
              <a:solidFill>
                <a:srgbClr val="A9A8A9"/>
              </a:solidFill>
              <a:latin typeface="Lato Bold"/>
              <a:cs typeface="Lato Bold"/>
            </a:endParaRPr>
          </a:p>
        </p:txBody>
      </p:sp>
    </p:spTree>
    <p:extLst>
      <p:ext uri="{BB962C8B-B14F-4D97-AF65-F5344CB8AC3E}">
        <p14:creationId xmlns:p14="http://schemas.microsoft.com/office/powerpoint/2010/main" val="13141115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FDE91267-F9E5-4078-92D5-55503F6D1808}"/>
              </a:ext>
            </a:extLst>
          </p:cNvPr>
          <p:cNvSpPr txBox="1"/>
          <p:nvPr/>
        </p:nvSpPr>
        <p:spPr>
          <a:xfrm>
            <a:off x="1883816" y="1002300"/>
            <a:ext cx="5376367" cy="400110"/>
          </a:xfrm>
          <a:prstGeom prst="rect">
            <a:avLst/>
          </a:prstGeom>
          <a:noFill/>
        </p:spPr>
        <p:txBody>
          <a:bodyPr wrap="square" rtlCol="0">
            <a:spAutoFit/>
          </a:bodyPr>
          <a:lstStyle/>
          <a:p>
            <a:pPr algn="ctr"/>
            <a:r>
              <a:rPr lang="es-CO" sz="2000" b="1" dirty="0">
                <a:latin typeface="Arial Narrow" panose="020B0606020202030204" pitchFamily="34" charset="0"/>
              </a:rPr>
              <a:t>Estudio de Mercado del Sector</a:t>
            </a:r>
          </a:p>
        </p:txBody>
      </p:sp>
      <p:pic>
        <p:nvPicPr>
          <p:cNvPr id="3" name="Imagen 2">
            <a:extLst>
              <a:ext uri="{FF2B5EF4-FFF2-40B4-BE49-F238E27FC236}">
                <a16:creationId xmlns:a16="http://schemas.microsoft.com/office/drawing/2014/main" id="{0CAF32C4-E539-4AB2-9469-1D280AFF868E}"/>
              </a:ext>
            </a:extLst>
          </p:cNvPr>
          <p:cNvPicPr>
            <a:picLocks noChangeAspect="1"/>
          </p:cNvPicPr>
          <p:nvPr/>
        </p:nvPicPr>
        <p:blipFill>
          <a:blip r:embed="rId5"/>
          <a:stretch>
            <a:fillRect/>
          </a:stretch>
        </p:blipFill>
        <p:spPr>
          <a:xfrm>
            <a:off x="981670" y="1417149"/>
            <a:ext cx="7282436" cy="5008395"/>
          </a:xfrm>
          <a:prstGeom prst="rect">
            <a:avLst/>
          </a:prstGeom>
        </p:spPr>
      </p:pic>
    </p:spTree>
    <p:extLst>
      <p:ext uri="{BB962C8B-B14F-4D97-AF65-F5344CB8AC3E}">
        <p14:creationId xmlns:p14="http://schemas.microsoft.com/office/powerpoint/2010/main" val="4566723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AC4A55BA-7E4C-4625-9AA3-7B47EEC72CC3}"/>
              </a:ext>
            </a:extLst>
          </p:cNvPr>
          <p:cNvSpPr txBox="1"/>
          <p:nvPr/>
        </p:nvSpPr>
        <p:spPr>
          <a:xfrm>
            <a:off x="782782" y="1650164"/>
            <a:ext cx="7578435" cy="4093428"/>
          </a:xfrm>
          <a:prstGeom prst="rect">
            <a:avLst/>
          </a:prstGeom>
          <a:noFill/>
        </p:spPr>
        <p:txBody>
          <a:bodyPr wrap="square" rtlCol="0">
            <a:spAutoFit/>
          </a:bodyPr>
          <a:lstStyle/>
          <a:p>
            <a:pPr algn="just"/>
            <a:r>
              <a:rPr lang="es-CO" sz="2000" b="1" dirty="0">
                <a:latin typeface="Arial Narrow" panose="020B0606020202030204" pitchFamily="34" charset="0"/>
              </a:rPr>
              <a:t>Adición</a:t>
            </a:r>
            <a:r>
              <a:rPr lang="es-CO" sz="2000" dirty="0">
                <a:latin typeface="Arial Narrow" panose="020B0606020202030204" pitchFamily="34" charset="0"/>
              </a:rPr>
              <a:t>: </a:t>
            </a:r>
            <a:r>
              <a:rPr lang="es-ES" sz="2000" dirty="0">
                <a:latin typeface="Arial Narrow" panose="020B0606020202030204" pitchFamily="34" charset="0"/>
              </a:rPr>
              <a:t>El valor de la presente adición es de ($506.400.000) Quinientos seis millones cuatrocientos mil Pesos MCTE</a:t>
            </a:r>
            <a:r>
              <a:rPr lang="es-ES" sz="1600" dirty="0"/>
              <a:t>. </a:t>
            </a:r>
            <a:r>
              <a:rPr lang="es-ES" sz="2000" dirty="0">
                <a:latin typeface="Arial Narrow" panose="020B0606020202030204" pitchFamily="34" charset="0"/>
              </a:rPr>
              <a:t>Valor que incluye IVA y todos los impuestos, tasas y contribuciones a que haya lugar. Valor de incremento del IPC mas 1 punto.</a:t>
            </a:r>
          </a:p>
          <a:p>
            <a:pPr algn="just"/>
            <a:endParaRPr lang="es-ES" sz="2000" dirty="0">
              <a:latin typeface="Arial Narrow" panose="020B0606020202030204" pitchFamily="34" charset="0"/>
            </a:endParaRPr>
          </a:p>
          <a:p>
            <a:pPr algn="just"/>
            <a:r>
              <a:rPr lang="es-CO" sz="2000" b="1" dirty="0">
                <a:latin typeface="Arial Narrow" panose="020B0606020202030204" pitchFamily="34" charset="0"/>
              </a:rPr>
              <a:t>Prorroga</a:t>
            </a:r>
            <a:r>
              <a:rPr lang="es-CO" sz="2000" dirty="0">
                <a:latin typeface="Arial Narrow" panose="020B0606020202030204" pitchFamily="34" charset="0"/>
              </a:rPr>
              <a:t>: La prorroga solicitada es de doce (12) meses, la nueva vigencia del contrato será hasta el próximo 10 de enero de 2020.</a:t>
            </a:r>
          </a:p>
          <a:p>
            <a:pPr algn="just"/>
            <a:endParaRPr lang="es-CO" sz="2000" dirty="0">
              <a:latin typeface="Arial Narrow" panose="020B0606020202030204" pitchFamily="34" charset="0"/>
            </a:endParaRPr>
          </a:p>
          <a:p>
            <a:pPr algn="just"/>
            <a:r>
              <a:rPr lang="es-CO" sz="2000" b="1" dirty="0">
                <a:latin typeface="Arial Narrow" panose="020B0606020202030204" pitchFamily="34" charset="0"/>
              </a:rPr>
              <a:t>Solicitud</a:t>
            </a:r>
            <a:r>
              <a:rPr lang="es-CO" sz="2000" dirty="0">
                <a:latin typeface="Arial Narrow" panose="020B0606020202030204" pitchFamily="34" charset="0"/>
              </a:rPr>
              <a:t>: Aprobación por parte de la Junta Directiva de la SAE SAS, de la adición y prorroga del contrato 067 de 2017 por un monto de </a:t>
            </a:r>
            <a:r>
              <a:rPr lang="es-ES" sz="2000" dirty="0">
                <a:latin typeface="Arial Narrow" panose="020B0606020202030204" pitchFamily="34" charset="0"/>
              </a:rPr>
              <a:t>$506.400.000 </a:t>
            </a:r>
            <a:r>
              <a:rPr lang="es-CO" sz="2000" dirty="0">
                <a:latin typeface="Arial Narrow" panose="020B0606020202030204" pitchFamily="34" charset="0"/>
              </a:rPr>
              <a:t>y un plazo de doce (12) meses respectivamente.</a:t>
            </a:r>
          </a:p>
          <a:p>
            <a:pPr algn="just"/>
            <a:endParaRPr lang="es-ES" sz="2000" dirty="0">
              <a:latin typeface="Arial Narrow" panose="020B0606020202030204" pitchFamily="34" charset="0"/>
            </a:endParaRPr>
          </a:p>
          <a:p>
            <a:pPr algn="ctr"/>
            <a:endParaRPr lang="es-ES" sz="2000" dirty="0">
              <a:solidFill>
                <a:srgbClr val="A9A8A9"/>
              </a:solidFill>
              <a:latin typeface="Lato Bold"/>
              <a:cs typeface="Lato Bold"/>
            </a:endParaRPr>
          </a:p>
        </p:txBody>
      </p:sp>
    </p:spTree>
    <p:extLst>
      <p:ext uri="{BB962C8B-B14F-4D97-AF65-F5344CB8AC3E}">
        <p14:creationId xmlns:p14="http://schemas.microsoft.com/office/powerpoint/2010/main" val="41974930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643940" cy="897269"/>
          </a:xfrm>
          <a:prstGeom prst="rect">
            <a:avLst/>
          </a:prstGeom>
        </p:spPr>
      </p:pic>
      <p:sp>
        <p:nvSpPr>
          <p:cNvPr id="6" name="CuadroTexto 5"/>
          <p:cNvSpPr txBox="1"/>
          <p:nvPr/>
        </p:nvSpPr>
        <p:spPr>
          <a:xfrm>
            <a:off x="1298713" y="2105153"/>
            <a:ext cx="6736198" cy="1754326"/>
          </a:xfrm>
          <a:prstGeom prst="rect">
            <a:avLst/>
          </a:prstGeom>
          <a:noFill/>
        </p:spPr>
        <p:txBody>
          <a:bodyPr wrap="square" rtlCol="0">
            <a:spAutoFit/>
          </a:bodyPr>
          <a:lstStyle/>
          <a:p>
            <a:pPr algn="ctr"/>
            <a:r>
              <a:rPr lang="es-CO" sz="3600" b="1" dirty="0">
                <a:solidFill>
                  <a:schemeClr val="accent1">
                    <a:lumMod val="75000"/>
                  </a:schemeClr>
                </a:solidFill>
                <a:latin typeface="Arial Narrow" panose="020B0606020202030204" pitchFamily="34" charset="0"/>
              </a:rPr>
              <a:t>5. Presentación</a:t>
            </a:r>
          </a:p>
          <a:p>
            <a:pPr algn="ctr"/>
            <a:r>
              <a:rPr lang="es-CO" sz="3600" b="1" dirty="0">
                <a:solidFill>
                  <a:schemeClr val="accent1">
                    <a:lumMod val="75000"/>
                  </a:schemeClr>
                </a:solidFill>
                <a:latin typeface="Arial Narrow" panose="020B0606020202030204" pitchFamily="34" charset="0"/>
              </a:rPr>
              <a:t>Informe Comercial</a:t>
            </a:r>
          </a:p>
          <a:p>
            <a:pPr algn="ctr"/>
            <a:endParaRPr lang="es-CO" sz="3600" b="1" dirty="0">
              <a:solidFill>
                <a:schemeClr val="accent1">
                  <a:lumMod val="75000"/>
                </a:schemeClr>
              </a:solidFill>
              <a:latin typeface="Arial Narrow" panose="020B0606020202030204" pitchFamily="34" charset="0"/>
            </a:endParaRPr>
          </a:p>
        </p:txBody>
      </p:sp>
      <p:pic>
        <p:nvPicPr>
          <p:cNvPr id="5" name="Imagen 4">
            <a:extLst>
              <a:ext uri="{FF2B5EF4-FFF2-40B4-BE49-F238E27FC236}">
                <a16:creationId xmlns:a16="http://schemas.microsoft.com/office/drawing/2014/main" id="{B497FC74-73CA-4C66-BFF2-D896692058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3381" y="188098"/>
            <a:ext cx="1344705" cy="521073"/>
          </a:xfrm>
          <a:prstGeom prst="rect">
            <a:avLst/>
          </a:prstGeom>
        </p:spPr>
      </p:pic>
      <p:pic>
        <p:nvPicPr>
          <p:cNvPr id="8" name="Imagen 7">
            <a:extLst>
              <a:ext uri="{FF2B5EF4-FFF2-40B4-BE49-F238E27FC236}">
                <a16:creationId xmlns:a16="http://schemas.microsoft.com/office/drawing/2014/main" id="{2BA40410-1F37-46A5-9350-4FFAECBBE9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3848" y="177207"/>
            <a:ext cx="1643940" cy="531964"/>
          </a:xfrm>
          <a:prstGeom prst="rect">
            <a:avLst/>
          </a:prstGeom>
        </p:spPr>
      </p:pic>
    </p:spTree>
    <p:extLst>
      <p:ext uri="{BB962C8B-B14F-4D97-AF65-F5344CB8AC3E}">
        <p14:creationId xmlns:p14="http://schemas.microsoft.com/office/powerpoint/2010/main" val="35048254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70" y="0"/>
            <a:ext cx="1344705" cy="733945"/>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7604184" y="700420"/>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0" name="CuadroTexto 9"/>
          <p:cNvSpPr txBox="1"/>
          <p:nvPr/>
        </p:nvSpPr>
        <p:spPr>
          <a:xfrm>
            <a:off x="236133" y="2333612"/>
            <a:ext cx="2540394" cy="1292662"/>
          </a:xfrm>
          <a:prstGeom prst="rect">
            <a:avLst/>
          </a:prstGeom>
          <a:solidFill>
            <a:schemeClr val="accent1">
              <a:lumMod val="75000"/>
            </a:schemeClr>
          </a:solidFill>
          <a:ln>
            <a:solidFill>
              <a:schemeClr val="accent1"/>
            </a:solidFill>
          </a:ln>
        </p:spPr>
        <p:txBody>
          <a:bodyPr wrap="square" rtlCol="0">
            <a:spAutoFit/>
          </a:bodyPr>
          <a:lstStyle/>
          <a:p>
            <a:pPr algn="ctr"/>
            <a:r>
              <a:rPr lang="es-CO" sz="1600" b="1" dirty="0">
                <a:solidFill>
                  <a:schemeClr val="bg1"/>
                </a:solidFill>
              </a:rPr>
              <a:t>CONCEPTO</a:t>
            </a:r>
          </a:p>
          <a:p>
            <a:endParaRPr lang="es-CO" sz="1400" b="1" dirty="0">
              <a:solidFill>
                <a:schemeClr val="bg1"/>
              </a:solidFill>
            </a:endParaRPr>
          </a:p>
          <a:p>
            <a:r>
              <a:rPr lang="es-CO" sz="1600" b="1" dirty="0">
                <a:solidFill>
                  <a:schemeClr val="bg1"/>
                </a:solidFill>
              </a:rPr>
              <a:t>Unid. Comerciales Vendidas</a:t>
            </a:r>
          </a:p>
          <a:p>
            <a:r>
              <a:rPr lang="es-CO" sz="1600" b="1" dirty="0">
                <a:solidFill>
                  <a:schemeClr val="bg1"/>
                </a:solidFill>
              </a:rPr>
              <a:t>M.I. Vendidas</a:t>
            </a:r>
          </a:p>
          <a:p>
            <a:r>
              <a:rPr lang="es-CO" sz="1600" b="1" dirty="0">
                <a:solidFill>
                  <a:schemeClr val="bg1"/>
                </a:solidFill>
              </a:rPr>
              <a:t>Valor Ventas</a:t>
            </a:r>
            <a:r>
              <a:rPr lang="es-CO" sz="1400" dirty="0">
                <a:solidFill>
                  <a:schemeClr val="bg1"/>
                </a:solidFill>
              </a:rPr>
              <a:t>	 </a:t>
            </a:r>
          </a:p>
        </p:txBody>
      </p:sp>
      <p:sp>
        <p:nvSpPr>
          <p:cNvPr id="11" name="CuadroTexto 10"/>
          <p:cNvSpPr txBox="1"/>
          <p:nvPr/>
        </p:nvSpPr>
        <p:spPr>
          <a:xfrm>
            <a:off x="4039992" y="2331127"/>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2016</a:t>
            </a:r>
          </a:p>
          <a:p>
            <a:pPr algn="ctr"/>
            <a:endParaRPr lang="es-CO" sz="1600" dirty="0">
              <a:solidFill>
                <a:schemeClr val="tx2"/>
              </a:solidFill>
            </a:endParaRPr>
          </a:p>
          <a:p>
            <a:pPr algn="ctr"/>
            <a:r>
              <a:rPr lang="es-ES" sz="1600" dirty="0">
                <a:solidFill>
                  <a:schemeClr val="tx2"/>
                </a:solidFill>
              </a:rPr>
              <a:t>80</a:t>
            </a:r>
            <a:endParaRPr lang="es-CO" sz="1600" dirty="0">
              <a:solidFill>
                <a:schemeClr val="tx2"/>
              </a:solidFill>
            </a:endParaRPr>
          </a:p>
          <a:p>
            <a:pPr algn="ctr"/>
            <a:r>
              <a:rPr lang="es-ES" sz="1600" dirty="0">
                <a:solidFill>
                  <a:schemeClr val="tx2"/>
                </a:solidFill>
              </a:rPr>
              <a:t>129</a:t>
            </a:r>
            <a:endParaRPr lang="es-CO" sz="1600" dirty="0">
              <a:solidFill>
                <a:schemeClr val="tx2"/>
              </a:solidFill>
            </a:endParaRPr>
          </a:p>
          <a:p>
            <a:pPr algn="ctr"/>
            <a:r>
              <a:rPr lang="es-CO" sz="1600" b="1" dirty="0">
                <a:solidFill>
                  <a:schemeClr val="tx2"/>
                </a:solidFill>
              </a:rPr>
              <a:t>$22.379</a:t>
            </a:r>
          </a:p>
        </p:txBody>
      </p:sp>
      <p:sp>
        <p:nvSpPr>
          <p:cNvPr id="12" name="CuadroTexto 11"/>
          <p:cNvSpPr txBox="1"/>
          <p:nvPr/>
        </p:nvSpPr>
        <p:spPr>
          <a:xfrm>
            <a:off x="2851730" y="2333612"/>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2015 </a:t>
            </a:r>
          </a:p>
          <a:p>
            <a:pPr algn="ctr"/>
            <a:endParaRPr lang="es-CO" sz="1600" dirty="0">
              <a:solidFill>
                <a:schemeClr val="tx2"/>
              </a:solidFill>
            </a:endParaRPr>
          </a:p>
          <a:p>
            <a:pPr algn="ctr"/>
            <a:r>
              <a:rPr lang="es-ES" sz="1600" dirty="0">
                <a:solidFill>
                  <a:schemeClr val="tx2"/>
                </a:solidFill>
              </a:rPr>
              <a:t>25</a:t>
            </a:r>
          </a:p>
          <a:p>
            <a:pPr algn="ctr"/>
            <a:r>
              <a:rPr lang="es-ES" sz="1600" dirty="0">
                <a:solidFill>
                  <a:schemeClr val="tx2"/>
                </a:solidFill>
              </a:rPr>
              <a:t>38</a:t>
            </a:r>
            <a:endParaRPr lang="es-CO" sz="1600" dirty="0">
              <a:solidFill>
                <a:schemeClr val="tx2"/>
              </a:solidFill>
            </a:endParaRPr>
          </a:p>
          <a:p>
            <a:pPr algn="ctr"/>
            <a:r>
              <a:rPr lang="es-CO" sz="1600" b="1" dirty="0">
                <a:solidFill>
                  <a:schemeClr val="tx2"/>
                </a:solidFill>
              </a:rPr>
              <a:t>$9.917</a:t>
            </a:r>
          </a:p>
        </p:txBody>
      </p:sp>
      <p:sp>
        <p:nvSpPr>
          <p:cNvPr id="13" name="CuadroTexto 12"/>
          <p:cNvSpPr txBox="1"/>
          <p:nvPr/>
        </p:nvSpPr>
        <p:spPr>
          <a:xfrm>
            <a:off x="6414073" y="2322538"/>
            <a:ext cx="1137740" cy="1323439"/>
          </a:xfrm>
          <a:prstGeom prst="rect">
            <a:avLst/>
          </a:prstGeom>
          <a:solidFill>
            <a:schemeClr val="bg1">
              <a:lumMod val="95000"/>
            </a:schemeClr>
          </a:solidFill>
        </p:spPr>
        <p:txBody>
          <a:bodyPr wrap="square" rtlCol="0">
            <a:spAutoFit/>
          </a:bodyPr>
          <a:lstStyle/>
          <a:p>
            <a:pPr algn="ctr"/>
            <a:r>
              <a:rPr lang="es-CO" sz="1600" b="1" u="sng" dirty="0">
                <a:solidFill>
                  <a:schemeClr val="tx2"/>
                </a:solidFill>
              </a:rPr>
              <a:t>AÑO 2018</a:t>
            </a:r>
          </a:p>
          <a:p>
            <a:pPr algn="ctr"/>
            <a:endParaRPr lang="es-CO" sz="1600" b="1" u="sng" dirty="0">
              <a:solidFill>
                <a:schemeClr val="tx2"/>
              </a:solidFill>
            </a:endParaRPr>
          </a:p>
          <a:p>
            <a:pPr algn="ctr"/>
            <a:r>
              <a:rPr lang="es-CO" sz="1600" dirty="0">
                <a:solidFill>
                  <a:schemeClr val="tx2"/>
                </a:solidFill>
              </a:rPr>
              <a:t>137</a:t>
            </a:r>
          </a:p>
          <a:p>
            <a:pPr algn="ctr"/>
            <a:r>
              <a:rPr lang="es-CO" sz="1600" dirty="0">
                <a:solidFill>
                  <a:schemeClr val="tx2"/>
                </a:solidFill>
              </a:rPr>
              <a:t>229</a:t>
            </a:r>
          </a:p>
          <a:p>
            <a:pPr algn="ctr"/>
            <a:r>
              <a:rPr lang="es-CO" sz="1600" b="1" dirty="0">
                <a:solidFill>
                  <a:schemeClr val="tx2"/>
                </a:solidFill>
              </a:rPr>
              <a:t>$87.115</a:t>
            </a:r>
          </a:p>
        </p:txBody>
      </p:sp>
      <p:sp>
        <p:nvSpPr>
          <p:cNvPr id="14" name="CuadroTexto 13"/>
          <p:cNvSpPr txBox="1"/>
          <p:nvPr/>
        </p:nvSpPr>
        <p:spPr>
          <a:xfrm>
            <a:off x="2851730" y="4733061"/>
            <a:ext cx="3470216" cy="338554"/>
          </a:xfrm>
          <a:prstGeom prst="rect">
            <a:avLst/>
          </a:prstGeom>
          <a:solidFill>
            <a:schemeClr val="tx2">
              <a:lumMod val="60000"/>
              <a:lumOff val="40000"/>
            </a:schemeClr>
          </a:solidFill>
          <a:ln>
            <a:noFill/>
          </a:ln>
        </p:spPr>
        <p:txBody>
          <a:bodyPr wrap="square" rtlCol="0">
            <a:spAutoFit/>
          </a:bodyPr>
          <a:lstStyle/>
          <a:p>
            <a:pPr algn="ctr"/>
            <a:r>
              <a:rPr lang="es-CO" sz="1600" b="1" dirty="0">
                <a:solidFill>
                  <a:schemeClr val="bg1"/>
                </a:solidFill>
              </a:rPr>
              <a:t>$78.033 (30 meses) </a:t>
            </a:r>
          </a:p>
        </p:txBody>
      </p:sp>
      <p:sp>
        <p:nvSpPr>
          <p:cNvPr id="17" name="CuadroTexto 16"/>
          <p:cNvSpPr txBox="1"/>
          <p:nvPr/>
        </p:nvSpPr>
        <p:spPr>
          <a:xfrm>
            <a:off x="2851730" y="5328507"/>
            <a:ext cx="5906807" cy="338554"/>
          </a:xfrm>
          <a:prstGeom prst="rect">
            <a:avLst/>
          </a:prstGeom>
          <a:solidFill>
            <a:schemeClr val="accent1">
              <a:lumMod val="75000"/>
            </a:schemeClr>
          </a:solidFill>
          <a:ln>
            <a:noFill/>
          </a:ln>
        </p:spPr>
        <p:txBody>
          <a:bodyPr wrap="square" rtlCol="0">
            <a:spAutoFit/>
          </a:bodyPr>
          <a:lstStyle/>
          <a:p>
            <a:pPr algn="ctr"/>
            <a:r>
              <a:rPr lang="es-CO" sz="1600" b="1" dirty="0">
                <a:solidFill>
                  <a:schemeClr val="bg1"/>
                </a:solidFill>
              </a:rPr>
              <a:t>$166.685 </a:t>
            </a:r>
            <a:r>
              <a:rPr lang="es-CO" sz="1200" b="1" dirty="0">
                <a:solidFill>
                  <a:schemeClr val="bg1"/>
                </a:solidFill>
              </a:rPr>
              <a:t>(36 meses)</a:t>
            </a:r>
            <a:r>
              <a:rPr lang="es-CO" sz="1600" b="1" dirty="0">
                <a:solidFill>
                  <a:schemeClr val="bg1"/>
                </a:solidFill>
              </a:rPr>
              <a:t>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155615" y="6170764"/>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11 de diciembre 2018</a:t>
            </a:r>
          </a:p>
        </p:txBody>
      </p:sp>
      <p:sp>
        <p:nvSpPr>
          <p:cNvPr id="19" name="CuadroTexto 18">
            <a:extLst>
              <a:ext uri="{FF2B5EF4-FFF2-40B4-BE49-F238E27FC236}">
                <a16:creationId xmlns:a16="http://schemas.microsoft.com/office/drawing/2014/main" id="{F7F36733-D2EA-4D1E-BE54-5237286C9056}"/>
              </a:ext>
            </a:extLst>
          </p:cNvPr>
          <p:cNvSpPr txBox="1"/>
          <p:nvPr/>
        </p:nvSpPr>
        <p:spPr>
          <a:xfrm>
            <a:off x="5223962" y="2330409"/>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2017</a:t>
            </a:r>
          </a:p>
          <a:p>
            <a:pPr algn="ctr"/>
            <a:endParaRPr lang="es-CO" sz="1600" dirty="0">
              <a:solidFill>
                <a:schemeClr val="tx2"/>
              </a:solidFill>
            </a:endParaRPr>
          </a:p>
          <a:p>
            <a:pPr algn="ctr"/>
            <a:r>
              <a:rPr lang="es-ES" sz="1600" dirty="0">
                <a:solidFill>
                  <a:schemeClr val="tx2"/>
                </a:solidFill>
              </a:rPr>
              <a:t>89</a:t>
            </a:r>
            <a:endParaRPr lang="es-CO" sz="1600" dirty="0">
              <a:solidFill>
                <a:schemeClr val="tx2"/>
              </a:solidFill>
            </a:endParaRPr>
          </a:p>
          <a:p>
            <a:pPr algn="ctr"/>
            <a:r>
              <a:rPr lang="es-CO" sz="1600" dirty="0">
                <a:solidFill>
                  <a:schemeClr val="tx2"/>
                </a:solidFill>
              </a:rPr>
              <a:t>158</a:t>
            </a:r>
          </a:p>
          <a:p>
            <a:pPr algn="ctr"/>
            <a:r>
              <a:rPr lang="es-CO" sz="1600" b="1" dirty="0">
                <a:solidFill>
                  <a:schemeClr val="tx2"/>
                </a:solidFill>
              </a:rPr>
              <a:t>$45.737</a:t>
            </a:r>
          </a:p>
        </p:txBody>
      </p:sp>
      <p:sp>
        <p:nvSpPr>
          <p:cNvPr id="3" name="CuadroTexto 2"/>
          <p:cNvSpPr txBox="1"/>
          <p:nvPr/>
        </p:nvSpPr>
        <p:spPr>
          <a:xfrm>
            <a:off x="1888019" y="1060220"/>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tx1">
                    <a:lumMod val="50000"/>
                    <a:lumOff val="50000"/>
                  </a:schemeClr>
                </a:solidFill>
              </a:rPr>
              <a:t>Resultado Comercialización Inmuebles – CISA. </a:t>
            </a:r>
          </a:p>
        </p:txBody>
      </p:sp>
      <p:sp>
        <p:nvSpPr>
          <p:cNvPr id="15" name="CuadroTexto 14">
            <a:extLst>
              <a:ext uri="{FF2B5EF4-FFF2-40B4-BE49-F238E27FC236}">
                <a16:creationId xmlns:a16="http://schemas.microsoft.com/office/drawing/2014/main" id="{3F96FDFE-5A0E-4628-B086-E9925C98167D}"/>
              </a:ext>
            </a:extLst>
          </p:cNvPr>
          <p:cNvSpPr txBox="1"/>
          <p:nvPr/>
        </p:nvSpPr>
        <p:spPr>
          <a:xfrm>
            <a:off x="202695" y="1707563"/>
            <a:ext cx="4087657" cy="307777"/>
          </a:xfrm>
          <a:prstGeom prst="rect">
            <a:avLst/>
          </a:prstGeom>
          <a:noFill/>
        </p:spPr>
        <p:txBody>
          <a:bodyPr wrap="none" rtlCol="0">
            <a:spAutoFit/>
          </a:bodyPr>
          <a:lstStyle/>
          <a:p>
            <a:r>
              <a:rPr lang="es-CO" sz="1400" dirty="0">
                <a:solidFill>
                  <a:schemeClr val="accent1">
                    <a:lumMod val="75000"/>
                  </a:schemeClr>
                </a:solidFill>
              </a:rPr>
              <a:t>Fecha inicio Contrato Interadministrativo: 31-07-2015</a:t>
            </a:r>
            <a:endParaRPr lang="es-CO" sz="2000" dirty="0">
              <a:solidFill>
                <a:schemeClr val="accent1">
                  <a:lumMod val="75000"/>
                </a:schemeClr>
              </a:solidFill>
            </a:endParaRPr>
          </a:p>
        </p:txBody>
      </p:sp>
      <p:sp>
        <p:nvSpPr>
          <p:cNvPr id="20" name="CuadroTexto 19">
            <a:extLst>
              <a:ext uri="{FF2B5EF4-FFF2-40B4-BE49-F238E27FC236}">
                <a16:creationId xmlns:a16="http://schemas.microsoft.com/office/drawing/2014/main" id="{1D963634-3C27-4D48-87C7-ADD18CC32538}"/>
              </a:ext>
            </a:extLst>
          </p:cNvPr>
          <p:cNvSpPr txBox="1"/>
          <p:nvPr/>
        </p:nvSpPr>
        <p:spPr>
          <a:xfrm>
            <a:off x="7604184" y="2318222"/>
            <a:ext cx="1137740" cy="1323439"/>
          </a:xfrm>
          <a:prstGeom prst="rect">
            <a:avLst/>
          </a:prstGeom>
          <a:solidFill>
            <a:schemeClr val="bg1">
              <a:lumMod val="95000"/>
            </a:schemeClr>
          </a:solidFill>
        </p:spPr>
        <p:txBody>
          <a:bodyPr wrap="square" rtlCol="0">
            <a:spAutoFit/>
          </a:bodyPr>
          <a:lstStyle/>
          <a:p>
            <a:pPr algn="ctr"/>
            <a:r>
              <a:rPr lang="es-CO" sz="1600" b="1" u="sng" dirty="0">
                <a:solidFill>
                  <a:schemeClr val="tx2"/>
                </a:solidFill>
              </a:rPr>
              <a:t>TOTAL</a:t>
            </a:r>
          </a:p>
          <a:p>
            <a:pPr algn="ctr"/>
            <a:endParaRPr lang="es-CO" sz="1600" b="1" u="sng" dirty="0">
              <a:solidFill>
                <a:schemeClr val="tx2"/>
              </a:solidFill>
            </a:endParaRPr>
          </a:p>
          <a:p>
            <a:pPr algn="ctr"/>
            <a:r>
              <a:rPr lang="es-CO" sz="1600" dirty="0">
                <a:solidFill>
                  <a:schemeClr val="tx2"/>
                </a:solidFill>
              </a:rPr>
              <a:t>331</a:t>
            </a:r>
          </a:p>
          <a:p>
            <a:pPr algn="ctr"/>
            <a:r>
              <a:rPr lang="es-CO" sz="1600" dirty="0">
                <a:solidFill>
                  <a:schemeClr val="tx2"/>
                </a:solidFill>
              </a:rPr>
              <a:t>554</a:t>
            </a:r>
          </a:p>
          <a:p>
            <a:pPr algn="ctr"/>
            <a:r>
              <a:rPr lang="es-CO" sz="1600" b="1" dirty="0">
                <a:solidFill>
                  <a:schemeClr val="tx2"/>
                </a:solidFill>
              </a:rPr>
              <a:t>$166.685</a:t>
            </a:r>
          </a:p>
        </p:txBody>
      </p:sp>
      <p:pic>
        <p:nvPicPr>
          <p:cNvPr id="21" name="Imagen 20">
            <a:extLst>
              <a:ext uri="{FF2B5EF4-FFF2-40B4-BE49-F238E27FC236}">
                <a16:creationId xmlns:a16="http://schemas.microsoft.com/office/drawing/2014/main" id="{DD1315E2-A19A-4AC7-96DE-345ED9EE3A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4685" y="40784"/>
            <a:ext cx="1344705" cy="521073"/>
          </a:xfrm>
          <a:prstGeom prst="rect">
            <a:avLst/>
          </a:prstGeom>
        </p:spPr>
      </p:pic>
      <p:pic>
        <p:nvPicPr>
          <p:cNvPr id="22" name="Imagen 21">
            <a:extLst>
              <a:ext uri="{FF2B5EF4-FFF2-40B4-BE49-F238E27FC236}">
                <a16:creationId xmlns:a16="http://schemas.microsoft.com/office/drawing/2014/main" id="{B1E7D90B-6847-4551-B7C0-61FB3015DF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3848" y="29805"/>
            <a:ext cx="1643940" cy="531964"/>
          </a:xfrm>
          <a:prstGeom prst="rect">
            <a:avLst/>
          </a:prstGeom>
        </p:spPr>
      </p:pic>
      <p:sp>
        <p:nvSpPr>
          <p:cNvPr id="6" name="Elipse 5">
            <a:extLst>
              <a:ext uri="{FF2B5EF4-FFF2-40B4-BE49-F238E27FC236}">
                <a16:creationId xmlns:a16="http://schemas.microsoft.com/office/drawing/2014/main" id="{A949104F-B31A-492F-AD1D-A70E532208E3}"/>
              </a:ext>
            </a:extLst>
          </p:cNvPr>
          <p:cNvSpPr/>
          <p:nvPr/>
        </p:nvSpPr>
        <p:spPr>
          <a:xfrm>
            <a:off x="3012791" y="4028661"/>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6%</a:t>
            </a:r>
          </a:p>
        </p:txBody>
      </p:sp>
      <p:sp>
        <p:nvSpPr>
          <p:cNvPr id="23" name="Elipse 22">
            <a:extLst>
              <a:ext uri="{FF2B5EF4-FFF2-40B4-BE49-F238E27FC236}">
                <a16:creationId xmlns:a16="http://schemas.microsoft.com/office/drawing/2014/main" id="{05C8FF8D-122B-4D8B-9FB2-55065F4F4ACC}"/>
              </a:ext>
            </a:extLst>
          </p:cNvPr>
          <p:cNvSpPr/>
          <p:nvPr/>
        </p:nvSpPr>
        <p:spPr>
          <a:xfrm>
            <a:off x="4179248" y="4022468"/>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14%</a:t>
            </a:r>
          </a:p>
        </p:txBody>
      </p:sp>
      <p:sp>
        <p:nvSpPr>
          <p:cNvPr id="24" name="Elipse 23">
            <a:extLst>
              <a:ext uri="{FF2B5EF4-FFF2-40B4-BE49-F238E27FC236}">
                <a16:creationId xmlns:a16="http://schemas.microsoft.com/office/drawing/2014/main" id="{0964996D-52DE-4C26-BDEF-952EBF00147D}"/>
              </a:ext>
            </a:extLst>
          </p:cNvPr>
          <p:cNvSpPr/>
          <p:nvPr/>
        </p:nvSpPr>
        <p:spPr>
          <a:xfrm>
            <a:off x="5363218" y="4028661"/>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27%</a:t>
            </a:r>
          </a:p>
        </p:txBody>
      </p:sp>
      <p:sp>
        <p:nvSpPr>
          <p:cNvPr id="25" name="Elipse 24">
            <a:extLst>
              <a:ext uri="{FF2B5EF4-FFF2-40B4-BE49-F238E27FC236}">
                <a16:creationId xmlns:a16="http://schemas.microsoft.com/office/drawing/2014/main" id="{FB3819EA-78E0-4E2E-B577-AAFAF6543466}"/>
              </a:ext>
            </a:extLst>
          </p:cNvPr>
          <p:cNvSpPr/>
          <p:nvPr/>
        </p:nvSpPr>
        <p:spPr>
          <a:xfrm>
            <a:off x="6547188" y="4012338"/>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53%</a:t>
            </a:r>
          </a:p>
        </p:txBody>
      </p:sp>
      <p:sp>
        <p:nvSpPr>
          <p:cNvPr id="16" name="CuadroTexto 15">
            <a:extLst>
              <a:ext uri="{FF2B5EF4-FFF2-40B4-BE49-F238E27FC236}">
                <a16:creationId xmlns:a16="http://schemas.microsoft.com/office/drawing/2014/main" id="{4CD30416-5898-456F-948F-2413ED226A5B}"/>
              </a:ext>
            </a:extLst>
          </p:cNvPr>
          <p:cNvSpPr txBox="1"/>
          <p:nvPr/>
        </p:nvSpPr>
        <p:spPr>
          <a:xfrm>
            <a:off x="130117" y="4094922"/>
            <a:ext cx="2651880" cy="307777"/>
          </a:xfrm>
          <a:prstGeom prst="rect">
            <a:avLst/>
          </a:prstGeom>
          <a:noFill/>
        </p:spPr>
        <p:txBody>
          <a:bodyPr wrap="none" rtlCol="0">
            <a:spAutoFit/>
          </a:bodyPr>
          <a:lstStyle>
            <a:defPPr>
              <a:defRPr lang="es-ES"/>
            </a:defPPr>
            <a:lvl1pPr>
              <a:defRPr sz="1400">
                <a:solidFill>
                  <a:schemeClr val="accent1">
                    <a:lumMod val="75000"/>
                  </a:schemeClr>
                </a:solidFill>
              </a:defRPr>
            </a:lvl1pPr>
          </a:lstStyle>
          <a:p>
            <a:r>
              <a:rPr lang="es-CO" dirty="0"/>
              <a:t>% Participación Vr. ventas por año</a:t>
            </a:r>
          </a:p>
        </p:txBody>
      </p:sp>
      <p:sp>
        <p:nvSpPr>
          <p:cNvPr id="26" name="CuadroTexto 25">
            <a:extLst>
              <a:ext uri="{FF2B5EF4-FFF2-40B4-BE49-F238E27FC236}">
                <a16:creationId xmlns:a16="http://schemas.microsoft.com/office/drawing/2014/main" id="{6BCBB8FA-578B-4FEE-A5BE-92D60D852153}"/>
              </a:ext>
            </a:extLst>
          </p:cNvPr>
          <p:cNvSpPr txBox="1"/>
          <p:nvPr/>
        </p:nvSpPr>
        <p:spPr>
          <a:xfrm>
            <a:off x="155615" y="5388725"/>
            <a:ext cx="1855060" cy="307777"/>
          </a:xfrm>
          <a:prstGeom prst="rect">
            <a:avLst/>
          </a:prstGeom>
          <a:noFill/>
        </p:spPr>
        <p:txBody>
          <a:bodyPr wrap="none" rtlCol="0">
            <a:spAutoFit/>
          </a:bodyPr>
          <a:lstStyle/>
          <a:p>
            <a:r>
              <a:rPr lang="es-CO" sz="1400" dirty="0">
                <a:solidFill>
                  <a:schemeClr val="accent1">
                    <a:lumMod val="75000"/>
                  </a:schemeClr>
                </a:solidFill>
              </a:rPr>
              <a:t>Vr. Ventas. 2015 - 2018</a:t>
            </a:r>
            <a:endParaRPr lang="es-CO" sz="2000" dirty="0">
              <a:solidFill>
                <a:schemeClr val="accent1">
                  <a:lumMod val="75000"/>
                </a:schemeClr>
              </a:solidFill>
            </a:endParaRPr>
          </a:p>
        </p:txBody>
      </p:sp>
      <p:sp>
        <p:nvSpPr>
          <p:cNvPr id="27" name="CuadroTexto 26">
            <a:extLst>
              <a:ext uri="{FF2B5EF4-FFF2-40B4-BE49-F238E27FC236}">
                <a16:creationId xmlns:a16="http://schemas.microsoft.com/office/drawing/2014/main" id="{8D5EB213-003B-434E-A028-287B230A974F}"/>
              </a:ext>
            </a:extLst>
          </p:cNvPr>
          <p:cNvSpPr txBox="1"/>
          <p:nvPr/>
        </p:nvSpPr>
        <p:spPr>
          <a:xfrm>
            <a:off x="176525" y="4788849"/>
            <a:ext cx="1850250" cy="307777"/>
          </a:xfrm>
          <a:prstGeom prst="rect">
            <a:avLst/>
          </a:prstGeom>
          <a:noFill/>
        </p:spPr>
        <p:txBody>
          <a:bodyPr wrap="none" rtlCol="0">
            <a:spAutoFit/>
          </a:bodyPr>
          <a:lstStyle>
            <a:defPPr>
              <a:defRPr lang="es-ES"/>
            </a:defPPr>
            <a:lvl1pPr>
              <a:defRPr sz="1400">
                <a:solidFill>
                  <a:schemeClr val="accent1">
                    <a:lumMod val="75000"/>
                  </a:schemeClr>
                </a:solidFill>
              </a:defRPr>
            </a:lvl1pPr>
          </a:lstStyle>
          <a:p>
            <a:r>
              <a:rPr lang="es-CO" dirty="0"/>
              <a:t>Vr. Ventas 2015 - 2017 </a:t>
            </a:r>
          </a:p>
        </p:txBody>
      </p:sp>
    </p:spTree>
    <p:extLst>
      <p:ext uri="{BB962C8B-B14F-4D97-AF65-F5344CB8AC3E}">
        <p14:creationId xmlns:p14="http://schemas.microsoft.com/office/powerpoint/2010/main" val="35536540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70" y="0"/>
            <a:ext cx="1344705" cy="733945"/>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6777038" y="663012"/>
            <a:ext cx="2321361"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pic>
        <p:nvPicPr>
          <p:cNvPr id="21" name="Imagen 20">
            <a:extLst>
              <a:ext uri="{FF2B5EF4-FFF2-40B4-BE49-F238E27FC236}">
                <a16:creationId xmlns:a16="http://schemas.microsoft.com/office/drawing/2014/main" id="{DD1315E2-A19A-4AC7-96DE-345ED9EE3A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4685" y="40784"/>
            <a:ext cx="1344705" cy="521073"/>
          </a:xfrm>
          <a:prstGeom prst="rect">
            <a:avLst/>
          </a:prstGeom>
        </p:spPr>
      </p:pic>
      <p:pic>
        <p:nvPicPr>
          <p:cNvPr id="22" name="Imagen 21">
            <a:extLst>
              <a:ext uri="{FF2B5EF4-FFF2-40B4-BE49-F238E27FC236}">
                <a16:creationId xmlns:a16="http://schemas.microsoft.com/office/drawing/2014/main" id="{B1E7D90B-6847-4551-B7C0-61FB3015DF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3848" y="29805"/>
            <a:ext cx="1643940" cy="531964"/>
          </a:xfrm>
          <a:prstGeom prst="rect">
            <a:avLst/>
          </a:prstGeom>
        </p:spPr>
      </p:pic>
      <p:sp>
        <p:nvSpPr>
          <p:cNvPr id="15" name="CuadroTexto 14">
            <a:extLst>
              <a:ext uri="{FF2B5EF4-FFF2-40B4-BE49-F238E27FC236}">
                <a16:creationId xmlns:a16="http://schemas.microsoft.com/office/drawing/2014/main" id="{C68E9D13-EB0C-48EF-A6CD-BCD5A8CCA7B7}"/>
              </a:ext>
            </a:extLst>
          </p:cNvPr>
          <p:cNvSpPr txBox="1"/>
          <p:nvPr/>
        </p:nvSpPr>
        <p:spPr>
          <a:xfrm>
            <a:off x="0" y="6322457"/>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11 de diciembre 2018</a:t>
            </a:r>
          </a:p>
        </p:txBody>
      </p:sp>
      <p:pic>
        <p:nvPicPr>
          <p:cNvPr id="3" name="Imagen 2">
            <a:extLst>
              <a:ext uri="{FF2B5EF4-FFF2-40B4-BE49-F238E27FC236}">
                <a16:creationId xmlns:a16="http://schemas.microsoft.com/office/drawing/2014/main" id="{CB2308ED-070F-4304-BFFF-AAA199827401}"/>
              </a:ext>
            </a:extLst>
          </p:cNvPr>
          <p:cNvPicPr>
            <a:picLocks noChangeAspect="1"/>
          </p:cNvPicPr>
          <p:nvPr/>
        </p:nvPicPr>
        <p:blipFill rotWithShape="1">
          <a:blip r:embed="rId5"/>
          <a:srcRect t="11341"/>
          <a:stretch/>
        </p:blipFill>
        <p:spPr>
          <a:xfrm>
            <a:off x="0" y="1009930"/>
            <a:ext cx="9144000" cy="2471475"/>
          </a:xfrm>
          <a:prstGeom prst="rect">
            <a:avLst/>
          </a:prstGeom>
        </p:spPr>
      </p:pic>
      <p:pic>
        <p:nvPicPr>
          <p:cNvPr id="5" name="Imagen 4">
            <a:extLst>
              <a:ext uri="{FF2B5EF4-FFF2-40B4-BE49-F238E27FC236}">
                <a16:creationId xmlns:a16="http://schemas.microsoft.com/office/drawing/2014/main" id="{C9FF4800-135F-4FF7-909E-5535D87F5785}"/>
              </a:ext>
            </a:extLst>
          </p:cNvPr>
          <p:cNvPicPr>
            <a:picLocks noChangeAspect="1"/>
          </p:cNvPicPr>
          <p:nvPr/>
        </p:nvPicPr>
        <p:blipFill rotWithShape="1">
          <a:blip r:embed="rId6"/>
          <a:srcRect t="5712"/>
          <a:stretch/>
        </p:blipFill>
        <p:spPr>
          <a:xfrm>
            <a:off x="121441" y="3432019"/>
            <a:ext cx="8901118" cy="2945308"/>
          </a:xfrm>
          <a:prstGeom prst="rect">
            <a:avLst/>
          </a:prstGeom>
        </p:spPr>
      </p:pic>
      <p:sp>
        <p:nvSpPr>
          <p:cNvPr id="19" name="CuadroTexto 18">
            <a:extLst>
              <a:ext uri="{FF2B5EF4-FFF2-40B4-BE49-F238E27FC236}">
                <a16:creationId xmlns:a16="http://schemas.microsoft.com/office/drawing/2014/main" id="{7C380F25-5C53-49AF-AB72-8100A3991522}"/>
              </a:ext>
            </a:extLst>
          </p:cNvPr>
          <p:cNvSpPr txBox="1"/>
          <p:nvPr/>
        </p:nvSpPr>
        <p:spPr>
          <a:xfrm>
            <a:off x="2049507" y="581851"/>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tx1">
                    <a:lumMod val="50000"/>
                    <a:lumOff val="50000"/>
                  </a:schemeClr>
                </a:solidFill>
              </a:rPr>
              <a:t>Evolución proceso Comercialización </a:t>
            </a:r>
          </a:p>
        </p:txBody>
      </p:sp>
    </p:spTree>
    <p:extLst>
      <p:ext uri="{BB962C8B-B14F-4D97-AF65-F5344CB8AC3E}">
        <p14:creationId xmlns:p14="http://schemas.microsoft.com/office/powerpoint/2010/main" val="19983774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96" y="13916"/>
            <a:ext cx="1789958" cy="976966"/>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6777038" y="808455"/>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cxnSp>
        <p:nvCxnSpPr>
          <p:cNvPr id="11" name="Conector recto 10">
            <a:extLst>
              <a:ext uri="{FF2B5EF4-FFF2-40B4-BE49-F238E27FC236}">
                <a16:creationId xmlns:a16="http://schemas.microsoft.com/office/drawing/2014/main" id="{768EDB68-9E5A-4FBA-B701-363B1DE25183}"/>
              </a:ext>
            </a:extLst>
          </p:cNvPr>
          <p:cNvCxnSpPr/>
          <p:nvPr/>
        </p:nvCxnSpPr>
        <p:spPr>
          <a:xfrm>
            <a:off x="2120348" y="3962403"/>
            <a:ext cx="477078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5" name="Conector recto de flecha 14">
            <a:extLst>
              <a:ext uri="{FF2B5EF4-FFF2-40B4-BE49-F238E27FC236}">
                <a16:creationId xmlns:a16="http://schemas.microsoft.com/office/drawing/2014/main" id="{C3ADFA8A-BEAD-4FC0-B57D-23F817BAB36C}"/>
              </a:ext>
            </a:extLst>
          </p:cNvPr>
          <p:cNvCxnSpPr/>
          <p:nvPr/>
        </p:nvCxnSpPr>
        <p:spPr>
          <a:xfrm>
            <a:off x="2120348" y="3949148"/>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7" name="Conector recto de flecha 16">
            <a:extLst>
              <a:ext uri="{FF2B5EF4-FFF2-40B4-BE49-F238E27FC236}">
                <a16:creationId xmlns:a16="http://schemas.microsoft.com/office/drawing/2014/main" id="{D9101FEF-47A0-4841-A26E-8F0BDDD67D5F}"/>
              </a:ext>
            </a:extLst>
          </p:cNvPr>
          <p:cNvCxnSpPr/>
          <p:nvPr/>
        </p:nvCxnSpPr>
        <p:spPr>
          <a:xfrm>
            <a:off x="6891130" y="3962400"/>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25" name="Conector recto de flecha 24">
            <a:extLst>
              <a:ext uri="{FF2B5EF4-FFF2-40B4-BE49-F238E27FC236}">
                <a16:creationId xmlns:a16="http://schemas.microsoft.com/office/drawing/2014/main" id="{36FE85A0-4057-4C13-9AF4-E8A2E9BFD08D}"/>
              </a:ext>
            </a:extLst>
          </p:cNvPr>
          <p:cNvCxnSpPr>
            <a:cxnSpLocks/>
          </p:cNvCxnSpPr>
          <p:nvPr/>
        </p:nvCxnSpPr>
        <p:spPr>
          <a:xfrm flipH="1">
            <a:off x="4572000" y="3444333"/>
            <a:ext cx="3610" cy="467673"/>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26" name="CuadroTexto 25">
            <a:extLst>
              <a:ext uri="{FF2B5EF4-FFF2-40B4-BE49-F238E27FC236}">
                <a16:creationId xmlns:a16="http://schemas.microsoft.com/office/drawing/2014/main" id="{EAE7CB28-2E83-4A67-8982-D96EAE211B97}"/>
              </a:ext>
            </a:extLst>
          </p:cNvPr>
          <p:cNvSpPr txBox="1"/>
          <p:nvPr/>
        </p:nvSpPr>
        <p:spPr>
          <a:xfrm>
            <a:off x="1764621" y="1028056"/>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65000"/>
                  </a:schemeClr>
                </a:solidFill>
              </a:rPr>
              <a:t>Resultado Comercialización Inmuebles – CISA. </a:t>
            </a:r>
          </a:p>
        </p:txBody>
      </p:sp>
      <p:pic>
        <p:nvPicPr>
          <p:cNvPr id="18" name="Imagen 17">
            <a:extLst>
              <a:ext uri="{FF2B5EF4-FFF2-40B4-BE49-F238E27FC236}">
                <a16:creationId xmlns:a16="http://schemas.microsoft.com/office/drawing/2014/main" id="{7B47D850-0CF0-4D1F-894F-5C691A2720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4685" y="40784"/>
            <a:ext cx="1344705" cy="521073"/>
          </a:xfrm>
          <a:prstGeom prst="rect">
            <a:avLst/>
          </a:prstGeom>
        </p:spPr>
      </p:pic>
      <p:pic>
        <p:nvPicPr>
          <p:cNvPr id="19" name="Imagen 18">
            <a:extLst>
              <a:ext uri="{FF2B5EF4-FFF2-40B4-BE49-F238E27FC236}">
                <a16:creationId xmlns:a16="http://schemas.microsoft.com/office/drawing/2014/main" id="{53E3C6C1-670D-4780-87A1-7E4D6247B4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3848" y="29805"/>
            <a:ext cx="1643940" cy="531964"/>
          </a:xfrm>
          <a:prstGeom prst="rect">
            <a:avLst/>
          </a:prstGeom>
        </p:spPr>
      </p:pic>
      <p:pic>
        <p:nvPicPr>
          <p:cNvPr id="6" name="Imagen 5">
            <a:extLst>
              <a:ext uri="{FF2B5EF4-FFF2-40B4-BE49-F238E27FC236}">
                <a16:creationId xmlns:a16="http://schemas.microsoft.com/office/drawing/2014/main" id="{E2E3F2A3-4439-4DB4-AB52-C1BB27E2E2C9}"/>
              </a:ext>
            </a:extLst>
          </p:cNvPr>
          <p:cNvPicPr>
            <a:picLocks noChangeAspect="1"/>
          </p:cNvPicPr>
          <p:nvPr/>
        </p:nvPicPr>
        <p:blipFill>
          <a:blip r:embed="rId5"/>
          <a:stretch>
            <a:fillRect/>
          </a:stretch>
        </p:blipFill>
        <p:spPr>
          <a:xfrm>
            <a:off x="4584835" y="4392869"/>
            <a:ext cx="4194038" cy="1541450"/>
          </a:xfrm>
          <a:prstGeom prst="rect">
            <a:avLst/>
          </a:prstGeom>
        </p:spPr>
      </p:pic>
      <p:pic>
        <p:nvPicPr>
          <p:cNvPr id="10" name="Imagen 9">
            <a:extLst>
              <a:ext uri="{FF2B5EF4-FFF2-40B4-BE49-F238E27FC236}">
                <a16:creationId xmlns:a16="http://schemas.microsoft.com/office/drawing/2014/main" id="{905FF9DE-6AA2-44A4-A0F9-8DF91391EF16}"/>
              </a:ext>
            </a:extLst>
          </p:cNvPr>
          <p:cNvPicPr>
            <a:picLocks noChangeAspect="1"/>
          </p:cNvPicPr>
          <p:nvPr/>
        </p:nvPicPr>
        <p:blipFill>
          <a:blip r:embed="rId6"/>
          <a:stretch>
            <a:fillRect/>
          </a:stretch>
        </p:blipFill>
        <p:spPr>
          <a:xfrm>
            <a:off x="492995" y="4392869"/>
            <a:ext cx="3971429" cy="1542857"/>
          </a:xfrm>
          <a:prstGeom prst="rect">
            <a:avLst/>
          </a:prstGeom>
        </p:spPr>
      </p:pic>
      <p:pic>
        <p:nvPicPr>
          <p:cNvPr id="14" name="Imagen 13">
            <a:extLst>
              <a:ext uri="{FF2B5EF4-FFF2-40B4-BE49-F238E27FC236}">
                <a16:creationId xmlns:a16="http://schemas.microsoft.com/office/drawing/2014/main" id="{16CBBEDD-9E3F-4BC4-B991-04EBB5E76EC5}"/>
              </a:ext>
            </a:extLst>
          </p:cNvPr>
          <p:cNvPicPr>
            <a:picLocks noChangeAspect="1"/>
          </p:cNvPicPr>
          <p:nvPr/>
        </p:nvPicPr>
        <p:blipFill>
          <a:blip r:embed="rId7"/>
          <a:stretch>
            <a:fillRect/>
          </a:stretch>
        </p:blipFill>
        <p:spPr>
          <a:xfrm>
            <a:off x="2357015" y="1397388"/>
            <a:ext cx="4534115" cy="1978918"/>
          </a:xfrm>
          <a:prstGeom prst="rect">
            <a:avLst/>
          </a:prstGeom>
        </p:spPr>
      </p:pic>
      <p:sp>
        <p:nvSpPr>
          <p:cNvPr id="22" name="CuadroTexto 21">
            <a:extLst>
              <a:ext uri="{FF2B5EF4-FFF2-40B4-BE49-F238E27FC236}">
                <a16:creationId xmlns:a16="http://schemas.microsoft.com/office/drawing/2014/main" id="{E9D28FBA-D96F-4FE5-9379-7AB556293E2B}"/>
              </a:ext>
            </a:extLst>
          </p:cNvPr>
          <p:cNvSpPr txBox="1"/>
          <p:nvPr/>
        </p:nvSpPr>
        <p:spPr>
          <a:xfrm>
            <a:off x="0" y="6263197"/>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11 de diciembre 2018</a:t>
            </a:r>
          </a:p>
        </p:txBody>
      </p:sp>
    </p:spTree>
    <p:extLst>
      <p:ext uri="{BB962C8B-B14F-4D97-AF65-F5344CB8AC3E}">
        <p14:creationId xmlns:p14="http://schemas.microsoft.com/office/powerpoint/2010/main" val="13706822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96" y="13916"/>
            <a:ext cx="1789958" cy="976966"/>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6777038" y="729272"/>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cxnSp>
        <p:nvCxnSpPr>
          <p:cNvPr id="11" name="Conector recto 10">
            <a:extLst>
              <a:ext uri="{FF2B5EF4-FFF2-40B4-BE49-F238E27FC236}">
                <a16:creationId xmlns:a16="http://schemas.microsoft.com/office/drawing/2014/main" id="{768EDB68-9E5A-4FBA-B701-363B1DE25183}"/>
              </a:ext>
            </a:extLst>
          </p:cNvPr>
          <p:cNvCxnSpPr/>
          <p:nvPr/>
        </p:nvCxnSpPr>
        <p:spPr>
          <a:xfrm>
            <a:off x="2120348" y="3763620"/>
            <a:ext cx="477078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5" name="Conector recto de flecha 14">
            <a:extLst>
              <a:ext uri="{FF2B5EF4-FFF2-40B4-BE49-F238E27FC236}">
                <a16:creationId xmlns:a16="http://schemas.microsoft.com/office/drawing/2014/main" id="{C3ADFA8A-BEAD-4FC0-B57D-23F817BAB36C}"/>
              </a:ext>
            </a:extLst>
          </p:cNvPr>
          <p:cNvCxnSpPr/>
          <p:nvPr/>
        </p:nvCxnSpPr>
        <p:spPr>
          <a:xfrm>
            <a:off x="2120348" y="3763620"/>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7" name="Conector recto de flecha 16">
            <a:extLst>
              <a:ext uri="{FF2B5EF4-FFF2-40B4-BE49-F238E27FC236}">
                <a16:creationId xmlns:a16="http://schemas.microsoft.com/office/drawing/2014/main" id="{D9101FEF-47A0-4841-A26E-8F0BDDD67D5F}"/>
              </a:ext>
            </a:extLst>
          </p:cNvPr>
          <p:cNvCxnSpPr/>
          <p:nvPr/>
        </p:nvCxnSpPr>
        <p:spPr>
          <a:xfrm>
            <a:off x="6891130" y="3763620"/>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25" name="Conector recto de flecha 24">
            <a:extLst>
              <a:ext uri="{FF2B5EF4-FFF2-40B4-BE49-F238E27FC236}">
                <a16:creationId xmlns:a16="http://schemas.microsoft.com/office/drawing/2014/main" id="{36FE85A0-4057-4C13-9AF4-E8A2E9BFD08D}"/>
              </a:ext>
            </a:extLst>
          </p:cNvPr>
          <p:cNvCxnSpPr>
            <a:cxnSpLocks/>
          </p:cNvCxnSpPr>
          <p:nvPr/>
        </p:nvCxnSpPr>
        <p:spPr>
          <a:xfrm>
            <a:off x="4571999" y="3445565"/>
            <a:ext cx="1" cy="25440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26" name="CuadroTexto 25">
            <a:extLst>
              <a:ext uri="{FF2B5EF4-FFF2-40B4-BE49-F238E27FC236}">
                <a16:creationId xmlns:a16="http://schemas.microsoft.com/office/drawing/2014/main" id="{EAE7CB28-2E83-4A67-8982-D96EAE211B97}"/>
              </a:ext>
            </a:extLst>
          </p:cNvPr>
          <p:cNvSpPr txBox="1"/>
          <p:nvPr/>
        </p:nvSpPr>
        <p:spPr>
          <a:xfrm>
            <a:off x="1724865" y="935289"/>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65000"/>
                  </a:schemeClr>
                </a:solidFill>
              </a:rPr>
              <a:t>Resultado Comercialización Inmuebles – CISA. </a:t>
            </a:r>
          </a:p>
        </p:txBody>
      </p:sp>
      <p:pic>
        <p:nvPicPr>
          <p:cNvPr id="18" name="Imagen 17">
            <a:extLst>
              <a:ext uri="{FF2B5EF4-FFF2-40B4-BE49-F238E27FC236}">
                <a16:creationId xmlns:a16="http://schemas.microsoft.com/office/drawing/2014/main" id="{7CB8AAFA-1769-4284-859A-8EB81A3334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4685" y="40784"/>
            <a:ext cx="1344705" cy="521073"/>
          </a:xfrm>
          <a:prstGeom prst="rect">
            <a:avLst/>
          </a:prstGeom>
        </p:spPr>
      </p:pic>
      <p:pic>
        <p:nvPicPr>
          <p:cNvPr id="19" name="Imagen 18">
            <a:extLst>
              <a:ext uri="{FF2B5EF4-FFF2-40B4-BE49-F238E27FC236}">
                <a16:creationId xmlns:a16="http://schemas.microsoft.com/office/drawing/2014/main" id="{950A8FD7-3094-4872-A604-5AC57BB620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3848" y="29805"/>
            <a:ext cx="1643940" cy="531964"/>
          </a:xfrm>
          <a:prstGeom prst="rect">
            <a:avLst/>
          </a:prstGeom>
        </p:spPr>
      </p:pic>
      <p:pic>
        <p:nvPicPr>
          <p:cNvPr id="21" name="Imagen 20">
            <a:extLst>
              <a:ext uri="{FF2B5EF4-FFF2-40B4-BE49-F238E27FC236}">
                <a16:creationId xmlns:a16="http://schemas.microsoft.com/office/drawing/2014/main" id="{97DC863F-DACA-4C4B-AC29-B15C6ACCCCCC}"/>
              </a:ext>
            </a:extLst>
          </p:cNvPr>
          <p:cNvPicPr>
            <a:picLocks noChangeAspect="1"/>
          </p:cNvPicPr>
          <p:nvPr/>
        </p:nvPicPr>
        <p:blipFill>
          <a:blip r:embed="rId5"/>
          <a:stretch>
            <a:fillRect/>
          </a:stretch>
        </p:blipFill>
        <p:spPr>
          <a:xfrm>
            <a:off x="2328328" y="1357505"/>
            <a:ext cx="4487343" cy="1892950"/>
          </a:xfrm>
          <a:prstGeom prst="rect">
            <a:avLst/>
          </a:prstGeom>
        </p:spPr>
      </p:pic>
      <p:pic>
        <p:nvPicPr>
          <p:cNvPr id="5" name="Imagen 4">
            <a:extLst>
              <a:ext uri="{FF2B5EF4-FFF2-40B4-BE49-F238E27FC236}">
                <a16:creationId xmlns:a16="http://schemas.microsoft.com/office/drawing/2014/main" id="{7B513B1E-9D8B-4BF2-B070-F098C27FFA21}"/>
              </a:ext>
            </a:extLst>
          </p:cNvPr>
          <p:cNvPicPr>
            <a:picLocks noChangeAspect="1"/>
          </p:cNvPicPr>
          <p:nvPr/>
        </p:nvPicPr>
        <p:blipFill>
          <a:blip r:embed="rId6"/>
          <a:stretch>
            <a:fillRect/>
          </a:stretch>
        </p:blipFill>
        <p:spPr>
          <a:xfrm>
            <a:off x="4732585" y="4233640"/>
            <a:ext cx="3971429" cy="1689070"/>
          </a:xfrm>
          <a:prstGeom prst="rect">
            <a:avLst/>
          </a:prstGeom>
        </p:spPr>
      </p:pic>
      <p:pic>
        <p:nvPicPr>
          <p:cNvPr id="6" name="Imagen 5">
            <a:extLst>
              <a:ext uri="{FF2B5EF4-FFF2-40B4-BE49-F238E27FC236}">
                <a16:creationId xmlns:a16="http://schemas.microsoft.com/office/drawing/2014/main" id="{EC2E822E-7179-473A-A99D-1D4C884F0E46}"/>
              </a:ext>
            </a:extLst>
          </p:cNvPr>
          <p:cNvPicPr>
            <a:picLocks noChangeAspect="1"/>
          </p:cNvPicPr>
          <p:nvPr/>
        </p:nvPicPr>
        <p:blipFill>
          <a:blip r:embed="rId7"/>
          <a:stretch>
            <a:fillRect/>
          </a:stretch>
        </p:blipFill>
        <p:spPr>
          <a:xfrm>
            <a:off x="503920" y="4268127"/>
            <a:ext cx="4068080" cy="1580405"/>
          </a:xfrm>
          <a:prstGeom prst="rect">
            <a:avLst/>
          </a:prstGeom>
        </p:spPr>
      </p:pic>
      <p:sp>
        <p:nvSpPr>
          <p:cNvPr id="22" name="CuadroTexto 21">
            <a:extLst>
              <a:ext uri="{FF2B5EF4-FFF2-40B4-BE49-F238E27FC236}">
                <a16:creationId xmlns:a16="http://schemas.microsoft.com/office/drawing/2014/main" id="{F8FF5915-AB0E-402F-8155-1D0234C732B6}"/>
              </a:ext>
            </a:extLst>
          </p:cNvPr>
          <p:cNvSpPr txBox="1"/>
          <p:nvPr/>
        </p:nvSpPr>
        <p:spPr>
          <a:xfrm>
            <a:off x="0" y="6231123"/>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11 de diciembre 2018</a:t>
            </a:r>
          </a:p>
        </p:txBody>
      </p:sp>
    </p:spTree>
    <p:extLst>
      <p:ext uri="{BB962C8B-B14F-4D97-AF65-F5344CB8AC3E}">
        <p14:creationId xmlns:p14="http://schemas.microsoft.com/office/powerpoint/2010/main" val="40707803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
            <a:ext cx="1593759" cy="86988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6576217" y="492509"/>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sp>
        <p:nvSpPr>
          <p:cNvPr id="3" name="CuadroTexto 2"/>
          <p:cNvSpPr txBox="1"/>
          <p:nvPr/>
        </p:nvSpPr>
        <p:spPr>
          <a:xfrm>
            <a:off x="358127" y="704549"/>
            <a:ext cx="8559381" cy="369332"/>
          </a:xfrm>
          <a:prstGeom prst="rect">
            <a:avLst/>
          </a:prstGeom>
          <a:noFill/>
        </p:spPr>
        <p:txBody>
          <a:bodyPr wrap="square" rtlCol="0">
            <a:spAutoFit/>
          </a:bodyPr>
          <a:lstStyle>
            <a:defPPr>
              <a:defRPr lang="es-ES"/>
            </a:defPPr>
            <a:lvl1pPr>
              <a:defRPr b="1">
                <a:solidFill>
                  <a:schemeClr val="accent1"/>
                </a:solidFill>
                <a:latin typeface="Arial Narrow" panose="020B0606020202030204" pitchFamily="34" charset="0"/>
              </a:defRPr>
            </a:lvl1pPr>
          </a:lstStyle>
          <a:p>
            <a:pPr algn="ctr"/>
            <a:r>
              <a:rPr lang="es-CO" dirty="0">
                <a:solidFill>
                  <a:schemeClr val="tx1">
                    <a:lumMod val="50000"/>
                    <a:lumOff val="50000"/>
                  </a:schemeClr>
                </a:solidFill>
              </a:rPr>
              <a:t>Comparación valores acumulados y unidades inmobiliarias </a:t>
            </a:r>
          </a:p>
        </p:txBody>
      </p:sp>
      <p:sp>
        <p:nvSpPr>
          <p:cNvPr id="16" name="CuadroTexto 15">
            <a:extLst>
              <a:ext uri="{FF2B5EF4-FFF2-40B4-BE49-F238E27FC236}">
                <a16:creationId xmlns:a16="http://schemas.microsoft.com/office/drawing/2014/main" id="{3D84EAAB-DD4F-4D67-9488-B0D01E285C4C}"/>
              </a:ext>
            </a:extLst>
          </p:cNvPr>
          <p:cNvSpPr txBox="1"/>
          <p:nvPr/>
        </p:nvSpPr>
        <p:spPr>
          <a:xfrm>
            <a:off x="6496493" y="4700106"/>
            <a:ext cx="2498650" cy="166538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vl1pPr>
              <a:defRPr sz="1400" b="1">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CO" dirty="0"/>
              <a:t>El 65% del valor de las ventas ($105.841) está concentrado 23 unidades, con valor superior a $1.000</a:t>
            </a:r>
          </a:p>
          <a:p>
            <a:endParaRPr lang="es-CO" dirty="0"/>
          </a:p>
          <a:p>
            <a:r>
              <a:rPr lang="es-CO" dirty="0"/>
              <a:t>El 84% de las unidades (278) vendidas presentan un valor inferior a $500</a:t>
            </a:r>
          </a:p>
        </p:txBody>
      </p:sp>
      <p:sp>
        <p:nvSpPr>
          <p:cNvPr id="21" name="Rectángulo 20">
            <a:extLst>
              <a:ext uri="{FF2B5EF4-FFF2-40B4-BE49-F238E27FC236}">
                <a16:creationId xmlns:a16="http://schemas.microsoft.com/office/drawing/2014/main" id="{597C7032-66AA-41E3-B9C1-F298D2020AD3}"/>
              </a:ext>
            </a:extLst>
          </p:cNvPr>
          <p:cNvSpPr/>
          <p:nvPr/>
        </p:nvSpPr>
        <p:spPr>
          <a:xfrm>
            <a:off x="6496578" y="1320362"/>
            <a:ext cx="2298098" cy="165001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CO" sz="1400" b="1" dirty="0">
                <a:solidFill>
                  <a:schemeClr val="accent1">
                    <a:lumMod val="75000"/>
                  </a:schemeClr>
                </a:solidFill>
              </a:rPr>
              <a:t>El 60% del valor del portafolio ($312.817) esta concentrado en 86 unidades </a:t>
            </a:r>
          </a:p>
          <a:p>
            <a:endParaRPr lang="es-CO" sz="1400" b="1" dirty="0">
              <a:solidFill>
                <a:schemeClr val="accent1">
                  <a:lumMod val="75000"/>
                </a:schemeClr>
              </a:solidFill>
            </a:endParaRPr>
          </a:p>
          <a:p>
            <a:r>
              <a:rPr lang="es-CO" sz="1400" b="1" dirty="0">
                <a:solidFill>
                  <a:schemeClr val="accent1">
                    <a:lumMod val="75000"/>
                  </a:schemeClr>
                </a:solidFill>
              </a:rPr>
              <a:t>El 77% de las unidades disponibles (703) tienen un valor inferior a $500.</a:t>
            </a:r>
          </a:p>
        </p:txBody>
      </p:sp>
      <p:cxnSp>
        <p:nvCxnSpPr>
          <p:cNvPr id="27" name="Conector recto 26">
            <a:extLst>
              <a:ext uri="{FF2B5EF4-FFF2-40B4-BE49-F238E27FC236}">
                <a16:creationId xmlns:a16="http://schemas.microsoft.com/office/drawing/2014/main" id="{FB993E95-49D9-484C-B0ED-004F9B02B831}"/>
              </a:ext>
            </a:extLst>
          </p:cNvPr>
          <p:cNvCxnSpPr/>
          <p:nvPr/>
        </p:nvCxnSpPr>
        <p:spPr>
          <a:xfrm flipV="1">
            <a:off x="358127" y="2886907"/>
            <a:ext cx="8539451" cy="19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Conector recto 27">
            <a:extLst>
              <a:ext uri="{FF2B5EF4-FFF2-40B4-BE49-F238E27FC236}">
                <a16:creationId xmlns:a16="http://schemas.microsoft.com/office/drawing/2014/main" id="{1A259DD6-E746-4319-B31C-3C8356D22E7B}"/>
              </a:ext>
            </a:extLst>
          </p:cNvPr>
          <p:cNvCxnSpPr/>
          <p:nvPr/>
        </p:nvCxnSpPr>
        <p:spPr>
          <a:xfrm flipV="1">
            <a:off x="378057" y="4537330"/>
            <a:ext cx="8539451" cy="19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260060A5-9A1D-4BC6-BF90-50C1E45B1856}"/>
              </a:ext>
            </a:extLst>
          </p:cNvPr>
          <p:cNvCxnSpPr/>
          <p:nvPr/>
        </p:nvCxnSpPr>
        <p:spPr>
          <a:xfrm flipV="1">
            <a:off x="358126" y="1131217"/>
            <a:ext cx="8539451" cy="19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82817F71-C29D-484C-BEDD-D3D699744585}"/>
              </a:ext>
            </a:extLst>
          </p:cNvPr>
          <p:cNvCxnSpPr/>
          <p:nvPr/>
        </p:nvCxnSpPr>
        <p:spPr>
          <a:xfrm>
            <a:off x="6361043" y="1297294"/>
            <a:ext cx="0" cy="4981871"/>
          </a:xfrm>
          <a:prstGeom prst="line">
            <a:avLst/>
          </a:prstGeom>
        </p:spPr>
        <p:style>
          <a:lnRef idx="1">
            <a:schemeClr val="accent1"/>
          </a:lnRef>
          <a:fillRef idx="0">
            <a:schemeClr val="accent1"/>
          </a:fillRef>
          <a:effectRef idx="0">
            <a:schemeClr val="accent1"/>
          </a:effectRef>
          <a:fontRef idx="minor">
            <a:schemeClr val="tx1"/>
          </a:fontRef>
        </p:style>
      </p:cxnSp>
      <p:sp>
        <p:nvSpPr>
          <p:cNvPr id="32" name="Rectángulo 31">
            <a:extLst>
              <a:ext uri="{FF2B5EF4-FFF2-40B4-BE49-F238E27FC236}">
                <a16:creationId xmlns:a16="http://schemas.microsoft.com/office/drawing/2014/main" id="{F6FDA7BE-B399-495D-8088-5E285A21226D}"/>
              </a:ext>
            </a:extLst>
          </p:cNvPr>
          <p:cNvSpPr/>
          <p:nvPr/>
        </p:nvSpPr>
        <p:spPr>
          <a:xfrm>
            <a:off x="6496493" y="2952418"/>
            <a:ext cx="2377822" cy="150443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CO" sz="1400" b="1" dirty="0">
                <a:solidFill>
                  <a:schemeClr val="accent1">
                    <a:lumMod val="75000"/>
                  </a:schemeClr>
                </a:solidFill>
              </a:rPr>
              <a:t>Se activa puja por el inmueble conocido como BALSOS </a:t>
            </a:r>
          </a:p>
          <a:p>
            <a:r>
              <a:rPr lang="es-CO" sz="1400" b="1" dirty="0">
                <a:solidFill>
                  <a:schemeClr val="accent1">
                    <a:lumMod val="75000"/>
                  </a:schemeClr>
                </a:solidFill>
              </a:rPr>
              <a:t>(Vr. Venta Avalúo Catastral)</a:t>
            </a:r>
          </a:p>
          <a:p>
            <a:r>
              <a:rPr lang="es-CO" sz="1400" b="1" dirty="0">
                <a:solidFill>
                  <a:schemeClr val="accent1">
                    <a:lumMod val="75000"/>
                  </a:schemeClr>
                </a:solidFill>
              </a:rPr>
              <a:t>2 oferentes.</a:t>
            </a:r>
          </a:p>
        </p:txBody>
      </p:sp>
      <p:pic>
        <p:nvPicPr>
          <p:cNvPr id="24" name="Imagen 23">
            <a:extLst>
              <a:ext uri="{FF2B5EF4-FFF2-40B4-BE49-F238E27FC236}">
                <a16:creationId xmlns:a16="http://schemas.microsoft.com/office/drawing/2014/main" id="{5F450C5A-05F8-444E-89AA-3F2055B5FB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4685" y="40784"/>
            <a:ext cx="1344705" cy="521073"/>
          </a:xfrm>
          <a:prstGeom prst="rect">
            <a:avLst/>
          </a:prstGeom>
        </p:spPr>
      </p:pic>
      <p:pic>
        <p:nvPicPr>
          <p:cNvPr id="25" name="Imagen 24">
            <a:extLst>
              <a:ext uri="{FF2B5EF4-FFF2-40B4-BE49-F238E27FC236}">
                <a16:creationId xmlns:a16="http://schemas.microsoft.com/office/drawing/2014/main" id="{672ABCD9-BF87-498F-B9C4-71F7514E45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3848" y="29805"/>
            <a:ext cx="1643940" cy="531964"/>
          </a:xfrm>
          <a:prstGeom prst="rect">
            <a:avLst/>
          </a:prstGeom>
        </p:spPr>
      </p:pic>
      <p:pic>
        <p:nvPicPr>
          <p:cNvPr id="6" name="Imagen 5">
            <a:extLst>
              <a:ext uri="{FF2B5EF4-FFF2-40B4-BE49-F238E27FC236}">
                <a16:creationId xmlns:a16="http://schemas.microsoft.com/office/drawing/2014/main" id="{C304A6B4-E28D-45F7-92A7-58A442A243E2}"/>
              </a:ext>
            </a:extLst>
          </p:cNvPr>
          <p:cNvPicPr>
            <a:picLocks noChangeAspect="1"/>
          </p:cNvPicPr>
          <p:nvPr/>
        </p:nvPicPr>
        <p:blipFill>
          <a:blip r:embed="rId5"/>
          <a:stretch>
            <a:fillRect/>
          </a:stretch>
        </p:blipFill>
        <p:spPr>
          <a:xfrm>
            <a:off x="609676" y="1200515"/>
            <a:ext cx="5615915" cy="1609524"/>
          </a:xfrm>
          <a:prstGeom prst="rect">
            <a:avLst/>
          </a:prstGeom>
        </p:spPr>
      </p:pic>
      <p:pic>
        <p:nvPicPr>
          <p:cNvPr id="7" name="Imagen 6">
            <a:extLst>
              <a:ext uri="{FF2B5EF4-FFF2-40B4-BE49-F238E27FC236}">
                <a16:creationId xmlns:a16="http://schemas.microsoft.com/office/drawing/2014/main" id="{FBFBB639-EFA6-4A37-9200-DA129CB3B6A1}"/>
              </a:ext>
            </a:extLst>
          </p:cNvPr>
          <p:cNvPicPr>
            <a:picLocks noChangeAspect="1"/>
          </p:cNvPicPr>
          <p:nvPr/>
        </p:nvPicPr>
        <p:blipFill>
          <a:blip r:embed="rId6"/>
          <a:stretch>
            <a:fillRect/>
          </a:stretch>
        </p:blipFill>
        <p:spPr>
          <a:xfrm>
            <a:off x="647701" y="3028552"/>
            <a:ext cx="5577890" cy="1367961"/>
          </a:xfrm>
          <a:prstGeom prst="rect">
            <a:avLst/>
          </a:prstGeom>
        </p:spPr>
      </p:pic>
      <p:sp>
        <p:nvSpPr>
          <p:cNvPr id="36" name="CuadroTexto 35">
            <a:extLst>
              <a:ext uri="{FF2B5EF4-FFF2-40B4-BE49-F238E27FC236}">
                <a16:creationId xmlns:a16="http://schemas.microsoft.com/office/drawing/2014/main" id="{7B356B45-AE26-48E1-8E79-3BCCE82F740B}"/>
              </a:ext>
            </a:extLst>
          </p:cNvPr>
          <p:cNvSpPr txBox="1"/>
          <p:nvPr/>
        </p:nvSpPr>
        <p:spPr>
          <a:xfrm>
            <a:off x="1" y="6284288"/>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11 de diciembre 2018</a:t>
            </a:r>
          </a:p>
        </p:txBody>
      </p:sp>
      <p:pic>
        <p:nvPicPr>
          <p:cNvPr id="10" name="Imagen 9">
            <a:extLst>
              <a:ext uri="{FF2B5EF4-FFF2-40B4-BE49-F238E27FC236}">
                <a16:creationId xmlns:a16="http://schemas.microsoft.com/office/drawing/2014/main" id="{1E66D7C8-EEAA-4EC5-A2FD-72B81F577AC9}"/>
              </a:ext>
            </a:extLst>
          </p:cNvPr>
          <p:cNvPicPr>
            <a:picLocks noChangeAspect="1"/>
          </p:cNvPicPr>
          <p:nvPr/>
        </p:nvPicPr>
        <p:blipFill>
          <a:blip r:embed="rId7"/>
          <a:stretch>
            <a:fillRect/>
          </a:stretch>
        </p:blipFill>
        <p:spPr>
          <a:xfrm>
            <a:off x="647701" y="4650769"/>
            <a:ext cx="5456984" cy="1609524"/>
          </a:xfrm>
          <a:prstGeom prst="rect">
            <a:avLst/>
          </a:prstGeom>
        </p:spPr>
      </p:pic>
      <p:sp>
        <p:nvSpPr>
          <p:cNvPr id="11" name="Rectángulo 10">
            <a:extLst>
              <a:ext uri="{FF2B5EF4-FFF2-40B4-BE49-F238E27FC236}">
                <a16:creationId xmlns:a16="http://schemas.microsoft.com/office/drawing/2014/main" id="{08DF5351-55E8-4F9A-A7BD-EEC423BFF248}"/>
              </a:ext>
            </a:extLst>
          </p:cNvPr>
          <p:cNvSpPr/>
          <p:nvPr/>
        </p:nvSpPr>
        <p:spPr>
          <a:xfrm>
            <a:off x="609676" y="2214595"/>
            <a:ext cx="2979685" cy="3455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15" name="Conector recto de flecha 14">
            <a:extLst>
              <a:ext uri="{FF2B5EF4-FFF2-40B4-BE49-F238E27FC236}">
                <a16:creationId xmlns:a16="http://schemas.microsoft.com/office/drawing/2014/main" id="{F342E29B-8F4F-4249-800F-CE8AA5E3D082}"/>
              </a:ext>
            </a:extLst>
          </p:cNvPr>
          <p:cNvCxnSpPr>
            <a:cxnSpLocks/>
            <a:stCxn id="11" idx="3"/>
          </p:cNvCxnSpPr>
          <p:nvPr/>
        </p:nvCxnSpPr>
        <p:spPr>
          <a:xfrm>
            <a:off x="3589361" y="2387361"/>
            <a:ext cx="2894596"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37" name="Rectángulo 36">
            <a:extLst>
              <a:ext uri="{FF2B5EF4-FFF2-40B4-BE49-F238E27FC236}">
                <a16:creationId xmlns:a16="http://schemas.microsoft.com/office/drawing/2014/main" id="{901AFFBC-C512-483D-8985-8394FCFBE64F}"/>
              </a:ext>
            </a:extLst>
          </p:cNvPr>
          <p:cNvSpPr/>
          <p:nvPr/>
        </p:nvSpPr>
        <p:spPr>
          <a:xfrm>
            <a:off x="611951" y="1643661"/>
            <a:ext cx="2144897" cy="3455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38" name="Conector recto de flecha 37">
            <a:extLst>
              <a:ext uri="{FF2B5EF4-FFF2-40B4-BE49-F238E27FC236}">
                <a16:creationId xmlns:a16="http://schemas.microsoft.com/office/drawing/2014/main" id="{28F565DE-6792-46F9-8B85-AFA316A15330}"/>
              </a:ext>
            </a:extLst>
          </p:cNvPr>
          <p:cNvCxnSpPr>
            <a:cxnSpLocks/>
          </p:cNvCxnSpPr>
          <p:nvPr/>
        </p:nvCxnSpPr>
        <p:spPr>
          <a:xfrm>
            <a:off x="6104685" y="1816427"/>
            <a:ext cx="381547"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39" name="Rectángulo 38">
            <a:extLst>
              <a:ext uri="{FF2B5EF4-FFF2-40B4-BE49-F238E27FC236}">
                <a16:creationId xmlns:a16="http://schemas.microsoft.com/office/drawing/2014/main" id="{36BD95DE-0CB0-4F04-9FDF-A643747F6D0B}"/>
              </a:ext>
            </a:extLst>
          </p:cNvPr>
          <p:cNvSpPr/>
          <p:nvPr/>
        </p:nvSpPr>
        <p:spPr>
          <a:xfrm>
            <a:off x="5459104" y="1634862"/>
            <a:ext cx="542679" cy="3455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40" name="Conector recto de flecha 39">
            <a:extLst>
              <a:ext uri="{FF2B5EF4-FFF2-40B4-BE49-F238E27FC236}">
                <a16:creationId xmlns:a16="http://schemas.microsoft.com/office/drawing/2014/main" id="{769B6A27-AD38-4CB5-B824-409D77F53445}"/>
              </a:ext>
            </a:extLst>
          </p:cNvPr>
          <p:cNvCxnSpPr>
            <a:cxnSpLocks/>
          </p:cNvCxnSpPr>
          <p:nvPr/>
        </p:nvCxnSpPr>
        <p:spPr>
          <a:xfrm>
            <a:off x="2756848" y="1816427"/>
            <a:ext cx="2702256"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cxnSp>
        <p:nvCxnSpPr>
          <p:cNvPr id="41" name="Conector recto de flecha 40">
            <a:extLst>
              <a:ext uri="{FF2B5EF4-FFF2-40B4-BE49-F238E27FC236}">
                <a16:creationId xmlns:a16="http://schemas.microsoft.com/office/drawing/2014/main" id="{4B2450A4-8F27-46A6-BD2D-597D344A9AC0}"/>
              </a:ext>
            </a:extLst>
          </p:cNvPr>
          <p:cNvCxnSpPr>
            <a:cxnSpLocks/>
            <a:stCxn id="42" idx="3"/>
          </p:cNvCxnSpPr>
          <p:nvPr/>
        </p:nvCxnSpPr>
        <p:spPr>
          <a:xfrm>
            <a:off x="5212483" y="3570466"/>
            <a:ext cx="1271474"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42" name="Rectángulo 41">
            <a:extLst>
              <a:ext uri="{FF2B5EF4-FFF2-40B4-BE49-F238E27FC236}">
                <a16:creationId xmlns:a16="http://schemas.microsoft.com/office/drawing/2014/main" id="{4D0873D3-8605-4847-9D72-3C28E70FC2D1}"/>
              </a:ext>
            </a:extLst>
          </p:cNvPr>
          <p:cNvSpPr/>
          <p:nvPr/>
        </p:nvSpPr>
        <p:spPr>
          <a:xfrm>
            <a:off x="4669804" y="3397700"/>
            <a:ext cx="542679" cy="3455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46" name="Rectángulo 45">
            <a:extLst>
              <a:ext uri="{FF2B5EF4-FFF2-40B4-BE49-F238E27FC236}">
                <a16:creationId xmlns:a16="http://schemas.microsoft.com/office/drawing/2014/main" id="{27EB7D65-EA49-4C97-B46F-88060E727100}"/>
              </a:ext>
            </a:extLst>
          </p:cNvPr>
          <p:cNvSpPr/>
          <p:nvPr/>
        </p:nvSpPr>
        <p:spPr>
          <a:xfrm>
            <a:off x="2008528" y="5072480"/>
            <a:ext cx="542679" cy="380161"/>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47" name="Rectángulo 46">
            <a:extLst>
              <a:ext uri="{FF2B5EF4-FFF2-40B4-BE49-F238E27FC236}">
                <a16:creationId xmlns:a16="http://schemas.microsoft.com/office/drawing/2014/main" id="{0A067E07-90B3-47E5-8150-2905DF00BB14}"/>
              </a:ext>
            </a:extLst>
          </p:cNvPr>
          <p:cNvSpPr/>
          <p:nvPr/>
        </p:nvSpPr>
        <p:spPr>
          <a:xfrm>
            <a:off x="4577117" y="5072480"/>
            <a:ext cx="542679" cy="380161"/>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48" name="Rectángulo 47">
            <a:extLst>
              <a:ext uri="{FF2B5EF4-FFF2-40B4-BE49-F238E27FC236}">
                <a16:creationId xmlns:a16="http://schemas.microsoft.com/office/drawing/2014/main" id="{F6285579-9D20-4112-B082-1A0B1DFE0053}"/>
              </a:ext>
            </a:extLst>
          </p:cNvPr>
          <p:cNvSpPr/>
          <p:nvPr/>
        </p:nvSpPr>
        <p:spPr>
          <a:xfrm>
            <a:off x="5376154" y="5089796"/>
            <a:ext cx="542679" cy="380161"/>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50" name="Conector recto 49">
            <a:extLst>
              <a:ext uri="{FF2B5EF4-FFF2-40B4-BE49-F238E27FC236}">
                <a16:creationId xmlns:a16="http://schemas.microsoft.com/office/drawing/2014/main" id="{980BE59F-7D0A-4B5E-8BD1-7A1D556A1D18}"/>
              </a:ext>
            </a:extLst>
          </p:cNvPr>
          <p:cNvCxnSpPr>
            <a:stCxn id="46" idx="3"/>
            <a:endCxn id="47" idx="1"/>
          </p:cNvCxnSpPr>
          <p:nvPr/>
        </p:nvCxnSpPr>
        <p:spPr>
          <a:xfrm>
            <a:off x="2551207" y="5262561"/>
            <a:ext cx="2025910" cy="0"/>
          </a:xfrm>
          <a:prstGeom prst="line">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cxnSp>
        <p:nvCxnSpPr>
          <p:cNvPr id="51" name="Conector recto 50">
            <a:extLst>
              <a:ext uri="{FF2B5EF4-FFF2-40B4-BE49-F238E27FC236}">
                <a16:creationId xmlns:a16="http://schemas.microsoft.com/office/drawing/2014/main" id="{874F0999-3113-4DFE-A12E-1B91F323E1E9}"/>
              </a:ext>
            </a:extLst>
          </p:cNvPr>
          <p:cNvCxnSpPr>
            <a:cxnSpLocks/>
          </p:cNvCxnSpPr>
          <p:nvPr/>
        </p:nvCxnSpPr>
        <p:spPr>
          <a:xfrm>
            <a:off x="5135120" y="5259360"/>
            <a:ext cx="241034" cy="0"/>
          </a:xfrm>
          <a:prstGeom prst="line">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cxnSp>
        <p:nvCxnSpPr>
          <p:cNvPr id="53" name="Conector recto 52">
            <a:extLst>
              <a:ext uri="{FF2B5EF4-FFF2-40B4-BE49-F238E27FC236}">
                <a16:creationId xmlns:a16="http://schemas.microsoft.com/office/drawing/2014/main" id="{101635B9-9F5D-4EBE-8133-E26DEB95A5CE}"/>
              </a:ext>
            </a:extLst>
          </p:cNvPr>
          <p:cNvCxnSpPr>
            <a:cxnSpLocks/>
          </p:cNvCxnSpPr>
          <p:nvPr/>
        </p:nvCxnSpPr>
        <p:spPr>
          <a:xfrm flipV="1">
            <a:off x="5942613" y="5259360"/>
            <a:ext cx="541344" cy="2274"/>
          </a:xfrm>
          <a:prstGeom prst="line">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56" name="Rectángulo 55">
            <a:extLst>
              <a:ext uri="{FF2B5EF4-FFF2-40B4-BE49-F238E27FC236}">
                <a16:creationId xmlns:a16="http://schemas.microsoft.com/office/drawing/2014/main" id="{110BDC06-9016-478D-8962-DADD92F50AF3}"/>
              </a:ext>
            </a:extLst>
          </p:cNvPr>
          <p:cNvSpPr/>
          <p:nvPr/>
        </p:nvSpPr>
        <p:spPr>
          <a:xfrm>
            <a:off x="647701" y="5627650"/>
            <a:ext cx="2696000" cy="397535"/>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57" name="Conector recto 56">
            <a:extLst>
              <a:ext uri="{FF2B5EF4-FFF2-40B4-BE49-F238E27FC236}">
                <a16:creationId xmlns:a16="http://schemas.microsoft.com/office/drawing/2014/main" id="{F4F55D2D-9453-4628-959B-7853BE536FC6}"/>
              </a:ext>
            </a:extLst>
          </p:cNvPr>
          <p:cNvCxnSpPr>
            <a:cxnSpLocks/>
          </p:cNvCxnSpPr>
          <p:nvPr/>
        </p:nvCxnSpPr>
        <p:spPr>
          <a:xfrm>
            <a:off x="3343701" y="5851691"/>
            <a:ext cx="3140256" cy="0"/>
          </a:xfrm>
          <a:prstGeom prst="line">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Tree>
    <p:extLst>
      <p:ext uri="{BB962C8B-B14F-4D97-AF65-F5344CB8AC3E}">
        <p14:creationId xmlns:p14="http://schemas.microsoft.com/office/powerpoint/2010/main" val="28207909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844346" cy="1006651"/>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3" name="CuadroTexto 2"/>
          <p:cNvSpPr txBox="1"/>
          <p:nvPr/>
        </p:nvSpPr>
        <p:spPr>
          <a:xfrm>
            <a:off x="1616764" y="784053"/>
            <a:ext cx="5910469"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50000"/>
                  </a:schemeClr>
                </a:solidFill>
              </a:rPr>
              <a:t>TOP 10 Inmuebles Disponibles para comercializar</a:t>
            </a:r>
          </a:p>
        </p:txBody>
      </p:sp>
      <p:pic>
        <p:nvPicPr>
          <p:cNvPr id="16" name="Imagen 15">
            <a:extLst>
              <a:ext uri="{FF2B5EF4-FFF2-40B4-BE49-F238E27FC236}">
                <a16:creationId xmlns:a16="http://schemas.microsoft.com/office/drawing/2014/main" id="{9628061F-B258-4027-8656-27D724534F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4685" y="40784"/>
            <a:ext cx="1344705" cy="521073"/>
          </a:xfrm>
          <a:prstGeom prst="rect">
            <a:avLst/>
          </a:prstGeom>
        </p:spPr>
      </p:pic>
      <p:pic>
        <p:nvPicPr>
          <p:cNvPr id="17" name="Imagen 16">
            <a:extLst>
              <a:ext uri="{FF2B5EF4-FFF2-40B4-BE49-F238E27FC236}">
                <a16:creationId xmlns:a16="http://schemas.microsoft.com/office/drawing/2014/main" id="{5156DA85-34FE-4F75-A7CD-B995F1174C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3848" y="29805"/>
            <a:ext cx="1643940" cy="531964"/>
          </a:xfrm>
          <a:prstGeom prst="rect">
            <a:avLst/>
          </a:prstGeom>
        </p:spPr>
      </p:pic>
      <p:sp>
        <p:nvSpPr>
          <p:cNvPr id="10" name="CuadroTexto 9">
            <a:extLst>
              <a:ext uri="{FF2B5EF4-FFF2-40B4-BE49-F238E27FC236}">
                <a16:creationId xmlns:a16="http://schemas.microsoft.com/office/drawing/2014/main" id="{DD0F3917-B069-4B18-B8FB-9766269B7C8F}"/>
              </a:ext>
            </a:extLst>
          </p:cNvPr>
          <p:cNvSpPr txBox="1"/>
          <p:nvPr/>
        </p:nvSpPr>
        <p:spPr>
          <a:xfrm>
            <a:off x="7604184" y="700420"/>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3" name="CuadroTexto 12">
            <a:extLst>
              <a:ext uri="{FF2B5EF4-FFF2-40B4-BE49-F238E27FC236}">
                <a16:creationId xmlns:a16="http://schemas.microsoft.com/office/drawing/2014/main" id="{D5978113-E204-406E-B317-5DCB3A2F1EB9}"/>
              </a:ext>
            </a:extLst>
          </p:cNvPr>
          <p:cNvSpPr txBox="1"/>
          <p:nvPr/>
        </p:nvSpPr>
        <p:spPr>
          <a:xfrm>
            <a:off x="1" y="6284288"/>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11 de diciembre 2018</a:t>
            </a:r>
          </a:p>
        </p:txBody>
      </p:sp>
      <p:sp>
        <p:nvSpPr>
          <p:cNvPr id="9" name="Elipse 8">
            <a:extLst>
              <a:ext uri="{FF2B5EF4-FFF2-40B4-BE49-F238E27FC236}">
                <a16:creationId xmlns:a16="http://schemas.microsoft.com/office/drawing/2014/main" id="{AC272349-B3D8-4449-9138-A1DDE3A9E9DB}"/>
              </a:ext>
            </a:extLst>
          </p:cNvPr>
          <p:cNvSpPr/>
          <p:nvPr/>
        </p:nvSpPr>
        <p:spPr>
          <a:xfrm>
            <a:off x="5971820" y="6011735"/>
            <a:ext cx="805217" cy="356885"/>
          </a:xfrm>
          <a:prstGeom prst="ellipse">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b="1" dirty="0">
                <a:solidFill>
                  <a:schemeClr val="tx2"/>
                </a:solidFill>
              </a:rPr>
              <a:t>34%</a:t>
            </a:r>
          </a:p>
        </p:txBody>
      </p:sp>
      <p:sp>
        <p:nvSpPr>
          <p:cNvPr id="11" name="CuadroTexto 10">
            <a:extLst>
              <a:ext uri="{FF2B5EF4-FFF2-40B4-BE49-F238E27FC236}">
                <a16:creationId xmlns:a16="http://schemas.microsoft.com/office/drawing/2014/main" id="{878D340C-E902-455A-B60D-DB6003970BA1}"/>
              </a:ext>
            </a:extLst>
          </p:cNvPr>
          <p:cNvSpPr txBox="1"/>
          <p:nvPr/>
        </p:nvSpPr>
        <p:spPr>
          <a:xfrm>
            <a:off x="3698544" y="5977596"/>
            <a:ext cx="2273276" cy="316935"/>
          </a:xfrm>
          <a:prstGeom prst="rect">
            <a:avLst/>
          </a:prstGeom>
          <a:noFill/>
        </p:spPr>
        <p:txBody>
          <a:bodyPr wrap="square" rtlCol="0">
            <a:spAutoFit/>
          </a:bodyPr>
          <a:lstStyle/>
          <a:p>
            <a:r>
              <a:rPr lang="es-CO" sz="1400" b="1" dirty="0">
                <a:solidFill>
                  <a:schemeClr val="accent1">
                    <a:lumMod val="75000"/>
                  </a:schemeClr>
                </a:solidFill>
                <a:latin typeface="Arial Narrow" panose="020B0606020202030204" pitchFamily="34" charset="0"/>
              </a:rPr>
              <a:t>Participación en el portafolio:</a:t>
            </a:r>
          </a:p>
        </p:txBody>
      </p:sp>
      <p:pic>
        <p:nvPicPr>
          <p:cNvPr id="14" name="Imagen 13">
            <a:extLst>
              <a:ext uri="{FF2B5EF4-FFF2-40B4-BE49-F238E27FC236}">
                <a16:creationId xmlns:a16="http://schemas.microsoft.com/office/drawing/2014/main" id="{F9859E29-0A31-4205-9045-9D5D7C4FAC6D}"/>
              </a:ext>
            </a:extLst>
          </p:cNvPr>
          <p:cNvPicPr>
            <a:picLocks noChangeAspect="1"/>
          </p:cNvPicPr>
          <p:nvPr/>
        </p:nvPicPr>
        <p:blipFill>
          <a:blip r:embed="rId5"/>
          <a:stretch>
            <a:fillRect/>
          </a:stretch>
        </p:blipFill>
        <p:spPr>
          <a:xfrm>
            <a:off x="126556" y="1264856"/>
            <a:ext cx="8816454" cy="4596874"/>
          </a:xfrm>
          <a:prstGeom prst="rect">
            <a:avLst/>
          </a:prstGeom>
        </p:spPr>
      </p:pic>
    </p:spTree>
    <p:extLst>
      <p:ext uri="{BB962C8B-B14F-4D97-AF65-F5344CB8AC3E}">
        <p14:creationId xmlns:p14="http://schemas.microsoft.com/office/powerpoint/2010/main" val="12858814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96" y="13916"/>
            <a:ext cx="1344705" cy="733945"/>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22" name="CuadroTexto 21">
            <a:extLst>
              <a:ext uri="{FF2B5EF4-FFF2-40B4-BE49-F238E27FC236}">
                <a16:creationId xmlns:a16="http://schemas.microsoft.com/office/drawing/2014/main" id="{8746C76F-84AD-4E10-A5DC-03E3719EEA68}"/>
              </a:ext>
            </a:extLst>
          </p:cNvPr>
          <p:cNvSpPr txBox="1"/>
          <p:nvPr/>
        </p:nvSpPr>
        <p:spPr>
          <a:xfrm>
            <a:off x="532187" y="1037799"/>
            <a:ext cx="8079626" cy="400110"/>
          </a:xfrm>
          <a:prstGeom prst="rect">
            <a:avLst/>
          </a:prstGeom>
          <a:noFill/>
        </p:spPr>
        <p:txBody>
          <a:bodyPr wrap="square" rtlCol="0">
            <a:spAutoFit/>
          </a:bodyPr>
          <a:lstStyle/>
          <a:p>
            <a:pPr algn="ctr"/>
            <a:r>
              <a:rPr lang="es-CO" sz="2000" b="1" dirty="0">
                <a:solidFill>
                  <a:schemeClr val="tx1">
                    <a:lumMod val="50000"/>
                    <a:lumOff val="50000"/>
                  </a:schemeClr>
                </a:solidFill>
                <a:latin typeface="Arial Narrow" panose="020B0606020202030204" pitchFamily="34" charset="0"/>
              </a:rPr>
              <a:t>Ventas Gestión Directa SAE.</a:t>
            </a:r>
          </a:p>
        </p:txBody>
      </p:sp>
      <p:sp>
        <p:nvSpPr>
          <p:cNvPr id="29" name="CuadroTexto 28">
            <a:extLst>
              <a:ext uri="{FF2B5EF4-FFF2-40B4-BE49-F238E27FC236}">
                <a16:creationId xmlns:a16="http://schemas.microsoft.com/office/drawing/2014/main" id="{2E413C4A-2070-4FA3-97B8-FC2C44334BEB}"/>
              </a:ext>
            </a:extLst>
          </p:cNvPr>
          <p:cNvSpPr txBox="1"/>
          <p:nvPr/>
        </p:nvSpPr>
        <p:spPr>
          <a:xfrm>
            <a:off x="491258" y="5967375"/>
            <a:ext cx="2177135" cy="261610"/>
          </a:xfrm>
          <a:prstGeom prst="rect">
            <a:avLst/>
          </a:prstGeom>
          <a:noFill/>
        </p:spPr>
        <p:txBody>
          <a:bodyPr wrap="square" rtlCol="0">
            <a:spAutoFit/>
          </a:bodyPr>
          <a:lstStyle/>
          <a:p>
            <a:r>
              <a:rPr lang="es-CO" sz="1100" i="1" dirty="0">
                <a:solidFill>
                  <a:schemeClr val="accent1">
                    <a:lumMod val="50000"/>
                  </a:schemeClr>
                </a:solidFill>
              </a:rPr>
              <a:t>Fecha de corte 12/12/2018</a:t>
            </a:r>
          </a:p>
        </p:txBody>
      </p:sp>
      <p:pic>
        <p:nvPicPr>
          <p:cNvPr id="10" name="Imagen 9">
            <a:extLst>
              <a:ext uri="{FF2B5EF4-FFF2-40B4-BE49-F238E27FC236}">
                <a16:creationId xmlns:a16="http://schemas.microsoft.com/office/drawing/2014/main" id="{33E01F71-FF2D-4433-8064-6BFFD5CA60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4685" y="40784"/>
            <a:ext cx="1344705" cy="521073"/>
          </a:xfrm>
          <a:prstGeom prst="rect">
            <a:avLst/>
          </a:prstGeom>
        </p:spPr>
      </p:pic>
      <p:pic>
        <p:nvPicPr>
          <p:cNvPr id="11" name="Imagen 10">
            <a:extLst>
              <a:ext uri="{FF2B5EF4-FFF2-40B4-BE49-F238E27FC236}">
                <a16:creationId xmlns:a16="http://schemas.microsoft.com/office/drawing/2014/main" id="{6122CAA7-0034-47C1-8C99-8B88CF68A2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3848" y="29805"/>
            <a:ext cx="1643940" cy="531964"/>
          </a:xfrm>
          <a:prstGeom prst="rect">
            <a:avLst/>
          </a:prstGeom>
        </p:spPr>
      </p:pic>
      <p:sp>
        <p:nvSpPr>
          <p:cNvPr id="13" name="CuadroTexto 12">
            <a:extLst>
              <a:ext uri="{FF2B5EF4-FFF2-40B4-BE49-F238E27FC236}">
                <a16:creationId xmlns:a16="http://schemas.microsoft.com/office/drawing/2014/main" id="{844F8FE1-378E-436A-B3CB-CB887907CF4F}"/>
              </a:ext>
            </a:extLst>
          </p:cNvPr>
          <p:cNvSpPr txBox="1"/>
          <p:nvPr/>
        </p:nvSpPr>
        <p:spPr>
          <a:xfrm>
            <a:off x="438244" y="5385166"/>
            <a:ext cx="6479390" cy="33108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vl1pPr>
              <a:defRPr sz="1400" b="1">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CO" sz="1600" b="0" dirty="0">
                <a:latin typeface="Arial Narrow" panose="020B0606020202030204" pitchFamily="34" charset="0"/>
              </a:rPr>
              <a:t>El valor de recaudo año 2018, corresponde a </a:t>
            </a:r>
            <a:r>
              <a:rPr lang="es-CO" sz="1800" dirty="0">
                <a:solidFill>
                  <a:srgbClr val="00B050"/>
                </a:solidFill>
                <a:latin typeface="Arial Narrow" panose="020B0606020202030204" pitchFamily="34" charset="0"/>
              </a:rPr>
              <a:t>$</a:t>
            </a:r>
            <a:r>
              <a:rPr lang="es-CO" sz="2000" dirty="0">
                <a:solidFill>
                  <a:srgbClr val="00B050"/>
                </a:solidFill>
                <a:latin typeface="Arial Narrow" panose="020B0606020202030204" pitchFamily="34" charset="0"/>
              </a:rPr>
              <a:t>6.535</a:t>
            </a:r>
          </a:p>
        </p:txBody>
      </p:sp>
      <p:sp>
        <p:nvSpPr>
          <p:cNvPr id="14" name="CuadroTexto 13">
            <a:extLst>
              <a:ext uri="{FF2B5EF4-FFF2-40B4-BE49-F238E27FC236}">
                <a16:creationId xmlns:a16="http://schemas.microsoft.com/office/drawing/2014/main" id="{70D76177-830D-4899-89A7-2C8B9E7A9450}"/>
              </a:ext>
            </a:extLst>
          </p:cNvPr>
          <p:cNvSpPr txBox="1"/>
          <p:nvPr/>
        </p:nvSpPr>
        <p:spPr>
          <a:xfrm>
            <a:off x="7604184" y="700420"/>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pic>
        <p:nvPicPr>
          <p:cNvPr id="5" name="Imagen 4">
            <a:extLst>
              <a:ext uri="{FF2B5EF4-FFF2-40B4-BE49-F238E27FC236}">
                <a16:creationId xmlns:a16="http://schemas.microsoft.com/office/drawing/2014/main" id="{4FB098FF-0E11-4E31-8E9A-8340C800CC6D}"/>
              </a:ext>
            </a:extLst>
          </p:cNvPr>
          <p:cNvPicPr>
            <a:picLocks noChangeAspect="1"/>
          </p:cNvPicPr>
          <p:nvPr/>
        </p:nvPicPr>
        <p:blipFill>
          <a:blip r:embed="rId5"/>
          <a:stretch>
            <a:fillRect/>
          </a:stretch>
        </p:blipFill>
        <p:spPr>
          <a:xfrm>
            <a:off x="730179" y="1766201"/>
            <a:ext cx="7468489" cy="2928917"/>
          </a:xfrm>
          <a:prstGeom prst="rect">
            <a:avLst/>
          </a:prstGeom>
        </p:spPr>
      </p:pic>
    </p:spTree>
    <p:extLst>
      <p:ext uri="{BB962C8B-B14F-4D97-AF65-F5344CB8AC3E}">
        <p14:creationId xmlns:p14="http://schemas.microsoft.com/office/powerpoint/2010/main" val="31010033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938992"/>
          </a:xfrm>
          <a:prstGeom prst="rect">
            <a:avLst/>
          </a:prstGeom>
          <a:noFill/>
        </p:spPr>
        <p:txBody>
          <a:bodyPr wrap="square" rtlCol="0">
            <a:spAutoFit/>
          </a:bodyPr>
          <a:lstStyle/>
          <a:p>
            <a:pPr algn="ctr"/>
            <a:r>
              <a:rPr lang="es-CO" sz="4000" dirty="0">
                <a:solidFill>
                  <a:srgbClr val="000A8B"/>
                </a:solidFill>
              </a:rPr>
              <a:t>SOLICITUD APROBACION</a:t>
            </a:r>
          </a:p>
          <a:p>
            <a:pPr algn="ctr"/>
            <a:r>
              <a:rPr lang="es-CO" sz="4000" dirty="0">
                <a:solidFill>
                  <a:srgbClr val="000A8B"/>
                </a:solidFill>
                <a:latin typeface="Arial Narrow" panose="020B0606020202030204" pitchFamily="34" charset="0"/>
              </a:rPr>
              <a:t>PRIMA EXTRALEGAL DE VACACIONES</a:t>
            </a:r>
            <a:endParaRPr lang="es-ES" sz="4000" dirty="0">
              <a:solidFill>
                <a:schemeClr val="accent5">
                  <a:lumMod val="50000"/>
                </a:schemeClr>
              </a:solidFill>
              <a:latin typeface="Arial Narrow" panose="020B0606020202030204" pitchFamily="34" charset="0"/>
            </a:endParaRP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6463776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635" y="963145"/>
            <a:ext cx="1125140" cy="909788"/>
          </a:xfrm>
          <a:prstGeom prst="rect">
            <a:avLst/>
          </a:prstGeom>
        </p:spPr>
      </p:pic>
      <p:cxnSp>
        <p:nvCxnSpPr>
          <p:cNvPr id="8" name="Conector recto de flecha 7"/>
          <p:cNvCxnSpPr/>
          <p:nvPr/>
        </p:nvCxnSpPr>
        <p:spPr>
          <a:xfrm flipV="1">
            <a:off x="232795" y="1808330"/>
            <a:ext cx="8519020" cy="88085"/>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27" name="Rectángulo 26">
            <a:extLst>
              <a:ext uri="{FF2B5EF4-FFF2-40B4-BE49-F238E27FC236}">
                <a16:creationId xmlns:a16="http://schemas.microsoft.com/office/drawing/2014/main" id="{AC0107D5-1782-4084-ABB1-7D93A62E0426}"/>
              </a:ext>
            </a:extLst>
          </p:cNvPr>
          <p:cNvSpPr/>
          <p:nvPr/>
        </p:nvSpPr>
        <p:spPr>
          <a:xfrm>
            <a:off x="2975995" y="1252716"/>
            <a:ext cx="5775819" cy="438582"/>
          </a:xfrm>
          <a:prstGeom prst="rect">
            <a:avLst/>
          </a:prstGeom>
          <a:noFill/>
        </p:spPr>
        <p:txBody>
          <a:bodyPr wrap="square" lIns="68580" tIns="34290" rIns="68580" bIns="34290">
            <a:spAutoFit/>
          </a:bodyPr>
          <a:lstStyle/>
          <a:p>
            <a:pPr algn="ctr"/>
            <a:r>
              <a:rPr lang="es-CO" sz="2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Propuesta 	Prima Extralegal de Vacaciones </a:t>
            </a:r>
            <a:endParaRPr lang="es-ES" sz="2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2" name="Rectángulo 1">
            <a:extLst>
              <a:ext uri="{FF2B5EF4-FFF2-40B4-BE49-F238E27FC236}">
                <a16:creationId xmlns:a16="http://schemas.microsoft.com/office/drawing/2014/main" id="{ADEA81E9-8C84-4245-AFD9-CF8C2D84FA6E}"/>
              </a:ext>
            </a:extLst>
          </p:cNvPr>
          <p:cNvSpPr/>
          <p:nvPr/>
        </p:nvSpPr>
        <p:spPr>
          <a:xfrm>
            <a:off x="887659" y="2850122"/>
            <a:ext cx="7864155" cy="1592744"/>
          </a:xfrm>
          <a:prstGeom prst="rect">
            <a:avLst/>
          </a:prstGeom>
        </p:spPr>
        <p:txBody>
          <a:bodyPr wrap="square">
            <a:spAutoFit/>
          </a:bodyPr>
          <a:lstStyle/>
          <a:p>
            <a:pPr algn="just"/>
            <a:r>
              <a:rPr lang="es-CO" sz="1350" b="1" dirty="0">
                <a:solidFill>
                  <a:srgbClr val="666666"/>
                </a:solidFill>
                <a:latin typeface="lato" panose="020F0502020204030203" pitchFamily="34" charset="0"/>
              </a:rPr>
              <a:t>Condiciones:</a:t>
            </a:r>
          </a:p>
          <a:p>
            <a:pPr marL="214313" indent="-214313" algn="just">
              <a:buFontTx/>
              <a:buChar char="-"/>
            </a:pPr>
            <a:r>
              <a:rPr lang="es-CO" sz="1050" dirty="0">
                <a:solidFill>
                  <a:srgbClr val="666666"/>
                </a:solidFill>
                <a:latin typeface="lato" panose="020F0502020204030203" pitchFamily="34" charset="0"/>
              </a:rPr>
              <a:t>Tienen derecho los trabajadores de la planta directa de SAE.</a:t>
            </a:r>
          </a:p>
          <a:p>
            <a:pPr marL="214313" indent="-214313" algn="just">
              <a:buFontTx/>
              <a:buChar char="-"/>
            </a:pPr>
            <a:r>
              <a:rPr lang="es-CO" sz="1050" dirty="0">
                <a:solidFill>
                  <a:srgbClr val="666666"/>
                </a:solidFill>
                <a:latin typeface="lato" panose="020F0502020204030203" pitchFamily="34" charset="0"/>
              </a:rPr>
              <a:t>Se causa cuando se obtiene el derecho a 15 días hábiles de vacaciones por haber laborado un año en SAE.</a:t>
            </a:r>
          </a:p>
          <a:p>
            <a:pPr marL="214313" indent="-214313" algn="just">
              <a:buFontTx/>
              <a:buChar char="-"/>
            </a:pPr>
            <a:r>
              <a:rPr lang="es-CO" sz="1050" dirty="0">
                <a:solidFill>
                  <a:srgbClr val="666666"/>
                </a:solidFill>
                <a:latin typeface="lato" panose="020F0502020204030203" pitchFamily="34" charset="0"/>
              </a:rPr>
              <a:t>Se reconoce por vacaciones disfrutadas o con la liquidación al momento del retiro.</a:t>
            </a:r>
          </a:p>
          <a:p>
            <a:pPr marL="214313" indent="-214313" algn="just">
              <a:buFontTx/>
              <a:buChar char="-"/>
            </a:pPr>
            <a:r>
              <a:rPr lang="es-CO" sz="1050" dirty="0">
                <a:solidFill>
                  <a:srgbClr val="666666"/>
                </a:solidFill>
                <a:latin typeface="lato" panose="020F0502020204030203" pitchFamily="34" charset="0"/>
              </a:rPr>
              <a:t>Es una prima extralegal.</a:t>
            </a:r>
          </a:p>
          <a:p>
            <a:pPr marL="214313" indent="-214313" algn="just">
              <a:buFontTx/>
              <a:buChar char="-"/>
            </a:pPr>
            <a:r>
              <a:rPr lang="es-CO" sz="1050" dirty="0">
                <a:solidFill>
                  <a:srgbClr val="666666"/>
                </a:solidFill>
                <a:latin typeface="lato" panose="020F0502020204030203" pitchFamily="34" charset="0"/>
              </a:rPr>
              <a:t>No constituye factor salarial.</a:t>
            </a:r>
          </a:p>
          <a:p>
            <a:pPr marL="214313" indent="-214313" algn="just">
              <a:buFontTx/>
              <a:buChar char="-"/>
            </a:pPr>
            <a:r>
              <a:rPr lang="es-CO" sz="1050" dirty="0">
                <a:solidFill>
                  <a:srgbClr val="666666"/>
                </a:solidFill>
                <a:latin typeface="lato" panose="020F0502020204030203" pitchFamily="34" charset="0"/>
              </a:rPr>
              <a:t>Se paga con el salario devengado al momento de la causación del periodo de vacaciones.</a:t>
            </a:r>
          </a:p>
          <a:p>
            <a:pPr marL="214313" indent="-214313" algn="just">
              <a:buFontTx/>
              <a:buChar char="-"/>
            </a:pPr>
            <a:r>
              <a:rPr lang="es-CO" sz="1050" dirty="0">
                <a:solidFill>
                  <a:srgbClr val="666666"/>
                </a:solidFill>
                <a:latin typeface="lato" panose="020F0502020204030203" pitchFamily="34" charset="0"/>
              </a:rPr>
              <a:t>Sujeta a disponibilidad presupuestal</a:t>
            </a:r>
          </a:p>
          <a:p>
            <a:pPr marL="214313" indent="-214313" algn="just">
              <a:buFontTx/>
              <a:buChar char="-"/>
            </a:pPr>
            <a:r>
              <a:rPr lang="es-CO" sz="1050" dirty="0">
                <a:solidFill>
                  <a:srgbClr val="666666"/>
                </a:solidFill>
                <a:latin typeface="lato" panose="020F0502020204030203" pitchFamily="34" charset="0"/>
              </a:rPr>
              <a:t>Su autorización corresponde a la Junta Directiva conforme lo establecido en el literal c, articulo 39 de los Estatutos Sociales.</a:t>
            </a:r>
          </a:p>
        </p:txBody>
      </p:sp>
      <p:sp>
        <p:nvSpPr>
          <p:cNvPr id="5" name="Rectángulo 4">
            <a:extLst>
              <a:ext uri="{FF2B5EF4-FFF2-40B4-BE49-F238E27FC236}">
                <a16:creationId xmlns:a16="http://schemas.microsoft.com/office/drawing/2014/main" id="{5A9B2BC4-4F68-4568-8592-0BEEF4502F2F}"/>
              </a:ext>
            </a:extLst>
          </p:cNvPr>
          <p:cNvSpPr/>
          <p:nvPr/>
        </p:nvSpPr>
        <p:spPr>
          <a:xfrm>
            <a:off x="599027" y="2021658"/>
            <a:ext cx="7945947" cy="830997"/>
          </a:xfrm>
          <a:prstGeom prst="rect">
            <a:avLst/>
          </a:prstGeom>
        </p:spPr>
        <p:txBody>
          <a:bodyPr wrap="square">
            <a:spAutoFit/>
          </a:bodyPr>
          <a:lstStyle/>
          <a:p>
            <a:pPr algn="just"/>
            <a:r>
              <a:rPr lang="es-CO" sz="1200" dirty="0">
                <a:solidFill>
                  <a:srgbClr val="666666"/>
                </a:solidFill>
                <a:latin typeface="lato" panose="020F0502020204030203" pitchFamily="34" charset="0"/>
              </a:rPr>
              <a:t>Con esta prima extralegal (art. 128 CST), la Sociedad de Activos Especiales en su interés permanente por mejorar las condiciones de su recurso humano, su calidad de vida y en la búsqueda de espacios de integración y descanso del trabajador y sus familias, pretende que éstos dispongan de mayores recursos económicos para lograr el goce pleno de las vacaciones.</a:t>
            </a:r>
          </a:p>
        </p:txBody>
      </p:sp>
      <p:sp>
        <p:nvSpPr>
          <p:cNvPr id="6" name="Rectángulo 5">
            <a:extLst>
              <a:ext uri="{FF2B5EF4-FFF2-40B4-BE49-F238E27FC236}">
                <a16:creationId xmlns:a16="http://schemas.microsoft.com/office/drawing/2014/main" id="{7DA2123B-2E0B-4C94-8FF1-D0A0C5B8A934}"/>
              </a:ext>
            </a:extLst>
          </p:cNvPr>
          <p:cNvSpPr/>
          <p:nvPr/>
        </p:nvSpPr>
        <p:spPr>
          <a:xfrm>
            <a:off x="599027" y="4539330"/>
            <a:ext cx="7328308" cy="669414"/>
          </a:xfrm>
          <a:prstGeom prst="rect">
            <a:avLst/>
          </a:prstGeom>
        </p:spPr>
        <p:txBody>
          <a:bodyPr wrap="square">
            <a:spAutoFit/>
          </a:bodyPr>
          <a:lstStyle/>
          <a:p>
            <a:pPr algn="just"/>
            <a:r>
              <a:rPr lang="es-CO" sz="1350" b="1" dirty="0">
                <a:solidFill>
                  <a:srgbClr val="666666"/>
                </a:solidFill>
                <a:latin typeface="lato" panose="020F0502020204030203" pitchFamily="34" charset="0"/>
              </a:rPr>
              <a:t>Cuantía:</a:t>
            </a:r>
            <a:endParaRPr lang="es-CO" sz="1350" dirty="0">
              <a:solidFill>
                <a:srgbClr val="666666"/>
              </a:solidFill>
              <a:latin typeface="lato" panose="020F0502020204030203" pitchFamily="34" charset="0"/>
            </a:endParaRPr>
          </a:p>
          <a:p>
            <a:pPr algn="just"/>
            <a:r>
              <a:rPr lang="es-CO" sz="1200" dirty="0">
                <a:solidFill>
                  <a:srgbClr val="666666"/>
                </a:solidFill>
                <a:latin typeface="lato" panose="020F0502020204030203" pitchFamily="34" charset="0"/>
              </a:rPr>
              <a:t>La prima extralegal de vacaciones será equivalente a quince días de salario básico por cada año de servicio.</a:t>
            </a:r>
          </a:p>
        </p:txBody>
      </p:sp>
      <p:sp>
        <p:nvSpPr>
          <p:cNvPr id="9" name="Rectángulo 8">
            <a:extLst>
              <a:ext uri="{FF2B5EF4-FFF2-40B4-BE49-F238E27FC236}">
                <a16:creationId xmlns:a16="http://schemas.microsoft.com/office/drawing/2014/main" id="{66BC9AA4-718D-4FFD-BEDF-2E254642734B}"/>
              </a:ext>
            </a:extLst>
          </p:cNvPr>
          <p:cNvSpPr/>
          <p:nvPr/>
        </p:nvSpPr>
        <p:spPr>
          <a:xfrm>
            <a:off x="599027" y="5139765"/>
            <a:ext cx="6993010" cy="507831"/>
          </a:xfrm>
          <a:prstGeom prst="rect">
            <a:avLst/>
          </a:prstGeom>
        </p:spPr>
        <p:txBody>
          <a:bodyPr wrap="square">
            <a:spAutoFit/>
          </a:bodyPr>
          <a:lstStyle/>
          <a:p>
            <a:pPr algn="just"/>
            <a:r>
              <a:rPr lang="es-CO" sz="1350" b="1" dirty="0">
                <a:solidFill>
                  <a:srgbClr val="666666"/>
                </a:solidFill>
                <a:latin typeface="lato" panose="020F0502020204030203" pitchFamily="34" charset="0"/>
              </a:rPr>
              <a:t>Costo proyectado año 2018</a:t>
            </a:r>
          </a:p>
          <a:p>
            <a:pPr algn="just"/>
            <a:r>
              <a:rPr lang="es-CO" sz="1350" b="1" dirty="0">
                <a:solidFill>
                  <a:srgbClr val="666666"/>
                </a:solidFill>
                <a:latin typeface="lato" panose="020F0502020204030203"/>
              </a:rPr>
              <a:t> </a:t>
            </a:r>
            <a:r>
              <a:rPr lang="es-CO" sz="1200" dirty="0">
                <a:solidFill>
                  <a:srgbClr val="666666"/>
                </a:solidFill>
                <a:latin typeface="lato" panose="020F0502020204030203" pitchFamily="34" charset="0"/>
              </a:rPr>
              <a:t>Seiscientos</a:t>
            </a:r>
            <a:r>
              <a:rPr lang="es-CO" sz="1350" dirty="0">
                <a:latin typeface="lato" panose="020F0502020204030203"/>
              </a:rPr>
              <a:t> </a:t>
            </a:r>
            <a:r>
              <a:rPr lang="es-CO" sz="1200" dirty="0">
                <a:solidFill>
                  <a:srgbClr val="666666"/>
                </a:solidFill>
                <a:latin typeface="lato" panose="020F0502020204030203" pitchFamily="34" charset="0"/>
              </a:rPr>
              <a:t>quince millones de pesos moneda corriente </a:t>
            </a:r>
            <a:r>
              <a:rPr lang="es-CO" sz="1200" b="1" dirty="0">
                <a:solidFill>
                  <a:srgbClr val="666666"/>
                </a:solidFill>
                <a:latin typeface="lato" panose="020F0502020204030203" pitchFamily="34" charset="0"/>
              </a:rPr>
              <a:t>$ 615,000,000.  </a:t>
            </a:r>
          </a:p>
        </p:txBody>
      </p:sp>
    </p:spTree>
    <p:extLst>
      <p:ext uri="{BB962C8B-B14F-4D97-AF65-F5344CB8AC3E}">
        <p14:creationId xmlns:p14="http://schemas.microsoft.com/office/powerpoint/2010/main" val="5407326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635" y="963145"/>
            <a:ext cx="1125140" cy="909788"/>
          </a:xfrm>
          <a:prstGeom prst="rect">
            <a:avLst/>
          </a:prstGeom>
        </p:spPr>
      </p:pic>
      <p:sp>
        <p:nvSpPr>
          <p:cNvPr id="3" name="Marcador de número de diapositiva 2"/>
          <p:cNvSpPr>
            <a:spLocks noGrp="1"/>
          </p:cNvSpPr>
          <p:nvPr>
            <p:ph type="sldNum" sz="quarter" idx="12"/>
          </p:nvPr>
        </p:nvSpPr>
        <p:spPr/>
        <p:txBody>
          <a:bodyPr/>
          <a:lstStyle/>
          <a:p>
            <a:fld id="{015B2B85-C11A-46BE-910A-7C2CECB29AE5}" type="slidenum">
              <a:rPr lang="es-ES" smtClean="0"/>
              <a:t>44</a:t>
            </a:fld>
            <a:endParaRPr lang="es-ES" dirty="0"/>
          </a:p>
        </p:txBody>
      </p:sp>
      <p:cxnSp>
        <p:nvCxnSpPr>
          <p:cNvPr id="8" name="Conector recto de flecha 7"/>
          <p:cNvCxnSpPr/>
          <p:nvPr/>
        </p:nvCxnSpPr>
        <p:spPr>
          <a:xfrm flipV="1">
            <a:off x="232795" y="1808330"/>
            <a:ext cx="8519020" cy="88085"/>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27" name="Rectángulo 26">
            <a:extLst>
              <a:ext uri="{FF2B5EF4-FFF2-40B4-BE49-F238E27FC236}">
                <a16:creationId xmlns:a16="http://schemas.microsoft.com/office/drawing/2014/main" id="{AC0107D5-1782-4084-ABB1-7D93A62E0426}"/>
              </a:ext>
            </a:extLst>
          </p:cNvPr>
          <p:cNvSpPr/>
          <p:nvPr/>
        </p:nvSpPr>
        <p:spPr>
          <a:xfrm>
            <a:off x="2881619" y="1273706"/>
            <a:ext cx="5775819" cy="346249"/>
          </a:xfrm>
          <a:prstGeom prst="rect">
            <a:avLst/>
          </a:prstGeom>
          <a:noFill/>
        </p:spPr>
        <p:txBody>
          <a:bodyPr wrap="square" lIns="68580" tIns="34290" rIns="68580" bIns="34290">
            <a:spAutoFit/>
          </a:bodyPr>
          <a:lstStyle/>
          <a:p>
            <a:pPr algn="ctr"/>
            <a:r>
              <a:rPr lang="es-CO" sz="1350" b="1" i="1" dirty="0"/>
              <a:t> </a:t>
            </a:r>
            <a:r>
              <a:rPr lang="es-CO" b="1" dirty="0"/>
              <a:t>PRESTACIONES SOCIALES DE LOS EMPLEADOS PÚBLICOS </a:t>
            </a:r>
            <a:endParaRPr lang="es-ES" sz="2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graphicFrame>
        <p:nvGraphicFramePr>
          <p:cNvPr id="12" name="Diagrama 11">
            <a:extLst>
              <a:ext uri="{FF2B5EF4-FFF2-40B4-BE49-F238E27FC236}">
                <a16:creationId xmlns:a16="http://schemas.microsoft.com/office/drawing/2014/main" id="{963BCFB4-2A61-447A-A096-1B332ABEF694}"/>
              </a:ext>
            </a:extLst>
          </p:cNvPr>
          <p:cNvGraphicFramePr/>
          <p:nvPr>
            <p:extLst>
              <p:ext uri="{D42A27DB-BD31-4B8C-83A1-F6EECF244321}">
                <p14:modId xmlns:p14="http://schemas.microsoft.com/office/powerpoint/2010/main" val="3860062632"/>
              </p:ext>
            </p:extLst>
          </p:nvPr>
        </p:nvGraphicFramePr>
        <p:xfrm>
          <a:off x="1094764" y="2175566"/>
          <a:ext cx="7562674" cy="39735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2091587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13744</TotalTime>
  <Words>1970</Words>
  <Application>Microsoft Office PowerPoint</Application>
  <PresentationFormat>Presentación en pantalla (4:3)</PresentationFormat>
  <Paragraphs>275</Paragraphs>
  <Slides>44</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44</vt:i4>
      </vt:variant>
    </vt:vector>
  </HeadingPairs>
  <TitlesOfParts>
    <vt:vector size="51" baseType="lpstr">
      <vt:lpstr>Arial</vt:lpstr>
      <vt:lpstr>Arial Narrow</vt:lpstr>
      <vt:lpstr>Calibri</vt:lpstr>
      <vt:lpstr>lato</vt:lpstr>
      <vt:lpstr>Lato Bold</vt:lpstr>
      <vt:lpstr>Lato Regular</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586</cp:revision>
  <cp:lastPrinted>2018-12-12T01:11:32Z</cp:lastPrinted>
  <dcterms:created xsi:type="dcterms:W3CDTF">2015-02-19T23:51:59Z</dcterms:created>
  <dcterms:modified xsi:type="dcterms:W3CDTF">2019-01-11T19:47:35Z</dcterms:modified>
</cp:coreProperties>
</file>