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440" r:id="rId2"/>
    <p:sldId id="446" r:id="rId3"/>
    <p:sldId id="447" r:id="rId4"/>
    <p:sldId id="448" r:id="rId5"/>
    <p:sldId id="449" r:id="rId6"/>
    <p:sldId id="450" r:id="rId7"/>
    <p:sldId id="451" r:id="rId8"/>
    <p:sldId id="452" r:id="rId9"/>
    <p:sldId id="453" r:id="rId10"/>
    <p:sldId id="454" r:id="rId11"/>
    <p:sldId id="455" r:id="rId12"/>
    <p:sldId id="456" r:id="rId13"/>
    <p:sldId id="457" r:id="rId14"/>
    <p:sldId id="458" r:id="rId15"/>
    <p:sldId id="459" r:id="rId16"/>
    <p:sldId id="460" r:id="rId17"/>
    <p:sldId id="461" r:id="rId18"/>
    <p:sldId id="462" r:id="rId19"/>
    <p:sldId id="442" r:id="rId20"/>
    <p:sldId id="258" r:id="rId21"/>
    <p:sldId id="443" r:id="rId22"/>
    <p:sldId id="260" r:id="rId23"/>
    <p:sldId id="444" r:id="rId24"/>
    <p:sldId id="261" r:id="rId25"/>
    <p:sldId id="445" r:id="rId26"/>
    <p:sldId id="265" r:id="rId27"/>
    <p:sldId id="463" r:id="rId28"/>
    <p:sldId id="464" r:id="rId29"/>
    <p:sldId id="465" r:id="rId30"/>
  </p:sldIdLst>
  <p:sldSz cx="9144000" cy="6858000" type="screen4x3"/>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28" autoAdjust="0"/>
    <p:restoredTop sz="94677"/>
  </p:normalViewPr>
  <p:slideViewPr>
    <p:cSldViewPr snapToGrid="0" snapToObjects="1">
      <p:cViewPr varScale="1">
        <p:scale>
          <a:sx n="72" d="100"/>
          <a:sy n="72" d="100"/>
        </p:scale>
        <p:origin x="1272"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fbarreiro\Desktop\PRESENTACIONES%20PORTAFOLIO\TESORERIA%20RESUMEN%20DE%20OPERACIONES%20MENSUAL%20A%20CONTABILIDAD%20DICIEMBRE_%2020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fbarreiro\Desktop\RESUMEN%20DE%20OPERACIONES%20MENSUAL%20A%20CONTABILIDAD%20NOVIEMBRE%202018.xlsb"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fbarreiro\Desktop\PRESENTACIONES%20PORTAFOLIO\TESORERIA%20RESUMEN%20DE%20OPERACIONES%20MENSUAL%20A%20CONTABILIDAD%20DICIEMBRE_%202018.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fbarreiro\Desktop\PRESENTACIONES%20PORTAFOLIO\TESORERIA%20RESUMEN%20DE%20OPERACIONES%20MENSUAL%20A%20CONTABILIDAD%20DICIEMBRE_%202018.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fbarreiro\Desktop\PRESENTACIONES%20PORTAFOLIO\TESORERIA%20RESUMEN%20DE%20OPERACIONES%20MENSUAL%20A%20CONTABILIDAD%20DICIEMBRE_%202018.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fbarreiro\Desktop\PRESENTACIONES%20PORTAFOLIO\TESORERIA%20RESUMEN%20DE%20OPERACIONES%20MENSUAL%20A%20CONTABILIDAD%20DICIEMBRE_%202018.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fbarreiro\Desktop\PRESENTACIONES%20PORTAFOLIO\TESORERIA%20RESUMEN%20DE%20OPERACIONES%20MENSUAL%20A%20CONTABILIDAD%20DICIEMBRE_%202018.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fbarreiro\Desktop\PRESENTACIONES%20PORTAFOLIO\TESORERIA%20RESUMEN%20DE%20OPERACIONES%20MENSUAL%20A%20CONTABILIDAD%20DICIEMBRE_%202018.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portafolio diciembre</a:t>
            </a:r>
            <a:r>
              <a:rPr lang="en-US" baseline="0"/>
              <a:t> 2018</a:t>
            </a:r>
            <a:r>
              <a:rPr lang="en-US"/>
              <a:t>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Hoja10!$B$59</c:f>
              <c:strCache>
                <c:ptCount val="1"/>
                <c:pt idx="0">
                  <c:v>TOTAL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6DB5-49CC-94C1-1DC9BC3EAFC3}"/>
              </c:ext>
            </c:extLst>
          </c:dPt>
          <c:dPt>
            <c:idx val="1"/>
            <c:bubble3D val="0"/>
            <c:explosion val="7"/>
            <c:spPr>
              <a:solidFill>
                <a:schemeClr val="accent6">
                  <a:lumMod val="75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6DB5-49CC-94C1-1DC9BC3EAFC3}"/>
              </c:ext>
            </c:extLst>
          </c:dPt>
          <c:dLbls>
            <c:dLbl>
              <c:idx val="0"/>
              <c:layout>
                <c:manualLayout>
                  <c:x val="-2.6685406188327078E-3"/>
                  <c:y val="2.8461512145047579E-2"/>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15:layout>
                    <c:manualLayout>
                      <c:w val="0.17952212869942982"/>
                      <c:h val="0.16815695627744839"/>
                    </c:manualLayout>
                  </c15:layout>
                </c:ext>
                <c:ext xmlns:c16="http://schemas.microsoft.com/office/drawing/2014/chart" uri="{C3380CC4-5D6E-409C-BE32-E72D297353CC}">
                  <c16:uniqueId val="{00000001-6DB5-49CC-94C1-1DC9BC3EAFC3}"/>
                </c:ext>
              </c:extLst>
            </c:dLbl>
            <c:dLbl>
              <c:idx val="1"/>
              <c:layout>
                <c:manualLayout>
                  <c:x val="-5.1113539211846477E-2"/>
                  <c:y val="1.6112784416019408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DB5-49CC-94C1-1DC9BC3EAFC3}"/>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Hoja10!$C$58:$D$58</c:f>
              <c:strCache>
                <c:ptCount val="2"/>
                <c:pt idx="0">
                  <c:v>EXTINTOS</c:v>
                </c:pt>
                <c:pt idx="1">
                  <c:v>EN PROCESO EXTINCION </c:v>
                </c:pt>
              </c:strCache>
            </c:strRef>
          </c:cat>
          <c:val>
            <c:numRef>
              <c:f>Hoja10!$C$59:$D$59</c:f>
              <c:numCache>
                <c:formatCode>_(* #,##0.00_);_(* \(#,##0.00\);_(* "-"??_);_(@_)</c:formatCode>
                <c:ptCount val="2"/>
                <c:pt idx="0">
                  <c:v>124143</c:v>
                </c:pt>
                <c:pt idx="1">
                  <c:v>726140</c:v>
                </c:pt>
              </c:numCache>
            </c:numRef>
          </c:val>
          <c:extLst>
            <c:ext xmlns:c16="http://schemas.microsoft.com/office/drawing/2014/chart" uri="{C3380CC4-5D6E-409C-BE32-E72D297353CC}">
              <c16:uniqueId val="{00000004-6DB5-49CC-94C1-1DC9BC3EAFC3}"/>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COMPOSICION RECURSOS EXTINTO NOVIEMBRE 2018</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CO"/>
        </a:p>
      </c:txPr>
    </c:title>
    <c:autoTitleDeleted val="0"/>
    <c:view3D>
      <c:rotX val="30"/>
      <c:rotY val="17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layout>
        <c:manualLayout>
          <c:xMode val="edge"/>
          <c:yMode val="edge"/>
          <c:x val="0"/>
          <c:y val="0.89414139920961955"/>
          <c:w val="0.98211862155662288"/>
          <c:h val="8.54523558367082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baseline="0">
                <a:solidFill>
                  <a:schemeClr val="tx1">
                    <a:lumMod val="65000"/>
                    <a:lumOff val="35000"/>
                  </a:schemeClr>
                </a:solidFill>
                <a:latin typeface="+mn-lt"/>
                <a:ea typeface="+mn-ea"/>
                <a:cs typeface="+mn-cs"/>
              </a:defRPr>
            </a:pPr>
            <a:r>
              <a:rPr lang="en-US" sz="1400"/>
              <a:t>COMPOSICION DEL PORTAFOLIO EN PROCESO EXTINCION </a:t>
            </a:r>
          </a:p>
        </c:rich>
      </c:tx>
      <c:overlay val="0"/>
      <c:spPr>
        <a:noFill/>
        <a:ln>
          <a:noFill/>
        </a:ln>
        <a:effectLst/>
      </c:spPr>
      <c:txPr>
        <a:bodyPr rot="0" spcFirstLastPara="1" vertOverflow="ellipsis" vert="horz" wrap="square" anchor="ctr" anchorCtr="1"/>
        <a:lstStyle/>
        <a:p>
          <a:pPr>
            <a:defRPr sz="14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205"/>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2042505617251363E-2"/>
          <c:y val="0.15633890767242697"/>
          <c:w val="0.8359149887654973"/>
          <c:h val="0.74440942206208649"/>
        </c:manualLayout>
      </c:layout>
      <c:pie3DChart>
        <c:varyColors val="1"/>
        <c:ser>
          <c:idx val="0"/>
          <c:order val="0"/>
          <c:tx>
            <c:strRef>
              <c:f>Hoja10!$C$115</c:f>
              <c:strCache>
                <c:ptCount val="1"/>
                <c:pt idx="0">
                  <c:v>EN PROCESO EXTINCION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300C-4904-88C9-819173D3222A}"/>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300C-4904-88C9-819173D3222A}"/>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300C-4904-88C9-819173D3222A}"/>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300C-4904-88C9-819173D3222A}"/>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300C-4904-88C9-819173D3222A}"/>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300C-4904-88C9-819173D3222A}"/>
              </c:ext>
            </c:extLst>
          </c:dPt>
          <c:dLbls>
            <c:dLbl>
              <c:idx val="0"/>
              <c:layout>
                <c:manualLayout>
                  <c:x val="1.7765930094002624E-2"/>
                  <c:y val="3.892943612748001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00C-4904-88C9-819173D3222A}"/>
                </c:ext>
              </c:extLst>
            </c:dLbl>
            <c:dLbl>
              <c:idx val="1"/>
              <c:layout>
                <c:manualLayout>
                  <c:x val="-9.725614869854074E-2"/>
                  <c:y val="-8.7180875948134937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00C-4904-88C9-819173D3222A}"/>
                </c:ext>
              </c:extLst>
            </c:dLbl>
            <c:dLbl>
              <c:idx val="2"/>
              <c:layout>
                <c:manualLayout>
                  <c:x val="1.7766013029052201E-3"/>
                  <c:y val="-0.11912442942004468"/>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3"/>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00C-4904-88C9-819173D3222A}"/>
                </c:ext>
              </c:extLst>
            </c:dLbl>
            <c:dLbl>
              <c:idx val="3"/>
              <c:layout>
                <c:manualLayout>
                  <c:x val="-2.7545513961213602E-2"/>
                  <c:y val="-2.61542627844405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4"/>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300C-4904-88C9-819173D3222A}"/>
                </c:ext>
              </c:extLst>
            </c:dLbl>
            <c:dLbl>
              <c:idx val="4"/>
              <c:layout>
                <c:manualLayout>
                  <c:x val="6.4272865909498406E-2"/>
                  <c:y val="-3.1778802210275466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5"/>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300C-4904-88C9-819173D3222A}"/>
                </c:ext>
              </c:extLst>
            </c:dLbl>
            <c:dLbl>
              <c:idx val="5"/>
              <c:layout>
                <c:manualLayout>
                  <c:x val="0.17304896787465274"/>
                  <c:y val="4.9185116233731244E-3"/>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6"/>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300C-4904-88C9-819173D3222A}"/>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Hoja10!$B$116:$B$121</c:f>
              <c:strCache>
                <c:ptCount val="6"/>
                <c:pt idx="0">
                  <c:v>Bancos Nacionales</c:v>
                </c:pt>
                <c:pt idx="1">
                  <c:v>Bancos Internacionales</c:v>
                </c:pt>
                <c:pt idx="2">
                  <c:v>FIC</c:v>
                </c:pt>
                <c:pt idx="3">
                  <c:v>TES</c:v>
                </c:pt>
                <c:pt idx="4">
                  <c:v>CDT</c:v>
                </c:pt>
                <c:pt idx="5">
                  <c:v>ACCIONES</c:v>
                </c:pt>
              </c:strCache>
            </c:strRef>
          </c:cat>
          <c:val>
            <c:numRef>
              <c:f>Hoja10!$C$116:$C$121</c:f>
              <c:numCache>
                <c:formatCode>_(* #,##0.00_);_(* \(#,##0.00\);_(* "-"??_);_(@_)</c:formatCode>
                <c:ptCount val="6"/>
                <c:pt idx="0">
                  <c:v>6527</c:v>
                </c:pt>
                <c:pt idx="1">
                  <c:v>245</c:v>
                </c:pt>
                <c:pt idx="2">
                  <c:v>311283</c:v>
                </c:pt>
                <c:pt idx="3">
                  <c:v>196809</c:v>
                </c:pt>
                <c:pt idx="4">
                  <c:v>211037</c:v>
                </c:pt>
                <c:pt idx="5">
                  <c:v>239</c:v>
                </c:pt>
              </c:numCache>
            </c:numRef>
          </c:val>
          <c:extLst>
            <c:ext xmlns:c16="http://schemas.microsoft.com/office/drawing/2014/chart" uri="{C3380CC4-5D6E-409C-BE32-E72D297353CC}">
              <c16:uniqueId val="{0000000C-300C-4904-88C9-819173D3222A}"/>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baseline="0">
                <a:solidFill>
                  <a:schemeClr val="tx1">
                    <a:lumMod val="65000"/>
                    <a:lumOff val="35000"/>
                  </a:schemeClr>
                </a:solidFill>
                <a:latin typeface="+mn-lt"/>
                <a:ea typeface="+mn-ea"/>
                <a:cs typeface="+mn-cs"/>
              </a:defRPr>
            </a:pPr>
            <a:r>
              <a:rPr lang="en-US" sz="1400"/>
              <a:t>COMPOSICION DEL PORTAFOLIO EXTINTO</a:t>
            </a:r>
          </a:p>
        </c:rich>
      </c:tx>
      <c:layout>
        <c:manualLayout>
          <c:xMode val="edge"/>
          <c:yMode val="edge"/>
          <c:x val="0.14177554939757608"/>
          <c:y val="0.13421704805175469"/>
        </c:manualLayout>
      </c:layout>
      <c:overlay val="0"/>
      <c:spPr>
        <a:noFill/>
        <a:ln>
          <a:noFill/>
        </a:ln>
        <a:effectLst/>
      </c:spPr>
      <c:txPr>
        <a:bodyPr rot="0" spcFirstLastPara="1" vertOverflow="ellipsis" vert="horz" wrap="square" anchor="ctr" anchorCtr="1"/>
        <a:lstStyle/>
        <a:p>
          <a:pPr>
            <a:defRPr sz="14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63"/>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Hoja10!$C$93</c:f>
              <c:strCache>
                <c:ptCount val="1"/>
                <c:pt idx="0">
                  <c:v>EXTINTOS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4960-4DB5-85E9-AA0F52DECC3A}"/>
              </c:ext>
            </c:extLst>
          </c:dPt>
          <c:dPt>
            <c:idx val="1"/>
            <c:bubble3D val="0"/>
            <c:explosion val="1"/>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4960-4DB5-85E9-AA0F52DECC3A}"/>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4960-4DB5-85E9-AA0F52DECC3A}"/>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4960-4DB5-85E9-AA0F52DECC3A}"/>
              </c:ext>
            </c:extLst>
          </c:dPt>
          <c:dLbls>
            <c:dLbl>
              <c:idx val="0"/>
              <c:layout>
                <c:manualLayout>
                  <c:x val="-0.13693691750912712"/>
                  <c:y val="8.221991172041504E-3"/>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960-4DB5-85E9-AA0F52DECC3A}"/>
                </c:ext>
              </c:extLst>
            </c:dLbl>
            <c:dLbl>
              <c:idx val="1"/>
              <c:layout>
                <c:manualLayout>
                  <c:x val="0"/>
                  <c:y val="0.18362446950892908"/>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960-4DB5-85E9-AA0F52DECC3A}"/>
                </c:ext>
              </c:extLst>
            </c:dLbl>
            <c:dLbl>
              <c:idx val="2"/>
              <c:layout>
                <c:manualLayout>
                  <c:x val="-3.783783246962736E-2"/>
                  <c:y val="-9.3182566616471549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3"/>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4960-4DB5-85E9-AA0F52DECC3A}"/>
                </c:ext>
              </c:extLst>
            </c:dLbl>
            <c:dLbl>
              <c:idx val="3"/>
              <c:layout>
                <c:manualLayout>
                  <c:x val="1.0810809277036352E-2"/>
                  <c:y val="0"/>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4"/>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4960-4DB5-85E9-AA0F52DECC3A}"/>
                </c:ext>
              </c:extLst>
            </c:dLbl>
            <c:spPr>
              <a:noFill/>
              <a:ln>
                <a:noFill/>
              </a:ln>
              <a:effectLst/>
            </c:spPr>
            <c:txPr>
              <a:bodyPr rot="0" spcFirstLastPara="1" vertOverflow="ellipsis"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Hoja10!$B$94:$B$97</c:f>
              <c:strCache>
                <c:ptCount val="4"/>
                <c:pt idx="0">
                  <c:v>Bancos Nacionales</c:v>
                </c:pt>
                <c:pt idx="1">
                  <c:v>FIC</c:v>
                </c:pt>
                <c:pt idx="2">
                  <c:v>TES</c:v>
                </c:pt>
                <c:pt idx="3">
                  <c:v>ACCIONES</c:v>
                </c:pt>
              </c:strCache>
            </c:strRef>
          </c:cat>
          <c:val>
            <c:numRef>
              <c:f>Hoja10!$C$94:$C$97</c:f>
              <c:numCache>
                <c:formatCode>_(* #,##0.00_);_(* \(#,##0.00\);_(* "-"??_);_(@_)</c:formatCode>
                <c:ptCount val="4"/>
                <c:pt idx="0">
                  <c:v>6082</c:v>
                </c:pt>
                <c:pt idx="1">
                  <c:v>55535</c:v>
                </c:pt>
                <c:pt idx="2">
                  <c:v>61643</c:v>
                </c:pt>
                <c:pt idx="3">
                  <c:v>883</c:v>
                </c:pt>
              </c:numCache>
            </c:numRef>
          </c:val>
          <c:extLst>
            <c:ext xmlns:c16="http://schemas.microsoft.com/office/drawing/2014/chart" uri="{C3380CC4-5D6E-409C-BE32-E72D297353CC}">
              <c16:uniqueId val="{00000008-4960-4DB5-85E9-AA0F52DECC3A}"/>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r>
              <a:rPr lang="en-US" sz="1200"/>
              <a:t>composicion portafolio RECURSOS PROPIOS </a:t>
            </a:r>
          </a:p>
        </c:rich>
      </c:tx>
      <c:overlay val="0"/>
      <c:spPr>
        <a:noFill/>
        <a:ln>
          <a:noFill/>
        </a:ln>
        <a:effectLst/>
      </c:spPr>
      <c:txPr>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11"/>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Hoja10!$C$236</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AFCD-4117-981F-4F5E179B7F5A}"/>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AFCD-4117-981F-4F5E179B7F5A}"/>
              </c:ext>
            </c:extLst>
          </c:dPt>
          <c:dPt>
            <c:idx val="2"/>
            <c:bubble3D val="0"/>
            <c:spPr>
              <a:solidFill>
                <a:schemeClr val="accent3">
                  <a:lumMod val="60000"/>
                  <a:lumOff val="4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AFCD-4117-981F-4F5E179B7F5A}"/>
              </c:ext>
            </c:extLst>
          </c:dPt>
          <c:dLbls>
            <c:dLbl>
              <c:idx val="0"/>
              <c:layout>
                <c:manualLayout>
                  <c:x val="4.2058579208539844E-2"/>
                  <c:y val="-0.1284389757212164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FCD-4117-981F-4F5E179B7F5A}"/>
                </c:ext>
              </c:extLst>
            </c:dLbl>
            <c:dLbl>
              <c:idx val="1"/>
              <c:layout>
                <c:manualLayout>
                  <c:x val="-3.0275900794736979E-2"/>
                  <c:y val="-9.1708898670620358E-17"/>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FCD-4117-981F-4F5E179B7F5A}"/>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1"/>
              <c:showVal val="1"/>
              <c:showCatName val="1"/>
              <c:showSerName val="0"/>
              <c:showPercent val="1"/>
              <c:showBubbleSize val="0"/>
              <c:extLst>
                <c:ext xmlns:c16="http://schemas.microsoft.com/office/drawing/2014/chart" uri="{C3380CC4-5D6E-409C-BE32-E72D297353CC}">
                  <c16:uniqueId val="{00000005-AFCD-4117-981F-4F5E179B7F5A}"/>
                </c:ext>
              </c:extLst>
            </c:dLbl>
            <c:spPr>
              <a:noFill/>
              <a:ln>
                <a:noFill/>
              </a:ln>
              <a:effectLst/>
            </c:spPr>
            <c:dLblPos val="outEnd"/>
            <c:showLegendKey val="1"/>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Hoja10!$B$237:$B$239</c:f>
              <c:strCache>
                <c:ptCount val="3"/>
                <c:pt idx="0">
                  <c:v>Bancos Nacionales</c:v>
                </c:pt>
                <c:pt idx="1">
                  <c:v>FIC</c:v>
                </c:pt>
                <c:pt idx="2">
                  <c:v>CDT</c:v>
                </c:pt>
              </c:strCache>
            </c:strRef>
          </c:cat>
          <c:val>
            <c:numRef>
              <c:f>Hoja10!$C$237:$C$239</c:f>
              <c:numCache>
                <c:formatCode>_(* #,##0.00_);_(* \(#,##0.00\);_(* "-"??_);_(@_)</c:formatCode>
                <c:ptCount val="3"/>
                <c:pt idx="0">
                  <c:v>439</c:v>
                </c:pt>
                <c:pt idx="1">
                  <c:v>68</c:v>
                </c:pt>
                <c:pt idx="2">
                  <c:v>3521</c:v>
                </c:pt>
              </c:numCache>
            </c:numRef>
          </c:val>
          <c:extLst>
            <c:ext xmlns:c16="http://schemas.microsoft.com/office/drawing/2014/chart" uri="{C3380CC4-5D6E-409C-BE32-E72D297353CC}">
              <c16:uniqueId val="{00000006-AFCD-4117-981F-4F5E179B7F5A}"/>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r>
              <a:rPr lang="en-US" sz="1200"/>
              <a:t>COMPOSICION</a:t>
            </a:r>
            <a:r>
              <a:rPr lang="en-US" sz="1200" baseline="0"/>
              <a:t> PORTAFOLIO </a:t>
            </a:r>
            <a:r>
              <a:rPr lang="en-US" sz="1200"/>
              <a:t>RECURSOS TERCEROS </a:t>
            </a:r>
          </a:p>
        </c:rich>
      </c:tx>
      <c:overlay val="0"/>
      <c:spPr>
        <a:noFill/>
        <a:ln>
          <a:noFill/>
        </a:ln>
        <a:effectLst/>
      </c:spPr>
      <c:txPr>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Hoja10!$C$244</c:f>
              <c:strCache>
                <c:ptCount val="1"/>
                <c:pt idx="0">
                  <c:v>RECURSOS TERCEROS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07FB-4738-96F9-7A593EC9122E}"/>
              </c:ext>
            </c:extLst>
          </c:dPt>
          <c:dPt>
            <c:idx val="1"/>
            <c:bubble3D val="0"/>
            <c:spPr>
              <a:solidFill>
                <a:schemeClr val="accent3">
                  <a:lumMod val="60000"/>
                  <a:lumOff val="4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07FB-4738-96F9-7A593EC9122E}"/>
              </c:ext>
            </c:extLst>
          </c:dPt>
          <c:dLbls>
            <c:dLbl>
              <c:idx val="0"/>
              <c:layout>
                <c:manualLayout>
                  <c:x val="3.9800991742407588E-2"/>
                  <c:y val="-1.5130021387536156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07FB-4738-96F9-7A593EC9122E}"/>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7FB-4738-96F9-7A593EC9122E}"/>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Hoja10!$B$245:$B$246</c:f>
              <c:strCache>
                <c:ptCount val="2"/>
                <c:pt idx="0">
                  <c:v>Bancos Nacionales</c:v>
                </c:pt>
                <c:pt idx="1">
                  <c:v>FIC</c:v>
                </c:pt>
              </c:strCache>
            </c:strRef>
          </c:cat>
          <c:val>
            <c:numRef>
              <c:f>Hoja10!$C$245:$C$246</c:f>
              <c:numCache>
                <c:formatCode>_(* #,##0.00_);_(* \(#,##0.00\);_(* "-"??_);_(@_)</c:formatCode>
                <c:ptCount val="2"/>
                <c:pt idx="0">
                  <c:v>77</c:v>
                </c:pt>
                <c:pt idx="1">
                  <c:v>5793</c:v>
                </c:pt>
              </c:numCache>
            </c:numRef>
          </c:val>
          <c:extLst>
            <c:ext xmlns:c16="http://schemas.microsoft.com/office/drawing/2014/chart" uri="{C3380CC4-5D6E-409C-BE32-E72D297353CC}">
              <c16:uniqueId val="{00000004-07FB-4738-96F9-7A593EC9122E}"/>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r>
              <a:rPr lang="en-US" sz="1200" dirty="0"/>
              <a:t>COMPOSICION RENDIMIENTOS</a:t>
            </a:r>
            <a:r>
              <a:rPr lang="en-US" sz="1200" baseline="0" dirty="0"/>
              <a:t> PORTAFOLIO POR ESTADO LEGAL VIGENCIA 2018</a:t>
            </a:r>
            <a:r>
              <a:rPr lang="en-US" sz="1200" dirty="0"/>
              <a:t> </a:t>
            </a:r>
          </a:p>
        </c:rich>
      </c:tx>
      <c:overlay val="0"/>
      <c:spPr>
        <a:noFill/>
        <a:ln>
          <a:noFill/>
        </a:ln>
        <a:effectLst/>
      </c:spPr>
      <c:txPr>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Hoja10!$B$288</c:f>
              <c:strCache>
                <c:ptCount val="1"/>
                <c:pt idx="0">
                  <c:v>TOTAL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111D-456D-AA88-8A0EA3C99B28}"/>
              </c:ext>
            </c:extLst>
          </c:dPt>
          <c:dPt>
            <c:idx val="1"/>
            <c:bubble3D val="0"/>
            <c:explosion val="4"/>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111D-456D-AA88-8A0EA3C99B28}"/>
              </c:ext>
            </c:extLst>
          </c:dPt>
          <c:dLbls>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1"/>
              <c:showVal val="1"/>
              <c:showCatName val="1"/>
              <c:showSerName val="0"/>
              <c:showPercent val="1"/>
              <c:showBubbleSize val="0"/>
              <c:extLst>
                <c:ext xmlns:c16="http://schemas.microsoft.com/office/drawing/2014/chart" uri="{C3380CC4-5D6E-409C-BE32-E72D297353CC}">
                  <c16:uniqueId val="{00000001-111D-456D-AA88-8A0EA3C99B28}"/>
                </c:ext>
              </c:extLst>
            </c:dLbl>
            <c:dLbl>
              <c:idx val="1"/>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outEnd"/>
              <c:showLegendKey val="1"/>
              <c:showVal val="1"/>
              <c:showCatName val="1"/>
              <c:showSerName val="0"/>
              <c:showPercent val="1"/>
              <c:showBubbleSize val="0"/>
              <c:extLst>
                <c:ext xmlns:c16="http://schemas.microsoft.com/office/drawing/2014/chart" uri="{C3380CC4-5D6E-409C-BE32-E72D297353CC}">
                  <c16:uniqueId val="{00000003-111D-456D-AA88-8A0EA3C99B28}"/>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1"/>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Hoja10!$C$287:$D$287</c:f>
              <c:strCache>
                <c:ptCount val="2"/>
                <c:pt idx="0">
                  <c:v>EXTINTO </c:v>
                </c:pt>
                <c:pt idx="1">
                  <c:v>INCAUTADO </c:v>
                </c:pt>
              </c:strCache>
            </c:strRef>
          </c:cat>
          <c:val>
            <c:numRef>
              <c:f>Hoja10!$C$288:$D$288</c:f>
              <c:numCache>
                <c:formatCode>_(* #,##0.00_);_(* \(#,##0.00\);_(* "-"??_);_(@_)</c:formatCode>
                <c:ptCount val="2"/>
                <c:pt idx="0">
                  <c:v>6075.9328581899999</c:v>
                </c:pt>
                <c:pt idx="1">
                  <c:v>28839.326465769998</c:v>
                </c:pt>
              </c:numCache>
            </c:numRef>
          </c:val>
          <c:extLst>
            <c:ext xmlns:c16="http://schemas.microsoft.com/office/drawing/2014/chart" uri="{C3380CC4-5D6E-409C-BE32-E72D297353CC}">
              <c16:uniqueId val="{00000004-111D-456D-AA88-8A0EA3C99B28}"/>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r>
              <a:rPr lang="en-US" sz="1200"/>
              <a:t>TOTAL COMPOSICION POR CONCEPTO DE INVERSION</a:t>
            </a:r>
          </a:p>
        </c:rich>
      </c:tx>
      <c:overlay val="0"/>
      <c:spPr>
        <a:noFill/>
        <a:ln>
          <a:noFill/>
        </a:ln>
        <a:effectLst/>
      </c:spPr>
      <c:txPr>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3647752429085781E-2"/>
          <c:y val="0.25922683472741792"/>
          <c:w val="0.81042576696758328"/>
          <c:h val="0.69694914831238708"/>
        </c:manualLayout>
      </c:layout>
      <c:pie3DChart>
        <c:varyColors val="1"/>
        <c:ser>
          <c:idx val="0"/>
          <c:order val="0"/>
          <c:tx>
            <c:strRef>
              <c:f>Hoja10!$C$318</c:f>
              <c:strCache>
                <c:ptCount val="1"/>
                <c:pt idx="0">
                  <c:v>TOTAL RENDIMIENTOS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F97A-49BA-9F14-0562ED7C98F3}"/>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F97A-49BA-9F14-0562ED7C98F3}"/>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F97A-49BA-9F14-0562ED7C98F3}"/>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F97A-49BA-9F14-0562ED7C98F3}"/>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F97A-49BA-9F14-0562ED7C98F3}"/>
              </c:ext>
            </c:extLst>
          </c:dPt>
          <c:dLbls>
            <c:dLbl>
              <c:idx val="0"/>
              <c:layout>
                <c:manualLayout>
                  <c:x val="0"/>
                  <c:y val="0.12525747080613278"/>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F97A-49BA-9F14-0562ED7C98F3}"/>
                </c:ext>
              </c:extLst>
            </c:dLbl>
            <c:dLbl>
              <c:idx val="1"/>
              <c:layout>
                <c:manualLayout>
                  <c:x val="0"/>
                  <c:y val="0.13345382707746611"/>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F97A-49BA-9F14-0562ED7C98F3}"/>
                </c:ext>
              </c:extLst>
            </c:dLbl>
            <c:dLbl>
              <c:idx val="2"/>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3"/>
                      </a:solidFill>
                      <a:latin typeface="+mn-lt"/>
                      <a:ea typeface="+mn-ea"/>
                      <a:cs typeface="+mn-cs"/>
                    </a:defRPr>
                  </a:pPr>
                  <a:endParaRPr lang="es-CO"/>
                </a:p>
              </c:txPr>
              <c:dLblPos val="outEnd"/>
              <c:showLegendKey val="1"/>
              <c:showVal val="1"/>
              <c:showCatName val="1"/>
              <c:showSerName val="0"/>
              <c:showPercent val="1"/>
              <c:showBubbleSize val="0"/>
              <c:extLst>
                <c:ext xmlns:c16="http://schemas.microsoft.com/office/drawing/2014/chart" uri="{C3380CC4-5D6E-409C-BE32-E72D297353CC}">
                  <c16:uniqueId val="{00000005-F97A-49BA-9F14-0562ED7C98F3}"/>
                </c:ext>
              </c:extLst>
            </c:dLbl>
            <c:dLbl>
              <c:idx val="3"/>
              <c:layout>
                <c:manualLayout>
                  <c:x val="0"/>
                  <c:y val="-0.24150052803581193"/>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4"/>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F97A-49BA-9F14-0562ED7C98F3}"/>
                </c:ext>
              </c:extLst>
            </c:dLbl>
            <c:dLbl>
              <c:idx val="4"/>
              <c:layout>
                <c:manualLayout>
                  <c:x val="0"/>
                  <c:y val="-7.5067777731074925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5"/>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F97A-49BA-9F14-0562ED7C98F3}"/>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1"/>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Hoja10!$B$319:$B$323</c:f>
              <c:strCache>
                <c:ptCount val="5"/>
                <c:pt idx="0">
                  <c:v>CUENTAS DE AHORRO/CORRIENTE</c:v>
                </c:pt>
                <c:pt idx="1">
                  <c:v> TITULOS TES</c:v>
                </c:pt>
                <c:pt idx="2">
                  <c:v> TITULOS CDT</c:v>
                </c:pt>
                <c:pt idx="3">
                  <c:v> FIC (Fondos de Inversion Colectiva)</c:v>
                </c:pt>
                <c:pt idx="4">
                  <c:v> ACCIONES </c:v>
                </c:pt>
              </c:strCache>
            </c:strRef>
          </c:cat>
          <c:val>
            <c:numRef>
              <c:f>Hoja10!$C$319:$C$323</c:f>
              <c:numCache>
                <c:formatCode>_(* #,##0.00_);_(* \(#,##0.00\);_(* "-"??_);_(@_)</c:formatCode>
                <c:ptCount val="5"/>
                <c:pt idx="0">
                  <c:v>242.16798426000022</c:v>
                </c:pt>
                <c:pt idx="1">
                  <c:v>20891.056818559999</c:v>
                </c:pt>
                <c:pt idx="2">
                  <c:v>6795.8879999999999</c:v>
                </c:pt>
                <c:pt idx="3">
                  <c:v>6978.4811950900003</c:v>
                </c:pt>
                <c:pt idx="4">
                  <c:v>7.66532605</c:v>
                </c:pt>
              </c:numCache>
            </c:numRef>
          </c:val>
          <c:extLst>
            <c:ext xmlns:c16="http://schemas.microsoft.com/office/drawing/2014/chart" uri="{C3380CC4-5D6E-409C-BE32-E72D297353CC}">
              <c16:uniqueId val="{0000000A-F97A-49BA-9F14-0562ED7C98F3}"/>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DC371B8-607F-49EB-AD46-D05C3553421C}" type="datetimeFigureOut">
              <a:rPr lang="es-CO" smtClean="0"/>
              <a:t>29/01/2019</a:t>
            </a:fld>
            <a:endParaRPr lang="es-CO"/>
          </a:p>
        </p:txBody>
      </p:sp>
      <p:sp>
        <p:nvSpPr>
          <p:cNvPr id="4" name="Marcador de imagen de diapositiva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DB8C11A-0601-4DE9-A1DC-4E121FE61987}" type="slidenum">
              <a:rPr lang="es-CO" smtClean="0"/>
              <a:t>‹Nº›</a:t>
            </a:fld>
            <a:endParaRPr lang="es-CO"/>
          </a:p>
        </p:txBody>
      </p:sp>
    </p:spTree>
    <p:extLst>
      <p:ext uri="{BB962C8B-B14F-4D97-AF65-F5344CB8AC3E}">
        <p14:creationId xmlns:p14="http://schemas.microsoft.com/office/powerpoint/2010/main" val="2597886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29/01/2019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29/01/2019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29/01/2019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29/01/2019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29/01/2019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29/01/2019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29/01/2019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29/01/2019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29/01/2019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29/01/2019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29/01/2019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29/01/2019</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emf"/><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5.png"/><Relationship Id="rId7" Type="http://schemas.openxmlformats.org/officeDocument/2006/relationships/image" Target="../media/image9.emf"/><Relationship Id="rId2" Type="http://schemas.openxmlformats.org/officeDocument/2006/relationships/chart" Target="../charts/chart2.xml"/><Relationship Id="rId1" Type="http://schemas.openxmlformats.org/officeDocument/2006/relationships/slideLayout" Target="../slideLayouts/slideLayout1.xml"/><Relationship Id="rId6" Type="http://schemas.openxmlformats.org/officeDocument/2006/relationships/chart" Target="../charts/chart3.xml"/><Relationship Id="rId5" Type="http://schemas.openxmlformats.org/officeDocument/2006/relationships/image" Target="../media/image8.emf"/><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image" Target="../media/image13.emf"/></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5.emf"/><Relationship Id="rId5" Type="http://schemas.openxmlformats.org/officeDocument/2006/relationships/chart" Target="../charts/chart8.xml"/><Relationship Id="rId4" Type="http://schemas.openxmlformats.org/officeDocument/2006/relationships/chart" Target="../charts/char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857250"/>
            <a:ext cx="3919757" cy="51435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6" name="Rectángulo 5">
            <a:extLst>
              <a:ext uri="{FF2B5EF4-FFF2-40B4-BE49-F238E27FC236}">
                <a16:creationId xmlns:a16="http://schemas.microsoft.com/office/drawing/2014/main" id="{1F085610-40FD-42D5-B0E4-193B4CF70415}"/>
              </a:ext>
            </a:extLst>
          </p:cNvPr>
          <p:cNvSpPr/>
          <p:nvPr/>
        </p:nvSpPr>
        <p:spPr>
          <a:xfrm>
            <a:off x="3919756" y="857250"/>
            <a:ext cx="5224244" cy="51435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24865" y="1582996"/>
            <a:ext cx="4503341" cy="760058"/>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22319" y="5034968"/>
            <a:ext cx="1840466" cy="774933"/>
          </a:xfrm>
          <a:prstGeom prst="rect">
            <a:avLst/>
          </a:prstGeom>
        </p:spPr>
      </p:pic>
    </p:spTree>
    <p:extLst>
      <p:ext uri="{BB962C8B-B14F-4D97-AF65-F5344CB8AC3E}">
        <p14:creationId xmlns:p14="http://schemas.microsoft.com/office/powerpoint/2010/main" val="1379150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3" name="CuadroTexto 2">
            <a:extLst>
              <a:ext uri="{FF2B5EF4-FFF2-40B4-BE49-F238E27FC236}">
                <a16:creationId xmlns:a16="http://schemas.microsoft.com/office/drawing/2014/main" id="{FC0522A5-1C63-4714-86BC-01E6AD8147E3}"/>
              </a:ext>
            </a:extLst>
          </p:cNvPr>
          <p:cNvSpPr txBox="1"/>
          <p:nvPr/>
        </p:nvSpPr>
        <p:spPr>
          <a:xfrm>
            <a:off x="1049517" y="1401777"/>
            <a:ext cx="7198228" cy="830997"/>
          </a:xfrm>
          <a:prstGeom prst="rect">
            <a:avLst/>
          </a:prstGeom>
          <a:noFill/>
        </p:spPr>
        <p:txBody>
          <a:bodyPr wrap="square" rtlCol="0">
            <a:spAutoFit/>
          </a:bodyPr>
          <a:lstStyle/>
          <a:p>
            <a:pPr algn="ctr"/>
            <a:r>
              <a:rPr lang="es-CO" sz="2400" dirty="0"/>
              <a:t>COMITÉ FINANCIERO ENERO DE 2019</a:t>
            </a:r>
          </a:p>
          <a:p>
            <a:pPr algn="ctr"/>
            <a:r>
              <a:rPr lang="es-CO" sz="2400" dirty="0"/>
              <a:t>ORDEN DEL DIA:</a:t>
            </a:r>
          </a:p>
        </p:txBody>
      </p:sp>
      <p:sp>
        <p:nvSpPr>
          <p:cNvPr id="11" name="CuadroTexto 10">
            <a:extLst>
              <a:ext uri="{FF2B5EF4-FFF2-40B4-BE49-F238E27FC236}">
                <a16:creationId xmlns:a16="http://schemas.microsoft.com/office/drawing/2014/main" id="{69B7AEC9-727A-4826-915C-F0F95F32E6F6}"/>
              </a:ext>
            </a:extLst>
          </p:cNvPr>
          <p:cNvSpPr txBox="1"/>
          <p:nvPr/>
        </p:nvSpPr>
        <p:spPr>
          <a:xfrm>
            <a:off x="569055" y="2424828"/>
            <a:ext cx="8209820" cy="4339650"/>
          </a:xfrm>
          <a:prstGeom prst="rect">
            <a:avLst/>
          </a:prstGeom>
          <a:noFill/>
        </p:spPr>
        <p:txBody>
          <a:bodyPr wrap="square" rtlCol="0">
            <a:spAutoFit/>
          </a:bodyPr>
          <a:lstStyle/>
          <a:p>
            <a:pPr marL="457200" indent="-457200">
              <a:lnSpc>
                <a:spcPct val="150000"/>
              </a:lnSpc>
              <a:buAutoNum type="arabicPeriod"/>
            </a:pPr>
            <a:r>
              <a:rPr lang="es-CO" sz="2400" dirty="0"/>
              <a:t>Portafolio a 31 de diciembre de 2018.</a:t>
            </a:r>
          </a:p>
          <a:p>
            <a:pPr marL="457200" indent="-457200">
              <a:lnSpc>
                <a:spcPct val="150000"/>
              </a:lnSpc>
              <a:buAutoNum type="arabicPeriod"/>
            </a:pPr>
            <a:r>
              <a:rPr lang="es-CO" sz="2400" dirty="0"/>
              <a:t>Informe de implementación del ERP</a:t>
            </a:r>
          </a:p>
          <a:p>
            <a:pPr marL="457200" indent="-457200">
              <a:lnSpc>
                <a:spcPct val="150000"/>
              </a:lnSpc>
              <a:buAutoNum type="arabicPeriod"/>
            </a:pPr>
            <a:r>
              <a:rPr lang="es-CO" sz="2400" dirty="0"/>
              <a:t>Informe Gerencia Comercial</a:t>
            </a:r>
          </a:p>
          <a:p>
            <a:pPr marL="457200" indent="-457200">
              <a:lnSpc>
                <a:spcPct val="150000"/>
              </a:lnSpc>
              <a:buAutoNum type="arabicPeriod"/>
            </a:pPr>
            <a:r>
              <a:rPr lang="es-CO" sz="2400" dirty="0"/>
              <a:t>Cronograma presentación Estados Financieros SAE</a:t>
            </a:r>
          </a:p>
          <a:p>
            <a:pPr marL="457200" indent="-457200">
              <a:lnSpc>
                <a:spcPct val="150000"/>
              </a:lnSpc>
              <a:buAutoNum type="arabicPeriod"/>
            </a:pPr>
            <a:r>
              <a:rPr lang="es-CO" sz="2400" dirty="0"/>
              <a:t>Varios</a:t>
            </a:r>
          </a:p>
          <a:p>
            <a:pPr>
              <a:lnSpc>
                <a:spcPct val="150000"/>
              </a:lnSpc>
            </a:pPr>
            <a:r>
              <a:rPr lang="es-CO" sz="2400" dirty="0"/>
              <a:t>	-Arrendamiento oficina principal SAE.</a:t>
            </a:r>
          </a:p>
          <a:p>
            <a:pPr>
              <a:lnSpc>
                <a:spcPct val="150000"/>
              </a:lnSpc>
            </a:pPr>
            <a:r>
              <a:rPr lang="es-CO" sz="2400" dirty="0"/>
              <a:t>	-Contratación revisoría fiscal.</a:t>
            </a:r>
          </a:p>
          <a:p>
            <a:endParaRPr lang="es-CO" sz="2400" dirty="0"/>
          </a:p>
        </p:txBody>
      </p:sp>
      <p:grpSp>
        <p:nvGrpSpPr>
          <p:cNvPr id="9" name="Grupo 8">
            <a:extLst>
              <a:ext uri="{FF2B5EF4-FFF2-40B4-BE49-F238E27FC236}">
                <a16:creationId xmlns:a16="http://schemas.microsoft.com/office/drawing/2014/main" id="{66F30874-ADBA-431E-89A1-D1CD0767B142}"/>
              </a:ext>
            </a:extLst>
          </p:cNvPr>
          <p:cNvGrpSpPr/>
          <p:nvPr/>
        </p:nvGrpSpPr>
        <p:grpSpPr>
          <a:xfrm>
            <a:off x="573845" y="305680"/>
            <a:ext cx="8039213" cy="745490"/>
            <a:chOff x="0" y="0"/>
            <a:chExt cx="7303135" cy="745490"/>
          </a:xfrm>
        </p:grpSpPr>
        <p:pic>
          <p:nvPicPr>
            <p:cNvPr id="12" name="Imagen 11">
              <a:extLst>
                <a:ext uri="{FF2B5EF4-FFF2-40B4-BE49-F238E27FC236}">
                  <a16:creationId xmlns:a16="http://schemas.microsoft.com/office/drawing/2014/main" id="{0F673BBC-88B9-4023-BCF5-AF3BA781F0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3" name="Imagen 12">
              <a:extLst>
                <a:ext uri="{FF2B5EF4-FFF2-40B4-BE49-F238E27FC236}">
                  <a16:creationId xmlns:a16="http://schemas.microsoft.com/office/drawing/2014/main" id="{251051A2-E37F-4801-9219-112D563216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1763660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CO" sz="4000" dirty="0">
                <a:solidFill>
                  <a:srgbClr val="000A8B"/>
                </a:solidFill>
              </a:rPr>
              <a:t>1. PORTAFOLIO</a:t>
            </a:r>
          </a:p>
          <a:p>
            <a:pPr algn="ctr"/>
            <a:r>
              <a:rPr lang="es-CO" sz="4000" dirty="0">
                <a:solidFill>
                  <a:srgbClr val="000A8B"/>
                </a:solidFill>
              </a:rPr>
              <a:t> A 31 DE DICIEMBRE DE 2018</a:t>
            </a:r>
            <a:endParaRPr lang="es-ES" sz="4000" dirty="0">
              <a:solidFill>
                <a:schemeClr val="accent5">
                  <a:lumMod val="50000"/>
                </a:schemeClr>
              </a:solidFill>
              <a:latin typeface="Arial Narrow" panose="020B0606020202030204" pitchFamily="34" charset="0"/>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083571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Título 7">
            <a:extLst>
              <a:ext uri="{FF2B5EF4-FFF2-40B4-BE49-F238E27FC236}">
                <a16:creationId xmlns:a16="http://schemas.microsoft.com/office/drawing/2014/main" id="{6BFD5352-2453-4412-99D2-8980474CB1BC}"/>
              </a:ext>
            </a:extLst>
          </p:cNvPr>
          <p:cNvSpPr txBox="1">
            <a:spLocks/>
          </p:cNvSpPr>
          <p:nvPr/>
        </p:nvSpPr>
        <p:spPr>
          <a:xfrm>
            <a:off x="2907101"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DICIEMBRE 2018 </a:t>
            </a:r>
          </a:p>
        </p:txBody>
      </p:sp>
      <p:grpSp>
        <p:nvGrpSpPr>
          <p:cNvPr id="11" name="Grupo 10">
            <a:extLst>
              <a:ext uri="{FF2B5EF4-FFF2-40B4-BE49-F238E27FC236}">
                <a16:creationId xmlns:a16="http://schemas.microsoft.com/office/drawing/2014/main" id="{845588BC-CBE0-437B-9DF7-4F9000703EBE}"/>
              </a:ext>
            </a:extLst>
          </p:cNvPr>
          <p:cNvGrpSpPr/>
          <p:nvPr/>
        </p:nvGrpSpPr>
        <p:grpSpPr>
          <a:xfrm>
            <a:off x="573845" y="253723"/>
            <a:ext cx="8039213" cy="745490"/>
            <a:chOff x="0" y="0"/>
            <a:chExt cx="7303135" cy="745490"/>
          </a:xfrm>
        </p:grpSpPr>
        <p:pic>
          <p:nvPicPr>
            <p:cNvPr id="14" name="Imagen 13">
              <a:extLst>
                <a:ext uri="{FF2B5EF4-FFF2-40B4-BE49-F238E27FC236}">
                  <a16:creationId xmlns:a16="http://schemas.microsoft.com/office/drawing/2014/main" id="{0B1202FB-5DEF-4D68-A7FA-552AF01498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7" name="Imagen 16">
              <a:extLst>
                <a:ext uri="{FF2B5EF4-FFF2-40B4-BE49-F238E27FC236}">
                  <a16:creationId xmlns:a16="http://schemas.microsoft.com/office/drawing/2014/main" id="{CA478DD0-7FEE-4B36-939F-64B4B257CF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graphicFrame>
        <p:nvGraphicFramePr>
          <p:cNvPr id="18" name="Gráfico 17">
            <a:extLst>
              <a:ext uri="{FF2B5EF4-FFF2-40B4-BE49-F238E27FC236}">
                <a16:creationId xmlns:a16="http://schemas.microsoft.com/office/drawing/2014/main" id="{C0781AE5-3078-4C74-B300-D40A254054F4}"/>
              </a:ext>
            </a:extLst>
          </p:cNvPr>
          <p:cNvGraphicFramePr>
            <a:graphicFrameLocks/>
          </p:cNvGraphicFramePr>
          <p:nvPr>
            <p:extLst/>
          </p:nvPr>
        </p:nvGraphicFramePr>
        <p:xfrm>
          <a:off x="1437968" y="3917484"/>
          <a:ext cx="6629400" cy="2180225"/>
        </p:xfrm>
        <a:graphic>
          <a:graphicData uri="http://schemas.openxmlformats.org/drawingml/2006/chart">
            <c:chart xmlns:c="http://schemas.openxmlformats.org/drawingml/2006/chart" xmlns:r="http://schemas.openxmlformats.org/officeDocument/2006/relationships" r:id="rId4"/>
          </a:graphicData>
        </a:graphic>
      </p:graphicFrame>
      <p:pic>
        <p:nvPicPr>
          <p:cNvPr id="4" name="Imagen 3">
            <a:extLst>
              <a:ext uri="{FF2B5EF4-FFF2-40B4-BE49-F238E27FC236}">
                <a16:creationId xmlns:a16="http://schemas.microsoft.com/office/drawing/2014/main" id="{10E1DBC5-E85F-4A20-ADFB-28EFB3989DBA}"/>
              </a:ext>
            </a:extLst>
          </p:cNvPr>
          <p:cNvPicPr>
            <a:picLocks noChangeAspect="1"/>
          </p:cNvPicPr>
          <p:nvPr/>
        </p:nvPicPr>
        <p:blipFill>
          <a:blip r:embed="rId5"/>
          <a:stretch>
            <a:fillRect/>
          </a:stretch>
        </p:blipFill>
        <p:spPr>
          <a:xfrm>
            <a:off x="350156" y="1286969"/>
            <a:ext cx="8443688" cy="2412575"/>
          </a:xfrm>
          <a:prstGeom prst="rect">
            <a:avLst/>
          </a:prstGeom>
        </p:spPr>
      </p:pic>
    </p:spTree>
    <p:extLst>
      <p:ext uri="{BB962C8B-B14F-4D97-AF65-F5344CB8AC3E}">
        <p14:creationId xmlns:p14="http://schemas.microsoft.com/office/powerpoint/2010/main" val="1589296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aphicFrame>
        <p:nvGraphicFramePr>
          <p:cNvPr id="18" name="Gráfico 17">
            <a:extLst>
              <a:ext uri="{FF2B5EF4-FFF2-40B4-BE49-F238E27FC236}">
                <a16:creationId xmlns:a16="http://schemas.microsoft.com/office/drawing/2014/main" id="{A52F22B6-1A62-4F71-8ACB-3BC6A309A37E}"/>
              </a:ext>
            </a:extLst>
          </p:cNvPr>
          <p:cNvGraphicFramePr>
            <a:graphicFrameLocks/>
          </p:cNvGraphicFramePr>
          <p:nvPr>
            <p:extLst/>
          </p:nvPr>
        </p:nvGraphicFramePr>
        <p:xfrm>
          <a:off x="369468" y="1665985"/>
          <a:ext cx="3926487" cy="3734151"/>
        </p:xfrm>
        <a:graphic>
          <a:graphicData uri="http://schemas.openxmlformats.org/drawingml/2006/chart">
            <c:chart xmlns:c="http://schemas.openxmlformats.org/drawingml/2006/chart" xmlns:r="http://schemas.openxmlformats.org/officeDocument/2006/relationships" r:id="rId2"/>
          </a:graphicData>
        </a:graphic>
      </p:graphicFrame>
      <p:grpSp>
        <p:nvGrpSpPr>
          <p:cNvPr id="15" name="Grupo 14">
            <a:extLst>
              <a:ext uri="{FF2B5EF4-FFF2-40B4-BE49-F238E27FC236}">
                <a16:creationId xmlns:a16="http://schemas.microsoft.com/office/drawing/2014/main" id="{5D5A5448-AE6F-42E6-B0C6-6B1043EB6D48}"/>
              </a:ext>
            </a:extLst>
          </p:cNvPr>
          <p:cNvGrpSpPr/>
          <p:nvPr/>
        </p:nvGrpSpPr>
        <p:grpSpPr>
          <a:xfrm>
            <a:off x="573845" y="249913"/>
            <a:ext cx="8039213" cy="745490"/>
            <a:chOff x="0" y="0"/>
            <a:chExt cx="7303135" cy="745490"/>
          </a:xfrm>
        </p:grpSpPr>
        <p:pic>
          <p:nvPicPr>
            <p:cNvPr id="16" name="Imagen 15">
              <a:extLst>
                <a:ext uri="{FF2B5EF4-FFF2-40B4-BE49-F238E27FC236}">
                  <a16:creationId xmlns:a16="http://schemas.microsoft.com/office/drawing/2014/main" id="{A8EBE262-9E27-48A4-A97D-1A08D39F12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7" name="Imagen 16">
              <a:extLst>
                <a:ext uri="{FF2B5EF4-FFF2-40B4-BE49-F238E27FC236}">
                  <a16:creationId xmlns:a16="http://schemas.microsoft.com/office/drawing/2014/main" id="{B41A44A1-0632-4333-86B2-6EFD531110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pic>
        <p:nvPicPr>
          <p:cNvPr id="6" name="Imagen 5">
            <a:extLst>
              <a:ext uri="{FF2B5EF4-FFF2-40B4-BE49-F238E27FC236}">
                <a16:creationId xmlns:a16="http://schemas.microsoft.com/office/drawing/2014/main" id="{DB15D153-96DC-47B3-BEBC-D7814CAC35E9}"/>
              </a:ext>
            </a:extLst>
          </p:cNvPr>
          <p:cNvPicPr>
            <a:picLocks noChangeAspect="1"/>
          </p:cNvPicPr>
          <p:nvPr/>
        </p:nvPicPr>
        <p:blipFill>
          <a:blip r:embed="rId5"/>
          <a:stretch>
            <a:fillRect/>
          </a:stretch>
        </p:blipFill>
        <p:spPr>
          <a:xfrm>
            <a:off x="4848047" y="1252928"/>
            <a:ext cx="3767625" cy="1731219"/>
          </a:xfrm>
          <a:prstGeom prst="rect">
            <a:avLst/>
          </a:prstGeom>
        </p:spPr>
      </p:pic>
      <p:graphicFrame>
        <p:nvGraphicFramePr>
          <p:cNvPr id="19" name="Gráfico 18">
            <a:extLst>
              <a:ext uri="{FF2B5EF4-FFF2-40B4-BE49-F238E27FC236}">
                <a16:creationId xmlns:a16="http://schemas.microsoft.com/office/drawing/2014/main" id="{2444D1CF-6A13-4682-8181-FEFCA34A6A91}"/>
              </a:ext>
            </a:extLst>
          </p:cNvPr>
          <p:cNvGraphicFramePr>
            <a:graphicFrameLocks/>
          </p:cNvGraphicFramePr>
          <p:nvPr>
            <p:extLst/>
          </p:nvPr>
        </p:nvGraphicFramePr>
        <p:xfrm>
          <a:off x="4657111" y="3133355"/>
          <a:ext cx="4149496" cy="2913483"/>
        </p:xfrm>
        <a:graphic>
          <a:graphicData uri="http://schemas.openxmlformats.org/drawingml/2006/chart">
            <c:chart xmlns:c="http://schemas.openxmlformats.org/drawingml/2006/chart" xmlns:r="http://schemas.openxmlformats.org/officeDocument/2006/relationships" r:id="rId6"/>
          </a:graphicData>
        </a:graphic>
      </p:graphicFrame>
      <p:pic>
        <p:nvPicPr>
          <p:cNvPr id="3" name="Imagen 2">
            <a:extLst>
              <a:ext uri="{FF2B5EF4-FFF2-40B4-BE49-F238E27FC236}">
                <a16:creationId xmlns:a16="http://schemas.microsoft.com/office/drawing/2014/main" id="{72E76156-8517-4C8B-8F68-300F05D8D7C8}"/>
              </a:ext>
            </a:extLst>
          </p:cNvPr>
          <p:cNvPicPr>
            <a:picLocks noChangeAspect="1"/>
          </p:cNvPicPr>
          <p:nvPr/>
        </p:nvPicPr>
        <p:blipFill>
          <a:blip r:embed="rId7"/>
          <a:stretch>
            <a:fillRect/>
          </a:stretch>
        </p:blipFill>
        <p:spPr>
          <a:xfrm>
            <a:off x="573844" y="1260191"/>
            <a:ext cx="3517365" cy="1723956"/>
          </a:xfrm>
          <a:prstGeom prst="rect">
            <a:avLst/>
          </a:prstGeom>
        </p:spPr>
      </p:pic>
      <p:graphicFrame>
        <p:nvGraphicFramePr>
          <p:cNvPr id="13" name="Gráfico 12">
            <a:extLst>
              <a:ext uri="{FF2B5EF4-FFF2-40B4-BE49-F238E27FC236}">
                <a16:creationId xmlns:a16="http://schemas.microsoft.com/office/drawing/2014/main" id="{BA25D47D-DD57-4492-A27E-F813B06A004B}"/>
              </a:ext>
            </a:extLst>
          </p:cNvPr>
          <p:cNvGraphicFramePr>
            <a:graphicFrameLocks/>
          </p:cNvGraphicFramePr>
          <p:nvPr>
            <p:extLst/>
          </p:nvPr>
        </p:nvGraphicFramePr>
        <p:xfrm>
          <a:off x="268126" y="2829661"/>
          <a:ext cx="4387442" cy="32171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700527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1" name="CuadroTexto 10">
            <a:extLst>
              <a:ext uri="{FF2B5EF4-FFF2-40B4-BE49-F238E27FC236}">
                <a16:creationId xmlns:a16="http://schemas.microsoft.com/office/drawing/2014/main" id="{5089EF99-3152-4323-B0CB-573DDBCC8DED}"/>
              </a:ext>
            </a:extLst>
          </p:cNvPr>
          <p:cNvSpPr txBox="1"/>
          <p:nvPr/>
        </p:nvSpPr>
        <p:spPr>
          <a:xfrm>
            <a:off x="0" y="6253261"/>
            <a:ext cx="1857112" cy="261610"/>
          </a:xfrm>
          <a:prstGeom prst="rect">
            <a:avLst/>
          </a:prstGeom>
          <a:noFill/>
        </p:spPr>
        <p:txBody>
          <a:bodyPr wrap="square" rtlCol="0">
            <a:spAutoFit/>
          </a:bodyPr>
          <a:lstStyle/>
          <a:p>
            <a:r>
              <a:rPr lang="es-CO" sz="1100" dirty="0"/>
              <a:t>Cifras en Millones de Pesos</a:t>
            </a:r>
          </a:p>
        </p:txBody>
      </p:sp>
      <p:grpSp>
        <p:nvGrpSpPr>
          <p:cNvPr id="14" name="Grupo 13">
            <a:extLst>
              <a:ext uri="{FF2B5EF4-FFF2-40B4-BE49-F238E27FC236}">
                <a16:creationId xmlns:a16="http://schemas.microsoft.com/office/drawing/2014/main" id="{EFBBDD03-0B9B-47F1-AF62-E1BC0C55822A}"/>
              </a:ext>
            </a:extLst>
          </p:cNvPr>
          <p:cNvGrpSpPr/>
          <p:nvPr/>
        </p:nvGrpSpPr>
        <p:grpSpPr>
          <a:xfrm>
            <a:off x="573845" y="249913"/>
            <a:ext cx="8039213" cy="745490"/>
            <a:chOff x="0" y="0"/>
            <a:chExt cx="7303135" cy="745490"/>
          </a:xfrm>
        </p:grpSpPr>
        <p:pic>
          <p:nvPicPr>
            <p:cNvPr id="15" name="Imagen 14">
              <a:extLst>
                <a:ext uri="{FF2B5EF4-FFF2-40B4-BE49-F238E27FC236}">
                  <a16:creationId xmlns:a16="http://schemas.microsoft.com/office/drawing/2014/main" id="{98B9207C-B554-41EC-A9D1-0ACE21DAE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8960F77-CF05-4631-AE75-0BCE22BE9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pic>
        <p:nvPicPr>
          <p:cNvPr id="5" name="Imagen 4">
            <a:extLst>
              <a:ext uri="{FF2B5EF4-FFF2-40B4-BE49-F238E27FC236}">
                <a16:creationId xmlns:a16="http://schemas.microsoft.com/office/drawing/2014/main" id="{8DB2201F-3912-4E86-ADD6-FF44AD9D3EEE}"/>
              </a:ext>
            </a:extLst>
          </p:cNvPr>
          <p:cNvPicPr>
            <a:picLocks noChangeAspect="1"/>
          </p:cNvPicPr>
          <p:nvPr/>
        </p:nvPicPr>
        <p:blipFill>
          <a:blip r:embed="rId4"/>
          <a:stretch>
            <a:fillRect/>
          </a:stretch>
        </p:blipFill>
        <p:spPr>
          <a:xfrm>
            <a:off x="165816" y="1540426"/>
            <a:ext cx="8613059" cy="4019326"/>
          </a:xfrm>
          <a:prstGeom prst="rect">
            <a:avLst/>
          </a:prstGeom>
        </p:spPr>
      </p:pic>
    </p:spTree>
    <p:extLst>
      <p:ext uri="{BB962C8B-B14F-4D97-AF65-F5344CB8AC3E}">
        <p14:creationId xmlns:p14="http://schemas.microsoft.com/office/powerpoint/2010/main" val="3928855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5" name="CuadroTexto 14">
            <a:extLst>
              <a:ext uri="{FF2B5EF4-FFF2-40B4-BE49-F238E27FC236}">
                <a16:creationId xmlns:a16="http://schemas.microsoft.com/office/drawing/2014/main" id="{7F1D7E7D-4DC9-4597-8E0C-6A178A38A480}"/>
              </a:ext>
            </a:extLst>
          </p:cNvPr>
          <p:cNvSpPr txBox="1"/>
          <p:nvPr/>
        </p:nvSpPr>
        <p:spPr>
          <a:xfrm>
            <a:off x="0" y="6253261"/>
            <a:ext cx="1857112" cy="261610"/>
          </a:xfrm>
          <a:prstGeom prst="rect">
            <a:avLst/>
          </a:prstGeom>
          <a:noFill/>
        </p:spPr>
        <p:txBody>
          <a:bodyPr wrap="square" rtlCol="0">
            <a:spAutoFit/>
          </a:bodyPr>
          <a:lstStyle/>
          <a:p>
            <a:r>
              <a:rPr lang="es-CO" sz="1100" dirty="0"/>
              <a:t>Cifras en Millones de Pesos</a:t>
            </a:r>
          </a:p>
        </p:txBody>
      </p:sp>
      <p:pic>
        <p:nvPicPr>
          <p:cNvPr id="3" name="Imagen 2">
            <a:extLst>
              <a:ext uri="{FF2B5EF4-FFF2-40B4-BE49-F238E27FC236}">
                <a16:creationId xmlns:a16="http://schemas.microsoft.com/office/drawing/2014/main" id="{AE4424DB-0996-4612-977C-DC3A0957D2E8}"/>
              </a:ext>
            </a:extLst>
          </p:cNvPr>
          <p:cNvPicPr>
            <a:picLocks noChangeAspect="1"/>
          </p:cNvPicPr>
          <p:nvPr/>
        </p:nvPicPr>
        <p:blipFill>
          <a:blip r:embed="rId2"/>
          <a:stretch>
            <a:fillRect/>
          </a:stretch>
        </p:blipFill>
        <p:spPr>
          <a:xfrm>
            <a:off x="265471" y="1954379"/>
            <a:ext cx="8613058" cy="1813834"/>
          </a:xfrm>
          <a:prstGeom prst="rect">
            <a:avLst/>
          </a:prstGeom>
        </p:spPr>
      </p:pic>
      <p:grpSp>
        <p:nvGrpSpPr>
          <p:cNvPr id="10" name="Grupo 9">
            <a:extLst>
              <a:ext uri="{FF2B5EF4-FFF2-40B4-BE49-F238E27FC236}">
                <a16:creationId xmlns:a16="http://schemas.microsoft.com/office/drawing/2014/main" id="{9BAAB3AE-4AAA-4CEC-BFBE-119AAD4AEFAE}"/>
              </a:ext>
            </a:extLst>
          </p:cNvPr>
          <p:cNvGrpSpPr/>
          <p:nvPr/>
        </p:nvGrpSpPr>
        <p:grpSpPr>
          <a:xfrm>
            <a:off x="573845" y="249913"/>
            <a:ext cx="8039213" cy="745490"/>
            <a:chOff x="0" y="0"/>
            <a:chExt cx="7303135" cy="745490"/>
          </a:xfrm>
        </p:grpSpPr>
        <p:pic>
          <p:nvPicPr>
            <p:cNvPr id="11" name="Imagen 10">
              <a:extLst>
                <a:ext uri="{FF2B5EF4-FFF2-40B4-BE49-F238E27FC236}">
                  <a16:creationId xmlns:a16="http://schemas.microsoft.com/office/drawing/2014/main" id="{7B54871D-088C-4EB9-A22D-162B8B34AD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B89DED7-26F4-43A2-989E-2CC09B1A4B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2351296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9F36D978-2EDD-41C6-A8D1-B0FF6FB740F3}"/>
              </a:ext>
            </a:extLst>
          </p:cNvPr>
          <p:cNvSpPr txBox="1"/>
          <p:nvPr/>
        </p:nvSpPr>
        <p:spPr>
          <a:xfrm>
            <a:off x="3315568" y="1003190"/>
            <a:ext cx="5608808" cy="707886"/>
          </a:xfrm>
          <a:prstGeom prst="rect">
            <a:avLst/>
          </a:prstGeom>
          <a:noFill/>
        </p:spPr>
        <p:txBody>
          <a:bodyPr wrap="square" rtlCol="0">
            <a:spAutoFit/>
          </a:bodyPr>
          <a:lstStyle/>
          <a:p>
            <a:pPr algn="r"/>
            <a:r>
              <a:rPr lang="es-ES" sz="2000" b="1" dirty="0">
                <a:solidFill>
                  <a:srgbClr val="000A8B"/>
                </a:solidFill>
              </a:rPr>
              <a:t>COMPOSICIÓN DEL </a:t>
            </a:r>
          </a:p>
          <a:p>
            <a:pPr algn="r"/>
            <a:r>
              <a:rPr lang="es-ES" sz="2000" b="1" dirty="0">
                <a:solidFill>
                  <a:srgbClr val="000A8B"/>
                </a:solidFill>
              </a:rPr>
              <a:t>PORTAFOLIO ACCIONES DICIEMBRE 2018 </a:t>
            </a:r>
          </a:p>
        </p:txBody>
      </p:sp>
      <p:grpSp>
        <p:nvGrpSpPr>
          <p:cNvPr id="11" name="Grupo 10">
            <a:extLst>
              <a:ext uri="{FF2B5EF4-FFF2-40B4-BE49-F238E27FC236}">
                <a16:creationId xmlns:a16="http://schemas.microsoft.com/office/drawing/2014/main" id="{62C569AC-B4E8-4C81-B3E3-BDC1A18F95E4}"/>
              </a:ext>
            </a:extLst>
          </p:cNvPr>
          <p:cNvGrpSpPr/>
          <p:nvPr/>
        </p:nvGrpSpPr>
        <p:grpSpPr>
          <a:xfrm>
            <a:off x="573845" y="249913"/>
            <a:ext cx="8039213" cy="745490"/>
            <a:chOff x="0" y="0"/>
            <a:chExt cx="7303135" cy="745490"/>
          </a:xfrm>
        </p:grpSpPr>
        <p:pic>
          <p:nvPicPr>
            <p:cNvPr id="14" name="Imagen 13">
              <a:extLst>
                <a:ext uri="{FF2B5EF4-FFF2-40B4-BE49-F238E27FC236}">
                  <a16:creationId xmlns:a16="http://schemas.microsoft.com/office/drawing/2014/main" id="{54E932F9-8FE1-41D7-870A-28F4C8C952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5" name="Imagen 14">
              <a:extLst>
                <a:ext uri="{FF2B5EF4-FFF2-40B4-BE49-F238E27FC236}">
                  <a16:creationId xmlns:a16="http://schemas.microsoft.com/office/drawing/2014/main" id="{81895732-C81E-402D-AA8C-9878573B2C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pic>
        <p:nvPicPr>
          <p:cNvPr id="3" name="Imagen 2">
            <a:extLst>
              <a:ext uri="{FF2B5EF4-FFF2-40B4-BE49-F238E27FC236}">
                <a16:creationId xmlns:a16="http://schemas.microsoft.com/office/drawing/2014/main" id="{B39F4835-9E11-4306-9315-B30413202F64}"/>
              </a:ext>
            </a:extLst>
          </p:cNvPr>
          <p:cNvPicPr>
            <a:picLocks noChangeAspect="1"/>
          </p:cNvPicPr>
          <p:nvPr/>
        </p:nvPicPr>
        <p:blipFill>
          <a:blip r:embed="rId4"/>
          <a:stretch>
            <a:fillRect/>
          </a:stretch>
        </p:blipFill>
        <p:spPr>
          <a:xfrm>
            <a:off x="376084" y="2116247"/>
            <a:ext cx="8236974" cy="2868707"/>
          </a:xfrm>
          <a:prstGeom prst="rect">
            <a:avLst/>
          </a:prstGeom>
        </p:spPr>
      </p:pic>
    </p:spTree>
    <p:extLst>
      <p:ext uri="{BB962C8B-B14F-4D97-AF65-F5344CB8AC3E}">
        <p14:creationId xmlns:p14="http://schemas.microsoft.com/office/powerpoint/2010/main" val="3666416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81F4DEEA-EB34-4077-955E-BCDE18CC2A08}"/>
              </a:ext>
            </a:extLst>
          </p:cNvPr>
          <p:cNvSpPr txBox="1"/>
          <p:nvPr/>
        </p:nvSpPr>
        <p:spPr>
          <a:xfrm>
            <a:off x="4044386" y="939335"/>
            <a:ext cx="4636999" cy="707886"/>
          </a:xfrm>
          <a:prstGeom prst="rect">
            <a:avLst/>
          </a:prstGeom>
          <a:noFill/>
        </p:spPr>
        <p:txBody>
          <a:bodyPr wrap="square" rtlCol="0">
            <a:spAutoFit/>
          </a:bodyPr>
          <a:lstStyle/>
          <a:p>
            <a:pPr algn="r"/>
            <a:r>
              <a:rPr lang="es-ES" sz="2000" b="1" dirty="0">
                <a:solidFill>
                  <a:srgbClr val="000A8B"/>
                </a:solidFill>
              </a:rPr>
              <a:t>PORTAFOLIO RECURSOS PROPIOS SAE Diciembre 2018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6400801" y="1647221"/>
            <a:ext cx="2116394" cy="276999"/>
          </a:xfrm>
          <a:prstGeom prst="rect">
            <a:avLst/>
          </a:prstGeom>
          <a:noFill/>
        </p:spPr>
        <p:txBody>
          <a:bodyPr wrap="square" rtlCol="0">
            <a:spAutoFit/>
          </a:bodyPr>
          <a:lstStyle/>
          <a:p>
            <a:r>
              <a:rPr lang="es-CO" sz="1200" dirty="0"/>
              <a:t>Cifras en Millones de Pesos</a:t>
            </a:r>
          </a:p>
        </p:txBody>
      </p:sp>
      <p:grpSp>
        <p:nvGrpSpPr>
          <p:cNvPr id="17" name="Grupo 16">
            <a:extLst>
              <a:ext uri="{FF2B5EF4-FFF2-40B4-BE49-F238E27FC236}">
                <a16:creationId xmlns:a16="http://schemas.microsoft.com/office/drawing/2014/main" id="{759C02FE-5DF5-4D28-A3C7-EC736F0328FB}"/>
              </a:ext>
            </a:extLst>
          </p:cNvPr>
          <p:cNvGrpSpPr/>
          <p:nvPr/>
        </p:nvGrpSpPr>
        <p:grpSpPr>
          <a:xfrm>
            <a:off x="573845" y="249913"/>
            <a:ext cx="8039213" cy="745490"/>
            <a:chOff x="0" y="0"/>
            <a:chExt cx="7303135" cy="745490"/>
          </a:xfrm>
        </p:grpSpPr>
        <p:pic>
          <p:nvPicPr>
            <p:cNvPr id="18" name="Imagen 17">
              <a:extLst>
                <a:ext uri="{FF2B5EF4-FFF2-40B4-BE49-F238E27FC236}">
                  <a16:creationId xmlns:a16="http://schemas.microsoft.com/office/drawing/2014/main" id="{BB225157-665A-4EC9-897F-FF344F6E10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9" name="Imagen 18">
              <a:extLst>
                <a:ext uri="{FF2B5EF4-FFF2-40B4-BE49-F238E27FC236}">
                  <a16:creationId xmlns:a16="http://schemas.microsoft.com/office/drawing/2014/main" id="{B36FB1C8-5527-4AB6-91B6-4D0965DAF2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pic>
        <p:nvPicPr>
          <p:cNvPr id="6" name="Imagen 5">
            <a:extLst>
              <a:ext uri="{FF2B5EF4-FFF2-40B4-BE49-F238E27FC236}">
                <a16:creationId xmlns:a16="http://schemas.microsoft.com/office/drawing/2014/main" id="{B7945CA5-F6AE-432B-9893-EF229A6CAC85}"/>
              </a:ext>
            </a:extLst>
          </p:cNvPr>
          <p:cNvPicPr>
            <a:picLocks noChangeAspect="1"/>
          </p:cNvPicPr>
          <p:nvPr/>
        </p:nvPicPr>
        <p:blipFill>
          <a:blip r:embed="rId4"/>
          <a:stretch>
            <a:fillRect/>
          </a:stretch>
        </p:blipFill>
        <p:spPr>
          <a:xfrm>
            <a:off x="812260" y="1924220"/>
            <a:ext cx="7704934" cy="1167133"/>
          </a:xfrm>
          <a:prstGeom prst="rect">
            <a:avLst/>
          </a:prstGeom>
        </p:spPr>
      </p:pic>
      <p:graphicFrame>
        <p:nvGraphicFramePr>
          <p:cNvPr id="20" name="Gráfico 19">
            <a:extLst>
              <a:ext uri="{FF2B5EF4-FFF2-40B4-BE49-F238E27FC236}">
                <a16:creationId xmlns:a16="http://schemas.microsoft.com/office/drawing/2014/main" id="{2CE11FF9-8AAC-4C19-81A0-D5639092AA4B}"/>
              </a:ext>
            </a:extLst>
          </p:cNvPr>
          <p:cNvGraphicFramePr>
            <a:graphicFrameLocks/>
          </p:cNvGraphicFramePr>
          <p:nvPr>
            <p:extLst/>
          </p:nvPr>
        </p:nvGraphicFramePr>
        <p:xfrm>
          <a:off x="348600" y="3220443"/>
          <a:ext cx="4614231" cy="25388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Gráfico 20">
            <a:extLst>
              <a:ext uri="{FF2B5EF4-FFF2-40B4-BE49-F238E27FC236}">
                <a16:creationId xmlns:a16="http://schemas.microsoft.com/office/drawing/2014/main" id="{1F4FD7A0-253B-4190-BCAF-1760540DAD4C}"/>
              </a:ext>
            </a:extLst>
          </p:cNvPr>
          <p:cNvGraphicFramePr>
            <a:graphicFrameLocks/>
          </p:cNvGraphicFramePr>
          <p:nvPr>
            <p:extLst/>
          </p:nvPr>
        </p:nvGraphicFramePr>
        <p:xfrm>
          <a:off x="4520381" y="3220443"/>
          <a:ext cx="4801137" cy="2724751"/>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588383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1" name="CuadroTexto 10">
            <a:extLst>
              <a:ext uri="{FF2B5EF4-FFF2-40B4-BE49-F238E27FC236}">
                <a16:creationId xmlns:a16="http://schemas.microsoft.com/office/drawing/2014/main" id="{ECA50A33-13EF-4A69-AB92-0D566200A970}"/>
              </a:ext>
            </a:extLst>
          </p:cNvPr>
          <p:cNvSpPr txBox="1"/>
          <p:nvPr/>
        </p:nvSpPr>
        <p:spPr>
          <a:xfrm>
            <a:off x="0" y="6253261"/>
            <a:ext cx="1857112" cy="261610"/>
          </a:xfrm>
          <a:prstGeom prst="rect">
            <a:avLst/>
          </a:prstGeom>
          <a:noFill/>
        </p:spPr>
        <p:txBody>
          <a:bodyPr wrap="square" rtlCol="0">
            <a:spAutoFit/>
          </a:bodyPr>
          <a:lstStyle/>
          <a:p>
            <a:r>
              <a:rPr lang="es-CO" sz="1100" dirty="0"/>
              <a:t>Cifras en Millones de Pesos</a:t>
            </a:r>
          </a:p>
        </p:txBody>
      </p:sp>
      <p:pic>
        <p:nvPicPr>
          <p:cNvPr id="7" name="Imagen 6">
            <a:extLst>
              <a:ext uri="{FF2B5EF4-FFF2-40B4-BE49-F238E27FC236}">
                <a16:creationId xmlns:a16="http://schemas.microsoft.com/office/drawing/2014/main" id="{8AB16C10-68D0-4793-B53E-2A6528BAE684}"/>
              </a:ext>
            </a:extLst>
          </p:cNvPr>
          <p:cNvPicPr>
            <a:picLocks noChangeAspect="1"/>
          </p:cNvPicPr>
          <p:nvPr/>
        </p:nvPicPr>
        <p:blipFill>
          <a:blip r:embed="rId2"/>
          <a:stretch>
            <a:fillRect/>
          </a:stretch>
        </p:blipFill>
        <p:spPr>
          <a:xfrm>
            <a:off x="184355" y="2450137"/>
            <a:ext cx="8686800" cy="1087570"/>
          </a:xfrm>
          <a:prstGeom prst="rect">
            <a:avLst/>
          </a:prstGeom>
        </p:spPr>
      </p:pic>
      <p:grpSp>
        <p:nvGrpSpPr>
          <p:cNvPr id="14" name="Grupo 13">
            <a:extLst>
              <a:ext uri="{FF2B5EF4-FFF2-40B4-BE49-F238E27FC236}">
                <a16:creationId xmlns:a16="http://schemas.microsoft.com/office/drawing/2014/main" id="{28E8FFFD-C179-459E-A7FA-B68C292B97FC}"/>
              </a:ext>
            </a:extLst>
          </p:cNvPr>
          <p:cNvGrpSpPr/>
          <p:nvPr/>
        </p:nvGrpSpPr>
        <p:grpSpPr>
          <a:xfrm>
            <a:off x="573845" y="249913"/>
            <a:ext cx="8039213" cy="745490"/>
            <a:chOff x="0" y="0"/>
            <a:chExt cx="7303135" cy="745490"/>
          </a:xfrm>
        </p:grpSpPr>
        <p:pic>
          <p:nvPicPr>
            <p:cNvPr id="15" name="Imagen 14">
              <a:extLst>
                <a:ext uri="{FF2B5EF4-FFF2-40B4-BE49-F238E27FC236}">
                  <a16:creationId xmlns:a16="http://schemas.microsoft.com/office/drawing/2014/main" id="{0AB89260-0992-45C8-B6BB-0764C1590B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2A62B543-57D7-419E-9093-018FDE89E8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297844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1" name="CuadroTexto 10">
            <a:extLst>
              <a:ext uri="{FF2B5EF4-FFF2-40B4-BE49-F238E27FC236}">
                <a16:creationId xmlns:a16="http://schemas.microsoft.com/office/drawing/2014/main" id="{ECA50A33-13EF-4A69-AB92-0D566200A970}"/>
              </a:ext>
            </a:extLst>
          </p:cNvPr>
          <p:cNvSpPr txBox="1"/>
          <p:nvPr/>
        </p:nvSpPr>
        <p:spPr>
          <a:xfrm>
            <a:off x="0" y="6253261"/>
            <a:ext cx="1857112" cy="261610"/>
          </a:xfrm>
          <a:prstGeom prst="rect">
            <a:avLst/>
          </a:prstGeom>
          <a:noFill/>
        </p:spPr>
        <p:txBody>
          <a:bodyPr wrap="square" rtlCol="0">
            <a:spAutoFit/>
          </a:bodyPr>
          <a:lstStyle/>
          <a:p>
            <a:r>
              <a:rPr lang="es-CO" sz="1100" dirty="0"/>
              <a:t>Cifras en Millones de Pesos</a:t>
            </a:r>
          </a:p>
        </p:txBody>
      </p:sp>
      <p:grpSp>
        <p:nvGrpSpPr>
          <p:cNvPr id="14" name="Grupo 13">
            <a:extLst>
              <a:ext uri="{FF2B5EF4-FFF2-40B4-BE49-F238E27FC236}">
                <a16:creationId xmlns:a16="http://schemas.microsoft.com/office/drawing/2014/main" id="{28E8FFFD-C179-459E-A7FA-B68C292B97FC}"/>
              </a:ext>
            </a:extLst>
          </p:cNvPr>
          <p:cNvGrpSpPr/>
          <p:nvPr/>
        </p:nvGrpSpPr>
        <p:grpSpPr>
          <a:xfrm>
            <a:off x="573845" y="249913"/>
            <a:ext cx="8039213" cy="745490"/>
            <a:chOff x="0" y="0"/>
            <a:chExt cx="7303135" cy="745490"/>
          </a:xfrm>
        </p:grpSpPr>
        <p:pic>
          <p:nvPicPr>
            <p:cNvPr id="15" name="Imagen 14">
              <a:extLst>
                <a:ext uri="{FF2B5EF4-FFF2-40B4-BE49-F238E27FC236}">
                  <a16:creationId xmlns:a16="http://schemas.microsoft.com/office/drawing/2014/main" id="{0AB89260-0992-45C8-B6BB-0764C1590B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2A62B543-57D7-419E-9093-018FDE89E8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graphicFrame>
        <p:nvGraphicFramePr>
          <p:cNvPr id="10" name="Gráfico 9">
            <a:extLst>
              <a:ext uri="{FF2B5EF4-FFF2-40B4-BE49-F238E27FC236}">
                <a16:creationId xmlns:a16="http://schemas.microsoft.com/office/drawing/2014/main" id="{E7EB361C-45AB-4238-8792-8B5E08672912}"/>
              </a:ext>
            </a:extLst>
          </p:cNvPr>
          <p:cNvGraphicFramePr>
            <a:graphicFrameLocks/>
          </p:cNvGraphicFramePr>
          <p:nvPr>
            <p:extLst/>
          </p:nvPr>
        </p:nvGraphicFramePr>
        <p:xfrm>
          <a:off x="100667" y="3330428"/>
          <a:ext cx="4692723" cy="311686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Gráfico 11">
            <a:extLst>
              <a:ext uri="{FF2B5EF4-FFF2-40B4-BE49-F238E27FC236}">
                <a16:creationId xmlns:a16="http://schemas.microsoft.com/office/drawing/2014/main" id="{AE58EA30-A54E-48B0-B333-A1411B6ECF2A}"/>
              </a:ext>
            </a:extLst>
          </p:cNvPr>
          <p:cNvGraphicFramePr>
            <a:graphicFrameLocks/>
          </p:cNvGraphicFramePr>
          <p:nvPr>
            <p:extLst/>
          </p:nvPr>
        </p:nvGraphicFramePr>
        <p:xfrm>
          <a:off x="4571999" y="3330428"/>
          <a:ext cx="4322511" cy="3045248"/>
        </p:xfrm>
        <a:graphic>
          <a:graphicData uri="http://schemas.openxmlformats.org/drawingml/2006/chart">
            <c:chart xmlns:c="http://schemas.openxmlformats.org/drawingml/2006/chart" xmlns:r="http://schemas.openxmlformats.org/officeDocument/2006/relationships" r:id="rId5"/>
          </a:graphicData>
        </a:graphic>
      </p:graphicFrame>
      <p:pic>
        <p:nvPicPr>
          <p:cNvPr id="5" name="Imagen 4">
            <a:extLst>
              <a:ext uri="{FF2B5EF4-FFF2-40B4-BE49-F238E27FC236}">
                <a16:creationId xmlns:a16="http://schemas.microsoft.com/office/drawing/2014/main" id="{72B07531-288F-4FEE-874B-BD5817AE91BC}"/>
              </a:ext>
            </a:extLst>
          </p:cNvPr>
          <p:cNvPicPr>
            <a:picLocks noChangeAspect="1"/>
          </p:cNvPicPr>
          <p:nvPr/>
        </p:nvPicPr>
        <p:blipFill>
          <a:blip r:embed="rId6"/>
          <a:stretch>
            <a:fillRect/>
          </a:stretch>
        </p:blipFill>
        <p:spPr>
          <a:xfrm>
            <a:off x="350156" y="1359556"/>
            <a:ext cx="8443688" cy="1655034"/>
          </a:xfrm>
          <a:prstGeom prst="rect">
            <a:avLst/>
          </a:prstGeom>
        </p:spPr>
      </p:pic>
    </p:spTree>
    <p:extLst>
      <p:ext uri="{BB962C8B-B14F-4D97-AF65-F5344CB8AC3E}">
        <p14:creationId xmlns:p14="http://schemas.microsoft.com/office/powerpoint/2010/main" val="624574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CO" sz="4000" dirty="0">
                <a:solidFill>
                  <a:srgbClr val="000A8B"/>
                </a:solidFill>
              </a:rPr>
              <a:t>2. INFORME IMPLEMENTACION ERP</a:t>
            </a: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1287131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C85C1ED7-ACE3-4284-8B3F-0646B6052573}"/>
              </a:ext>
            </a:extLst>
          </p:cNvPr>
          <p:cNvGraphicFramePr>
            <a:graphicFrameLocks noGrp="1"/>
          </p:cNvGraphicFramePr>
          <p:nvPr>
            <p:extLst/>
          </p:nvPr>
        </p:nvGraphicFramePr>
        <p:xfrm>
          <a:off x="486761" y="1453229"/>
          <a:ext cx="8170479" cy="4324542"/>
        </p:xfrm>
        <a:graphic>
          <a:graphicData uri="http://schemas.openxmlformats.org/drawingml/2006/table">
            <a:tbl>
              <a:tblPr firstRow="1" bandRow="1">
                <a:tableStyleId>{793D81CF-94F2-401A-BA57-92F5A7B2D0C5}</a:tableStyleId>
              </a:tblPr>
              <a:tblGrid>
                <a:gridCol w="1914422">
                  <a:extLst>
                    <a:ext uri="{9D8B030D-6E8A-4147-A177-3AD203B41FA5}">
                      <a16:colId xmlns:a16="http://schemas.microsoft.com/office/drawing/2014/main" val="3063835969"/>
                    </a:ext>
                  </a:extLst>
                </a:gridCol>
                <a:gridCol w="6256057">
                  <a:extLst>
                    <a:ext uri="{9D8B030D-6E8A-4147-A177-3AD203B41FA5}">
                      <a16:colId xmlns:a16="http://schemas.microsoft.com/office/drawing/2014/main" val="3278819564"/>
                    </a:ext>
                  </a:extLst>
                </a:gridCol>
              </a:tblGrid>
              <a:tr h="278130">
                <a:tc>
                  <a:txBody>
                    <a:bodyPr/>
                    <a:lstStyle/>
                    <a:p>
                      <a:pPr marL="274320" indent="-274320" algn="r">
                        <a:lnSpc>
                          <a:spcPct val="115000"/>
                        </a:lnSpc>
                        <a:spcAft>
                          <a:spcPts val="0"/>
                        </a:spcAft>
                        <a:tabLst>
                          <a:tab pos="274320" algn="l"/>
                          <a:tab pos="228600" algn="l"/>
                          <a:tab pos="274320" algn="l"/>
                          <a:tab pos="304800" algn="l"/>
                        </a:tabLst>
                      </a:pPr>
                      <a:r>
                        <a:rPr lang="es-CO" sz="1400" dirty="0">
                          <a:effectLst/>
                        </a:rPr>
                        <a:t>Contrato No:</a:t>
                      </a:r>
                      <a:endParaRPr lang="es-CO" sz="1400" b="1" dirty="0">
                        <a:effectLst/>
                        <a:latin typeface="+mn-lt"/>
                        <a:ea typeface="Times New Roman" panose="02020603050405020304" pitchFamily="18" charset="0"/>
                        <a:cs typeface="Times New Roman" panose="02020603050405020304" pitchFamily="18" charset="0"/>
                      </a:endParaRPr>
                    </a:p>
                  </a:txBody>
                  <a:tcPr marL="51435" marR="51435" marT="0" marB="0" anchor="ctr"/>
                </a:tc>
                <a:tc>
                  <a:txBody>
                    <a:bodyPr/>
                    <a:lstStyle/>
                    <a:p>
                      <a:pPr algn="just">
                        <a:lnSpc>
                          <a:spcPct val="115000"/>
                        </a:lnSpc>
                        <a:spcAft>
                          <a:spcPts val="0"/>
                        </a:spcAft>
                      </a:pPr>
                      <a:r>
                        <a:rPr lang="es-ES" sz="1400" dirty="0">
                          <a:effectLst/>
                        </a:rPr>
                        <a:t>038-2018</a:t>
                      </a:r>
                      <a:endParaRPr lang="es-CO" sz="1400" dirty="0">
                        <a:effectLst/>
                        <a:latin typeface="+mn-lt"/>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804968761"/>
                  </a:ext>
                </a:extLst>
              </a:tr>
              <a:tr h="278130">
                <a:tc>
                  <a:txBody>
                    <a:bodyPr/>
                    <a:lstStyle/>
                    <a:p>
                      <a:pPr marL="274320" indent="-274320" algn="r" defTabSz="914400" rtl="0" eaLnBrk="1" latinLnBrk="0" hangingPunct="1">
                        <a:lnSpc>
                          <a:spcPct val="115000"/>
                        </a:lnSpc>
                        <a:spcAft>
                          <a:spcPts val="0"/>
                        </a:spcAft>
                        <a:tabLst>
                          <a:tab pos="274320" algn="l"/>
                          <a:tab pos="228600" algn="l"/>
                          <a:tab pos="274320" algn="l"/>
                          <a:tab pos="304800" algn="l"/>
                        </a:tabLst>
                      </a:pPr>
                      <a:r>
                        <a:rPr lang="es-CO" sz="1400" kern="1200" dirty="0">
                          <a:effectLst/>
                        </a:rPr>
                        <a:t>Nombre del Contratista:</a:t>
                      </a:r>
                      <a:endParaRPr lang="es-CO" sz="1400" b="1" kern="1200" dirty="0">
                        <a:solidFill>
                          <a:schemeClr val="lt1"/>
                        </a:solidFill>
                        <a:effectLst/>
                        <a:latin typeface="+mn-lt"/>
                        <a:ea typeface="+mn-ea"/>
                        <a:cs typeface="+mn-cs"/>
                      </a:endParaRPr>
                    </a:p>
                  </a:txBody>
                  <a:tcPr marL="51435" marR="51435" marT="0" marB="0" anchor="ctr"/>
                </a:tc>
                <a:tc>
                  <a:txBody>
                    <a:bodyPr/>
                    <a:lstStyle/>
                    <a:p>
                      <a:pPr marL="274320" indent="-274320" algn="l" defTabSz="914400" rtl="0" eaLnBrk="1" latinLnBrk="0" hangingPunct="1">
                        <a:lnSpc>
                          <a:spcPct val="115000"/>
                        </a:lnSpc>
                        <a:spcAft>
                          <a:spcPts val="0"/>
                        </a:spcAft>
                        <a:tabLst>
                          <a:tab pos="274320" algn="l"/>
                          <a:tab pos="228600" algn="l"/>
                          <a:tab pos="274320" algn="l"/>
                          <a:tab pos="304800" algn="l"/>
                        </a:tabLst>
                      </a:pPr>
                      <a:r>
                        <a:rPr lang="es-ES" sz="1400" kern="1200" dirty="0">
                          <a:effectLst/>
                        </a:rPr>
                        <a:t>DIGITAL WARE S.A.</a:t>
                      </a:r>
                      <a:endParaRPr lang="es-CO" sz="1400" b="1" kern="1200" dirty="0">
                        <a:solidFill>
                          <a:schemeClr val="lt1"/>
                        </a:solidFill>
                        <a:effectLst/>
                        <a:latin typeface="+mn-lt"/>
                        <a:ea typeface="+mn-ea"/>
                        <a:cs typeface="+mn-cs"/>
                      </a:endParaRPr>
                    </a:p>
                  </a:txBody>
                  <a:tcPr marL="51435" marR="51435" marT="0" marB="0" anchor="ctr"/>
                </a:tc>
                <a:extLst>
                  <a:ext uri="{0D108BD9-81ED-4DB2-BD59-A6C34878D82A}">
                    <a16:rowId xmlns:a16="http://schemas.microsoft.com/office/drawing/2014/main" val="2604809345"/>
                  </a:ext>
                </a:extLst>
              </a:tr>
              <a:tr h="278130">
                <a:tc>
                  <a:txBody>
                    <a:bodyPr/>
                    <a:lstStyle/>
                    <a:p>
                      <a:pPr marL="274320" indent="-274320" algn="r">
                        <a:lnSpc>
                          <a:spcPct val="115000"/>
                        </a:lnSpc>
                        <a:spcAft>
                          <a:spcPts val="0"/>
                        </a:spcAft>
                        <a:tabLst>
                          <a:tab pos="274320" algn="l"/>
                          <a:tab pos="228600" algn="l"/>
                          <a:tab pos="274320" algn="l"/>
                          <a:tab pos="304800" algn="l"/>
                        </a:tabLst>
                      </a:pPr>
                      <a:r>
                        <a:rPr lang="es-CO" sz="1400" dirty="0" err="1">
                          <a:effectLst/>
                        </a:rPr>
                        <a:t>Nit</a:t>
                      </a:r>
                      <a:r>
                        <a:rPr lang="es-CO" sz="1400" dirty="0">
                          <a:effectLst/>
                        </a:rPr>
                        <a:t> o CC del Contratista:</a:t>
                      </a:r>
                      <a:endParaRPr lang="es-CO" sz="1400" b="1" dirty="0">
                        <a:effectLst/>
                        <a:latin typeface="+mn-lt"/>
                        <a:ea typeface="Times New Roman" panose="02020603050405020304" pitchFamily="18" charset="0"/>
                        <a:cs typeface="Times New Roman" panose="02020603050405020304" pitchFamily="18" charset="0"/>
                      </a:endParaRPr>
                    </a:p>
                  </a:txBody>
                  <a:tcPr marL="51435" marR="51435" marT="0" marB="0" anchor="ctr"/>
                </a:tc>
                <a:tc>
                  <a:txBody>
                    <a:bodyPr/>
                    <a:lstStyle/>
                    <a:p>
                      <a:pPr algn="l">
                        <a:lnSpc>
                          <a:spcPct val="115000"/>
                        </a:lnSpc>
                        <a:spcAft>
                          <a:spcPts val="0"/>
                        </a:spcAft>
                      </a:pPr>
                      <a:r>
                        <a:rPr lang="es-ES" sz="1400" dirty="0">
                          <a:effectLst/>
                        </a:rPr>
                        <a:t>830.042.244 - 1</a:t>
                      </a:r>
                      <a:endParaRPr lang="es-CO" sz="1400" dirty="0">
                        <a:effectLst/>
                        <a:latin typeface="+mn-lt"/>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904640201"/>
                  </a:ext>
                </a:extLst>
              </a:tr>
              <a:tr h="459296">
                <a:tc>
                  <a:txBody>
                    <a:bodyPr/>
                    <a:lstStyle/>
                    <a:p>
                      <a:pPr marL="274320" indent="-274320" algn="r" defTabSz="914400" rtl="0" eaLnBrk="1" latinLnBrk="0" hangingPunct="1">
                        <a:lnSpc>
                          <a:spcPct val="115000"/>
                        </a:lnSpc>
                        <a:spcBef>
                          <a:spcPts val="1200"/>
                        </a:spcBef>
                        <a:spcAft>
                          <a:spcPts val="0"/>
                        </a:spcAft>
                        <a:tabLst>
                          <a:tab pos="274320" algn="l"/>
                          <a:tab pos="228600" algn="l"/>
                          <a:tab pos="274320" algn="l"/>
                          <a:tab pos="304800" algn="l"/>
                        </a:tabLst>
                      </a:pPr>
                      <a:r>
                        <a:rPr lang="es-ES" sz="1400" kern="1200" dirty="0">
                          <a:effectLst/>
                        </a:rPr>
                        <a:t>Objeto del Contrato:</a:t>
                      </a:r>
                      <a:endParaRPr lang="es-CO" sz="1400" b="1" kern="1200" dirty="0">
                        <a:solidFill>
                          <a:schemeClr val="lt1"/>
                        </a:solidFill>
                        <a:effectLst/>
                        <a:latin typeface="+mn-lt"/>
                        <a:ea typeface="+mn-ea"/>
                        <a:cs typeface="+mn-cs"/>
                      </a:endParaRPr>
                    </a:p>
                  </a:txBody>
                  <a:tcPr marL="51435" marR="51435" marT="0" marB="0" anchor="ctr"/>
                </a:tc>
                <a:tc>
                  <a:txBody>
                    <a:bodyPr/>
                    <a:lstStyle/>
                    <a:p>
                      <a:pPr marL="0" indent="0" algn="l" defTabSz="914400" rtl="0" eaLnBrk="1" latinLnBrk="0" hangingPunct="1">
                        <a:lnSpc>
                          <a:spcPct val="115000"/>
                        </a:lnSpc>
                        <a:spcAft>
                          <a:spcPts val="0"/>
                        </a:spcAft>
                        <a:tabLst>
                          <a:tab pos="361950" algn="l"/>
                        </a:tabLst>
                      </a:pPr>
                      <a:r>
                        <a:rPr lang="es-ES" sz="1400" kern="1200" dirty="0">
                          <a:effectLst/>
                        </a:rPr>
                        <a:t>Contratar la prestación del servicio para la Implementación de un sistema integrado para gestión financiera y administrativa tipo ERP (Enterprise </a:t>
                      </a:r>
                      <a:r>
                        <a:rPr lang="es-ES" sz="1400" kern="1200" dirty="0" err="1">
                          <a:effectLst/>
                        </a:rPr>
                        <a:t>Resource</a:t>
                      </a:r>
                      <a:r>
                        <a:rPr lang="es-ES" sz="1400" kern="1200" dirty="0">
                          <a:effectLst/>
                        </a:rPr>
                        <a:t> </a:t>
                      </a:r>
                      <a:r>
                        <a:rPr lang="es-ES" sz="1400" kern="1200" dirty="0" err="1">
                          <a:effectLst/>
                        </a:rPr>
                        <a:t>Planning</a:t>
                      </a:r>
                      <a:r>
                        <a:rPr lang="es-ES" sz="1400" kern="1200" dirty="0">
                          <a:effectLst/>
                        </a:rPr>
                        <a:t>)</a:t>
                      </a:r>
                      <a:endParaRPr lang="es-CO" sz="1400" b="1" kern="1200" dirty="0">
                        <a:solidFill>
                          <a:schemeClr val="lt1"/>
                        </a:solidFill>
                        <a:effectLst/>
                        <a:latin typeface="+mn-lt"/>
                        <a:ea typeface="+mn-ea"/>
                        <a:cs typeface="+mn-cs"/>
                      </a:endParaRPr>
                    </a:p>
                  </a:txBody>
                  <a:tcPr marL="51435" marR="51435" marT="0" marB="0" anchor="ctr"/>
                </a:tc>
                <a:extLst>
                  <a:ext uri="{0D108BD9-81ED-4DB2-BD59-A6C34878D82A}">
                    <a16:rowId xmlns:a16="http://schemas.microsoft.com/office/drawing/2014/main" val="2635402690"/>
                  </a:ext>
                </a:extLst>
              </a:tr>
              <a:tr h="278130">
                <a:tc>
                  <a:txBody>
                    <a:bodyPr/>
                    <a:lstStyle/>
                    <a:p>
                      <a:pPr marL="274320" indent="-274320" algn="r" defTabSz="914400" rtl="0" eaLnBrk="1" latinLnBrk="0" hangingPunct="1">
                        <a:lnSpc>
                          <a:spcPct val="115000"/>
                        </a:lnSpc>
                        <a:spcBef>
                          <a:spcPts val="1200"/>
                        </a:spcBef>
                        <a:spcAft>
                          <a:spcPts val="0"/>
                        </a:spcAft>
                        <a:tabLst>
                          <a:tab pos="274320" algn="l"/>
                          <a:tab pos="228600" algn="l"/>
                          <a:tab pos="274320" algn="l"/>
                          <a:tab pos="304800" algn="l"/>
                        </a:tabLst>
                      </a:pPr>
                      <a:r>
                        <a:rPr lang="es-CO" sz="1400" kern="1200">
                          <a:effectLst/>
                        </a:rPr>
                        <a:t>Valor del Contrato:</a:t>
                      </a:r>
                      <a:endParaRPr lang="es-CO" sz="1400" b="1" kern="1200">
                        <a:solidFill>
                          <a:schemeClr val="lt1"/>
                        </a:solidFill>
                        <a:effectLst/>
                        <a:latin typeface="+mn-lt"/>
                        <a:ea typeface="+mn-ea"/>
                        <a:cs typeface="+mn-cs"/>
                      </a:endParaRPr>
                    </a:p>
                  </a:txBody>
                  <a:tcPr marL="51435" marR="51435" marT="0" marB="0" anchor="ctr"/>
                </a:tc>
                <a:tc>
                  <a:txBody>
                    <a:bodyPr/>
                    <a:lstStyle/>
                    <a:p>
                      <a:pPr marL="274320" indent="-274320" algn="l" defTabSz="914400" rtl="0" eaLnBrk="1" latinLnBrk="0" hangingPunct="1">
                        <a:lnSpc>
                          <a:spcPct val="115000"/>
                        </a:lnSpc>
                        <a:spcAft>
                          <a:spcPts val="0"/>
                        </a:spcAft>
                        <a:tabLst>
                          <a:tab pos="274320" algn="l"/>
                          <a:tab pos="228600" algn="l"/>
                          <a:tab pos="274320" algn="l"/>
                          <a:tab pos="304800" algn="l"/>
                        </a:tabLst>
                      </a:pPr>
                      <a:r>
                        <a:rPr lang="es-ES" sz="1400" kern="1200" dirty="0">
                          <a:effectLst/>
                        </a:rPr>
                        <a:t> $ 2.811.000.000 IVA incluido</a:t>
                      </a:r>
                      <a:endParaRPr lang="es-CO" sz="1400" b="1" kern="1200" dirty="0">
                        <a:solidFill>
                          <a:schemeClr val="lt1"/>
                        </a:solidFill>
                        <a:effectLst/>
                        <a:latin typeface="+mn-lt"/>
                        <a:ea typeface="+mn-ea"/>
                        <a:cs typeface="+mn-cs"/>
                      </a:endParaRPr>
                    </a:p>
                  </a:txBody>
                  <a:tcPr marL="51435" marR="51435" marT="0" marB="0" anchor="ctr"/>
                </a:tc>
                <a:extLst>
                  <a:ext uri="{0D108BD9-81ED-4DB2-BD59-A6C34878D82A}">
                    <a16:rowId xmlns:a16="http://schemas.microsoft.com/office/drawing/2014/main" val="1395286987"/>
                  </a:ext>
                </a:extLst>
              </a:tr>
              <a:tr h="278130">
                <a:tc>
                  <a:txBody>
                    <a:bodyPr/>
                    <a:lstStyle/>
                    <a:p>
                      <a:pPr marL="274320" indent="-274320" algn="r" defTabSz="914400" rtl="0" eaLnBrk="1" latinLnBrk="0" hangingPunct="1">
                        <a:lnSpc>
                          <a:spcPct val="115000"/>
                        </a:lnSpc>
                        <a:spcBef>
                          <a:spcPts val="1200"/>
                        </a:spcBef>
                        <a:spcAft>
                          <a:spcPts val="0"/>
                        </a:spcAft>
                        <a:tabLst>
                          <a:tab pos="274320" algn="l"/>
                          <a:tab pos="228600" algn="l"/>
                          <a:tab pos="274320" algn="l"/>
                          <a:tab pos="304800" algn="l"/>
                        </a:tabLst>
                      </a:pPr>
                      <a:r>
                        <a:rPr lang="es-CO" sz="1400" kern="1200" dirty="0">
                          <a:effectLst/>
                        </a:rPr>
                        <a:t>Adición:</a:t>
                      </a:r>
                      <a:endParaRPr lang="es-CO" sz="1400" b="1" kern="1200" dirty="0">
                        <a:solidFill>
                          <a:schemeClr val="lt1"/>
                        </a:solidFill>
                        <a:effectLst/>
                        <a:latin typeface="+mn-lt"/>
                        <a:ea typeface="+mn-ea"/>
                        <a:cs typeface="+mn-cs"/>
                      </a:endParaRPr>
                    </a:p>
                  </a:txBody>
                  <a:tcPr marL="51435" marR="51435" marT="0" marB="0" anchor="ctr"/>
                </a:tc>
                <a:tc>
                  <a:txBody>
                    <a:bodyPr/>
                    <a:lstStyle/>
                    <a:p>
                      <a:pPr marL="274320" indent="-274320" algn="l" defTabSz="914400" rtl="0" eaLnBrk="1" latinLnBrk="0" hangingPunct="1">
                        <a:lnSpc>
                          <a:spcPct val="115000"/>
                        </a:lnSpc>
                        <a:spcAft>
                          <a:spcPts val="0"/>
                        </a:spcAft>
                        <a:tabLst>
                          <a:tab pos="274320" algn="l"/>
                          <a:tab pos="228600" algn="l"/>
                          <a:tab pos="274320" algn="l"/>
                          <a:tab pos="304800" algn="l"/>
                        </a:tabLst>
                      </a:pPr>
                      <a:r>
                        <a:rPr lang="es-ES" sz="1400" kern="1200" dirty="0">
                          <a:effectLst/>
                        </a:rPr>
                        <a:t>N.A.</a:t>
                      </a:r>
                      <a:endParaRPr lang="es-CO" sz="1400" b="1" kern="1200" dirty="0">
                        <a:solidFill>
                          <a:schemeClr val="lt1"/>
                        </a:solidFill>
                        <a:effectLst/>
                        <a:latin typeface="+mn-lt"/>
                        <a:ea typeface="+mn-ea"/>
                        <a:cs typeface="+mn-cs"/>
                      </a:endParaRPr>
                    </a:p>
                  </a:txBody>
                  <a:tcPr marL="51435" marR="51435" marT="0" marB="0" anchor="ctr"/>
                </a:tc>
                <a:extLst>
                  <a:ext uri="{0D108BD9-81ED-4DB2-BD59-A6C34878D82A}">
                    <a16:rowId xmlns:a16="http://schemas.microsoft.com/office/drawing/2014/main" val="938816643"/>
                  </a:ext>
                </a:extLst>
              </a:tr>
              <a:tr h="1642301">
                <a:tc>
                  <a:txBody>
                    <a:bodyPr/>
                    <a:lstStyle/>
                    <a:p>
                      <a:pPr marL="274320" indent="-274320" algn="r">
                        <a:lnSpc>
                          <a:spcPct val="115000"/>
                        </a:lnSpc>
                        <a:spcBef>
                          <a:spcPts val="1200"/>
                        </a:spcBef>
                        <a:spcAft>
                          <a:spcPts val="0"/>
                        </a:spcAft>
                        <a:tabLst>
                          <a:tab pos="274320" algn="l"/>
                        </a:tabLst>
                      </a:pPr>
                      <a:r>
                        <a:rPr lang="es-ES" sz="1400" kern="0" dirty="0">
                          <a:effectLst/>
                        </a:rPr>
                        <a:t>Plazo:</a:t>
                      </a:r>
                      <a:endParaRPr lang="es-CO" sz="1400" b="1" kern="1600" dirty="0">
                        <a:effectLst/>
                        <a:latin typeface="+mn-lt"/>
                        <a:ea typeface="Times New Roman" panose="02020603050405020304" pitchFamily="18" charset="0"/>
                        <a:cs typeface="Times New Roman" panose="02020603050405020304" pitchFamily="18" charset="0"/>
                      </a:endParaRPr>
                    </a:p>
                  </a:txBody>
                  <a:tcPr marL="51435" marR="51435" marT="0" marB="0" anchor="ctr"/>
                </a:tc>
                <a:tc>
                  <a:txBody>
                    <a:bodyPr/>
                    <a:lstStyle/>
                    <a:p>
                      <a:pPr algn="l">
                        <a:lnSpc>
                          <a:spcPct val="115000"/>
                        </a:lnSpc>
                        <a:spcAft>
                          <a:spcPts val="0"/>
                        </a:spcAft>
                      </a:pPr>
                      <a:r>
                        <a:rPr lang="es-ES" sz="1400" dirty="0">
                          <a:effectLst/>
                        </a:rPr>
                        <a:t>El plazo de ejecución del contrato se encuentra distribuido así: </a:t>
                      </a:r>
                      <a:endParaRPr lang="es-CO" sz="1400" dirty="0">
                        <a:effectLst/>
                      </a:endParaRPr>
                    </a:p>
                    <a:p>
                      <a:pPr algn="l">
                        <a:lnSpc>
                          <a:spcPct val="115000"/>
                        </a:lnSpc>
                        <a:spcAft>
                          <a:spcPts val="0"/>
                        </a:spcAft>
                      </a:pPr>
                      <a:r>
                        <a:rPr lang="es-ES" sz="1400" dirty="0">
                          <a:effectLst/>
                        </a:rPr>
                        <a:t> • Siete (7) meses, como máximo para la implementación, la cual debe estar lista para salida a producción a más tardar el 1° de enero de 2019. </a:t>
                      </a:r>
                      <a:endParaRPr lang="es-CO" sz="1400" dirty="0">
                        <a:effectLst/>
                      </a:endParaRPr>
                    </a:p>
                    <a:p>
                      <a:pPr algn="l">
                        <a:lnSpc>
                          <a:spcPct val="115000"/>
                        </a:lnSpc>
                        <a:spcAft>
                          <a:spcPts val="0"/>
                        </a:spcAft>
                      </a:pPr>
                      <a:r>
                        <a:rPr lang="es-ES" sz="1400" dirty="0">
                          <a:effectLst/>
                        </a:rPr>
                        <a:t>• Cinco (5) meses de estabilización que deberán incluir la ejecución a satisfacción de los dos (2) primeros cierres contables en operación. </a:t>
                      </a:r>
                      <a:endParaRPr lang="es-CO" sz="1400" dirty="0">
                        <a:effectLst/>
                      </a:endParaRPr>
                    </a:p>
                    <a:p>
                      <a:pPr algn="l">
                        <a:lnSpc>
                          <a:spcPct val="115000"/>
                        </a:lnSpc>
                        <a:spcAft>
                          <a:spcPts val="0"/>
                        </a:spcAft>
                      </a:pPr>
                      <a:r>
                        <a:rPr lang="es-ES" sz="1400" dirty="0">
                          <a:effectLst/>
                        </a:rPr>
                        <a:t>• Doce (12) meses de mantenimiento y soporte contados a partir de la finalización del periodo de estabilización.</a:t>
                      </a:r>
                      <a:endParaRPr lang="es-CO" sz="1400" dirty="0">
                        <a:effectLst/>
                        <a:latin typeface="+mn-lt"/>
                        <a:ea typeface="Times New Roman" panose="02020603050405020304" pitchFamily="18" charset="0"/>
                        <a:cs typeface="Times New Roman" panose="02020603050405020304" pitchFamily="18" charset="0"/>
                      </a:endParaRPr>
                    </a:p>
                  </a:txBody>
                  <a:tcPr marL="51435" marR="51435" marT="0" marB="0"/>
                </a:tc>
                <a:extLst>
                  <a:ext uri="{0D108BD9-81ED-4DB2-BD59-A6C34878D82A}">
                    <a16:rowId xmlns:a16="http://schemas.microsoft.com/office/drawing/2014/main" val="4292052773"/>
                  </a:ext>
                </a:extLst>
              </a:tr>
              <a:tr h="459296">
                <a:tc>
                  <a:txBody>
                    <a:bodyPr/>
                    <a:lstStyle/>
                    <a:p>
                      <a:pPr marL="274320" indent="-274320" algn="r" defTabSz="914400" rtl="0" eaLnBrk="1" latinLnBrk="0" hangingPunct="1">
                        <a:lnSpc>
                          <a:spcPct val="115000"/>
                        </a:lnSpc>
                        <a:spcBef>
                          <a:spcPts val="1200"/>
                        </a:spcBef>
                        <a:spcAft>
                          <a:spcPts val="0"/>
                        </a:spcAft>
                        <a:tabLst>
                          <a:tab pos="274320" algn="l"/>
                          <a:tab pos="228600" algn="l"/>
                          <a:tab pos="274320" algn="l"/>
                          <a:tab pos="304800" algn="l"/>
                        </a:tabLst>
                      </a:pPr>
                      <a:r>
                        <a:rPr lang="es-CO" sz="1400" kern="1200" dirty="0">
                          <a:effectLst/>
                        </a:rPr>
                        <a:t>Porcentaje de Ejecución y Avances:</a:t>
                      </a:r>
                      <a:endParaRPr lang="es-CO" sz="1400" b="1" kern="1200" dirty="0">
                        <a:solidFill>
                          <a:schemeClr val="dk1"/>
                        </a:solidFill>
                        <a:effectLst/>
                        <a:latin typeface="+mn-lt"/>
                        <a:ea typeface="+mn-ea"/>
                        <a:cs typeface="+mn-cs"/>
                      </a:endParaRPr>
                    </a:p>
                  </a:txBody>
                  <a:tcPr marL="51435" marR="51435" marT="0" marB="0" anchor="ctr"/>
                </a:tc>
                <a:tc>
                  <a:txBody>
                    <a:bodyPr/>
                    <a:lstStyle/>
                    <a:p>
                      <a:pPr marL="274320" indent="-274320" algn="l" defTabSz="914400" rtl="0" eaLnBrk="1" latinLnBrk="0" hangingPunct="1">
                        <a:lnSpc>
                          <a:spcPct val="115000"/>
                        </a:lnSpc>
                        <a:spcBef>
                          <a:spcPts val="1200"/>
                        </a:spcBef>
                        <a:spcAft>
                          <a:spcPts val="0"/>
                        </a:spcAft>
                        <a:tabLst>
                          <a:tab pos="274320" algn="l"/>
                          <a:tab pos="228600" algn="l"/>
                          <a:tab pos="274320" algn="l"/>
                          <a:tab pos="304800" algn="l"/>
                        </a:tabLst>
                      </a:pPr>
                      <a:r>
                        <a:rPr lang="es-ES" sz="1400" kern="1200" dirty="0">
                          <a:effectLst/>
                        </a:rPr>
                        <a:t> 62%</a:t>
                      </a:r>
                      <a:endParaRPr lang="es-CO" sz="1400" b="1" kern="1200" dirty="0">
                        <a:solidFill>
                          <a:schemeClr val="dk1"/>
                        </a:solidFill>
                        <a:effectLst/>
                        <a:latin typeface="+mn-lt"/>
                        <a:ea typeface="+mn-ea"/>
                        <a:cs typeface="+mn-cs"/>
                      </a:endParaRPr>
                    </a:p>
                  </a:txBody>
                  <a:tcPr marL="51435" marR="51435" marT="0" marB="0"/>
                </a:tc>
                <a:extLst>
                  <a:ext uri="{0D108BD9-81ED-4DB2-BD59-A6C34878D82A}">
                    <a16:rowId xmlns:a16="http://schemas.microsoft.com/office/drawing/2014/main" val="847749960"/>
                  </a:ext>
                </a:extLst>
              </a:tr>
              <a:tr h="278130">
                <a:tc>
                  <a:txBody>
                    <a:bodyPr/>
                    <a:lstStyle/>
                    <a:p>
                      <a:pPr marL="274320" indent="-274320" algn="r" defTabSz="914400" rtl="0" eaLnBrk="1" latinLnBrk="0" hangingPunct="1">
                        <a:lnSpc>
                          <a:spcPct val="115000"/>
                        </a:lnSpc>
                        <a:spcBef>
                          <a:spcPts val="1200"/>
                        </a:spcBef>
                        <a:spcAft>
                          <a:spcPts val="0"/>
                        </a:spcAft>
                        <a:tabLst>
                          <a:tab pos="274320" algn="l"/>
                          <a:tab pos="228600" algn="l"/>
                          <a:tab pos="274320" algn="l"/>
                          <a:tab pos="304800" algn="l"/>
                        </a:tabLst>
                      </a:pPr>
                      <a:r>
                        <a:rPr lang="es-CO" sz="1400" b="0" kern="1200" dirty="0">
                          <a:solidFill>
                            <a:schemeClr val="dk1"/>
                          </a:solidFill>
                          <a:effectLst/>
                          <a:latin typeface="+mn-lt"/>
                          <a:ea typeface="+mn-ea"/>
                          <a:cs typeface="+mn-cs"/>
                        </a:rPr>
                        <a:t>Pagos Realizados:</a:t>
                      </a:r>
                    </a:p>
                  </a:txBody>
                  <a:tcPr marL="51435" marR="51435" marT="0" marB="0" anchor="ctr"/>
                </a:tc>
                <a:tc>
                  <a:txBody>
                    <a:bodyPr/>
                    <a:lstStyle/>
                    <a:p>
                      <a:pPr marL="274320" indent="-274320" algn="l" defTabSz="914400" rtl="0" eaLnBrk="1" latinLnBrk="0" hangingPunct="1">
                        <a:lnSpc>
                          <a:spcPct val="115000"/>
                        </a:lnSpc>
                        <a:spcBef>
                          <a:spcPts val="1200"/>
                        </a:spcBef>
                        <a:spcAft>
                          <a:spcPts val="0"/>
                        </a:spcAft>
                        <a:tabLst>
                          <a:tab pos="274320" algn="l"/>
                          <a:tab pos="228600" algn="l"/>
                          <a:tab pos="274320" algn="l"/>
                          <a:tab pos="304800" algn="l"/>
                        </a:tabLst>
                      </a:pPr>
                      <a:r>
                        <a:rPr lang="es-CO" sz="1400" b="0" kern="1200" dirty="0">
                          <a:solidFill>
                            <a:schemeClr val="dk1"/>
                          </a:solidFill>
                          <a:effectLst/>
                          <a:latin typeface="+mn-lt"/>
                          <a:ea typeface="+mn-ea"/>
                          <a:cs typeface="+mn-cs"/>
                        </a:rPr>
                        <a:t>22% ($619.825)</a:t>
                      </a:r>
                    </a:p>
                  </a:txBody>
                  <a:tcPr marL="51435" marR="51435" marT="0" marB="0"/>
                </a:tc>
                <a:extLst>
                  <a:ext uri="{0D108BD9-81ED-4DB2-BD59-A6C34878D82A}">
                    <a16:rowId xmlns:a16="http://schemas.microsoft.com/office/drawing/2014/main" val="2299987935"/>
                  </a:ext>
                </a:extLst>
              </a:tr>
            </a:tbl>
          </a:graphicData>
        </a:graphic>
      </p:graphicFrame>
      <p:sp>
        <p:nvSpPr>
          <p:cNvPr id="3" name="1 Título">
            <a:extLst>
              <a:ext uri="{FF2B5EF4-FFF2-40B4-BE49-F238E27FC236}">
                <a16:creationId xmlns:a16="http://schemas.microsoft.com/office/drawing/2014/main" id="{CEBE15F1-EA3F-4DBA-BEB6-D2403B55F911}"/>
              </a:ext>
            </a:extLst>
          </p:cNvPr>
          <p:cNvSpPr txBox="1">
            <a:spLocks/>
          </p:cNvSpPr>
          <p:nvPr/>
        </p:nvSpPr>
        <p:spPr>
          <a:xfrm>
            <a:off x="0" y="857250"/>
            <a:ext cx="5527568" cy="324036"/>
          </a:xfrm>
          <a:prstGeom prst="rect">
            <a:avLst/>
          </a:prstGeom>
        </p:spPr>
        <p:txBody>
          <a:bodyPr/>
          <a:lstStyle/>
          <a:p>
            <a:pPr>
              <a:spcBef>
                <a:spcPct val="0"/>
              </a:spcBef>
              <a:defRPr/>
            </a:pPr>
            <a:r>
              <a:rPr lang="es-CO" sz="1950" b="1" dirty="0">
                <a:solidFill>
                  <a:srgbClr val="1D569A"/>
                </a:solidFill>
                <a:latin typeface="Arial "/>
                <a:ea typeface="+mj-ea"/>
                <a:cs typeface="+mj-cs"/>
              </a:rPr>
              <a:t>Información General del Contrato</a:t>
            </a:r>
          </a:p>
        </p:txBody>
      </p:sp>
    </p:spTree>
    <p:extLst>
      <p:ext uri="{BB962C8B-B14F-4D97-AF65-F5344CB8AC3E}">
        <p14:creationId xmlns:p14="http://schemas.microsoft.com/office/powerpoint/2010/main" val="1125033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a:extLst>
              <a:ext uri="{FF2B5EF4-FFF2-40B4-BE49-F238E27FC236}">
                <a16:creationId xmlns:a16="http://schemas.microsoft.com/office/drawing/2014/main" id="{F9C069A9-F671-4811-A819-8720C7540C25}"/>
              </a:ext>
            </a:extLst>
          </p:cNvPr>
          <p:cNvSpPr txBox="1">
            <a:spLocks/>
          </p:cNvSpPr>
          <p:nvPr/>
        </p:nvSpPr>
        <p:spPr>
          <a:xfrm>
            <a:off x="5059971" y="2195219"/>
            <a:ext cx="3483938" cy="2166836"/>
          </a:xfrm>
          <a:prstGeom prst="rect">
            <a:avLst/>
          </a:prstGeom>
        </p:spPr>
        <p:txBody>
          <a:bodyPr vert="horz" lIns="68580" tIns="34290" rIns="68580" bIns="34290" rtlCol="0" anchor="b">
            <a:normAutofit/>
          </a:bodyPr>
          <a:lstStyle/>
          <a:p>
            <a:pPr>
              <a:lnSpc>
                <a:spcPct val="90000"/>
              </a:lnSpc>
              <a:spcBef>
                <a:spcPct val="0"/>
              </a:spcBef>
              <a:spcAft>
                <a:spcPts val="450"/>
              </a:spcAft>
              <a:defRPr/>
            </a:pPr>
            <a:r>
              <a:rPr lang="en-US" sz="4500" b="1" dirty="0" err="1">
                <a:latin typeface="+mj-lt"/>
                <a:ea typeface="+mj-ea"/>
                <a:cs typeface="+mj-cs"/>
              </a:rPr>
              <a:t>Dispuestos</a:t>
            </a:r>
            <a:r>
              <a:rPr lang="en-US" sz="4500" b="1" dirty="0">
                <a:latin typeface="+mj-lt"/>
                <a:ea typeface="+mj-ea"/>
                <a:cs typeface="+mj-cs"/>
              </a:rPr>
              <a:t> al </a:t>
            </a:r>
            <a:r>
              <a:rPr lang="en-US" sz="4500" b="1" dirty="0" err="1">
                <a:latin typeface="+mj-lt"/>
                <a:ea typeface="+mj-ea"/>
                <a:cs typeface="+mj-cs"/>
              </a:rPr>
              <a:t>cambio</a:t>
            </a:r>
            <a:r>
              <a:rPr lang="en-US" sz="4500" b="1" dirty="0">
                <a:latin typeface="+mj-lt"/>
                <a:ea typeface="+mj-ea"/>
                <a:cs typeface="+mj-cs"/>
              </a:rPr>
              <a:t>!!!</a:t>
            </a:r>
          </a:p>
        </p:txBody>
      </p:sp>
      <p:pic>
        <p:nvPicPr>
          <p:cNvPr id="6" name="Picture 4" descr="FiguraFondo12">
            <a:extLst>
              <a:ext uri="{FF2B5EF4-FFF2-40B4-BE49-F238E27FC236}">
                <a16:creationId xmlns:a16="http://schemas.microsoft.com/office/drawing/2014/main" id="{EBC31C24-6F88-4039-9227-14CF0CFC1122}"/>
              </a:ext>
            </a:extLst>
          </p:cNvPr>
          <p:cNvPicPr>
            <a:picLocks noChangeAspect="1" noChangeArrowheads="1"/>
          </p:cNvPicPr>
          <p:nvPr/>
        </p:nvPicPr>
        <p:blipFill rotWithShape="1">
          <a:blip r:embed="rId2" cstate="print"/>
          <a:srcRect r="1" b="389"/>
          <a:stretch/>
        </p:blipFill>
        <p:spPr bwMode="auto">
          <a:xfrm>
            <a:off x="15" y="857257"/>
            <a:ext cx="4518101" cy="5143493"/>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p:spPr>
      </p:pic>
    </p:spTree>
    <p:extLst>
      <p:ext uri="{BB962C8B-B14F-4D97-AF65-F5344CB8AC3E}">
        <p14:creationId xmlns:p14="http://schemas.microsoft.com/office/powerpoint/2010/main" val="2347098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CuadroTexto">
            <a:extLst>
              <a:ext uri="{FF2B5EF4-FFF2-40B4-BE49-F238E27FC236}">
                <a16:creationId xmlns:a16="http://schemas.microsoft.com/office/drawing/2014/main" id="{CF142609-5C72-4702-B0C8-183C4DDE6CAA}"/>
              </a:ext>
            </a:extLst>
          </p:cNvPr>
          <p:cNvSpPr txBox="1"/>
          <p:nvPr/>
        </p:nvSpPr>
        <p:spPr>
          <a:xfrm>
            <a:off x="165538" y="1184786"/>
            <a:ext cx="8702566" cy="4478149"/>
          </a:xfrm>
          <a:prstGeom prst="rect">
            <a:avLst/>
          </a:prstGeom>
          <a:noFill/>
        </p:spPr>
        <p:txBody>
          <a:bodyPr wrap="square" rtlCol="0">
            <a:spAutoFit/>
          </a:bodyPr>
          <a:lstStyle/>
          <a:p>
            <a:r>
              <a:rPr lang="es-CO" sz="1500" dirty="0">
                <a:latin typeface="Arial Narrow" panose="020B0606020202030204" pitchFamily="34" charset="0"/>
              </a:rPr>
              <a:t>La Sociedad de Activos Especiales SAE SAS cuenta con los sistemas de información: Temis, Zeus, Concisa y </a:t>
            </a:r>
            <a:r>
              <a:rPr lang="es-CO" sz="1500" dirty="0" err="1">
                <a:latin typeface="Arial Narrow" panose="020B0606020202030204" pitchFamily="34" charset="0"/>
              </a:rPr>
              <a:t>Sigep</a:t>
            </a:r>
            <a:r>
              <a:rPr lang="es-CO" sz="1500" dirty="0">
                <a:latin typeface="Arial Narrow" panose="020B0606020202030204" pitchFamily="34" charset="0"/>
              </a:rPr>
              <a:t>, que le permiten realizar gestión: jurídica, documental, administrativa y financiera en una pequeña proporción comparada con la necesidad de la Sociedad, sin embargo, con el tiempo las necesidades de la SAE se han incrementado por lo cual es necesario la adquisición e implementación de un sistema que unifique la información y que contenga especialmente las siguientes características:</a:t>
            </a:r>
          </a:p>
          <a:p>
            <a:pPr lvl="1"/>
            <a:r>
              <a:rPr lang="es-CO" sz="1500" dirty="0">
                <a:latin typeface="Arial Narrow" panose="020B0606020202030204" pitchFamily="34" charset="0"/>
              </a:rPr>
              <a:t>•	Proporcionar integración de información</a:t>
            </a:r>
          </a:p>
          <a:p>
            <a:pPr lvl="1"/>
            <a:r>
              <a:rPr lang="es-CO" sz="1500" dirty="0">
                <a:latin typeface="Arial Narrow" panose="020B0606020202030204" pitchFamily="34" charset="0"/>
              </a:rPr>
              <a:t>•	Gestión de múltiples empresas (FRISCO, SAE y Colombia en PAZ)</a:t>
            </a:r>
          </a:p>
          <a:p>
            <a:pPr lvl="1"/>
            <a:r>
              <a:rPr lang="es-CO" sz="1500" dirty="0">
                <a:latin typeface="Arial Narrow" panose="020B0606020202030204" pitchFamily="34" charset="0"/>
              </a:rPr>
              <a:t>•	Operación multimoneda.</a:t>
            </a:r>
          </a:p>
          <a:p>
            <a:pPr lvl="1"/>
            <a:r>
              <a:rPr lang="es-CO" sz="1500" dirty="0">
                <a:latin typeface="Arial Narrow" panose="020B0606020202030204" pitchFamily="34" charset="0"/>
              </a:rPr>
              <a:t>•	Autogestión de los funcionarios en los procesos de recursos humanos, como por ejemplo: gestionar certificados, 	vacaciones, incapacidades etc.</a:t>
            </a:r>
          </a:p>
          <a:p>
            <a:pPr lvl="1"/>
            <a:r>
              <a:rPr lang="es-CO" sz="1500" dirty="0">
                <a:latin typeface="Arial Narrow" panose="020B0606020202030204" pitchFamily="34" charset="0"/>
              </a:rPr>
              <a:t>•	Integración con los procesos que están siendo implementados en el sistema Misional Matrix</a:t>
            </a:r>
          </a:p>
          <a:p>
            <a:pPr lvl="1"/>
            <a:r>
              <a:rPr lang="es-CO" sz="1500" dirty="0">
                <a:latin typeface="Arial Narrow" panose="020B0606020202030204" pitchFamily="34" charset="0"/>
              </a:rPr>
              <a:t>•	Integración con los procesos de los diferentes aplicativos existentes</a:t>
            </a:r>
          </a:p>
          <a:p>
            <a:pPr lvl="1"/>
            <a:r>
              <a:rPr lang="es-CO" sz="1500" dirty="0">
                <a:latin typeface="Arial Narrow" panose="020B0606020202030204" pitchFamily="34" charset="0"/>
              </a:rPr>
              <a:t>•	Eliminación de retrabajo para la gestión de información.</a:t>
            </a:r>
          </a:p>
          <a:p>
            <a:pPr lvl="1"/>
            <a:r>
              <a:rPr lang="es-CO" sz="1500" dirty="0">
                <a:latin typeface="Arial Narrow" panose="020B0606020202030204" pitchFamily="34" charset="0"/>
              </a:rPr>
              <a:t>•	Eliminación de reprocesos en la ejecución de actividades en varias aplicaciones (una sola entrada de información) </a:t>
            </a:r>
          </a:p>
          <a:p>
            <a:pPr lvl="1"/>
            <a:r>
              <a:rPr lang="es-CO" sz="1500" dirty="0">
                <a:latin typeface="Arial Narrow" panose="020B0606020202030204" pitchFamily="34" charset="0"/>
              </a:rPr>
              <a:t>•	Eliminar procesamiento manual en Excel</a:t>
            </a:r>
          </a:p>
          <a:p>
            <a:pPr lvl="1"/>
            <a:r>
              <a:rPr lang="es-CO" sz="1500" dirty="0">
                <a:latin typeface="Arial Narrow" panose="020B0606020202030204" pitchFamily="34" charset="0"/>
              </a:rPr>
              <a:t>•	Eliminación del riesgo del error por la manualidad y la falta de integración</a:t>
            </a:r>
          </a:p>
          <a:p>
            <a:pPr lvl="1"/>
            <a:r>
              <a:rPr lang="es-CO" sz="1500" dirty="0">
                <a:latin typeface="Arial Narrow" panose="020B0606020202030204" pitchFamily="34" charset="0"/>
              </a:rPr>
              <a:t>•	Disminución de mantenimientos adicionales por parte del área de tecnología, eliminando las diferentes versiones de la misma aplicación en varios ambientes para poder atender las empresas de manera diferenciada.</a:t>
            </a:r>
          </a:p>
        </p:txBody>
      </p:sp>
      <p:sp>
        <p:nvSpPr>
          <p:cNvPr id="5" name="1 Título">
            <a:extLst>
              <a:ext uri="{FF2B5EF4-FFF2-40B4-BE49-F238E27FC236}">
                <a16:creationId xmlns:a16="http://schemas.microsoft.com/office/drawing/2014/main" id="{46CBCA53-BE8A-45B7-9E86-D34045562133}"/>
              </a:ext>
            </a:extLst>
          </p:cNvPr>
          <p:cNvSpPr txBox="1">
            <a:spLocks/>
          </p:cNvSpPr>
          <p:nvPr/>
        </p:nvSpPr>
        <p:spPr>
          <a:xfrm>
            <a:off x="0" y="857250"/>
            <a:ext cx="5527568" cy="324036"/>
          </a:xfrm>
          <a:prstGeom prst="rect">
            <a:avLst/>
          </a:prstGeom>
        </p:spPr>
        <p:txBody>
          <a:bodyPr/>
          <a:lstStyle/>
          <a:p>
            <a:pPr>
              <a:spcBef>
                <a:spcPct val="0"/>
              </a:spcBef>
              <a:defRPr/>
            </a:pPr>
            <a:r>
              <a:rPr lang="es-CO" sz="1950" b="1" dirty="0">
                <a:solidFill>
                  <a:srgbClr val="1D569A"/>
                </a:solidFill>
                <a:latin typeface="Arial "/>
                <a:ea typeface="+mj-ea"/>
                <a:cs typeface="+mj-cs"/>
              </a:rPr>
              <a:t>Justificación</a:t>
            </a:r>
          </a:p>
        </p:txBody>
      </p:sp>
    </p:spTree>
    <p:extLst>
      <p:ext uri="{BB962C8B-B14F-4D97-AF65-F5344CB8AC3E}">
        <p14:creationId xmlns:p14="http://schemas.microsoft.com/office/powerpoint/2010/main" val="3478302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36DCA37-ACEB-49F6-A640-86AA6E724298}"/>
              </a:ext>
            </a:extLst>
          </p:cNvPr>
          <p:cNvPicPr>
            <a:picLocks noChangeAspect="1"/>
          </p:cNvPicPr>
          <p:nvPr/>
        </p:nvPicPr>
        <p:blipFill>
          <a:blip r:embed="rId2"/>
          <a:stretch>
            <a:fillRect/>
          </a:stretch>
        </p:blipFill>
        <p:spPr>
          <a:xfrm>
            <a:off x="482600" y="1537652"/>
            <a:ext cx="8178800" cy="3782694"/>
          </a:xfrm>
          <a:prstGeom prst="rect">
            <a:avLst/>
          </a:prstGeom>
        </p:spPr>
      </p:pic>
      <p:sp>
        <p:nvSpPr>
          <p:cNvPr id="3" name="1 Título">
            <a:extLst>
              <a:ext uri="{FF2B5EF4-FFF2-40B4-BE49-F238E27FC236}">
                <a16:creationId xmlns:a16="http://schemas.microsoft.com/office/drawing/2014/main" id="{F42489F6-BCAF-4391-AF19-2438F2383EE0}"/>
              </a:ext>
            </a:extLst>
          </p:cNvPr>
          <p:cNvSpPr txBox="1">
            <a:spLocks/>
          </p:cNvSpPr>
          <p:nvPr/>
        </p:nvSpPr>
        <p:spPr>
          <a:xfrm>
            <a:off x="0" y="857250"/>
            <a:ext cx="5527568" cy="324036"/>
          </a:xfrm>
          <a:prstGeom prst="rect">
            <a:avLst/>
          </a:prstGeom>
        </p:spPr>
        <p:txBody>
          <a:bodyPr/>
          <a:lstStyle/>
          <a:p>
            <a:pPr>
              <a:spcBef>
                <a:spcPct val="0"/>
              </a:spcBef>
              <a:defRPr/>
            </a:pPr>
            <a:r>
              <a:rPr lang="es-CO" sz="1950" b="1" dirty="0">
                <a:solidFill>
                  <a:srgbClr val="1D569A"/>
                </a:solidFill>
                <a:latin typeface="Arial "/>
                <a:ea typeface="+mj-ea"/>
                <a:cs typeface="+mj-cs"/>
              </a:rPr>
              <a:t>Migración de Datos Anteriores</a:t>
            </a:r>
          </a:p>
        </p:txBody>
      </p:sp>
    </p:spTree>
    <p:extLst>
      <p:ext uri="{BB962C8B-B14F-4D97-AF65-F5344CB8AC3E}">
        <p14:creationId xmlns:p14="http://schemas.microsoft.com/office/powerpoint/2010/main" val="186030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5C20626-2133-4E8B-81E8-AA375122771B}"/>
              </a:ext>
            </a:extLst>
          </p:cNvPr>
          <p:cNvPicPr>
            <a:picLocks noChangeAspect="1"/>
          </p:cNvPicPr>
          <p:nvPr/>
        </p:nvPicPr>
        <p:blipFill rotWithShape="1">
          <a:blip r:embed="rId2"/>
          <a:srcRect r="5535"/>
          <a:stretch/>
        </p:blipFill>
        <p:spPr>
          <a:xfrm>
            <a:off x="857956" y="1339850"/>
            <a:ext cx="7016921" cy="4178300"/>
          </a:xfrm>
          <a:prstGeom prst="rect">
            <a:avLst/>
          </a:prstGeom>
        </p:spPr>
      </p:pic>
      <p:sp>
        <p:nvSpPr>
          <p:cNvPr id="3" name="1 Título">
            <a:extLst>
              <a:ext uri="{FF2B5EF4-FFF2-40B4-BE49-F238E27FC236}">
                <a16:creationId xmlns:a16="http://schemas.microsoft.com/office/drawing/2014/main" id="{B1462223-8E05-48FC-A450-36F98DE02812}"/>
              </a:ext>
            </a:extLst>
          </p:cNvPr>
          <p:cNvSpPr txBox="1">
            <a:spLocks/>
          </p:cNvSpPr>
          <p:nvPr/>
        </p:nvSpPr>
        <p:spPr>
          <a:xfrm>
            <a:off x="0" y="857250"/>
            <a:ext cx="5527568" cy="324036"/>
          </a:xfrm>
          <a:prstGeom prst="rect">
            <a:avLst/>
          </a:prstGeom>
        </p:spPr>
        <p:txBody>
          <a:bodyPr/>
          <a:lstStyle/>
          <a:p>
            <a:pPr>
              <a:spcBef>
                <a:spcPct val="0"/>
              </a:spcBef>
              <a:defRPr/>
            </a:pPr>
            <a:r>
              <a:rPr lang="es-CO" sz="1950" b="1" dirty="0">
                <a:solidFill>
                  <a:srgbClr val="1D569A"/>
                </a:solidFill>
                <a:latin typeface="Arial "/>
                <a:ea typeface="+mj-ea"/>
                <a:cs typeface="+mj-cs"/>
              </a:rPr>
              <a:t>Autoservicio para Empleados</a:t>
            </a:r>
          </a:p>
        </p:txBody>
      </p:sp>
    </p:spTree>
    <p:extLst>
      <p:ext uri="{BB962C8B-B14F-4D97-AF65-F5344CB8AC3E}">
        <p14:creationId xmlns:p14="http://schemas.microsoft.com/office/powerpoint/2010/main" val="127185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CO" sz="4000" dirty="0">
                <a:solidFill>
                  <a:srgbClr val="000A8B"/>
                </a:solidFill>
              </a:rPr>
              <a:t>3. PRESENTACION GERENCIA COMERCIAL</a:t>
            </a: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1066637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149294" y="2858663"/>
            <a:ext cx="6857999" cy="1477328"/>
          </a:xfrm>
          <a:prstGeom prst="rect">
            <a:avLst/>
          </a:prstGeom>
          <a:noFill/>
        </p:spPr>
        <p:txBody>
          <a:bodyPr wrap="square" rtlCol="0">
            <a:spAutoFit/>
          </a:bodyPr>
          <a:lstStyle/>
          <a:p>
            <a:pPr algn="ctr"/>
            <a:r>
              <a:rPr lang="es-CO" sz="3000" b="1" dirty="0">
                <a:solidFill>
                  <a:schemeClr val="accent1">
                    <a:lumMod val="75000"/>
                  </a:schemeClr>
                </a:solidFill>
                <a:latin typeface="Arial Narrow" panose="020B0606020202030204" pitchFamily="34" charset="0"/>
              </a:rPr>
              <a:t>Resultado</a:t>
            </a:r>
          </a:p>
          <a:p>
            <a:pPr algn="ctr"/>
            <a:r>
              <a:rPr lang="es-CO" sz="3000" b="1" dirty="0">
                <a:solidFill>
                  <a:schemeClr val="accent1">
                    <a:lumMod val="75000"/>
                  </a:schemeClr>
                </a:solidFill>
                <a:latin typeface="Arial Narrow" panose="020B0606020202030204" pitchFamily="34" charset="0"/>
              </a:rPr>
              <a:t>Venta de inmuebles</a:t>
            </a:r>
          </a:p>
          <a:p>
            <a:pPr algn="ctr"/>
            <a:r>
              <a:rPr lang="es-CO" sz="3000" b="1" dirty="0">
                <a:solidFill>
                  <a:schemeClr val="accent1">
                    <a:lumMod val="75000"/>
                  </a:schemeClr>
                </a:solidFill>
                <a:latin typeface="Arial Narrow" panose="020B0606020202030204" pitchFamily="34" charset="0"/>
              </a:rPr>
              <a:t>año 2018</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893428"/>
            <a:ext cx="1286351" cy="559118"/>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914859"/>
            <a:ext cx="3112770" cy="534829"/>
          </a:xfrm>
          <a:prstGeom prst="rect">
            <a:avLst/>
          </a:prstGeom>
        </p:spPr>
      </p:pic>
    </p:spTree>
    <p:extLst>
      <p:ext uri="{BB962C8B-B14F-4D97-AF65-F5344CB8AC3E}">
        <p14:creationId xmlns:p14="http://schemas.microsoft.com/office/powerpoint/2010/main" val="2532605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576262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8" name="CuadroTexto 7"/>
          <p:cNvSpPr txBox="1"/>
          <p:nvPr/>
        </p:nvSpPr>
        <p:spPr>
          <a:xfrm>
            <a:off x="6336506" y="5747564"/>
            <a:ext cx="2524125" cy="253916"/>
          </a:xfrm>
          <a:prstGeom prst="rect">
            <a:avLst/>
          </a:prstGeom>
          <a:noFill/>
        </p:spPr>
        <p:txBody>
          <a:bodyPr wrap="square" rtlCol="0">
            <a:spAutoFit/>
          </a:bodyPr>
          <a:lstStyle/>
          <a:p>
            <a:pPr algn="r"/>
            <a:r>
              <a:rPr lang="es-ES" sz="105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893428"/>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914859"/>
            <a:ext cx="3112770" cy="534829"/>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46470" y="1737326"/>
            <a:ext cx="4109338" cy="30008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350" dirty="0">
                <a:solidFill>
                  <a:schemeClr val="bg1">
                    <a:lumMod val="50000"/>
                  </a:schemeClr>
                </a:solidFill>
              </a:rPr>
              <a:t>Resultado Comercialización Inmuebles – CISA. </a:t>
            </a:r>
          </a:p>
        </p:txBody>
      </p:sp>
      <p:sp>
        <p:nvSpPr>
          <p:cNvPr id="10" name="CuadroTexto 9">
            <a:extLst>
              <a:ext uri="{FF2B5EF4-FFF2-40B4-BE49-F238E27FC236}">
                <a16:creationId xmlns:a16="http://schemas.microsoft.com/office/drawing/2014/main" id="{C4101B59-F8F5-48D2-A650-629BEAA157D6}"/>
              </a:ext>
            </a:extLst>
          </p:cNvPr>
          <p:cNvSpPr txBox="1"/>
          <p:nvPr/>
        </p:nvSpPr>
        <p:spPr>
          <a:xfrm>
            <a:off x="4572000" y="2431926"/>
            <a:ext cx="1004120" cy="219291"/>
          </a:xfrm>
          <a:prstGeom prst="rect">
            <a:avLst/>
          </a:prstGeom>
          <a:noFill/>
        </p:spPr>
        <p:txBody>
          <a:bodyPr wrap="square" rtlCol="0">
            <a:spAutoFit/>
          </a:bodyPr>
          <a:lstStyle/>
          <a:p>
            <a:pPr algn="r"/>
            <a:r>
              <a:rPr lang="es-CO" sz="825" i="1" dirty="0">
                <a:solidFill>
                  <a:schemeClr val="bg1">
                    <a:lumMod val="50000"/>
                  </a:schemeClr>
                </a:solidFill>
                <a:latin typeface="Arial Narrow" panose="020B0606020202030204" pitchFamily="34" charset="0"/>
              </a:rPr>
              <a:t>Cifras en Millones $</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72355" y="5812396"/>
            <a:ext cx="2945927" cy="207749"/>
          </a:xfrm>
          <a:prstGeom prst="rect">
            <a:avLst/>
          </a:prstGeom>
          <a:noFill/>
        </p:spPr>
        <p:txBody>
          <a:bodyPr wrap="square" rtlCol="0">
            <a:spAutoFit/>
          </a:bodyPr>
          <a:lstStyle/>
          <a:p>
            <a:r>
              <a:rPr lang="es-CO" sz="750" i="1" dirty="0">
                <a:solidFill>
                  <a:schemeClr val="bg1"/>
                </a:solidFill>
              </a:rPr>
              <a:t>Fuente de la información – CISA informe a corte  21 de enero 2019</a:t>
            </a:r>
          </a:p>
        </p:txBody>
      </p:sp>
      <p:sp>
        <p:nvSpPr>
          <p:cNvPr id="12" name="CuadroTexto 11">
            <a:extLst>
              <a:ext uri="{FF2B5EF4-FFF2-40B4-BE49-F238E27FC236}">
                <a16:creationId xmlns:a16="http://schemas.microsoft.com/office/drawing/2014/main" id="{12582E6C-F18D-4070-B26A-B8C6C373F6E1}"/>
              </a:ext>
            </a:extLst>
          </p:cNvPr>
          <p:cNvSpPr txBox="1"/>
          <p:nvPr/>
        </p:nvSpPr>
        <p:spPr>
          <a:xfrm>
            <a:off x="689645" y="4528935"/>
            <a:ext cx="2767104" cy="253916"/>
          </a:xfrm>
          <a:prstGeom prst="rect">
            <a:avLst/>
          </a:prstGeom>
          <a:noFill/>
        </p:spPr>
        <p:txBody>
          <a:bodyPr wrap="none" rtlCol="0">
            <a:spAutoFit/>
          </a:bodyPr>
          <a:lstStyle/>
          <a:p>
            <a:r>
              <a:rPr lang="es-CO" sz="1050" dirty="0">
                <a:solidFill>
                  <a:schemeClr val="accent1">
                    <a:lumMod val="75000"/>
                  </a:schemeClr>
                </a:solidFill>
                <a:latin typeface="Arial Narrow" panose="020B0606020202030204" pitchFamily="34" charset="0"/>
              </a:rPr>
              <a:t>Fecha inicio Contrato Interadministrativo: 31-07-2015</a:t>
            </a:r>
            <a:endParaRPr lang="es-CO" sz="1500" dirty="0">
              <a:solidFill>
                <a:schemeClr val="accent1">
                  <a:lumMod val="75000"/>
                </a:schemeClr>
              </a:solidFill>
              <a:latin typeface="Arial Narrow" panose="020B0606020202030204" pitchFamily="34" charset="0"/>
            </a:endParaRPr>
          </a:p>
        </p:txBody>
      </p:sp>
      <p:pic>
        <p:nvPicPr>
          <p:cNvPr id="14" name="Imagen 13">
            <a:extLst>
              <a:ext uri="{FF2B5EF4-FFF2-40B4-BE49-F238E27FC236}">
                <a16:creationId xmlns:a16="http://schemas.microsoft.com/office/drawing/2014/main" id="{FD784F20-662C-4101-A511-D5FCC40E2CFC}"/>
              </a:ext>
            </a:extLst>
          </p:cNvPr>
          <p:cNvPicPr>
            <a:picLocks noChangeAspect="1"/>
          </p:cNvPicPr>
          <p:nvPr/>
        </p:nvPicPr>
        <p:blipFill rotWithShape="1">
          <a:blip r:embed="rId4"/>
          <a:srcRect r="19864"/>
          <a:stretch/>
        </p:blipFill>
        <p:spPr>
          <a:xfrm>
            <a:off x="704666" y="2682352"/>
            <a:ext cx="5053095" cy="1716325"/>
          </a:xfrm>
          <a:prstGeom prst="rect">
            <a:avLst/>
          </a:prstGeom>
        </p:spPr>
      </p:pic>
      <p:pic>
        <p:nvPicPr>
          <p:cNvPr id="15" name="Imagen 14">
            <a:extLst>
              <a:ext uri="{FF2B5EF4-FFF2-40B4-BE49-F238E27FC236}">
                <a16:creationId xmlns:a16="http://schemas.microsoft.com/office/drawing/2014/main" id="{84275C25-C66A-445E-A982-8C3785CFC5D4}"/>
              </a:ext>
            </a:extLst>
          </p:cNvPr>
          <p:cNvPicPr>
            <a:picLocks noChangeAspect="1"/>
          </p:cNvPicPr>
          <p:nvPr/>
        </p:nvPicPr>
        <p:blipFill rotWithShape="1">
          <a:blip r:embed="rId5"/>
          <a:srcRect l="11487" t="5841" r="12357" b="3636"/>
          <a:stretch/>
        </p:blipFill>
        <p:spPr>
          <a:xfrm>
            <a:off x="5711616" y="2235142"/>
            <a:ext cx="3235963" cy="2315858"/>
          </a:xfrm>
          <a:prstGeom prst="rect">
            <a:avLst/>
          </a:prstGeom>
        </p:spPr>
      </p:pic>
      <p:sp>
        <p:nvSpPr>
          <p:cNvPr id="16" name="Flecha: a la derecha 15">
            <a:extLst>
              <a:ext uri="{FF2B5EF4-FFF2-40B4-BE49-F238E27FC236}">
                <a16:creationId xmlns:a16="http://schemas.microsoft.com/office/drawing/2014/main" id="{138E3D5C-F4CD-49E0-BE6B-EE7FB77EF0FF}"/>
              </a:ext>
            </a:extLst>
          </p:cNvPr>
          <p:cNvSpPr/>
          <p:nvPr/>
        </p:nvSpPr>
        <p:spPr>
          <a:xfrm>
            <a:off x="264254" y="3827373"/>
            <a:ext cx="282313" cy="16037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CO" sz="1350"/>
          </a:p>
        </p:txBody>
      </p:sp>
    </p:spTree>
    <p:extLst>
      <p:ext uri="{BB962C8B-B14F-4D97-AF65-F5344CB8AC3E}">
        <p14:creationId xmlns:p14="http://schemas.microsoft.com/office/powerpoint/2010/main" val="3118267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576262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893428"/>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914859"/>
            <a:ext cx="3112770" cy="534829"/>
          </a:xfrm>
          <a:prstGeom prst="rect">
            <a:avLst/>
          </a:prstGeom>
        </p:spPr>
      </p:pic>
      <p:sp>
        <p:nvSpPr>
          <p:cNvPr id="11" name="CuadroTexto 10">
            <a:extLst>
              <a:ext uri="{FF2B5EF4-FFF2-40B4-BE49-F238E27FC236}">
                <a16:creationId xmlns:a16="http://schemas.microsoft.com/office/drawing/2014/main" id="{992A25CA-C285-4FBD-80D3-904C55A98870}"/>
              </a:ext>
            </a:extLst>
          </p:cNvPr>
          <p:cNvSpPr txBox="1"/>
          <p:nvPr/>
        </p:nvSpPr>
        <p:spPr>
          <a:xfrm>
            <a:off x="72355" y="5812396"/>
            <a:ext cx="2945927" cy="207749"/>
          </a:xfrm>
          <a:prstGeom prst="rect">
            <a:avLst/>
          </a:prstGeom>
          <a:noFill/>
        </p:spPr>
        <p:txBody>
          <a:bodyPr wrap="square" rtlCol="0">
            <a:spAutoFit/>
          </a:bodyPr>
          <a:lstStyle/>
          <a:p>
            <a:r>
              <a:rPr lang="es-CO" sz="750" i="1" dirty="0">
                <a:solidFill>
                  <a:schemeClr val="bg1"/>
                </a:solidFill>
              </a:rPr>
              <a:t>Fuente de la información – CISA informe a corte  21 de enero 2019</a:t>
            </a:r>
          </a:p>
        </p:txBody>
      </p:sp>
      <p:sp>
        <p:nvSpPr>
          <p:cNvPr id="17" name="CuadroTexto 16">
            <a:extLst>
              <a:ext uri="{FF2B5EF4-FFF2-40B4-BE49-F238E27FC236}">
                <a16:creationId xmlns:a16="http://schemas.microsoft.com/office/drawing/2014/main" id="{7D825DAA-985C-4BC9-A772-E3B79DFD6EBC}"/>
              </a:ext>
            </a:extLst>
          </p:cNvPr>
          <p:cNvSpPr txBox="1"/>
          <p:nvPr/>
        </p:nvSpPr>
        <p:spPr>
          <a:xfrm>
            <a:off x="1863878" y="1018482"/>
            <a:ext cx="4109338" cy="30008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350" dirty="0">
                <a:solidFill>
                  <a:schemeClr val="bg1">
                    <a:lumMod val="50000"/>
                  </a:schemeClr>
                </a:solidFill>
              </a:rPr>
              <a:t>Evolución proceso Comercialización </a:t>
            </a:r>
          </a:p>
        </p:txBody>
      </p:sp>
      <p:pic>
        <p:nvPicPr>
          <p:cNvPr id="18" name="Imagen 17">
            <a:extLst>
              <a:ext uri="{FF2B5EF4-FFF2-40B4-BE49-F238E27FC236}">
                <a16:creationId xmlns:a16="http://schemas.microsoft.com/office/drawing/2014/main" id="{C32EA0CD-6291-49C0-813D-2483DA3BEC9E}"/>
              </a:ext>
            </a:extLst>
          </p:cNvPr>
          <p:cNvPicPr>
            <a:picLocks noChangeAspect="1"/>
          </p:cNvPicPr>
          <p:nvPr/>
        </p:nvPicPr>
        <p:blipFill>
          <a:blip r:embed="rId4"/>
          <a:stretch>
            <a:fillRect/>
          </a:stretch>
        </p:blipFill>
        <p:spPr>
          <a:xfrm>
            <a:off x="507188" y="3952783"/>
            <a:ext cx="3437547" cy="1652777"/>
          </a:xfrm>
          <a:prstGeom prst="rect">
            <a:avLst/>
          </a:prstGeom>
        </p:spPr>
      </p:pic>
      <p:cxnSp>
        <p:nvCxnSpPr>
          <p:cNvPr id="19" name="Conector recto 18">
            <a:extLst>
              <a:ext uri="{FF2B5EF4-FFF2-40B4-BE49-F238E27FC236}">
                <a16:creationId xmlns:a16="http://schemas.microsoft.com/office/drawing/2014/main" id="{06E23E6D-C9B8-4B93-8F31-8887408B0FF4}"/>
              </a:ext>
            </a:extLst>
          </p:cNvPr>
          <p:cNvCxnSpPr/>
          <p:nvPr/>
        </p:nvCxnSpPr>
        <p:spPr>
          <a:xfrm>
            <a:off x="4572000" y="3852811"/>
            <a:ext cx="0" cy="1960892"/>
          </a:xfrm>
          <a:prstGeom prst="line">
            <a:avLst/>
          </a:prstGeom>
          <a:ln w="6350"/>
        </p:spPr>
        <p:style>
          <a:lnRef idx="2">
            <a:schemeClr val="accent1"/>
          </a:lnRef>
          <a:fillRef idx="0">
            <a:schemeClr val="accent1"/>
          </a:fillRef>
          <a:effectRef idx="1">
            <a:schemeClr val="accent1"/>
          </a:effectRef>
          <a:fontRef idx="minor">
            <a:schemeClr val="tx1"/>
          </a:fontRef>
        </p:style>
      </p:cxnSp>
      <p:pic>
        <p:nvPicPr>
          <p:cNvPr id="20" name="Imagen 19">
            <a:extLst>
              <a:ext uri="{FF2B5EF4-FFF2-40B4-BE49-F238E27FC236}">
                <a16:creationId xmlns:a16="http://schemas.microsoft.com/office/drawing/2014/main" id="{AC57F765-2C04-4BBF-8820-9B72403749C7}"/>
              </a:ext>
            </a:extLst>
          </p:cNvPr>
          <p:cNvPicPr>
            <a:picLocks noChangeAspect="1"/>
          </p:cNvPicPr>
          <p:nvPr/>
        </p:nvPicPr>
        <p:blipFill>
          <a:blip r:embed="rId5"/>
          <a:stretch>
            <a:fillRect/>
          </a:stretch>
        </p:blipFill>
        <p:spPr>
          <a:xfrm>
            <a:off x="5114998" y="3920771"/>
            <a:ext cx="3547502" cy="1705643"/>
          </a:xfrm>
          <a:prstGeom prst="rect">
            <a:avLst/>
          </a:prstGeom>
        </p:spPr>
      </p:pic>
      <p:sp>
        <p:nvSpPr>
          <p:cNvPr id="21" name="CuadroTexto 20">
            <a:extLst>
              <a:ext uri="{FF2B5EF4-FFF2-40B4-BE49-F238E27FC236}">
                <a16:creationId xmlns:a16="http://schemas.microsoft.com/office/drawing/2014/main" id="{9118B929-B64E-48A5-A9DB-A38CCB53F18F}"/>
              </a:ext>
            </a:extLst>
          </p:cNvPr>
          <p:cNvSpPr txBox="1"/>
          <p:nvPr/>
        </p:nvSpPr>
        <p:spPr>
          <a:xfrm>
            <a:off x="507189" y="3770764"/>
            <a:ext cx="3437533"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900" dirty="0">
                <a:solidFill>
                  <a:schemeClr val="tx2">
                    <a:lumMod val="75000"/>
                  </a:schemeClr>
                </a:solidFill>
              </a:rPr>
              <a:t>Evolución por valor de venta.</a:t>
            </a:r>
          </a:p>
        </p:txBody>
      </p:sp>
      <p:sp>
        <p:nvSpPr>
          <p:cNvPr id="22" name="CuadroTexto 21">
            <a:extLst>
              <a:ext uri="{FF2B5EF4-FFF2-40B4-BE49-F238E27FC236}">
                <a16:creationId xmlns:a16="http://schemas.microsoft.com/office/drawing/2014/main" id="{DC09FC08-9993-4E5A-B241-7B57612B8BDE}"/>
              </a:ext>
            </a:extLst>
          </p:cNvPr>
          <p:cNvSpPr txBox="1"/>
          <p:nvPr/>
        </p:nvSpPr>
        <p:spPr>
          <a:xfrm>
            <a:off x="5114998" y="3763742"/>
            <a:ext cx="3521810"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900" dirty="0">
                <a:solidFill>
                  <a:schemeClr val="tx2">
                    <a:lumMod val="75000"/>
                  </a:schemeClr>
                </a:solidFill>
              </a:rPr>
              <a:t>Evolución por unidades comerciales vendidas.</a:t>
            </a:r>
          </a:p>
        </p:txBody>
      </p:sp>
      <p:sp>
        <p:nvSpPr>
          <p:cNvPr id="23" name="CuadroTexto 22">
            <a:extLst>
              <a:ext uri="{FF2B5EF4-FFF2-40B4-BE49-F238E27FC236}">
                <a16:creationId xmlns:a16="http://schemas.microsoft.com/office/drawing/2014/main" id="{1C25BC2E-3063-41B8-B65B-0613E2C39D43}"/>
              </a:ext>
            </a:extLst>
          </p:cNvPr>
          <p:cNvSpPr txBox="1"/>
          <p:nvPr/>
        </p:nvSpPr>
        <p:spPr>
          <a:xfrm>
            <a:off x="4847311" y="5602516"/>
            <a:ext cx="3047675" cy="184666"/>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600" dirty="0">
                <a:solidFill>
                  <a:schemeClr val="tx2">
                    <a:lumMod val="75000"/>
                  </a:schemeClr>
                </a:solidFill>
              </a:rPr>
              <a:t>Promedio</a:t>
            </a:r>
            <a:r>
              <a:rPr lang="es-CO" sz="525" b="0" dirty="0">
                <a:solidFill>
                  <a:schemeClr val="tx2">
                    <a:lumMod val="75000"/>
                  </a:schemeClr>
                </a:solidFill>
              </a:rPr>
              <a:t>: 12 unidades vendidas por mes.</a:t>
            </a:r>
            <a:endParaRPr lang="es-CO" sz="600" b="0" dirty="0">
              <a:solidFill>
                <a:schemeClr val="tx2">
                  <a:lumMod val="75000"/>
                </a:schemeClr>
              </a:solidFill>
            </a:endParaRPr>
          </a:p>
        </p:txBody>
      </p:sp>
      <p:pic>
        <p:nvPicPr>
          <p:cNvPr id="24" name="Imagen 23">
            <a:extLst>
              <a:ext uri="{FF2B5EF4-FFF2-40B4-BE49-F238E27FC236}">
                <a16:creationId xmlns:a16="http://schemas.microsoft.com/office/drawing/2014/main" id="{B07A4C61-5769-46DD-9DAA-790B14BB1408}"/>
              </a:ext>
            </a:extLst>
          </p:cNvPr>
          <p:cNvPicPr>
            <a:picLocks noChangeAspect="1"/>
          </p:cNvPicPr>
          <p:nvPr/>
        </p:nvPicPr>
        <p:blipFill>
          <a:blip r:embed="rId6"/>
          <a:stretch>
            <a:fillRect/>
          </a:stretch>
        </p:blipFill>
        <p:spPr>
          <a:xfrm>
            <a:off x="756756" y="1814584"/>
            <a:ext cx="2938412" cy="1761101"/>
          </a:xfrm>
          <a:prstGeom prst="rect">
            <a:avLst/>
          </a:prstGeom>
        </p:spPr>
      </p:pic>
      <p:cxnSp>
        <p:nvCxnSpPr>
          <p:cNvPr id="25" name="Conector recto 24">
            <a:extLst>
              <a:ext uri="{FF2B5EF4-FFF2-40B4-BE49-F238E27FC236}">
                <a16:creationId xmlns:a16="http://schemas.microsoft.com/office/drawing/2014/main" id="{D4D3D309-3D4E-4E01-B15F-325C53312FF2}"/>
              </a:ext>
            </a:extLst>
          </p:cNvPr>
          <p:cNvCxnSpPr/>
          <p:nvPr/>
        </p:nvCxnSpPr>
        <p:spPr>
          <a:xfrm>
            <a:off x="4572000" y="1681255"/>
            <a:ext cx="0" cy="1960892"/>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27" name="CuadroTexto 26">
            <a:extLst>
              <a:ext uri="{FF2B5EF4-FFF2-40B4-BE49-F238E27FC236}">
                <a16:creationId xmlns:a16="http://schemas.microsoft.com/office/drawing/2014/main" id="{78CC1F1B-2D8D-49E1-86FC-B54BD6A87BF1}"/>
              </a:ext>
            </a:extLst>
          </p:cNvPr>
          <p:cNvSpPr txBox="1"/>
          <p:nvPr/>
        </p:nvSpPr>
        <p:spPr>
          <a:xfrm>
            <a:off x="5536736" y="1573349"/>
            <a:ext cx="2790252"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900" dirty="0">
                <a:solidFill>
                  <a:schemeClr val="tx2">
                    <a:lumMod val="75000"/>
                  </a:schemeClr>
                </a:solidFill>
              </a:rPr>
              <a:t>Evolución por estado legal</a:t>
            </a:r>
          </a:p>
        </p:txBody>
      </p:sp>
      <p:sp>
        <p:nvSpPr>
          <p:cNvPr id="28" name="CuadroTexto 27">
            <a:extLst>
              <a:ext uri="{FF2B5EF4-FFF2-40B4-BE49-F238E27FC236}">
                <a16:creationId xmlns:a16="http://schemas.microsoft.com/office/drawing/2014/main" id="{774B218A-06E1-4745-B3AD-AF855685ACAC}"/>
              </a:ext>
            </a:extLst>
          </p:cNvPr>
          <p:cNvSpPr txBox="1"/>
          <p:nvPr/>
        </p:nvSpPr>
        <p:spPr>
          <a:xfrm>
            <a:off x="3832039" y="1846544"/>
            <a:ext cx="632724" cy="253916"/>
          </a:xfrm>
          <a:prstGeom prst="rect">
            <a:avLst/>
          </a:prstGeom>
          <a:noFill/>
        </p:spPr>
        <p:txBody>
          <a:bodyPr wrap="square" rtlCol="0">
            <a:spAutoFit/>
          </a:bodyPr>
          <a:lstStyle/>
          <a:p>
            <a:pPr algn="r"/>
            <a:r>
              <a:rPr lang="es-CO" sz="525" i="1" dirty="0">
                <a:solidFill>
                  <a:schemeClr val="bg1">
                    <a:lumMod val="50000"/>
                  </a:schemeClr>
                </a:solidFill>
                <a:latin typeface="Arial Narrow" panose="020B0606020202030204" pitchFamily="34" charset="0"/>
              </a:rPr>
              <a:t>Cifras en Millones $</a:t>
            </a:r>
          </a:p>
        </p:txBody>
      </p:sp>
      <p:sp>
        <p:nvSpPr>
          <p:cNvPr id="29" name="CuadroTexto 28">
            <a:extLst>
              <a:ext uri="{FF2B5EF4-FFF2-40B4-BE49-F238E27FC236}">
                <a16:creationId xmlns:a16="http://schemas.microsoft.com/office/drawing/2014/main" id="{EBB154D6-1934-4507-9DE7-C1E74F793DC9}"/>
              </a:ext>
            </a:extLst>
          </p:cNvPr>
          <p:cNvSpPr txBox="1"/>
          <p:nvPr/>
        </p:nvSpPr>
        <p:spPr>
          <a:xfrm>
            <a:off x="8464807" y="1846544"/>
            <a:ext cx="632724" cy="253916"/>
          </a:xfrm>
          <a:prstGeom prst="rect">
            <a:avLst/>
          </a:prstGeom>
          <a:noFill/>
        </p:spPr>
        <p:txBody>
          <a:bodyPr wrap="square" rtlCol="0">
            <a:spAutoFit/>
          </a:bodyPr>
          <a:lstStyle/>
          <a:p>
            <a:pPr algn="r"/>
            <a:r>
              <a:rPr lang="es-CO" sz="525" i="1" dirty="0">
                <a:solidFill>
                  <a:schemeClr val="bg1">
                    <a:lumMod val="50000"/>
                  </a:schemeClr>
                </a:solidFill>
                <a:latin typeface="Arial Narrow" panose="020B0606020202030204" pitchFamily="34" charset="0"/>
              </a:rPr>
              <a:t>Cifras en Millones $</a:t>
            </a:r>
          </a:p>
        </p:txBody>
      </p:sp>
      <p:sp>
        <p:nvSpPr>
          <p:cNvPr id="30" name="CuadroTexto 29">
            <a:extLst>
              <a:ext uri="{FF2B5EF4-FFF2-40B4-BE49-F238E27FC236}">
                <a16:creationId xmlns:a16="http://schemas.microsoft.com/office/drawing/2014/main" id="{EABD02E6-167B-41E8-9ED2-3377ABA072A8}"/>
              </a:ext>
            </a:extLst>
          </p:cNvPr>
          <p:cNvSpPr txBox="1"/>
          <p:nvPr/>
        </p:nvSpPr>
        <p:spPr>
          <a:xfrm>
            <a:off x="3833478" y="3878966"/>
            <a:ext cx="632724" cy="253916"/>
          </a:xfrm>
          <a:prstGeom prst="rect">
            <a:avLst/>
          </a:prstGeom>
          <a:noFill/>
        </p:spPr>
        <p:txBody>
          <a:bodyPr wrap="square" rtlCol="0">
            <a:spAutoFit/>
          </a:bodyPr>
          <a:lstStyle/>
          <a:p>
            <a:pPr algn="r"/>
            <a:r>
              <a:rPr lang="es-CO" sz="525" i="1" dirty="0">
                <a:solidFill>
                  <a:schemeClr val="bg1">
                    <a:lumMod val="50000"/>
                  </a:schemeClr>
                </a:solidFill>
                <a:latin typeface="Arial Narrow" panose="020B0606020202030204" pitchFamily="34" charset="0"/>
              </a:rPr>
              <a:t>Cifras en Millones $</a:t>
            </a:r>
          </a:p>
        </p:txBody>
      </p:sp>
      <p:sp>
        <p:nvSpPr>
          <p:cNvPr id="31" name="CuadroTexto 30">
            <a:extLst>
              <a:ext uri="{FF2B5EF4-FFF2-40B4-BE49-F238E27FC236}">
                <a16:creationId xmlns:a16="http://schemas.microsoft.com/office/drawing/2014/main" id="{573E06FE-4860-4E86-BDCF-A6EC732A2D65}"/>
              </a:ext>
            </a:extLst>
          </p:cNvPr>
          <p:cNvSpPr txBox="1"/>
          <p:nvPr/>
        </p:nvSpPr>
        <p:spPr>
          <a:xfrm>
            <a:off x="756757" y="1537220"/>
            <a:ext cx="2938412"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900" dirty="0">
                <a:solidFill>
                  <a:schemeClr val="tx2">
                    <a:lumMod val="75000"/>
                  </a:schemeClr>
                </a:solidFill>
              </a:rPr>
              <a:t>Tablero de gestión</a:t>
            </a:r>
          </a:p>
        </p:txBody>
      </p:sp>
      <p:sp>
        <p:nvSpPr>
          <p:cNvPr id="32" name="CuadroTexto 31">
            <a:extLst>
              <a:ext uri="{FF2B5EF4-FFF2-40B4-BE49-F238E27FC236}">
                <a16:creationId xmlns:a16="http://schemas.microsoft.com/office/drawing/2014/main" id="{8C7851F7-6170-4FBE-BA3C-1740698B33EC}"/>
              </a:ext>
            </a:extLst>
          </p:cNvPr>
          <p:cNvSpPr txBox="1"/>
          <p:nvPr/>
        </p:nvSpPr>
        <p:spPr>
          <a:xfrm>
            <a:off x="6336506" y="5747564"/>
            <a:ext cx="2524125" cy="253916"/>
          </a:xfrm>
          <a:prstGeom prst="rect">
            <a:avLst/>
          </a:prstGeom>
          <a:noFill/>
        </p:spPr>
        <p:txBody>
          <a:bodyPr wrap="square" rtlCol="0">
            <a:spAutoFit/>
          </a:bodyPr>
          <a:lstStyle/>
          <a:p>
            <a:pPr algn="r"/>
            <a:r>
              <a:rPr lang="es-ES" sz="1050" dirty="0">
                <a:solidFill>
                  <a:srgbClr val="A9A8A9"/>
                </a:solidFill>
                <a:latin typeface="Arial Narrow" panose="020B0606020202030204" pitchFamily="34" charset="0"/>
                <a:cs typeface="Lato Regular"/>
              </a:rPr>
              <a:t>Gerencia Comercial</a:t>
            </a:r>
          </a:p>
        </p:txBody>
      </p:sp>
      <p:pic>
        <p:nvPicPr>
          <p:cNvPr id="6" name="Imagen 5">
            <a:extLst>
              <a:ext uri="{FF2B5EF4-FFF2-40B4-BE49-F238E27FC236}">
                <a16:creationId xmlns:a16="http://schemas.microsoft.com/office/drawing/2014/main" id="{9BC1D593-20F5-4C05-9B2F-59CAF7D15877}"/>
              </a:ext>
            </a:extLst>
          </p:cNvPr>
          <p:cNvPicPr>
            <a:picLocks noChangeAspect="1"/>
          </p:cNvPicPr>
          <p:nvPr/>
        </p:nvPicPr>
        <p:blipFill>
          <a:blip r:embed="rId7"/>
          <a:stretch>
            <a:fillRect/>
          </a:stretch>
        </p:blipFill>
        <p:spPr>
          <a:xfrm>
            <a:off x="5456326" y="1757191"/>
            <a:ext cx="2870663" cy="1906829"/>
          </a:xfrm>
          <a:prstGeom prst="rect">
            <a:avLst/>
          </a:prstGeom>
        </p:spPr>
      </p:pic>
      <p:cxnSp>
        <p:nvCxnSpPr>
          <p:cNvPr id="26" name="Conector recto 25">
            <a:extLst>
              <a:ext uri="{FF2B5EF4-FFF2-40B4-BE49-F238E27FC236}">
                <a16:creationId xmlns:a16="http://schemas.microsoft.com/office/drawing/2014/main" id="{9A9DED38-20DD-4DA0-BEDC-BCC938D21D23}"/>
              </a:ext>
            </a:extLst>
          </p:cNvPr>
          <p:cNvCxnSpPr>
            <a:cxnSpLocks/>
          </p:cNvCxnSpPr>
          <p:nvPr/>
        </p:nvCxnSpPr>
        <p:spPr>
          <a:xfrm>
            <a:off x="384041" y="3691326"/>
            <a:ext cx="3749634" cy="0"/>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33" name="Conector recto 32">
            <a:extLst>
              <a:ext uri="{FF2B5EF4-FFF2-40B4-BE49-F238E27FC236}">
                <a16:creationId xmlns:a16="http://schemas.microsoft.com/office/drawing/2014/main" id="{7927F9E1-D265-4F76-A880-FC642BF086F3}"/>
              </a:ext>
            </a:extLst>
          </p:cNvPr>
          <p:cNvCxnSpPr>
            <a:cxnSpLocks/>
          </p:cNvCxnSpPr>
          <p:nvPr/>
        </p:nvCxnSpPr>
        <p:spPr>
          <a:xfrm>
            <a:off x="4824208" y="3691326"/>
            <a:ext cx="3749634" cy="0"/>
          </a:xfrm>
          <a:prstGeom prst="line">
            <a:avLst/>
          </a:prstGeom>
          <a:ln w="63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3208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576262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893428"/>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914859"/>
            <a:ext cx="3112770" cy="534829"/>
          </a:xfrm>
          <a:prstGeom prst="rect">
            <a:avLst/>
          </a:prstGeom>
        </p:spPr>
      </p:pic>
      <p:sp>
        <p:nvSpPr>
          <p:cNvPr id="11" name="CuadroTexto 10">
            <a:extLst>
              <a:ext uri="{FF2B5EF4-FFF2-40B4-BE49-F238E27FC236}">
                <a16:creationId xmlns:a16="http://schemas.microsoft.com/office/drawing/2014/main" id="{992A25CA-C285-4FBD-80D3-904C55A98870}"/>
              </a:ext>
            </a:extLst>
          </p:cNvPr>
          <p:cNvSpPr txBox="1"/>
          <p:nvPr/>
        </p:nvSpPr>
        <p:spPr>
          <a:xfrm>
            <a:off x="72355" y="5812396"/>
            <a:ext cx="2945927" cy="207749"/>
          </a:xfrm>
          <a:prstGeom prst="rect">
            <a:avLst/>
          </a:prstGeom>
          <a:noFill/>
        </p:spPr>
        <p:txBody>
          <a:bodyPr wrap="square" rtlCol="0">
            <a:spAutoFit/>
          </a:bodyPr>
          <a:lstStyle/>
          <a:p>
            <a:r>
              <a:rPr lang="es-CO" sz="750" i="1" dirty="0">
                <a:solidFill>
                  <a:schemeClr val="bg1"/>
                </a:solidFill>
              </a:rPr>
              <a:t>Fuente de la información – CISA informe a corte  21 de enero 2019</a:t>
            </a:r>
          </a:p>
        </p:txBody>
      </p:sp>
      <p:sp>
        <p:nvSpPr>
          <p:cNvPr id="17" name="CuadroTexto 16">
            <a:extLst>
              <a:ext uri="{FF2B5EF4-FFF2-40B4-BE49-F238E27FC236}">
                <a16:creationId xmlns:a16="http://schemas.microsoft.com/office/drawing/2014/main" id="{7D825DAA-985C-4BC9-A772-E3B79DFD6EBC}"/>
              </a:ext>
            </a:extLst>
          </p:cNvPr>
          <p:cNvSpPr txBox="1"/>
          <p:nvPr/>
        </p:nvSpPr>
        <p:spPr>
          <a:xfrm>
            <a:off x="1863878" y="1018482"/>
            <a:ext cx="4109338" cy="30008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350" dirty="0">
                <a:solidFill>
                  <a:schemeClr val="bg1">
                    <a:lumMod val="50000"/>
                  </a:schemeClr>
                </a:solidFill>
              </a:rPr>
              <a:t>Evolución proceso Comercialización </a:t>
            </a:r>
          </a:p>
        </p:txBody>
      </p:sp>
      <p:cxnSp>
        <p:nvCxnSpPr>
          <p:cNvPr id="19" name="Conector recto 18">
            <a:extLst>
              <a:ext uri="{FF2B5EF4-FFF2-40B4-BE49-F238E27FC236}">
                <a16:creationId xmlns:a16="http://schemas.microsoft.com/office/drawing/2014/main" id="{06E23E6D-C9B8-4B93-8F31-8887408B0FF4}"/>
              </a:ext>
            </a:extLst>
          </p:cNvPr>
          <p:cNvCxnSpPr/>
          <p:nvPr/>
        </p:nvCxnSpPr>
        <p:spPr>
          <a:xfrm>
            <a:off x="4572000" y="3852811"/>
            <a:ext cx="0" cy="1960892"/>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25" name="Conector recto 24">
            <a:extLst>
              <a:ext uri="{FF2B5EF4-FFF2-40B4-BE49-F238E27FC236}">
                <a16:creationId xmlns:a16="http://schemas.microsoft.com/office/drawing/2014/main" id="{D4D3D309-3D4E-4E01-B15F-325C53312FF2}"/>
              </a:ext>
            </a:extLst>
          </p:cNvPr>
          <p:cNvCxnSpPr/>
          <p:nvPr/>
        </p:nvCxnSpPr>
        <p:spPr>
          <a:xfrm>
            <a:off x="4572000" y="1681255"/>
            <a:ext cx="0" cy="1960892"/>
          </a:xfrm>
          <a:prstGeom prst="line">
            <a:avLst/>
          </a:prstGeom>
          <a:ln w="6350"/>
        </p:spPr>
        <p:style>
          <a:lnRef idx="2">
            <a:schemeClr val="accent1"/>
          </a:lnRef>
          <a:fillRef idx="0">
            <a:schemeClr val="accent1"/>
          </a:fillRef>
          <a:effectRef idx="1">
            <a:schemeClr val="accent1"/>
          </a:effectRef>
          <a:fontRef idx="minor">
            <a:schemeClr val="tx1"/>
          </a:fontRef>
        </p:style>
      </p:cxnSp>
      <p:pic>
        <p:nvPicPr>
          <p:cNvPr id="4" name="Imagen 3">
            <a:extLst>
              <a:ext uri="{FF2B5EF4-FFF2-40B4-BE49-F238E27FC236}">
                <a16:creationId xmlns:a16="http://schemas.microsoft.com/office/drawing/2014/main" id="{4ED98BCD-3CC5-458B-94DE-8EDA84A8DBAB}"/>
              </a:ext>
            </a:extLst>
          </p:cNvPr>
          <p:cNvPicPr>
            <a:picLocks noChangeAspect="1"/>
          </p:cNvPicPr>
          <p:nvPr/>
        </p:nvPicPr>
        <p:blipFill>
          <a:blip r:embed="rId4"/>
          <a:stretch>
            <a:fillRect/>
          </a:stretch>
        </p:blipFill>
        <p:spPr>
          <a:xfrm>
            <a:off x="5363824" y="1735626"/>
            <a:ext cx="2822291" cy="1693374"/>
          </a:xfrm>
          <a:prstGeom prst="rect">
            <a:avLst/>
          </a:prstGeom>
        </p:spPr>
      </p:pic>
      <p:sp>
        <p:nvSpPr>
          <p:cNvPr id="28" name="CuadroTexto 27">
            <a:extLst>
              <a:ext uri="{FF2B5EF4-FFF2-40B4-BE49-F238E27FC236}">
                <a16:creationId xmlns:a16="http://schemas.microsoft.com/office/drawing/2014/main" id="{E6EECC03-2560-4906-A61A-B011DBF596E2}"/>
              </a:ext>
            </a:extLst>
          </p:cNvPr>
          <p:cNvSpPr txBox="1"/>
          <p:nvPr/>
        </p:nvSpPr>
        <p:spPr>
          <a:xfrm>
            <a:off x="6336506" y="5747564"/>
            <a:ext cx="2524125" cy="253916"/>
          </a:xfrm>
          <a:prstGeom prst="rect">
            <a:avLst/>
          </a:prstGeom>
          <a:noFill/>
        </p:spPr>
        <p:txBody>
          <a:bodyPr wrap="square" rtlCol="0">
            <a:spAutoFit/>
          </a:bodyPr>
          <a:lstStyle/>
          <a:p>
            <a:pPr algn="r"/>
            <a:r>
              <a:rPr lang="es-ES" sz="1050" dirty="0">
                <a:solidFill>
                  <a:srgbClr val="A9A8A9"/>
                </a:solidFill>
                <a:latin typeface="Arial Narrow" panose="020B0606020202030204" pitchFamily="34" charset="0"/>
                <a:cs typeface="Lato Regular"/>
              </a:rPr>
              <a:t>Gerencia Comercial</a:t>
            </a:r>
          </a:p>
        </p:txBody>
      </p:sp>
      <p:pic>
        <p:nvPicPr>
          <p:cNvPr id="5" name="Imagen 4">
            <a:extLst>
              <a:ext uri="{FF2B5EF4-FFF2-40B4-BE49-F238E27FC236}">
                <a16:creationId xmlns:a16="http://schemas.microsoft.com/office/drawing/2014/main" id="{7CC8DCA7-E615-4E18-8252-108E629309DD}"/>
              </a:ext>
            </a:extLst>
          </p:cNvPr>
          <p:cNvPicPr>
            <a:picLocks noChangeAspect="1"/>
          </p:cNvPicPr>
          <p:nvPr/>
        </p:nvPicPr>
        <p:blipFill>
          <a:blip r:embed="rId5"/>
          <a:stretch>
            <a:fillRect/>
          </a:stretch>
        </p:blipFill>
        <p:spPr>
          <a:xfrm>
            <a:off x="531126" y="1803026"/>
            <a:ext cx="3143252" cy="1671589"/>
          </a:xfrm>
          <a:prstGeom prst="rect">
            <a:avLst/>
          </a:prstGeom>
        </p:spPr>
      </p:pic>
      <p:pic>
        <p:nvPicPr>
          <p:cNvPr id="6" name="Imagen 5">
            <a:extLst>
              <a:ext uri="{FF2B5EF4-FFF2-40B4-BE49-F238E27FC236}">
                <a16:creationId xmlns:a16="http://schemas.microsoft.com/office/drawing/2014/main" id="{44369A3B-9D93-473C-8187-0F0F8B50F250}"/>
              </a:ext>
            </a:extLst>
          </p:cNvPr>
          <p:cNvPicPr>
            <a:picLocks noChangeAspect="1"/>
          </p:cNvPicPr>
          <p:nvPr/>
        </p:nvPicPr>
        <p:blipFill>
          <a:blip r:embed="rId6"/>
          <a:stretch>
            <a:fillRect/>
          </a:stretch>
        </p:blipFill>
        <p:spPr>
          <a:xfrm>
            <a:off x="178174" y="3755834"/>
            <a:ext cx="3880001" cy="1991731"/>
          </a:xfrm>
          <a:prstGeom prst="rect">
            <a:avLst/>
          </a:prstGeom>
        </p:spPr>
      </p:pic>
      <p:pic>
        <p:nvPicPr>
          <p:cNvPr id="7" name="Imagen 6">
            <a:extLst>
              <a:ext uri="{FF2B5EF4-FFF2-40B4-BE49-F238E27FC236}">
                <a16:creationId xmlns:a16="http://schemas.microsoft.com/office/drawing/2014/main" id="{13513BBA-EFAC-4637-976A-E90EC2773515}"/>
              </a:ext>
            </a:extLst>
          </p:cNvPr>
          <p:cNvPicPr>
            <a:picLocks noChangeAspect="1"/>
          </p:cNvPicPr>
          <p:nvPr/>
        </p:nvPicPr>
        <p:blipFill>
          <a:blip r:embed="rId7"/>
          <a:stretch>
            <a:fillRect/>
          </a:stretch>
        </p:blipFill>
        <p:spPr>
          <a:xfrm>
            <a:off x="4791437" y="3852811"/>
            <a:ext cx="4174389" cy="1708937"/>
          </a:xfrm>
          <a:prstGeom prst="rect">
            <a:avLst/>
          </a:prstGeom>
        </p:spPr>
      </p:pic>
      <p:sp>
        <p:nvSpPr>
          <p:cNvPr id="29" name="CuadroTexto 28">
            <a:extLst>
              <a:ext uri="{FF2B5EF4-FFF2-40B4-BE49-F238E27FC236}">
                <a16:creationId xmlns:a16="http://schemas.microsoft.com/office/drawing/2014/main" id="{1A8F7D61-C4DC-4EFB-8FED-E2C2565817F4}"/>
              </a:ext>
            </a:extLst>
          </p:cNvPr>
          <p:cNvSpPr txBox="1"/>
          <p:nvPr/>
        </p:nvSpPr>
        <p:spPr>
          <a:xfrm>
            <a:off x="4572001" y="3581160"/>
            <a:ext cx="4571999"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900" dirty="0">
                <a:solidFill>
                  <a:schemeClr val="tx2">
                    <a:lumMod val="75000"/>
                  </a:schemeClr>
                </a:solidFill>
              </a:rPr>
              <a:t>Evolución ventas por ciudad.</a:t>
            </a:r>
          </a:p>
        </p:txBody>
      </p:sp>
      <p:sp>
        <p:nvSpPr>
          <p:cNvPr id="30" name="CuadroTexto 29">
            <a:extLst>
              <a:ext uri="{FF2B5EF4-FFF2-40B4-BE49-F238E27FC236}">
                <a16:creationId xmlns:a16="http://schemas.microsoft.com/office/drawing/2014/main" id="{ECB779EF-C0D2-489C-AE61-6CADE260E73E}"/>
              </a:ext>
            </a:extLst>
          </p:cNvPr>
          <p:cNvSpPr txBox="1"/>
          <p:nvPr/>
        </p:nvSpPr>
        <p:spPr>
          <a:xfrm>
            <a:off x="1" y="3595562"/>
            <a:ext cx="4571999"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900" dirty="0">
                <a:solidFill>
                  <a:schemeClr val="tx2">
                    <a:lumMod val="75000"/>
                  </a:schemeClr>
                </a:solidFill>
              </a:rPr>
              <a:t>Evolución ventas por rango de valor</a:t>
            </a:r>
          </a:p>
        </p:txBody>
      </p:sp>
      <p:sp>
        <p:nvSpPr>
          <p:cNvPr id="31" name="CuadroTexto 30">
            <a:extLst>
              <a:ext uri="{FF2B5EF4-FFF2-40B4-BE49-F238E27FC236}">
                <a16:creationId xmlns:a16="http://schemas.microsoft.com/office/drawing/2014/main" id="{27AA210D-649C-432A-BAD5-D3FE65C021B1}"/>
              </a:ext>
            </a:extLst>
          </p:cNvPr>
          <p:cNvSpPr txBox="1"/>
          <p:nvPr/>
        </p:nvSpPr>
        <p:spPr>
          <a:xfrm>
            <a:off x="4572000" y="1522968"/>
            <a:ext cx="4572000"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900" dirty="0">
                <a:solidFill>
                  <a:schemeClr val="tx2">
                    <a:lumMod val="75000"/>
                  </a:schemeClr>
                </a:solidFill>
              </a:rPr>
              <a:t>Participación ventas por tipo de inmueble.</a:t>
            </a:r>
          </a:p>
        </p:txBody>
      </p:sp>
      <p:sp>
        <p:nvSpPr>
          <p:cNvPr id="32" name="CuadroTexto 31">
            <a:extLst>
              <a:ext uri="{FF2B5EF4-FFF2-40B4-BE49-F238E27FC236}">
                <a16:creationId xmlns:a16="http://schemas.microsoft.com/office/drawing/2014/main" id="{D6393E48-C365-4365-97EA-46F9F6AC5D55}"/>
              </a:ext>
            </a:extLst>
          </p:cNvPr>
          <p:cNvSpPr txBox="1"/>
          <p:nvPr/>
        </p:nvSpPr>
        <p:spPr>
          <a:xfrm>
            <a:off x="1" y="1527877"/>
            <a:ext cx="4571999"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900" dirty="0">
                <a:solidFill>
                  <a:schemeClr val="tx2">
                    <a:lumMod val="75000"/>
                  </a:schemeClr>
                </a:solidFill>
              </a:rPr>
              <a:t>Ventas por tipo de inmueble.</a:t>
            </a:r>
          </a:p>
        </p:txBody>
      </p:sp>
      <p:cxnSp>
        <p:nvCxnSpPr>
          <p:cNvPr id="18" name="Conector recto 17">
            <a:extLst>
              <a:ext uri="{FF2B5EF4-FFF2-40B4-BE49-F238E27FC236}">
                <a16:creationId xmlns:a16="http://schemas.microsoft.com/office/drawing/2014/main" id="{8A92EA10-938B-448F-B9D8-27805058FCCF}"/>
              </a:ext>
            </a:extLst>
          </p:cNvPr>
          <p:cNvCxnSpPr>
            <a:cxnSpLocks/>
          </p:cNvCxnSpPr>
          <p:nvPr/>
        </p:nvCxnSpPr>
        <p:spPr>
          <a:xfrm>
            <a:off x="384041" y="3552908"/>
            <a:ext cx="3749634" cy="0"/>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20" name="Conector recto 19">
            <a:extLst>
              <a:ext uri="{FF2B5EF4-FFF2-40B4-BE49-F238E27FC236}">
                <a16:creationId xmlns:a16="http://schemas.microsoft.com/office/drawing/2014/main" id="{FF4FD7E4-D671-4250-A11F-D48C2EA57086}"/>
              </a:ext>
            </a:extLst>
          </p:cNvPr>
          <p:cNvCxnSpPr>
            <a:cxnSpLocks/>
          </p:cNvCxnSpPr>
          <p:nvPr/>
        </p:nvCxnSpPr>
        <p:spPr>
          <a:xfrm>
            <a:off x="4824208" y="3552908"/>
            <a:ext cx="3749634" cy="0"/>
          </a:xfrm>
          <a:prstGeom prst="line">
            <a:avLst/>
          </a:prstGeom>
          <a:ln w="63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575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149294" y="2471045"/>
            <a:ext cx="6857999" cy="1938992"/>
          </a:xfrm>
          <a:prstGeom prst="rect">
            <a:avLst/>
          </a:prstGeom>
          <a:noFill/>
        </p:spPr>
        <p:txBody>
          <a:bodyPr wrap="square" rtlCol="0">
            <a:spAutoFit/>
          </a:bodyPr>
          <a:lstStyle/>
          <a:p>
            <a:pPr algn="ctr"/>
            <a:r>
              <a:rPr lang="es-CO" sz="3000" b="1" dirty="0">
                <a:solidFill>
                  <a:schemeClr val="accent1">
                    <a:lumMod val="75000"/>
                  </a:schemeClr>
                </a:solidFill>
                <a:latin typeface="Arial Narrow" panose="020B0606020202030204" pitchFamily="34" charset="0"/>
              </a:rPr>
              <a:t>Estado</a:t>
            </a:r>
          </a:p>
          <a:p>
            <a:pPr algn="ctr"/>
            <a:r>
              <a:rPr lang="es-CO" sz="3000" b="1" dirty="0">
                <a:solidFill>
                  <a:schemeClr val="accent1">
                    <a:lumMod val="75000"/>
                  </a:schemeClr>
                </a:solidFill>
                <a:latin typeface="Arial Narrow" panose="020B0606020202030204" pitchFamily="34" charset="0"/>
              </a:rPr>
              <a:t>Disponibilidad de inmuebles</a:t>
            </a:r>
          </a:p>
          <a:p>
            <a:pPr algn="ctr"/>
            <a:r>
              <a:rPr lang="es-CO" sz="3000" b="1" dirty="0">
                <a:solidFill>
                  <a:schemeClr val="accent1">
                    <a:lumMod val="75000"/>
                  </a:schemeClr>
                </a:solidFill>
                <a:latin typeface="Arial Narrow" panose="020B0606020202030204" pitchFamily="34" charset="0"/>
              </a:rPr>
              <a:t>Proceso de comercialización</a:t>
            </a:r>
          </a:p>
          <a:p>
            <a:pPr algn="ctr"/>
            <a:r>
              <a:rPr lang="es-CO" sz="3000" b="1" dirty="0">
                <a:solidFill>
                  <a:schemeClr val="accent1">
                    <a:lumMod val="75000"/>
                  </a:schemeClr>
                </a:solidFill>
                <a:latin typeface="Arial Narrow" panose="020B0606020202030204" pitchFamily="34" charset="0"/>
              </a:rPr>
              <a:t>año 2019</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893428"/>
            <a:ext cx="1286351" cy="559118"/>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914859"/>
            <a:ext cx="3112770" cy="534829"/>
          </a:xfrm>
          <a:prstGeom prst="rect">
            <a:avLst/>
          </a:prstGeom>
        </p:spPr>
      </p:pic>
    </p:spTree>
    <p:extLst>
      <p:ext uri="{BB962C8B-B14F-4D97-AF65-F5344CB8AC3E}">
        <p14:creationId xmlns:p14="http://schemas.microsoft.com/office/powerpoint/2010/main" val="1277404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576262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893428"/>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914859"/>
            <a:ext cx="3112770" cy="534829"/>
          </a:xfrm>
          <a:prstGeom prst="rect">
            <a:avLst/>
          </a:prstGeom>
        </p:spPr>
      </p:pic>
      <p:sp>
        <p:nvSpPr>
          <p:cNvPr id="11" name="CuadroTexto 10">
            <a:extLst>
              <a:ext uri="{FF2B5EF4-FFF2-40B4-BE49-F238E27FC236}">
                <a16:creationId xmlns:a16="http://schemas.microsoft.com/office/drawing/2014/main" id="{992A25CA-C285-4FBD-80D3-904C55A98870}"/>
              </a:ext>
            </a:extLst>
          </p:cNvPr>
          <p:cNvSpPr txBox="1"/>
          <p:nvPr/>
        </p:nvSpPr>
        <p:spPr>
          <a:xfrm>
            <a:off x="72355" y="5812396"/>
            <a:ext cx="2945927" cy="207749"/>
          </a:xfrm>
          <a:prstGeom prst="rect">
            <a:avLst/>
          </a:prstGeom>
          <a:noFill/>
        </p:spPr>
        <p:txBody>
          <a:bodyPr wrap="square" rtlCol="0">
            <a:spAutoFit/>
          </a:bodyPr>
          <a:lstStyle/>
          <a:p>
            <a:r>
              <a:rPr lang="es-CO" sz="750" i="1" dirty="0">
                <a:solidFill>
                  <a:schemeClr val="bg1"/>
                </a:solidFill>
              </a:rPr>
              <a:t>Fuente de la información – CISA informe a corte  21 de enero 2019</a:t>
            </a:r>
          </a:p>
        </p:txBody>
      </p:sp>
      <p:sp>
        <p:nvSpPr>
          <p:cNvPr id="17" name="CuadroTexto 16">
            <a:extLst>
              <a:ext uri="{FF2B5EF4-FFF2-40B4-BE49-F238E27FC236}">
                <a16:creationId xmlns:a16="http://schemas.microsoft.com/office/drawing/2014/main" id="{7D825DAA-985C-4BC9-A772-E3B79DFD6EBC}"/>
              </a:ext>
            </a:extLst>
          </p:cNvPr>
          <p:cNvSpPr txBox="1"/>
          <p:nvPr/>
        </p:nvSpPr>
        <p:spPr>
          <a:xfrm>
            <a:off x="1863878" y="1018482"/>
            <a:ext cx="4109338" cy="30008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350" dirty="0">
                <a:solidFill>
                  <a:schemeClr val="bg1">
                    <a:lumMod val="50000"/>
                  </a:schemeClr>
                </a:solidFill>
              </a:rPr>
              <a:t>Evolución proceso Comercialización </a:t>
            </a:r>
          </a:p>
        </p:txBody>
      </p:sp>
      <p:cxnSp>
        <p:nvCxnSpPr>
          <p:cNvPr id="19" name="Conector recto 18">
            <a:extLst>
              <a:ext uri="{FF2B5EF4-FFF2-40B4-BE49-F238E27FC236}">
                <a16:creationId xmlns:a16="http://schemas.microsoft.com/office/drawing/2014/main" id="{06E23E6D-C9B8-4B93-8F31-8887408B0FF4}"/>
              </a:ext>
            </a:extLst>
          </p:cNvPr>
          <p:cNvCxnSpPr/>
          <p:nvPr/>
        </p:nvCxnSpPr>
        <p:spPr>
          <a:xfrm>
            <a:off x="4572000" y="3701809"/>
            <a:ext cx="0" cy="1960892"/>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25" name="Conector recto 24">
            <a:extLst>
              <a:ext uri="{FF2B5EF4-FFF2-40B4-BE49-F238E27FC236}">
                <a16:creationId xmlns:a16="http://schemas.microsoft.com/office/drawing/2014/main" id="{D4D3D309-3D4E-4E01-B15F-325C53312FF2}"/>
              </a:ext>
            </a:extLst>
          </p:cNvPr>
          <p:cNvCxnSpPr/>
          <p:nvPr/>
        </p:nvCxnSpPr>
        <p:spPr>
          <a:xfrm>
            <a:off x="4572000" y="1530253"/>
            <a:ext cx="0" cy="1960892"/>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28" name="CuadroTexto 27">
            <a:extLst>
              <a:ext uri="{FF2B5EF4-FFF2-40B4-BE49-F238E27FC236}">
                <a16:creationId xmlns:a16="http://schemas.microsoft.com/office/drawing/2014/main" id="{E6EECC03-2560-4906-A61A-B011DBF596E2}"/>
              </a:ext>
            </a:extLst>
          </p:cNvPr>
          <p:cNvSpPr txBox="1"/>
          <p:nvPr/>
        </p:nvSpPr>
        <p:spPr>
          <a:xfrm>
            <a:off x="6336506" y="5747564"/>
            <a:ext cx="2524125" cy="253916"/>
          </a:xfrm>
          <a:prstGeom prst="rect">
            <a:avLst/>
          </a:prstGeom>
          <a:noFill/>
        </p:spPr>
        <p:txBody>
          <a:bodyPr wrap="square" rtlCol="0">
            <a:spAutoFit/>
          </a:bodyPr>
          <a:lstStyle/>
          <a:p>
            <a:pPr algn="r"/>
            <a:r>
              <a:rPr lang="es-ES" sz="1050" dirty="0">
                <a:solidFill>
                  <a:srgbClr val="A9A8A9"/>
                </a:solidFill>
                <a:latin typeface="Arial Narrow" panose="020B0606020202030204" pitchFamily="34" charset="0"/>
                <a:cs typeface="Lato Regular"/>
              </a:rPr>
              <a:t>Gerencia Comercial</a:t>
            </a:r>
          </a:p>
        </p:txBody>
      </p:sp>
      <p:sp>
        <p:nvSpPr>
          <p:cNvPr id="29" name="CuadroTexto 28">
            <a:extLst>
              <a:ext uri="{FF2B5EF4-FFF2-40B4-BE49-F238E27FC236}">
                <a16:creationId xmlns:a16="http://schemas.microsoft.com/office/drawing/2014/main" id="{1A8F7D61-C4DC-4EFB-8FED-E2C2565817F4}"/>
              </a:ext>
            </a:extLst>
          </p:cNvPr>
          <p:cNvSpPr txBox="1"/>
          <p:nvPr/>
        </p:nvSpPr>
        <p:spPr>
          <a:xfrm>
            <a:off x="4564670" y="4413006"/>
            <a:ext cx="721017" cy="50783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900" dirty="0">
                <a:solidFill>
                  <a:schemeClr val="tx2">
                    <a:lumMod val="75000"/>
                  </a:schemeClr>
                </a:solidFill>
              </a:rPr>
              <a:t>Evolución ventas por ciudad.</a:t>
            </a:r>
          </a:p>
        </p:txBody>
      </p:sp>
      <p:sp>
        <p:nvSpPr>
          <p:cNvPr id="30" name="CuadroTexto 29">
            <a:extLst>
              <a:ext uri="{FF2B5EF4-FFF2-40B4-BE49-F238E27FC236}">
                <a16:creationId xmlns:a16="http://schemas.microsoft.com/office/drawing/2014/main" id="{ECB779EF-C0D2-489C-AE61-6CADE260E73E}"/>
              </a:ext>
            </a:extLst>
          </p:cNvPr>
          <p:cNvSpPr txBox="1"/>
          <p:nvPr/>
        </p:nvSpPr>
        <p:spPr>
          <a:xfrm>
            <a:off x="420036" y="3574365"/>
            <a:ext cx="3696661"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900" dirty="0">
                <a:solidFill>
                  <a:schemeClr val="tx2">
                    <a:lumMod val="75000"/>
                  </a:schemeClr>
                </a:solidFill>
              </a:rPr>
              <a:t>Evolución ventas por rango de valor</a:t>
            </a:r>
          </a:p>
        </p:txBody>
      </p:sp>
      <p:sp>
        <p:nvSpPr>
          <p:cNvPr id="31" name="CuadroTexto 30">
            <a:extLst>
              <a:ext uri="{FF2B5EF4-FFF2-40B4-BE49-F238E27FC236}">
                <a16:creationId xmlns:a16="http://schemas.microsoft.com/office/drawing/2014/main" id="{27AA210D-649C-432A-BAD5-D3FE65C021B1}"/>
              </a:ext>
            </a:extLst>
          </p:cNvPr>
          <p:cNvSpPr txBox="1"/>
          <p:nvPr/>
        </p:nvSpPr>
        <p:spPr>
          <a:xfrm>
            <a:off x="4838216" y="1492847"/>
            <a:ext cx="3794793"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900" dirty="0">
                <a:solidFill>
                  <a:schemeClr val="tx2">
                    <a:lumMod val="75000"/>
                  </a:schemeClr>
                </a:solidFill>
              </a:rPr>
              <a:t>Portafolio disponible por estado legal</a:t>
            </a:r>
          </a:p>
        </p:txBody>
      </p:sp>
      <p:sp>
        <p:nvSpPr>
          <p:cNvPr id="32" name="CuadroTexto 31">
            <a:extLst>
              <a:ext uri="{FF2B5EF4-FFF2-40B4-BE49-F238E27FC236}">
                <a16:creationId xmlns:a16="http://schemas.microsoft.com/office/drawing/2014/main" id="{D6393E48-C365-4365-97EA-46F9F6AC5D55}"/>
              </a:ext>
            </a:extLst>
          </p:cNvPr>
          <p:cNvSpPr txBox="1"/>
          <p:nvPr/>
        </p:nvSpPr>
        <p:spPr>
          <a:xfrm>
            <a:off x="420037" y="1487756"/>
            <a:ext cx="3713639"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900" dirty="0">
                <a:solidFill>
                  <a:schemeClr val="tx2">
                    <a:lumMod val="75000"/>
                  </a:schemeClr>
                </a:solidFill>
              </a:rPr>
              <a:t>Portafolio disponible por tipo de inmueble.</a:t>
            </a:r>
          </a:p>
        </p:txBody>
      </p:sp>
      <p:pic>
        <p:nvPicPr>
          <p:cNvPr id="4" name="Imagen 3">
            <a:extLst>
              <a:ext uri="{FF2B5EF4-FFF2-40B4-BE49-F238E27FC236}">
                <a16:creationId xmlns:a16="http://schemas.microsoft.com/office/drawing/2014/main" id="{9443DA04-4639-462C-9242-3C69A75B8458}"/>
              </a:ext>
            </a:extLst>
          </p:cNvPr>
          <p:cNvPicPr>
            <a:picLocks noChangeAspect="1"/>
          </p:cNvPicPr>
          <p:nvPr/>
        </p:nvPicPr>
        <p:blipFill>
          <a:blip r:embed="rId4"/>
          <a:stretch>
            <a:fillRect/>
          </a:stretch>
        </p:blipFill>
        <p:spPr>
          <a:xfrm>
            <a:off x="545923" y="1707671"/>
            <a:ext cx="3461864" cy="1698126"/>
          </a:xfrm>
          <a:prstGeom prst="rect">
            <a:avLst/>
          </a:prstGeom>
        </p:spPr>
      </p:pic>
      <p:pic>
        <p:nvPicPr>
          <p:cNvPr id="7" name="Imagen 6">
            <a:extLst>
              <a:ext uri="{FF2B5EF4-FFF2-40B4-BE49-F238E27FC236}">
                <a16:creationId xmlns:a16="http://schemas.microsoft.com/office/drawing/2014/main" id="{9E441C72-6F38-4585-A7C0-2437B5C0F228}"/>
              </a:ext>
            </a:extLst>
          </p:cNvPr>
          <p:cNvPicPr>
            <a:picLocks noChangeAspect="1"/>
          </p:cNvPicPr>
          <p:nvPr/>
        </p:nvPicPr>
        <p:blipFill>
          <a:blip r:embed="rId5"/>
          <a:stretch>
            <a:fillRect/>
          </a:stretch>
        </p:blipFill>
        <p:spPr>
          <a:xfrm>
            <a:off x="4838215" y="1719219"/>
            <a:ext cx="3794794" cy="1298760"/>
          </a:xfrm>
          <a:prstGeom prst="rect">
            <a:avLst/>
          </a:prstGeom>
        </p:spPr>
      </p:pic>
      <p:sp>
        <p:nvSpPr>
          <p:cNvPr id="10" name="CuadroTexto 9">
            <a:extLst>
              <a:ext uri="{FF2B5EF4-FFF2-40B4-BE49-F238E27FC236}">
                <a16:creationId xmlns:a16="http://schemas.microsoft.com/office/drawing/2014/main" id="{17B70302-F553-485C-8DED-84F0A5039BA2}"/>
              </a:ext>
            </a:extLst>
          </p:cNvPr>
          <p:cNvSpPr txBox="1"/>
          <p:nvPr/>
        </p:nvSpPr>
        <p:spPr>
          <a:xfrm>
            <a:off x="6578317" y="2021253"/>
            <a:ext cx="314588" cy="334835"/>
          </a:xfrm>
          <a:prstGeom prst="rect">
            <a:avLst/>
          </a:prstGeom>
          <a:noFill/>
        </p:spPr>
        <p:txBody>
          <a:bodyPr wrap="square" rtlCol="0">
            <a:spAutoFit/>
          </a:bodyPr>
          <a:lstStyle/>
          <a:p>
            <a:r>
              <a:rPr lang="es-CO" sz="788" b="1" dirty="0">
                <a:solidFill>
                  <a:srgbClr val="00B050"/>
                </a:solidFill>
              </a:rPr>
              <a:t>45%</a:t>
            </a:r>
          </a:p>
        </p:txBody>
      </p:sp>
      <p:sp>
        <p:nvSpPr>
          <p:cNvPr id="21" name="CuadroTexto 20">
            <a:extLst>
              <a:ext uri="{FF2B5EF4-FFF2-40B4-BE49-F238E27FC236}">
                <a16:creationId xmlns:a16="http://schemas.microsoft.com/office/drawing/2014/main" id="{F715A3CD-09A4-4EE9-AB76-AF244EB48343}"/>
              </a:ext>
            </a:extLst>
          </p:cNvPr>
          <p:cNvSpPr txBox="1"/>
          <p:nvPr/>
        </p:nvSpPr>
        <p:spPr>
          <a:xfrm>
            <a:off x="6578317" y="2273664"/>
            <a:ext cx="314588" cy="334835"/>
          </a:xfrm>
          <a:prstGeom prst="rect">
            <a:avLst/>
          </a:prstGeom>
          <a:noFill/>
        </p:spPr>
        <p:txBody>
          <a:bodyPr wrap="square" rtlCol="0">
            <a:spAutoFit/>
          </a:bodyPr>
          <a:lstStyle/>
          <a:p>
            <a:r>
              <a:rPr lang="es-CO" sz="788" b="1" dirty="0">
                <a:solidFill>
                  <a:srgbClr val="00B050"/>
                </a:solidFill>
              </a:rPr>
              <a:t>54%</a:t>
            </a:r>
          </a:p>
        </p:txBody>
      </p:sp>
      <p:sp>
        <p:nvSpPr>
          <p:cNvPr id="22" name="CuadroTexto 21">
            <a:extLst>
              <a:ext uri="{FF2B5EF4-FFF2-40B4-BE49-F238E27FC236}">
                <a16:creationId xmlns:a16="http://schemas.microsoft.com/office/drawing/2014/main" id="{985B60CC-B28D-40BD-8026-6338BF7CDA23}"/>
              </a:ext>
            </a:extLst>
          </p:cNvPr>
          <p:cNvSpPr txBox="1"/>
          <p:nvPr/>
        </p:nvSpPr>
        <p:spPr>
          <a:xfrm>
            <a:off x="6578317" y="2526075"/>
            <a:ext cx="314588" cy="213585"/>
          </a:xfrm>
          <a:prstGeom prst="rect">
            <a:avLst/>
          </a:prstGeom>
          <a:noFill/>
        </p:spPr>
        <p:txBody>
          <a:bodyPr wrap="square" rtlCol="0">
            <a:spAutoFit/>
          </a:bodyPr>
          <a:lstStyle/>
          <a:p>
            <a:r>
              <a:rPr lang="es-CO" sz="788" b="1" dirty="0">
                <a:solidFill>
                  <a:srgbClr val="00B050"/>
                </a:solidFill>
              </a:rPr>
              <a:t>1%</a:t>
            </a:r>
          </a:p>
        </p:txBody>
      </p:sp>
      <p:sp>
        <p:nvSpPr>
          <p:cNvPr id="23" name="CuadroTexto 22">
            <a:extLst>
              <a:ext uri="{FF2B5EF4-FFF2-40B4-BE49-F238E27FC236}">
                <a16:creationId xmlns:a16="http://schemas.microsoft.com/office/drawing/2014/main" id="{B4071442-3A72-4EF4-995C-F02FB700586C}"/>
              </a:ext>
            </a:extLst>
          </p:cNvPr>
          <p:cNvSpPr txBox="1"/>
          <p:nvPr/>
        </p:nvSpPr>
        <p:spPr>
          <a:xfrm>
            <a:off x="8416548" y="2021253"/>
            <a:ext cx="314588" cy="334835"/>
          </a:xfrm>
          <a:prstGeom prst="rect">
            <a:avLst/>
          </a:prstGeom>
          <a:noFill/>
        </p:spPr>
        <p:txBody>
          <a:bodyPr wrap="square" rtlCol="0">
            <a:spAutoFit/>
          </a:bodyPr>
          <a:lstStyle/>
          <a:p>
            <a:r>
              <a:rPr lang="es-CO" sz="788" b="1" dirty="0">
                <a:solidFill>
                  <a:srgbClr val="00B050"/>
                </a:solidFill>
              </a:rPr>
              <a:t>49%</a:t>
            </a:r>
          </a:p>
        </p:txBody>
      </p:sp>
      <p:sp>
        <p:nvSpPr>
          <p:cNvPr id="24" name="CuadroTexto 23">
            <a:extLst>
              <a:ext uri="{FF2B5EF4-FFF2-40B4-BE49-F238E27FC236}">
                <a16:creationId xmlns:a16="http://schemas.microsoft.com/office/drawing/2014/main" id="{028B5ED2-8CF0-46D9-88D0-74E37B98B094}"/>
              </a:ext>
            </a:extLst>
          </p:cNvPr>
          <p:cNvSpPr txBox="1"/>
          <p:nvPr/>
        </p:nvSpPr>
        <p:spPr>
          <a:xfrm>
            <a:off x="8416548" y="2273664"/>
            <a:ext cx="314588" cy="334835"/>
          </a:xfrm>
          <a:prstGeom prst="rect">
            <a:avLst/>
          </a:prstGeom>
          <a:noFill/>
        </p:spPr>
        <p:txBody>
          <a:bodyPr wrap="square" rtlCol="0">
            <a:spAutoFit/>
          </a:bodyPr>
          <a:lstStyle/>
          <a:p>
            <a:r>
              <a:rPr lang="es-CO" sz="788" b="1" dirty="0">
                <a:solidFill>
                  <a:srgbClr val="00B050"/>
                </a:solidFill>
              </a:rPr>
              <a:t>38%</a:t>
            </a:r>
          </a:p>
        </p:txBody>
      </p:sp>
      <p:sp>
        <p:nvSpPr>
          <p:cNvPr id="26" name="CuadroTexto 25">
            <a:extLst>
              <a:ext uri="{FF2B5EF4-FFF2-40B4-BE49-F238E27FC236}">
                <a16:creationId xmlns:a16="http://schemas.microsoft.com/office/drawing/2014/main" id="{B94FF2DA-0761-4802-BB2C-2BC194D8463A}"/>
              </a:ext>
            </a:extLst>
          </p:cNvPr>
          <p:cNvSpPr txBox="1"/>
          <p:nvPr/>
        </p:nvSpPr>
        <p:spPr>
          <a:xfrm>
            <a:off x="8416548" y="2526075"/>
            <a:ext cx="314588" cy="334835"/>
          </a:xfrm>
          <a:prstGeom prst="rect">
            <a:avLst/>
          </a:prstGeom>
          <a:noFill/>
        </p:spPr>
        <p:txBody>
          <a:bodyPr wrap="square" rtlCol="0">
            <a:spAutoFit/>
          </a:bodyPr>
          <a:lstStyle/>
          <a:p>
            <a:r>
              <a:rPr lang="es-CO" sz="788" b="1" dirty="0">
                <a:solidFill>
                  <a:srgbClr val="00B050"/>
                </a:solidFill>
              </a:rPr>
              <a:t>13%</a:t>
            </a:r>
          </a:p>
        </p:txBody>
      </p:sp>
      <p:cxnSp>
        <p:nvCxnSpPr>
          <p:cNvPr id="27" name="Conector recto 26">
            <a:extLst>
              <a:ext uri="{FF2B5EF4-FFF2-40B4-BE49-F238E27FC236}">
                <a16:creationId xmlns:a16="http://schemas.microsoft.com/office/drawing/2014/main" id="{90407489-C6E8-4EC4-BCC1-279277DCAF9A}"/>
              </a:ext>
            </a:extLst>
          </p:cNvPr>
          <p:cNvCxnSpPr>
            <a:cxnSpLocks/>
          </p:cNvCxnSpPr>
          <p:nvPr/>
        </p:nvCxnSpPr>
        <p:spPr>
          <a:xfrm>
            <a:off x="384041" y="3527741"/>
            <a:ext cx="3749634" cy="0"/>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33" name="Conector recto 32">
            <a:extLst>
              <a:ext uri="{FF2B5EF4-FFF2-40B4-BE49-F238E27FC236}">
                <a16:creationId xmlns:a16="http://schemas.microsoft.com/office/drawing/2014/main" id="{98487ACF-ABDF-44C1-8948-2F306950AEEC}"/>
              </a:ext>
            </a:extLst>
          </p:cNvPr>
          <p:cNvCxnSpPr>
            <a:cxnSpLocks/>
          </p:cNvCxnSpPr>
          <p:nvPr/>
        </p:nvCxnSpPr>
        <p:spPr>
          <a:xfrm>
            <a:off x="4824208" y="3527741"/>
            <a:ext cx="3749634" cy="0"/>
          </a:xfrm>
          <a:prstGeom prst="line">
            <a:avLst/>
          </a:prstGeom>
          <a:ln w="6350"/>
        </p:spPr>
        <p:style>
          <a:lnRef idx="2">
            <a:schemeClr val="accent1"/>
          </a:lnRef>
          <a:fillRef idx="0">
            <a:schemeClr val="accent1"/>
          </a:fillRef>
          <a:effectRef idx="1">
            <a:schemeClr val="accent1"/>
          </a:effectRef>
          <a:fontRef idx="minor">
            <a:schemeClr val="tx1"/>
          </a:fontRef>
        </p:style>
      </p:cxnSp>
      <p:pic>
        <p:nvPicPr>
          <p:cNvPr id="16" name="Imagen 15">
            <a:extLst>
              <a:ext uri="{FF2B5EF4-FFF2-40B4-BE49-F238E27FC236}">
                <a16:creationId xmlns:a16="http://schemas.microsoft.com/office/drawing/2014/main" id="{4E3B6DE9-73A0-48A8-8B98-664288500020}"/>
              </a:ext>
            </a:extLst>
          </p:cNvPr>
          <p:cNvPicPr>
            <a:picLocks noChangeAspect="1"/>
          </p:cNvPicPr>
          <p:nvPr/>
        </p:nvPicPr>
        <p:blipFill>
          <a:blip r:embed="rId6"/>
          <a:stretch>
            <a:fillRect/>
          </a:stretch>
        </p:blipFill>
        <p:spPr>
          <a:xfrm>
            <a:off x="420036" y="3904314"/>
            <a:ext cx="3696661" cy="1481995"/>
          </a:xfrm>
          <a:prstGeom prst="rect">
            <a:avLst/>
          </a:prstGeom>
        </p:spPr>
      </p:pic>
      <p:sp>
        <p:nvSpPr>
          <p:cNvPr id="34" name="CuadroTexto 33">
            <a:extLst>
              <a:ext uri="{FF2B5EF4-FFF2-40B4-BE49-F238E27FC236}">
                <a16:creationId xmlns:a16="http://schemas.microsoft.com/office/drawing/2014/main" id="{89A7D7AB-675E-4623-AA0D-2DB2388007BC}"/>
              </a:ext>
            </a:extLst>
          </p:cNvPr>
          <p:cNvSpPr txBox="1"/>
          <p:nvPr/>
        </p:nvSpPr>
        <p:spPr>
          <a:xfrm>
            <a:off x="2068181" y="4123746"/>
            <a:ext cx="314588" cy="213585"/>
          </a:xfrm>
          <a:prstGeom prst="rect">
            <a:avLst/>
          </a:prstGeom>
          <a:noFill/>
        </p:spPr>
        <p:txBody>
          <a:bodyPr wrap="square" rtlCol="0">
            <a:spAutoFit/>
          </a:bodyPr>
          <a:lstStyle/>
          <a:p>
            <a:r>
              <a:rPr lang="es-CO" sz="788" b="1" dirty="0">
                <a:solidFill>
                  <a:srgbClr val="00B050"/>
                </a:solidFill>
              </a:rPr>
              <a:t>1%</a:t>
            </a:r>
          </a:p>
        </p:txBody>
      </p:sp>
      <p:sp>
        <p:nvSpPr>
          <p:cNvPr id="37" name="CuadroTexto 36">
            <a:extLst>
              <a:ext uri="{FF2B5EF4-FFF2-40B4-BE49-F238E27FC236}">
                <a16:creationId xmlns:a16="http://schemas.microsoft.com/office/drawing/2014/main" id="{68FF2292-215B-4E0E-81B6-003FF2BCF000}"/>
              </a:ext>
            </a:extLst>
          </p:cNvPr>
          <p:cNvSpPr txBox="1"/>
          <p:nvPr/>
        </p:nvSpPr>
        <p:spPr>
          <a:xfrm>
            <a:off x="3868661" y="4123746"/>
            <a:ext cx="314588" cy="334835"/>
          </a:xfrm>
          <a:prstGeom prst="rect">
            <a:avLst/>
          </a:prstGeom>
          <a:noFill/>
        </p:spPr>
        <p:txBody>
          <a:bodyPr wrap="square" rtlCol="0">
            <a:spAutoFit/>
          </a:bodyPr>
          <a:lstStyle/>
          <a:p>
            <a:r>
              <a:rPr lang="es-CO" sz="788" b="1" dirty="0">
                <a:solidFill>
                  <a:srgbClr val="00B050"/>
                </a:solidFill>
              </a:rPr>
              <a:t>29%</a:t>
            </a:r>
          </a:p>
        </p:txBody>
      </p:sp>
      <p:sp>
        <p:nvSpPr>
          <p:cNvPr id="40" name="CuadroTexto 39">
            <a:extLst>
              <a:ext uri="{FF2B5EF4-FFF2-40B4-BE49-F238E27FC236}">
                <a16:creationId xmlns:a16="http://schemas.microsoft.com/office/drawing/2014/main" id="{0C1CDB84-0CB0-4958-9D15-4B932F152777}"/>
              </a:ext>
            </a:extLst>
          </p:cNvPr>
          <p:cNvSpPr txBox="1"/>
          <p:nvPr/>
        </p:nvSpPr>
        <p:spPr>
          <a:xfrm>
            <a:off x="2068181" y="4337148"/>
            <a:ext cx="314588" cy="213585"/>
          </a:xfrm>
          <a:prstGeom prst="rect">
            <a:avLst/>
          </a:prstGeom>
          <a:noFill/>
        </p:spPr>
        <p:txBody>
          <a:bodyPr wrap="square" rtlCol="0">
            <a:spAutoFit/>
          </a:bodyPr>
          <a:lstStyle/>
          <a:p>
            <a:r>
              <a:rPr lang="es-CO" sz="788" b="1" dirty="0">
                <a:solidFill>
                  <a:srgbClr val="00B050"/>
                </a:solidFill>
              </a:rPr>
              <a:t>8%</a:t>
            </a:r>
          </a:p>
        </p:txBody>
      </p:sp>
      <p:sp>
        <p:nvSpPr>
          <p:cNvPr id="41" name="CuadroTexto 40">
            <a:extLst>
              <a:ext uri="{FF2B5EF4-FFF2-40B4-BE49-F238E27FC236}">
                <a16:creationId xmlns:a16="http://schemas.microsoft.com/office/drawing/2014/main" id="{FC593D7A-C1B2-4A0A-A99C-B4F1F90993AC}"/>
              </a:ext>
            </a:extLst>
          </p:cNvPr>
          <p:cNvSpPr txBox="1"/>
          <p:nvPr/>
        </p:nvSpPr>
        <p:spPr>
          <a:xfrm>
            <a:off x="3868661" y="4337148"/>
            <a:ext cx="314588" cy="334835"/>
          </a:xfrm>
          <a:prstGeom prst="rect">
            <a:avLst/>
          </a:prstGeom>
          <a:noFill/>
        </p:spPr>
        <p:txBody>
          <a:bodyPr wrap="square" rtlCol="0">
            <a:spAutoFit/>
          </a:bodyPr>
          <a:lstStyle/>
          <a:p>
            <a:r>
              <a:rPr lang="es-CO" sz="788" b="1" dirty="0">
                <a:solidFill>
                  <a:srgbClr val="00B050"/>
                </a:solidFill>
              </a:rPr>
              <a:t>29%</a:t>
            </a:r>
          </a:p>
        </p:txBody>
      </p:sp>
      <p:sp>
        <p:nvSpPr>
          <p:cNvPr id="42" name="CuadroTexto 41">
            <a:extLst>
              <a:ext uri="{FF2B5EF4-FFF2-40B4-BE49-F238E27FC236}">
                <a16:creationId xmlns:a16="http://schemas.microsoft.com/office/drawing/2014/main" id="{1CC7D9B1-2067-4314-9AD6-ACE50F2C751D}"/>
              </a:ext>
            </a:extLst>
          </p:cNvPr>
          <p:cNvSpPr txBox="1"/>
          <p:nvPr/>
        </p:nvSpPr>
        <p:spPr>
          <a:xfrm>
            <a:off x="2068181" y="4551084"/>
            <a:ext cx="314588" cy="334835"/>
          </a:xfrm>
          <a:prstGeom prst="rect">
            <a:avLst/>
          </a:prstGeom>
          <a:noFill/>
        </p:spPr>
        <p:txBody>
          <a:bodyPr wrap="square" rtlCol="0">
            <a:spAutoFit/>
          </a:bodyPr>
          <a:lstStyle/>
          <a:p>
            <a:r>
              <a:rPr lang="es-CO" sz="788" b="1" dirty="0">
                <a:solidFill>
                  <a:srgbClr val="00B050"/>
                </a:solidFill>
              </a:rPr>
              <a:t>13%</a:t>
            </a:r>
          </a:p>
        </p:txBody>
      </p:sp>
      <p:sp>
        <p:nvSpPr>
          <p:cNvPr id="43" name="CuadroTexto 42">
            <a:extLst>
              <a:ext uri="{FF2B5EF4-FFF2-40B4-BE49-F238E27FC236}">
                <a16:creationId xmlns:a16="http://schemas.microsoft.com/office/drawing/2014/main" id="{BD80447F-2623-4D98-B9A6-F8B07A60DDB2}"/>
              </a:ext>
            </a:extLst>
          </p:cNvPr>
          <p:cNvSpPr txBox="1"/>
          <p:nvPr/>
        </p:nvSpPr>
        <p:spPr>
          <a:xfrm>
            <a:off x="3868661" y="4551084"/>
            <a:ext cx="314588" cy="334835"/>
          </a:xfrm>
          <a:prstGeom prst="rect">
            <a:avLst/>
          </a:prstGeom>
          <a:noFill/>
        </p:spPr>
        <p:txBody>
          <a:bodyPr wrap="square" rtlCol="0">
            <a:spAutoFit/>
          </a:bodyPr>
          <a:lstStyle/>
          <a:p>
            <a:r>
              <a:rPr lang="es-CO" sz="788" b="1" dirty="0">
                <a:solidFill>
                  <a:srgbClr val="00B050"/>
                </a:solidFill>
              </a:rPr>
              <a:t>17%</a:t>
            </a:r>
          </a:p>
        </p:txBody>
      </p:sp>
      <p:sp>
        <p:nvSpPr>
          <p:cNvPr id="44" name="CuadroTexto 43">
            <a:extLst>
              <a:ext uri="{FF2B5EF4-FFF2-40B4-BE49-F238E27FC236}">
                <a16:creationId xmlns:a16="http://schemas.microsoft.com/office/drawing/2014/main" id="{1591CA30-273E-4860-A16A-7F5BB296C6F5}"/>
              </a:ext>
            </a:extLst>
          </p:cNvPr>
          <p:cNvSpPr txBox="1"/>
          <p:nvPr/>
        </p:nvSpPr>
        <p:spPr>
          <a:xfrm>
            <a:off x="2068181" y="4765020"/>
            <a:ext cx="314588" cy="334835"/>
          </a:xfrm>
          <a:prstGeom prst="rect">
            <a:avLst/>
          </a:prstGeom>
          <a:noFill/>
        </p:spPr>
        <p:txBody>
          <a:bodyPr wrap="square" rtlCol="0">
            <a:spAutoFit/>
          </a:bodyPr>
          <a:lstStyle/>
          <a:p>
            <a:r>
              <a:rPr lang="es-CO" sz="788" b="1" dirty="0">
                <a:solidFill>
                  <a:srgbClr val="00B050"/>
                </a:solidFill>
              </a:rPr>
              <a:t>26%</a:t>
            </a:r>
          </a:p>
        </p:txBody>
      </p:sp>
      <p:sp>
        <p:nvSpPr>
          <p:cNvPr id="45" name="CuadroTexto 44">
            <a:extLst>
              <a:ext uri="{FF2B5EF4-FFF2-40B4-BE49-F238E27FC236}">
                <a16:creationId xmlns:a16="http://schemas.microsoft.com/office/drawing/2014/main" id="{7C543656-9C6E-4E8C-B94C-1C12836B445F}"/>
              </a:ext>
            </a:extLst>
          </p:cNvPr>
          <p:cNvSpPr txBox="1"/>
          <p:nvPr/>
        </p:nvSpPr>
        <p:spPr>
          <a:xfrm>
            <a:off x="3868661" y="4765020"/>
            <a:ext cx="314588" cy="334835"/>
          </a:xfrm>
          <a:prstGeom prst="rect">
            <a:avLst/>
          </a:prstGeom>
          <a:noFill/>
        </p:spPr>
        <p:txBody>
          <a:bodyPr wrap="square" rtlCol="0">
            <a:spAutoFit/>
          </a:bodyPr>
          <a:lstStyle/>
          <a:p>
            <a:r>
              <a:rPr lang="es-CO" sz="788" b="1" dirty="0">
                <a:solidFill>
                  <a:srgbClr val="00B050"/>
                </a:solidFill>
              </a:rPr>
              <a:t>15%</a:t>
            </a:r>
          </a:p>
        </p:txBody>
      </p:sp>
      <p:sp>
        <p:nvSpPr>
          <p:cNvPr id="46" name="CuadroTexto 45">
            <a:extLst>
              <a:ext uri="{FF2B5EF4-FFF2-40B4-BE49-F238E27FC236}">
                <a16:creationId xmlns:a16="http://schemas.microsoft.com/office/drawing/2014/main" id="{212552D1-DB79-43B4-A88A-296845AC2053}"/>
              </a:ext>
            </a:extLst>
          </p:cNvPr>
          <p:cNvSpPr txBox="1"/>
          <p:nvPr/>
        </p:nvSpPr>
        <p:spPr>
          <a:xfrm>
            <a:off x="2068181" y="4983591"/>
            <a:ext cx="314588" cy="334835"/>
          </a:xfrm>
          <a:prstGeom prst="rect">
            <a:avLst/>
          </a:prstGeom>
          <a:noFill/>
        </p:spPr>
        <p:txBody>
          <a:bodyPr wrap="square" rtlCol="0">
            <a:spAutoFit/>
          </a:bodyPr>
          <a:lstStyle/>
          <a:p>
            <a:r>
              <a:rPr lang="es-CO" sz="788" b="1" dirty="0">
                <a:solidFill>
                  <a:srgbClr val="00B050"/>
                </a:solidFill>
              </a:rPr>
              <a:t>52%</a:t>
            </a:r>
          </a:p>
        </p:txBody>
      </p:sp>
      <p:sp>
        <p:nvSpPr>
          <p:cNvPr id="47" name="CuadroTexto 46">
            <a:extLst>
              <a:ext uri="{FF2B5EF4-FFF2-40B4-BE49-F238E27FC236}">
                <a16:creationId xmlns:a16="http://schemas.microsoft.com/office/drawing/2014/main" id="{AE38965F-BC30-4D45-A130-9079DA080693}"/>
              </a:ext>
            </a:extLst>
          </p:cNvPr>
          <p:cNvSpPr txBox="1"/>
          <p:nvPr/>
        </p:nvSpPr>
        <p:spPr>
          <a:xfrm>
            <a:off x="3868661" y="4983591"/>
            <a:ext cx="314588" cy="213585"/>
          </a:xfrm>
          <a:prstGeom prst="rect">
            <a:avLst/>
          </a:prstGeom>
          <a:noFill/>
        </p:spPr>
        <p:txBody>
          <a:bodyPr wrap="square" rtlCol="0">
            <a:spAutoFit/>
          </a:bodyPr>
          <a:lstStyle/>
          <a:p>
            <a:r>
              <a:rPr lang="es-CO" sz="788" b="1" dirty="0">
                <a:solidFill>
                  <a:srgbClr val="00B050"/>
                </a:solidFill>
              </a:rPr>
              <a:t>9%</a:t>
            </a:r>
          </a:p>
        </p:txBody>
      </p:sp>
      <p:pic>
        <p:nvPicPr>
          <p:cNvPr id="20" name="Imagen 19">
            <a:extLst>
              <a:ext uri="{FF2B5EF4-FFF2-40B4-BE49-F238E27FC236}">
                <a16:creationId xmlns:a16="http://schemas.microsoft.com/office/drawing/2014/main" id="{5E4B5311-1FDF-47F5-9B3E-790A5B2D914D}"/>
              </a:ext>
            </a:extLst>
          </p:cNvPr>
          <p:cNvPicPr>
            <a:picLocks noChangeAspect="1"/>
          </p:cNvPicPr>
          <p:nvPr/>
        </p:nvPicPr>
        <p:blipFill>
          <a:blip r:embed="rId7"/>
          <a:stretch>
            <a:fillRect/>
          </a:stretch>
        </p:blipFill>
        <p:spPr>
          <a:xfrm>
            <a:off x="5315193" y="3574366"/>
            <a:ext cx="3317816" cy="2170382"/>
          </a:xfrm>
          <a:prstGeom prst="rect">
            <a:avLst/>
          </a:prstGeom>
        </p:spPr>
      </p:pic>
    </p:spTree>
    <p:extLst>
      <p:ext uri="{BB962C8B-B14F-4D97-AF65-F5344CB8AC3E}">
        <p14:creationId xmlns:p14="http://schemas.microsoft.com/office/powerpoint/2010/main" val="2007499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576262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893428"/>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914859"/>
            <a:ext cx="3112770" cy="534829"/>
          </a:xfrm>
          <a:prstGeom prst="rect">
            <a:avLst/>
          </a:prstGeom>
        </p:spPr>
      </p:pic>
      <p:sp>
        <p:nvSpPr>
          <p:cNvPr id="11" name="CuadroTexto 10">
            <a:extLst>
              <a:ext uri="{FF2B5EF4-FFF2-40B4-BE49-F238E27FC236}">
                <a16:creationId xmlns:a16="http://schemas.microsoft.com/office/drawing/2014/main" id="{992A25CA-C285-4FBD-80D3-904C55A98870}"/>
              </a:ext>
            </a:extLst>
          </p:cNvPr>
          <p:cNvSpPr txBox="1"/>
          <p:nvPr/>
        </p:nvSpPr>
        <p:spPr>
          <a:xfrm>
            <a:off x="72355" y="5812396"/>
            <a:ext cx="2945927" cy="207749"/>
          </a:xfrm>
          <a:prstGeom prst="rect">
            <a:avLst/>
          </a:prstGeom>
          <a:noFill/>
        </p:spPr>
        <p:txBody>
          <a:bodyPr wrap="square" rtlCol="0">
            <a:spAutoFit/>
          </a:bodyPr>
          <a:lstStyle/>
          <a:p>
            <a:r>
              <a:rPr lang="es-CO" sz="750" i="1" dirty="0">
                <a:solidFill>
                  <a:schemeClr val="bg1"/>
                </a:solidFill>
              </a:rPr>
              <a:t>Fuente de la información – CISA informe a corte  21 de enero 2019</a:t>
            </a:r>
          </a:p>
        </p:txBody>
      </p:sp>
      <p:sp>
        <p:nvSpPr>
          <p:cNvPr id="17" name="CuadroTexto 16">
            <a:extLst>
              <a:ext uri="{FF2B5EF4-FFF2-40B4-BE49-F238E27FC236}">
                <a16:creationId xmlns:a16="http://schemas.microsoft.com/office/drawing/2014/main" id="{7D825DAA-985C-4BC9-A772-E3B79DFD6EBC}"/>
              </a:ext>
            </a:extLst>
          </p:cNvPr>
          <p:cNvSpPr txBox="1"/>
          <p:nvPr/>
        </p:nvSpPr>
        <p:spPr>
          <a:xfrm>
            <a:off x="1863878" y="1018482"/>
            <a:ext cx="4109338" cy="30008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350" dirty="0">
                <a:solidFill>
                  <a:schemeClr val="bg1">
                    <a:lumMod val="50000"/>
                  </a:schemeClr>
                </a:solidFill>
              </a:rPr>
              <a:t>Top 10 Inmuebles disponibles.</a:t>
            </a:r>
          </a:p>
        </p:txBody>
      </p:sp>
      <p:sp>
        <p:nvSpPr>
          <p:cNvPr id="28" name="CuadroTexto 27">
            <a:extLst>
              <a:ext uri="{FF2B5EF4-FFF2-40B4-BE49-F238E27FC236}">
                <a16:creationId xmlns:a16="http://schemas.microsoft.com/office/drawing/2014/main" id="{E6EECC03-2560-4906-A61A-B011DBF596E2}"/>
              </a:ext>
            </a:extLst>
          </p:cNvPr>
          <p:cNvSpPr txBox="1"/>
          <p:nvPr/>
        </p:nvSpPr>
        <p:spPr>
          <a:xfrm>
            <a:off x="6336506" y="5747564"/>
            <a:ext cx="2524125" cy="253916"/>
          </a:xfrm>
          <a:prstGeom prst="rect">
            <a:avLst/>
          </a:prstGeom>
          <a:noFill/>
        </p:spPr>
        <p:txBody>
          <a:bodyPr wrap="square" rtlCol="0">
            <a:spAutoFit/>
          </a:bodyPr>
          <a:lstStyle/>
          <a:p>
            <a:pPr algn="r"/>
            <a:r>
              <a:rPr lang="es-ES" sz="1050" dirty="0">
                <a:solidFill>
                  <a:srgbClr val="A9A8A9"/>
                </a:solidFill>
                <a:latin typeface="Arial Narrow" panose="020B0606020202030204" pitchFamily="34" charset="0"/>
                <a:cs typeface="Lato Regular"/>
              </a:rPr>
              <a:t>Gerencia Comercial</a:t>
            </a:r>
          </a:p>
        </p:txBody>
      </p:sp>
      <p:pic>
        <p:nvPicPr>
          <p:cNvPr id="3" name="Imagen 2">
            <a:extLst>
              <a:ext uri="{FF2B5EF4-FFF2-40B4-BE49-F238E27FC236}">
                <a16:creationId xmlns:a16="http://schemas.microsoft.com/office/drawing/2014/main" id="{6B2E13E4-E689-49B0-830C-6DBFB983896F}"/>
              </a:ext>
            </a:extLst>
          </p:cNvPr>
          <p:cNvPicPr>
            <a:picLocks noChangeAspect="1"/>
          </p:cNvPicPr>
          <p:nvPr/>
        </p:nvPicPr>
        <p:blipFill>
          <a:blip r:embed="rId4"/>
          <a:stretch>
            <a:fillRect/>
          </a:stretch>
        </p:blipFill>
        <p:spPr>
          <a:xfrm>
            <a:off x="934424" y="1730717"/>
            <a:ext cx="7265625" cy="3781891"/>
          </a:xfrm>
          <a:prstGeom prst="rect">
            <a:avLst/>
          </a:prstGeom>
        </p:spPr>
      </p:pic>
    </p:spTree>
    <p:extLst>
      <p:ext uri="{BB962C8B-B14F-4D97-AF65-F5344CB8AC3E}">
        <p14:creationId xmlns:p14="http://schemas.microsoft.com/office/powerpoint/2010/main" val="1143822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576262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893428"/>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914859"/>
            <a:ext cx="3112770" cy="534829"/>
          </a:xfrm>
          <a:prstGeom prst="rect">
            <a:avLst/>
          </a:prstGeom>
        </p:spPr>
      </p:pic>
      <p:sp>
        <p:nvSpPr>
          <p:cNvPr id="11" name="CuadroTexto 10">
            <a:extLst>
              <a:ext uri="{FF2B5EF4-FFF2-40B4-BE49-F238E27FC236}">
                <a16:creationId xmlns:a16="http://schemas.microsoft.com/office/drawing/2014/main" id="{992A25CA-C285-4FBD-80D3-904C55A98870}"/>
              </a:ext>
            </a:extLst>
          </p:cNvPr>
          <p:cNvSpPr txBox="1"/>
          <p:nvPr/>
        </p:nvSpPr>
        <p:spPr>
          <a:xfrm>
            <a:off x="72355" y="5812396"/>
            <a:ext cx="2945927" cy="207749"/>
          </a:xfrm>
          <a:prstGeom prst="rect">
            <a:avLst/>
          </a:prstGeom>
          <a:noFill/>
        </p:spPr>
        <p:txBody>
          <a:bodyPr wrap="square" rtlCol="0">
            <a:spAutoFit/>
          </a:bodyPr>
          <a:lstStyle/>
          <a:p>
            <a:r>
              <a:rPr lang="es-CO" sz="750" i="1" dirty="0">
                <a:solidFill>
                  <a:schemeClr val="bg1"/>
                </a:solidFill>
              </a:rPr>
              <a:t>Fuente de la información – CISA informe a corte  21 de enero 2019</a:t>
            </a:r>
          </a:p>
        </p:txBody>
      </p:sp>
      <p:sp>
        <p:nvSpPr>
          <p:cNvPr id="28" name="CuadroTexto 27">
            <a:extLst>
              <a:ext uri="{FF2B5EF4-FFF2-40B4-BE49-F238E27FC236}">
                <a16:creationId xmlns:a16="http://schemas.microsoft.com/office/drawing/2014/main" id="{E6EECC03-2560-4906-A61A-B011DBF596E2}"/>
              </a:ext>
            </a:extLst>
          </p:cNvPr>
          <p:cNvSpPr txBox="1"/>
          <p:nvPr/>
        </p:nvSpPr>
        <p:spPr>
          <a:xfrm>
            <a:off x="6336506" y="5747564"/>
            <a:ext cx="2524125" cy="253916"/>
          </a:xfrm>
          <a:prstGeom prst="rect">
            <a:avLst/>
          </a:prstGeom>
          <a:noFill/>
        </p:spPr>
        <p:txBody>
          <a:bodyPr wrap="square" rtlCol="0">
            <a:spAutoFit/>
          </a:bodyPr>
          <a:lstStyle/>
          <a:p>
            <a:pPr algn="r"/>
            <a:r>
              <a:rPr lang="es-ES" sz="1050" dirty="0">
                <a:solidFill>
                  <a:srgbClr val="A9A8A9"/>
                </a:solidFill>
                <a:latin typeface="Arial Narrow" panose="020B0606020202030204" pitchFamily="34" charset="0"/>
                <a:cs typeface="Lato Regular"/>
              </a:rPr>
              <a:t>Gerencia Comercial</a:t>
            </a:r>
          </a:p>
        </p:txBody>
      </p:sp>
      <p:sp>
        <p:nvSpPr>
          <p:cNvPr id="12" name="CuadroTexto 11">
            <a:extLst>
              <a:ext uri="{FF2B5EF4-FFF2-40B4-BE49-F238E27FC236}">
                <a16:creationId xmlns:a16="http://schemas.microsoft.com/office/drawing/2014/main" id="{74F9CC46-E7C3-4C52-9F17-9491F60E5E9D}"/>
              </a:ext>
            </a:extLst>
          </p:cNvPr>
          <p:cNvSpPr txBox="1"/>
          <p:nvPr/>
        </p:nvSpPr>
        <p:spPr>
          <a:xfrm>
            <a:off x="547634" y="5346743"/>
            <a:ext cx="4859543" cy="24831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sz="1200" b="0" dirty="0">
                <a:latin typeface="Arial Narrow" panose="020B0606020202030204" pitchFamily="34" charset="0"/>
              </a:rPr>
              <a:t>El valor de recaudo año 2018, corresponde a </a:t>
            </a:r>
            <a:r>
              <a:rPr lang="es-CO" sz="1350" dirty="0">
                <a:solidFill>
                  <a:srgbClr val="00B050"/>
                </a:solidFill>
                <a:latin typeface="Arial Narrow" panose="020B0606020202030204" pitchFamily="34" charset="0"/>
              </a:rPr>
              <a:t>$</a:t>
            </a:r>
            <a:r>
              <a:rPr lang="es-CO" sz="1500" dirty="0">
                <a:solidFill>
                  <a:srgbClr val="00B050"/>
                </a:solidFill>
                <a:latin typeface="Arial Narrow" panose="020B0606020202030204" pitchFamily="34" charset="0"/>
              </a:rPr>
              <a:t>6.535</a:t>
            </a:r>
          </a:p>
        </p:txBody>
      </p:sp>
      <p:sp>
        <p:nvSpPr>
          <p:cNvPr id="14" name="CuadroTexto 13">
            <a:extLst>
              <a:ext uri="{FF2B5EF4-FFF2-40B4-BE49-F238E27FC236}">
                <a16:creationId xmlns:a16="http://schemas.microsoft.com/office/drawing/2014/main" id="{568B85FE-A269-443A-AC24-FC196A197B74}"/>
              </a:ext>
            </a:extLst>
          </p:cNvPr>
          <p:cNvSpPr txBox="1"/>
          <p:nvPr/>
        </p:nvSpPr>
        <p:spPr>
          <a:xfrm>
            <a:off x="1" y="1635600"/>
            <a:ext cx="9134474" cy="323165"/>
          </a:xfrm>
          <a:prstGeom prst="rect">
            <a:avLst/>
          </a:prstGeom>
          <a:noFill/>
        </p:spPr>
        <p:txBody>
          <a:bodyPr wrap="square" rtlCol="0">
            <a:spAutoFit/>
          </a:bodyPr>
          <a:lstStyle/>
          <a:p>
            <a:pPr algn="ctr"/>
            <a:r>
              <a:rPr lang="es-CO" sz="1500" b="1" dirty="0">
                <a:solidFill>
                  <a:schemeClr val="tx1">
                    <a:lumMod val="50000"/>
                    <a:lumOff val="50000"/>
                  </a:schemeClr>
                </a:solidFill>
                <a:latin typeface="Arial Narrow" panose="020B0606020202030204" pitchFamily="34" charset="0"/>
              </a:rPr>
              <a:t>Ventas Gestión Directa SAE.</a:t>
            </a:r>
          </a:p>
        </p:txBody>
      </p:sp>
      <p:pic>
        <p:nvPicPr>
          <p:cNvPr id="4" name="Imagen 3">
            <a:extLst>
              <a:ext uri="{FF2B5EF4-FFF2-40B4-BE49-F238E27FC236}">
                <a16:creationId xmlns:a16="http://schemas.microsoft.com/office/drawing/2014/main" id="{A89F31F2-61C8-4743-A95D-500C8B635383}"/>
              </a:ext>
            </a:extLst>
          </p:cNvPr>
          <p:cNvPicPr>
            <a:picLocks noChangeAspect="1"/>
          </p:cNvPicPr>
          <p:nvPr/>
        </p:nvPicPr>
        <p:blipFill>
          <a:blip r:embed="rId4"/>
          <a:stretch>
            <a:fillRect/>
          </a:stretch>
        </p:blipFill>
        <p:spPr>
          <a:xfrm>
            <a:off x="1264641" y="2179440"/>
            <a:ext cx="6477037" cy="2681309"/>
          </a:xfrm>
          <a:prstGeom prst="rect">
            <a:avLst/>
          </a:prstGeom>
        </p:spPr>
      </p:pic>
    </p:spTree>
    <p:extLst>
      <p:ext uri="{BB962C8B-B14F-4D97-AF65-F5344CB8AC3E}">
        <p14:creationId xmlns:p14="http://schemas.microsoft.com/office/powerpoint/2010/main" val="807116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CO" sz="4000" dirty="0">
                <a:solidFill>
                  <a:srgbClr val="000A8B"/>
                </a:solidFill>
              </a:rPr>
              <a:t>4. CRONOGRAMA PRESENTACION ESTADOS FINANCIEROS</a:t>
            </a: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1890917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graphicFrame>
        <p:nvGraphicFramePr>
          <p:cNvPr id="12" name="Tabla 11">
            <a:extLst>
              <a:ext uri="{FF2B5EF4-FFF2-40B4-BE49-F238E27FC236}">
                <a16:creationId xmlns:a16="http://schemas.microsoft.com/office/drawing/2014/main" id="{C80C2E82-BACB-43A4-A260-72E65E4D35D6}"/>
              </a:ext>
            </a:extLst>
          </p:cNvPr>
          <p:cNvGraphicFramePr>
            <a:graphicFrameLocks noGrp="1"/>
          </p:cNvGraphicFramePr>
          <p:nvPr>
            <p:extLst>
              <p:ext uri="{D42A27DB-BD31-4B8C-83A1-F6EECF244321}">
                <p14:modId xmlns:p14="http://schemas.microsoft.com/office/powerpoint/2010/main" val="3421300312"/>
              </p:ext>
            </p:extLst>
          </p:nvPr>
        </p:nvGraphicFramePr>
        <p:xfrm>
          <a:off x="756309" y="1674298"/>
          <a:ext cx="8022566" cy="4243074"/>
        </p:xfrm>
        <a:graphic>
          <a:graphicData uri="http://schemas.openxmlformats.org/drawingml/2006/table">
            <a:tbl>
              <a:tblPr/>
              <a:tblGrid>
                <a:gridCol w="1709001">
                  <a:extLst>
                    <a:ext uri="{9D8B030D-6E8A-4147-A177-3AD203B41FA5}">
                      <a16:colId xmlns:a16="http://schemas.microsoft.com/office/drawing/2014/main" val="1080210192"/>
                    </a:ext>
                  </a:extLst>
                </a:gridCol>
                <a:gridCol w="6313565">
                  <a:extLst>
                    <a:ext uri="{9D8B030D-6E8A-4147-A177-3AD203B41FA5}">
                      <a16:colId xmlns:a16="http://schemas.microsoft.com/office/drawing/2014/main" val="1354249435"/>
                    </a:ext>
                  </a:extLst>
                </a:gridCol>
              </a:tblGrid>
              <a:tr h="367851">
                <a:tc gridSpan="2">
                  <a:txBody>
                    <a:bodyPr/>
                    <a:lstStyle/>
                    <a:p>
                      <a:pPr algn="ctr" fontAlgn="t"/>
                      <a:r>
                        <a:rPr lang="es-CO" sz="1800" b="1" i="0" u="sng" strike="noStrike" dirty="0">
                          <a:solidFill>
                            <a:srgbClr val="000000"/>
                          </a:solidFill>
                          <a:effectLst/>
                          <a:latin typeface="Arial Narrow" panose="020B0606020202030204" pitchFamily="34" charset="0"/>
                        </a:rPr>
                        <a:t>CRONOGRAMA PRESENTACION Y APROBACION ESTADOS FINANCIEROS SAE S.A.S.</a:t>
                      </a:r>
                    </a:p>
                  </a:txBody>
                  <a:tcPr marL="8555" marR="8555" marT="8555" marB="0">
                    <a:lnL>
                      <a:noFill/>
                    </a:lnL>
                    <a:lnR>
                      <a:noFill/>
                    </a:lnR>
                    <a:lnT>
                      <a:noFill/>
                    </a:lnT>
                    <a:lnB>
                      <a:noFill/>
                    </a:lnB>
                  </a:tcPr>
                </a:tc>
                <a:tc hMerge="1">
                  <a:txBody>
                    <a:bodyPr/>
                    <a:lstStyle/>
                    <a:p>
                      <a:endParaRPr lang="es-CO"/>
                    </a:p>
                  </a:txBody>
                  <a:tcPr/>
                </a:tc>
                <a:extLst>
                  <a:ext uri="{0D108BD9-81ED-4DB2-BD59-A6C34878D82A}">
                    <a16:rowId xmlns:a16="http://schemas.microsoft.com/office/drawing/2014/main" val="1667942198"/>
                  </a:ext>
                </a:extLst>
              </a:tr>
              <a:tr h="128697">
                <a:tc>
                  <a:txBody>
                    <a:bodyPr/>
                    <a:lstStyle/>
                    <a:p>
                      <a:pPr algn="ctr" fontAlgn="t"/>
                      <a:endParaRPr lang="es-CO" sz="2200" b="1" i="0" u="sng" strike="noStrike" dirty="0">
                        <a:solidFill>
                          <a:srgbClr val="000000"/>
                        </a:solidFill>
                        <a:effectLst/>
                        <a:latin typeface="Arial Narrow" panose="020B0606020202030204" pitchFamily="34" charset="0"/>
                      </a:endParaRPr>
                    </a:p>
                  </a:txBody>
                  <a:tcPr marL="8555" marR="8555" marT="8555" marB="0">
                    <a:lnL>
                      <a:noFill/>
                    </a:lnL>
                    <a:lnR>
                      <a:noFill/>
                    </a:lnR>
                    <a:lnT>
                      <a:noFill/>
                    </a:lnT>
                    <a:lnB>
                      <a:noFill/>
                    </a:lnB>
                  </a:tcPr>
                </a:tc>
                <a:tc>
                  <a:txBody>
                    <a:bodyPr/>
                    <a:lstStyle/>
                    <a:p>
                      <a:pPr algn="ctr" fontAlgn="t"/>
                      <a:endParaRPr lang="es-CO" sz="2200" b="1" i="0" u="sng" strike="noStrike" dirty="0">
                        <a:solidFill>
                          <a:srgbClr val="000000"/>
                        </a:solidFill>
                        <a:effectLst/>
                        <a:latin typeface="Arial Narrow" panose="020B0606020202030204" pitchFamily="34" charset="0"/>
                      </a:endParaRPr>
                    </a:p>
                  </a:txBody>
                  <a:tcPr marL="8555" marR="8555" marT="8555" marB="0">
                    <a:lnL>
                      <a:noFill/>
                    </a:lnL>
                    <a:lnR>
                      <a:noFill/>
                    </a:lnR>
                    <a:lnT>
                      <a:noFill/>
                    </a:lnT>
                    <a:lnB>
                      <a:noFill/>
                    </a:lnB>
                  </a:tcPr>
                </a:tc>
                <a:extLst>
                  <a:ext uri="{0D108BD9-81ED-4DB2-BD59-A6C34878D82A}">
                    <a16:rowId xmlns:a16="http://schemas.microsoft.com/office/drawing/2014/main" val="821301369"/>
                  </a:ext>
                </a:extLst>
              </a:tr>
              <a:tr h="149035">
                <a:tc>
                  <a:txBody>
                    <a:bodyPr/>
                    <a:lstStyle/>
                    <a:p>
                      <a:pPr algn="ctr" fontAlgn="ctr"/>
                      <a:r>
                        <a:rPr lang="es-CO" sz="1800" b="1" i="0" u="none" strike="noStrike" dirty="0">
                          <a:solidFill>
                            <a:srgbClr val="000000"/>
                          </a:solidFill>
                          <a:effectLst/>
                          <a:latin typeface="Arial Narrow" panose="020B0606020202030204" pitchFamily="34" charset="0"/>
                        </a:rPr>
                        <a:t>FECHA                                                                  </a:t>
                      </a:r>
                    </a:p>
                  </a:txBody>
                  <a:tcPr marL="8555" marR="8555" marT="855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s-CO" sz="1800" b="1" i="0" u="none" strike="noStrike" dirty="0">
                          <a:solidFill>
                            <a:srgbClr val="000000"/>
                          </a:solidFill>
                          <a:effectLst/>
                          <a:latin typeface="Arial Narrow" panose="020B0606020202030204" pitchFamily="34" charset="0"/>
                        </a:rPr>
                        <a:t>ACTIVIDAD</a:t>
                      </a:r>
                    </a:p>
                  </a:txBody>
                  <a:tcPr marL="8555" marR="8555" marT="855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8050925"/>
                  </a:ext>
                </a:extLst>
              </a:tr>
              <a:tr h="290859">
                <a:tc>
                  <a:txBody>
                    <a:bodyPr/>
                    <a:lstStyle/>
                    <a:p>
                      <a:pPr marL="0" algn="l" defTabSz="457200" rtl="0" eaLnBrk="1" fontAlgn="ctr" latinLnBrk="0" hangingPunct="1"/>
                      <a:r>
                        <a:rPr lang="es-CO" sz="1800" b="0" i="0" u="none" strike="noStrike" kern="1200" dirty="0">
                          <a:solidFill>
                            <a:srgbClr val="000000"/>
                          </a:solidFill>
                          <a:effectLst/>
                          <a:latin typeface="Arial Narrow" panose="020B0606020202030204" pitchFamily="34" charset="0"/>
                          <a:ea typeface="+mn-ea"/>
                          <a:cs typeface="+mn-cs"/>
                        </a:rPr>
                        <a:t>Febrero 8 de 2019</a:t>
                      </a:r>
                    </a:p>
                  </a:txBody>
                  <a:tcPr>
                    <a:lnT w="6350" cap="flat" cmpd="sng" algn="ctr">
                      <a:solidFill>
                        <a:srgbClr val="000000"/>
                      </a:solidFill>
                      <a:prstDash val="solid"/>
                      <a:round/>
                      <a:headEnd type="none" w="med" len="med"/>
                      <a:tailEnd type="none" w="med" len="med"/>
                    </a:lnT>
                  </a:tcPr>
                </a:tc>
                <a:tc>
                  <a:txBody>
                    <a:bodyPr/>
                    <a:lstStyle/>
                    <a:p>
                      <a:pPr marL="0" algn="l" defTabSz="457200" rtl="0" eaLnBrk="1" fontAlgn="ctr" latinLnBrk="0" hangingPunct="1"/>
                      <a:r>
                        <a:rPr lang="es-CO" sz="1800" b="0" i="0" u="none" strike="noStrike" kern="1200" dirty="0">
                          <a:solidFill>
                            <a:srgbClr val="000000"/>
                          </a:solidFill>
                          <a:effectLst/>
                          <a:latin typeface="Arial Narrow" panose="020B0606020202030204" pitchFamily="34" charset="0"/>
                          <a:ea typeface="+mn-ea"/>
                          <a:cs typeface="+mn-cs"/>
                        </a:rPr>
                        <a:t>Entrega de Información por parte de SAE</a:t>
                      </a:r>
                    </a:p>
                  </a:txBody>
                  <a:tcPr marL="8555" marR="8555" marT="8555" marB="0">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0365641"/>
                  </a:ext>
                </a:extLst>
              </a:tr>
              <a:tr h="0">
                <a:tc>
                  <a:txBody>
                    <a:bodyPr/>
                    <a:lstStyle/>
                    <a:p>
                      <a:pPr algn="l" fontAlgn="ctr"/>
                      <a:r>
                        <a:rPr lang="es-CO" sz="1800" b="0" i="0" u="none" strike="noStrike" dirty="0">
                          <a:solidFill>
                            <a:srgbClr val="000000"/>
                          </a:solidFill>
                          <a:effectLst/>
                          <a:latin typeface="Arial Narrow" panose="020B0606020202030204" pitchFamily="34" charset="0"/>
                        </a:rPr>
                        <a:t>Febrero 13 -2019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defTabSz="457200" rtl="0" eaLnBrk="1" fontAlgn="t" latinLnBrk="0" hangingPunct="1">
                        <a:lnSpc>
                          <a:spcPct val="100000"/>
                        </a:lnSpc>
                        <a:spcBef>
                          <a:spcPts val="0"/>
                        </a:spcBef>
                        <a:spcAft>
                          <a:spcPts val="0"/>
                        </a:spcAft>
                        <a:buClrTx/>
                        <a:buSzTx/>
                        <a:buFontTx/>
                        <a:buNone/>
                        <a:tabLst/>
                        <a:defRPr/>
                      </a:pPr>
                      <a:r>
                        <a:rPr lang="es-CO" sz="1800" b="0" i="0" u="none" strike="noStrike" dirty="0">
                          <a:solidFill>
                            <a:srgbClr val="000000"/>
                          </a:solidFill>
                          <a:effectLst/>
                          <a:latin typeface="Arial Narrow" panose="020B0606020202030204" pitchFamily="34" charset="0"/>
                        </a:rPr>
                        <a:t>Inicio Visita Revisoría Fiscal</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7341683"/>
                  </a:ext>
                </a:extLst>
              </a:tr>
              <a:tr h="216738">
                <a:tc>
                  <a:txBody>
                    <a:bodyPr/>
                    <a:lstStyle/>
                    <a:p>
                      <a:pPr algn="l" fontAlgn="ctr"/>
                      <a:r>
                        <a:rPr lang="es-CO" sz="1800" b="0" i="0" u="none" strike="noStrike" dirty="0">
                          <a:solidFill>
                            <a:srgbClr val="000000"/>
                          </a:solidFill>
                          <a:effectLst/>
                          <a:latin typeface="Arial Narrow" panose="020B0606020202030204" pitchFamily="34" charset="0"/>
                        </a:rPr>
                        <a:t>Febrero 15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Entrega de Información Complementaria - Notas a los E.F. por parte de SAE</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7340075"/>
                  </a:ext>
                </a:extLst>
              </a:tr>
              <a:tr h="322052">
                <a:tc>
                  <a:txBody>
                    <a:bodyPr/>
                    <a:lstStyle/>
                    <a:p>
                      <a:pPr algn="l" fontAlgn="ctr"/>
                      <a:r>
                        <a:rPr lang="es-CO" sz="1800" b="0" i="0" u="none" strike="noStrike" dirty="0">
                          <a:solidFill>
                            <a:srgbClr val="000000"/>
                          </a:solidFill>
                          <a:effectLst/>
                          <a:latin typeface="Arial Narrow" panose="020B0606020202030204" pitchFamily="34" charset="0"/>
                        </a:rPr>
                        <a:t>Febrero 20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Entrega Dictamen Preliminar por parte de Revisoría Fiscal</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7840304"/>
                  </a:ext>
                </a:extLst>
              </a:tr>
              <a:tr h="276045">
                <a:tc>
                  <a:txBody>
                    <a:bodyPr/>
                    <a:lstStyle/>
                    <a:p>
                      <a:pPr algn="l" fontAlgn="ctr"/>
                      <a:r>
                        <a:rPr lang="es-CO" sz="1800" b="0" i="0" u="none" strike="noStrike" dirty="0">
                          <a:solidFill>
                            <a:srgbClr val="000000"/>
                          </a:solidFill>
                          <a:effectLst/>
                          <a:latin typeface="Arial Narrow" panose="020B0606020202030204" pitchFamily="34" charset="0"/>
                        </a:rPr>
                        <a:t>Febrero 20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Entrega Información Preliminar a CISA</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5688850"/>
                  </a:ext>
                </a:extLst>
              </a:tr>
              <a:tr h="290859">
                <a:tc>
                  <a:txBody>
                    <a:bodyPr/>
                    <a:lstStyle/>
                    <a:p>
                      <a:pPr algn="l" fontAlgn="ctr"/>
                      <a:r>
                        <a:rPr lang="es-CO" sz="1800" b="0" i="0" u="none" strike="noStrike" dirty="0">
                          <a:solidFill>
                            <a:srgbClr val="000000"/>
                          </a:solidFill>
                          <a:effectLst/>
                          <a:latin typeface="Arial Narrow" panose="020B0606020202030204" pitchFamily="34" charset="0"/>
                        </a:rPr>
                        <a:t>Febrero 25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Comité Financiero - Presentación E.F. corte Dic./2018</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6742755"/>
                  </a:ext>
                </a:extLst>
              </a:tr>
              <a:tr h="290859">
                <a:tc>
                  <a:txBody>
                    <a:bodyPr/>
                    <a:lstStyle/>
                    <a:p>
                      <a:pPr algn="l" fontAlgn="ctr"/>
                      <a:r>
                        <a:rPr lang="es-CO" sz="1800" b="0" i="0" u="none" strike="noStrike" dirty="0">
                          <a:solidFill>
                            <a:srgbClr val="000000"/>
                          </a:solidFill>
                          <a:effectLst/>
                          <a:latin typeface="Arial Narrow" panose="020B0606020202030204" pitchFamily="34" charset="0"/>
                        </a:rPr>
                        <a:t>Febrero 27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Junta Directiva - Presentación y Aprobación E.F. corte Dic./2018</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9634213"/>
                  </a:ext>
                </a:extLst>
              </a:tr>
              <a:tr h="290859">
                <a:tc>
                  <a:txBody>
                    <a:bodyPr/>
                    <a:lstStyle/>
                    <a:p>
                      <a:pPr algn="l" fontAlgn="ctr"/>
                      <a:r>
                        <a:rPr lang="es-CO" sz="1800" b="0" i="0" u="none" strike="noStrike" dirty="0">
                          <a:solidFill>
                            <a:srgbClr val="000000"/>
                          </a:solidFill>
                          <a:effectLst/>
                          <a:latin typeface="Arial Narrow" panose="020B0606020202030204" pitchFamily="34" charset="0"/>
                        </a:rPr>
                        <a:t>Marzo 8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Citación Asamblea Ordinaria</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2289132"/>
                  </a:ext>
                </a:extLst>
              </a:tr>
              <a:tr h="290859">
                <a:tc>
                  <a:txBody>
                    <a:bodyPr/>
                    <a:lstStyle/>
                    <a:p>
                      <a:pPr algn="l" fontAlgn="ctr"/>
                      <a:r>
                        <a:rPr lang="es-CO" sz="1800" b="0" i="0" u="none" strike="noStrike" dirty="0">
                          <a:solidFill>
                            <a:srgbClr val="000000"/>
                          </a:solidFill>
                          <a:effectLst/>
                          <a:latin typeface="Arial Narrow" panose="020B0606020202030204" pitchFamily="34" charset="0"/>
                        </a:rPr>
                        <a:t>Marzo 15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Asamblea Ordinaria de Accionistas</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281835"/>
                  </a:ext>
                </a:extLst>
              </a:tr>
            </a:tbl>
          </a:graphicData>
        </a:graphic>
      </p:graphicFrame>
    </p:spTree>
    <p:extLst>
      <p:ext uri="{BB962C8B-B14F-4D97-AF65-F5344CB8AC3E}">
        <p14:creationId xmlns:p14="http://schemas.microsoft.com/office/powerpoint/2010/main" val="2992066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707886"/>
          </a:xfrm>
          <a:prstGeom prst="rect">
            <a:avLst/>
          </a:prstGeom>
          <a:noFill/>
        </p:spPr>
        <p:txBody>
          <a:bodyPr wrap="square" rtlCol="0">
            <a:spAutoFit/>
          </a:bodyPr>
          <a:lstStyle/>
          <a:p>
            <a:pPr algn="ctr"/>
            <a:r>
              <a:rPr lang="es-CO" sz="4000" dirty="0">
                <a:solidFill>
                  <a:srgbClr val="000A8B"/>
                </a:solidFill>
              </a:rPr>
              <a:t>5. VARIOS</a:t>
            </a: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3" name="CuadroTexto 2">
            <a:extLst>
              <a:ext uri="{FF2B5EF4-FFF2-40B4-BE49-F238E27FC236}">
                <a16:creationId xmlns:a16="http://schemas.microsoft.com/office/drawing/2014/main" id="{64644EA3-41E4-420D-B087-50AB7158175F}"/>
              </a:ext>
            </a:extLst>
          </p:cNvPr>
          <p:cNvSpPr txBox="1"/>
          <p:nvPr/>
        </p:nvSpPr>
        <p:spPr>
          <a:xfrm>
            <a:off x="2055302" y="3369565"/>
            <a:ext cx="5720027" cy="954107"/>
          </a:xfrm>
          <a:prstGeom prst="rect">
            <a:avLst/>
          </a:prstGeom>
          <a:noFill/>
        </p:spPr>
        <p:txBody>
          <a:bodyPr wrap="none" rtlCol="0">
            <a:spAutoFit/>
          </a:bodyPr>
          <a:lstStyle/>
          <a:p>
            <a:pPr marL="285750" indent="-285750">
              <a:buFontTx/>
              <a:buChar char="-"/>
            </a:pPr>
            <a:r>
              <a:rPr lang="es-CO" sz="2800" dirty="0">
                <a:solidFill>
                  <a:schemeClr val="tx2"/>
                </a:solidFill>
              </a:rPr>
              <a:t>Arrendamiento oficina principal SAE</a:t>
            </a:r>
          </a:p>
          <a:p>
            <a:pPr marL="285750" indent="-285750">
              <a:buFontTx/>
              <a:buChar char="-"/>
            </a:pPr>
            <a:r>
              <a:rPr lang="es-CO" sz="2800" dirty="0">
                <a:solidFill>
                  <a:schemeClr val="tx2"/>
                </a:solidFill>
              </a:rPr>
              <a:t>Contrato Revisoría Fiscal SAE</a:t>
            </a:r>
          </a:p>
        </p:txBody>
      </p:sp>
    </p:spTree>
    <p:extLst>
      <p:ext uri="{BB962C8B-B14F-4D97-AF65-F5344CB8AC3E}">
        <p14:creationId xmlns:p14="http://schemas.microsoft.com/office/powerpoint/2010/main" val="138031863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14209</TotalTime>
  <Words>908</Words>
  <Application>Microsoft Office PowerPoint</Application>
  <PresentationFormat>Presentación en pantalla (4:3)</PresentationFormat>
  <Paragraphs>168</Paragraphs>
  <Slides>29</Slides>
  <Notes>0</Notes>
  <HiddenSlides>1</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29</vt:i4>
      </vt:variant>
    </vt:vector>
  </HeadingPairs>
  <TitlesOfParts>
    <vt:vector size="36" baseType="lpstr">
      <vt:lpstr>Arial</vt:lpstr>
      <vt:lpstr>Arial </vt:lpstr>
      <vt:lpstr>Arial Narrow</vt:lpstr>
      <vt:lpstr>Calibri</vt:lpstr>
      <vt:lpstr>Lato Regular</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607</cp:revision>
  <cp:lastPrinted>2018-12-12T01:11:32Z</cp:lastPrinted>
  <dcterms:created xsi:type="dcterms:W3CDTF">2015-02-19T23:51:59Z</dcterms:created>
  <dcterms:modified xsi:type="dcterms:W3CDTF">2019-01-29T16:35:17Z</dcterms:modified>
</cp:coreProperties>
</file>