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446" r:id="rId3"/>
    <p:sldId id="448" r:id="rId4"/>
    <p:sldId id="273" r:id="rId5"/>
    <p:sldId id="274" r:id="rId6"/>
    <p:sldId id="286" r:id="rId7"/>
    <p:sldId id="447" r:id="rId8"/>
    <p:sldId id="449" r:id="rId9"/>
    <p:sldId id="450" r:id="rId10"/>
    <p:sldId id="452" r:id="rId11"/>
    <p:sldId id="451" r:id="rId12"/>
    <p:sldId id="454" r:id="rId13"/>
    <p:sldId id="456" r:id="rId14"/>
    <p:sldId id="816" r:id="rId15"/>
    <p:sldId id="817" r:id="rId16"/>
    <p:sldId id="828" r:id="rId17"/>
    <p:sldId id="834" r:id="rId18"/>
    <p:sldId id="832" r:id="rId19"/>
    <p:sldId id="833" r:id="rId20"/>
  </p:sldIdLst>
  <p:sldSz cx="12192000" cy="6858000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FEBRERO%202019\RESUMEN%20DE%20OPERACIONES%20MENSUAL%20A%20CONTABILIDAD%20FEBRERO_%20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FEBRERO%202019\RESUMEN%20DE%20OPERACIONES%20MENSUAL%20A%20CONTABILIDAD%20FEBRERO_%20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arreiro\Desktop\PRESENTACIONES%20PORTAFOLIO\FEBRERO%202019\RESUMEN%20DE%20OPERACIONES%20MENSUAL%20A%20CONTABILIDAD%20FEBRERO_%20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barreiro\Desktop\PRESENTACIONES%20PORTAFOLIO\FEBRERO%202019\RESUMEN%20DE%20OPERACIONES%20MENSUAL%20A%20CONTABILIDAD%20FEBRERO_%20201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barreiro\Desktop\PRESENTACIONES%20PORTAFOLIO\FEBRERO%202019\RESUMEN%20DE%20OPERACIONES%20MENSUAL%20A%20CONTABILIDAD%20FEBRERO_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 portafolio FEBRERO</a:t>
            </a:r>
            <a:r>
              <a:rPr lang="en-US" baseline="0"/>
              <a:t> 2019</a:t>
            </a: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655-417D-9261-2D0FED1D2273}"/>
              </c:ext>
            </c:extLst>
          </c:dPt>
          <c:dPt>
            <c:idx val="1"/>
            <c:bubble3D val="0"/>
            <c:explosion val="7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655-417D-9261-2D0FED1D2273}"/>
              </c:ext>
            </c:extLst>
          </c:dPt>
          <c:dLbls>
            <c:dLbl>
              <c:idx val="0"/>
              <c:layout>
                <c:manualLayout>
                  <c:x val="2.9898488166152006E-2"/>
                  <c:y val="5.16127163278751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65618626939925"/>
                      <c:h val="0.121556475252928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655-417D-9261-2D0FED1D2273}"/>
                </c:ext>
              </c:extLst>
            </c:dLbl>
            <c:dLbl>
              <c:idx val="1"/>
              <c:layout>
                <c:manualLayout>
                  <c:x val="-5.1113539211846477E-2"/>
                  <c:y val="1.61127844160194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55-417D-9261-2D0FED1D227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Hoja10!$C$57:$D$57</c:f>
              <c:strCache>
                <c:ptCount val="2"/>
                <c:pt idx="0">
                  <c:v>EXTINTOS</c:v>
                </c:pt>
                <c:pt idx="1">
                  <c:v>EN PROCESO EXTINCION </c:v>
                </c:pt>
              </c:strCache>
            </c:strRef>
          </c:cat>
          <c:val>
            <c:numRef>
              <c:f>Hoja10!$C$58:$D$58</c:f>
              <c:numCache>
                <c:formatCode>_(* #,##0.00_);_(* \(#,##0.00\);_(* "-"??_);_(@_)</c:formatCode>
                <c:ptCount val="2"/>
                <c:pt idx="0">
                  <c:v>83881</c:v>
                </c:pt>
                <c:pt idx="1">
                  <c:v>643602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55-417D-9261-2D0FED1D227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COMPOSICION DEL PORTAFOLIO EXTINTO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16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2C88-46AA-9BC4-1503326AE191}"/>
              </c:ext>
            </c:extLst>
          </c:dPt>
          <c:dPt>
            <c:idx val="1"/>
            <c:bubble3D val="0"/>
            <c:explosion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2C88-46AA-9BC4-1503326AE19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2C88-46AA-9BC4-1503326AE1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2C88-46AA-9BC4-1503326AE191}"/>
              </c:ext>
            </c:extLst>
          </c:dPt>
          <c:dLbls>
            <c:dLbl>
              <c:idx val="0"/>
              <c:layout>
                <c:manualLayout>
                  <c:x val="-0.13693691750912712"/>
                  <c:y val="8.22199117204150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88-46AA-9BC4-1503326AE191}"/>
                </c:ext>
              </c:extLst>
            </c:dLbl>
            <c:dLbl>
              <c:idx val="1"/>
              <c:layout>
                <c:manualLayout>
                  <c:x val="-4.3149938732183549E-3"/>
                  <c:y val="7.10616375119784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88-46AA-9BC4-1503326AE191}"/>
                </c:ext>
              </c:extLst>
            </c:dLbl>
            <c:dLbl>
              <c:idx val="2"/>
              <c:layout>
                <c:manualLayout>
                  <c:x val="5.5703244318483607E-2"/>
                  <c:y val="-1.82710715911554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88-46AA-9BC4-1503326AE191}"/>
                </c:ext>
              </c:extLst>
            </c:dLbl>
            <c:dLbl>
              <c:idx val="3"/>
              <c:layout>
                <c:manualLayout>
                  <c:x val="1.0810809277036352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88-46AA-9BC4-1503326AE1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Hoja10!$B$93:$B$96</c:f>
              <c:strCache>
                <c:ptCount val="4"/>
                <c:pt idx="0">
                  <c:v>Bancos Nacionales</c:v>
                </c:pt>
                <c:pt idx="1">
                  <c:v>FIC</c:v>
                </c:pt>
                <c:pt idx="2">
                  <c:v>TES</c:v>
                </c:pt>
                <c:pt idx="3">
                  <c:v>ACCIONES</c:v>
                </c:pt>
              </c:strCache>
            </c:strRef>
          </c:cat>
          <c:val>
            <c:numRef>
              <c:f>Hoja10!$C$93:$C$96</c:f>
              <c:numCache>
                <c:formatCode>_(* #,##0.00_);_(* \(#,##0.00\);_(* "-"??_);_(@_)</c:formatCode>
                <c:ptCount val="4"/>
                <c:pt idx="0">
                  <c:v>1076</c:v>
                </c:pt>
                <c:pt idx="1">
                  <c:v>19534</c:v>
                </c:pt>
                <c:pt idx="2">
                  <c:v>62354</c:v>
                </c:pt>
                <c:pt idx="3">
                  <c:v>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88-46AA-9BC4-1503326AE19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COMPOSICION DEL PORTAFOLIO EN PROCESO EXTINCION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15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838325468634542E-2"/>
          <c:y val="0.19418596719643924"/>
          <c:w val="0.8359149887654973"/>
          <c:h val="0.7444094220620864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84F-4464-A918-B79A2FE06A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84F-4464-A918-B79A2FE06A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84F-4464-A918-B79A2FE06A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84F-4464-A918-B79A2FE06A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484F-4464-A918-B79A2FE06AE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484F-4464-A918-B79A2FE06AE0}"/>
              </c:ext>
            </c:extLst>
          </c:dPt>
          <c:dLbls>
            <c:dLbl>
              <c:idx val="0"/>
              <c:layout>
                <c:manualLayout>
                  <c:x val="1.7765930094002624E-2"/>
                  <c:y val="3.8929436127480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4F-4464-A918-B79A2FE06AE0}"/>
                </c:ext>
              </c:extLst>
            </c:dLbl>
            <c:dLbl>
              <c:idx val="1"/>
              <c:layout>
                <c:manualLayout>
                  <c:x val="-0.18654226598702892"/>
                  <c:y val="2.50260660819516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4F-4464-A918-B79A2FE06AE0}"/>
                </c:ext>
              </c:extLst>
            </c:dLbl>
            <c:dLbl>
              <c:idx val="2"/>
              <c:layout>
                <c:manualLayout>
                  <c:x val="4.1205827497371651E-2"/>
                  <c:y val="6.39555406579911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4F-4464-A918-B79A2FE06AE0}"/>
                </c:ext>
              </c:extLst>
            </c:dLbl>
            <c:dLbl>
              <c:idx val="3"/>
              <c:layout>
                <c:manualLayout>
                  <c:x val="-0.13904017344317982"/>
                  <c:y val="1.0763537372993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4F-4464-A918-B79A2FE06AE0}"/>
                </c:ext>
              </c:extLst>
            </c:dLbl>
            <c:dLbl>
              <c:idx val="4"/>
              <c:layout>
                <c:manualLayout>
                  <c:x val="-2.6977944100915485E-2"/>
                  <c:y val="-0.310271041973981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84F-4464-A918-B79A2FE06AE0}"/>
                </c:ext>
              </c:extLst>
            </c:dLbl>
            <c:dLbl>
              <c:idx val="5"/>
              <c:layout>
                <c:manualLayout>
                  <c:x val="7.8170092413611988E-2"/>
                  <c:y val="-4.44907841456915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84F-4464-A918-B79A2FE06A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Hoja10!$B$115:$B$120</c:f>
              <c:strCache>
                <c:ptCount val="6"/>
                <c:pt idx="0">
                  <c:v>Bancos Nacionales</c:v>
                </c:pt>
                <c:pt idx="1">
                  <c:v>Bancos Internacionales</c:v>
                </c:pt>
                <c:pt idx="2">
                  <c:v>FIC</c:v>
                </c:pt>
                <c:pt idx="3">
                  <c:v>TES</c:v>
                </c:pt>
                <c:pt idx="4">
                  <c:v>CDT</c:v>
                </c:pt>
                <c:pt idx="5">
                  <c:v>ACCIONES</c:v>
                </c:pt>
              </c:strCache>
            </c:strRef>
          </c:cat>
          <c:val>
            <c:numRef>
              <c:f>Hoja10!$C$115:$C$120</c:f>
              <c:numCache>
                <c:formatCode>_(* #,##0.00_);_(* \(#,##0.00\);_(* "-"??_);_(@_)</c:formatCode>
                <c:ptCount val="6"/>
                <c:pt idx="0">
                  <c:v>7716</c:v>
                </c:pt>
                <c:pt idx="1">
                  <c:v>231</c:v>
                </c:pt>
                <c:pt idx="2">
                  <c:v>223535</c:v>
                </c:pt>
                <c:pt idx="3">
                  <c:v>199551</c:v>
                </c:pt>
                <c:pt idx="4">
                  <c:v>212296</c:v>
                </c:pt>
                <c:pt idx="5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84F-4464-A918-B79A2FE06AE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RECURSOS PROPIOS SAE FEBRERO 2019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985-41EF-A9FE-0A1083DEA52F}"/>
              </c:ext>
            </c:extLst>
          </c:dPt>
          <c:dPt>
            <c:idx val="1"/>
            <c:bubble3D val="0"/>
            <c:explosion val="27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985-41EF-A9FE-0A1083DEA52F}"/>
              </c:ext>
            </c:extLst>
          </c:dPt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85-41EF-A9FE-0A1083DEA52F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85-41EF-A9FE-0A1083DEA52F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Hoja10!$B$16:$B$17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Hoja10!$C$16:$C$17</c:f>
              <c:numCache>
                <c:formatCode>_(* #,##0.00_);_(* \(#,##0.00\);_(* "-"??_);_(@_)</c:formatCode>
                <c:ptCount val="2"/>
                <c:pt idx="0">
                  <c:v>730</c:v>
                </c:pt>
                <c:pt idx="1">
                  <c:v>2800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85-41EF-A9FE-0A1083DEA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RECURSOS PROYECTO</a:t>
            </a:r>
            <a:r>
              <a:rPr lang="en-US" baseline="0"/>
              <a:t> PAZ FEBRERO 2019</a:t>
            </a:r>
            <a:r>
              <a:rPr lang="en-US"/>
              <a:t> 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explosion val="26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B63-4B50-A031-C36265A6F0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B63-4B50-A031-C36265A6F0A7}"/>
              </c:ext>
            </c:extLst>
          </c:dPt>
          <c:dLbls>
            <c:dLbl>
              <c:idx val="0"/>
              <c:layout>
                <c:manualLayout>
                  <c:x val="0.21182931943946001"/>
                  <c:y val="7.0393600852736563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23647663905798"/>
                      <c:h val="0.177515930926820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B63-4B50-A031-C36265A6F0A7}"/>
                </c:ext>
              </c:extLst>
            </c:dLbl>
            <c:dLbl>
              <c:idx val="1"/>
              <c:layout>
                <c:manualLayout>
                  <c:x val="-0.30026624533920276"/>
                  <c:y val="-2.347397278359729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113484224907258"/>
                      <c:h val="0.130168453778514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B63-4B50-A031-C36265A6F0A7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Hoja10!$B$16:$B$17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Hoja10!$E$16:$E$17</c:f>
              <c:numCache>
                <c:formatCode>_(* #,##0.00_);_(* \(#,##0.00\);_(* "-"??_);_(@_)</c:formatCode>
                <c:ptCount val="2"/>
                <c:pt idx="0">
                  <c:v>40</c:v>
                </c:pt>
                <c:pt idx="1">
                  <c:v>7141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63-4B50-A031-C36265A6F0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2F90E-0B98-4A17-8F9B-488334A41F39}" type="datetimeFigureOut">
              <a:rPr lang="es-CO" smtClean="0"/>
              <a:t>26/03/2019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A0925-7742-4523-AD15-A77A22AC6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83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D0F50-6CB3-46E1-B0B1-0841C1D9753C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801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1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8.xml"/><Relationship Id="rId4" Type="http://schemas.openxmlformats.org/officeDocument/2006/relationships/slide" Target="slide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package" Target="../embeddings/Microsoft_Excel_Worksheet.xlsx"/><Relationship Id="rId7" Type="http://schemas.openxmlformats.org/officeDocument/2006/relationships/chart" Target="../charts/chart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%20ccardozo@saesas.gov.co" TargetMode="External"/><Relationship Id="rId2" Type="http://schemas.openxmlformats.org/officeDocument/2006/relationships/hyperlink" Target="http://www.saesas.gov.co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mailto:ccardozo@saesas.gov.c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C0522A5-1C63-4714-86BC-01E6AD8147E3}"/>
              </a:ext>
            </a:extLst>
          </p:cNvPr>
          <p:cNvSpPr txBox="1"/>
          <p:nvPr/>
        </p:nvSpPr>
        <p:spPr>
          <a:xfrm>
            <a:off x="1874753" y="1450401"/>
            <a:ext cx="7198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/>
              <a:t>COMITÉ FINANCIERO MARZO DE 2019</a:t>
            </a:r>
          </a:p>
          <a:p>
            <a:pPr algn="ctr"/>
            <a:r>
              <a:rPr lang="es-CO" sz="2400" dirty="0"/>
              <a:t>ORDEN DEL DIA: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9B7AEC9-727A-4826-915C-F0F95F32E6F6}"/>
              </a:ext>
            </a:extLst>
          </p:cNvPr>
          <p:cNvSpPr txBox="1"/>
          <p:nvPr/>
        </p:nvSpPr>
        <p:spPr>
          <a:xfrm>
            <a:off x="1777094" y="2941689"/>
            <a:ext cx="820982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/>
              <a:t>Estados Financieros SAE a Febrero 28 de 2019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/>
              <a:t>Informe Portafolio a Febrero 28 de 2019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/>
              <a:t>Adición Contrato Semovientes – Legal y Tierras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/>
              <a:t>Varios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401E91F-00A8-498F-8694-2D6ECB86F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00184FD-2966-4308-83A7-887E08A39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611DC164-F34E-4092-98CA-14CE194DF243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7A71F09-8C46-48EC-8C6F-741184885CAD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</p:spTree>
    <p:extLst>
      <p:ext uri="{BB962C8B-B14F-4D97-AF65-F5344CB8AC3E}">
        <p14:creationId xmlns:p14="http://schemas.microsoft.com/office/powerpoint/2010/main" val="1763660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2487253" y="2393229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1. ESTADOS FINANCIEROS SAE</a:t>
            </a:r>
          </a:p>
          <a:p>
            <a:pPr algn="ctr"/>
            <a:r>
              <a:rPr lang="es-CO" sz="4000" dirty="0">
                <a:solidFill>
                  <a:srgbClr val="000A8B"/>
                </a:solidFill>
              </a:rPr>
              <a:t> AL 28 DE FEBRERO DE 2019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DAAC2B1-364D-4B30-AD9A-E13A6E77198C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0AB5296-6D3A-4484-BE2B-583D11978131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D865CDB-B976-4507-88AD-E9A1E7DCE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9C95E7-2650-46DE-9DE2-436F17F6C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20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777094" y="234203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28 DE FEBRERO DE 2019 Y 28 DE FEBRERO DE 2018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C192886-395E-4880-B76C-70D872AD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A1D32A8-5972-4649-90F3-F2E0156BB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8D385DBD-F6C7-4CFC-B30F-24F70DE0B2EE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7014E63-92DC-4285-A78D-58D3E9211E3E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A7DE239-1691-4D78-A465-56734A81A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129233"/>
              </p:ext>
            </p:extLst>
          </p:nvPr>
        </p:nvGraphicFramePr>
        <p:xfrm>
          <a:off x="958362" y="1380392"/>
          <a:ext cx="9601199" cy="4845190"/>
        </p:xfrm>
        <a:graphic>
          <a:graphicData uri="http://schemas.openxmlformats.org/drawingml/2006/table">
            <a:tbl>
              <a:tblPr/>
              <a:tblGrid>
                <a:gridCol w="3711645">
                  <a:extLst>
                    <a:ext uri="{9D8B030D-6E8A-4147-A177-3AD203B41FA5}">
                      <a16:colId xmlns:a16="http://schemas.microsoft.com/office/drawing/2014/main" val="519911332"/>
                    </a:ext>
                  </a:extLst>
                </a:gridCol>
                <a:gridCol w="1196314">
                  <a:extLst>
                    <a:ext uri="{9D8B030D-6E8A-4147-A177-3AD203B41FA5}">
                      <a16:colId xmlns:a16="http://schemas.microsoft.com/office/drawing/2014/main" val="966194283"/>
                    </a:ext>
                  </a:extLst>
                </a:gridCol>
                <a:gridCol w="107362">
                  <a:extLst>
                    <a:ext uri="{9D8B030D-6E8A-4147-A177-3AD203B41FA5}">
                      <a16:colId xmlns:a16="http://schemas.microsoft.com/office/drawing/2014/main" val="359915380"/>
                    </a:ext>
                  </a:extLst>
                </a:gridCol>
                <a:gridCol w="1196314">
                  <a:extLst>
                    <a:ext uri="{9D8B030D-6E8A-4147-A177-3AD203B41FA5}">
                      <a16:colId xmlns:a16="http://schemas.microsoft.com/office/drawing/2014/main" val="3988998385"/>
                    </a:ext>
                  </a:extLst>
                </a:gridCol>
                <a:gridCol w="107362">
                  <a:extLst>
                    <a:ext uri="{9D8B030D-6E8A-4147-A177-3AD203B41FA5}">
                      <a16:colId xmlns:a16="http://schemas.microsoft.com/office/drawing/2014/main" val="4053477891"/>
                    </a:ext>
                  </a:extLst>
                </a:gridCol>
                <a:gridCol w="1119630">
                  <a:extLst>
                    <a:ext uri="{9D8B030D-6E8A-4147-A177-3AD203B41FA5}">
                      <a16:colId xmlns:a16="http://schemas.microsoft.com/office/drawing/2014/main" val="1748114452"/>
                    </a:ext>
                  </a:extLst>
                </a:gridCol>
                <a:gridCol w="107362">
                  <a:extLst>
                    <a:ext uri="{9D8B030D-6E8A-4147-A177-3AD203B41FA5}">
                      <a16:colId xmlns:a16="http://schemas.microsoft.com/office/drawing/2014/main" val="3395681804"/>
                    </a:ext>
                  </a:extLst>
                </a:gridCol>
                <a:gridCol w="1012267">
                  <a:extLst>
                    <a:ext uri="{9D8B030D-6E8A-4147-A177-3AD203B41FA5}">
                      <a16:colId xmlns:a16="http://schemas.microsoft.com/office/drawing/2014/main" val="3903565860"/>
                    </a:ext>
                  </a:extLst>
                </a:gridCol>
                <a:gridCol w="107362">
                  <a:extLst>
                    <a:ext uri="{9D8B030D-6E8A-4147-A177-3AD203B41FA5}">
                      <a16:colId xmlns:a16="http://schemas.microsoft.com/office/drawing/2014/main" val="2051776596"/>
                    </a:ext>
                  </a:extLst>
                </a:gridCol>
                <a:gridCol w="935581">
                  <a:extLst>
                    <a:ext uri="{9D8B030D-6E8A-4147-A177-3AD203B41FA5}">
                      <a16:colId xmlns:a16="http://schemas.microsoft.com/office/drawing/2014/main" val="1471146734"/>
                    </a:ext>
                  </a:extLst>
                </a:gridCol>
              </a:tblGrid>
              <a:tr h="61769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28-Feb-2019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28-Feb-2018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Variación % Febrero 2019 - 2018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Variación % Feb - Dic 2019-2018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165966"/>
                  </a:ext>
                </a:extLst>
              </a:tr>
              <a:tr h="21111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999251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3079106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7,568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7,030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6,201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494494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2,800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6,296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3,538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415025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 dirty="0">
                          <a:effectLst/>
                          <a:latin typeface="Calibri" panose="020F0502020204030204" pitchFamily="34" charset="0"/>
                        </a:rPr>
                        <a:t>3,088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2,984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2,368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282714"/>
                  </a:ext>
                </a:extLst>
              </a:tr>
              <a:tr h="21111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14,187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16,725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12,555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-15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34303"/>
                  </a:ext>
                </a:extLst>
              </a:tr>
              <a:tr h="267774"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393497"/>
                  </a:ext>
                </a:extLst>
              </a:tr>
              <a:tr h="21111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818125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 dirty="0">
                          <a:effectLst/>
                          <a:latin typeface="Calibri" panose="020F0502020204030204" pitchFamily="34" charset="0"/>
                        </a:rPr>
                        <a:t>598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564372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 dirty="0"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951059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-85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04837"/>
                  </a:ext>
                </a:extLst>
              </a:tr>
              <a:tr h="211112"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806461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399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623031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18,254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12,353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17,000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548270"/>
                  </a:ext>
                </a:extLst>
              </a:tr>
              <a:tr h="268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18,752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13,092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17,512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31008"/>
                  </a:ext>
                </a:extLst>
              </a:tr>
              <a:tr h="211112"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780066"/>
                  </a:ext>
                </a:extLst>
              </a:tr>
              <a:tr h="2166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32,939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29,816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87900"/>
                  </a:ext>
                </a:extLst>
              </a:tr>
            </a:tbl>
          </a:graphicData>
        </a:graphic>
      </p:graphicFrame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3416233" y="2416274"/>
            <a:ext cx="252103" cy="1353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pic>
        <p:nvPicPr>
          <p:cNvPr id="9" name="Imagen 8">
            <a:hlinkClick r:id="rId5" action="ppaction://hlinksldjump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1889" y="3070234"/>
            <a:ext cx="274344" cy="146317"/>
          </a:xfrm>
          <a:prstGeom prst="rect">
            <a:avLst/>
          </a:prstGeom>
        </p:spPr>
      </p:pic>
      <p:sp>
        <p:nvSpPr>
          <p:cNvPr id="15" name="Botón de acción: ir hacia delante o siguient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3416233" y="4572350"/>
            <a:ext cx="318806" cy="148716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6" name="Botón de acción: ir hacia delante o siguiente 15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3049541" y="5044503"/>
            <a:ext cx="22952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7" name="Botón de acción: ir hacia delante o siguiente 16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4186412" y="5286701"/>
            <a:ext cx="318806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E91AF023-2ACF-4E61-9CD7-0DB47CE6DF11}"/>
              </a:ext>
            </a:extLst>
          </p:cNvPr>
          <p:cNvSpPr txBox="1">
            <a:spLocks/>
          </p:cNvSpPr>
          <p:nvPr/>
        </p:nvSpPr>
        <p:spPr>
          <a:xfrm>
            <a:off x="1852863" y="271145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28 DE FEBRRERO DE 2019 Y 28 DE FEBRERO DE 2018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AC2E0EB-E395-4F7B-AE4A-77A25FDD6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66511F9-F051-4AB1-818B-363F0B3E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087350F7-4A6F-47D6-9B54-33052DC81DF8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2652F71-02A2-4C37-909A-31A1B26E66AD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67CF923-F986-442A-9270-F95363015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04812"/>
              </p:ext>
            </p:extLst>
          </p:nvPr>
        </p:nvGraphicFramePr>
        <p:xfrm>
          <a:off x="1125415" y="1362808"/>
          <a:ext cx="9724293" cy="5001704"/>
        </p:xfrm>
        <a:graphic>
          <a:graphicData uri="http://schemas.openxmlformats.org/drawingml/2006/table">
            <a:tbl>
              <a:tblPr/>
              <a:tblGrid>
                <a:gridCol w="3759230">
                  <a:extLst>
                    <a:ext uri="{9D8B030D-6E8A-4147-A177-3AD203B41FA5}">
                      <a16:colId xmlns:a16="http://schemas.microsoft.com/office/drawing/2014/main" val="982970978"/>
                    </a:ext>
                  </a:extLst>
                </a:gridCol>
                <a:gridCol w="1211652">
                  <a:extLst>
                    <a:ext uri="{9D8B030D-6E8A-4147-A177-3AD203B41FA5}">
                      <a16:colId xmlns:a16="http://schemas.microsoft.com/office/drawing/2014/main" val="1830960832"/>
                    </a:ext>
                  </a:extLst>
                </a:gridCol>
                <a:gridCol w="108739">
                  <a:extLst>
                    <a:ext uri="{9D8B030D-6E8A-4147-A177-3AD203B41FA5}">
                      <a16:colId xmlns:a16="http://schemas.microsoft.com/office/drawing/2014/main" val="649555200"/>
                    </a:ext>
                  </a:extLst>
                </a:gridCol>
                <a:gridCol w="1211652">
                  <a:extLst>
                    <a:ext uri="{9D8B030D-6E8A-4147-A177-3AD203B41FA5}">
                      <a16:colId xmlns:a16="http://schemas.microsoft.com/office/drawing/2014/main" val="1334122459"/>
                    </a:ext>
                  </a:extLst>
                </a:gridCol>
                <a:gridCol w="108739">
                  <a:extLst>
                    <a:ext uri="{9D8B030D-6E8A-4147-A177-3AD203B41FA5}">
                      <a16:colId xmlns:a16="http://schemas.microsoft.com/office/drawing/2014/main" val="53300724"/>
                    </a:ext>
                  </a:extLst>
                </a:gridCol>
                <a:gridCol w="1133983">
                  <a:extLst>
                    <a:ext uri="{9D8B030D-6E8A-4147-A177-3AD203B41FA5}">
                      <a16:colId xmlns:a16="http://schemas.microsoft.com/office/drawing/2014/main" val="2483474575"/>
                    </a:ext>
                  </a:extLst>
                </a:gridCol>
                <a:gridCol w="108739">
                  <a:extLst>
                    <a:ext uri="{9D8B030D-6E8A-4147-A177-3AD203B41FA5}">
                      <a16:colId xmlns:a16="http://schemas.microsoft.com/office/drawing/2014/main" val="1581766006"/>
                    </a:ext>
                  </a:extLst>
                </a:gridCol>
                <a:gridCol w="1025245">
                  <a:extLst>
                    <a:ext uri="{9D8B030D-6E8A-4147-A177-3AD203B41FA5}">
                      <a16:colId xmlns:a16="http://schemas.microsoft.com/office/drawing/2014/main" val="3987525787"/>
                    </a:ext>
                  </a:extLst>
                </a:gridCol>
                <a:gridCol w="108739">
                  <a:extLst>
                    <a:ext uri="{9D8B030D-6E8A-4147-A177-3AD203B41FA5}">
                      <a16:colId xmlns:a16="http://schemas.microsoft.com/office/drawing/2014/main" val="4105483274"/>
                    </a:ext>
                  </a:extLst>
                </a:gridCol>
                <a:gridCol w="947575">
                  <a:extLst>
                    <a:ext uri="{9D8B030D-6E8A-4147-A177-3AD203B41FA5}">
                      <a16:colId xmlns:a16="http://schemas.microsoft.com/office/drawing/2014/main" val="2861005507"/>
                    </a:ext>
                  </a:extLst>
                </a:gridCol>
              </a:tblGrid>
              <a:tr h="63008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28-Feb-2019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28-Feb-2018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Variación % Febrero 2019 - 2018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Variación % Feb - Dic 2019-2018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124382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098705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3,282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2,920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2,218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744871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1,391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1,170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2,277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-39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058316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 dirty="0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007667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8,431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7,208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7,217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285986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13,195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11,388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032906"/>
                  </a:ext>
                </a:extLst>
              </a:tr>
              <a:tr h="214707"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22561"/>
                  </a:ext>
                </a:extLst>
              </a:tr>
              <a:tr h="21470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13,195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11,388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675343"/>
                  </a:ext>
                </a:extLst>
              </a:tr>
              <a:tr h="214707"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017132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470256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490471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499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710069"/>
                  </a:ext>
                </a:extLst>
              </a:tr>
              <a:tr h="22810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Resultados Ejercicio Anterior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406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-26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1,350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782530"/>
                  </a:ext>
                </a:extLst>
              </a:tr>
              <a:tr h="22810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Resultados Acumulados por Correccion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9346914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 dirty="0"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1,420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1,819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972734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585918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19,745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18,428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18,264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848651"/>
                  </a:ext>
                </a:extLst>
              </a:tr>
              <a:tr h="214707"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035181"/>
                  </a:ext>
                </a:extLst>
              </a:tr>
              <a:tr h="235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32,939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29,816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-90</a:t>
                      </a:r>
                    </a:p>
                  </a:txBody>
                  <a:tcPr marL="6695" marR="6695" marT="66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774084"/>
                  </a:ext>
                </a:extLst>
              </a:tr>
            </a:tbl>
          </a:graphicData>
        </a:graphic>
      </p:graphicFrame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2457996" y="2294758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2023265" y="2741045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853243" y="2552287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2102396" y="2989181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391525" y="306362"/>
            <a:ext cx="7354887" cy="919163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900" dirty="0">
                <a:solidFill>
                  <a:srgbClr val="0070C0"/>
                </a:solidFill>
                <a:cs typeface="Lato Regular"/>
              </a:rPr>
              <a:t>DEL 1° AL 28 DE FEBRERO DE 2019 Y DEL 1° AL 28 DE FEBRERO DE 2018</a:t>
            </a:r>
          </a:p>
          <a:p>
            <a:pPr algn="ctr">
              <a:defRPr/>
            </a:pPr>
            <a:r>
              <a:rPr lang="es-CO" sz="9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6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E0B302A-67AB-443B-BD76-7C9977D68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0465F43-DEFE-4BDA-BFDE-E3FAA8E4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AF816BFD-AD1B-48C5-8B73-42226AF00784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C1B2133-2D03-4D3F-901A-F4208CC93B20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4D668D1-4580-4243-ACC5-5741C321B7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534680"/>
              </p:ext>
            </p:extLst>
          </p:nvPr>
        </p:nvGraphicFramePr>
        <p:xfrm>
          <a:off x="1391526" y="1033651"/>
          <a:ext cx="9335086" cy="5285712"/>
        </p:xfrm>
        <a:graphic>
          <a:graphicData uri="http://schemas.openxmlformats.org/drawingml/2006/table">
            <a:tbl>
              <a:tblPr/>
              <a:tblGrid>
                <a:gridCol w="3624045">
                  <a:extLst>
                    <a:ext uri="{9D8B030D-6E8A-4147-A177-3AD203B41FA5}">
                      <a16:colId xmlns:a16="http://schemas.microsoft.com/office/drawing/2014/main" val="900953891"/>
                    </a:ext>
                  </a:extLst>
                </a:gridCol>
                <a:gridCol w="112810">
                  <a:extLst>
                    <a:ext uri="{9D8B030D-6E8A-4147-A177-3AD203B41FA5}">
                      <a16:colId xmlns:a16="http://schemas.microsoft.com/office/drawing/2014/main" val="2943087485"/>
                    </a:ext>
                  </a:extLst>
                </a:gridCol>
                <a:gridCol w="70507">
                  <a:extLst>
                    <a:ext uri="{9D8B030D-6E8A-4147-A177-3AD203B41FA5}">
                      <a16:colId xmlns:a16="http://schemas.microsoft.com/office/drawing/2014/main" val="2380350612"/>
                    </a:ext>
                  </a:extLst>
                </a:gridCol>
                <a:gridCol w="1099904">
                  <a:extLst>
                    <a:ext uri="{9D8B030D-6E8A-4147-A177-3AD203B41FA5}">
                      <a16:colId xmlns:a16="http://schemas.microsoft.com/office/drawing/2014/main" val="2292469608"/>
                    </a:ext>
                  </a:extLst>
                </a:gridCol>
                <a:gridCol w="98709">
                  <a:extLst>
                    <a:ext uri="{9D8B030D-6E8A-4147-A177-3AD203B41FA5}">
                      <a16:colId xmlns:a16="http://schemas.microsoft.com/office/drawing/2014/main" val="4123793164"/>
                    </a:ext>
                  </a:extLst>
                </a:gridCol>
                <a:gridCol w="1114008">
                  <a:extLst>
                    <a:ext uri="{9D8B030D-6E8A-4147-A177-3AD203B41FA5}">
                      <a16:colId xmlns:a16="http://schemas.microsoft.com/office/drawing/2014/main" val="1632659948"/>
                    </a:ext>
                  </a:extLst>
                </a:gridCol>
                <a:gridCol w="98709">
                  <a:extLst>
                    <a:ext uri="{9D8B030D-6E8A-4147-A177-3AD203B41FA5}">
                      <a16:colId xmlns:a16="http://schemas.microsoft.com/office/drawing/2014/main" val="3044949851"/>
                    </a:ext>
                  </a:extLst>
                </a:gridCol>
                <a:gridCol w="1099904">
                  <a:extLst>
                    <a:ext uri="{9D8B030D-6E8A-4147-A177-3AD203B41FA5}">
                      <a16:colId xmlns:a16="http://schemas.microsoft.com/office/drawing/2014/main" val="1276335198"/>
                    </a:ext>
                  </a:extLst>
                </a:gridCol>
                <a:gridCol w="98709">
                  <a:extLst>
                    <a:ext uri="{9D8B030D-6E8A-4147-A177-3AD203B41FA5}">
                      <a16:colId xmlns:a16="http://schemas.microsoft.com/office/drawing/2014/main" val="440273905"/>
                    </a:ext>
                  </a:extLst>
                </a:gridCol>
                <a:gridCol w="874283">
                  <a:extLst>
                    <a:ext uri="{9D8B030D-6E8A-4147-A177-3AD203B41FA5}">
                      <a16:colId xmlns:a16="http://schemas.microsoft.com/office/drawing/2014/main" val="57204772"/>
                    </a:ext>
                  </a:extLst>
                </a:gridCol>
                <a:gridCol w="98709">
                  <a:extLst>
                    <a:ext uri="{9D8B030D-6E8A-4147-A177-3AD203B41FA5}">
                      <a16:colId xmlns:a16="http://schemas.microsoft.com/office/drawing/2014/main" val="2738772960"/>
                    </a:ext>
                  </a:extLst>
                </a:gridCol>
                <a:gridCol w="944789">
                  <a:extLst>
                    <a:ext uri="{9D8B030D-6E8A-4147-A177-3AD203B41FA5}">
                      <a16:colId xmlns:a16="http://schemas.microsoft.com/office/drawing/2014/main" val="3092734464"/>
                    </a:ext>
                  </a:extLst>
                </a:gridCol>
              </a:tblGrid>
              <a:tr h="426237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28-Feb-2019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28-Feb-2018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Variación % Febrero 2019 - 2018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Variación % Feb - Dic 2019 - 2018</a:t>
                      </a: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863746"/>
                  </a:ext>
                </a:extLst>
              </a:tr>
              <a:tr h="140210"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021228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8,035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5,765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39,993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107853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-61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794813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448517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8,062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5,839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40,370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431611"/>
                  </a:ext>
                </a:extLst>
              </a:tr>
              <a:tr h="151426"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259370"/>
                  </a:ext>
                </a:extLst>
              </a:tr>
              <a:tr h="140210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895671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4,088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3,814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24,407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-83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87293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1,780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1,461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11,183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13702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600456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VENTA GENERALES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2,447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460677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AMORTIZACION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608439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135206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6,606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5,727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39,773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-83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493511"/>
                  </a:ext>
                </a:extLst>
              </a:tr>
              <a:tr h="140210"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CO" sz="13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204033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1,456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710902"/>
                  </a:ext>
                </a:extLst>
              </a:tr>
              <a:tr h="145818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-83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426942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740830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315739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RESULTADOS ACUMULADOS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210525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RESULTADOS EJERCICIOS ANTERIORES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684452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84126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3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1,819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646572"/>
                  </a:ext>
                </a:extLst>
              </a:tr>
              <a:tr h="187881"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RESULTADOS POR DISTRIBUIR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1,480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626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</a:t>
                      </a:r>
                    </a:p>
                  </a:txBody>
                  <a:tcPr marL="5608" marR="5608" marT="560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307882"/>
                  </a:ext>
                </a:extLst>
              </a:tr>
            </a:tbl>
          </a:graphicData>
        </a:graphic>
      </p:graphicFrame>
      <p:sp>
        <p:nvSpPr>
          <p:cNvPr id="18" name="Botón de acción: ir hacia delante o siguiente 1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7BAF632-D41C-45B4-B094-4C30C9BE35C0}"/>
              </a:ext>
            </a:extLst>
          </p:cNvPr>
          <p:cNvSpPr/>
          <p:nvPr/>
        </p:nvSpPr>
        <p:spPr>
          <a:xfrm>
            <a:off x="3075727" y="3088733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20" name="Botón de acción: ir hacia delante o siguiente 1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D1160F1-BFAD-40DE-9AA2-D7C6FF6B85A5}"/>
              </a:ext>
            </a:extLst>
          </p:cNvPr>
          <p:cNvSpPr/>
          <p:nvPr/>
        </p:nvSpPr>
        <p:spPr>
          <a:xfrm>
            <a:off x="4212199" y="3596956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9" name="Botón de acción: ir hacia delante o siguiente 18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3515E80-29A4-4E6F-926C-75C64A956359}"/>
              </a:ext>
            </a:extLst>
          </p:cNvPr>
          <p:cNvSpPr/>
          <p:nvPr/>
        </p:nvSpPr>
        <p:spPr>
          <a:xfrm>
            <a:off x="2965360" y="3267006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23" name="Botón de acción: ir hacia delante o siguiente 2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5BA6AD03-7F56-49BE-B4CB-42AF7C62AB0A}"/>
              </a:ext>
            </a:extLst>
          </p:cNvPr>
          <p:cNvSpPr/>
          <p:nvPr/>
        </p:nvSpPr>
        <p:spPr>
          <a:xfrm>
            <a:off x="4552198" y="4019940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2487253" y="2393229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2. PORTAFOLIO</a:t>
            </a:r>
          </a:p>
          <a:p>
            <a:pPr algn="ctr"/>
            <a:r>
              <a:rPr lang="es-CO" sz="4000" dirty="0">
                <a:solidFill>
                  <a:srgbClr val="000A8B"/>
                </a:solidFill>
              </a:rPr>
              <a:t> A 28 DE FEBRERO DE 2019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5679520-251B-4BE3-8C0D-398C1F2552C3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E143D5-EE36-49C5-B796-CE520D4919CA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62E669C-EC4C-43C0-81CB-41D177D80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A44C778-4B24-4347-9094-641D3C5EC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7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7">
            <a:extLst>
              <a:ext uri="{FF2B5EF4-FFF2-40B4-BE49-F238E27FC236}">
                <a16:creationId xmlns:a16="http://schemas.microsoft.com/office/drawing/2014/main" id="{6BFD5352-2453-4412-99D2-8980474CB1BC}"/>
              </a:ext>
            </a:extLst>
          </p:cNvPr>
          <p:cNvSpPr txBox="1">
            <a:spLocks/>
          </p:cNvSpPr>
          <p:nvPr/>
        </p:nvSpPr>
        <p:spPr>
          <a:xfrm>
            <a:off x="4431102" y="1001213"/>
            <a:ext cx="6061493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</a:rPr>
              <a:t>COMPOSICIÓN PORTAFOLIO FEBRERO 2019 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AD2079FE-3C95-4739-BB78-CAE1751EB38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85313" y="4302353"/>
          <a:ext cx="7611568" cy="2188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6D85445D-ABA2-461B-8E8E-1ABA4990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625" y="1401323"/>
            <a:ext cx="7730251" cy="27839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44D1B892-0DCE-4642-AD4F-803D8226E729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C291050-5C52-4DC5-8925-3224EEEA655F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70AAB4C-D666-4B39-B23F-5E997717C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34EFBFB-7A36-4F5D-A0A3-FF332CFA3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9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0381A60-391A-46E0-A2F0-DC980DC159A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097846" y="1310822"/>
          <a:ext cx="3286125" cy="181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Worksheet" r:id="rId3" imgW="3286103" imgH="1609718" progId="Excel.Sheet.12">
                  <p:embed/>
                </p:oleObj>
              </mc:Choice>
              <mc:Fallback>
                <p:oleObj name="Worksheet" r:id="rId3" imgW="3286103" imgH="1609718" progId="Excel.Shee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00381A60-391A-46E0-A2F0-DC980DC159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7846" y="1310822"/>
                        <a:ext cx="3286125" cy="1818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B55F167E-AFC5-4D7B-B9EE-255A36FB8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434" y="1310822"/>
            <a:ext cx="3308625" cy="1818272"/>
          </a:xfrm>
          <a:prstGeom prst="rect">
            <a:avLst/>
          </a:prstGeom>
        </p:spPr>
      </p:pic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A608A85B-CF1A-4024-9783-749D6C5B39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75012" y="3280095"/>
          <a:ext cx="3801538" cy="3112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2CCB41F6-7E4C-4160-8E02-99174A05F7E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515453" y="3280094"/>
          <a:ext cx="3787423" cy="3240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AF1EB20D-9FE0-4C9B-9BC1-46269C38DAB8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2BB0D8-E2E3-467F-8E80-EB2A8093DCC7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5E99DFB-CF55-498D-BECE-2B254CF63B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84C6B9D-2EB3-4847-B9CB-6249785924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70C8613-5899-40ED-A1BA-59058AF22F6E}"/>
              </a:ext>
            </a:extLst>
          </p:cNvPr>
          <p:cNvSpPr txBox="1"/>
          <p:nvPr/>
        </p:nvSpPr>
        <p:spPr>
          <a:xfrm>
            <a:off x="9957062" y="954368"/>
            <a:ext cx="1857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/>
              <a:t>Cifras en Millones de Pesos</a:t>
            </a:r>
          </a:p>
        </p:txBody>
      </p:sp>
    </p:spTree>
    <p:extLst>
      <p:ext uri="{BB962C8B-B14F-4D97-AF65-F5344CB8AC3E}">
        <p14:creationId xmlns:p14="http://schemas.microsoft.com/office/powerpoint/2010/main" val="170052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EEF2D4A-F89B-4A9B-BE6E-66943DEF1868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B17D46D-57BE-4E35-8D7E-E169CBF659D7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A345196-298E-46C6-BE8D-E3FA6CC0F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3C729EA-14D7-403E-8FC0-C6A45FDF5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A9AE116-547D-475C-B059-59F062DE0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93" y="2271433"/>
            <a:ext cx="10757814" cy="231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96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FD444E15-608C-4D22-9A19-E61BF68A26AC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BFE40E-1778-4F55-8BD5-C2EC7DB30769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3DFBB2B-5259-4F30-A950-E2F828065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E79FEFB-5FBE-49B5-B7A7-9F1A800AF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595D565-089C-497A-9D39-A1D7F3B0E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93" y="912966"/>
            <a:ext cx="11063814" cy="503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55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81F4DEEA-EB34-4077-955E-BCDE18CC2A08}"/>
              </a:ext>
            </a:extLst>
          </p:cNvPr>
          <p:cNvSpPr txBox="1"/>
          <p:nvPr/>
        </p:nvSpPr>
        <p:spPr>
          <a:xfrm>
            <a:off x="2375084" y="282121"/>
            <a:ext cx="4817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00A8B"/>
                </a:solidFill>
              </a:rPr>
              <a:t>PORTAFOLIO RECURSOS PROPIOS SAE FEBRERO 2019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4233A4-C789-40A0-B3F9-4A0A3C4A2A4B}"/>
              </a:ext>
            </a:extLst>
          </p:cNvPr>
          <p:cNvSpPr txBox="1"/>
          <p:nvPr/>
        </p:nvSpPr>
        <p:spPr>
          <a:xfrm>
            <a:off x="8210421" y="1299465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Cifras en Millones de Pesos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FF4C3C-7B31-4DEE-86D9-023ABDF4A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509" y="1430902"/>
            <a:ext cx="7810073" cy="1067741"/>
          </a:xfrm>
          <a:prstGeom prst="rect">
            <a:avLst/>
          </a:prstGeom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6DCDFF48-CEE3-4802-B2DB-27C52A15FE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03236"/>
              </p:ext>
            </p:extLst>
          </p:nvPr>
        </p:nvGraphicFramePr>
        <p:xfrm>
          <a:off x="2080266" y="2942905"/>
          <a:ext cx="3585730" cy="3150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21F7B334-A283-49AB-AEDA-2166AF4A6D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089122"/>
              </p:ext>
            </p:extLst>
          </p:nvPr>
        </p:nvGraphicFramePr>
        <p:xfrm>
          <a:off x="5904907" y="2942905"/>
          <a:ext cx="3989929" cy="3150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13DAB559-348F-429A-B761-3851FBB105E6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7841A34-1AF8-4104-9093-93B5EE515B62}"/>
              </a:ext>
            </a:extLst>
          </p:cNvPr>
          <p:cNvSpPr txBox="1"/>
          <p:nvPr/>
        </p:nvSpPr>
        <p:spPr>
          <a:xfrm>
            <a:off x="6331789" y="6520419"/>
            <a:ext cx="548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B17FA24-C91F-43BF-9726-7E93AF55D5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5CA8507-4F11-4436-A754-4DB9ADFDD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8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2487253" y="2393229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3. ADICION CONTRATO SEMOVIENTES – LEGAL Y TIERRAS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5679520-251B-4BE3-8C0D-398C1F2552C3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E143D5-EE36-49C5-B796-CE520D4919CA}"/>
              </a:ext>
            </a:extLst>
          </p:cNvPr>
          <p:cNvSpPr txBox="1"/>
          <p:nvPr/>
        </p:nvSpPr>
        <p:spPr>
          <a:xfrm>
            <a:off x="5538158" y="6520419"/>
            <a:ext cx="6276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Bienes Muebles e Inmuebles – Gerencia de Muebles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62E669C-EC4C-43C0-81CB-41D177D80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A44C778-4B24-4347-9094-641D3C5EC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04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02114" y="1448015"/>
            <a:ext cx="11387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accent5">
                    <a:lumMod val="50000"/>
                  </a:schemeClr>
                </a:solidFill>
              </a:rPr>
              <a:t>ADICIÓN CONTRATO DE ADMINISTRACIÓN Y COMERCIALIZACIÓN DE SEMOVIENTES FRISCO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981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6540501"/>
            <a:ext cx="12192000" cy="317500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96681">
              <a:defRPr/>
            </a:pPr>
            <a:endParaRPr lang="es-ES" sz="1200" kern="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2B4DE2-5D7A-42D6-8766-DD6D2F93C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8705" y="3081459"/>
            <a:ext cx="1819037" cy="22257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F7750B-29B3-47F5-8237-5AF36646D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261388"/>
            <a:ext cx="5245710" cy="349995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570375C-6938-40A8-98D8-B074860B538C}"/>
              </a:ext>
            </a:extLst>
          </p:cNvPr>
          <p:cNvSpPr/>
          <p:nvPr/>
        </p:nvSpPr>
        <p:spPr>
          <a:xfrm>
            <a:off x="8264598" y="2322546"/>
            <a:ext cx="2656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/>
              <a:t>Contrato No. 071 de 2016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49C49F4-8A1B-408C-8653-50017CA00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B85B3A2-1D5D-4682-AF4F-9C1AC87FA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65E2955-FCD6-4BFB-96DD-DF75AB026914}"/>
              </a:ext>
            </a:extLst>
          </p:cNvPr>
          <p:cNvSpPr txBox="1"/>
          <p:nvPr/>
        </p:nvSpPr>
        <p:spPr>
          <a:xfrm>
            <a:off x="5538158" y="6520419"/>
            <a:ext cx="6276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Bienes Muebles e Inmuebles – Gerencia de Muebles</a:t>
            </a:r>
          </a:p>
        </p:txBody>
      </p:sp>
    </p:spTree>
    <p:extLst>
      <p:ext uri="{BB962C8B-B14F-4D97-AF65-F5344CB8AC3E}">
        <p14:creationId xmlns:p14="http://schemas.microsoft.com/office/powerpoint/2010/main" val="1919884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0" y="6572250"/>
            <a:ext cx="12192000" cy="28575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62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CEF0802-A9CE-4883-B14E-A48B523C339B}"/>
              </a:ext>
            </a:extLst>
          </p:cNvPr>
          <p:cNvSpPr/>
          <p:nvPr/>
        </p:nvSpPr>
        <p:spPr>
          <a:xfrm>
            <a:off x="448964" y="1421675"/>
            <a:ext cx="6106444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500" b="1" dirty="0"/>
              <a:t>OBJETO.</a:t>
            </a:r>
          </a:p>
          <a:p>
            <a:pPr algn="just"/>
            <a:endParaRPr lang="es-ES" sz="1500" b="1" dirty="0"/>
          </a:p>
          <a:p>
            <a:pPr algn="just"/>
            <a:r>
              <a:rPr lang="es-ES" sz="1500" i="1" dirty="0"/>
              <a:t>“La prestación de los servicios de </a:t>
            </a:r>
            <a:r>
              <a:rPr lang="es-ES" sz="1500" b="1" i="1" dirty="0"/>
              <a:t>transporte, custodia, manutención, cuidados, marcaje, sostenimiento, pesaje y gestiones de intermediación comercial</a:t>
            </a:r>
            <a:r>
              <a:rPr lang="es-ES" sz="1500" i="1" dirty="0"/>
              <a:t>, de un grupo de bovinos que se encuentran en proceso de extinción del derecho de dominio y, </a:t>
            </a:r>
            <a:r>
              <a:rPr lang="es-ES" sz="1500" b="1" i="1" dirty="0"/>
              <a:t>ejercer la administración de los inmuebles</a:t>
            </a:r>
            <a:r>
              <a:rPr lang="es-ES" sz="1500" i="1" dirty="0"/>
              <a:t> en los cuales se ubican los semovientes”.</a:t>
            </a:r>
          </a:p>
          <a:p>
            <a:pPr algn="just"/>
            <a:endParaRPr lang="es-ES" sz="1500" dirty="0"/>
          </a:p>
          <a:p>
            <a:pPr algn="just"/>
            <a:r>
              <a:rPr lang="es-ES" sz="1500" b="1" dirty="0"/>
              <a:t>ALCANCE:</a:t>
            </a:r>
          </a:p>
          <a:p>
            <a:pPr algn="just"/>
            <a:endParaRPr lang="es-ES" sz="1500" b="1" dirty="0"/>
          </a:p>
          <a:p>
            <a:pPr algn="just"/>
            <a:r>
              <a:rPr lang="es-CO" sz="1500" i="1" dirty="0"/>
              <a:t>“El objeto contratado incluye los semovientes que se encuentran </a:t>
            </a:r>
            <a:r>
              <a:rPr lang="es-CO" sz="1500" b="1" i="1" dirty="0"/>
              <a:t>en proceso de extinción de dominio y todos aquellos que sean de competencia de la Sociedad de Activos Especiales por disposición legal</a:t>
            </a:r>
            <a:r>
              <a:rPr lang="es-CO" sz="1500" i="1" dirty="0"/>
              <a:t>.</a:t>
            </a:r>
          </a:p>
          <a:p>
            <a:pPr algn="just"/>
            <a:endParaRPr lang="es-CO" sz="1500" i="1" dirty="0"/>
          </a:p>
          <a:p>
            <a:pPr algn="just"/>
            <a:r>
              <a:rPr lang="es-ES" sz="1500" i="1" dirty="0"/>
              <a:t>No obstante, </a:t>
            </a:r>
            <a:r>
              <a:rPr lang="es-ES" sz="1500" b="1" i="1" dirty="0"/>
              <a:t>se podrán adicionar semovientes y/o inmuebles</a:t>
            </a:r>
            <a:r>
              <a:rPr lang="es-ES" sz="1500" i="1" dirty="0"/>
              <a:t>, respecto a los cuales EL CONTRATISTA deberá cumplir con las obligaciones y actividades tendientes a una adecuada administración de los inmuebles y la custodia, manutención y gestiones de intermediación comercial sobre los semovientes.”</a:t>
            </a:r>
            <a:endParaRPr lang="es-CO" sz="1500" i="1" dirty="0"/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A9973175-76D9-433A-ACF4-A5DFD1A38041}"/>
              </a:ext>
            </a:extLst>
          </p:cNvPr>
          <p:cNvCxnSpPr/>
          <p:nvPr/>
        </p:nvCxnSpPr>
        <p:spPr>
          <a:xfrm>
            <a:off x="11927249" y="1421675"/>
            <a:ext cx="0" cy="4459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80CC82E2-1D3E-4155-9419-156A203BC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345" y="2118946"/>
            <a:ext cx="3892061" cy="291904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254A915-4CC9-4D7E-A5E3-29458D19C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335E3A2-0F5B-4E4C-9765-C7BBA203F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96F0844-4D45-4A9B-B78D-FC1DD71FD0C3}"/>
              </a:ext>
            </a:extLst>
          </p:cNvPr>
          <p:cNvSpPr txBox="1"/>
          <p:nvPr/>
        </p:nvSpPr>
        <p:spPr>
          <a:xfrm>
            <a:off x="5538158" y="6520419"/>
            <a:ext cx="6276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Bienes Muebles e Inmuebles – Gerencia de Muebles</a:t>
            </a:r>
          </a:p>
        </p:txBody>
      </p:sp>
    </p:spTree>
    <p:extLst>
      <p:ext uri="{BB962C8B-B14F-4D97-AF65-F5344CB8AC3E}">
        <p14:creationId xmlns:p14="http://schemas.microsoft.com/office/powerpoint/2010/main" val="352800982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/>
          <p:cNvSpPr/>
          <p:nvPr/>
        </p:nvSpPr>
        <p:spPr>
          <a:xfrm>
            <a:off x="0" y="6572250"/>
            <a:ext cx="12192000" cy="28575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62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6E39813-531B-4785-902D-9B0A0EDF15BF}"/>
              </a:ext>
            </a:extLst>
          </p:cNvPr>
          <p:cNvSpPr/>
          <p:nvPr/>
        </p:nvSpPr>
        <p:spPr>
          <a:xfrm>
            <a:off x="32506" y="1030966"/>
            <a:ext cx="12192000" cy="42944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620" dirty="0"/>
          </a:p>
        </p:txBody>
      </p:sp>
      <p:sp>
        <p:nvSpPr>
          <p:cNvPr id="22" name="CuadroTexto 11">
            <a:extLst>
              <a:ext uri="{FF2B5EF4-FFF2-40B4-BE49-F238E27FC236}">
                <a16:creationId xmlns:a16="http://schemas.microsoft.com/office/drawing/2014/main" id="{679C41AD-1AF7-4BA3-AB84-F1CE8D7E1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8984" y="1045633"/>
            <a:ext cx="4080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696681">
              <a:defRPr/>
            </a:pPr>
            <a:r>
              <a:rPr lang="es-ES" sz="2000" b="1" kern="0" dirty="0">
                <a:solidFill>
                  <a:prstClr val="white"/>
                </a:solidFill>
                <a:latin typeface="Calibri"/>
              </a:rPr>
              <a:t>CONCLUSIONES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8AC644F-E490-415F-8CB7-6F2D761D725A}"/>
              </a:ext>
            </a:extLst>
          </p:cNvPr>
          <p:cNvSpPr/>
          <p:nvPr/>
        </p:nvSpPr>
        <p:spPr>
          <a:xfrm>
            <a:off x="548639" y="1690154"/>
            <a:ext cx="1109472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Adición y Prórroga Contrato Legal &amp; Tierras Consultores S.A.S.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7671CC-7655-4322-8B61-52EF337F746E}"/>
              </a:ext>
            </a:extLst>
          </p:cNvPr>
          <p:cNvSpPr txBox="1"/>
          <p:nvPr/>
        </p:nvSpPr>
        <p:spPr>
          <a:xfrm>
            <a:off x="1002323" y="2504672"/>
            <a:ext cx="975066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30 de enero del año en curso fue publicado el Concurso Público No. 01 de 2019 para contratar la administración de los semovientes puestos a disposición de  la Sociedad de Activos Especiales S.A.S.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Para el cubrimiento del servicio en el Territorio Nacional se realizó la división en cuatro zonas.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Como resultado del Concurso fueron adjudicadas las zonas 1 Oriente y 3 Sur al Consorcio Semovientes 2019, las zonas 2 Occidente y 4 Norte fueron declaradas desiertas.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En aras de garantizar la prestación del servicio, se solicita la aprobación de la adición de ciento cincuenta millones de pesos ($150’000.000) para cubrir los gastos contractuales.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A la fecha se adelanta el Concurso Público No. 02 de 2019 para contratar el servicio en las zonas Occidente y Norte, el cronograma es el siguiente: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27783AC-14FA-40DB-85C1-68E74C559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039DB68-862D-4A02-B265-6A7FDB947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209A8C5-9591-4533-AC7A-8EC05875B893}"/>
              </a:ext>
            </a:extLst>
          </p:cNvPr>
          <p:cNvSpPr txBox="1"/>
          <p:nvPr/>
        </p:nvSpPr>
        <p:spPr>
          <a:xfrm>
            <a:off x="5538158" y="6520419"/>
            <a:ext cx="6276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Bienes Muebles e Inmuebles – Gerencia de Muebles</a:t>
            </a:r>
          </a:p>
        </p:txBody>
      </p:sp>
    </p:spTree>
    <p:extLst>
      <p:ext uri="{BB962C8B-B14F-4D97-AF65-F5344CB8AC3E}">
        <p14:creationId xmlns:p14="http://schemas.microsoft.com/office/powerpoint/2010/main" val="170575594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/>
          <p:cNvSpPr/>
          <p:nvPr/>
        </p:nvSpPr>
        <p:spPr>
          <a:xfrm>
            <a:off x="0" y="6572250"/>
            <a:ext cx="12192000" cy="28575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620" dirty="0"/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78B65512-D4BF-4252-9922-1E4F4F2340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4469" y="1268548"/>
          <a:ext cx="9873761" cy="5079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87400">
                  <a:extLst>
                    <a:ext uri="{9D8B030D-6E8A-4147-A177-3AD203B41FA5}">
                      <a16:colId xmlns:a16="http://schemas.microsoft.com/office/drawing/2014/main" val="30668112"/>
                    </a:ext>
                  </a:extLst>
                </a:gridCol>
                <a:gridCol w="2786361">
                  <a:extLst>
                    <a:ext uri="{9D8B030D-6E8A-4147-A177-3AD203B41FA5}">
                      <a16:colId xmlns:a16="http://schemas.microsoft.com/office/drawing/2014/main" val="3544384751"/>
                    </a:ext>
                  </a:extLst>
                </a:gridCol>
              </a:tblGrid>
              <a:tr h="195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ETAPA</a:t>
                      </a:r>
                      <a:endParaRPr lang="es-CO" sz="13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</a:t>
                      </a:r>
                      <a:endParaRPr lang="es-CO" sz="13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69924"/>
                  </a:ext>
                </a:extLst>
              </a:tr>
              <a:tr h="195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en la página web: </a:t>
                      </a:r>
                      <a:r>
                        <a:rPr lang="es-ES" sz="1300" b="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www.saesas.gov.co</a:t>
                      </a:r>
                      <a:r>
                        <a:rPr lang="es-ES" sz="13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los Pliegos de Condiciones, formatos y anexos.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19 de marzo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775742"/>
                  </a:ext>
                </a:extLst>
              </a:tr>
              <a:tr h="5526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Formulación de observaciones y/o aclaraciones por parte de los interesados a los pliegos de condiciones, correo electrónico: </a:t>
                      </a:r>
                      <a:r>
                        <a:rPr lang="es-ES" sz="1300" b="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 ccardozo@saesas.gov.co</a:t>
                      </a:r>
                      <a:r>
                        <a:rPr lang="es-ES" sz="13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mediante comunicación escrita y radicada en la Calle 93b No. 13-47 piso 4º de Bogotá D.C.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Del 20 al 22 de marzo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452058"/>
                  </a:ext>
                </a:extLst>
              </a:tr>
              <a:tr h="376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de las respuestas a las observaciones y/o expedición de Adendas en la página web: </a:t>
                      </a:r>
                      <a:r>
                        <a:rPr lang="es-ES" sz="1300" b="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www.saesas.gov.co</a:t>
                      </a: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27 de marzo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48955"/>
                  </a:ext>
                </a:extLst>
              </a:tr>
              <a:tr h="1864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Presentación de las propuestas en medio impreso radicadas en la Calle 93b No. 13-47 piso 4º de Bogotá D.C. 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28 de marzo al 3 de abril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410662"/>
                  </a:ext>
                </a:extLst>
              </a:tr>
              <a:tr h="5526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Periodo de evaluación de las ofertas y subsanabilidad de las propuestas. 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4 al 10 de abril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919412"/>
                  </a:ext>
                </a:extLst>
              </a:tr>
              <a:tr h="186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del informe de evaluación y ponderación de las propuestas preliminar en la página web: </a:t>
                      </a:r>
                      <a:r>
                        <a:rPr lang="es-ES" sz="1300" b="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www.saesas.gov.co</a:t>
                      </a: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12 de abril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438826"/>
                  </a:ext>
                </a:extLst>
              </a:tr>
              <a:tr h="552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Formulación de observaciones y/o aclaraciones al informe de evaluación de las propuestas por parte de proponentes que participaron, correo electrónico: </a:t>
                      </a:r>
                      <a:r>
                        <a:rPr lang="es-ES" sz="1300" b="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ccardozo@saesas.gov.co</a:t>
                      </a: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 mediante comunicación escrita y radicada en la Calle 93b No. 13-47 piso 4º de Bogotá D.C.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22 y 23 de abril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703736"/>
                  </a:ext>
                </a:extLst>
              </a:tr>
              <a:tr h="363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de las respuestas a las observaciones presentadas al informe de evaluación y/o informe de evaluación y ponderación de las propuestas definitivo en la página web: </a:t>
                      </a:r>
                      <a:r>
                        <a:rPr lang="es-ES" sz="1300" b="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www.saesas.gov.co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25 de abril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169591"/>
                  </a:ext>
                </a:extLst>
              </a:tr>
              <a:tr h="3710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Publicación de la Adjudicación o declaratoria de desierto en la página web: </a:t>
                      </a:r>
                      <a:r>
                        <a:rPr lang="es-ES" sz="1300" b="0" u="sng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www.saesas.gov.co</a:t>
                      </a:r>
                      <a:r>
                        <a:rPr lang="es-ES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26 al 30 de abril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045443"/>
                  </a:ext>
                </a:extLst>
              </a:tr>
              <a:tr h="186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Elaboración y suscripción y legalización del contrato.  </a:t>
                      </a:r>
                      <a:endParaRPr lang="es-CO" sz="13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3655" marR="43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</a:rPr>
                        <a:t>2 al 8 de mayo de 2019</a:t>
                      </a:r>
                      <a:endParaRPr lang="es-CO" sz="13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684122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5B61533B-081C-4423-A516-364EA9CBC4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0FC4DB9-B2E1-459E-B8BE-A6FE4EEFCF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A726751-4259-4537-983A-43AFDD2F3663}"/>
              </a:ext>
            </a:extLst>
          </p:cNvPr>
          <p:cNvSpPr txBox="1"/>
          <p:nvPr/>
        </p:nvSpPr>
        <p:spPr>
          <a:xfrm>
            <a:off x="5538158" y="6520419"/>
            <a:ext cx="6276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Bienes Muebles e Inmuebles – Gerencia de Muebles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D79600F-A574-4AF8-8B3E-EB23E1C6205B}"/>
              </a:ext>
            </a:extLst>
          </p:cNvPr>
          <p:cNvSpPr txBox="1"/>
          <p:nvPr/>
        </p:nvSpPr>
        <p:spPr>
          <a:xfrm>
            <a:off x="1639167" y="291642"/>
            <a:ext cx="602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0A8B"/>
                </a:solidFill>
              </a:rPr>
              <a:t>CRONOGRAMA</a:t>
            </a:r>
          </a:p>
        </p:txBody>
      </p:sp>
    </p:spTree>
    <p:extLst>
      <p:ext uri="{BB962C8B-B14F-4D97-AF65-F5344CB8AC3E}">
        <p14:creationId xmlns:p14="http://schemas.microsoft.com/office/powerpoint/2010/main" val="203906226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0" y="6572250"/>
            <a:ext cx="12192000" cy="28575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62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D8DED6F-5991-4624-A558-D49A217ADD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34" b="20992"/>
          <a:stretch/>
        </p:blipFill>
        <p:spPr>
          <a:xfrm>
            <a:off x="5810179" y="1450858"/>
            <a:ext cx="5027859" cy="479199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069C893-A9A1-474A-8F02-F6829F11A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9" y="1335172"/>
            <a:ext cx="702840" cy="1066382"/>
          </a:xfrm>
          <a:prstGeom prst="rect">
            <a:avLst/>
          </a:prstGeom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A88FE59F-B651-4BE1-83C2-D77E65AD2AB4}"/>
              </a:ext>
            </a:extLst>
          </p:cNvPr>
          <p:cNvSpPr/>
          <p:nvPr/>
        </p:nvSpPr>
        <p:spPr>
          <a:xfrm>
            <a:off x="1256022" y="1132137"/>
            <a:ext cx="40545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500" dirty="0"/>
              <a:t> </a:t>
            </a:r>
            <a:endParaRPr lang="es-ES" sz="1500" dirty="0"/>
          </a:p>
          <a:p>
            <a:pPr algn="ctr"/>
            <a:r>
              <a:rPr lang="es-ES" sz="1500" b="1" dirty="0"/>
              <a:t>Jurisdicción:</a:t>
            </a:r>
          </a:p>
          <a:p>
            <a:pPr algn="ctr"/>
            <a:endParaRPr lang="es-ES" sz="1500" b="1" dirty="0"/>
          </a:p>
          <a:p>
            <a:pPr algn="just"/>
            <a:r>
              <a:rPr lang="es-ES" sz="1500" dirty="0"/>
              <a:t>A partir de la modificación 12 al contrato, los departamentos de ejecución son: Cundinamarca, Córdoba, Bolívar, Antioquia, Norte de Santander, Choco, Guajira, Risaralda, Caldas, Boyacá, Quindío, Tolima, Huila, Atlántico, Magdalena, Cesar, Sucre, Santander, y Archipiélago de San Andrés, Providencia y Santa Catalina.</a:t>
            </a:r>
          </a:p>
          <a:p>
            <a:pPr algn="ctr"/>
            <a:endParaRPr lang="es-ES" sz="1500" dirty="0"/>
          </a:p>
          <a:p>
            <a:pPr algn="ctr"/>
            <a:endParaRPr lang="es-ES" sz="15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83D42C8-BECD-450C-9EC4-C46F29020B3E}"/>
              </a:ext>
            </a:extLst>
          </p:cNvPr>
          <p:cNvSpPr txBox="1"/>
          <p:nvPr/>
        </p:nvSpPr>
        <p:spPr>
          <a:xfrm>
            <a:off x="1354015" y="3763627"/>
            <a:ext cx="38179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/>
              <a:t>Predios Administrados:</a:t>
            </a:r>
            <a:endParaRPr lang="es-CO" sz="15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Barcelona – San Jacinto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El Central – Montería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La Argelia –Ricaurte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San Joaquín – Puerto Salgar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Las Vegas – Apatía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El Encanto– Antioquia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Loma de la Piedra-Cordoba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Damasco - San </a:t>
            </a:r>
            <a:r>
              <a:rPr lang="es-ES" sz="1500" dirty="0" err="1"/>
              <a:t>Jose</a:t>
            </a:r>
            <a:endParaRPr lang="es-ES" sz="15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/>
              <a:t>Chinácota- Norte de Santander</a:t>
            </a:r>
            <a:endParaRPr lang="es-CO" sz="1500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FAE52078-BC81-443A-B6B7-754D1F388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9634FB4-EEFA-4C75-9443-30F3546B42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AE41E1C-0C69-4EDD-974E-A473B0955D16}"/>
              </a:ext>
            </a:extLst>
          </p:cNvPr>
          <p:cNvSpPr txBox="1"/>
          <p:nvPr/>
        </p:nvSpPr>
        <p:spPr>
          <a:xfrm>
            <a:off x="5538158" y="6520419"/>
            <a:ext cx="6276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Bienes Muebles e Inmuebles – Gerencia de Muebles</a:t>
            </a:r>
          </a:p>
        </p:txBody>
      </p:sp>
    </p:spTree>
    <p:extLst>
      <p:ext uri="{BB962C8B-B14F-4D97-AF65-F5344CB8AC3E}">
        <p14:creationId xmlns:p14="http://schemas.microsoft.com/office/powerpoint/2010/main" val="266132237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0" y="6572250"/>
            <a:ext cx="12192000" cy="28575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620" dirty="0"/>
          </a:p>
        </p:txBody>
      </p:sp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BCC64115-101A-4C0D-B81C-D3A8098ED6E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930" y="5586644"/>
          <a:ext cx="7748495" cy="620726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549699">
                  <a:extLst>
                    <a:ext uri="{9D8B030D-6E8A-4147-A177-3AD203B41FA5}">
                      <a16:colId xmlns:a16="http://schemas.microsoft.com/office/drawing/2014/main" val="2461555563"/>
                    </a:ext>
                  </a:extLst>
                </a:gridCol>
                <a:gridCol w="1549699">
                  <a:extLst>
                    <a:ext uri="{9D8B030D-6E8A-4147-A177-3AD203B41FA5}">
                      <a16:colId xmlns:a16="http://schemas.microsoft.com/office/drawing/2014/main" val="3490096722"/>
                    </a:ext>
                  </a:extLst>
                </a:gridCol>
                <a:gridCol w="1549699">
                  <a:extLst>
                    <a:ext uri="{9D8B030D-6E8A-4147-A177-3AD203B41FA5}">
                      <a16:colId xmlns:a16="http://schemas.microsoft.com/office/drawing/2014/main" val="862767406"/>
                    </a:ext>
                  </a:extLst>
                </a:gridCol>
                <a:gridCol w="1549699">
                  <a:extLst>
                    <a:ext uri="{9D8B030D-6E8A-4147-A177-3AD203B41FA5}">
                      <a16:colId xmlns:a16="http://schemas.microsoft.com/office/drawing/2014/main" val="3234606267"/>
                    </a:ext>
                  </a:extLst>
                </a:gridCol>
                <a:gridCol w="1549699">
                  <a:extLst>
                    <a:ext uri="{9D8B030D-6E8A-4147-A177-3AD203B41FA5}">
                      <a16:colId xmlns:a16="http://schemas.microsoft.com/office/drawing/2014/main" val="2942759458"/>
                    </a:ext>
                  </a:extLst>
                </a:gridCol>
              </a:tblGrid>
              <a:tr h="31036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RECIBIDOS</a:t>
                      </a:r>
                      <a:endParaRPr lang="es-C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VENDIDOS</a:t>
                      </a:r>
                      <a:endParaRPr lang="es-C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NACIMIENTOS</a:t>
                      </a:r>
                      <a:endParaRPr lang="es-C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MUERTES</a:t>
                      </a:r>
                      <a:endParaRPr lang="es-C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PARA VENTA</a:t>
                      </a:r>
                      <a:endParaRPr lang="es-C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503691"/>
                  </a:ext>
                </a:extLst>
              </a:tr>
              <a:tr h="310363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  2,482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  2,270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 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17</a:t>
                      </a:r>
                      <a:endParaRPr lang="es-C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 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933280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1DF1BE1F-43F8-49C6-9345-58C46F008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631" y="1271356"/>
            <a:ext cx="4094905" cy="209875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EF6F77B-35DD-4669-BD82-42C9CC46E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031" y="3487888"/>
            <a:ext cx="4070982" cy="24469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2B6E868-094E-436B-A94D-0C6795911C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8" y="1271356"/>
            <a:ext cx="7776076" cy="388093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80A6248-62B5-4F7A-811E-D5EF4E33EE95}"/>
              </a:ext>
            </a:extLst>
          </p:cNvPr>
          <p:cNvSpPr/>
          <p:nvPr/>
        </p:nvSpPr>
        <p:spPr>
          <a:xfrm>
            <a:off x="9126415" y="1283804"/>
            <a:ext cx="1652954" cy="17571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solidFill>
                  <a:schemeClr val="tx1"/>
                </a:solidFill>
              </a:rPr>
              <a:t>Gastos de la adición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525B882-80D6-4124-9C25-DE159FD1A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51DEED-92E8-4C6B-B948-86C9A805B1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3A6F4A7-82D8-4BF8-B065-2B3BD50139CD}"/>
              </a:ext>
            </a:extLst>
          </p:cNvPr>
          <p:cNvSpPr txBox="1"/>
          <p:nvPr/>
        </p:nvSpPr>
        <p:spPr>
          <a:xfrm>
            <a:off x="5538158" y="6520419"/>
            <a:ext cx="6276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de Bienes Muebles e Inmuebles – Gerencia de Muebles</a:t>
            </a:r>
          </a:p>
        </p:txBody>
      </p:sp>
    </p:spTree>
    <p:extLst>
      <p:ext uri="{BB962C8B-B14F-4D97-AF65-F5344CB8AC3E}">
        <p14:creationId xmlns:p14="http://schemas.microsoft.com/office/powerpoint/2010/main" val="40081919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9031</TotalTime>
  <Words>1582</Words>
  <Application>Microsoft Office PowerPoint</Application>
  <PresentationFormat>Panorámica</PresentationFormat>
  <Paragraphs>474</Paragraphs>
  <Slides>19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MS Mincho</vt:lpstr>
      <vt:lpstr>Arial</vt:lpstr>
      <vt:lpstr>Arial Narrow</vt:lpstr>
      <vt:lpstr>Calibri</vt:lpstr>
      <vt:lpstr>Lato Regular</vt:lpstr>
      <vt:lpstr>Times New Roman</vt:lpstr>
      <vt:lpstr>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149</cp:revision>
  <cp:lastPrinted>2019-03-21T19:53:22Z</cp:lastPrinted>
  <dcterms:created xsi:type="dcterms:W3CDTF">2015-02-19T23:51:59Z</dcterms:created>
  <dcterms:modified xsi:type="dcterms:W3CDTF">2019-03-26T21:47:19Z</dcterms:modified>
</cp:coreProperties>
</file>