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446" r:id="rId3"/>
    <p:sldId id="448" r:id="rId4"/>
    <p:sldId id="273" r:id="rId5"/>
    <p:sldId id="274" r:id="rId6"/>
    <p:sldId id="286" r:id="rId7"/>
    <p:sldId id="450" r:id="rId8"/>
    <p:sldId id="451" r:id="rId9"/>
    <p:sldId id="899" r:id="rId10"/>
    <p:sldId id="256" r:id="rId11"/>
    <p:sldId id="452" r:id="rId12"/>
    <p:sldId id="271" r:id="rId13"/>
    <p:sldId id="844" r:id="rId14"/>
    <p:sldId id="845" r:id="rId15"/>
    <p:sldId id="260" r:id="rId16"/>
    <p:sldId id="261" r:id="rId17"/>
    <p:sldId id="895" r:id="rId18"/>
    <p:sldId id="263" r:id="rId19"/>
    <p:sldId id="847" r:id="rId20"/>
    <p:sldId id="264" r:id="rId21"/>
    <p:sldId id="880" r:id="rId22"/>
    <p:sldId id="843" r:id="rId23"/>
    <p:sldId id="848" r:id="rId24"/>
    <p:sldId id="849" r:id="rId25"/>
    <p:sldId id="850" r:id="rId26"/>
    <p:sldId id="896" r:id="rId27"/>
    <p:sldId id="852" r:id="rId28"/>
    <p:sldId id="853" r:id="rId29"/>
    <p:sldId id="854" r:id="rId30"/>
    <p:sldId id="876" r:id="rId31"/>
    <p:sldId id="877" r:id="rId32"/>
    <p:sldId id="878" r:id="rId33"/>
    <p:sldId id="857" r:id="rId34"/>
    <p:sldId id="858" r:id="rId35"/>
    <p:sldId id="265" r:id="rId36"/>
    <p:sldId id="881" r:id="rId37"/>
    <p:sldId id="266" r:id="rId38"/>
    <p:sldId id="267" r:id="rId39"/>
    <p:sldId id="882" r:id="rId40"/>
    <p:sldId id="272" r:id="rId41"/>
    <p:sldId id="884" r:id="rId42"/>
    <p:sldId id="885" r:id="rId43"/>
    <p:sldId id="886" r:id="rId44"/>
    <p:sldId id="887" r:id="rId45"/>
    <p:sldId id="888" r:id="rId46"/>
    <p:sldId id="889" r:id="rId47"/>
    <p:sldId id="890" r:id="rId48"/>
    <p:sldId id="866" r:id="rId49"/>
    <p:sldId id="891" r:id="rId50"/>
    <p:sldId id="289" r:id="rId51"/>
    <p:sldId id="892" r:id="rId52"/>
    <p:sldId id="893" r:id="rId53"/>
    <p:sldId id="894" r:id="rId54"/>
    <p:sldId id="410" r:id="rId55"/>
    <p:sldId id="411" r:id="rId56"/>
    <p:sldId id="412" r:id="rId57"/>
    <p:sldId id="898" r:id="rId58"/>
    <p:sldId id="417" r:id="rId59"/>
    <p:sldId id="419" r:id="rId60"/>
    <p:sldId id="418" r:id="rId61"/>
    <p:sldId id="872" r:id="rId62"/>
    <p:sldId id="873" r:id="rId63"/>
    <p:sldId id="874" r:id="rId64"/>
    <p:sldId id="315" r:id="rId65"/>
    <p:sldId id="875" r:id="rId66"/>
    <p:sldId id="323" r:id="rId67"/>
    <p:sldId id="324" r:id="rId68"/>
    <p:sldId id="325" r:id="rId69"/>
    <p:sldId id="322" r:id="rId70"/>
    <p:sldId id="317" r:id="rId71"/>
    <p:sldId id="870" r:id="rId72"/>
  </p:sldIdLst>
  <p:sldSz cx="12192000" cy="6858000"/>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166"/>
    <a:srgbClr val="A9A8A9"/>
    <a:srgbClr val="000A8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77"/>
  </p:normalViewPr>
  <p:slideViewPr>
    <p:cSldViewPr snapToGrid="0" snapToObjects="1">
      <p:cViewPr varScale="1">
        <p:scale>
          <a:sx n="72" d="100"/>
          <a:sy n="72" d="100"/>
        </p:scale>
        <p:origin x="660" y="7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charts/_rels/chart1.xml.rels><?xml version="1.0" encoding="UTF-8" standalone="yes"?>
<Relationships xmlns="http://schemas.openxmlformats.org/package/2006/relationships"><Relationship Id="rId3" Type="http://schemas.openxmlformats.org/officeDocument/2006/relationships/oleObject" Target="file:///C:\Users\ingri\Desktop\Detalle%20a%20Diciembre%202018%20FRISCO.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927950152003293E-2"/>
          <c:y val="0.31584362139917693"/>
          <c:w val="0.88687355680411961"/>
          <c:h val="0.55721737969978558"/>
        </c:manualLayout>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2751-492D-B474-7B0AFE773F65}"/>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2751-492D-B474-7B0AFE773F65}"/>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2751-492D-B474-7B0AFE773F65}"/>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2751-492D-B474-7B0AFE773F65}"/>
              </c:ext>
            </c:extLst>
          </c:dPt>
          <c:dLbls>
            <c:dLbl>
              <c:idx val="0"/>
              <c:layout>
                <c:manualLayout>
                  <c:x val="-6.305593725063216E-2"/>
                  <c:y val="-0.18713834809815025"/>
                </c:manualLayout>
              </c:layout>
              <c:numFmt formatCode="0.00%" sourceLinked="0"/>
              <c:spPr>
                <a:noFill/>
                <a:ln>
                  <a:noFill/>
                </a:ln>
                <a:effectLst/>
              </c:spPr>
              <c:txPr>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manualLayout>
                      <c:w val="0.22211481857684426"/>
                      <c:h val="0.32471360178071673"/>
                    </c:manualLayout>
                  </c15:layout>
                </c:ext>
                <c:ext xmlns:c16="http://schemas.microsoft.com/office/drawing/2014/chart" uri="{C3380CC4-5D6E-409C-BE32-E72D297353CC}">
                  <c16:uniqueId val="{00000001-2751-492D-B474-7B0AFE773F65}"/>
                </c:ext>
              </c:extLst>
            </c:dLbl>
            <c:dLbl>
              <c:idx val="1"/>
              <c:layout>
                <c:manualLayout>
                  <c:x val="0.15933356154573516"/>
                  <c:y val="-4.1293491139337266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2751-492D-B474-7B0AFE773F65}"/>
                </c:ext>
              </c:extLst>
            </c:dLbl>
            <c:dLbl>
              <c:idx val="2"/>
              <c:layout>
                <c:manualLayout>
                  <c:x val="2.6132542360490225E-3"/>
                  <c:y val="-6.8071887514385573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O"/>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2751-492D-B474-7B0AFE773F65}"/>
                </c:ext>
              </c:extLst>
            </c:dLbl>
            <c:dLbl>
              <c:idx val="3"/>
              <c:numFmt formatCode="0.0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07-2751-492D-B474-7B0AFE773F65}"/>
                </c:ext>
              </c:extLst>
            </c:dLbl>
            <c:numFmt formatCode="0.00%" sourceLinked="0"/>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AGREGADOS!$K$6:$K$9</c:f>
              <c:strCache>
                <c:ptCount val="3"/>
                <c:pt idx="0">
                  <c:v>Honorarios Asesorias Administrativas</c:v>
                </c:pt>
                <c:pt idx="1">
                  <c:v>Honorarios Asesorias Juridicas</c:v>
                </c:pt>
                <c:pt idx="2">
                  <c:v>Honorarios Avaluos</c:v>
                </c:pt>
              </c:strCache>
            </c:strRef>
          </c:cat>
          <c:val>
            <c:numRef>
              <c:f>AGREGADOS!$L$6:$L$9</c:f>
              <c:numCache>
                <c:formatCode>_-* #,##0_-;\-* #,##0_-;_-* "-"??_-;_-@_-</c:formatCode>
                <c:ptCount val="4"/>
                <c:pt idx="0">
                  <c:v>847687799</c:v>
                </c:pt>
                <c:pt idx="1">
                  <c:v>1229848280.1399999</c:v>
                </c:pt>
                <c:pt idx="2">
                  <c:v>1147636719</c:v>
                </c:pt>
              </c:numCache>
            </c:numRef>
          </c:val>
          <c:extLst>
            <c:ext xmlns:c16="http://schemas.microsoft.com/office/drawing/2014/chart" uri="{C3380CC4-5D6E-409C-BE32-E72D297353CC}">
              <c16:uniqueId val="{00000008-2751-492D-B474-7B0AFE773F65}"/>
            </c:ext>
          </c:extLst>
        </c:ser>
        <c:ser>
          <c:idx val="1"/>
          <c:order val="1"/>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A-2751-492D-B474-7B0AFE773F65}"/>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C-2751-492D-B474-7B0AFE773F65}"/>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E-2751-492D-B474-7B0AFE773F65}"/>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0-2751-492D-B474-7B0AFE773F65}"/>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0"/>
              <c:showBubbleSize val="0"/>
              <c:extLst>
                <c:ext xmlns:c16="http://schemas.microsoft.com/office/drawing/2014/chart" uri="{C3380CC4-5D6E-409C-BE32-E72D297353CC}">
                  <c16:uniqueId val="{0000000A-2751-492D-B474-7B0AFE773F65}"/>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0"/>
              <c:showBubbleSize val="0"/>
              <c:extLst>
                <c:ext xmlns:c16="http://schemas.microsoft.com/office/drawing/2014/chart" uri="{C3380CC4-5D6E-409C-BE32-E72D297353CC}">
                  <c16:uniqueId val="{0000000C-2751-492D-B474-7B0AFE773F65}"/>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O"/>
                </a:p>
              </c:txPr>
              <c:dLblPos val="outEnd"/>
              <c:showLegendKey val="0"/>
              <c:showVal val="1"/>
              <c:showCatName val="1"/>
              <c:showSerName val="0"/>
              <c:showPercent val="0"/>
              <c:showBubbleSize val="0"/>
              <c:extLst>
                <c:ext xmlns:c16="http://schemas.microsoft.com/office/drawing/2014/chart" uri="{C3380CC4-5D6E-409C-BE32-E72D297353CC}">
                  <c16:uniqueId val="{0000000E-2751-492D-B474-7B0AFE773F65}"/>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s-CO"/>
                </a:p>
              </c:txPr>
              <c:dLblPos val="outEnd"/>
              <c:showLegendKey val="0"/>
              <c:showVal val="1"/>
              <c:showCatName val="1"/>
              <c:showSerName val="0"/>
              <c:showPercent val="0"/>
              <c:showBubbleSize val="0"/>
              <c:extLst>
                <c:ext xmlns:c16="http://schemas.microsoft.com/office/drawing/2014/chart" uri="{C3380CC4-5D6E-409C-BE32-E72D297353CC}">
                  <c16:uniqueId val="{00000010-2751-492D-B474-7B0AFE773F65}"/>
                </c:ext>
              </c:extLst>
            </c:dLbl>
            <c:spPr>
              <a:noFill/>
              <a:ln>
                <a:noFill/>
              </a:ln>
              <a:effectLst/>
            </c:sp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AGREGADOS!$K$6:$K$9</c:f>
              <c:strCache>
                <c:ptCount val="3"/>
                <c:pt idx="0">
                  <c:v>Honorarios Asesorias Administrativas</c:v>
                </c:pt>
                <c:pt idx="1">
                  <c:v>Honorarios Asesorias Juridicas</c:v>
                </c:pt>
                <c:pt idx="2">
                  <c:v>Honorarios Avaluos</c:v>
                </c:pt>
              </c:strCache>
            </c:strRef>
          </c:cat>
          <c:val>
            <c:numRef>
              <c:f>AGREGADOS!$M$6:$M$9</c:f>
              <c:numCache>
                <c:formatCode>0.00%</c:formatCode>
                <c:ptCount val="4"/>
                <c:pt idx="0">
                  <c:v>0.26283484701621967</c:v>
                </c:pt>
                <c:pt idx="1">
                  <c:v>0.38132787205983809</c:v>
                </c:pt>
                <c:pt idx="2">
                  <c:v>0.35583728092394223</c:v>
                </c:pt>
                <c:pt idx="3">
                  <c:v>0</c:v>
                </c:pt>
              </c:numCache>
            </c:numRef>
          </c:val>
          <c:extLst>
            <c:ext xmlns:c16="http://schemas.microsoft.com/office/drawing/2014/chart" uri="{C3380CC4-5D6E-409C-BE32-E72D297353CC}">
              <c16:uniqueId val="{00000011-2751-492D-B474-7B0AFE773F65}"/>
            </c:ext>
          </c:extLst>
        </c:ser>
        <c:dLbls>
          <c:dLblPos val="outEnd"/>
          <c:showLegendKey val="0"/>
          <c:showVal val="1"/>
          <c:showCatName val="0"/>
          <c:showSerName val="0"/>
          <c:showPercent val="0"/>
          <c:showBubbleSize val="0"/>
          <c:showLeaderLines val="1"/>
        </c:dLbls>
      </c:pie3DChart>
      <c:spPr>
        <a:noFill/>
        <a:ln>
          <a:noFill/>
        </a:ln>
        <a:effectLst/>
      </c:spPr>
    </c:plotArea>
    <c:plotVisOnly val="1"/>
    <c:dispBlanksAs val="gap"/>
    <c:showDLblsOverMax val="0"/>
  </c:chart>
  <c:spPr>
    <a:noFill/>
    <a:ln>
      <a:solidFill>
        <a:schemeClr val="accent1"/>
      </a:solid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6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6.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26/03/2019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26/03/2019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26/03/2019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26/03/2019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26/03/2019</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26/03/2019</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26/03/2019</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26/03/2019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26/03/2019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26/03/2019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26/03/2019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26/03/2019</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 Target="slide8.xml"/><Relationship Id="rId7" Type="http://schemas.openxmlformats.org/officeDocument/2006/relationships/image" Target="../media/image6.png"/><Relationship Id="rId2" Type="http://schemas.openxmlformats.org/officeDocument/2006/relationships/slide" Target="slide7.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slide" Target="slide10.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slide" Target="slide1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slide" Target="slide16.xml"/></Relationships>
</file>

<file path=ppt/slides/_rels/slide6.xml.rels><?xml version="1.0" encoding="UTF-8" standalone="yes"?>
<Relationships xmlns="http://schemas.openxmlformats.org/package/2006/relationships"><Relationship Id="rId3" Type="http://schemas.openxmlformats.org/officeDocument/2006/relationships/slide" Target="slide19.xml"/><Relationship Id="rId7" Type="http://schemas.openxmlformats.org/officeDocument/2006/relationships/image" Target="../media/image6.png"/><Relationship Id="rId2" Type="http://schemas.openxmlformats.org/officeDocument/2006/relationships/slide" Target="slide18.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slide" Target="slide22.xml"/><Relationship Id="rId4" Type="http://schemas.openxmlformats.org/officeDocument/2006/relationships/slide" Target="slide2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8.emf"/></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9.emf"/></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emf"/><Relationship Id="rId1" Type="http://schemas.openxmlformats.org/officeDocument/2006/relationships/slideLayout" Target="../slideLayouts/slideLayout1.xml"/><Relationship Id="rId5" Type="http://schemas.openxmlformats.org/officeDocument/2006/relationships/image" Target="../media/image11.emf"/><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emf"/><Relationship Id="rId1" Type="http://schemas.openxmlformats.org/officeDocument/2006/relationships/slideLayout" Target="../slideLayouts/slideLayout1.xml"/><Relationship Id="rId5" Type="http://schemas.openxmlformats.org/officeDocument/2006/relationships/image" Target="../media/image13.emf"/><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4.emf"/><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5.emf"/></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7.emf"/></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6.png"/><Relationship Id="rId5" Type="http://schemas.openxmlformats.org/officeDocument/2006/relationships/image" Target="../media/image22.png"/><Relationship Id="rId10" Type="http://schemas.openxmlformats.org/officeDocument/2006/relationships/image" Target="../media/image5.png"/><Relationship Id="rId4" Type="http://schemas.openxmlformats.org/officeDocument/2006/relationships/image" Target="../media/image21.png"/><Relationship Id="rId9" Type="http://schemas.openxmlformats.org/officeDocument/2006/relationships/image" Target="../media/image26.png"/></Relationships>
</file>

<file path=ppt/slides/_rels/slide22.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5.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6.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6.png"/><Relationship Id="rId4" Type="http://schemas.openxmlformats.org/officeDocument/2006/relationships/image" Target="../media/image21.png"/><Relationship Id="rId9"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3.emf"/></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4.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5.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6.emf"/></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7.emf"/></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9.emf"/></Relationships>
</file>

<file path=ppt/slides/_rels/slide36.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5.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6.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6.png"/><Relationship Id="rId4" Type="http://schemas.openxmlformats.org/officeDocument/2006/relationships/image" Target="../media/image21.png"/><Relationship Id="rId9" Type="http://schemas.openxmlformats.org/officeDocument/2006/relationships/image" Target="../media/image27.png"/></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0.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42.emf"/><Relationship Id="rId4" Type="http://schemas.openxmlformats.org/officeDocument/2006/relationships/image" Target="../media/image41.emf"/></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3.emf"/><Relationship Id="rId1" Type="http://schemas.openxmlformats.org/officeDocument/2006/relationships/slideLayout" Target="../slideLayouts/slideLayout1.xml"/><Relationship Id="rId5" Type="http://schemas.openxmlformats.org/officeDocument/2006/relationships/slide" Target="slide56.xml"/><Relationship Id="rId4" Type="http://schemas.openxmlformats.org/officeDocument/2006/relationships/image" Target="../media/image6.png"/></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45.emf"/><Relationship Id="rId4" Type="http://schemas.openxmlformats.org/officeDocument/2006/relationships/image" Target="../media/image44.emf"/></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6.emf"/><Relationship Id="rId1" Type="http://schemas.openxmlformats.org/officeDocument/2006/relationships/slideLayout" Target="../slideLayouts/slideLayout1.xml"/><Relationship Id="rId5" Type="http://schemas.openxmlformats.org/officeDocument/2006/relationships/image" Target="../media/image47.emf"/><Relationship Id="rId4" Type="http://schemas.openxmlformats.org/officeDocument/2006/relationships/image" Target="../media/image6.png"/></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8.emf"/><Relationship Id="rId1" Type="http://schemas.openxmlformats.org/officeDocument/2006/relationships/slideLayout" Target="../slideLayouts/slideLayout1.xml"/><Relationship Id="rId5" Type="http://schemas.openxmlformats.org/officeDocument/2006/relationships/image" Target="../media/image49.emf"/><Relationship Id="rId4" Type="http://schemas.openxmlformats.org/officeDocument/2006/relationships/image" Target="../media/image6.png"/></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0.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51.emf"/></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52.emf"/></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3.emf"/><Relationship Id="rId1" Type="http://schemas.openxmlformats.org/officeDocument/2006/relationships/slideLayout" Target="../slideLayouts/slideLayout1.xml"/><Relationship Id="rId5" Type="http://schemas.openxmlformats.org/officeDocument/2006/relationships/image" Target="../media/image54.emf"/><Relationship Id="rId4" Type="http://schemas.openxmlformats.org/officeDocument/2006/relationships/image" Target="../media/image6.png"/></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56.emf"/><Relationship Id="rId4" Type="http://schemas.openxmlformats.org/officeDocument/2006/relationships/image" Target="../media/image55.emf"/></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7.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59.emf"/><Relationship Id="rId4" Type="http://schemas.openxmlformats.org/officeDocument/2006/relationships/image" Target="../media/image58.emf"/></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60.emf"/></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62.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61.emf"/><Relationship Id="rId5" Type="http://schemas.openxmlformats.org/officeDocument/2006/relationships/package" Target="../embeddings/Microsoft_Excel_Worksheet.xlsx"/><Relationship Id="rId4" Type="http://schemas.openxmlformats.org/officeDocument/2006/relationships/image" Target="../media/image6.png"/></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64.png"/><Relationship Id="rId4" Type="http://schemas.openxmlformats.org/officeDocument/2006/relationships/image" Target="../media/image63.emf"/></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65.emf"/></Relationships>
</file>

<file path=ppt/slides/_rels/slide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66.emf"/><Relationship Id="rId5" Type="http://schemas.openxmlformats.org/officeDocument/2006/relationships/package" Target="../embeddings/Microsoft_Excel_Worksheet1.xlsx"/><Relationship Id="rId4" Type="http://schemas.openxmlformats.org/officeDocument/2006/relationships/image" Target="../media/image6.png"/></Relationships>
</file>

<file path=ppt/slides/_rels/slide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C0522A5-1C63-4714-86BC-01E6AD8147E3}"/>
              </a:ext>
            </a:extLst>
          </p:cNvPr>
          <p:cNvSpPr txBox="1"/>
          <p:nvPr/>
        </p:nvSpPr>
        <p:spPr>
          <a:xfrm>
            <a:off x="1952415" y="803107"/>
            <a:ext cx="7198228" cy="830997"/>
          </a:xfrm>
          <a:prstGeom prst="rect">
            <a:avLst/>
          </a:prstGeom>
          <a:noFill/>
        </p:spPr>
        <p:txBody>
          <a:bodyPr wrap="square" rtlCol="0">
            <a:spAutoFit/>
          </a:bodyPr>
          <a:lstStyle/>
          <a:p>
            <a:pPr algn="ctr"/>
            <a:r>
              <a:rPr lang="es-CO" sz="2400" dirty="0"/>
              <a:t>COMITÉ FINANCIERO ENERO DE 2019</a:t>
            </a:r>
          </a:p>
          <a:p>
            <a:pPr algn="ctr"/>
            <a:r>
              <a:rPr lang="es-CO" sz="2400" dirty="0"/>
              <a:t>ORDEN DEL DIA:</a:t>
            </a:r>
          </a:p>
        </p:txBody>
      </p:sp>
      <p:sp>
        <p:nvSpPr>
          <p:cNvPr id="11" name="CuadroTexto 10">
            <a:extLst>
              <a:ext uri="{FF2B5EF4-FFF2-40B4-BE49-F238E27FC236}">
                <a16:creationId xmlns:a16="http://schemas.microsoft.com/office/drawing/2014/main" id="{69B7AEC9-727A-4826-915C-F0F95F32E6F6}"/>
              </a:ext>
            </a:extLst>
          </p:cNvPr>
          <p:cNvSpPr txBox="1"/>
          <p:nvPr/>
        </p:nvSpPr>
        <p:spPr>
          <a:xfrm>
            <a:off x="1777094" y="1820979"/>
            <a:ext cx="8209820" cy="3913059"/>
          </a:xfrm>
          <a:prstGeom prst="rect">
            <a:avLst/>
          </a:prstGeom>
          <a:noFill/>
        </p:spPr>
        <p:txBody>
          <a:bodyPr wrap="square" rtlCol="0">
            <a:spAutoFit/>
          </a:bodyPr>
          <a:lstStyle/>
          <a:p>
            <a:pPr marL="457200" indent="-457200">
              <a:lnSpc>
                <a:spcPct val="150000"/>
              </a:lnSpc>
              <a:buAutoNum type="arabicPeriod"/>
            </a:pPr>
            <a:r>
              <a:rPr lang="es-CO" sz="2400" dirty="0"/>
              <a:t>Estados Financieros SAE a Diciembre 31 de 2018.</a:t>
            </a:r>
          </a:p>
          <a:p>
            <a:pPr marL="457200" indent="-457200">
              <a:lnSpc>
                <a:spcPct val="150000"/>
              </a:lnSpc>
              <a:buAutoNum type="arabicPeriod"/>
            </a:pPr>
            <a:r>
              <a:rPr lang="es-CO" sz="2400" dirty="0"/>
              <a:t>Informe de Ejecución Presupuestal a Diciembre 31 de 2018</a:t>
            </a:r>
          </a:p>
          <a:p>
            <a:pPr marL="457200" indent="-457200">
              <a:lnSpc>
                <a:spcPct val="150000"/>
              </a:lnSpc>
              <a:buAutoNum type="arabicPeriod"/>
            </a:pPr>
            <a:r>
              <a:rPr lang="es-CO" sz="2400" dirty="0"/>
              <a:t>Presupuesto Vigencia 2020</a:t>
            </a:r>
          </a:p>
          <a:p>
            <a:pPr marL="457200" indent="-457200">
              <a:lnSpc>
                <a:spcPct val="150000"/>
              </a:lnSpc>
              <a:buAutoNum type="arabicPeriod"/>
            </a:pPr>
            <a:r>
              <a:rPr lang="es-CO" sz="2400" dirty="0"/>
              <a:t>Adición y Prórroga Contrato de Arrendamiento Sede Calle 93</a:t>
            </a:r>
          </a:p>
          <a:p>
            <a:pPr marL="457200" indent="-457200">
              <a:lnSpc>
                <a:spcPct val="150000"/>
              </a:lnSpc>
              <a:buAutoNum type="arabicPeriod"/>
            </a:pPr>
            <a:r>
              <a:rPr lang="es-CO" sz="2400" dirty="0"/>
              <a:t>Contrato Agencia de Viajes (Transporte Aéreo y Alojamiento)</a:t>
            </a:r>
          </a:p>
          <a:p>
            <a:pPr marL="457200" indent="-457200">
              <a:lnSpc>
                <a:spcPct val="150000"/>
              </a:lnSpc>
              <a:buAutoNum type="arabicPeriod"/>
            </a:pPr>
            <a:r>
              <a:rPr lang="es-CO" sz="2400" dirty="0"/>
              <a:t>Contrato Empresa de Servicios Temporales</a:t>
            </a:r>
          </a:p>
          <a:p>
            <a:pPr marL="457200" indent="-457200">
              <a:lnSpc>
                <a:spcPct val="150000"/>
              </a:lnSpc>
              <a:buAutoNum type="arabicPeriod"/>
            </a:pPr>
            <a:r>
              <a:rPr lang="es-CO" sz="2400" dirty="0"/>
              <a:t>Varios</a:t>
            </a:r>
          </a:p>
        </p:txBody>
      </p:sp>
      <p:pic>
        <p:nvPicPr>
          <p:cNvPr id="10" name="Imagen 9">
            <a:extLst>
              <a:ext uri="{FF2B5EF4-FFF2-40B4-BE49-F238E27FC236}">
                <a16:creationId xmlns:a16="http://schemas.microsoft.com/office/drawing/2014/main" id="{0401E91F-00A8-498F-8694-2D6ECB86F6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D00184FD-2966-4308-83A7-887E08A397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Rectángulo 14">
            <a:extLst>
              <a:ext uri="{FF2B5EF4-FFF2-40B4-BE49-F238E27FC236}">
                <a16:creationId xmlns:a16="http://schemas.microsoft.com/office/drawing/2014/main" id="{611DC164-F34E-4092-98CA-14CE194DF24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E7A71F09-8C46-48EC-8C6F-741184885CAD}"/>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1763660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par>
                                <p:cTn id="8" presetID="6" presetClass="entr" presetSubtype="16"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circle(in)">
                                      <p:cBhvr>
                                        <p:cTn id="10"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7253" y="2393229"/>
            <a:ext cx="7217494" cy="1323439"/>
          </a:xfrm>
          <a:prstGeom prst="rect">
            <a:avLst/>
          </a:prstGeom>
          <a:noFill/>
        </p:spPr>
        <p:txBody>
          <a:bodyPr wrap="square" rtlCol="0">
            <a:spAutoFit/>
          </a:bodyPr>
          <a:lstStyle/>
          <a:p>
            <a:pPr algn="ctr"/>
            <a:r>
              <a:rPr lang="es-CO" sz="4000" dirty="0">
                <a:solidFill>
                  <a:srgbClr val="000A8B"/>
                </a:solidFill>
              </a:rPr>
              <a:t>1. ESTADOS FINANCIEROS SAE</a:t>
            </a:r>
          </a:p>
          <a:p>
            <a:pPr algn="ctr"/>
            <a:r>
              <a:rPr lang="es-CO" sz="4000" dirty="0">
                <a:solidFill>
                  <a:srgbClr val="000A8B"/>
                </a:solidFill>
              </a:rPr>
              <a:t> A 31 DE DICIEMBRE DE 2018</a:t>
            </a:r>
            <a:endParaRPr lang="es-ES" sz="4000" dirty="0">
              <a:solidFill>
                <a:schemeClr val="accent5">
                  <a:lumMod val="50000"/>
                </a:schemeClr>
              </a:solidFill>
              <a:latin typeface="Arial Narrow" panose="020B0606020202030204" pitchFamily="34" charset="0"/>
            </a:endParaRPr>
          </a:p>
        </p:txBody>
      </p:sp>
      <p:sp>
        <p:nvSpPr>
          <p:cNvPr id="12" name="Rectángulo 11">
            <a:extLst>
              <a:ext uri="{FF2B5EF4-FFF2-40B4-BE49-F238E27FC236}">
                <a16:creationId xmlns:a16="http://schemas.microsoft.com/office/drawing/2014/main" id="{0DAAC2B1-364D-4B30-AD9A-E13A6E77198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60AB5296-6D3A-4484-BE2B-583D11978131}"/>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pic>
        <p:nvPicPr>
          <p:cNvPr id="15" name="Imagen 14">
            <a:extLst>
              <a:ext uri="{FF2B5EF4-FFF2-40B4-BE49-F238E27FC236}">
                <a16:creationId xmlns:a16="http://schemas.microsoft.com/office/drawing/2014/main" id="{9D865CDB-B976-4507-88AD-E9A1E7DCE4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809C95E7-2650-46DE-9DE2-436F17F6CE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159020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par>
                                <p:cTn id="8" presetID="6" presetClass="entr" presetSubtype="16"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circle(in)">
                                      <p:cBhvr>
                                        <p:cTn id="10"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9D848C52-0D13-42D4-9770-5D43EE2B895B}"/>
              </a:ext>
            </a:extLst>
          </p:cNvPr>
          <p:cNvSpPr txBox="1">
            <a:spLocks/>
          </p:cNvSpPr>
          <p:nvPr/>
        </p:nvSpPr>
        <p:spPr>
          <a:xfrm>
            <a:off x="1777094" y="234203"/>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dirty="0">
                <a:latin typeface="+mn-lt"/>
              </a:rPr>
              <a:t> </a:t>
            </a:r>
            <a:r>
              <a:rPr lang="es-CO" sz="1600" dirty="0">
                <a:solidFill>
                  <a:srgbClr val="0070C0"/>
                </a:solidFill>
                <a:latin typeface="+mn-lt"/>
                <a:ea typeface="+mn-ea"/>
                <a:cs typeface="Lato Regular"/>
              </a:rPr>
              <a:t>ESTADO DE SITUACION FINANCIERA INDIVIDUAL</a:t>
            </a:r>
          </a:p>
          <a:p>
            <a:pPr algn="ctr">
              <a:defRPr/>
            </a:pPr>
            <a:r>
              <a:rPr lang="es-CO" sz="1050" dirty="0">
                <a:solidFill>
                  <a:srgbClr val="0070C0"/>
                </a:solidFill>
                <a:latin typeface="+mn-lt"/>
                <a:ea typeface="+mn-ea"/>
                <a:cs typeface="Lato Regular"/>
              </a:rPr>
              <a:t>AL 31 DE DICIEMBRE DE 2018 Y 31 DE DICIEMBRE DE 2017</a:t>
            </a:r>
          </a:p>
          <a:p>
            <a:pPr algn="ctr">
              <a:defRPr/>
            </a:pPr>
            <a:r>
              <a:rPr lang="es-CO" sz="1050" dirty="0">
                <a:solidFill>
                  <a:srgbClr val="0070C0"/>
                </a:solidFill>
                <a:latin typeface="+mn-lt"/>
                <a:ea typeface="+mn-ea"/>
                <a:cs typeface="Lato Regular"/>
              </a:rPr>
              <a:t>(cifra en millones de pesos colombianos)</a:t>
            </a:r>
          </a:p>
          <a:p>
            <a:pPr>
              <a:defRPr/>
            </a:pPr>
            <a:endParaRPr lang="es-CO" sz="1050" dirty="0">
              <a:solidFill>
                <a:srgbClr val="0070C0"/>
              </a:solidFill>
              <a:latin typeface="+mn-lt"/>
              <a:ea typeface="+mn-ea"/>
              <a:cs typeface="Lato Regular"/>
            </a:endParaRPr>
          </a:p>
        </p:txBody>
      </p:sp>
      <p:graphicFrame>
        <p:nvGraphicFramePr>
          <p:cNvPr id="23" name="Tabla 22">
            <a:extLst>
              <a:ext uri="{FF2B5EF4-FFF2-40B4-BE49-F238E27FC236}">
                <a16:creationId xmlns:a16="http://schemas.microsoft.com/office/drawing/2014/main" id="{787B7905-BF1D-490D-894E-A7538F54842A}"/>
              </a:ext>
            </a:extLst>
          </p:cNvPr>
          <p:cNvGraphicFramePr>
            <a:graphicFrameLocks noGrp="1"/>
          </p:cNvGraphicFramePr>
          <p:nvPr>
            <p:extLst>
              <p:ext uri="{D42A27DB-BD31-4B8C-83A1-F6EECF244321}">
                <p14:modId xmlns:p14="http://schemas.microsoft.com/office/powerpoint/2010/main" val="1123339878"/>
              </p:ext>
            </p:extLst>
          </p:nvPr>
        </p:nvGraphicFramePr>
        <p:xfrm>
          <a:off x="1109816" y="1240907"/>
          <a:ext cx="9052103" cy="5014490"/>
        </p:xfrm>
        <a:graphic>
          <a:graphicData uri="http://schemas.openxmlformats.org/drawingml/2006/table">
            <a:tbl>
              <a:tblPr/>
              <a:tblGrid>
                <a:gridCol w="3439530">
                  <a:extLst>
                    <a:ext uri="{9D8B030D-6E8A-4147-A177-3AD203B41FA5}">
                      <a16:colId xmlns:a16="http://schemas.microsoft.com/office/drawing/2014/main" val="3033018515"/>
                    </a:ext>
                  </a:extLst>
                </a:gridCol>
                <a:gridCol w="1108611">
                  <a:extLst>
                    <a:ext uri="{9D8B030D-6E8A-4147-A177-3AD203B41FA5}">
                      <a16:colId xmlns:a16="http://schemas.microsoft.com/office/drawing/2014/main" val="1713049409"/>
                    </a:ext>
                  </a:extLst>
                </a:gridCol>
                <a:gridCol w="113447">
                  <a:extLst>
                    <a:ext uri="{9D8B030D-6E8A-4147-A177-3AD203B41FA5}">
                      <a16:colId xmlns:a16="http://schemas.microsoft.com/office/drawing/2014/main" val="2065033373"/>
                    </a:ext>
                  </a:extLst>
                </a:gridCol>
                <a:gridCol w="113447">
                  <a:extLst>
                    <a:ext uri="{9D8B030D-6E8A-4147-A177-3AD203B41FA5}">
                      <a16:colId xmlns:a16="http://schemas.microsoft.com/office/drawing/2014/main" val="725612488"/>
                    </a:ext>
                  </a:extLst>
                </a:gridCol>
                <a:gridCol w="1122822">
                  <a:extLst>
                    <a:ext uri="{9D8B030D-6E8A-4147-A177-3AD203B41FA5}">
                      <a16:colId xmlns:a16="http://schemas.microsoft.com/office/drawing/2014/main" val="2360761089"/>
                    </a:ext>
                  </a:extLst>
                </a:gridCol>
                <a:gridCol w="113447">
                  <a:extLst>
                    <a:ext uri="{9D8B030D-6E8A-4147-A177-3AD203B41FA5}">
                      <a16:colId xmlns:a16="http://schemas.microsoft.com/office/drawing/2014/main" val="1408152835"/>
                    </a:ext>
                  </a:extLst>
                </a:gridCol>
                <a:gridCol w="113447">
                  <a:extLst>
                    <a:ext uri="{9D8B030D-6E8A-4147-A177-3AD203B41FA5}">
                      <a16:colId xmlns:a16="http://schemas.microsoft.com/office/drawing/2014/main" val="1323226556"/>
                    </a:ext>
                  </a:extLst>
                </a:gridCol>
                <a:gridCol w="113447">
                  <a:extLst>
                    <a:ext uri="{9D8B030D-6E8A-4147-A177-3AD203B41FA5}">
                      <a16:colId xmlns:a16="http://schemas.microsoft.com/office/drawing/2014/main" val="1772210651"/>
                    </a:ext>
                  </a:extLst>
                </a:gridCol>
                <a:gridCol w="1364442">
                  <a:extLst>
                    <a:ext uri="{9D8B030D-6E8A-4147-A177-3AD203B41FA5}">
                      <a16:colId xmlns:a16="http://schemas.microsoft.com/office/drawing/2014/main" val="3586331658"/>
                    </a:ext>
                  </a:extLst>
                </a:gridCol>
                <a:gridCol w="113447">
                  <a:extLst>
                    <a:ext uri="{9D8B030D-6E8A-4147-A177-3AD203B41FA5}">
                      <a16:colId xmlns:a16="http://schemas.microsoft.com/office/drawing/2014/main" val="2709551114"/>
                    </a:ext>
                  </a:extLst>
                </a:gridCol>
                <a:gridCol w="1336016">
                  <a:extLst>
                    <a:ext uri="{9D8B030D-6E8A-4147-A177-3AD203B41FA5}">
                      <a16:colId xmlns:a16="http://schemas.microsoft.com/office/drawing/2014/main" val="2876454618"/>
                    </a:ext>
                  </a:extLst>
                </a:gridCol>
              </a:tblGrid>
              <a:tr h="446423">
                <a:tc>
                  <a:txBody>
                    <a:bodyPr/>
                    <a:lstStyle/>
                    <a:p>
                      <a:pPr algn="ctr" fontAlgn="ctr"/>
                      <a:r>
                        <a:rPr lang="es-CO" sz="1400" b="1" i="0" u="none" strike="noStrike">
                          <a:effectLst/>
                          <a:latin typeface="Calibri" panose="020F0502020204030204" pitchFamily="34" charset="0"/>
                        </a:rPr>
                        <a:t>ACTIVO</a:t>
                      </a:r>
                    </a:p>
                  </a:txBody>
                  <a:tcPr marL="7620" marR="7620" marT="7620" marB="0" anchor="ctr">
                    <a:lnL>
                      <a:noFill/>
                    </a:lnL>
                    <a:lnR>
                      <a:noFill/>
                    </a:lnR>
                    <a:lnT>
                      <a:noFill/>
                    </a:lnT>
                    <a:lnB>
                      <a:noFill/>
                    </a:lnB>
                    <a:solidFill>
                      <a:schemeClr val="bg1">
                        <a:lumMod val="85000"/>
                      </a:schemeClr>
                    </a:solidFill>
                  </a:tcPr>
                </a:tc>
                <a:tc>
                  <a:txBody>
                    <a:bodyPr/>
                    <a:lstStyle/>
                    <a:p>
                      <a:pPr algn="ctr" fontAlgn="ctr"/>
                      <a:r>
                        <a:rPr lang="es-CO" sz="1200" b="0" i="0" u="none" strike="noStrike" dirty="0">
                          <a:effectLst/>
                          <a:latin typeface="Calibri" panose="020F0502020204030204" pitchFamily="34" charset="0"/>
                        </a:rPr>
                        <a:t>31-Dic-2018</a:t>
                      </a: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endParaRPr lang="es-CO" sz="1200" b="0"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ctr" fontAlgn="ctr"/>
                      <a:endParaRPr lang="es-CO" sz="12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ctr" fontAlgn="ctr"/>
                      <a:r>
                        <a:rPr lang="es-CO" sz="1200" b="0" i="0" u="none" strike="noStrike">
                          <a:effectLst/>
                          <a:latin typeface="Calibri" panose="020F0502020204030204" pitchFamily="34" charset="0"/>
                        </a:rPr>
                        <a:t>31-Dic-2017</a:t>
                      </a: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endParaRPr lang="es-CO" sz="12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ctr" fontAlgn="ctr"/>
                      <a:endParaRPr lang="es-CO" sz="1200" b="0"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ctr" fontAlgn="ctr"/>
                      <a:endParaRPr lang="es-CO" sz="1200" b="0"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ctr" fontAlgn="ctr"/>
                      <a:r>
                        <a:rPr lang="es-CO" sz="1200" b="0" i="0" u="none" strike="noStrike" dirty="0">
                          <a:effectLst/>
                          <a:latin typeface="Calibri" panose="020F0502020204030204" pitchFamily="34" charset="0"/>
                        </a:rPr>
                        <a:t>Variación %             Dic 2018-Dic 2017</a:t>
                      </a: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endParaRPr lang="es-CO" sz="1200" b="0"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ctr" fontAlgn="ctr"/>
                      <a:r>
                        <a:rPr lang="es-CO" sz="1200" b="0" i="0" u="none" strike="noStrike" dirty="0">
                          <a:effectLst/>
                          <a:latin typeface="Calibri" panose="020F0502020204030204" pitchFamily="34" charset="0"/>
                        </a:rPr>
                        <a:t>Variación %             Dic 2018-Dic 2017</a:t>
                      </a:r>
                    </a:p>
                  </a:txBody>
                  <a:tcPr marL="7620" marR="7620" marT="7620"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40508"/>
                  </a:ext>
                </a:extLst>
              </a:tr>
              <a:tr h="248012">
                <a:tc>
                  <a:txBody>
                    <a:bodyPr/>
                    <a:lstStyle/>
                    <a:p>
                      <a:pPr algn="l" fontAlgn="ctr"/>
                      <a:r>
                        <a:rPr lang="es-CO" sz="1400" b="1" i="0" u="none" strike="noStrike">
                          <a:effectLst/>
                          <a:latin typeface="Calibri" panose="020F0502020204030204" pitchFamily="34" charset="0"/>
                        </a:rPr>
                        <a:t>ACTIVO CORRIENTE</a:t>
                      </a:r>
                    </a:p>
                  </a:txBody>
                  <a:tcPr marL="7620" marR="7620" marT="7620" marB="0" anchor="ctr">
                    <a:lnL>
                      <a:noFill/>
                    </a:lnL>
                    <a:lnR>
                      <a:noFill/>
                    </a:lnR>
                    <a:lnT>
                      <a:noFill/>
                    </a:lnT>
                    <a:lnB>
                      <a:noFill/>
                    </a:lnB>
                  </a:tcPr>
                </a:tc>
                <a:tc>
                  <a:txBody>
                    <a:bodyPr/>
                    <a:lstStyle/>
                    <a:p>
                      <a:pPr algn="r" fontAlgn="ctr"/>
                      <a:endParaRPr lang="es-CO" sz="1400" b="1" i="0" u="none" strike="noStrike">
                        <a:effectLst/>
                        <a:latin typeface="Calibri" panose="020F050202020403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endParaRPr lang="es-CO" sz="1400" b="1" i="0" u="none" strike="noStrike">
                        <a:effectLst/>
                        <a:latin typeface="Calibri" panose="020F0502020204030204" pitchFamily="34" charset="0"/>
                      </a:endParaRPr>
                    </a:p>
                  </a:txBody>
                  <a:tcPr marL="7620" marR="7620" marT="762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34671129"/>
                  </a:ext>
                </a:extLst>
              </a:tr>
              <a:tr h="263472">
                <a:tc>
                  <a:txBody>
                    <a:bodyPr/>
                    <a:lstStyle/>
                    <a:p>
                      <a:pPr algn="l" fontAlgn="ctr"/>
                      <a:r>
                        <a:rPr lang="es-CO" sz="1400" b="0" i="0" u="none" strike="noStrike" dirty="0">
                          <a:effectLst/>
                          <a:latin typeface="Calibri" panose="020F0502020204030204" pitchFamily="34" charset="0"/>
                        </a:rPr>
                        <a:t>Efectivo en Bancos</a:t>
                      </a:r>
                    </a:p>
                  </a:txBody>
                  <a:tcPr marL="7620" marR="7620" marT="7620" marB="0" anchor="ctr">
                    <a:lnL>
                      <a:noFill/>
                    </a:lnL>
                    <a:lnR>
                      <a:noFill/>
                    </a:lnR>
                    <a:lnT>
                      <a:noFill/>
                    </a:lnT>
                    <a:lnB>
                      <a:noFill/>
                    </a:lnB>
                  </a:tcPr>
                </a:tc>
                <a:tc>
                  <a:txBody>
                    <a:bodyPr/>
                    <a:lstStyle/>
                    <a:p>
                      <a:pPr algn="r" fontAlgn="ctr"/>
                      <a:r>
                        <a:rPr lang="es-CO" sz="1400" b="0" i="0" u="none" strike="noStrike" dirty="0">
                          <a:effectLst/>
                          <a:latin typeface="Calibri" panose="020F0502020204030204" pitchFamily="34" charset="0"/>
                        </a:rPr>
                        <a:t>447</a:t>
                      </a:r>
                    </a:p>
                  </a:txBody>
                  <a:tcPr marL="7620" marR="7620" marT="7620" marB="0" anchor="ctr">
                    <a:lnL>
                      <a:noFill/>
                    </a:lnL>
                    <a:lnR>
                      <a:noFill/>
                    </a:lnR>
                    <a:lnT>
                      <a:noFill/>
                    </a:lnT>
                    <a:lnB>
                      <a:noFill/>
                    </a:lnB>
                  </a:tcPr>
                </a:tc>
                <a:tc>
                  <a:txBody>
                    <a:bodyPr/>
                    <a:lstStyle/>
                    <a:p>
                      <a:pPr algn="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403</a:t>
                      </a: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45</a:t>
                      </a: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11</a:t>
                      </a:r>
                    </a:p>
                  </a:txBody>
                  <a:tcPr marL="7620" marR="7620" marT="7620" marB="0" anchor="ctr">
                    <a:lnL>
                      <a:noFill/>
                    </a:lnL>
                    <a:lnR>
                      <a:noFill/>
                    </a:lnR>
                    <a:lnT>
                      <a:noFill/>
                    </a:lnT>
                    <a:lnB>
                      <a:noFill/>
                    </a:lnB>
                  </a:tcPr>
                </a:tc>
                <a:extLst>
                  <a:ext uri="{0D108BD9-81ED-4DB2-BD59-A6C34878D82A}">
                    <a16:rowId xmlns:a16="http://schemas.microsoft.com/office/drawing/2014/main" val="2949011748"/>
                  </a:ext>
                </a:extLst>
              </a:tr>
              <a:tr h="263472">
                <a:tc>
                  <a:txBody>
                    <a:bodyPr/>
                    <a:lstStyle/>
                    <a:p>
                      <a:pPr algn="l" fontAlgn="ctr"/>
                      <a:r>
                        <a:rPr lang="es-CO" sz="1400" b="0" i="0" u="none" strike="noStrike" dirty="0">
                          <a:effectLst/>
                          <a:latin typeface="Calibri" panose="020F0502020204030204" pitchFamily="34" charset="0"/>
                        </a:rPr>
                        <a:t>Efectivo de uso restringido</a:t>
                      </a: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6,201</a:t>
                      </a:r>
                    </a:p>
                  </a:txBody>
                  <a:tcPr marL="7620" marR="7620" marT="7620" marB="0" anchor="ctr">
                    <a:lnL>
                      <a:noFill/>
                    </a:lnL>
                    <a:lnR>
                      <a:noFill/>
                    </a:lnR>
                    <a:lnT>
                      <a:noFill/>
                    </a:lnT>
                    <a:lnB>
                      <a:noFill/>
                    </a:lnB>
                  </a:tcPr>
                </a:tc>
                <a:tc>
                  <a:txBody>
                    <a:bodyPr/>
                    <a:lstStyle/>
                    <a:p>
                      <a:pPr algn="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1,422</a:t>
                      </a: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4,779</a:t>
                      </a: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336</a:t>
                      </a:r>
                    </a:p>
                  </a:txBody>
                  <a:tcPr marL="7620" marR="7620" marT="7620" marB="0" anchor="ctr">
                    <a:lnL>
                      <a:noFill/>
                    </a:lnL>
                    <a:lnR>
                      <a:noFill/>
                    </a:lnR>
                    <a:lnT>
                      <a:noFill/>
                    </a:lnT>
                    <a:lnB>
                      <a:noFill/>
                    </a:lnB>
                  </a:tcPr>
                </a:tc>
                <a:extLst>
                  <a:ext uri="{0D108BD9-81ED-4DB2-BD59-A6C34878D82A}">
                    <a16:rowId xmlns:a16="http://schemas.microsoft.com/office/drawing/2014/main" val="1147175393"/>
                  </a:ext>
                </a:extLst>
              </a:tr>
              <a:tr h="263472">
                <a:tc>
                  <a:txBody>
                    <a:bodyPr/>
                    <a:lstStyle/>
                    <a:p>
                      <a:pPr algn="l" fontAlgn="ctr"/>
                      <a:r>
                        <a:rPr lang="es-CO" sz="1400" b="0" i="0" u="none" strike="noStrike">
                          <a:effectLst/>
                          <a:latin typeface="Calibri" panose="020F0502020204030204" pitchFamily="34" charset="0"/>
                        </a:rPr>
                        <a:t>Inversiones de administración de liquidez</a:t>
                      </a: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3,538</a:t>
                      </a:r>
                    </a:p>
                  </a:txBody>
                  <a:tcPr marL="7620" marR="7620" marT="7620" marB="0" anchor="ctr">
                    <a:lnL>
                      <a:noFill/>
                    </a:lnL>
                    <a:lnR>
                      <a:noFill/>
                    </a:lnR>
                    <a:lnT>
                      <a:noFill/>
                    </a:lnT>
                    <a:lnB>
                      <a:noFill/>
                    </a:lnB>
                  </a:tcPr>
                </a:tc>
                <a:tc>
                  <a:txBody>
                    <a:bodyPr/>
                    <a:lstStyle/>
                    <a:p>
                      <a:pPr algn="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6,490</a:t>
                      </a: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-2,952</a:t>
                      </a: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-45</a:t>
                      </a:r>
                    </a:p>
                  </a:txBody>
                  <a:tcPr marL="7620" marR="7620" marT="7620" marB="0" anchor="ctr">
                    <a:lnL>
                      <a:noFill/>
                    </a:lnL>
                    <a:lnR>
                      <a:noFill/>
                    </a:lnR>
                    <a:lnT>
                      <a:noFill/>
                    </a:lnT>
                    <a:lnB>
                      <a:noFill/>
                    </a:lnB>
                  </a:tcPr>
                </a:tc>
                <a:extLst>
                  <a:ext uri="{0D108BD9-81ED-4DB2-BD59-A6C34878D82A}">
                    <a16:rowId xmlns:a16="http://schemas.microsoft.com/office/drawing/2014/main" val="661428404"/>
                  </a:ext>
                </a:extLst>
              </a:tr>
              <a:tr h="263472">
                <a:tc>
                  <a:txBody>
                    <a:bodyPr/>
                    <a:lstStyle/>
                    <a:p>
                      <a:pPr algn="l" fontAlgn="ctr"/>
                      <a:r>
                        <a:rPr lang="es-CO" sz="1400" b="0" i="0" u="none" strike="noStrike" dirty="0">
                          <a:effectLst/>
                          <a:latin typeface="Calibri" panose="020F0502020204030204" pitchFamily="34" charset="0"/>
                        </a:rPr>
                        <a:t>Cuentas por Cobrar Corto Plazo</a:t>
                      </a:r>
                    </a:p>
                  </a:txBody>
                  <a:tcPr marL="7620" marR="7620" marT="7620" marB="0" anchor="ctr">
                    <a:lnL>
                      <a:noFill/>
                    </a:lnL>
                    <a:lnR>
                      <a:noFill/>
                    </a:lnR>
                    <a:lnT>
                      <a:noFill/>
                    </a:lnT>
                    <a:lnB>
                      <a:noFill/>
                    </a:lnB>
                  </a:tcPr>
                </a:tc>
                <a:tc>
                  <a:txBody>
                    <a:bodyPr/>
                    <a:lstStyle/>
                    <a:p>
                      <a:pPr algn="r" fontAlgn="ctr"/>
                      <a:r>
                        <a:rPr lang="es-CO" sz="1400" b="0" i="0" u="none" strike="noStrike" dirty="0">
                          <a:effectLst/>
                          <a:latin typeface="Calibri" panose="020F0502020204030204" pitchFamily="34" charset="0"/>
                        </a:rPr>
                        <a:t>2,368</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2,908</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-540</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-19</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7449636"/>
                  </a:ext>
                </a:extLst>
              </a:tr>
              <a:tr h="248012">
                <a:tc>
                  <a:txBody>
                    <a:bodyPr/>
                    <a:lstStyle/>
                    <a:p>
                      <a:pPr algn="l" fontAlgn="ctr"/>
                      <a:r>
                        <a:rPr lang="es-CO" sz="1400" b="1" i="0" u="none" strike="noStrike">
                          <a:effectLst/>
                          <a:latin typeface="Calibri" panose="020F0502020204030204" pitchFamily="34" charset="0"/>
                        </a:rPr>
                        <a:t>TOTAL ACTIVO CORRIENTE</a:t>
                      </a:r>
                    </a:p>
                  </a:txBody>
                  <a:tcPr marL="7620" marR="7620" marT="7620" marB="0" anchor="ctr">
                    <a:lnL>
                      <a:noFill/>
                    </a:lnL>
                    <a:lnR>
                      <a:noFill/>
                    </a:lnR>
                    <a:lnT>
                      <a:noFill/>
                    </a:lnT>
                    <a:lnB>
                      <a:noFill/>
                    </a:lnB>
                    <a:solidFill>
                      <a:schemeClr val="bg1">
                        <a:lumMod val="85000"/>
                      </a:schemeClr>
                    </a:solidFill>
                  </a:tcPr>
                </a:tc>
                <a:tc>
                  <a:txBody>
                    <a:bodyPr/>
                    <a:lstStyle/>
                    <a:p>
                      <a:pPr algn="r" fontAlgn="ctr"/>
                      <a:r>
                        <a:rPr lang="es-CO" sz="1400" b="1" i="0" u="none" strike="noStrike" dirty="0">
                          <a:effectLst/>
                          <a:latin typeface="Calibri" panose="020F0502020204030204" pitchFamily="34" charset="0"/>
                        </a:rPr>
                        <a:t>12,554</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11,223</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1,332</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r" fontAlgn="ctr"/>
                      <a:r>
                        <a:rPr lang="es-CO" sz="1400" b="1" i="0" u="none" strike="noStrike" dirty="0">
                          <a:effectLst/>
                          <a:latin typeface="Calibri" panose="020F0502020204030204" pitchFamily="34" charset="0"/>
                        </a:rPr>
                        <a:t>12</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845511248"/>
                  </a:ext>
                </a:extLst>
              </a:tr>
              <a:tr h="248012">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09111169"/>
                  </a:ext>
                </a:extLst>
              </a:tr>
              <a:tr h="248012">
                <a:tc>
                  <a:txBody>
                    <a:bodyPr/>
                    <a:lstStyle/>
                    <a:p>
                      <a:pPr algn="l" fontAlgn="ctr"/>
                      <a:r>
                        <a:rPr lang="es-CO" sz="1400" b="1" i="0" u="none" strike="noStrike">
                          <a:effectLst/>
                          <a:latin typeface="Calibri" panose="020F0502020204030204" pitchFamily="34" charset="0"/>
                        </a:rPr>
                        <a:t>ACTIVO NO CORRIENTE</a:t>
                      </a: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extLst>
                  <a:ext uri="{0D108BD9-81ED-4DB2-BD59-A6C34878D82A}">
                    <a16:rowId xmlns:a16="http://schemas.microsoft.com/office/drawing/2014/main" val="1641861231"/>
                  </a:ext>
                </a:extLst>
              </a:tr>
              <a:tr h="263472">
                <a:tc>
                  <a:txBody>
                    <a:bodyPr/>
                    <a:lstStyle/>
                    <a:p>
                      <a:pPr algn="l" fontAlgn="ctr"/>
                      <a:r>
                        <a:rPr lang="es-CO" sz="1400" b="0" i="0" u="none" strike="noStrike" dirty="0">
                          <a:effectLst/>
                          <a:latin typeface="Calibri" panose="020F0502020204030204" pitchFamily="34" charset="0"/>
                        </a:rPr>
                        <a:t>Cuentas por Cobrar Largo Plazo</a:t>
                      </a:r>
                    </a:p>
                  </a:txBody>
                  <a:tcPr marL="7620" marR="7620" marT="7620" marB="0" anchor="ctr">
                    <a:lnL>
                      <a:noFill/>
                    </a:lnL>
                    <a:lnR>
                      <a:noFill/>
                    </a:lnR>
                    <a:lnT>
                      <a:noFill/>
                    </a:lnT>
                    <a:lnB>
                      <a:noFill/>
                    </a:lnB>
                  </a:tcPr>
                </a:tc>
                <a:tc>
                  <a:txBody>
                    <a:bodyPr/>
                    <a:lstStyle/>
                    <a:p>
                      <a:pPr algn="r" fontAlgn="ctr"/>
                      <a:r>
                        <a:rPr lang="es-CO" sz="1400" b="0" i="0" u="none" strike="noStrike" dirty="0">
                          <a:effectLst/>
                          <a:latin typeface="Calibri" panose="020F0502020204030204" pitchFamily="34" charset="0"/>
                        </a:rPr>
                        <a:t>612</a:t>
                      </a: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941</a:t>
                      </a: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-329</a:t>
                      </a: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-35</a:t>
                      </a:r>
                    </a:p>
                  </a:txBody>
                  <a:tcPr marL="7620" marR="7620" marT="7620" marB="0" anchor="ctr">
                    <a:lnL>
                      <a:noFill/>
                    </a:lnL>
                    <a:lnR>
                      <a:noFill/>
                    </a:lnR>
                    <a:lnT>
                      <a:noFill/>
                    </a:lnT>
                    <a:lnB>
                      <a:noFill/>
                    </a:lnB>
                  </a:tcPr>
                </a:tc>
                <a:extLst>
                  <a:ext uri="{0D108BD9-81ED-4DB2-BD59-A6C34878D82A}">
                    <a16:rowId xmlns:a16="http://schemas.microsoft.com/office/drawing/2014/main" val="831428191"/>
                  </a:ext>
                </a:extLst>
              </a:tr>
              <a:tr h="263472">
                <a:tc>
                  <a:txBody>
                    <a:bodyPr/>
                    <a:lstStyle/>
                    <a:p>
                      <a:pPr algn="l" fontAlgn="ctr"/>
                      <a:r>
                        <a:rPr lang="es-CO" sz="1400" b="0" i="0" u="none" strike="noStrike">
                          <a:effectLst/>
                          <a:latin typeface="Calibri" panose="020F0502020204030204" pitchFamily="34" charset="0"/>
                        </a:rPr>
                        <a:t>Deterioro</a:t>
                      </a: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-598</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-598</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0</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0</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0915042"/>
                  </a:ext>
                </a:extLst>
              </a:tr>
              <a:tr h="263472">
                <a:tc>
                  <a:txBody>
                    <a:bodyPr/>
                    <a:lstStyle/>
                    <a:p>
                      <a:pPr algn="l" fontAlgn="ctr"/>
                      <a:r>
                        <a:rPr lang="es-CO" sz="1400" b="0" i="0" u="none" strike="noStrike">
                          <a:effectLst/>
                          <a:latin typeface="Calibri" panose="020F0502020204030204" pitchFamily="34" charset="0"/>
                        </a:rPr>
                        <a:t>Total Cuenta por Cobrar Largo Plazo</a:t>
                      </a:r>
                    </a:p>
                  </a:txBody>
                  <a:tcPr marL="7620" marR="7620" marT="7620" marB="0" anchor="ctr">
                    <a:lnL>
                      <a:noFill/>
                    </a:lnL>
                    <a:lnR>
                      <a:noFill/>
                    </a:lnR>
                    <a:lnT>
                      <a:noFill/>
                    </a:lnT>
                    <a:lnB>
                      <a:noFill/>
                    </a:lnB>
                  </a:tcPr>
                </a:tc>
                <a:tc>
                  <a:txBody>
                    <a:bodyPr/>
                    <a:lstStyle/>
                    <a:p>
                      <a:pPr algn="r" fontAlgn="ctr"/>
                      <a:r>
                        <a:rPr lang="es-CO" sz="1400" b="0" i="0" u="none" strike="noStrike" dirty="0">
                          <a:effectLst/>
                          <a:latin typeface="Calibri" panose="020F0502020204030204" pitchFamily="34" charset="0"/>
                        </a:rPr>
                        <a:t>14</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dirty="0">
                          <a:effectLst/>
                          <a:latin typeface="Calibri" panose="020F0502020204030204" pitchFamily="34" charset="0"/>
                        </a:rPr>
                        <a:t>343</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dirty="0">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-329</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dirty="0">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dirty="0">
                          <a:effectLst/>
                          <a:latin typeface="Calibri" panose="020F0502020204030204" pitchFamily="34" charset="0"/>
                        </a:rPr>
                        <a:t>-96</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4228465"/>
                  </a:ext>
                </a:extLst>
              </a:tr>
              <a:tr h="248012">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62750141"/>
                  </a:ext>
                </a:extLst>
              </a:tr>
              <a:tr h="263472">
                <a:tc>
                  <a:txBody>
                    <a:bodyPr/>
                    <a:lstStyle/>
                    <a:p>
                      <a:pPr algn="l" fontAlgn="ctr"/>
                      <a:r>
                        <a:rPr lang="es-CO" sz="1400" b="0" i="0" u="none" strike="noStrike">
                          <a:effectLst/>
                          <a:latin typeface="Calibri" panose="020F0502020204030204" pitchFamily="34" charset="0"/>
                        </a:rPr>
                        <a:t>Propiedades, Planta y equipo</a:t>
                      </a:r>
                    </a:p>
                  </a:txBody>
                  <a:tcPr marL="7620" marR="7620" marT="7620" marB="0" anchor="ctr">
                    <a:lnL>
                      <a:noFill/>
                    </a:lnL>
                    <a:lnR>
                      <a:noFill/>
                    </a:lnR>
                    <a:lnT>
                      <a:noFill/>
                    </a:lnT>
                    <a:lnB>
                      <a:noFill/>
                    </a:lnB>
                  </a:tcPr>
                </a:tc>
                <a:tc>
                  <a:txBody>
                    <a:bodyPr/>
                    <a:lstStyle/>
                    <a:p>
                      <a:pPr algn="r" fontAlgn="ctr"/>
                      <a:r>
                        <a:rPr lang="es-CO" sz="1400" b="0" i="0" u="none" strike="noStrike" dirty="0">
                          <a:effectLst/>
                          <a:latin typeface="Calibri" panose="020F0502020204030204" pitchFamily="34" charset="0"/>
                        </a:rPr>
                        <a:t>499</a:t>
                      </a: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370</a:t>
                      </a: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129</a:t>
                      </a: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35</a:t>
                      </a:r>
                    </a:p>
                  </a:txBody>
                  <a:tcPr marL="7620" marR="7620" marT="7620" marB="0" anchor="ctr">
                    <a:lnL>
                      <a:noFill/>
                    </a:lnL>
                    <a:lnR>
                      <a:noFill/>
                    </a:lnR>
                    <a:lnT>
                      <a:noFill/>
                    </a:lnT>
                    <a:lnB>
                      <a:noFill/>
                    </a:lnB>
                  </a:tcPr>
                </a:tc>
                <a:extLst>
                  <a:ext uri="{0D108BD9-81ED-4DB2-BD59-A6C34878D82A}">
                    <a16:rowId xmlns:a16="http://schemas.microsoft.com/office/drawing/2014/main" val="2211741659"/>
                  </a:ext>
                </a:extLst>
              </a:tr>
              <a:tr h="460735">
                <a:tc>
                  <a:txBody>
                    <a:bodyPr/>
                    <a:lstStyle/>
                    <a:p>
                      <a:pPr algn="l" fontAlgn="ctr"/>
                      <a:r>
                        <a:rPr lang="es-CO" sz="1400" b="0" i="0" u="none" strike="noStrike">
                          <a:effectLst/>
                          <a:latin typeface="Calibri" panose="020F0502020204030204" pitchFamily="34" charset="0"/>
                        </a:rPr>
                        <a:t>Otros Activos (anticipos Impuestos / Diferidos)</a:t>
                      </a:r>
                    </a:p>
                  </a:txBody>
                  <a:tcPr marL="7620" marR="7620" marT="7620" marB="0" anchor="ctr">
                    <a:lnL>
                      <a:noFill/>
                    </a:lnL>
                    <a:lnR>
                      <a:noFill/>
                    </a:lnR>
                    <a:lnT>
                      <a:noFill/>
                    </a:lnT>
                    <a:lnB>
                      <a:noFill/>
                    </a:lnB>
                  </a:tcPr>
                </a:tc>
                <a:tc>
                  <a:txBody>
                    <a:bodyPr/>
                    <a:lstStyle/>
                    <a:p>
                      <a:pPr algn="r" fontAlgn="ctr"/>
                      <a:r>
                        <a:rPr lang="es-CO" sz="1400" b="0" i="0" u="none" strike="noStrike" dirty="0">
                          <a:effectLst/>
                          <a:latin typeface="Calibri" panose="020F0502020204030204" pitchFamily="34" charset="0"/>
                        </a:rPr>
                        <a:t>17,000</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11,504</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5,496</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48</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1747921"/>
                  </a:ext>
                </a:extLst>
              </a:tr>
              <a:tr h="263472">
                <a:tc>
                  <a:txBody>
                    <a:bodyPr/>
                    <a:lstStyle/>
                    <a:p>
                      <a:pPr algn="l" fontAlgn="ctr"/>
                      <a:r>
                        <a:rPr lang="es-CO" sz="1400" b="1" i="0" u="none" strike="noStrike">
                          <a:effectLst/>
                          <a:latin typeface="Calibri" panose="020F0502020204030204" pitchFamily="34" charset="0"/>
                        </a:rPr>
                        <a:t>TOTAL ACTIVO NO CORRIENTE</a:t>
                      </a:r>
                    </a:p>
                  </a:txBody>
                  <a:tcPr marL="7620" marR="7620" marT="7620" marB="0" anchor="ctr">
                    <a:lnL>
                      <a:noFill/>
                    </a:lnL>
                    <a:lnR>
                      <a:noFill/>
                    </a:lnR>
                    <a:lnT>
                      <a:noFill/>
                    </a:lnT>
                    <a:lnB>
                      <a:noFill/>
                    </a:lnB>
                    <a:solidFill>
                      <a:schemeClr val="bg1">
                        <a:lumMod val="85000"/>
                      </a:schemeClr>
                    </a:solidFill>
                  </a:tcPr>
                </a:tc>
                <a:tc>
                  <a:txBody>
                    <a:bodyPr/>
                    <a:lstStyle/>
                    <a:p>
                      <a:pPr algn="r" fontAlgn="ctr"/>
                      <a:r>
                        <a:rPr lang="es-CO" sz="1400" b="1" i="0" u="none" strike="noStrike" dirty="0">
                          <a:effectLst/>
                          <a:latin typeface="Calibri" panose="020F0502020204030204" pitchFamily="34" charset="0"/>
                        </a:rPr>
                        <a:t>17,513</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12,217</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5,296</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r" fontAlgn="ctr"/>
                      <a:r>
                        <a:rPr lang="es-CO" sz="1400" b="1" i="0" u="none" strike="noStrike" dirty="0">
                          <a:effectLst/>
                          <a:latin typeface="Calibri" panose="020F0502020204030204" pitchFamily="34" charset="0"/>
                        </a:rPr>
                        <a:t>43</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43637934"/>
                  </a:ext>
                </a:extLst>
              </a:tr>
              <a:tr h="248012">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3014226"/>
                  </a:ext>
                </a:extLst>
              </a:tr>
              <a:tr h="248012">
                <a:tc>
                  <a:txBody>
                    <a:bodyPr/>
                    <a:lstStyle/>
                    <a:p>
                      <a:pPr algn="l" fontAlgn="ctr"/>
                      <a:r>
                        <a:rPr lang="es-CO" sz="1400" b="1" i="0" u="none" strike="noStrike" dirty="0">
                          <a:effectLst/>
                          <a:latin typeface="Calibri" panose="020F0502020204030204" pitchFamily="34" charset="0"/>
                        </a:rPr>
                        <a:t>TOTAL ACTIVO</a:t>
                      </a:r>
                    </a:p>
                  </a:txBody>
                  <a:tcPr marL="7620" marR="7620" marT="7620" marB="0" anchor="ctr">
                    <a:lnL>
                      <a:noFill/>
                    </a:lnL>
                    <a:lnR>
                      <a:noFill/>
                    </a:lnR>
                    <a:lnT>
                      <a:noFill/>
                    </a:lnT>
                    <a:lnB>
                      <a:noFill/>
                    </a:lnB>
                    <a:solidFill>
                      <a:schemeClr val="bg1">
                        <a:lumMod val="85000"/>
                      </a:schemeClr>
                    </a:solidFill>
                  </a:tcPr>
                </a:tc>
                <a:tc>
                  <a:txBody>
                    <a:bodyPr/>
                    <a:lstStyle/>
                    <a:p>
                      <a:pPr algn="r" fontAlgn="ctr"/>
                      <a:r>
                        <a:rPr lang="es-CO" sz="1400" b="1" i="0" u="none" strike="noStrike" dirty="0">
                          <a:effectLst/>
                          <a:latin typeface="Calibri" panose="020F0502020204030204" pitchFamily="34" charset="0"/>
                        </a:rPr>
                        <a:t>30,067</a:t>
                      </a:r>
                    </a:p>
                  </a:txBody>
                  <a:tcPr marL="7620" marR="7620"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23,440</a:t>
                      </a:r>
                    </a:p>
                  </a:txBody>
                  <a:tcPr marL="7620" marR="7620"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0"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6,627</a:t>
                      </a:r>
                    </a:p>
                  </a:txBody>
                  <a:tcPr marL="7620" marR="7620"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7620" marR="7620" marT="7620" marB="0" anchor="ctr">
                    <a:lnL>
                      <a:noFill/>
                    </a:lnL>
                    <a:lnR>
                      <a:noFill/>
                    </a:lnR>
                    <a:lnT>
                      <a:noFill/>
                    </a:lnT>
                    <a:lnB>
                      <a:noFill/>
                    </a:lnB>
                    <a:solidFill>
                      <a:schemeClr val="bg1">
                        <a:lumMod val="85000"/>
                      </a:schemeClr>
                    </a:solidFill>
                  </a:tcPr>
                </a:tc>
                <a:tc>
                  <a:txBody>
                    <a:bodyPr/>
                    <a:lstStyle/>
                    <a:p>
                      <a:pPr algn="r" fontAlgn="ctr"/>
                      <a:r>
                        <a:rPr lang="es-CO" sz="1400" b="1" i="0" u="none" strike="noStrike" dirty="0">
                          <a:effectLst/>
                          <a:latin typeface="Calibri" panose="020F0502020204030204" pitchFamily="34" charset="0"/>
                        </a:rPr>
                        <a:t>28</a:t>
                      </a:r>
                    </a:p>
                  </a:txBody>
                  <a:tcPr marL="7620" marR="7620" marT="76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930354533"/>
                  </a:ext>
                </a:extLst>
              </a:tr>
            </a:tbl>
          </a:graphicData>
        </a:graphic>
      </p:graphicFrame>
      <p:sp>
        <p:nvSpPr>
          <p:cNvPr id="11" name="Botón de acción: ir hacia delante o siguiente 10">
            <a:hlinkClick r:id="rId2" action="ppaction://hlinksldjump" highlightClick="1"/>
            <a:extLst>
              <a:ext uri="{FF2B5EF4-FFF2-40B4-BE49-F238E27FC236}">
                <a16:creationId xmlns:a16="http://schemas.microsoft.com/office/drawing/2014/main" id="{ECAF7EDB-E616-45CA-8A85-A9411523CD32}"/>
              </a:ext>
            </a:extLst>
          </p:cNvPr>
          <p:cNvSpPr/>
          <p:nvPr/>
        </p:nvSpPr>
        <p:spPr>
          <a:xfrm>
            <a:off x="2574182" y="2033975"/>
            <a:ext cx="270576"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2" action="ppaction://hlinksldjump" highlightClick="1"/>
            <a:extLst>
              <a:ext uri="{FF2B5EF4-FFF2-40B4-BE49-F238E27FC236}">
                <a16:creationId xmlns:a16="http://schemas.microsoft.com/office/drawing/2014/main" id="{84B38472-9759-4EFB-8A8C-025D33140739}"/>
              </a:ext>
            </a:extLst>
          </p:cNvPr>
          <p:cNvSpPr/>
          <p:nvPr/>
        </p:nvSpPr>
        <p:spPr>
          <a:xfrm>
            <a:off x="3163759" y="2252815"/>
            <a:ext cx="252103" cy="1353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2" action="ppaction://hlinksldjump" highlightClick="1"/>
            <a:extLst>
              <a:ext uri="{FF2B5EF4-FFF2-40B4-BE49-F238E27FC236}">
                <a16:creationId xmlns:a16="http://schemas.microsoft.com/office/drawing/2014/main" id="{A730660A-1DBC-4EEF-8BE1-38EA3F255CEB}"/>
              </a:ext>
            </a:extLst>
          </p:cNvPr>
          <p:cNvSpPr/>
          <p:nvPr/>
        </p:nvSpPr>
        <p:spPr>
          <a:xfrm>
            <a:off x="4160585" y="2506216"/>
            <a:ext cx="26707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9" name="Imagen 8">
            <a:hlinkClick r:id="rId3" action="ppaction://hlinksldjump"/>
            <a:extLst>
              <a:ext uri="{FF2B5EF4-FFF2-40B4-BE49-F238E27FC236}">
                <a16:creationId xmlns:a16="http://schemas.microsoft.com/office/drawing/2014/main" id="{79CFFCDC-058C-4BA2-9EF9-7895B413B94E}"/>
              </a:ext>
            </a:extLst>
          </p:cNvPr>
          <p:cNvPicPr>
            <a:picLocks noChangeAspect="1"/>
          </p:cNvPicPr>
          <p:nvPr/>
        </p:nvPicPr>
        <p:blipFill>
          <a:blip r:embed="rId4"/>
          <a:stretch>
            <a:fillRect/>
          </a:stretch>
        </p:blipFill>
        <p:spPr>
          <a:xfrm>
            <a:off x="3493759" y="2816395"/>
            <a:ext cx="274344" cy="146317"/>
          </a:xfrm>
          <a:prstGeom prst="rect">
            <a:avLst/>
          </a:prstGeom>
        </p:spPr>
      </p:pic>
      <p:sp>
        <p:nvSpPr>
          <p:cNvPr id="15" name="Botón de acción: ir hacia delante o siguiente 14">
            <a:hlinkClick r:id="rId3" action="ppaction://hlinksldjump" highlightClick="1"/>
            <a:extLst>
              <a:ext uri="{FF2B5EF4-FFF2-40B4-BE49-F238E27FC236}">
                <a16:creationId xmlns:a16="http://schemas.microsoft.com/office/drawing/2014/main" id="{F21CF3E4-21C9-477B-B9FA-6383BBD158D6}"/>
              </a:ext>
            </a:extLst>
          </p:cNvPr>
          <p:cNvSpPr/>
          <p:nvPr/>
        </p:nvSpPr>
        <p:spPr>
          <a:xfrm>
            <a:off x="3768103" y="4334757"/>
            <a:ext cx="318806" cy="148716"/>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6" name="Botón de acción: ir hacia delante o siguiente 15">
            <a:hlinkClick r:id="rId5" action="ppaction://hlinksldjump" highlightClick="1"/>
            <a:extLst>
              <a:ext uri="{FF2B5EF4-FFF2-40B4-BE49-F238E27FC236}">
                <a16:creationId xmlns:a16="http://schemas.microsoft.com/office/drawing/2014/main" id="{037C0688-6BFA-4FA7-8A0B-381199F24186}"/>
              </a:ext>
            </a:extLst>
          </p:cNvPr>
          <p:cNvSpPr/>
          <p:nvPr/>
        </p:nvSpPr>
        <p:spPr>
          <a:xfrm>
            <a:off x="3264239" y="4837336"/>
            <a:ext cx="22952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7" name="Botón de acción: ir hacia delante o siguiente 16">
            <a:hlinkClick r:id="rId5" action="ppaction://hlinksldjump" highlightClick="1"/>
            <a:extLst>
              <a:ext uri="{FF2B5EF4-FFF2-40B4-BE49-F238E27FC236}">
                <a16:creationId xmlns:a16="http://schemas.microsoft.com/office/drawing/2014/main" id="{611DAA7F-323D-403A-A9C7-573611DE96F2}"/>
              </a:ext>
            </a:extLst>
          </p:cNvPr>
          <p:cNvSpPr/>
          <p:nvPr/>
        </p:nvSpPr>
        <p:spPr>
          <a:xfrm>
            <a:off x="4496024" y="5190006"/>
            <a:ext cx="318806"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2" name="CuadroTexto 21">
            <a:extLst>
              <a:ext uri="{FF2B5EF4-FFF2-40B4-BE49-F238E27FC236}">
                <a16:creationId xmlns:a16="http://schemas.microsoft.com/office/drawing/2014/main" id="{67014E63-92DC-4285-A78D-58D3E9211E3E}"/>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88485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ircle(in)">
                                      <p:cBhvr>
                                        <p:cTn id="7" dur="2000"/>
                                        <p:tgtEl>
                                          <p:spTgt spid="18"/>
                                        </p:tgtEl>
                                      </p:cBhvr>
                                    </p:animEffect>
                                  </p:childTnLst>
                                </p:cTn>
                              </p:par>
                              <p:par>
                                <p:cTn id="8" presetID="6" presetClass="entr" presetSubtype="16"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circle(in)">
                                      <p:cBhvr>
                                        <p:cTn id="10"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Tabla 18">
            <a:extLst>
              <a:ext uri="{FF2B5EF4-FFF2-40B4-BE49-F238E27FC236}">
                <a16:creationId xmlns:a16="http://schemas.microsoft.com/office/drawing/2014/main" id="{5D19B236-2FCA-45CE-8EC1-6D409FA2511F}"/>
              </a:ext>
            </a:extLst>
          </p:cNvPr>
          <p:cNvGraphicFramePr>
            <a:graphicFrameLocks noGrp="1"/>
          </p:cNvGraphicFramePr>
          <p:nvPr>
            <p:extLst>
              <p:ext uri="{D42A27DB-BD31-4B8C-83A1-F6EECF244321}">
                <p14:modId xmlns:p14="http://schemas.microsoft.com/office/powerpoint/2010/main" val="2344935239"/>
              </p:ext>
            </p:extLst>
          </p:nvPr>
        </p:nvGraphicFramePr>
        <p:xfrm>
          <a:off x="1586184" y="1086947"/>
          <a:ext cx="8230552" cy="5030629"/>
        </p:xfrm>
        <a:graphic>
          <a:graphicData uri="http://schemas.openxmlformats.org/drawingml/2006/table">
            <a:tbl>
              <a:tblPr/>
              <a:tblGrid>
                <a:gridCol w="3153263">
                  <a:extLst>
                    <a:ext uri="{9D8B030D-6E8A-4147-A177-3AD203B41FA5}">
                      <a16:colId xmlns:a16="http://schemas.microsoft.com/office/drawing/2014/main" val="1948920063"/>
                    </a:ext>
                  </a:extLst>
                </a:gridCol>
                <a:gridCol w="1015458">
                  <a:extLst>
                    <a:ext uri="{9D8B030D-6E8A-4147-A177-3AD203B41FA5}">
                      <a16:colId xmlns:a16="http://schemas.microsoft.com/office/drawing/2014/main" val="212144898"/>
                    </a:ext>
                  </a:extLst>
                </a:gridCol>
                <a:gridCol w="93529">
                  <a:extLst>
                    <a:ext uri="{9D8B030D-6E8A-4147-A177-3AD203B41FA5}">
                      <a16:colId xmlns:a16="http://schemas.microsoft.com/office/drawing/2014/main" val="1479421633"/>
                    </a:ext>
                  </a:extLst>
                </a:gridCol>
                <a:gridCol w="93529">
                  <a:extLst>
                    <a:ext uri="{9D8B030D-6E8A-4147-A177-3AD203B41FA5}">
                      <a16:colId xmlns:a16="http://schemas.microsoft.com/office/drawing/2014/main" val="1337791996"/>
                    </a:ext>
                  </a:extLst>
                </a:gridCol>
                <a:gridCol w="1028819">
                  <a:extLst>
                    <a:ext uri="{9D8B030D-6E8A-4147-A177-3AD203B41FA5}">
                      <a16:colId xmlns:a16="http://schemas.microsoft.com/office/drawing/2014/main" val="433004570"/>
                    </a:ext>
                  </a:extLst>
                </a:gridCol>
                <a:gridCol w="93529">
                  <a:extLst>
                    <a:ext uri="{9D8B030D-6E8A-4147-A177-3AD203B41FA5}">
                      <a16:colId xmlns:a16="http://schemas.microsoft.com/office/drawing/2014/main" val="3544021677"/>
                    </a:ext>
                  </a:extLst>
                </a:gridCol>
                <a:gridCol w="93529">
                  <a:extLst>
                    <a:ext uri="{9D8B030D-6E8A-4147-A177-3AD203B41FA5}">
                      <a16:colId xmlns:a16="http://schemas.microsoft.com/office/drawing/2014/main" val="1132768408"/>
                    </a:ext>
                  </a:extLst>
                </a:gridCol>
                <a:gridCol w="93529">
                  <a:extLst>
                    <a:ext uri="{9D8B030D-6E8A-4147-A177-3AD203B41FA5}">
                      <a16:colId xmlns:a16="http://schemas.microsoft.com/office/drawing/2014/main" val="2637780787"/>
                    </a:ext>
                  </a:extLst>
                </a:gridCol>
                <a:gridCol w="1242600">
                  <a:extLst>
                    <a:ext uri="{9D8B030D-6E8A-4147-A177-3AD203B41FA5}">
                      <a16:colId xmlns:a16="http://schemas.microsoft.com/office/drawing/2014/main" val="2063686967"/>
                    </a:ext>
                  </a:extLst>
                </a:gridCol>
                <a:gridCol w="93529">
                  <a:extLst>
                    <a:ext uri="{9D8B030D-6E8A-4147-A177-3AD203B41FA5}">
                      <a16:colId xmlns:a16="http://schemas.microsoft.com/office/drawing/2014/main" val="351365946"/>
                    </a:ext>
                  </a:extLst>
                </a:gridCol>
                <a:gridCol w="1229238">
                  <a:extLst>
                    <a:ext uri="{9D8B030D-6E8A-4147-A177-3AD203B41FA5}">
                      <a16:colId xmlns:a16="http://schemas.microsoft.com/office/drawing/2014/main" val="163531035"/>
                    </a:ext>
                  </a:extLst>
                </a:gridCol>
              </a:tblGrid>
              <a:tr h="569172">
                <a:tc>
                  <a:txBody>
                    <a:bodyPr/>
                    <a:lstStyle/>
                    <a:p>
                      <a:pPr algn="ctr" fontAlgn="ctr"/>
                      <a:r>
                        <a:rPr lang="es-CO" sz="1400" b="1" i="0" u="none" strike="noStrike" dirty="0">
                          <a:effectLst/>
                          <a:latin typeface="Calibri" panose="020F0502020204030204" pitchFamily="34" charset="0"/>
                        </a:rPr>
                        <a:t>PASIVO</a:t>
                      </a:r>
                    </a:p>
                  </a:txBody>
                  <a:tcPr marL="8741" marR="8741" marT="8741" marB="0" anchor="ctr">
                    <a:lnL>
                      <a:noFill/>
                    </a:lnL>
                    <a:lnR>
                      <a:noFill/>
                    </a:lnR>
                    <a:lnT>
                      <a:noFill/>
                    </a:lnT>
                    <a:lnB>
                      <a:noFill/>
                    </a:lnB>
                    <a:solidFill>
                      <a:schemeClr val="bg1">
                        <a:lumMod val="85000"/>
                      </a:schemeClr>
                    </a:solidFill>
                  </a:tcPr>
                </a:tc>
                <a:tc>
                  <a:txBody>
                    <a:bodyPr/>
                    <a:lstStyle/>
                    <a:p>
                      <a:pPr algn="ctr" fontAlgn="ctr"/>
                      <a:r>
                        <a:rPr lang="es-CO" sz="1400" b="0" i="0" u="none" strike="noStrike">
                          <a:effectLst/>
                          <a:latin typeface="Calibri" panose="020F0502020204030204" pitchFamily="34" charset="0"/>
                        </a:rPr>
                        <a:t>31-Dic-2018</a:t>
                      </a:r>
                    </a:p>
                  </a:txBody>
                  <a:tcPr marL="8741" marR="8741" marT="8741"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ctr"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ctr" fontAlgn="ctr"/>
                      <a:r>
                        <a:rPr lang="es-CO" sz="1400" b="0" i="0" u="none" strike="noStrike">
                          <a:effectLst/>
                          <a:latin typeface="Calibri" panose="020F0502020204030204" pitchFamily="34" charset="0"/>
                        </a:rPr>
                        <a:t>31-Dic-2017</a:t>
                      </a:r>
                    </a:p>
                  </a:txBody>
                  <a:tcPr marL="8741" marR="8741" marT="8741"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ctr" fontAlgn="ctr"/>
                      <a:r>
                        <a:rPr lang="es-CO" sz="1400" b="0" i="0" u="none" strike="noStrike">
                          <a:effectLst/>
                          <a:latin typeface="Calibri" panose="020F0502020204030204" pitchFamily="34" charset="0"/>
                        </a:rPr>
                        <a:t>Variación %             Dic 2018-Dic 2017</a:t>
                      </a:r>
                    </a:p>
                  </a:txBody>
                  <a:tcPr marL="8741" marR="8741" marT="8741"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ctr" fontAlgn="ctr"/>
                      <a:r>
                        <a:rPr lang="es-CO" sz="1400" b="0" i="0" u="none" strike="noStrike" dirty="0">
                          <a:effectLst/>
                          <a:latin typeface="Calibri" panose="020F0502020204030204" pitchFamily="34" charset="0"/>
                        </a:rPr>
                        <a:t>Variación %             Dic. 2018-Dic 2017</a:t>
                      </a:r>
                    </a:p>
                  </a:txBody>
                  <a:tcPr marL="8741" marR="8741" marT="8741"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41944191"/>
                  </a:ext>
                </a:extLst>
              </a:tr>
              <a:tr h="250062">
                <a:tc>
                  <a:txBody>
                    <a:bodyPr/>
                    <a:lstStyle/>
                    <a:p>
                      <a:pPr algn="l" fontAlgn="ctr"/>
                      <a:r>
                        <a:rPr lang="es-CO" sz="1400" b="1" i="0" u="none" strike="noStrike">
                          <a:effectLst/>
                          <a:latin typeface="Calibri" panose="020F0502020204030204" pitchFamily="34" charset="0"/>
                        </a:rPr>
                        <a:t>PASIVO CORRIENTE</a:t>
                      </a: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44851534"/>
                  </a:ext>
                </a:extLst>
              </a:tr>
              <a:tr h="250062">
                <a:tc>
                  <a:txBody>
                    <a:bodyPr/>
                    <a:lstStyle/>
                    <a:p>
                      <a:pPr algn="l" fontAlgn="ctr"/>
                      <a:r>
                        <a:rPr lang="es-CO" sz="1400" b="0" i="0" u="none" strike="noStrike" dirty="0">
                          <a:effectLst/>
                          <a:latin typeface="Calibri" panose="020F0502020204030204" pitchFamily="34" charset="0"/>
                        </a:rPr>
                        <a:t>Cuentas por Pagar</a:t>
                      </a: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2,218</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1,380</a:t>
                      </a: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837</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61</a:t>
                      </a:r>
                    </a:p>
                  </a:txBody>
                  <a:tcPr marL="8741" marR="8741" marT="8741" marB="0" anchor="ctr">
                    <a:lnL>
                      <a:noFill/>
                    </a:lnL>
                    <a:lnR>
                      <a:noFill/>
                    </a:lnR>
                    <a:lnT>
                      <a:noFill/>
                    </a:lnT>
                    <a:lnB>
                      <a:noFill/>
                    </a:lnB>
                  </a:tcPr>
                </a:tc>
                <a:extLst>
                  <a:ext uri="{0D108BD9-81ED-4DB2-BD59-A6C34878D82A}">
                    <a16:rowId xmlns:a16="http://schemas.microsoft.com/office/drawing/2014/main" val="401284667"/>
                  </a:ext>
                </a:extLst>
              </a:tr>
              <a:tr h="250062">
                <a:tc>
                  <a:txBody>
                    <a:bodyPr/>
                    <a:lstStyle/>
                    <a:p>
                      <a:pPr algn="l" fontAlgn="ctr"/>
                      <a:r>
                        <a:rPr lang="es-CO" sz="1400" b="0" i="0" u="none" strike="noStrike" dirty="0">
                          <a:effectLst/>
                          <a:latin typeface="Calibri" panose="020F0502020204030204" pitchFamily="34" charset="0"/>
                        </a:rPr>
                        <a:t>Beneficios a los empleados Corto Plazo</a:t>
                      </a: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2,277</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1,654</a:t>
                      </a: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623</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38</a:t>
                      </a:r>
                    </a:p>
                  </a:txBody>
                  <a:tcPr marL="8741" marR="8741" marT="8741" marB="0" anchor="ctr">
                    <a:lnL>
                      <a:noFill/>
                    </a:lnL>
                    <a:lnR>
                      <a:noFill/>
                    </a:lnR>
                    <a:lnT>
                      <a:noFill/>
                    </a:lnT>
                    <a:lnB>
                      <a:noFill/>
                    </a:lnB>
                  </a:tcPr>
                </a:tc>
                <a:extLst>
                  <a:ext uri="{0D108BD9-81ED-4DB2-BD59-A6C34878D82A}">
                    <a16:rowId xmlns:a16="http://schemas.microsoft.com/office/drawing/2014/main" val="651366179"/>
                  </a:ext>
                </a:extLst>
              </a:tr>
              <a:tr h="250062">
                <a:tc>
                  <a:txBody>
                    <a:bodyPr/>
                    <a:lstStyle/>
                    <a:p>
                      <a:pPr algn="l" fontAlgn="ctr"/>
                      <a:r>
                        <a:rPr lang="es-CO" sz="1400" b="0" i="0" u="none" strike="noStrike">
                          <a:effectLst/>
                          <a:latin typeface="Calibri" panose="020F0502020204030204" pitchFamily="34" charset="0"/>
                        </a:rPr>
                        <a:t>Provisiones</a:t>
                      </a: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91</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159</a:t>
                      </a: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-68</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-43</a:t>
                      </a:r>
                    </a:p>
                  </a:txBody>
                  <a:tcPr marL="8741" marR="8741" marT="8741" marB="0" anchor="ctr">
                    <a:lnL>
                      <a:noFill/>
                    </a:lnL>
                    <a:lnR>
                      <a:noFill/>
                    </a:lnR>
                    <a:lnT>
                      <a:noFill/>
                    </a:lnT>
                    <a:lnB>
                      <a:noFill/>
                    </a:lnB>
                  </a:tcPr>
                </a:tc>
                <a:extLst>
                  <a:ext uri="{0D108BD9-81ED-4DB2-BD59-A6C34878D82A}">
                    <a16:rowId xmlns:a16="http://schemas.microsoft.com/office/drawing/2014/main" val="677174462"/>
                  </a:ext>
                </a:extLst>
              </a:tr>
              <a:tr h="250062">
                <a:tc>
                  <a:txBody>
                    <a:bodyPr/>
                    <a:lstStyle/>
                    <a:p>
                      <a:pPr algn="l" fontAlgn="ctr"/>
                      <a:r>
                        <a:rPr lang="es-CO" sz="1400" b="0" i="0" u="none" strike="noStrike">
                          <a:effectLst/>
                          <a:latin typeface="Calibri" panose="020F0502020204030204" pitchFamily="34" charset="0"/>
                        </a:rPr>
                        <a:t>Otros pasivos</a:t>
                      </a: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7,217</a:t>
                      </a:r>
                    </a:p>
                  </a:txBody>
                  <a:tcPr marL="8741" marR="8741" marT="874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400" b="0" i="0" u="none" strike="noStrike">
                          <a:effectLst/>
                          <a:latin typeface="Calibri" panose="020F0502020204030204" pitchFamily="34" charset="0"/>
                        </a:rPr>
                        <a:t>1,893</a:t>
                      </a:r>
                    </a:p>
                  </a:txBody>
                  <a:tcPr marL="8741" marR="8741" marT="874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5,324</a:t>
                      </a:r>
                    </a:p>
                  </a:txBody>
                  <a:tcPr marL="8741" marR="8741" marT="874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281</a:t>
                      </a:r>
                    </a:p>
                  </a:txBody>
                  <a:tcPr marL="8741" marR="8741" marT="8741"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2037012"/>
                  </a:ext>
                </a:extLst>
              </a:tr>
              <a:tr h="250062">
                <a:tc>
                  <a:txBody>
                    <a:bodyPr/>
                    <a:lstStyle/>
                    <a:p>
                      <a:pPr algn="l" fontAlgn="ctr"/>
                      <a:r>
                        <a:rPr lang="es-CO" sz="1400" b="1" i="0" u="none" strike="noStrike">
                          <a:effectLst/>
                          <a:latin typeface="Calibri" panose="020F0502020204030204" pitchFamily="34" charset="0"/>
                        </a:rPr>
                        <a:t>TOTAL PASIVO CORRIENTE</a:t>
                      </a:r>
                    </a:p>
                  </a:txBody>
                  <a:tcPr marL="8741" marR="8741" marT="8741" marB="0" anchor="ctr">
                    <a:lnL>
                      <a:noFill/>
                    </a:lnL>
                    <a:lnR>
                      <a:noFill/>
                    </a:lnR>
                    <a:lnT>
                      <a:noFill/>
                    </a:lnT>
                    <a:lnB>
                      <a:noFill/>
                    </a:lnB>
                    <a:noFill/>
                  </a:tcPr>
                </a:tc>
                <a:tc>
                  <a:txBody>
                    <a:bodyPr/>
                    <a:lstStyle/>
                    <a:p>
                      <a:pPr algn="r" fontAlgn="ctr"/>
                      <a:r>
                        <a:rPr lang="es-CO" sz="1400" b="1" i="0" u="none" strike="noStrike">
                          <a:effectLst/>
                          <a:latin typeface="Calibri" panose="020F0502020204030204" pitchFamily="34" charset="0"/>
                        </a:rPr>
                        <a:t>11,802</a:t>
                      </a: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noFill/>
                  </a:tcPr>
                </a:tc>
                <a:tc>
                  <a:txBody>
                    <a:bodyPr/>
                    <a:lstStyle/>
                    <a:p>
                      <a:pPr algn="l" fontAlgn="ctr"/>
                      <a:r>
                        <a:rPr lang="es-CO" sz="1400" b="1" i="0" u="none" strike="noStrike">
                          <a:effectLst/>
                          <a:latin typeface="Calibri" panose="020F0502020204030204" pitchFamily="34" charset="0"/>
                        </a:rPr>
                        <a:t> </a:t>
                      </a: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O" sz="1400" b="1" i="0" u="none" strike="noStrike">
                          <a:effectLst/>
                          <a:latin typeface="Calibri" panose="020F0502020204030204" pitchFamily="34" charset="0"/>
                        </a:rPr>
                        <a:t>5,086</a:t>
                      </a: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no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no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noFill/>
                  </a:tcPr>
                </a:tc>
                <a:tc>
                  <a:txBody>
                    <a:bodyPr/>
                    <a:lstStyle/>
                    <a:p>
                      <a:pPr algn="r" fontAlgn="ctr"/>
                      <a:r>
                        <a:rPr lang="es-CO" sz="1400" b="1" i="0" u="none" strike="noStrike">
                          <a:effectLst/>
                          <a:latin typeface="Calibri" panose="020F0502020204030204" pitchFamily="34" charset="0"/>
                        </a:rPr>
                        <a:t>6,717</a:t>
                      </a: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noFill/>
                  </a:tcPr>
                </a:tc>
                <a:tc>
                  <a:txBody>
                    <a:bodyPr/>
                    <a:lstStyle/>
                    <a:p>
                      <a:pPr algn="r" fontAlgn="ctr"/>
                      <a:r>
                        <a:rPr lang="es-CO" sz="1400" b="1" i="0" u="none" strike="noStrike" dirty="0">
                          <a:effectLst/>
                          <a:latin typeface="Calibri" panose="020F0502020204030204" pitchFamily="34" charset="0"/>
                        </a:rPr>
                        <a:t>132</a:t>
                      </a: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57536238"/>
                  </a:ext>
                </a:extLst>
              </a:tr>
              <a:tr h="204554">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6548499"/>
                  </a:ext>
                </a:extLst>
              </a:tr>
              <a:tr h="204554">
                <a:tc>
                  <a:txBody>
                    <a:bodyPr/>
                    <a:lstStyle/>
                    <a:p>
                      <a:pPr algn="l" fontAlgn="ctr"/>
                      <a:r>
                        <a:rPr lang="es-CO" sz="1400" b="1" i="0" u="none" strike="noStrike">
                          <a:effectLst/>
                          <a:latin typeface="Calibri" panose="020F0502020204030204" pitchFamily="34" charset="0"/>
                        </a:rPr>
                        <a:t>TOTAL PASIVO</a:t>
                      </a:r>
                    </a:p>
                  </a:txBody>
                  <a:tcPr marL="8741" marR="8741" marT="8741"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11,802</a:t>
                      </a:r>
                    </a:p>
                  </a:txBody>
                  <a:tcPr marL="8741" marR="8741" marT="8741"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5,086</a:t>
                      </a:r>
                    </a:p>
                  </a:txBody>
                  <a:tcPr marL="8741" marR="8741" marT="8741"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6,717</a:t>
                      </a:r>
                    </a:p>
                  </a:txBody>
                  <a:tcPr marL="8741" marR="8741" marT="8741"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r" fontAlgn="ctr"/>
                      <a:r>
                        <a:rPr lang="es-CO" sz="1400" b="1" i="0" u="none" strike="noStrike" dirty="0">
                          <a:effectLst/>
                          <a:latin typeface="Calibri" panose="020F0502020204030204" pitchFamily="34" charset="0"/>
                        </a:rPr>
                        <a:t>132</a:t>
                      </a:r>
                    </a:p>
                  </a:txBody>
                  <a:tcPr marL="8741" marR="8741" marT="8741"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022402520"/>
                  </a:ext>
                </a:extLst>
              </a:tr>
              <a:tr h="204554">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22498871"/>
                  </a:ext>
                </a:extLst>
              </a:tr>
              <a:tr h="250062">
                <a:tc>
                  <a:txBody>
                    <a:bodyPr/>
                    <a:lstStyle/>
                    <a:p>
                      <a:pPr algn="ctr" fontAlgn="ctr"/>
                      <a:r>
                        <a:rPr lang="es-CO" sz="1400" b="1" i="0" u="none" strike="noStrike">
                          <a:effectLst/>
                          <a:latin typeface="Calibri" panose="020F0502020204030204" pitchFamily="34" charset="0"/>
                        </a:rPr>
                        <a:t>PATRIMONIO</a:t>
                      </a: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r>
                        <a:rPr lang="es-CO" sz="1400" b="0" i="0" u="none" strike="noStrike">
                          <a:effectLst/>
                          <a:latin typeface="Calibri" panose="020F0502020204030204" pitchFamily="34" charset="0"/>
                        </a:rPr>
                        <a:t> </a:t>
                      </a: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r>
                        <a:rPr lang="es-CO" sz="1400" b="0" i="0" u="none" strike="noStrike">
                          <a:effectLst/>
                          <a:latin typeface="Calibri" panose="020F0502020204030204" pitchFamily="34" charset="0"/>
                        </a:rPr>
                        <a:t> </a:t>
                      </a:r>
                    </a:p>
                  </a:txBody>
                  <a:tcPr marL="8741" marR="8741" marT="8741" marB="0" anchor="ctr">
                    <a:lnL>
                      <a:noFill/>
                    </a:lnL>
                    <a:lnR>
                      <a:noFill/>
                    </a:lnR>
                    <a:lnT>
                      <a:noFill/>
                    </a:lnT>
                    <a:lnB>
                      <a:noFill/>
                    </a:lnB>
                  </a:tcPr>
                </a:tc>
                <a:extLst>
                  <a:ext uri="{0D108BD9-81ED-4DB2-BD59-A6C34878D82A}">
                    <a16:rowId xmlns:a16="http://schemas.microsoft.com/office/drawing/2014/main" val="488305958"/>
                  </a:ext>
                </a:extLst>
              </a:tr>
              <a:tr h="250062">
                <a:tc>
                  <a:txBody>
                    <a:bodyPr/>
                    <a:lstStyle/>
                    <a:p>
                      <a:pPr algn="l" fontAlgn="ctr"/>
                      <a:r>
                        <a:rPr lang="es-CO" sz="1400" b="0" i="0" u="none" strike="noStrike">
                          <a:effectLst/>
                          <a:latin typeface="Calibri" panose="020F0502020204030204" pitchFamily="34" charset="0"/>
                        </a:rPr>
                        <a:t>Capital Suscrito y Pagado</a:t>
                      </a: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17,430</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17,430</a:t>
                      </a: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0</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0</a:t>
                      </a:r>
                    </a:p>
                  </a:txBody>
                  <a:tcPr marL="8741" marR="8741" marT="8741" marB="0" anchor="ctr">
                    <a:lnL>
                      <a:noFill/>
                    </a:lnL>
                    <a:lnR>
                      <a:noFill/>
                    </a:lnR>
                    <a:lnT>
                      <a:noFill/>
                    </a:lnT>
                    <a:lnB>
                      <a:noFill/>
                    </a:lnB>
                  </a:tcPr>
                </a:tc>
                <a:extLst>
                  <a:ext uri="{0D108BD9-81ED-4DB2-BD59-A6C34878D82A}">
                    <a16:rowId xmlns:a16="http://schemas.microsoft.com/office/drawing/2014/main" val="2661063691"/>
                  </a:ext>
                </a:extLst>
              </a:tr>
              <a:tr h="250062">
                <a:tc>
                  <a:txBody>
                    <a:bodyPr/>
                    <a:lstStyle/>
                    <a:p>
                      <a:pPr algn="l" fontAlgn="ctr"/>
                      <a:r>
                        <a:rPr lang="es-CO" sz="1400" b="0" i="0" u="none" strike="noStrike" dirty="0">
                          <a:effectLst/>
                          <a:latin typeface="Calibri" panose="020F0502020204030204" pitchFamily="34" charset="0"/>
                        </a:rPr>
                        <a:t>Reservas</a:t>
                      </a: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554</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499</a:t>
                      </a: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55</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11</a:t>
                      </a:r>
                    </a:p>
                  </a:txBody>
                  <a:tcPr marL="8741" marR="8741" marT="8741" marB="0" anchor="ctr">
                    <a:lnL>
                      <a:noFill/>
                    </a:lnL>
                    <a:lnR>
                      <a:noFill/>
                    </a:lnR>
                    <a:lnT>
                      <a:noFill/>
                    </a:lnT>
                    <a:lnB>
                      <a:noFill/>
                    </a:lnB>
                  </a:tcPr>
                </a:tc>
                <a:extLst>
                  <a:ext uri="{0D108BD9-81ED-4DB2-BD59-A6C34878D82A}">
                    <a16:rowId xmlns:a16="http://schemas.microsoft.com/office/drawing/2014/main" val="2991227903"/>
                  </a:ext>
                </a:extLst>
              </a:tr>
              <a:tr h="242598">
                <a:tc>
                  <a:txBody>
                    <a:bodyPr/>
                    <a:lstStyle/>
                    <a:p>
                      <a:pPr algn="l" fontAlgn="ctr"/>
                      <a:r>
                        <a:rPr lang="es-CO" sz="1400" b="0" i="0" u="none" strike="noStrike" dirty="0">
                          <a:effectLst/>
                          <a:latin typeface="Calibri" panose="020F0502020204030204" pitchFamily="34" charset="0"/>
                        </a:rPr>
                        <a:t>Resultados Acumulados</a:t>
                      </a: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29</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0</a:t>
                      </a: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29</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0</a:t>
                      </a:r>
                    </a:p>
                  </a:txBody>
                  <a:tcPr marL="8741" marR="8741" marT="8741" marB="0" anchor="ctr">
                    <a:lnL>
                      <a:noFill/>
                    </a:lnL>
                    <a:lnR>
                      <a:noFill/>
                    </a:lnR>
                    <a:lnT>
                      <a:noFill/>
                    </a:lnT>
                    <a:lnB>
                      <a:noFill/>
                    </a:lnB>
                  </a:tcPr>
                </a:tc>
                <a:extLst>
                  <a:ext uri="{0D108BD9-81ED-4DB2-BD59-A6C34878D82A}">
                    <a16:rowId xmlns:a16="http://schemas.microsoft.com/office/drawing/2014/main" val="1357000028"/>
                  </a:ext>
                </a:extLst>
              </a:tr>
              <a:tr h="250062">
                <a:tc>
                  <a:txBody>
                    <a:bodyPr/>
                    <a:lstStyle/>
                    <a:p>
                      <a:pPr algn="l" fontAlgn="ctr"/>
                      <a:r>
                        <a:rPr lang="es-CO" sz="1400" b="0" i="0" u="none" strike="noStrike">
                          <a:effectLst/>
                          <a:latin typeface="Calibri" panose="020F0502020204030204" pitchFamily="34" charset="0"/>
                        </a:rPr>
                        <a:t>Resultado del ejercicio</a:t>
                      </a: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378</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552</a:t>
                      </a: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-174</a:t>
                      </a: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-31</a:t>
                      </a:r>
                    </a:p>
                  </a:txBody>
                  <a:tcPr marL="8741" marR="8741" marT="8741" marB="0" anchor="ctr">
                    <a:lnL>
                      <a:noFill/>
                    </a:lnL>
                    <a:lnR>
                      <a:noFill/>
                    </a:lnR>
                    <a:lnT>
                      <a:noFill/>
                    </a:lnT>
                    <a:lnB>
                      <a:noFill/>
                    </a:lnB>
                  </a:tcPr>
                </a:tc>
                <a:extLst>
                  <a:ext uri="{0D108BD9-81ED-4DB2-BD59-A6C34878D82A}">
                    <a16:rowId xmlns:a16="http://schemas.microsoft.com/office/drawing/2014/main" val="2524579708"/>
                  </a:ext>
                </a:extLst>
              </a:tr>
              <a:tr h="250062">
                <a:tc>
                  <a:txBody>
                    <a:bodyPr/>
                    <a:lstStyle/>
                    <a:p>
                      <a:pPr algn="l" fontAlgn="ctr"/>
                      <a:r>
                        <a:rPr lang="es-CO" sz="1400" b="0" i="0" u="none" strike="noStrike">
                          <a:effectLst/>
                          <a:latin typeface="Calibri" panose="020F0502020204030204" pitchFamily="34" charset="0"/>
                        </a:rPr>
                        <a:t>Impactos por Transición</a:t>
                      </a: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( 126)</a:t>
                      </a:r>
                    </a:p>
                  </a:txBody>
                  <a:tcPr marL="8741" marR="8741" marT="874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( 126)</a:t>
                      </a:r>
                    </a:p>
                  </a:txBody>
                  <a:tcPr marL="8741" marR="8741" marT="874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 0 </a:t>
                      </a:r>
                    </a:p>
                  </a:txBody>
                  <a:tcPr marL="8741" marR="8741" marT="874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r" fontAlgn="ctr"/>
                      <a:r>
                        <a:rPr lang="es-CO" sz="1400" b="0" i="0" u="none" strike="noStrike">
                          <a:effectLst/>
                          <a:latin typeface="Calibri" panose="020F0502020204030204" pitchFamily="34" charset="0"/>
                        </a:rPr>
                        <a:t>0</a:t>
                      </a:r>
                    </a:p>
                  </a:txBody>
                  <a:tcPr marL="8741" marR="8741" marT="8741"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261830"/>
                  </a:ext>
                </a:extLst>
              </a:tr>
              <a:tr h="250062">
                <a:tc>
                  <a:txBody>
                    <a:bodyPr/>
                    <a:lstStyle/>
                    <a:p>
                      <a:pPr algn="l" fontAlgn="ctr"/>
                      <a:r>
                        <a:rPr lang="es-CO" sz="1400" b="1" i="0" u="none" strike="noStrike">
                          <a:effectLst/>
                          <a:latin typeface="Calibri" panose="020F0502020204030204" pitchFamily="34" charset="0"/>
                        </a:rPr>
                        <a:t>TOTAL PATRIMONIO</a:t>
                      </a:r>
                    </a:p>
                  </a:txBody>
                  <a:tcPr marL="8741" marR="8741" marT="8741"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18,265</a:t>
                      </a: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18,354</a:t>
                      </a: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-89</a:t>
                      </a: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r" fontAlgn="ctr"/>
                      <a:r>
                        <a:rPr lang="es-CO" sz="1400" b="1" i="0" u="none" strike="noStrike" dirty="0">
                          <a:effectLst/>
                          <a:latin typeface="Calibri" panose="020F0502020204030204" pitchFamily="34" charset="0"/>
                        </a:rPr>
                        <a:t>0</a:t>
                      </a: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179341287"/>
                  </a:ext>
                </a:extLst>
              </a:tr>
              <a:tr h="204554">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r>
                        <a:rPr lang="es-CO" sz="1400" b="0" i="0" u="none" strike="noStrike">
                          <a:effectLst/>
                          <a:latin typeface="Calibri" panose="020F0502020204030204" pitchFamily="34" charset="0"/>
                        </a:rPr>
                        <a:t> </a:t>
                      </a: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tcPr>
                </a:tc>
                <a:tc>
                  <a:txBody>
                    <a:bodyPr/>
                    <a:lstStyle/>
                    <a:p>
                      <a:pPr algn="ctr" fontAlgn="ctr"/>
                      <a:r>
                        <a:rPr lang="es-CO" sz="1400" b="0" i="0" u="none" strike="noStrike">
                          <a:effectLst/>
                          <a:latin typeface="Calibri" panose="020F0502020204030204" pitchFamily="34" charset="0"/>
                        </a:rPr>
                        <a:t> </a:t>
                      </a:r>
                    </a:p>
                  </a:txBody>
                  <a:tcPr marL="8741" marR="8741" marT="874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7521047"/>
                  </a:ext>
                </a:extLst>
              </a:tr>
              <a:tr h="250062">
                <a:tc>
                  <a:txBody>
                    <a:bodyPr/>
                    <a:lstStyle/>
                    <a:p>
                      <a:pPr algn="l" fontAlgn="ctr"/>
                      <a:r>
                        <a:rPr lang="es-CO" sz="1400" b="1" i="0" u="none" strike="noStrike">
                          <a:effectLst/>
                          <a:latin typeface="Calibri" panose="020F0502020204030204" pitchFamily="34" charset="0"/>
                        </a:rPr>
                        <a:t>TOTAL PASIVO Y PATRIMONIO</a:t>
                      </a:r>
                    </a:p>
                  </a:txBody>
                  <a:tcPr marL="8741" marR="8741" marT="8741"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30,067</a:t>
                      </a:r>
                    </a:p>
                  </a:txBody>
                  <a:tcPr marL="8741" marR="8741" marT="8741"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23,440</a:t>
                      </a:r>
                    </a:p>
                  </a:txBody>
                  <a:tcPr marL="8741" marR="8741" marT="8741"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0"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r" fontAlgn="ctr"/>
                      <a:r>
                        <a:rPr lang="es-CO" sz="1400" b="1" i="0" u="none" strike="noStrike">
                          <a:effectLst/>
                          <a:latin typeface="Calibri" panose="020F0502020204030204" pitchFamily="34" charset="0"/>
                        </a:rPr>
                        <a:t>6,627</a:t>
                      </a:r>
                    </a:p>
                  </a:txBody>
                  <a:tcPr marL="8741" marR="8741" marT="8741"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ctr"/>
                      <a:endParaRPr lang="es-CO" sz="1400" b="1" i="0" u="none" strike="noStrike">
                        <a:effectLst/>
                        <a:latin typeface="Calibri" panose="020F0502020204030204" pitchFamily="34" charset="0"/>
                      </a:endParaRPr>
                    </a:p>
                  </a:txBody>
                  <a:tcPr marL="8741" marR="8741" marT="8741" marB="0" anchor="ctr">
                    <a:lnL>
                      <a:noFill/>
                    </a:lnL>
                    <a:lnR>
                      <a:noFill/>
                    </a:lnR>
                    <a:lnT>
                      <a:noFill/>
                    </a:lnT>
                    <a:lnB>
                      <a:noFill/>
                    </a:lnB>
                    <a:solidFill>
                      <a:schemeClr val="bg1">
                        <a:lumMod val="85000"/>
                      </a:schemeClr>
                    </a:solidFill>
                  </a:tcPr>
                </a:tc>
                <a:tc>
                  <a:txBody>
                    <a:bodyPr/>
                    <a:lstStyle/>
                    <a:p>
                      <a:pPr algn="r" fontAlgn="ctr"/>
                      <a:r>
                        <a:rPr lang="es-CO" sz="1400" b="1" i="0" u="none" strike="noStrike" dirty="0">
                          <a:effectLst/>
                          <a:latin typeface="Calibri" panose="020F0502020204030204" pitchFamily="34" charset="0"/>
                        </a:rPr>
                        <a:t>28</a:t>
                      </a:r>
                    </a:p>
                  </a:txBody>
                  <a:tcPr marL="8741" marR="8741" marT="8741"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689154140"/>
                  </a:ext>
                </a:extLst>
              </a:tr>
            </a:tbl>
          </a:graphicData>
        </a:graphic>
      </p:graphicFrame>
      <p:sp>
        <p:nvSpPr>
          <p:cNvPr id="17" name="Título 1">
            <a:extLst>
              <a:ext uri="{FF2B5EF4-FFF2-40B4-BE49-F238E27FC236}">
                <a16:creationId xmlns:a16="http://schemas.microsoft.com/office/drawing/2014/main" id="{E91AF023-2ACF-4E61-9CD7-0DB47CE6DF11}"/>
              </a:ext>
            </a:extLst>
          </p:cNvPr>
          <p:cNvSpPr txBox="1">
            <a:spLocks/>
          </p:cNvSpPr>
          <p:nvPr/>
        </p:nvSpPr>
        <p:spPr>
          <a:xfrm>
            <a:off x="1852863" y="271145"/>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dirty="0">
                <a:latin typeface="+mn-lt"/>
              </a:rPr>
              <a:t> </a:t>
            </a:r>
            <a:r>
              <a:rPr lang="es-CO" sz="1600" dirty="0">
                <a:solidFill>
                  <a:srgbClr val="0070C0"/>
                </a:solidFill>
                <a:latin typeface="+mn-lt"/>
                <a:ea typeface="+mn-ea"/>
                <a:cs typeface="Lato Regular"/>
              </a:rPr>
              <a:t>ESTADO DE SITUACION FINANCIERA INDIVIDUAL</a:t>
            </a:r>
          </a:p>
          <a:p>
            <a:pPr algn="ctr">
              <a:defRPr/>
            </a:pPr>
            <a:r>
              <a:rPr lang="es-CO" sz="1050" dirty="0">
                <a:solidFill>
                  <a:srgbClr val="0070C0"/>
                </a:solidFill>
                <a:latin typeface="+mn-lt"/>
                <a:ea typeface="+mn-ea"/>
                <a:cs typeface="Lato Regular"/>
              </a:rPr>
              <a:t>AL 31 DE DICIEMBRE DE 2018 Y 31 DE DICIEMBRE DE 2017</a:t>
            </a:r>
          </a:p>
          <a:p>
            <a:pPr algn="ctr">
              <a:defRPr/>
            </a:pPr>
            <a:r>
              <a:rPr lang="es-CO" sz="1050" dirty="0">
                <a:solidFill>
                  <a:srgbClr val="0070C0"/>
                </a:solidFill>
                <a:latin typeface="+mn-lt"/>
                <a:ea typeface="+mn-ea"/>
                <a:cs typeface="Lato Regular"/>
              </a:rPr>
              <a:t>(cifra en millones de pesos colombianos)</a:t>
            </a:r>
          </a:p>
          <a:p>
            <a:pPr>
              <a:defRPr/>
            </a:pPr>
            <a:endParaRPr lang="es-CO" sz="1050" dirty="0">
              <a:solidFill>
                <a:srgbClr val="0070C0"/>
              </a:solidFill>
              <a:latin typeface="+mn-lt"/>
              <a:ea typeface="+mn-ea"/>
              <a:cs typeface="Lato Regular"/>
            </a:endParaRPr>
          </a:p>
        </p:txBody>
      </p:sp>
      <p:sp>
        <p:nvSpPr>
          <p:cNvPr id="10" name="Botón de acción: ir hacia delante o siguiente 9">
            <a:hlinkClick r:id="rId2" action="ppaction://hlinksldjump" highlightClick="1"/>
            <a:extLst>
              <a:ext uri="{FF2B5EF4-FFF2-40B4-BE49-F238E27FC236}">
                <a16:creationId xmlns:a16="http://schemas.microsoft.com/office/drawing/2014/main" id="{A0A57A23-DDB4-433A-BAB4-029987C401C5}"/>
              </a:ext>
            </a:extLst>
          </p:cNvPr>
          <p:cNvSpPr/>
          <p:nvPr/>
        </p:nvSpPr>
        <p:spPr>
          <a:xfrm>
            <a:off x="3025257" y="2025596"/>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1" name="Botón de acción: ir hacia delante o siguiente 10">
            <a:hlinkClick r:id="rId3" action="ppaction://hlinksldjump" highlightClick="1"/>
            <a:extLst>
              <a:ext uri="{FF2B5EF4-FFF2-40B4-BE49-F238E27FC236}">
                <a16:creationId xmlns:a16="http://schemas.microsoft.com/office/drawing/2014/main" id="{86D2C9ED-9E91-4915-B3CA-938A547D369D}"/>
              </a:ext>
            </a:extLst>
          </p:cNvPr>
          <p:cNvSpPr/>
          <p:nvPr/>
        </p:nvSpPr>
        <p:spPr>
          <a:xfrm>
            <a:off x="4558581" y="2315790"/>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3" action="ppaction://hlinksldjump" highlightClick="1"/>
            <a:extLst>
              <a:ext uri="{FF2B5EF4-FFF2-40B4-BE49-F238E27FC236}">
                <a16:creationId xmlns:a16="http://schemas.microsoft.com/office/drawing/2014/main" id="{1B556D5F-8F83-487E-A39B-93CAD4D923D6}"/>
              </a:ext>
            </a:extLst>
          </p:cNvPr>
          <p:cNvSpPr/>
          <p:nvPr/>
        </p:nvSpPr>
        <p:spPr>
          <a:xfrm>
            <a:off x="2550804" y="2552287"/>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4" action="ppaction://hlinksldjump" highlightClick="1"/>
            <a:extLst>
              <a:ext uri="{FF2B5EF4-FFF2-40B4-BE49-F238E27FC236}">
                <a16:creationId xmlns:a16="http://schemas.microsoft.com/office/drawing/2014/main" id="{37AF8EB9-3138-4F3C-AFD5-DD77A678DEB9}"/>
              </a:ext>
            </a:extLst>
          </p:cNvPr>
          <p:cNvSpPr/>
          <p:nvPr/>
        </p:nvSpPr>
        <p:spPr>
          <a:xfrm>
            <a:off x="2728604" y="2822404"/>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14" name="Imagen 13">
            <a:extLst>
              <a:ext uri="{FF2B5EF4-FFF2-40B4-BE49-F238E27FC236}">
                <a16:creationId xmlns:a16="http://schemas.microsoft.com/office/drawing/2014/main" id="{9AC2E0EB-E395-4F7B-AE4A-77A25FDD68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866511F9-F051-4AB1-818B-363F0B3EA5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6" name="Rectángulo 15">
            <a:extLst>
              <a:ext uri="{FF2B5EF4-FFF2-40B4-BE49-F238E27FC236}">
                <a16:creationId xmlns:a16="http://schemas.microsoft.com/office/drawing/2014/main" id="{087350F7-4A6F-47D6-9B54-33052DC81DF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82652F71-02A2-4C37-909A-31A1B26E66AD}"/>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28643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par>
                                <p:cTn id="8" presetID="6" presetClass="entr" presetSubtype="16"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circle(in)">
                                      <p:cBhvr>
                                        <p:cTn id="10"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a 20">
            <a:extLst>
              <a:ext uri="{FF2B5EF4-FFF2-40B4-BE49-F238E27FC236}">
                <a16:creationId xmlns:a16="http://schemas.microsoft.com/office/drawing/2014/main" id="{AB58779D-88CA-4C4D-A12A-E043BD47AE3E}"/>
              </a:ext>
            </a:extLst>
          </p:cNvPr>
          <p:cNvGraphicFramePr>
            <a:graphicFrameLocks noGrp="1"/>
          </p:cNvGraphicFramePr>
          <p:nvPr>
            <p:extLst>
              <p:ext uri="{D42A27DB-BD31-4B8C-83A1-F6EECF244321}">
                <p14:modId xmlns:p14="http://schemas.microsoft.com/office/powerpoint/2010/main" val="3941191570"/>
              </p:ext>
            </p:extLst>
          </p:nvPr>
        </p:nvGraphicFramePr>
        <p:xfrm>
          <a:off x="1226450" y="1014103"/>
          <a:ext cx="7719141" cy="5291814"/>
        </p:xfrm>
        <a:graphic>
          <a:graphicData uri="http://schemas.openxmlformats.org/drawingml/2006/table">
            <a:tbl>
              <a:tblPr/>
              <a:tblGrid>
                <a:gridCol w="3077852">
                  <a:extLst>
                    <a:ext uri="{9D8B030D-6E8A-4147-A177-3AD203B41FA5}">
                      <a16:colId xmlns:a16="http://schemas.microsoft.com/office/drawing/2014/main" val="2228073240"/>
                    </a:ext>
                  </a:extLst>
                </a:gridCol>
                <a:gridCol w="98098">
                  <a:extLst>
                    <a:ext uri="{9D8B030D-6E8A-4147-A177-3AD203B41FA5}">
                      <a16:colId xmlns:a16="http://schemas.microsoft.com/office/drawing/2014/main" val="2918138104"/>
                    </a:ext>
                  </a:extLst>
                </a:gridCol>
                <a:gridCol w="64377">
                  <a:extLst>
                    <a:ext uri="{9D8B030D-6E8A-4147-A177-3AD203B41FA5}">
                      <a16:colId xmlns:a16="http://schemas.microsoft.com/office/drawing/2014/main" val="1911846156"/>
                    </a:ext>
                  </a:extLst>
                </a:gridCol>
                <a:gridCol w="931938">
                  <a:extLst>
                    <a:ext uri="{9D8B030D-6E8A-4147-A177-3AD203B41FA5}">
                      <a16:colId xmlns:a16="http://schemas.microsoft.com/office/drawing/2014/main" val="1558088269"/>
                    </a:ext>
                  </a:extLst>
                </a:gridCol>
                <a:gridCol w="85835">
                  <a:extLst>
                    <a:ext uri="{9D8B030D-6E8A-4147-A177-3AD203B41FA5}">
                      <a16:colId xmlns:a16="http://schemas.microsoft.com/office/drawing/2014/main" val="1466735219"/>
                    </a:ext>
                  </a:extLst>
                </a:gridCol>
                <a:gridCol w="85835">
                  <a:extLst>
                    <a:ext uri="{9D8B030D-6E8A-4147-A177-3AD203B41FA5}">
                      <a16:colId xmlns:a16="http://schemas.microsoft.com/office/drawing/2014/main" val="1187799475"/>
                    </a:ext>
                  </a:extLst>
                </a:gridCol>
                <a:gridCol w="931938">
                  <a:extLst>
                    <a:ext uri="{9D8B030D-6E8A-4147-A177-3AD203B41FA5}">
                      <a16:colId xmlns:a16="http://schemas.microsoft.com/office/drawing/2014/main" val="593789609"/>
                    </a:ext>
                  </a:extLst>
                </a:gridCol>
                <a:gridCol w="85835">
                  <a:extLst>
                    <a:ext uri="{9D8B030D-6E8A-4147-A177-3AD203B41FA5}">
                      <a16:colId xmlns:a16="http://schemas.microsoft.com/office/drawing/2014/main" val="984384477"/>
                    </a:ext>
                  </a:extLst>
                </a:gridCol>
                <a:gridCol w="85835">
                  <a:extLst>
                    <a:ext uri="{9D8B030D-6E8A-4147-A177-3AD203B41FA5}">
                      <a16:colId xmlns:a16="http://schemas.microsoft.com/office/drawing/2014/main" val="2598645741"/>
                    </a:ext>
                  </a:extLst>
                </a:gridCol>
                <a:gridCol w="85835">
                  <a:extLst>
                    <a:ext uri="{9D8B030D-6E8A-4147-A177-3AD203B41FA5}">
                      <a16:colId xmlns:a16="http://schemas.microsoft.com/office/drawing/2014/main" val="351333706"/>
                    </a:ext>
                  </a:extLst>
                </a:gridCol>
                <a:gridCol w="984053">
                  <a:extLst>
                    <a:ext uri="{9D8B030D-6E8A-4147-A177-3AD203B41FA5}">
                      <a16:colId xmlns:a16="http://schemas.microsoft.com/office/drawing/2014/main" val="486551071"/>
                    </a:ext>
                  </a:extLst>
                </a:gridCol>
                <a:gridCol w="85835">
                  <a:extLst>
                    <a:ext uri="{9D8B030D-6E8A-4147-A177-3AD203B41FA5}">
                      <a16:colId xmlns:a16="http://schemas.microsoft.com/office/drawing/2014/main" val="3124448146"/>
                    </a:ext>
                  </a:extLst>
                </a:gridCol>
                <a:gridCol w="1115875">
                  <a:extLst>
                    <a:ext uri="{9D8B030D-6E8A-4147-A177-3AD203B41FA5}">
                      <a16:colId xmlns:a16="http://schemas.microsoft.com/office/drawing/2014/main" val="1716339429"/>
                    </a:ext>
                  </a:extLst>
                </a:gridCol>
              </a:tblGrid>
              <a:tr h="361356">
                <a:tc>
                  <a:txBody>
                    <a:bodyPr/>
                    <a:lstStyle/>
                    <a:p>
                      <a:pPr algn="l" fontAlgn="b"/>
                      <a:endParaRPr lang="es-CO" sz="1100" b="0" i="0" u="none" strike="noStrike" dirty="0">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ctr" fontAlgn="ctr"/>
                      <a:r>
                        <a:rPr lang="es-CO" sz="1100" b="0" i="0" u="none" strike="noStrike">
                          <a:effectLst/>
                          <a:latin typeface="Calibri" panose="020F0502020204030204" pitchFamily="34" charset="0"/>
                        </a:rPr>
                        <a:t>31-Dic-2018</a:t>
                      </a:r>
                    </a:p>
                  </a:txBody>
                  <a:tcPr marL="7218" marR="7218" marT="7218"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endParaRPr lang="es-CO" sz="1100" b="0" i="0" u="none" strike="noStrike">
                        <a:effectLst/>
                        <a:latin typeface="Calibri" panose="020F0502020204030204" pitchFamily="34" charset="0"/>
                      </a:endParaRPr>
                    </a:p>
                  </a:txBody>
                  <a:tcPr marL="7218" marR="7218" marT="7218" marB="0" anchor="ctr">
                    <a:lnL>
                      <a:noFill/>
                    </a:lnL>
                    <a:lnR>
                      <a:noFill/>
                    </a:lnR>
                    <a:lnT>
                      <a:noFill/>
                    </a:lnT>
                    <a:lnB>
                      <a:noFill/>
                    </a:lnB>
                    <a:solidFill>
                      <a:schemeClr val="bg1">
                        <a:lumMod val="85000"/>
                      </a:schemeClr>
                    </a:solidFill>
                  </a:tcPr>
                </a:tc>
                <a:tc>
                  <a:txBody>
                    <a:bodyPr/>
                    <a:lstStyle/>
                    <a:p>
                      <a:pPr algn="ctr" fontAlgn="ctr"/>
                      <a:endParaRPr lang="es-CO" sz="1100" b="1" i="0" u="none" strike="noStrike">
                        <a:effectLst/>
                        <a:latin typeface="Calibri" panose="020F0502020204030204" pitchFamily="34" charset="0"/>
                      </a:endParaRPr>
                    </a:p>
                  </a:txBody>
                  <a:tcPr marL="7218" marR="7218" marT="7218" marB="0" anchor="ctr">
                    <a:lnL>
                      <a:noFill/>
                    </a:lnL>
                    <a:lnR>
                      <a:noFill/>
                    </a:lnR>
                    <a:lnT>
                      <a:noFill/>
                    </a:lnT>
                    <a:lnB>
                      <a:noFill/>
                    </a:lnB>
                    <a:solidFill>
                      <a:schemeClr val="bg1">
                        <a:lumMod val="85000"/>
                      </a:schemeClr>
                    </a:solidFill>
                  </a:tcPr>
                </a:tc>
                <a:tc>
                  <a:txBody>
                    <a:bodyPr/>
                    <a:lstStyle/>
                    <a:p>
                      <a:pPr algn="ctr" fontAlgn="ctr"/>
                      <a:r>
                        <a:rPr lang="es-CO" sz="1100" b="0" i="0" u="none" strike="noStrike">
                          <a:effectLst/>
                          <a:latin typeface="Calibri" panose="020F0502020204030204" pitchFamily="34" charset="0"/>
                        </a:rPr>
                        <a:t>31-Dic-2017</a:t>
                      </a:r>
                    </a:p>
                  </a:txBody>
                  <a:tcPr marL="7218" marR="7218" marT="7218"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endParaRPr lang="es-CO" sz="1100" b="1" i="0" u="none" strike="noStrike">
                        <a:effectLst/>
                        <a:latin typeface="Calibri" panose="020F0502020204030204" pitchFamily="34" charset="0"/>
                      </a:endParaRPr>
                    </a:p>
                  </a:txBody>
                  <a:tcPr marL="7218" marR="7218" marT="7218" marB="0" anchor="ctr">
                    <a:lnL>
                      <a:noFill/>
                    </a:lnL>
                    <a:lnR>
                      <a:noFill/>
                    </a:lnR>
                    <a:lnT>
                      <a:noFill/>
                    </a:lnT>
                    <a:lnB>
                      <a:noFill/>
                    </a:lnB>
                    <a:solidFill>
                      <a:schemeClr val="bg1">
                        <a:lumMod val="85000"/>
                      </a:schemeClr>
                    </a:solidFill>
                  </a:tcPr>
                </a:tc>
                <a:tc>
                  <a:txBody>
                    <a:bodyPr/>
                    <a:lstStyle/>
                    <a:p>
                      <a:pPr algn="ctr" fontAlgn="ctr"/>
                      <a:endParaRPr lang="es-CO" sz="1100" b="0" i="0" u="none" strike="noStrike">
                        <a:effectLst/>
                        <a:latin typeface="Calibri" panose="020F0502020204030204" pitchFamily="34" charset="0"/>
                      </a:endParaRPr>
                    </a:p>
                  </a:txBody>
                  <a:tcPr marL="7218" marR="7218" marT="7218" marB="0" anchor="ctr">
                    <a:lnL>
                      <a:noFill/>
                    </a:lnL>
                    <a:lnR>
                      <a:noFill/>
                    </a:lnR>
                    <a:lnT>
                      <a:noFill/>
                    </a:lnT>
                    <a:lnB>
                      <a:noFill/>
                    </a:lnB>
                    <a:solidFill>
                      <a:schemeClr val="bg1">
                        <a:lumMod val="85000"/>
                      </a:schemeClr>
                    </a:solidFill>
                  </a:tcPr>
                </a:tc>
                <a:tc>
                  <a:txBody>
                    <a:bodyPr/>
                    <a:lstStyle/>
                    <a:p>
                      <a:pPr algn="ctr" fontAlgn="ctr"/>
                      <a:endParaRPr lang="es-CO" sz="1100" b="0" i="0" u="none" strike="noStrike">
                        <a:effectLst/>
                        <a:latin typeface="Calibri" panose="020F0502020204030204" pitchFamily="34" charset="0"/>
                      </a:endParaRPr>
                    </a:p>
                  </a:txBody>
                  <a:tcPr marL="7218" marR="7218" marT="7218" marB="0" anchor="ctr">
                    <a:lnL>
                      <a:noFill/>
                    </a:lnL>
                    <a:lnR>
                      <a:noFill/>
                    </a:lnR>
                    <a:lnT>
                      <a:noFill/>
                    </a:lnT>
                    <a:lnB>
                      <a:noFill/>
                    </a:lnB>
                    <a:solidFill>
                      <a:schemeClr val="bg1">
                        <a:lumMod val="85000"/>
                      </a:schemeClr>
                    </a:solidFill>
                  </a:tcPr>
                </a:tc>
                <a:tc>
                  <a:txBody>
                    <a:bodyPr/>
                    <a:lstStyle/>
                    <a:p>
                      <a:pPr algn="ctr" fontAlgn="ctr"/>
                      <a:r>
                        <a:rPr lang="es-CO" sz="1100" b="0" i="0" u="none" strike="noStrike">
                          <a:effectLst/>
                          <a:latin typeface="Calibri" panose="020F0502020204030204" pitchFamily="34" charset="0"/>
                        </a:rPr>
                        <a:t>Variación Dic. 2018-2017</a:t>
                      </a:r>
                    </a:p>
                  </a:txBody>
                  <a:tcPr marL="7218" marR="7218" marT="7218"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endParaRPr lang="es-CO" sz="1100" b="0" i="0" u="none" strike="noStrike">
                        <a:effectLst/>
                        <a:latin typeface="Calibri" panose="020F0502020204030204" pitchFamily="34" charset="0"/>
                      </a:endParaRPr>
                    </a:p>
                  </a:txBody>
                  <a:tcPr marL="7218" marR="7218" marT="7218" marB="0" anchor="ctr">
                    <a:lnL>
                      <a:noFill/>
                    </a:lnL>
                    <a:lnR>
                      <a:noFill/>
                    </a:lnR>
                    <a:lnT>
                      <a:noFill/>
                    </a:lnT>
                    <a:lnB>
                      <a:noFill/>
                    </a:lnB>
                    <a:solidFill>
                      <a:schemeClr val="bg1">
                        <a:lumMod val="85000"/>
                      </a:schemeClr>
                    </a:solidFill>
                  </a:tcPr>
                </a:tc>
                <a:tc>
                  <a:txBody>
                    <a:bodyPr/>
                    <a:lstStyle/>
                    <a:p>
                      <a:pPr algn="ctr" fontAlgn="ctr"/>
                      <a:r>
                        <a:rPr lang="es-CO" sz="1100" b="0" i="0" u="none" strike="noStrike" dirty="0">
                          <a:effectLst/>
                          <a:latin typeface="Calibri" panose="020F0502020204030204" pitchFamily="34" charset="0"/>
                        </a:rPr>
                        <a:t>Variación % Dic. 2018-2017</a:t>
                      </a:r>
                    </a:p>
                  </a:txBody>
                  <a:tcPr marL="7218" marR="7218" marT="7218"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051683989"/>
                  </a:ext>
                </a:extLst>
              </a:tr>
              <a:tr h="184486">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7218" marR="7218" marT="7218" marB="0" anchor="ctr">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7218" marR="7218" marT="7218" marB="0" anchor="ctr">
                    <a:lnL>
                      <a:noFill/>
                    </a:lnL>
                    <a:lnR>
                      <a:noFill/>
                    </a:lnR>
                    <a:lnT>
                      <a:noFill/>
                    </a:lnT>
                    <a:lnB>
                      <a:noFill/>
                    </a:lnB>
                  </a:tcPr>
                </a:tc>
                <a:tc>
                  <a:txBody>
                    <a:bodyPr/>
                    <a:lstStyle/>
                    <a:p>
                      <a:pPr algn="l" fontAlgn="ctr"/>
                      <a:endParaRPr lang="es-CO" sz="1100" b="1" i="0" u="none" strike="noStrike">
                        <a:solidFill>
                          <a:srgbClr val="000000"/>
                        </a:solidFill>
                        <a:effectLst/>
                        <a:latin typeface="Calibri" panose="020F0502020204030204" pitchFamily="34" charset="0"/>
                      </a:endParaRPr>
                    </a:p>
                  </a:txBody>
                  <a:tcPr marL="7218" marR="7218" marT="721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100" b="1" i="0" u="none" strike="noStrike">
                        <a:solidFill>
                          <a:srgbClr val="000000"/>
                        </a:solidFill>
                        <a:effectLst/>
                        <a:latin typeface="Calibri" panose="020F0502020204030204" pitchFamily="34" charset="0"/>
                      </a:endParaRPr>
                    </a:p>
                  </a:txBody>
                  <a:tcPr marL="7218" marR="7218" marT="7218" marB="0" anchor="ctr">
                    <a:lnL>
                      <a:noFill/>
                    </a:lnL>
                    <a:lnR>
                      <a:noFill/>
                    </a:lnR>
                    <a:lnT>
                      <a:noFill/>
                    </a:lnT>
                    <a:lnB>
                      <a:noFill/>
                    </a:lnB>
                  </a:tcPr>
                </a:tc>
                <a:tc>
                  <a:txBody>
                    <a:bodyPr/>
                    <a:lstStyle/>
                    <a:p>
                      <a:pPr algn="r" fontAlgn="ctr"/>
                      <a:endParaRPr lang="es-CO" sz="1100" b="0" i="0" u="none" strike="noStrike">
                        <a:solidFill>
                          <a:srgbClr val="000000"/>
                        </a:solidFill>
                        <a:effectLst/>
                        <a:latin typeface="Calibri" panose="020F0502020204030204" pitchFamily="34" charset="0"/>
                      </a:endParaRPr>
                    </a:p>
                  </a:txBody>
                  <a:tcPr marL="7218" marR="7218" marT="7218"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08001832"/>
                  </a:ext>
                </a:extLst>
              </a:tr>
              <a:tr h="204106">
                <a:tc>
                  <a:txBody>
                    <a:bodyPr/>
                    <a:lstStyle/>
                    <a:p>
                      <a:pPr algn="l" fontAlgn="b"/>
                      <a:r>
                        <a:rPr lang="es-CO" sz="1100" b="0" i="0" u="none" strike="noStrike" dirty="0">
                          <a:solidFill>
                            <a:srgbClr val="000000"/>
                          </a:solidFill>
                          <a:effectLst/>
                          <a:latin typeface="Calibri" panose="020F0502020204030204" pitchFamily="34" charset="0"/>
                        </a:rPr>
                        <a:t>INGRESOS POR PRESTACION DE SERVICIOS</a:t>
                      </a: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39,993</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30,573</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9,420</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31</a:t>
                      </a:r>
                    </a:p>
                  </a:txBody>
                  <a:tcPr marL="7218" marR="7218" marT="7218" marB="0" anchor="b">
                    <a:lnL>
                      <a:noFill/>
                    </a:lnL>
                    <a:lnR>
                      <a:noFill/>
                    </a:lnR>
                    <a:lnT>
                      <a:noFill/>
                    </a:lnT>
                    <a:lnB>
                      <a:noFill/>
                    </a:lnB>
                  </a:tcPr>
                </a:tc>
                <a:extLst>
                  <a:ext uri="{0D108BD9-81ED-4DB2-BD59-A6C34878D82A}">
                    <a16:rowId xmlns:a16="http://schemas.microsoft.com/office/drawing/2014/main" val="3062517796"/>
                  </a:ext>
                </a:extLst>
              </a:tr>
              <a:tr h="204106">
                <a:tc>
                  <a:txBody>
                    <a:bodyPr/>
                    <a:lstStyle/>
                    <a:p>
                      <a:pPr algn="l" fontAlgn="b"/>
                      <a:r>
                        <a:rPr lang="es-CO" sz="1100" b="0" i="0" u="none" strike="noStrike" dirty="0">
                          <a:solidFill>
                            <a:srgbClr val="000000"/>
                          </a:solidFill>
                          <a:effectLst/>
                          <a:latin typeface="Calibri" panose="020F0502020204030204" pitchFamily="34" charset="0"/>
                        </a:rPr>
                        <a:t>FINANCIEROS</a:t>
                      </a: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280</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533</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-253</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-48</a:t>
                      </a:r>
                    </a:p>
                  </a:txBody>
                  <a:tcPr marL="7218" marR="7218" marT="7218" marB="0" anchor="b">
                    <a:lnL>
                      <a:noFill/>
                    </a:lnL>
                    <a:lnR>
                      <a:noFill/>
                    </a:lnR>
                    <a:lnT>
                      <a:noFill/>
                    </a:lnT>
                    <a:lnB>
                      <a:noFill/>
                    </a:lnB>
                  </a:tcPr>
                </a:tc>
                <a:extLst>
                  <a:ext uri="{0D108BD9-81ED-4DB2-BD59-A6C34878D82A}">
                    <a16:rowId xmlns:a16="http://schemas.microsoft.com/office/drawing/2014/main" val="1110791097"/>
                  </a:ext>
                </a:extLst>
              </a:tr>
              <a:tr h="204106">
                <a:tc>
                  <a:txBody>
                    <a:bodyPr/>
                    <a:lstStyle/>
                    <a:p>
                      <a:pPr algn="l" fontAlgn="b"/>
                      <a:r>
                        <a:rPr lang="es-CO" sz="1100" b="0" i="0" u="none" strike="noStrike">
                          <a:solidFill>
                            <a:srgbClr val="000000"/>
                          </a:solidFill>
                          <a:effectLst/>
                          <a:latin typeface="Calibri" panose="020F0502020204030204" pitchFamily="34" charset="0"/>
                        </a:rPr>
                        <a:t>INGRESOS DIVERSOS</a:t>
                      </a: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97</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33</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65</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195</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6237799"/>
                  </a:ext>
                </a:extLst>
              </a:tr>
              <a:tr h="204106">
                <a:tc>
                  <a:txBody>
                    <a:bodyPr/>
                    <a:lstStyle/>
                    <a:p>
                      <a:pPr algn="l" fontAlgn="b"/>
                      <a:r>
                        <a:rPr lang="es-CO" sz="1100" b="1" i="0" u="none" strike="noStrike">
                          <a:solidFill>
                            <a:srgbClr val="000000"/>
                          </a:solidFill>
                          <a:effectLst/>
                          <a:latin typeface="Calibri" panose="020F0502020204030204" pitchFamily="34" charset="0"/>
                        </a:rPr>
                        <a:t>TOTAL INGRESOS OPERACIONALES</a:t>
                      </a:r>
                    </a:p>
                  </a:txBody>
                  <a:tcPr marL="7218" marR="7218" marT="7218" marB="0" anchor="b">
                    <a:lnL>
                      <a:noFill/>
                    </a:lnL>
                    <a:lnR>
                      <a:noFill/>
                    </a:lnR>
                    <a:lnT>
                      <a:noFill/>
                    </a:lnT>
                    <a:lnB>
                      <a:noFill/>
                    </a:lnB>
                    <a:solidFill>
                      <a:schemeClr val="bg1">
                        <a:lumMod val="85000"/>
                      </a:schemeClr>
                    </a:solidFill>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r" fontAlgn="b"/>
                      <a:r>
                        <a:rPr lang="es-CO" sz="1100" b="1" i="0" u="none" strike="noStrike" dirty="0">
                          <a:solidFill>
                            <a:srgbClr val="000000"/>
                          </a:solidFill>
                          <a:effectLst/>
                          <a:latin typeface="Calibri" panose="020F0502020204030204" pitchFamily="34" charset="0"/>
                        </a:rPr>
                        <a:t>40,370</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r" fontAlgn="b"/>
                      <a:r>
                        <a:rPr lang="es-CO" sz="1100" b="1" i="0" u="none" strike="noStrike">
                          <a:solidFill>
                            <a:srgbClr val="000000"/>
                          </a:solidFill>
                          <a:effectLst/>
                          <a:latin typeface="Calibri" panose="020F0502020204030204" pitchFamily="34" charset="0"/>
                        </a:rPr>
                        <a:t>31,139</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r" fontAlgn="b"/>
                      <a:r>
                        <a:rPr lang="es-CO" sz="1100" b="1" i="0" u="none" strike="noStrike">
                          <a:solidFill>
                            <a:srgbClr val="000000"/>
                          </a:solidFill>
                          <a:effectLst/>
                          <a:latin typeface="Calibri" panose="020F0502020204030204" pitchFamily="34" charset="0"/>
                        </a:rPr>
                        <a:t>9,231</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r" fontAlgn="b"/>
                      <a:r>
                        <a:rPr lang="es-CO" sz="1100" b="1" i="0" u="none" strike="noStrike" dirty="0">
                          <a:solidFill>
                            <a:srgbClr val="000000"/>
                          </a:solidFill>
                          <a:effectLst/>
                          <a:latin typeface="Calibri" panose="020F0502020204030204" pitchFamily="34" charset="0"/>
                        </a:rPr>
                        <a:t>30</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611121055"/>
                  </a:ext>
                </a:extLst>
              </a:tr>
              <a:tr h="184486">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dirty="0">
                        <a:solidFill>
                          <a:srgbClr val="000000"/>
                        </a:solidFill>
                        <a:effectLst/>
                        <a:latin typeface="Calibri" panose="020F0502020204030204" pitchFamily="34" charset="0"/>
                      </a:endParaRPr>
                    </a:p>
                  </a:txBody>
                  <a:tcPr marL="7218" marR="7218" marT="7218"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35405705"/>
                  </a:ext>
                </a:extLst>
              </a:tr>
              <a:tr h="361356">
                <a:tc>
                  <a:txBody>
                    <a:bodyPr/>
                    <a:lstStyle/>
                    <a:p>
                      <a:pPr algn="l" fontAlgn="b"/>
                      <a:r>
                        <a:rPr lang="es-CO" sz="1100" b="0" i="0" u="none" strike="noStrike">
                          <a:solidFill>
                            <a:srgbClr val="000000"/>
                          </a:solidFill>
                          <a:effectLst/>
                          <a:latin typeface="Calibri" panose="020F0502020204030204" pitchFamily="34" charset="0"/>
                        </a:rPr>
                        <a:t>GASTOS DE ADMINISTRACIÓN DE OPERACIÓN</a:t>
                      </a: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extLst>
                  <a:ext uri="{0D108BD9-81ED-4DB2-BD59-A6C34878D82A}">
                    <a16:rowId xmlns:a16="http://schemas.microsoft.com/office/drawing/2014/main" val="264614313"/>
                  </a:ext>
                </a:extLst>
              </a:tr>
              <a:tr h="204106">
                <a:tc>
                  <a:txBody>
                    <a:bodyPr/>
                    <a:lstStyle/>
                    <a:p>
                      <a:pPr algn="l" fontAlgn="b"/>
                      <a:r>
                        <a:rPr lang="es-CO" sz="1100" b="0" i="0" u="none" strike="noStrike" dirty="0">
                          <a:solidFill>
                            <a:srgbClr val="000000"/>
                          </a:solidFill>
                          <a:effectLst/>
                          <a:latin typeface="Calibri" panose="020F0502020204030204" pitchFamily="34" charset="0"/>
                        </a:rPr>
                        <a:t>GASTOS DE PERSONAL</a:t>
                      </a:r>
                    </a:p>
                  </a:txBody>
                  <a:tcPr marL="86621"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24,407</a:t>
                      </a:r>
                    </a:p>
                  </a:txBody>
                  <a:tcPr marL="7218" marR="7218" marT="7218"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17,206</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7,202</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42</a:t>
                      </a:r>
                    </a:p>
                  </a:txBody>
                  <a:tcPr marL="7218" marR="7218" marT="7218" marB="0" anchor="b">
                    <a:lnL>
                      <a:noFill/>
                    </a:lnL>
                    <a:lnR>
                      <a:noFill/>
                    </a:lnR>
                    <a:lnT>
                      <a:noFill/>
                    </a:lnT>
                    <a:lnB>
                      <a:noFill/>
                    </a:lnB>
                  </a:tcPr>
                </a:tc>
                <a:extLst>
                  <a:ext uri="{0D108BD9-81ED-4DB2-BD59-A6C34878D82A}">
                    <a16:rowId xmlns:a16="http://schemas.microsoft.com/office/drawing/2014/main" val="2526598665"/>
                  </a:ext>
                </a:extLst>
              </a:tr>
              <a:tr h="204106">
                <a:tc>
                  <a:txBody>
                    <a:bodyPr/>
                    <a:lstStyle/>
                    <a:p>
                      <a:pPr algn="l" fontAlgn="b"/>
                      <a:r>
                        <a:rPr lang="es-CO" sz="1100" b="0" i="0" u="none" strike="noStrike">
                          <a:solidFill>
                            <a:srgbClr val="000000"/>
                          </a:solidFill>
                          <a:effectLst/>
                          <a:latin typeface="Calibri" panose="020F0502020204030204" pitchFamily="34" charset="0"/>
                        </a:rPr>
                        <a:t>GASTOS GENERALES</a:t>
                      </a:r>
                    </a:p>
                  </a:txBody>
                  <a:tcPr marL="86621"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dirty="0">
                          <a:solidFill>
                            <a:srgbClr val="000000"/>
                          </a:solidFill>
                          <a:effectLst/>
                          <a:latin typeface="Calibri" panose="020F0502020204030204" pitchFamily="34" charset="0"/>
                        </a:rPr>
                        <a:t>11,183</a:t>
                      </a:r>
                    </a:p>
                  </a:txBody>
                  <a:tcPr marL="7218" marR="7218" marT="7218"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7,189</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3,994</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56</a:t>
                      </a:r>
                    </a:p>
                  </a:txBody>
                  <a:tcPr marL="7218" marR="7218" marT="7218" marB="0" anchor="b">
                    <a:lnL>
                      <a:noFill/>
                    </a:lnL>
                    <a:lnR>
                      <a:noFill/>
                    </a:lnR>
                    <a:lnT>
                      <a:noFill/>
                    </a:lnT>
                    <a:lnB>
                      <a:noFill/>
                    </a:lnB>
                  </a:tcPr>
                </a:tc>
                <a:extLst>
                  <a:ext uri="{0D108BD9-81ED-4DB2-BD59-A6C34878D82A}">
                    <a16:rowId xmlns:a16="http://schemas.microsoft.com/office/drawing/2014/main" val="3244847233"/>
                  </a:ext>
                </a:extLst>
              </a:tr>
              <a:tr h="204106">
                <a:tc>
                  <a:txBody>
                    <a:bodyPr/>
                    <a:lstStyle/>
                    <a:p>
                      <a:pPr algn="l" fontAlgn="b"/>
                      <a:r>
                        <a:rPr lang="es-CO" sz="1100" b="0" i="0" u="none" strike="noStrike">
                          <a:solidFill>
                            <a:srgbClr val="000000"/>
                          </a:solidFill>
                          <a:effectLst/>
                          <a:latin typeface="Calibri" panose="020F0502020204030204" pitchFamily="34" charset="0"/>
                        </a:rPr>
                        <a:t>IMPUESTOS, CONTRIBUCIONES Y TASAS</a:t>
                      </a:r>
                    </a:p>
                  </a:txBody>
                  <a:tcPr marL="86621"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242</a:t>
                      </a:r>
                    </a:p>
                  </a:txBody>
                  <a:tcPr marL="7218" marR="7218" marT="7218"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257</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-15</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-6</a:t>
                      </a:r>
                    </a:p>
                  </a:txBody>
                  <a:tcPr marL="7218" marR="7218" marT="7218" marB="0" anchor="b">
                    <a:lnL>
                      <a:noFill/>
                    </a:lnL>
                    <a:lnR>
                      <a:noFill/>
                    </a:lnR>
                    <a:lnT>
                      <a:noFill/>
                    </a:lnT>
                    <a:lnB>
                      <a:noFill/>
                    </a:lnB>
                  </a:tcPr>
                </a:tc>
                <a:extLst>
                  <a:ext uri="{0D108BD9-81ED-4DB2-BD59-A6C34878D82A}">
                    <a16:rowId xmlns:a16="http://schemas.microsoft.com/office/drawing/2014/main" val="1674297203"/>
                  </a:ext>
                </a:extLst>
              </a:tr>
              <a:tr h="204106">
                <a:tc>
                  <a:txBody>
                    <a:bodyPr/>
                    <a:lstStyle/>
                    <a:p>
                      <a:pPr algn="l" fontAlgn="b"/>
                      <a:r>
                        <a:rPr lang="es-CO" sz="1100" b="0" i="0" u="none" strike="noStrike" dirty="0">
                          <a:solidFill>
                            <a:srgbClr val="000000"/>
                          </a:solidFill>
                          <a:effectLst/>
                          <a:latin typeface="Calibri" panose="020F0502020204030204" pitchFamily="34" charset="0"/>
                        </a:rPr>
                        <a:t>GASTOS GENERALES</a:t>
                      </a:r>
                    </a:p>
                  </a:txBody>
                  <a:tcPr marL="86621"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2,447</a:t>
                      </a:r>
                    </a:p>
                  </a:txBody>
                  <a:tcPr marL="7218" marR="7218" marT="7218"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3,963</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-1,517</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-38</a:t>
                      </a:r>
                    </a:p>
                  </a:txBody>
                  <a:tcPr marL="7218" marR="7218" marT="7218" marB="0" anchor="b">
                    <a:lnL>
                      <a:noFill/>
                    </a:lnL>
                    <a:lnR>
                      <a:noFill/>
                    </a:lnR>
                    <a:lnT>
                      <a:noFill/>
                    </a:lnT>
                    <a:lnB>
                      <a:noFill/>
                    </a:lnB>
                  </a:tcPr>
                </a:tc>
                <a:extLst>
                  <a:ext uri="{0D108BD9-81ED-4DB2-BD59-A6C34878D82A}">
                    <a16:rowId xmlns:a16="http://schemas.microsoft.com/office/drawing/2014/main" val="3398849526"/>
                  </a:ext>
                </a:extLst>
              </a:tr>
              <a:tr h="204106">
                <a:tc>
                  <a:txBody>
                    <a:bodyPr/>
                    <a:lstStyle/>
                    <a:p>
                      <a:pPr algn="l" fontAlgn="b"/>
                      <a:r>
                        <a:rPr lang="es-CO" sz="1100" b="0" i="0" u="none" strike="noStrike" dirty="0">
                          <a:solidFill>
                            <a:srgbClr val="000000"/>
                          </a:solidFill>
                          <a:effectLst/>
                          <a:latin typeface="Calibri" panose="020F0502020204030204" pitchFamily="34" charset="0"/>
                        </a:rPr>
                        <a:t>DEPRECIACION,AMORTIZACION</a:t>
                      </a:r>
                    </a:p>
                  </a:txBody>
                  <a:tcPr marL="86621"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117</a:t>
                      </a:r>
                    </a:p>
                  </a:txBody>
                  <a:tcPr marL="7218" marR="7218" marT="7218"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121</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dirty="0">
                          <a:solidFill>
                            <a:srgbClr val="000000"/>
                          </a:solidFill>
                          <a:effectLst/>
                          <a:latin typeface="Calibri" panose="020F0502020204030204" pitchFamily="34" charset="0"/>
                        </a:rPr>
                        <a:t>-4</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dirty="0">
                          <a:solidFill>
                            <a:srgbClr val="000000"/>
                          </a:solidFill>
                          <a:effectLst/>
                          <a:latin typeface="Calibri" panose="020F0502020204030204" pitchFamily="34" charset="0"/>
                        </a:rPr>
                        <a:t>-3</a:t>
                      </a:r>
                    </a:p>
                  </a:txBody>
                  <a:tcPr marL="7218" marR="7218" marT="7218" marB="0" anchor="b">
                    <a:lnL>
                      <a:noFill/>
                    </a:lnL>
                    <a:lnR>
                      <a:noFill/>
                    </a:lnR>
                    <a:lnT>
                      <a:noFill/>
                    </a:lnT>
                    <a:lnB>
                      <a:noFill/>
                    </a:lnB>
                  </a:tcPr>
                </a:tc>
                <a:extLst>
                  <a:ext uri="{0D108BD9-81ED-4DB2-BD59-A6C34878D82A}">
                    <a16:rowId xmlns:a16="http://schemas.microsoft.com/office/drawing/2014/main" val="712723920"/>
                  </a:ext>
                </a:extLst>
              </a:tr>
              <a:tr h="204106">
                <a:tc>
                  <a:txBody>
                    <a:bodyPr/>
                    <a:lstStyle/>
                    <a:p>
                      <a:pPr algn="l" fontAlgn="b"/>
                      <a:r>
                        <a:rPr lang="es-CO" sz="1100" b="0" i="0" u="none" strike="noStrike" dirty="0">
                          <a:solidFill>
                            <a:srgbClr val="000000"/>
                          </a:solidFill>
                          <a:effectLst/>
                          <a:latin typeface="Calibri" panose="020F0502020204030204" pitchFamily="34" charset="0"/>
                        </a:rPr>
                        <a:t>OTROS GASTOS OPERACIONALES</a:t>
                      </a:r>
                    </a:p>
                  </a:txBody>
                  <a:tcPr marL="86621"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1,377</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1,622</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-245</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-15</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7218271"/>
                  </a:ext>
                </a:extLst>
              </a:tr>
              <a:tr h="204106">
                <a:tc>
                  <a:txBody>
                    <a:bodyPr/>
                    <a:lstStyle/>
                    <a:p>
                      <a:pPr algn="l" fontAlgn="b"/>
                      <a:r>
                        <a:rPr lang="es-CO" sz="1100" b="1" i="0" u="none" strike="noStrike">
                          <a:solidFill>
                            <a:srgbClr val="000000"/>
                          </a:solidFill>
                          <a:effectLst/>
                          <a:latin typeface="Calibri" panose="020F0502020204030204" pitchFamily="34" charset="0"/>
                        </a:rPr>
                        <a:t>TOTAL GASTOS DE ADMINISTRACION</a:t>
                      </a:r>
                    </a:p>
                  </a:txBody>
                  <a:tcPr marL="7218" marR="7218" marT="7218" marB="0" anchor="b">
                    <a:lnL>
                      <a:noFill/>
                    </a:lnL>
                    <a:lnR>
                      <a:noFill/>
                    </a:lnR>
                    <a:lnT>
                      <a:noFill/>
                    </a:lnT>
                    <a:lnB>
                      <a:noFill/>
                    </a:lnB>
                    <a:solidFill>
                      <a:schemeClr val="bg1">
                        <a:lumMod val="85000"/>
                      </a:schemeClr>
                    </a:solidFill>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r" fontAlgn="b"/>
                      <a:r>
                        <a:rPr lang="es-CO" sz="1100" b="1" i="0" u="none" strike="noStrike">
                          <a:solidFill>
                            <a:srgbClr val="000000"/>
                          </a:solidFill>
                          <a:effectLst/>
                          <a:latin typeface="Calibri" panose="020F0502020204030204" pitchFamily="34" charset="0"/>
                        </a:rPr>
                        <a:t>39,773</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r" fontAlgn="b"/>
                      <a:r>
                        <a:rPr lang="es-CO" sz="1100" b="1" i="0" u="none" strike="noStrike" dirty="0">
                          <a:solidFill>
                            <a:srgbClr val="000000"/>
                          </a:solidFill>
                          <a:effectLst/>
                          <a:latin typeface="Calibri" panose="020F0502020204030204" pitchFamily="34" charset="0"/>
                        </a:rPr>
                        <a:t>30,359</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r" fontAlgn="b"/>
                      <a:r>
                        <a:rPr lang="es-CO" sz="1100" b="1" i="0" u="none" strike="noStrike">
                          <a:solidFill>
                            <a:srgbClr val="000000"/>
                          </a:solidFill>
                          <a:effectLst/>
                          <a:latin typeface="Calibri" panose="020F0502020204030204" pitchFamily="34" charset="0"/>
                        </a:rPr>
                        <a:t>9,414</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r" fontAlgn="b"/>
                      <a:r>
                        <a:rPr lang="es-CO" sz="1100" b="1" i="0" u="none" strike="noStrike" dirty="0">
                          <a:solidFill>
                            <a:srgbClr val="000000"/>
                          </a:solidFill>
                          <a:effectLst/>
                          <a:latin typeface="Calibri" panose="020F0502020204030204" pitchFamily="34" charset="0"/>
                        </a:rPr>
                        <a:t>31</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711929773"/>
                  </a:ext>
                </a:extLst>
              </a:tr>
              <a:tr h="184486">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dirty="0">
                        <a:effectLst/>
                        <a:latin typeface="Calibri" panose="020F0502020204030204" pitchFamily="34" charset="0"/>
                      </a:endParaRPr>
                    </a:p>
                  </a:txBody>
                  <a:tcPr marL="7218" marR="7218" marT="721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76697749"/>
                  </a:ext>
                </a:extLst>
              </a:tr>
              <a:tr h="361356">
                <a:tc gridSpan="2">
                  <a:txBody>
                    <a:bodyPr/>
                    <a:lstStyle/>
                    <a:p>
                      <a:pPr algn="l" fontAlgn="b"/>
                      <a:r>
                        <a:rPr lang="es-CO" sz="1100" b="1" i="0" u="none" strike="noStrike" dirty="0">
                          <a:solidFill>
                            <a:srgbClr val="000000"/>
                          </a:solidFill>
                          <a:effectLst/>
                          <a:latin typeface="Calibri" panose="020F0502020204030204" pitchFamily="34" charset="0"/>
                        </a:rPr>
                        <a:t>RESULTADO DEL PERIODO ANTES DE IMPUESTOS</a:t>
                      </a:r>
                    </a:p>
                  </a:txBody>
                  <a:tcPr marL="7218" marR="7218" marT="7218" marB="0" anchor="b">
                    <a:lnL>
                      <a:noFill/>
                    </a:lnL>
                    <a:lnR>
                      <a:noFill/>
                    </a:lnR>
                    <a:lnT>
                      <a:noFill/>
                    </a:lnT>
                    <a:lnB>
                      <a:noFill/>
                    </a:lnB>
                  </a:tcPr>
                </a:tc>
                <a:tc hMerge="1">
                  <a:txBody>
                    <a:bodyPr/>
                    <a:lstStyle/>
                    <a:p>
                      <a:endParaRPr lang="es-CO"/>
                    </a:p>
                  </a:txBody>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597</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780</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-183</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-23</a:t>
                      </a:r>
                    </a:p>
                  </a:txBody>
                  <a:tcPr marL="7218" marR="7218" marT="7218" marB="0" anchor="b">
                    <a:lnL>
                      <a:noFill/>
                    </a:lnL>
                    <a:lnR>
                      <a:noFill/>
                    </a:lnR>
                    <a:lnT>
                      <a:noFill/>
                    </a:lnT>
                    <a:lnB>
                      <a:noFill/>
                    </a:lnB>
                  </a:tcPr>
                </a:tc>
                <a:extLst>
                  <a:ext uri="{0D108BD9-81ED-4DB2-BD59-A6C34878D82A}">
                    <a16:rowId xmlns:a16="http://schemas.microsoft.com/office/drawing/2014/main" val="2815151499"/>
                  </a:ext>
                </a:extLst>
              </a:tr>
              <a:tr h="184486">
                <a:tc>
                  <a:txBody>
                    <a:bodyPr/>
                    <a:lstStyle/>
                    <a:p>
                      <a:pPr algn="l" fontAlgn="b"/>
                      <a:r>
                        <a:rPr lang="es-CO" sz="1100" b="0" i="0" u="none" strike="noStrike">
                          <a:solidFill>
                            <a:srgbClr val="000000"/>
                          </a:solidFill>
                          <a:effectLst/>
                          <a:latin typeface="Calibri" panose="020F0502020204030204" pitchFamily="34" charset="0"/>
                        </a:rPr>
                        <a:t>IMPUESTO SOBRE LA RENTA Y COMPLEM.</a:t>
                      </a:r>
                    </a:p>
                  </a:txBody>
                  <a:tcPr marL="86621"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219</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dirty="0">
                          <a:solidFill>
                            <a:srgbClr val="000000"/>
                          </a:solidFill>
                          <a:effectLst/>
                          <a:latin typeface="Calibri" panose="020F0502020204030204" pitchFamily="34" charset="0"/>
                        </a:rPr>
                        <a:t>228</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-9</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-4</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9871748"/>
                  </a:ext>
                </a:extLst>
              </a:tr>
              <a:tr h="204106">
                <a:tc>
                  <a:txBody>
                    <a:bodyPr/>
                    <a:lstStyle/>
                    <a:p>
                      <a:pPr algn="l" fontAlgn="b"/>
                      <a:r>
                        <a:rPr lang="es-CO" sz="1100" b="1" i="0" u="none" strike="noStrike">
                          <a:solidFill>
                            <a:srgbClr val="000000"/>
                          </a:solidFill>
                          <a:effectLst/>
                          <a:latin typeface="Calibri" panose="020F0502020204030204" pitchFamily="34" charset="0"/>
                        </a:rPr>
                        <a:t>RESULTADO DEL PERIODO</a:t>
                      </a: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1" i="0" u="none" strike="noStrike">
                          <a:solidFill>
                            <a:srgbClr val="000000"/>
                          </a:solidFill>
                          <a:effectLst/>
                          <a:latin typeface="Calibri" panose="020F0502020204030204" pitchFamily="34" charset="0"/>
                        </a:rPr>
                        <a:t>378</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1" i="0" u="none" strike="noStrike">
                          <a:solidFill>
                            <a:srgbClr val="000000"/>
                          </a:solidFill>
                          <a:effectLst/>
                          <a:latin typeface="Calibri" panose="020F0502020204030204" pitchFamily="34" charset="0"/>
                        </a:rPr>
                        <a:t>552</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1" i="0" u="none" strike="noStrike">
                          <a:solidFill>
                            <a:srgbClr val="000000"/>
                          </a:solidFill>
                          <a:effectLst/>
                          <a:latin typeface="Calibri" panose="020F0502020204030204" pitchFamily="34" charset="0"/>
                        </a:rPr>
                        <a:t>-174</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1" i="0" u="none" strike="noStrike" dirty="0">
                          <a:solidFill>
                            <a:srgbClr val="000000"/>
                          </a:solidFill>
                          <a:effectLst/>
                          <a:latin typeface="Calibri" panose="020F0502020204030204" pitchFamily="34" charset="0"/>
                        </a:rPr>
                        <a:t>-31</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485251554"/>
                  </a:ext>
                </a:extLst>
              </a:tr>
              <a:tr h="204106">
                <a:tc>
                  <a:txBody>
                    <a:bodyPr/>
                    <a:lstStyle/>
                    <a:p>
                      <a:pPr algn="l" fontAlgn="b"/>
                      <a:endParaRPr lang="es-CO" sz="1100" b="0" i="0" u="none" strike="noStrike" dirty="0">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dirty="0">
                        <a:effectLst/>
                        <a:latin typeface="Calibri" panose="020F0502020204030204" pitchFamily="34" charset="0"/>
                      </a:endParaRPr>
                    </a:p>
                  </a:txBody>
                  <a:tcPr marL="7218" marR="7218" marT="721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7218" marR="7218" marT="7218"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09024067"/>
                  </a:ext>
                </a:extLst>
              </a:tr>
              <a:tr h="204106">
                <a:tc>
                  <a:txBody>
                    <a:bodyPr/>
                    <a:lstStyle/>
                    <a:p>
                      <a:pPr algn="l" fontAlgn="b"/>
                      <a:r>
                        <a:rPr lang="es-CO" sz="1100" b="1" i="0" u="none" strike="noStrike">
                          <a:solidFill>
                            <a:srgbClr val="000000"/>
                          </a:solidFill>
                          <a:effectLst/>
                          <a:latin typeface="Calibri" panose="020F0502020204030204" pitchFamily="34" charset="0"/>
                        </a:rPr>
                        <a:t>RESULTADOS ACUMULADOS</a:t>
                      </a: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1" i="0" u="none" strike="noStrike" dirty="0">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extLst>
                  <a:ext uri="{0D108BD9-81ED-4DB2-BD59-A6C34878D82A}">
                    <a16:rowId xmlns:a16="http://schemas.microsoft.com/office/drawing/2014/main" val="1843405272"/>
                  </a:ext>
                </a:extLst>
              </a:tr>
              <a:tr h="204106">
                <a:tc>
                  <a:txBody>
                    <a:bodyPr/>
                    <a:lstStyle/>
                    <a:p>
                      <a:pPr algn="l" fontAlgn="b"/>
                      <a:r>
                        <a:rPr lang="es-CO" sz="1100" b="0" i="0" u="none" strike="noStrike">
                          <a:solidFill>
                            <a:srgbClr val="000000"/>
                          </a:solidFill>
                          <a:effectLst/>
                          <a:latin typeface="Calibri" panose="020F0502020204030204" pitchFamily="34" charset="0"/>
                        </a:rPr>
                        <a:t>RESULTADOS EJERCICIOS ANTERIORES</a:t>
                      </a:r>
                    </a:p>
                  </a:txBody>
                  <a:tcPr marL="86621"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29</a:t>
                      </a:r>
                    </a:p>
                  </a:txBody>
                  <a:tcPr marL="7218" marR="7218" marT="7218"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0</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dirty="0">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dirty="0">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dirty="0">
                          <a:solidFill>
                            <a:srgbClr val="000000"/>
                          </a:solidFill>
                          <a:effectLst/>
                          <a:latin typeface="Calibri" panose="020F0502020204030204" pitchFamily="34" charset="0"/>
                        </a:rPr>
                        <a:t>29</a:t>
                      </a: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0</a:t>
                      </a:r>
                    </a:p>
                  </a:txBody>
                  <a:tcPr marL="7218" marR="7218" marT="7218" marB="0" anchor="b">
                    <a:lnL>
                      <a:noFill/>
                    </a:lnL>
                    <a:lnR>
                      <a:noFill/>
                    </a:lnR>
                    <a:lnT>
                      <a:noFill/>
                    </a:lnT>
                    <a:lnB>
                      <a:noFill/>
                    </a:lnB>
                  </a:tcPr>
                </a:tc>
                <a:extLst>
                  <a:ext uri="{0D108BD9-81ED-4DB2-BD59-A6C34878D82A}">
                    <a16:rowId xmlns:a16="http://schemas.microsoft.com/office/drawing/2014/main" val="2162937259"/>
                  </a:ext>
                </a:extLst>
              </a:tr>
              <a:tr h="204106">
                <a:tc>
                  <a:txBody>
                    <a:bodyPr/>
                    <a:lstStyle/>
                    <a:p>
                      <a:pPr algn="l" fontAlgn="b"/>
                      <a:r>
                        <a:rPr lang="es-CO" sz="1100" b="0" i="0" u="none" strike="noStrike">
                          <a:solidFill>
                            <a:srgbClr val="000000"/>
                          </a:solidFill>
                          <a:effectLst/>
                          <a:latin typeface="Calibri" panose="020F0502020204030204" pitchFamily="34" charset="0"/>
                        </a:rPr>
                        <a:t>RESULTADO DEL PERIODO</a:t>
                      </a:r>
                    </a:p>
                  </a:txBody>
                  <a:tcPr marL="86621"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378</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552</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dirty="0">
                          <a:solidFill>
                            <a:srgbClr val="000000"/>
                          </a:solidFill>
                          <a:effectLst/>
                          <a:latin typeface="Calibri" panose="020F0502020204030204" pitchFamily="34" charset="0"/>
                        </a:rPr>
                        <a:t>-174</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-31</a:t>
                      </a:r>
                    </a:p>
                  </a:txBody>
                  <a:tcPr marL="7218" marR="7218" marT="721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6135490"/>
                  </a:ext>
                </a:extLst>
              </a:tr>
              <a:tr h="204106">
                <a:tc>
                  <a:txBody>
                    <a:bodyPr/>
                    <a:lstStyle/>
                    <a:p>
                      <a:pPr algn="l" fontAlgn="b"/>
                      <a:r>
                        <a:rPr lang="es-CO" sz="1100" b="1" i="0" u="none" strike="noStrike">
                          <a:solidFill>
                            <a:srgbClr val="000000"/>
                          </a:solidFill>
                          <a:effectLst/>
                          <a:latin typeface="Calibri" panose="020F0502020204030204" pitchFamily="34" charset="0"/>
                        </a:rPr>
                        <a:t>RESULTADOS POR DISTRIBUIR</a:t>
                      </a:r>
                    </a:p>
                  </a:txBody>
                  <a:tcPr marL="7218" marR="7218" marT="7218" marB="0" anchor="b">
                    <a:lnL>
                      <a:noFill/>
                    </a:lnL>
                    <a:lnR>
                      <a:noFill/>
                    </a:lnR>
                    <a:lnT>
                      <a:noFill/>
                    </a:lnT>
                    <a:lnB>
                      <a:noFill/>
                    </a:lnB>
                    <a:solidFill>
                      <a:schemeClr val="bg1">
                        <a:lumMod val="85000"/>
                      </a:schemeClr>
                    </a:solidFill>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ctr" fontAlgn="b"/>
                      <a:endParaRPr lang="es-CO" sz="1100" b="0" i="0" u="none" strike="noStrike">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r" fontAlgn="b"/>
                      <a:r>
                        <a:rPr lang="es-CO" sz="1100" b="1" i="0" u="none" strike="noStrike">
                          <a:solidFill>
                            <a:srgbClr val="000000"/>
                          </a:solidFill>
                          <a:effectLst/>
                          <a:latin typeface="Calibri" panose="020F0502020204030204" pitchFamily="34" charset="0"/>
                        </a:rPr>
                        <a:t>407</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r" fontAlgn="b"/>
                      <a:r>
                        <a:rPr lang="es-CO" sz="1100" b="1" i="0" u="none" strike="noStrike">
                          <a:solidFill>
                            <a:srgbClr val="000000"/>
                          </a:solidFill>
                          <a:effectLst/>
                          <a:latin typeface="Calibri" panose="020F0502020204030204" pitchFamily="34" charset="0"/>
                        </a:rPr>
                        <a:t>552</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l" fontAlgn="b"/>
                      <a:endParaRPr lang="es-CO" sz="1100" b="1" i="0" u="none" strike="noStrike">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r" fontAlgn="b"/>
                      <a:r>
                        <a:rPr lang="es-CO" sz="1100" b="1" i="0" u="none" strike="noStrike" dirty="0">
                          <a:solidFill>
                            <a:srgbClr val="000000"/>
                          </a:solidFill>
                          <a:effectLst/>
                          <a:latin typeface="Calibri" panose="020F0502020204030204" pitchFamily="34" charset="0"/>
                        </a:rPr>
                        <a:t>-145</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l" fontAlgn="b"/>
                      <a:endParaRPr lang="es-CO" sz="1100" b="1" i="0" u="none" strike="noStrike" dirty="0">
                        <a:solidFill>
                          <a:srgbClr val="000000"/>
                        </a:solidFill>
                        <a:effectLst/>
                        <a:latin typeface="Calibri" panose="020F0502020204030204" pitchFamily="34" charset="0"/>
                      </a:endParaRPr>
                    </a:p>
                  </a:txBody>
                  <a:tcPr marL="7218" marR="7218" marT="7218" marB="0" anchor="b">
                    <a:lnL>
                      <a:noFill/>
                    </a:lnL>
                    <a:lnR>
                      <a:noFill/>
                    </a:lnR>
                    <a:lnT>
                      <a:noFill/>
                    </a:lnT>
                    <a:lnB>
                      <a:noFill/>
                    </a:lnB>
                    <a:solidFill>
                      <a:schemeClr val="bg1">
                        <a:lumMod val="85000"/>
                      </a:schemeClr>
                    </a:solidFill>
                  </a:tcPr>
                </a:tc>
                <a:tc>
                  <a:txBody>
                    <a:bodyPr/>
                    <a:lstStyle/>
                    <a:p>
                      <a:pPr algn="r" fontAlgn="b"/>
                      <a:r>
                        <a:rPr lang="es-CO" sz="1100" b="1" i="0" u="none" strike="noStrike" dirty="0">
                          <a:solidFill>
                            <a:srgbClr val="000000"/>
                          </a:solidFill>
                          <a:effectLst/>
                          <a:latin typeface="Calibri" panose="020F0502020204030204" pitchFamily="34" charset="0"/>
                        </a:rPr>
                        <a:t>-26</a:t>
                      </a:r>
                    </a:p>
                  </a:txBody>
                  <a:tcPr marL="7218" marR="7218" marT="721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190615036"/>
                  </a:ext>
                </a:extLst>
              </a:tr>
            </a:tbl>
          </a:graphicData>
        </a:graphic>
      </p:graphicFrame>
      <p:sp>
        <p:nvSpPr>
          <p:cNvPr id="6" name="Título 1">
            <a:extLst>
              <a:ext uri="{FF2B5EF4-FFF2-40B4-BE49-F238E27FC236}">
                <a16:creationId xmlns:a16="http://schemas.microsoft.com/office/drawing/2014/main" id="{7304EFE3-98E5-46B8-AC3D-521DB0A1AE9C}"/>
              </a:ext>
            </a:extLst>
          </p:cNvPr>
          <p:cNvSpPr txBox="1">
            <a:spLocks/>
          </p:cNvSpPr>
          <p:nvPr/>
        </p:nvSpPr>
        <p:spPr>
          <a:xfrm>
            <a:off x="1391525" y="306362"/>
            <a:ext cx="735488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600" dirty="0">
                <a:latin typeface="+mn-lt"/>
              </a:rPr>
              <a:t> </a:t>
            </a:r>
            <a:r>
              <a:rPr lang="es-CO" sz="1600" dirty="0">
                <a:solidFill>
                  <a:srgbClr val="0070C0"/>
                </a:solidFill>
                <a:latin typeface="+mn-lt"/>
                <a:ea typeface="+mn-ea"/>
                <a:cs typeface="Lato Regular"/>
              </a:rPr>
              <a:t>ESTADO DE RESULTADO INTEGRAL INDIVIDUAL</a:t>
            </a:r>
          </a:p>
          <a:p>
            <a:pPr algn="ctr">
              <a:defRPr/>
            </a:pPr>
            <a:r>
              <a:rPr lang="es-CO" sz="900" dirty="0">
                <a:solidFill>
                  <a:srgbClr val="0070C0"/>
                </a:solidFill>
                <a:cs typeface="Lato Regular"/>
              </a:rPr>
              <a:t>DEL 1° AL 31 DE DICIEMBRE DE 2018 Y DEL 1° AL 31 DE DICIEMBRE DE 2017</a:t>
            </a:r>
          </a:p>
          <a:p>
            <a:pPr algn="ctr">
              <a:defRPr/>
            </a:pPr>
            <a:r>
              <a:rPr lang="es-CO" sz="900" dirty="0">
                <a:solidFill>
                  <a:srgbClr val="0070C0"/>
                </a:solidFill>
                <a:latin typeface="+mn-lt"/>
                <a:ea typeface="+mn-ea"/>
                <a:cs typeface="Lato Regular"/>
              </a:rPr>
              <a:t>(cifras expresadas en millones de pesos)</a:t>
            </a:r>
          </a:p>
          <a:p>
            <a:pPr>
              <a:defRPr/>
            </a:pPr>
            <a:endParaRPr lang="es-CO" sz="1600" dirty="0">
              <a:solidFill>
                <a:srgbClr val="0070C0"/>
              </a:solidFill>
              <a:latin typeface="+mn-lt"/>
              <a:ea typeface="+mn-ea"/>
              <a:cs typeface="Lato Regular"/>
            </a:endParaRPr>
          </a:p>
        </p:txBody>
      </p:sp>
      <p:sp>
        <p:nvSpPr>
          <p:cNvPr id="18" name="Botón de acción: ir hacia delante o siguiente 17">
            <a:hlinkClick r:id="rId2" action="ppaction://hlinksldjump" highlightClick="1"/>
            <a:extLst>
              <a:ext uri="{FF2B5EF4-FFF2-40B4-BE49-F238E27FC236}">
                <a16:creationId xmlns:a16="http://schemas.microsoft.com/office/drawing/2014/main" id="{D7BAF632-D41C-45B4-B094-4C30C9BE35C0}"/>
              </a:ext>
            </a:extLst>
          </p:cNvPr>
          <p:cNvSpPr/>
          <p:nvPr/>
        </p:nvSpPr>
        <p:spPr>
          <a:xfrm>
            <a:off x="2965361" y="2961594"/>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9" name="Botón de acción: ir hacia delante o siguiente 18">
            <a:hlinkClick r:id="rId3" action="ppaction://hlinksldjump" highlightClick="1"/>
            <a:extLst>
              <a:ext uri="{FF2B5EF4-FFF2-40B4-BE49-F238E27FC236}">
                <a16:creationId xmlns:a16="http://schemas.microsoft.com/office/drawing/2014/main" id="{33515E80-29A4-4E6F-926C-75C64A956359}"/>
              </a:ext>
            </a:extLst>
          </p:cNvPr>
          <p:cNvSpPr/>
          <p:nvPr/>
        </p:nvSpPr>
        <p:spPr>
          <a:xfrm>
            <a:off x="2965361" y="3196177"/>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0" name="Botón de acción: ir hacia delante o siguiente 19">
            <a:hlinkClick r:id="rId4" action="ppaction://hlinksldjump" highlightClick="1"/>
            <a:extLst>
              <a:ext uri="{FF2B5EF4-FFF2-40B4-BE49-F238E27FC236}">
                <a16:creationId xmlns:a16="http://schemas.microsoft.com/office/drawing/2014/main" id="{CD1160F1-BFAD-40DE-9AA2-D7C6FF6B85A5}"/>
              </a:ext>
            </a:extLst>
          </p:cNvPr>
          <p:cNvSpPr/>
          <p:nvPr/>
        </p:nvSpPr>
        <p:spPr>
          <a:xfrm>
            <a:off x="3711827" y="3359747"/>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2" name="Botón de acción: ir hacia delante o siguiente 21">
            <a:hlinkClick r:id="rId4" action="ppaction://hlinksldjump" highlightClick="1"/>
            <a:extLst>
              <a:ext uri="{FF2B5EF4-FFF2-40B4-BE49-F238E27FC236}">
                <a16:creationId xmlns:a16="http://schemas.microsoft.com/office/drawing/2014/main" id="{B710B5F8-C171-426F-A441-4EDCF92F5EA5}"/>
              </a:ext>
            </a:extLst>
          </p:cNvPr>
          <p:cNvSpPr/>
          <p:nvPr/>
        </p:nvSpPr>
        <p:spPr>
          <a:xfrm>
            <a:off x="3275598" y="3565778"/>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3" name="Botón de acción: ir hacia delante o siguiente 22">
            <a:hlinkClick r:id="rId5" action="ppaction://hlinksldjump" highlightClick="1"/>
            <a:extLst>
              <a:ext uri="{FF2B5EF4-FFF2-40B4-BE49-F238E27FC236}">
                <a16:creationId xmlns:a16="http://schemas.microsoft.com/office/drawing/2014/main" id="{5BA6AD03-7F56-49BE-B4CB-42AF7C62AB0A}"/>
              </a:ext>
            </a:extLst>
          </p:cNvPr>
          <p:cNvSpPr/>
          <p:nvPr/>
        </p:nvSpPr>
        <p:spPr>
          <a:xfrm>
            <a:off x="3275598" y="3795952"/>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24" name="Botón de acción: ir hacia delante o siguiente 23">
            <a:hlinkClick r:id="rId5" action="ppaction://hlinksldjump" highlightClick="1"/>
            <a:extLst>
              <a:ext uri="{FF2B5EF4-FFF2-40B4-BE49-F238E27FC236}">
                <a16:creationId xmlns:a16="http://schemas.microsoft.com/office/drawing/2014/main" id="{3D6F6483-8BDA-4515-AF7A-9F411F33C362}"/>
              </a:ext>
            </a:extLst>
          </p:cNvPr>
          <p:cNvSpPr/>
          <p:nvPr/>
        </p:nvSpPr>
        <p:spPr>
          <a:xfrm>
            <a:off x="3275598" y="4002943"/>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pic>
        <p:nvPicPr>
          <p:cNvPr id="14" name="Imagen 13">
            <a:extLst>
              <a:ext uri="{FF2B5EF4-FFF2-40B4-BE49-F238E27FC236}">
                <a16:creationId xmlns:a16="http://schemas.microsoft.com/office/drawing/2014/main" id="{DE0B302A-67AB-443B-BD76-7C9977D684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F0465F43-DEFE-4BDA-BFDE-E3FAA8E4750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6" name="Rectángulo 15">
            <a:extLst>
              <a:ext uri="{FF2B5EF4-FFF2-40B4-BE49-F238E27FC236}">
                <a16:creationId xmlns:a16="http://schemas.microsoft.com/office/drawing/2014/main" id="{AF816BFD-AD1B-48C5-8B73-42226AF0078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CuadroTexto 16">
            <a:extLst>
              <a:ext uri="{FF2B5EF4-FFF2-40B4-BE49-F238E27FC236}">
                <a16:creationId xmlns:a16="http://schemas.microsoft.com/office/drawing/2014/main" id="{DC1B2133-2D03-4D3F-901A-F4208CC93B20}"/>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spTree>
    <p:extLst>
      <p:ext uri="{BB962C8B-B14F-4D97-AF65-F5344CB8AC3E}">
        <p14:creationId xmlns:p14="http://schemas.microsoft.com/office/powerpoint/2010/main" val="610376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par>
                                <p:cTn id="8" presetID="6" presetClass="entr" presetSubtype="16"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circle(in)">
                                      <p:cBhvr>
                                        <p:cTn id="10"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0DAAC2B1-364D-4B30-AD9A-E13A6E77198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60AB5296-6D3A-4484-BE2B-583D11978131}"/>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pic>
        <p:nvPicPr>
          <p:cNvPr id="15" name="Imagen 14">
            <a:extLst>
              <a:ext uri="{FF2B5EF4-FFF2-40B4-BE49-F238E27FC236}">
                <a16:creationId xmlns:a16="http://schemas.microsoft.com/office/drawing/2014/main" id="{9D865CDB-B976-4507-88AD-E9A1E7DCE4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809C95E7-2650-46DE-9DE2-436F17F6CE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Título 1">
            <a:extLst>
              <a:ext uri="{FF2B5EF4-FFF2-40B4-BE49-F238E27FC236}">
                <a16:creationId xmlns:a16="http://schemas.microsoft.com/office/drawing/2014/main" id="{15298633-5907-43AC-BD1D-E2470F294D8B}"/>
              </a:ext>
            </a:extLst>
          </p:cNvPr>
          <p:cNvSpPr txBox="1">
            <a:spLocks/>
          </p:cNvSpPr>
          <p:nvPr/>
        </p:nvSpPr>
        <p:spPr>
          <a:xfrm>
            <a:off x="1020846" y="180674"/>
            <a:ext cx="735488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600" dirty="0">
                <a:latin typeface="+mn-lt"/>
              </a:rPr>
              <a:t> </a:t>
            </a:r>
            <a:r>
              <a:rPr lang="es-CO" sz="1600" dirty="0">
                <a:solidFill>
                  <a:srgbClr val="0070C0"/>
                </a:solidFill>
                <a:latin typeface="+mn-lt"/>
                <a:ea typeface="+mn-ea"/>
                <a:cs typeface="Lato Regular"/>
              </a:rPr>
              <a:t>PROYECTO DISTRIBUCION UTILIDADES</a:t>
            </a:r>
          </a:p>
          <a:p>
            <a:pPr algn="ctr">
              <a:defRPr/>
            </a:pPr>
            <a:r>
              <a:rPr lang="es-CO" sz="900" dirty="0">
                <a:solidFill>
                  <a:srgbClr val="0070C0"/>
                </a:solidFill>
                <a:cs typeface="Lato Regular"/>
              </a:rPr>
              <a:t>ENTRE EL 1° DE ENERO Y EL 31 DE DICIEMBRE DE 2018</a:t>
            </a:r>
          </a:p>
          <a:p>
            <a:pPr algn="ctr">
              <a:defRPr/>
            </a:pPr>
            <a:r>
              <a:rPr lang="es-CO" sz="900" dirty="0">
                <a:solidFill>
                  <a:srgbClr val="0070C0"/>
                </a:solidFill>
                <a:latin typeface="+mn-lt"/>
                <a:ea typeface="+mn-ea"/>
                <a:cs typeface="Lato Regular"/>
              </a:rPr>
              <a:t>(cifras expresadas en pesos)</a:t>
            </a:r>
          </a:p>
          <a:p>
            <a:pPr>
              <a:defRPr/>
            </a:pPr>
            <a:endParaRPr lang="es-CO" sz="1600" dirty="0">
              <a:solidFill>
                <a:srgbClr val="0070C0"/>
              </a:solidFill>
              <a:latin typeface="+mn-lt"/>
              <a:ea typeface="+mn-ea"/>
              <a:cs typeface="Lato Regular"/>
            </a:endParaRPr>
          </a:p>
        </p:txBody>
      </p:sp>
      <p:graphicFrame>
        <p:nvGraphicFramePr>
          <p:cNvPr id="7" name="Tabla 6">
            <a:extLst>
              <a:ext uri="{FF2B5EF4-FFF2-40B4-BE49-F238E27FC236}">
                <a16:creationId xmlns:a16="http://schemas.microsoft.com/office/drawing/2014/main" id="{EF8FB385-9FA1-40E5-B41B-3D6FCF8B3B91}"/>
              </a:ext>
            </a:extLst>
          </p:cNvPr>
          <p:cNvGraphicFramePr>
            <a:graphicFrameLocks noGrp="1"/>
          </p:cNvGraphicFramePr>
          <p:nvPr>
            <p:extLst>
              <p:ext uri="{D42A27DB-BD31-4B8C-83A1-F6EECF244321}">
                <p14:modId xmlns:p14="http://schemas.microsoft.com/office/powerpoint/2010/main" val="999161814"/>
              </p:ext>
            </p:extLst>
          </p:nvPr>
        </p:nvGraphicFramePr>
        <p:xfrm>
          <a:off x="1535106" y="1089686"/>
          <a:ext cx="8575051" cy="5195913"/>
        </p:xfrm>
        <a:graphic>
          <a:graphicData uri="http://schemas.openxmlformats.org/drawingml/2006/table">
            <a:tbl>
              <a:tblPr/>
              <a:tblGrid>
                <a:gridCol w="3854153">
                  <a:extLst>
                    <a:ext uri="{9D8B030D-6E8A-4147-A177-3AD203B41FA5}">
                      <a16:colId xmlns:a16="http://schemas.microsoft.com/office/drawing/2014/main" val="3641183724"/>
                    </a:ext>
                  </a:extLst>
                </a:gridCol>
                <a:gridCol w="1460706">
                  <a:extLst>
                    <a:ext uri="{9D8B030D-6E8A-4147-A177-3AD203B41FA5}">
                      <a16:colId xmlns:a16="http://schemas.microsoft.com/office/drawing/2014/main" val="240081574"/>
                    </a:ext>
                  </a:extLst>
                </a:gridCol>
                <a:gridCol w="449792">
                  <a:extLst>
                    <a:ext uri="{9D8B030D-6E8A-4147-A177-3AD203B41FA5}">
                      <a16:colId xmlns:a16="http://schemas.microsoft.com/office/drawing/2014/main" val="246472061"/>
                    </a:ext>
                  </a:extLst>
                </a:gridCol>
                <a:gridCol w="909722">
                  <a:extLst>
                    <a:ext uri="{9D8B030D-6E8A-4147-A177-3AD203B41FA5}">
                      <a16:colId xmlns:a16="http://schemas.microsoft.com/office/drawing/2014/main" val="1255304037"/>
                    </a:ext>
                  </a:extLst>
                </a:gridCol>
                <a:gridCol w="1900678">
                  <a:extLst>
                    <a:ext uri="{9D8B030D-6E8A-4147-A177-3AD203B41FA5}">
                      <a16:colId xmlns:a16="http://schemas.microsoft.com/office/drawing/2014/main" val="1601839477"/>
                    </a:ext>
                  </a:extLst>
                </a:gridCol>
              </a:tblGrid>
              <a:tr h="258030">
                <a:tc gridSpan="3">
                  <a:txBody>
                    <a:bodyPr/>
                    <a:lstStyle/>
                    <a:p>
                      <a:pPr algn="l" fontAlgn="b"/>
                      <a:r>
                        <a:rPr lang="es-CO" sz="1400" b="1" i="0" u="none" strike="noStrike" dirty="0">
                          <a:solidFill>
                            <a:srgbClr val="000000"/>
                          </a:solidFill>
                          <a:effectLst/>
                          <a:latin typeface="+mn-lt"/>
                        </a:rPr>
                        <a:t>Utilidad Neta del ejercicio después de provisión para Impuesto de Renta</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hMerge="1">
                  <a:txBody>
                    <a:bodyPr/>
                    <a:lstStyle/>
                    <a:p>
                      <a:endParaRPr lang="es-CO"/>
                    </a:p>
                  </a:txBody>
                  <a:tcPr/>
                </a:tc>
                <a:tc hMerge="1">
                  <a:txBody>
                    <a:bodyPr/>
                    <a:lstStyle/>
                    <a:p>
                      <a:pPr algn="just" fontAlgn="ctr"/>
                      <a:r>
                        <a:rPr lang="es-CO" sz="1000" b="1" i="0" u="none" strike="noStrike" dirty="0">
                          <a:effectLst/>
                          <a:latin typeface="Arial Narrow" panose="020B0606020202030204" pitchFamily="34" charset="0"/>
                        </a:rPr>
                        <a:t>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just" fontAlgn="ctr"/>
                      <a:r>
                        <a:rPr lang="es-CO" sz="1100" b="1" i="0" u="none" strike="noStrike">
                          <a:effectLst/>
                          <a:latin typeface="+mn-lt"/>
                        </a:rPr>
                        <a:t> </a:t>
                      </a:r>
                      <a:endParaRPr lang="es-CO" sz="1100" b="1" i="0" u="none" strike="noStrike" dirty="0">
                        <a:effectLst/>
                        <a:latin typeface="+mn-lt"/>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CO" sz="1400" b="0" i="0" u="none" strike="noStrike">
                          <a:effectLst/>
                          <a:latin typeface="+mn-lt"/>
                        </a:rPr>
                        <a:t> 406,909,251 </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84812575"/>
                  </a:ext>
                </a:extLst>
              </a:tr>
              <a:tr h="218153">
                <a:tc>
                  <a:txBody>
                    <a:bodyPr/>
                    <a:lstStyle/>
                    <a:p>
                      <a:pPr algn="l" fontAlgn="ctr"/>
                      <a:r>
                        <a:rPr lang="es-CO" sz="1400" b="0" i="0" u="none" strike="noStrike" dirty="0">
                          <a:effectLst/>
                          <a:latin typeface="+mn-lt"/>
                        </a:rPr>
                        <a:t> </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endParaRPr lang="es-CO" sz="1400" b="0" i="0" u="none" strike="noStrike">
                        <a:effectLst/>
                        <a:latin typeface="+mn-lt"/>
                      </a:endParaRPr>
                    </a:p>
                  </a:txBody>
                  <a:tcPr marL="9525" marR="9525" marT="9525" marB="0" anchor="ctr">
                    <a:lnL>
                      <a:noFill/>
                    </a:lnL>
                    <a:lnR>
                      <a:noFill/>
                    </a:lnR>
                    <a:lnT>
                      <a:noFill/>
                    </a:lnT>
                    <a:lnB>
                      <a:noFill/>
                    </a:lnB>
                  </a:tcPr>
                </a:tc>
                <a:tc hMerge="1">
                  <a:txBody>
                    <a:bodyPr/>
                    <a:lstStyle/>
                    <a:p>
                      <a:pPr algn="just" fontAlgn="ctr"/>
                      <a:r>
                        <a:rPr lang="es-CO" sz="1000" b="1" i="0" u="none" strike="noStrike">
                          <a:effectLst/>
                          <a:latin typeface="Arial Narrow" panose="020B0606020202030204" pitchFamily="34" charset="0"/>
                        </a:rPr>
                        <a:t> </a:t>
                      </a:r>
                    </a:p>
                  </a:txBody>
                  <a:tcPr marL="9525" marR="9525" marT="9525" marB="0" anchor="ctr">
                    <a:lnL>
                      <a:noFill/>
                    </a:lnL>
                    <a:lnR>
                      <a:noFill/>
                    </a:lnR>
                    <a:lnT>
                      <a:noFill/>
                    </a:lnT>
                    <a:lnB>
                      <a:noFill/>
                    </a:lnB>
                    <a:solidFill>
                      <a:srgbClr val="FFFFFF"/>
                    </a:solidFill>
                  </a:tcPr>
                </a:tc>
                <a:tc>
                  <a:txBody>
                    <a:bodyPr/>
                    <a:lstStyle/>
                    <a:p>
                      <a:pPr algn="just" fontAlgn="ctr"/>
                      <a:r>
                        <a:rPr lang="es-CO" sz="1100" b="1" i="0" u="none" strike="noStrike">
                          <a:effectLst/>
                          <a:latin typeface="+mn-lt"/>
                        </a:rPr>
                        <a:t> </a:t>
                      </a:r>
                    </a:p>
                  </a:txBody>
                  <a:tcPr marL="9525" marR="9525" marT="9525" marB="0" anchor="ctr">
                    <a:lnL>
                      <a:noFill/>
                    </a:lnL>
                    <a:lnR>
                      <a:noFill/>
                    </a:lnR>
                    <a:lnT>
                      <a:noFill/>
                    </a:lnT>
                    <a:lnB>
                      <a:noFill/>
                    </a:lnB>
                    <a:solidFill>
                      <a:srgbClr val="FFFFFF"/>
                    </a:solidFill>
                  </a:tcPr>
                </a:tc>
                <a:tc>
                  <a:txBody>
                    <a:bodyPr/>
                    <a:lstStyle/>
                    <a:p>
                      <a:pPr algn="ctr" fontAlgn="ctr"/>
                      <a:r>
                        <a:rPr lang="es-CO" sz="1400" b="0" i="0" u="none" strike="noStrike">
                          <a:effectLst/>
                          <a:latin typeface="+mn-lt"/>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018443415"/>
                  </a:ext>
                </a:extLst>
              </a:tr>
              <a:tr h="258030">
                <a:tc>
                  <a:txBody>
                    <a:bodyPr/>
                    <a:lstStyle/>
                    <a:p>
                      <a:pPr algn="l" fontAlgn="ctr"/>
                      <a:r>
                        <a:rPr lang="es-CO" sz="1400" b="0" i="0" u="sng" strike="noStrike">
                          <a:effectLst/>
                          <a:latin typeface="+mn-lt"/>
                        </a:rPr>
                        <a:t>Menos: reservas normativas del año corriente</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endParaRPr lang="es-CO" sz="1400" b="0" i="0" u="sng" strike="noStrike">
                        <a:effectLst/>
                        <a:latin typeface="+mn-lt"/>
                      </a:endParaRPr>
                    </a:p>
                  </a:txBody>
                  <a:tcPr marL="9525" marR="9525" marT="9525" marB="0" anchor="ctr">
                    <a:lnL>
                      <a:noFill/>
                    </a:lnL>
                    <a:lnR>
                      <a:noFill/>
                    </a:lnR>
                    <a:lnT>
                      <a:noFill/>
                    </a:lnT>
                    <a:lnB>
                      <a:noFill/>
                    </a:lnB>
                  </a:tcPr>
                </a:tc>
                <a:tc hMerge="1">
                  <a:txBody>
                    <a:bodyPr/>
                    <a:lstStyle/>
                    <a:p>
                      <a:pPr algn="just" fontAlgn="ctr"/>
                      <a:r>
                        <a:rPr lang="es-CO" sz="1000" b="1" i="0" u="none" strike="noStrike">
                          <a:effectLst/>
                          <a:latin typeface="Arial Narrow" panose="020B0606020202030204" pitchFamily="34" charset="0"/>
                        </a:rPr>
                        <a:t> </a:t>
                      </a:r>
                    </a:p>
                  </a:txBody>
                  <a:tcPr marL="9525" marR="9525" marT="9525" marB="0" anchor="ctr">
                    <a:lnL>
                      <a:noFill/>
                    </a:lnL>
                    <a:lnR>
                      <a:noFill/>
                    </a:lnR>
                    <a:lnT>
                      <a:noFill/>
                    </a:lnT>
                    <a:lnB>
                      <a:noFill/>
                    </a:lnB>
                    <a:solidFill>
                      <a:srgbClr val="FFFFFF"/>
                    </a:solidFill>
                  </a:tcPr>
                </a:tc>
                <a:tc>
                  <a:txBody>
                    <a:bodyPr/>
                    <a:lstStyle/>
                    <a:p>
                      <a:pPr algn="just" fontAlgn="ctr"/>
                      <a:r>
                        <a:rPr lang="es-CO" sz="1100" b="1" i="0" u="none" strike="noStrike">
                          <a:effectLst/>
                          <a:latin typeface="+mn-lt"/>
                        </a:rPr>
                        <a:t> </a:t>
                      </a:r>
                    </a:p>
                  </a:txBody>
                  <a:tcPr marL="9525" marR="9525" marT="9525" marB="0" anchor="ctr">
                    <a:lnL>
                      <a:noFill/>
                    </a:lnL>
                    <a:lnR>
                      <a:noFill/>
                    </a:lnR>
                    <a:lnT>
                      <a:noFill/>
                    </a:lnT>
                    <a:lnB>
                      <a:noFill/>
                    </a:lnB>
                    <a:solidFill>
                      <a:srgbClr val="FFFFFF"/>
                    </a:solidFill>
                  </a:tcPr>
                </a:tc>
                <a:tc>
                  <a:txBody>
                    <a:bodyPr/>
                    <a:lstStyle/>
                    <a:p>
                      <a:pPr algn="ctr" fontAlgn="ctr"/>
                      <a:r>
                        <a:rPr lang="es-CO" sz="1400" b="0" i="0" u="none" strike="noStrike">
                          <a:effectLst/>
                          <a:latin typeface="+mn-lt"/>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106503657"/>
                  </a:ext>
                </a:extLst>
              </a:tr>
              <a:tr h="234573">
                <a:tc>
                  <a:txBody>
                    <a:bodyPr/>
                    <a:lstStyle/>
                    <a:p>
                      <a:pPr algn="l" fontAlgn="ctr"/>
                      <a:r>
                        <a:rPr lang="es-CO" sz="1400" b="0" i="0" u="none" strike="noStrike" dirty="0">
                          <a:effectLst/>
                          <a:latin typeface="+mn-lt"/>
                        </a:rPr>
                        <a:t>Reserva Legal 10%</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endParaRPr lang="es-CO" sz="1400" b="0" i="0" u="none" strike="noStrike">
                        <a:effectLst/>
                        <a:latin typeface="+mn-lt"/>
                      </a:endParaRPr>
                    </a:p>
                  </a:txBody>
                  <a:tcPr marL="9525" marR="9525" marT="9525" marB="0" anchor="ctr">
                    <a:lnL>
                      <a:noFill/>
                    </a:lnL>
                    <a:lnR>
                      <a:noFill/>
                    </a:lnR>
                    <a:lnT>
                      <a:noFill/>
                    </a:lnT>
                    <a:lnB>
                      <a:noFill/>
                    </a:lnB>
                  </a:tcPr>
                </a:tc>
                <a:tc hMerge="1">
                  <a:txBody>
                    <a:bodyPr/>
                    <a:lstStyle/>
                    <a:p>
                      <a:pPr algn="just" fontAlgn="ctr"/>
                      <a:r>
                        <a:rPr lang="es-CO" sz="1000" b="1" i="0" u="none" strike="noStrike">
                          <a:effectLst/>
                          <a:latin typeface="Arial Narrow" panose="020B0606020202030204" pitchFamily="34" charset="0"/>
                        </a:rPr>
                        <a:t> </a:t>
                      </a:r>
                    </a:p>
                  </a:txBody>
                  <a:tcPr marL="9525" marR="9525" marT="9525" marB="0" anchor="ctr">
                    <a:lnL>
                      <a:noFill/>
                    </a:lnL>
                    <a:lnR>
                      <a:noFill/>
                    </a:lnR>
                    <a:lnT>
                      <a:noFill/>
                    </a:lnT>
                    <a:lnB>
                      <a:noFill/>
                    </a:lnB>
                    <a:solidFill>
                      <a:srgbClr val="FFFFFF"/>
                    </a:solidFill>
                  </a:tcPr>
                </a:tc>
                <a:tc>
                  <a:txBody>
                    <a:bodyPr/>
                    <a:lstStyle/>
                    <a:p>
                      <a:pPr algn="just" fontAlgn="ctr"/>
                      <a:r>
                        <a:rPr lang="es-CO" sz="1100" b="1" i="0" u="none" strike="noStrike">
                          <a:effectLst/>
                          <a:latin typeface="+mn-lt"/>
                        </a:rPr>
                        <a:t> </a:t>
                      </a:r>
                    </a:p>
                  </a:txBody>
                  <a:tcPr marL="9525" marR="9525" marT="9525" marB="0" anchor="ctr">
                    <a:lnL>
                      <a:noFill/>
                    </a:lnL>
                    <a:lnR>
                      <a:noFill/>
                    </a:lnR>
                    <a:lnT>
                      <a:noFill/>
                    </a:lnT>
                    <a:lnB>
                      <a:noFill/>
                    </a:lnB>
                    <a:solidFill>
                      <a:srgbClr val="FFFFFF"/>
                    </a:solidFill>
                  </a:tcPr>
                </a:tc>
                <a:tc>
                  <a:txBody>
                    <a:bodyPr/>
                    <a:lstStyle/>
                    <a:p>
                      <a:pPr algn="ctr" fontAlgn="ctr"/>
                      <a:r>
                        <a:rPr lang="es-CO" sz="1400" b="0" i="0" u="none" strike="noStrike">
                          <a:effectLst/>
                          <a:latin typeface="+mn-lt"/>
                        </a:rPr>
                        <a:t>( 40,690,925)</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17751195"/>
                  </a:ext>
                </a:extLst>
              </a:tr>
              <a:tr h="218153">
                <a:tc>
                  <a:txBody>
                    <a:bodyPr/>
                    <a:lstStyle/>
                    <a:p>
                      <a:pPr algn="l" fontAlgn="ctr"/>
                      <a:r>
                        <a:rPr lang="es-CO" sz="1400" b="0" i="0" u="none" strike="noStrike">
                          <a:effectLst/>
                          <a:latin typeface="+mn-lt"/>
                        </a:rPr>
                        <a:t> </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endParaRPr lang="es-CO" sz="1400" b="0" i="0" u="none" strike="noStrike">
                        <a:effectLst/>
                        <a:latin typeface="+mn-lt"/>
                      </a:endParaRPr>
                    </a:p>
                  </a:txBody>
                  <a:tcPr marL="9525" marR="9525" marT="9525" marB="0" anchor="ctr">
                    <a:lnL>
                      <a:noFill/>
                    </a:lnL>
                    <a:lnR>
                      <a:noFill/>
                    </a:lnR>
                    <a:lnT>
                      <a:noFill/>
                    </a:lnT>
                    <a:lnB>
                      <a:noFill/>
                    </a:lnB>
                  </a:tcPr>
                </a:tc>
                <a:tc hMerge="1">
                  <a:txBody>
                    <a:bodyPr/>
                    <a:lstStyle/>
                    <a:p>
                      <a:pPr algn="just" fontAlgn="ctr"/>
                      <a:r>
                        <a:rPr lang="es-CO" sz="1000" b="1" i="0" u="none" strike="noStrike">
                          <a:effectLst/>
                          <a:latin typeface="Arial Narrow" panose="020B0606020202030204" pitchFamily="34" charset="0"/>
                        </a:rPr>
                        <a:t> </a:t>
                      </a:r>
                    </a:p>
                  </a:txBody>
                  <a:tcPr marL="9525" marR="9525" marT="9525" marB="0" anchor="ctr">
                    <a:lnL>
                      <a:noFill/>
                    </a:lnL>
                    <a:lnR>
                      <a:noFill/>
                    </a:lnR>
                    <a:lnT>
                      <a:noFill/>
                    </a:lnT>
                    <a:lnB>
                      <a:noFill/>
                    </a:lnB>
                    <a:solidFill>
                      <a:srgbClr val="FFFFFF"/>
                    </a:solidFill>
                  </a:tcPr>
                </a:tc>
                <a:tc>
                  <a:txBody>
                    <a:bodyPr/>
                    <a:lstStyle/>
                    <a:p>
                      <a:pPr algn="just" fontAlgn="ctr"/>
                      <a:r>
                        <a:rPr lang="es-CO" sz="1100" b="1" i="0" u="none" strike="noStrike">
                          <a:effectLst/>
                          <a:latin typeface="+mn-lt"/>
                        </a:rPr>
                        <a:t> </a:t>
                      </a:r>
                    </a:p>
                  </a:txBody>
                  <a:tcPr marL="9525" marR="9525" marT="9525" marB="0" anchor="ctr">
                    <a:lnL>
                      <a:noFill/>
                    </a:lnL>
                    <a:lnR>
                      <a:noFill/>
                    </a:lnR>
                    <a:lnT>
                      <a:noFill/>
                    </a:lnT>
                    <a:lnB>
                      <a:noFill/>
                    </a:lnB>
                    <a:solidFill>
                      <a:srgbClr val="FFFFFF"/>
                    </a:solidFill>
                  </a:tcPr>
                </a:tc>
                <a:tc>
                  <a:txBody>
                    <a:bodyPr/>
                    <a:lstStyle/>
                    <a:p>
                      <a:pPr algn="ctr" fontAlgn="ctr"/>
                      <a:r>
                        <a:rPr lang="es-CO" sz="1400" b="0" i="0" u="none" strike="noStrike">
                          <a:effectLst/>
                          <a:latin typeface="+mn-lt"/>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8002793"/>
                  </a:ext>
                </a:extLst>
              </a:tr>
              <a:tr h="234573">
                <a:tc gridSpan="3">
                  <a:txBody>
                    <a:bodyPr/>
                    <a:lstStyle/>
                    <a:p>
                      <a:pPr algn="l" fontAlgn="b"/>
                      <a:r>
                        <a:rPr lang="es-CO" sz="1400" b="1" i="0" u="none" strike="noStrike" dirty="0">
                          <a:solidFill>
                            <a:srgbClr val="000000"/>
                          </a:solidFill>
                          <a:effectLst/>
                          <a:latin typeface="+mn-lt"/>
                        </a:rPr>
                        <a:t>Total a disposición de la Asamblea para distribuir</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s-CO"/>
                    </a:p>
                  </a:txBody>
                  <a:tcPr/>
                </a:tc>
                <a:tc hMerge="1">
                  <a:txBody>
                    <a:bodyPr/>
                    <a:lstStyle/>
                    <a:p>
                      <a:pPr algn="l" fontAlgn="b"/>
                      <a:r>
                        <a:rPr lang="es-CO" sz="1000" b="0" i="0" u="none" strike="noStrike">
                          <a:effectLst/>
                          <a:latin typeface="Lucida Bright" panose="02040602050505020304" pitchFamily="18" charset="0"/>
                        </a:rPr>
                        <a:t> </a:t>
                      </a:r>
                    </a:p>
                  </a:txBody>
                  <a:tcPr marL="9525" marR="9525" marT="9525" marB="0" anchor="b">
                    <a:lnL>
                      <a:noFill/>
                    </a:lnL>
                    <a:lnR>
                      <a:noFill/>
                    </a:lnR>
                    <a:lnT>
                      <a:noFill/>
                    </a:lnT>
                    <a:lnB>
                      <a:noFill/>
                    </a:lnB>
                    <a:solidFill>
                      <a:srgbClr val="FFFFFF"/>
                    </a:solidFill>
                  </a:tcPr>
                </a:tc>
                <a:tc>
                  <a:txBody>
                    <a:bodyPr/>
                    <a:lstStyle/>
                    <a:p>
                      <a:pPr algn="l" fontAlgn="b"/>
                      <a:r>
                        <a:rPr lang="es-CO" sz="1100" b="0" i="0" u="none" strike="noStrike">
                          <a:effectLst/>
                          <a:latin typeface="+mn-lt"/>
                        </a:rPr>
                        <a:t> </a:t>
                      </a:r>
                    </a:p>
                  </a:txBody>
                  <a:tcPr marL="9525" marR="9525" marT="9525" marB="0" anchor="b">
                    <a:lnL>
                      <a:noFill/>
                    </a:lnL>
                    <a:lnR>
                      <a:noFill/>
                    </a:lnR>
                    <a:lnT>
                      <a:noFill/>
                    </a:lnT>
                    <a:lnB>
                      <a:noFill/>
                    </a:lnB>
                    <a:solidFill>
                      <a:srgbClr val="FFFFFF"/>
                    </a:solidFill>
                  </a:tcPr>
                </a:tc>
                <a:tc>
                  <a:txBody>
                    <a:bodyPr/>
                    <a:lstStyle/>
                    <a:p>
                      <a:pPr algn="ctr" fontAlgn="ctr"/>
                      <a:r>
                        <a:rPr lang="es-CO" sz="1400" b="1" i="0" u="none" strike="noStrike" dirty="0">
                          <a:effectLst/>
                          <a:latin typeface="+mn-lt"/>
                        </a:rPr>
                        <a:t> 366,218,326 </a:t>
                      </a:r>
                    </a:p>
                  </a:txBody>
                  <a:tcPr marL="9525" marR="9525" marT="9525"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472046932"/>
                  </a:ext>
                </a:extLst>
              </a:tr>
              <a:tr h="199387">
                <a:tc>
                  <a:txBody>
                    <a:bodyPr/>
                    <a:lstStyle/>
                    <a:p>
                      <a:pPr algn="l" fontAlgn="b"/>
                      <a:r>
                        <a:rPr lang="es-CO" sz="1100" b="0" i="0" u="none" strike="noStrike">
                          <a:effectLst/>
                          <a:latin typeface="+mn-lt"/>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gridSpan="2">
                  <a:txBody>
                    <a:bodyPr/>
                    <a:lstStyle/>
                    <a:p>
                      <a:pPr algn="l" fontAlgn="b"/>
                      <a:r>
                        <a:rPr lang="es-CO" sz="1100" b="0" i="0" u="none" strike="noStrike">
                          <a:effectLst/>
                          <a:latin typeface="+mn-lt"/>
                        </a:rPr>
                        <a:t> </a:t>
                      </a:r>
                    </a:p>
                  </a:txBody>
                  <a:tcPr marL="9525" marR="9525" marT="9525" marB="0" anchor="b">
                    <a:lnL>
                      <a:noFill/>
                    </a:lnL>
                    <a:lnR>
                      <a:noFill/>
                    </a:lnR>
                    <a:lnT>
                      <a:noFill/>
                    </a:lnT>
                    <a:lnB>
                      <a:noFill/>
                    </a:lnB>
                    <a:solidFill>
                      <a:srgbClr val="FFFFFF"/>
                    </a:solidFill>
                  </a:tcPr>
                </a:tc>
                <a:tc hMerge="1">
                  <a:txBody>
                    <a:bodyPr/>
                    <a:lstStyle/>
                    <a:p>
                      <a:pPr algn="l" fontAlgn="b"/>
                      <a:r>
                        <a:rPr lang="es-CO" sz="1000" b="0" i="0" u="none" strike="noStrike">
                          <a:effectLst/>
                          <a:latin typeface="Lucida Bright" panose="02040602050505020304" pitchFamily="18" charset="0"/>
                        </a:rPr>
                        <a:t> </a:t>
                      </a:r>
                    </a:p>
                  </a:txBody>
                  <a:tcPr marL="9525" marR="9525" marT="9525" marB="0" anchor="b">
                    <a:lnL>
                      <a:noFill/>
                    </a:lnL>
                    <a:lnR>
                      <a:noFill/>
                    </a:lnR>
                    <a:lnT>
                      <a:noFill/>
                    </a:lnT>
                    <a:lnB>
                      <a:noFill/>
                    </a:lnB>
                    <a:solidFill>
                      <a:srgbClr val="FFFFFF"/>
                    </a:solidFill>
                  </a:tcPr>
                </a:tc>
                <a:tc>
                  <a:txBody>
                    <a:bodyPr/>
                    <a:lstStyle/>
                    <a:p>
                      <a:pPr algn="l" fontAlgn="b"/>
                      <a:r>
                        <a:rPr lang="es-CO" sz="1100" b="0" i="0" u="none" strike="noStrike">
                          <a:effectLst/>
                          <a:latin typeface="+mn-lt"/>
                        </a:rPr>
                        <a:t> </a:t>
                      </a:r>
                    </a:p>
                  </a:txBody>
                  <a:tcPr marL="9525" marR="9525" marT="9525" marB="0" anchor="b">
                    <a:lnL>
                      <a:noFill/>
                    </a:lnL>
                    <a:lnR>
                      <a:noFill/>
                    </a:lnR>
                    <a:lnT>
                      <a:noFill/>
                    </a:lnT>
                    <a:lnB>
                      <a:noFill/>
                    </a:lnB>
                    <a:solidFill>
                      <a:srgbClr val="FFFFFF"/>
                    </a:solidFill>
                  </a:tcPr>
                </a:tc>
                <a:tc>
                  <a:txBody>
                    <a:bodyPr/>
                    <a:lstStyle/>
                    <a:p>
                      <a:pPr algn="l" fontAlgn="b"/>
                      <a:r>
                        <a:rPr lang="es-CO" sz="1100" b="0" i="0" u="none" strike="noStrike">
                          <a:effectLst/>
                          <a:latin typeface="+mn-lt"/>
                        </a:rPr>
                        <a:t> </a:t>
                      </a:r>
                    </a:p>
                  </a:txBody>
                  <a:tcPr marL="9525" marR="9525" marT="9525" marB="0" anchor="b">
                    <a:lnL>
                      <a:noFill/>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029248880"/>
                  </a:ext>
                </a:extLst>
              </a:tr>
              <a:tr h="234573">
                <a:tc>
                  <a:txBody>
                    <a:bodyPr/>
                    <a:lstStyle/>
                    <a:p>
                      <a:pPr algn="l" fontAlgn="b"/>
                      <a:r>
                        <a:rPr lang="es-CO" sz="1100" b="0" i="0" u="none" strike="noStrike">
                          <a:effectLst/>
                          <a:latin typeface="+mn-lt"/>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gridSpan="2">
                  <a:txBody>
                    <a:bodyPr/>
                    <a:lstStyle/>
                    <a:p>
                      <a:pPr algn="l" fontAlgn="b"/>
                      <a:r>
                        <a:rPr lang="es-CO" sz="1100" b="0" i="0" u="none" strike="noStrike">
                          <a:effectLst/>
                          <a:latin typeface="+mn-lt"/>
                        </a:rPr>
                        <a:t> </a:t>
                      </a:r>
                    </a:p>
                  </a:txBody>
                  <a:tcPr marL="9525" marR="9525" marT="9525" marB="0" anchor="b">
                    <a:lnL>
                      <a:noFill/>
                    </a:lnL>
                    <a:lnR>
                      <a:noFill/>
                    </a:lnR>
                    <a:lnT>
                      <a:noFill/>
                    </a:lnT>
                    <a:lnB>
                      <a:noFill/>
                    </a:lnB>
                    <a:solidFill>
                      <a:srgbClr val="FFFFFF"/>
                    </a:solidFill>
                  </a:tcPr>
                </a:tc>
                <a:tc hMerge="1">
                  <a:txBody>
                    <a:bodyPr/>
                    <a:lstStyle/>
                    <a:p>
                      <a:pPr algn="l" fontAlgn="b"/>
                      <a:r>
                        <a:rPr lang="es-CO" sz="1000" b="0" i="0" u="none" strike="noStrike">
                          <a:effectLst/>
                          <a:latin typeface="Lucida Bright" panose="02040602050505020304" pitchFamily="18" charset="0"/>
                        </a:rPr>
                        <a:t> </a:t>
                      </a:r>
                    </a:p>
                  </a:txBody>
                  <a:tcPr marL="9525" marR="9525" marT="9525" marB="0" anchor="b">
                    <a:lnL>
                      <a:noFill/>
                    </a:lnL>
                    <a:lnR>
                      <a:noFill/>
                    </a:lnR>
                    <a:lnT>
                      <a:noFill/>
                    </a:lnT>
                    <a:lnB>
                      <a:noFill/>
                    </a:lnB>
                    <a:solidFill>
                      <a:srgbClr val="FFFFFF"/>
                    </a:solidFill>
                  </a:tcPr>
                </a:tc>
                <a:tc>
                  <a:txBody>
                    <a:bodyPr/>
                    <a:lstStyle/>
                    <a:p>
                      <a:pPr algn="l" fontAlgn="b"/>
                      <a:r>
                        <a:rPr lang="es-CO" sz="1100" b="0" i="0" u="none" strike="noStrike">
                          <a:effectLst/>
                          <a:latin typeface="+mn-lt"/>
                        </a:rPr>
                        <a:t> </a:t>
                      </a:r>
                    </a:p>
                  </a:txBody>
                  <a:tcPr marL="9525" marR="9525" marT="9525" marB="0" anchor="b">
                    <a:lnL>
                      <a:noFill/>
                    </a:lnL>
                    <a:lnR>
                      <a:noFill/>
                    </a:lnR>
                    <a:lnT>
                      <a:noFill/>
                    </a:lnT>
                    <a:lnB>
                      <a:noFill/>
                    </a:lnB>
                    <a:solidFill>
                      <a:srgbClr val="FFFFFF"/>
                    </a:solidFill>
                  </a:tcPr>
                </a:tc>
                <a:tc>
                  <a:txBody>
                    <a:bodyPr/>
                    <a:lstStyle/>
                    <a:p>
                      <a:pPr algn="l" fontAlgn="b"/>
                      <a:r>
                        <a:rPr lang="es-CO" sz="1100" b="0" i="0" u="none" strike="noStrike">
                          <a:effectLst/>
                          <a:latin typeface="+mn-lt"/>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573739800"/>
                  </a:ext>
                </a:extLst>
              </a:tr>
              <a:tr h="218153">
                <a:tc>
                  <a:txBody>
                    <a:bodyPr/>
                    <a:lstStyle/>
                    <a:p>
                      <a:pPr algn="l" fontAlgn="ctr"/>
                      <a:r>
                        <a:rPr lang="es-CO" sz="1400" b="0" i="0" u="none" strike="noStrike">
                          <a:effectLst/>
                          <a:latin typeface="+mn-lt"/>
                        </a:rPr>
                        <a:t> </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gridSpan="2">
                  <a:txBody>
                    <a:bodyPr/>
                    <a:lstStyle/>
                    <a:p>
                      <a:pPr algn="l" fontAlgn="ctr"/>
                      <a:r>
                        <a:rPr lang="es-CO" sz="1400" b="0" i="0" u="none" strike="noStrike">
                          <a:effectLst/>
                          <a:latin typeface="+mn-lt"/>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l" fontAlgn="b"/>
                      <a:r>
                        <a:rPr lang="es-CO" sz="1000" b="0" i="0" u="none" strike="noStrike">
                          <a:effectLst/>
                          <a:latin typeface="Lucida Bright" panose="02040602050505020304" pitchFamily="18" charset="0"/>
                        </a:rPr>
                        <a:t>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100" b="0" i="0" u="none" strike="noStrike">
                          <a:effectLst/>
                          <a:latin typeface="+mn-lt"/>
                        </a:rPr>
                        <a:t>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100" b="0" i="0" u="none" strike="noStrike">
                          <a:effectLst/>
                          <a:latin typeface="+mn-lt"/>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16097973"/>
                  </a:ext>
                </a:extLst>
              </a:tr>
              <a:tr h="246302">
                <a:tc>
                  <a:txBody>
                    <a:bodyPr/>
                    <a:lstStyle/>
                    <a:p>
                      <a:pPr algn="l" fontAlgn="b"/>
                      <a:r>
                        <a:rPr lang="es-CO" sz="1100" b="0" i="0" u="none" strike="noStrike" dirty="0">
                          <a:effectLst/>
                          <a:latin typeface="+mn-lt"/>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algn="l" fontAlgn="b"/>
                      <a:r>
                        <a:rPr lang="es-CO" sz="1100" b="0" i="0" u="none" strike="noStrike">
                          <a:effectLst/>
                          <a:latin typeface="+mn-lt"/>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algn="l" fontAlgn="b"/>
                      <a:r>
                        <a:rPr lang="es-CO" sz="1000" b="0" i="0" u="none" strike="noStrike">
                          <a:effectLst/>
                          <a:latin typeface="Lucida Bright" panose="02040602050505020304" pitchFamily="18" charset="0"/>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100" b="0" i="0" u="none" strike="noStrike" dirty="0">
                          <a:effectLst/>
                          <a:latin typeface="+mn-lt"/>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100" b="0" i="0" u="none" strike="noStrike">
                          <a:effectLst/>
                          <a:latin typeface="+mn-lt"/>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92236228"/>
                  </a:ext>
                </a:extLst>
              </a:tr>
              <a:tr h="832734">
                <a:tc gridSpan="5">
                  <a:txBody>
                    <a:bodyPr/>
                    <a:lstStyle/>
                    <a:p>
                      <a:pPr algn="just" fontAlgn="b"/>
                      <a:r>
                        <a:rPr lang="es-CO" sz="1400" b="0" i="0" u="none" strike="noStrike">
                          <a:effectLst/>
                          <a:latin typeface="+mn-lt"/>
                        </a:rPr>
                        <a:t>Nota: Para pagar un dividendo en dinero de $0.02101047748984 por acción sobre 17.430.271.448 acciones suscritas y pagadas que se encuentran en circulación, a favor de quien tenga la calidad de Accionista al momento de exigirse el pago y en proporcion al número de acciones poseídas discriminado así:</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90082438"/>
                  </a:ext>
                </a:extLst>
              </a:tr>
              <a:tr h="234573">
                <a:tc>
                  <a:txBody>
                    <a:bodyPr/>
                    <a:lstStyle/>
                    <a:p>
                      <a:pPr algn="l" fontAlgn="b"/>
                      <a:r>
                        <a:rPr lang="es-CO" sz="1100" b="0" i="0" u="none" strike="noStrike">
                          <a:effectLst/>
                          <a:latin typeface="+mn-lt"/>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CO" sz="1100" b="0" i="0" u="none" strike="noStrike">
                          <a:effectLst/>
                          <a:latin typeface="+mn-lt"/>
                        </a:rPr>
                        <a:t> </a:t>
                      </a:r>
                    </a:p>
                  </a:txBody>
                  <a:tcPr marL="9525" marR="9525" marT="9525" marB="0" anchor="b">
                    <a:lnL>
                      <a:noFill/>
                    </a:lnL>
                    <a:lnR>
                      <a:noFill/>
                    </a:lnR>
                    <a:lnT>
                      <a:noFill/>
                    </a:lnT>
                    <a:lnB>
                      <a:noFill/>
                    </a:lnB>
                    <a:solidFill>
                      <a:srgbClr val="FFFFFF"/>
                    </a:solidFill>
                  </a:tcPr>
                </a:tc>
                <a:tc gridSpan="2">
                  <a:txBody>
                    <a:bodyPr/>
                    <a:lstStyle/>
                    <a:p>
                      <a:pPr algn="l" fontAlgn="b"/>
                      <a:r>
                        <a:rPr lang="es-CO" sz="1100" b="0" i="0" u="none" strike="noStrike">
                          <a:effectLst/>
                          <a:latin typeface="+mn-lt"/>
                        </a:rPr>
                        <a:t> </a:t>
                      </a:r>
                    </a:p>
                  </a:txBody>
                  <a:tcPr marL="9525" marR="9525" marT="9525" marB="0" anchor="b">
                    <a:lnL>
                      <a:noFill/>
                    </a:lnL>
                    <a:lnR>
                      <a:noFill/>
                    </a:lnR>
                    <a:lnT>
                      <a:noFill/>
                    </a:lnT>
                    <a:lnB>
                      <a:noFill/>
                    </a:lnB>
                    <a:solidFill>
                      <a:srgbClr val="FFFFFF"/>
                    </a:solidFill>
                  </a:tcPr>
                </a:tc>
                <a:tc hMerge="1">
                  <a:txBody>
                    <a:bodyPr/>
                    <a:lstStyle/>
                    <a:p>
                      <a:pPr algn="l" fontAlgn="b"/>
                      <a:endParaRPr lang="es-CO" sz="1000" b="0" i="0" u="none" strike="noStrike">
                        <a:effectLst/>
                        <a:latin typeface="Lucida Bright" panose="02040602050505020304" pitchFamily="18" charset="0"/>
                      </a:endParaRPr>
                    </a:p>
                  </a:txBody>
                  <a:tcPr marL="9525" marR="9525" marT="9525" marB="0" anchor="b">
                    <a:lnL>
                      <a:noFill/>
                    </a:lnL>
                    <a:lnR>
                      <a:noFill/>
                    </a:lnR>
                    <a:lnT>
                      <a:noFill/>
                    </a:lnT>
                    <a:lnB>
                      <a:noFill/>
                    </a:lnB>
                    <a:solidFill>
                      <a:srgbClr val="FFFFFF"/>
                    </a:solidFill>
                  </a:tcPr>
                </a:tc>
                <a:tc>
                  <a:txBody>
                    <a:bodyPr/>
                    <a:lstStyle/>
                    <a:p>
                      <a:pPr algn="l" fontAlgn="b"/>
                      <a:r>
                        <a:rPr lang="es-CO" sz="1400" b="0" i="0" u="none" strike="noStrike">
                          <a:effectLst/>
                          <a:latin typeface="+mn-lt"/>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848397365"/>
                  </a:ext>
                </a:extLst>
              </a:tr>
              <a:tr h="774091">
                <a:tc>
                  <a:txBody>
                    <a:bodyPr/>
                    <a:lstStyle/>
                    <a:p>
                      <a:pPr algn="l" fontAlgn="b"/>
                      <a:r>
                        <a:rPr lang="es-CO" sz="1400" b="0" i="0" u="sng" strike="noStrike">
                          <a:effectLst/>
                          <a:latin typeface="+mn-lt"/>
                        </a:rPr>
                        <a:t>Participación Socios</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CO" sz="1400" b="0" i="0" u="sng" strike="noStrike">
                          <a:effectLst/>
                          <a:latin typeface="+mn-lt"/>
                        </a:rPr>
                        <a:t>Acciones Suscritas y pagadas</a:t>
                      </a:r>
                    </a:p>
                  </a:txBody>
                  <a:tcPr marL="9525" marR="9525" marT="9525" marB="0" anchor="b">
                    <a:lnL>
                      <a:noFill/>
                    </a:lnL>
                    <a:lnR>
                      <a:noFill/>
                    </a:lnR>
                    <a:lnT>
                      <a:noFill/>
                    </a:lnT>
                    <a:lnB>
                      <a:noFill/>
                    </a:lnB>
                    <a:solidFill>
                      <a:srgbClr val="FFFFFF"/>
                    </a:solidFill>
                  </a:tcPr>
                </a:tc>
                <a:tc gridSpan="2">
                  <a:txBody>
                    <a:bodyPr/>
                    <a:lstStyle/>
                    <a:p>
                      <a:pPr algn="ctr" fontAlgn="b"/>
                      <a:r>
                        <a:rPr lang="es-CO" sz="1400" b="0" i="0" u="sng" strike="noStrike" dirty="0">
                          <a:effectLst/>
                          <a:latin typeface="+mn-lt"/>
                        </a:rPr>
                        <a:t>Porcentaje de participación</a:t>
                      </a:r>
                    </a:p>
                  </a:txBody>
                  <a:tcPr marL="9525" marR="9525" marT="9525" marB="0" anchor="b">
                    <a:lnL>
                      <a:noFill/>
                    </a:lnL>
                    <a:lnR>
                      <a:noFill/>
                    </a:lnR>
                    <a:lnT>
                      <a:noFill/>
                    </a:lnT>
                    <a:lnB>
                      <a:noFill/>
                    </a:lnB>
                    <a:solidFill>
                      <a:srgbClr val="FFFFFF"/>
                    </a:solidFill>
                  </a:tcPr>
                </a:tc>
                <a:tc hMerge="1">
                  <a:txBody>
                    <a:bodyPr/>
                    <a:lstStyle/>
                    <a:p>
                      <a:pPr algn="ctr" fontAlgn="b"/>
                      <a:endParaRPr lang="es-CO" sz="1100" b="0" i="0" u="sng" strike="noStrike" dirty="0">
                        <a:effectLst/>
                        <a:latin typeface="Arial Narrow" panose="020B0606020202030204" pitchFamily="34" charset="0"/>
                      </a:endParaRPr>
                    </a:p>
                  </a:txBody>
                  <a:tcPr marL="9525" marR="9525" marT="9525" marB="0" anchor="b">
                    <a:lnL>
                      <a:noFill/>
                    </a:lnL>
                    <a:lnR>
                      <a:noFill/>
                    </a:lnR>
                    <a:lnT>
                      <a:noFill/>
                    </a:lnT>
                    <a:lnB>
                      <a:noFill/>
                    </a:lnB>
                    <a:solidFill>
                      <a:srgbClr val="FFFFFF"/>
                    </a:solidFill>
                  </a:tcPr>
                </a:tc>
                <a:tc>
                  <a:txBody>
                    <a:bodyPr/>
                    <a:lstStyle/>
                    <a:p>
                      <a:pPr algn="ctr" fontAlgn="b"/>
                      <a:r>
                        <a:rPr lang="es-CO" sz="1400" b="0" i="0" u="sng" strike="noStrike" dirty="0">
                          <a:effectLst/>
                          <a:latin typeface="+mn-lt"/>
                        </a:rPr>
                        <a:t>Distribución</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469969723"/>
                  </a:ext>
                </a:extLst>
              </a:tr>
              <a:tr h="234573">
                <a:tc>
                  <a:txBody>
                    <a:bodyPr/>
                    <a:lstStyle/>
                    <a:p>
                      <a:pPr algn="l" fontAlgn="b"/>
                      <a:r>
                        <a:rPr lang="es-CO" sz="1100" b="0" i="0" u="none" strike="noStrike">
                          <a:effectLst/>
                          <a:latin typeface="+mn-lt"/>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CO" sz="1100" b="0" i="0" u="none" strike="noStrike">
                          <a:effectLst/>
                          <a:latin typeface="+mn-lt"/>
                        </a:rPr>
                        <a:t> </a:t>
                      </a:r>
                    </a:p>
                  </a:txBody>
                  <a:tcPr marL="9525" marR="9525" marT="9525" marB="0" anchor="b">
                    <a:lnL>
                      <a:noFill/>
                    </a:lnL>
                    <a:lnR>
                      <a:noFill/>
                    </a:lnR>
                    <a:lnT>
                      <a:noFill/>
                    </a:lnT>
                    <a:lnB>
                      <a:noFill/>
                    </a:lnB>
                    <a:solidFill>
                      <a:srgbClr val="FFFFFF"/>
                    </a:solidFill>
                  </a:tcPr>
                </a:tc>
                <a:tc gridSpan="2">
                  <a:txBody>
                    <a:bodyPr/>
                    <a:lstStyle/>
                    <a:p>
                      <a:pPr algn="l" fontAlgn="b"/>
                      <a:r>
                        <a:rPr lang="es-CO" sz="1100" b="0" i="0" u="none" strike="noStrike">
                          <a:effectLst/>
                          <a:latin typeface="+mn-lt"/>
                        </a:rPr>
                        <a:t> </a:t>
                      </a:r>
                    </a:p>
                  </a:txBody>
                  <a:tcPr marL="9525" marR="9525" marT="9525" marB="0" anchor="b">
                    <a:lnL>
                      <a:noFill/>
                    </a:lnL>
                    <a:lnR>
                      <a:noFill/>
                    </a:lnR>
                    <a:lnT>
                      <a:noFill/>
                    </a:lnT>
                    <a:lnB>
                      <a:noFill/>
                    </a:lnB>
                    <a:solidFill>
                      <a:srgbClr val="FFFFFF"/>
                    </a:solidFill>
                  </a:tcPr>
                </a:tc>
                <a:tc hMerge="1">
                  <a:txBody>
                    <a:bodyPr/>
                    <a:lstStyle/>
                    <a:p>
                      <a:pPr algn="l" fontAlgn="b"/>
                      <a:endParaRPr lang="es-CO" sz="1000" b="0" i="0" u="none" strike="noStrike">
                        <a:effectLst/>
                        <a:latin typeface="Lucida Bright" panose="02040602050505020304" pitchFamily="18" charset="0"/>
                      </a:endParaRPr>
                    </a:p>
                  </a:txBody>
                  <a:tcPr marL="9525" marR="9525" marT="9525" marB="0" anchor="b">
                    <a:lnL>
                      <a:noFill/>
                    </a:lnL>
                    <a:lnR>
                      <a:noFill/>
                    </a:lnR>
                    <a:lnT>
                      <a:noFill/>
                    </a:lnT>
                    <a:lnB>
                      <a:noFill/>
                    </a:lnB>
                    <a:solidFill>
                      <a:srgbClr val="FFFFFF"/>
                    </a:solidFill>
                  </a:tcPr>
                </a:tc>
                <a:tc>
                  <a:txBody>
                    <a:bodyPr/>
                    <a:lstStyle/>
                    <a:p>
                      <a:pPr algn="l" fontAlgn="b"/>
                      <a:r>
                        <a:rPr lang="es-CO" sz="1400" b="0" i="0" u="none" strike="noStrike" dirty="0">
                          <a:effectLst/>
                          <a:latin typeface="+mn-lt"/>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759522957"/>
                  </a:ext>
                </a:extLst>
              </a:tr>
              <a:tr h="258030">
                <a:tc>
                  <a:txBody>
                    <a:bodyPr/>
                    <a:lstStyle/>
                    <a:p>
                      <a:pPr algn="l" fontAlgn="b"/>
                      <a:r>
                        <a:rPr lang="es-CO" sz="1400" b="0" i="0" u="none" strike="noStrike" dirty="0">
                          <a:effectLst/>
                          <a:latin typeface="+mn-lt"/>
                        </a:rPr>
                        <a:t>Central de Inversiones  SA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400" b="0" i="0" u="none" strike="noStrike">
                          <a:effectLst/>
                          <a:latin typeface="+mn-lt"/>
                        </a:rPr>
                        <a:t>17,430,270,668</a:t>
                      </a:r>
                    </a:p>
                  </a:txBody>
                  <a:tcPr marL="9525" marR="9525" marT="9525" marB="0" anchor="b">
                    <a:lnL>
                      <a:noFill/>
                    </a:lnL>
                    <a:lnR>
                      <a:noFill/>
                    </a:lnR>
                    <a:lnT>
                      <a:noFill/>
                    </a:lnT>
                    <a:lnB>
                      <a:noFill/>
                    </a:lnB>
                    <a:solidFill>
                      <a:srgbClr val="FFFFFF"/>
                    </a:solidFill>
                  </a:tcPr>
                </a:tc>
                <a:tc gridSpan="2">
                  <a:txBody>
                    <a:bodyPr/>
                    <a:lstStyle/>
                    <a:p>
                      <a:pPr algn="r" fontAlgn="b"/>
                      <a:r>
                        <a:rPr lang="es-CO" sz="1400" b="0" i="0" u="none" strike="noStrike">
                          <a:effectLst/>
                          <a:latin typeface="+mn-lt"/>
                        </a:rPr>
                        <a:t>99.9999955%</a:t>
                      </a:r>
                    </a:p>
                  </a:txBody>
                  <a:tcPr marL="9525" marR="9525" marT="9525" marB="0" anchor="b">
                    <a:lnL>
                      <a:noFill/>
                    </a:lnL>
                    <a:lnR>
                      <a:noFill/>
                    </a:lnR>
                    <a:lnT>
                      <a:noFill/>
                    </a:lnT>
                    <a:lnB>
                      <a:noFill/>
                    </a:lnB>
                    <a:solidFill>
                      <a:srgbClr val="FFFFFF"/>
                    </a:solidFill>
                  </a:tcPr>
                </a:tc>
                <a:tc hMerge="1">
                  <a:txBody>
                    <a:bodyPr/>
                    <a:lstStyle/>
                    <a:p>
                      <a:pPr algn="r" fontAlgn="b"/>
                      <a:endParaRPr lang="es-CO" sz="1100" b="0" i="0" u="none" strike="noStrike">
                        <a:effectLst/>
                        <a:latin typeface="Arial Narrow" panose="020B0606020202030204" pitchFamily="34" charset="0"/>
                      </a:endParaRPr>
                    </a:p>
                  </a:txBody>
                  <a:tcPr marL="9525" marR="9525" marT="9525" marB="0" anchor="b">
                    <a:lnL>
                      <a:noFill/>
                    </a:lnL>
                    <a:lnR>
                      <a:noFill/>
                    </a:lnR>
                    <a:lnT>
                      <a:noFill/>
                    </a:lnT>
                    <a:lnB>
                      <a:noFill/>
                    </a:lnB>
                    <a:solidFill>
                      <a:srgbClr val="FFFFFF"/>
                    </a:solidFill>
                  </a:tcPr>
                </a:tc>
                <a:tc>
                  <a:txBody>
                    <a:bodyPr/>
                    <a:lstStyle/>
                    <a:p>
                      <a:pPr algn="r" fontAlgn="b"/>
                      <a:r>
                        <a:rPr lang="es-CO" sz="1400" b="0" i="0" u="none" strike="noStrike">
                          <a:effectLst/>
                          <a:latin typeface="+mn-lt"/>
                        </a:rPr>
                        <a:t>366,218,310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63808157"/>
                  </a:ext>
                </a:extLst>
              </a:tr>
              <a:tr h="258030">
                <a:tc>
                  <a:txBody>
                    <a:bodyPr/>
                    <a:lstStyle/>
                    <a:p>
                      <a:pPr algn="l" fontAlgn="b"/>
                      <a:r>
                        <a:rPr lang="es-CO" sz="1400" b="0" i="0" u="none" strike="noStrike">
                          <a:effectLst/>
                          <a:latin typeface="+mn-lt"/>
                        </a:rPr>
                        <a:t>Fundación Corporación Financiera de Occidente</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400" b="0" i="0" u="none" strike="noStrike">
                          <a:effectLst/>
                          <a:latin typeface="+mn-lt"/>
                        </a:rPr>
                        <a:t>780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gridSpan="2">
                  <a:txBody>
                    <a:bodyPr/>
                    <a:lstStyle/>
                    <a:p>
                      <a:pPr algn="r" fontAlgn="b"/>
                      <a:r>
                        <a:rPr lang="es-CO" sz="1400" b="0" i="0" u="none" strike="noStrike">
                          <a:effectLst/>
                          <a:latin typeface="+mn-lt"/>
                        </a:rPr>
                        <a:t>0.0000045%</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pPr algn="r" fontAlgn="b"/>
                      <a:endParaRPr lang="es-CO" sz="1100" b="0" i="0" u="none" strike="noStrike">
                        <a:effectLst/>
                        <a:latin typeface="Arial Narrow" panose="020B0606020202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400" b="0" i="0" u="none" strike="noStrike">
                          <a:effectLst/>
                          <a:latin typeface="+mn-lt"/>
                        </a:rPr>
                        <a:t>16</a:t>
                      </a:r>
                    </a:p>
                  </a:txBody>
                  <a:tcPr marL="9525" marR="9525" marT="9525"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9837499"/>
                  </a:ext>
                </a:extLst>
              </a:tr>
              <a:tr h="269759">
                <a:tc>
                  <a:txBody>
                    <a:bodyPr/>
                    <a:lstStyle/>
                    <a:p>
                      <a:pPr algn="l" fontAlgn="b"/>
                      <a:r>
                        <a:rPr lang="es-CO" sz="1100" b="0" i="0" u="none" strike="noStrike">
                          <a:effectLst/>
                          <a:latin typeface="+mn-lt"/>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400" b="0" i="0" u="none" strike="noStrike">
                          <a:effectLst/>
                          <a:latin typeface="+mn-lt"/>
                        </a:rPr>
                        <a:t>17,430,271,448</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algn="r" fontAlgn="b"/>
                      <a:r>
                        <a:rPr lang="es-CO" sz="1400" b="0" i="0" u="none" strike="noStrike">
                          <a:effectLst/>
                          <a:latin typeface="+mn-lt"/>
                        </a:rPr>
                        <a:t>100.0000000%</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algn="r" fontAlgn="b"/>
                      <a:endParaRPr lang="es-CO" sz="1100" b="0" i="0" u="none" strike="noStrike">
                        <a:effectLst/>
                        <a:latin typeface="Arial Narrow" panose="020B0606020202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s-CO" sz="1400" b="0" i="0" u="none" strike="noStrike" dirty="0">
                          <a:effectLst/>
                          <a:latin typeface="+mn-lt"/>
                        </a:rPr>
                        <a:t>366,218,326</a:t>
                      </a:r>
                    </a:p>
                  </a:txBody>
                  <a:tcPr marL="9525" marR="9525" marT="95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3961134"/>
                  </a:ext>
                </a:extLst>
              </a:tr>
            </a:tbl>
          </a:graphicData>
        </a:graphic>
      </p:graphicFrame>
    </p:spTree>
    <p:extLst>
      <p:ext uri="{BB962C8B-B14F-4D97-AF65-F5344CB8AC3E}">
        <p14:creationId xmlns:p14="http://schemas.microsoft.com/office/powerpoint/2010/main" val="4002063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par>
                                <p:cTn id="8" presetID="6" presetClass="entr" presetSubtype="16"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circle(in)">
                                      <p:cBhvr>
                                        <p:cTn id="10"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0DAAC2B1-364D-4B30-AD9A-E13A6E77198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60AB5296-6D3A-4484-BE2B-583D11978131}"/>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pic>
        <p:nvPicPr>
          <p:cNvPr id="15" name="Imagen 14">
            <a:extLst>
              <a:ext uri="{FF2B5EF4-FFF2-40B4-BE49-F238E27FC236}">
                <a16:creationId xmlns:a16="http://schemas.microsoft.com/office/drawing/2014/main" id="{9D865CDB-B976-4507-88AD-E9A1E7DCE4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809C95E7-2650-46DE-9DE2-436F17F6CE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EAA368FF-2485-4500-B070-B445771BF4FA}"/>
              </a:ext>
            </a:extLst>
          </p:cNvPr>
          <p:cNvSpPr txBox="1"/>
          <p:nvPr/>
        </p:nvSpPr>
        <p:spPr>
          <a:xfrm>
            <a:off x="2487253" y="2393229"/>
            <a:ext cx="7217494" cy="707886"/>
          </a:xfrm>
          <a:prstGeom prst="rect">
            <a:avLst/>
          </a:prstGeom>
          <a:noFill/>
        </p:spPr>
        <p:txBody>
          <a:bodyPr wrap="square" rtlCol="0">
            <a:spAutoFit/>
          </a:bodyPr>
          <a:lstStyle/>
          <a:p>
            <a:pPr algn="ctr"/>
            <a:r>
              <a:rPr lang="es-CO" sz="4000" dirty="0">
                <a:solidFill>
                  <a:srgbClr val="000A8B"/>
                </a:solidFill>
              </a:rPr>
              <a:t>INFORME DE REVISORIA FISCAL</a:t>
            </a:r>
          </a:p>
        </p:txBody>
      </p:sp>
    </p:spTree>
    <p:extLst>
      <p:ext uri="{BB962C8B-B14F-4D97-AF65-F5344CB8AC3E}">
        <p14:creationId xmlns:p14="http://schemas.microsoft.com/office/powerpoint/2010/main" val="955726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par>
                                <p:cTn id="8" presetID="6" presetClass="entr" presetSubtype="16"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circle(in)">
                                      <p:cBhvr>
                                        <p:cTn id="10"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0DAAC2B1-364D-4B30-AD9A-E13A6E77198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60AB5296-6D3A-4484-BE2B-583D11978131}"/>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pic>
        <p:nvPicPr>
          <p:cNvPr id="15" name="Imagen 14">
            <a:extLst>
              <a:ext uri="{FF2B5EF4-FFF2-40B4-BE49-F238E27FC236}">
                <a16:creationId xmlns:a16="http://schemas.microsoft.com/office/drawing/2014/main" id="{9D865CDB-B976-4507-88AD-E9A1E7DCE4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809C95E7-2650-46DE-9DE2-436F17F6CE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EAA368FF-2485-4500-B070-B445771BF4FA}"/>
              </a:ext>
            </a:extLst>
          </p:cNvPr>
          <p:cNvSpPr txBox="1"/>
          <p:nvPr/>
        </p:nvSpPr>
        <p:spPr>
          <a:xfrm>
            <a:off x="2487253" y="2393229"/>
            <a:ext cx="7217494" cy="1938992"/>
          </a:xfrm>
          <a:prstGeom prst="rect">
            <a:avLst/>
          </a:prstGeom>
          <a:noFill/>
        </p:spPr>
        <p:txBody>
          <a:bodyPr wrap="square" rtlCol="0">
            <a:spAutoFit/>
          </a:bodyPr>
          <a:lstStyle/>
          <a:p>
            <a:pPr algn="ctr"/>
            <a:r>
              <a:rPr lang="es-CO" sz="4000" dirty="0">
                <a:solidFill>
                  <a:srgbClr val="000A8B"/>
                </a:solidFill>
              </a:rPr>
              <a:t>2. INFORME DE EJECUCIÓN PRESUPUESTAL</a:t>
            </a:r>
          </a:p>
          <a:p>
            <a:pPr algn="ctr"/>
            <a:r>
              <a:rPr lang="es-CO" sz="4000" dirty="0">
                <a:solidFill>
                  <a:srgbClr val="000A8B"/>
                </a:solidFill>
              </a:rPr>
              <a:t> A 31 DE DICIEMBRE DE 2018</a:t>
            </a:r>
            <a:endParaRPr lang="es-ES" sz="4000" dirty="0">
              <a:solidFill>
                <a:schemeClr val="accent5">
                  <a:lumMod val="50000"/>
                </a:schemeClr>
              </a:solidFill>
              <a:latin typeface="Arial Narrow" panose="020B0606020202030204" pitchFamily="34" charset="0"/>
            </a:endParaRPr>
          </a:p>
        </p:txBody>
      </p:sp>
    </p:spTree>
    <p:extLst>
      <p:ext uri="{BB962C8B-B14F-4D97-AF65-F5344CB8AC3E}">
        <p14:creationId xmlns:p14="http://schemas.microsoft.com/office/powerpoint/2010/main" val="2070210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par>
                                <p:cTn id="8" presetID="6" presetClass="entr" presetSubtype="16"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circle(in)">
                                      <p:cBhvr>
                                        <p:cTn id="10"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2" y="2563506"/>
            <a:ext cx="9143999" cy="1323439"/>
          </a:xfrm>
          <a:prstGeom prst="rect">
            <a:avLst/>
          </a:prstGeom>
          <a:noFill/>
        </p:spPr>
        <p:txBody>
          <a:bodyPr wrap="square" rtlCol="0">
            <a:spAutoFit/>
          </a:bodyPr>
          <a:lstStyle/>
          <a:p>
            <a:pPr algn="ctr"/>
            <a:r>
              <a:rPr lang="es-CO" sz="4000" b="1" dirty="0">
                <a:solidFill>
                  <a:srgbClr val="000A8B"/>
                </a:solidFill>
              </a:rPr>
              <a:t>Ejecución de Ingresos FRISCO</a:t>
            </a:r>
          </a:p>
          <a:p>
            <a:pPr algn="ctr"/>
            <a:r>
              <a:rPr lang="es-CO" sz="4000" b="1" dirty="0">
                <a:solidFill>
                  <a:srgbClr val="000A8B"/>
                </a:solidFill>
              </a:rPr>
              <a:t>Diciembre 2018</a:t>
            </a:r>
            <a:endParaRPr lang="es-ES" sz="4000" b="1" dirty="0">
              <a:solidFill>
                <a:srgbClr val="000A8B"/>
              </a:solidFill>
            </a:endParaRPr>
          </a:p>
        </p:txBody>
      </p:sp>
      <p:pic>
        <p:nvPicPr>
          <p:cNvPr id="6" name="Imagen 5">
            <a:extLst>
              <a:ext uri="{FF2B5EF4-FFF2-40B4-BE49-F238E27FC236}">
                <a16:creationId xmlns:a16="http://schemas.microsoft.com/office/drawing/2014/main" id="{D557A352-A7E5-4B0E-BA29-B9B012E9C2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 name="Imagen 6">
            <a:extLst>
              <a:ext uri="{FF2B5EF4-FFF2-40B4-BE49-F238E27FC236}">
                <a16:creationId xmlns:a16="http://schemas.microsoft.com/office/drawing/2014/main" id="{A4C40EAB-EF93-4F73-AB65-4ABFD5BB27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Rectángulo 10">
            <a:extLst>
              <a:ext uri="{FF2B5EF4-FFF2-40B4-BE49-F238E27FC236}">
                <a16:creationId xmlns:a16="http://schemas.microsoft.com/office/drawing/2014/main" id="{06C7A238-31F4-4DD4-A51D-2A58C8060C2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DBB56FBF-6020-4641-8DB7-DBD2224B4BDC}"/>
              </a:ext>
            </a:extLst>
          </p:cNvPr>
          <p:cNvSpPr txBox="1"/>
          <p:nvPr/>
        </p:nvSpPr>
        <p:spPr>
          <a:xfrm>
            <a:off x="3785133" y="6520419"/>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Tree>
    <p:extLst>
      <p:ext uri="{BB962C8B-B14F-4D97-AF65-F5344CB8AC3E}">
        <p14:creationId xmlns:p14="http://schemas.microsoft.com/office/powerpoint/2010/main" val="3504825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D557A352-A7E5-4B0E-BA29-B9B012E9C2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 name="Imagen 6">
            <a:extLst>
              <a:ext uri="{FF2B5EF4-FFF2-40B4-BE49-F238E27FC236}">
                <a16:creationId xmlns:a16="http://schemas.microsoft.com/office/drawing/2014/main" id="{A4C40EAB-EF93-4F73-AB65-4ABFD5BB27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Rectángulo 7">
            <a:extLst>
              <a:ext uri="{FF2B5EF4-FFF2-40B4-BE49-F238E27FC236}">
                <a16:creationId xmlns:a16="http://schemas.microsoft.com/office/drawing/2014/main" id="{24C8C77F-A001-4D29-9F8F-FB97F7E3AEE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34652AA2-C299-4CF4-952D-0FDB0F0388D6}"/>
              </a:ext>
            </a:extLst>
          </p:cNvPr>
          <p:cNvSpPr txBox="1"/>
          <p:nvPr/>
        </p:nvSpPr>
        <p:spPr>
          <a:xfrm>
            <a:off x="3785133" y="6520419"/>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3" name="Imagen 2">
            <a:extLst>
              <a:ext uri="{FF2B5EF4-FFF2-40B4-BE49-F238E27FC236}">
                <a16:creationId xmlns:a16="http://schemas.microsoft.com/office/drawing/2014/main" id="{D4063932-3494-4219-BD08-5A966E4EFF4F}"/>
              </a:ext>
            </a:extLst>
          </p:cNvPr>
          <p:cNvPicPr>
            <a:picLocks noChangeAspect="1"/>
          </p:cNvPicPr>
          <p:nvPr/>
        </p:nvPicPr>
        <p:blipFill>
          <a:blip r:embed="rId4"/>
          <a:stretch>
            <a:fillRect/>
          </a:stretch>
        </p:blipFill>
        <p:spPr>
          <a:xfrm>
            <a:off x="957937" y="809998"/>
            <a:ext cx="10025944" cy="5451982"/>
          </a:xfrm>
          <a:prstGeom prst="rect">
            <a:avLst/>
          </a:prstGeom>
        </p:spPr>
      </p:pic>
    </p:spTree>
    <p:extLst>
      <p:ext uri="{BB962C8B-B14F-4D97-AF65-F5344CB8AC3E}">
        <p14:creationId xmlns:p14="http://schemas.microsoft.com/office/powerpoint/2010/main" val="2657767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187E9A3-EEF3-41F9-AF74-56E232CF31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 name="Imagen 6">
            <a:extLst>
              <a:ext uri="{FF2B5EF4-FFF2-40B4-BE49-F238E27FC236}">
                <a16:creationId xmlns:a16="http://schemas.microsoft.com/office/drawing/2014/main" id="{F1462D18-E01A-4627-A064-D34B33794C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Rectángulo 10">
            <a:extLst>
              <a:ext uri="{FF2B5EF4-FFF2-40B4-BE49-F238E27FC236}">
                <a16:creationId xmlns:a16="http://schemas.microsoft.com/office/drawing/2014/main" id="{28004296-1EA4-4BA3-9613-EFF0552B7E4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835BACE8-58A5-4F29-9807-0301378BB92D}"/>
              </a:ext>
            </a:extLst>
          </p:cNvPr>
          <p:cNvSpPr txBox="1"/>
          <p:nvPr/>
        </p:nvSpPr>
        <p:spPr>
          <a:xfrm>
            <a:off x="3785133" y="6520419"/>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2" name="Imagen 1">
            <a:extLst>
              <a:ext uri="{FF2B5EF4-FFF2-40B4-BE49-F238E27FC236}">
                <a16:creationId xmlns:a16="http://schemas.microsoft.com/office/drawing/2014/main" id="{7DA48EAF-84D1-4F1C-909B-513C800DA76F}"/>
              </a:ext>
            </a:extLst>
          </p:cNvPr>
          <p:cNvPicPr>
            <a:picLocks noChangeAspect="1"/>
          </p:cNvPicPr>
          <p:nvPr/>
        </p:nvPicPr>
        <p:blipFill>
          <a:blip r:embed="rId4"/>
          <a:stretch>
            <a:fillRect/>
          </a:stretch>
        </p:blipFill>
        <p:spPr>
          <a:xfrm>
            <a:off x="2019809" y="1599258"/>
            <a:ext cx="7652092" cy="4480611"/>
          </a:xfrm>
          <a:prstGeom prst="rect">
            <a:avLst/>
          </a:prstGeom>
        </p:spPr>
      </p:pic>
      <p:sp>
        <p:nvSpPr>
          <p:cNvPr id="8" name="CuadroTexto 7">
            <a:extLst>
              <a:ext uri="{FF2B5EF4-FFF2-40B4-BE49-F238E27FC236}">
                <a16:creationId xmlns:a16="http://schemas.microsoft.com/office/drawing/2014/main" id="{32A87A78-EEE0-4A22-9110-76FA835FD060}"/>
              </a:ext>
            </a:extLst>
          </p:cNvPr>
          <p:cNvSpPr txBox="1"/>
          <p:nvPr/>
        </p:nvSpPr>
        <p:spPr>
          <a:xfrm>
            <a:off x="251386" y="949521"/>
            <a:ext cx="9295001" cy="477054"/>
          </a:xfrm>
          <a:prstGeom prst="rect">
            <a:avLst/>
          </a:prstGeom>
          <a:noFill/>
        </p:spPr>
        <p:txBody>
          <a:bodyPr wrap="square" rtlCol="0">
            <a:spAutoFit/>
          </a:bodyPr>
          <a:lstStyle/>
          <a:p>
            <a:r>
              <a:rPr lang="es-ES" sz="2500" dirty="0">
                <a:solidFill>
                  <a:srgbClr val="0070C0"/>
                </a:solidFill>
                <a:latin typeface="Lato Bold"/>
                <a:cs typeface="Lato Bold"/>
              </a:rPr>
              <a:t>Evolución Ingresos FRISCO 2016 - 2018</a:t>
            </a:r>
          </a:p>
        </p:txBody>
      </p:sp>
    </p:spTree>
    <p:extLst>
      <p:ext uri="{BB962C8B-B14F-4D97-AF65-F5344CB8AC3E}">
        <p14:creationId xmlns:p14="http://schemas.microsoft.com/office/powerpoint/2010/main" val="3168500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2" y="2588673"/>
            <a:ext cx="9143999" cy="1938992"/>
          </a:xfrm>
          <a:prstGeom prst="rect">
            <a:avLst/>
          </a:prstGeom>
          <a:noFill/>
        </p:spPr>
        <p:txBody>
          <a:bodyPr wrap="square" rtlCol="0">
            <a:spAutoFit/>
          </a:bodyPr>
          <a:lstStyle/>
          <a:p>
            <a:pPr algn="ctr"/>
            <a:r>
              <a:rPr lang="es-CO" sz="4000" b="1" dirty="0">
                <a:solidFill>
                  <a:srgbClr val="000A8B"/>
                </a:solidFill>
              </a:rPr>
              <a:t>Ejecución Presupuestal de </a:t>
            </a:r>
          </a:p>
          <a:p>
            <a:pPr algn="ctr"/>
            <a:r>
              <a:rPr lang="es-CO" sz="4000" b="1" dirty="0">
                <a:solidFill>
                  <a:srgbClr val="000A8B"/>
                </a:solidFill>
              </a:rPr>
              <a:t>Gastos FRISCO</a:t>
            </a:r>
          </a:p>
          <a:p>
            <a:pPr algn="ctr"/>
            <a:r>
              <a:rPr lang="es-CO" sz="4000" b="1" dirty="0">
                <a:solidFill>
                  <a:srgbClr val="000A8B"/>
                </a:solidFill>
              </a:rPr>
              <a:t>Diciembre 2018</a:t>
            </a:r>
            <a:endParaRPr lang="es-ES" sz="4000" b="1" dirty="0">
              <a:solidFill>
                <a:srgbClr val="000A8B"/>
              </a:solidFill>
            </a:endParaRPr>
          </a:p>
        </p:txBody>
      </p:sp>
      <p:pic>
        <p:nvPicPr>
          <p:cNvPr id="6" name="Imagen 5">
            <a:extLst>
              <a:ext uri="{FF2B5EF4-FFF2-40B4-BE49-F238E27FC236}">
                <a16:creationId xmlns:a16="http://schemas.microsoft.com/office/drawing/2014/main" id="{A187E9A3-EEF3-41F9-AF74-56E232CF31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 name="Imagen 6">
            <a:extLst>
              <a:ext uri="{FF2B5EF4-FFF2-40B4-BE49-F238E27FC236}">
                <a16:creationId xmlns:a16="http://schemas.microsoft.com/office/drawing/2014/main" id="{F1462D18-E01A-4627-A064-D34B33794C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Rectángulo 10">
            <a:extLst>
              <a:ext uri="{FF2B5EF4-FFF2-40B4-BE49-F238E27FC236}">
                <a16:creationId xmlns:a16="http://schemas.microsoft.com/office/drawing/2014/main" id="{28004296-1EA4-4BA3-9613-EFF0552B7E4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835BACE8-58A5-4F29-9807-0301378BB92D}"/>
              </a:ext>
            </a:extLst>
          </p:cNvPr>
          <p:cNvSpPr txBox="1"/>
          <p:nvPr/>
        </p:nvSpPr>
        <p:spPr>
          <a:xfrm>
            <a:off x="3785133" y="6520419"/>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Tree>
    <p:extLst>
      <p:ext uri="{BB962C8B-B14F-4D97-AF65-F5344CB8AC3E}">
        <p14:creationId xmlns:p14="http://schemas.microsoft.com/office/powerpoint/2010/main" val="13227651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51386" y="949521"/>
            <a:ext cx="9295001" cy="477054"/>
          </a:xfrm>
          <a:prstGeom prst="rect">
            <a:avLst/>
          </a:prstGeom>
          <a:noFill/>
        </p:spPr>
        <p:txBody>
          <a:bodyPr wrap="square" rtlCol="0">
            <a:spAutoFit/>
          </a:bodyPr>
          <a:lstStyle/>
          <a:p>
            <a:r>
              <a:rPr lang="es-ES" sz="2500" dirty="0">
                <a:solidFill>
                  <a:srgbClr val="0070C0"/>
                </a:solidFill>
                <a:latin typeface="Lato Bold"/>
                <a:cs typeface="Lato Bold"/>
              </a:rPr>
              <a:t>Ejecución de Gasto FRISCO Corte Diciembre de 2018</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785133" y="6520419"/>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7" name="Imagen 6">
            <a:extLst>
              <a:ext uri="{FF2B5EF4-FFF2-40B4-BE49-F238E27FC236}">
                <a16:creationId xmlns:a16="http://schemas.microsoft.com/office/drawing/2014/main" id="{E4739A32-78F2-49E6-A893-69955B52D0C3}"/>
              </a:ext>
            </a:extLst>
          </p:cNvPr>
          <p:cNvPicPr>
            <a:picLocks noChangeAspect="1"/>
          </p:cNvPicPr>
          <p:nvPr/>
        </p:nvPicPr>
        <p:blipFill>
          <a:blip r:embed="rId2"/>
          <a:stretch>
            <a:fillRect/>
          </a:stretch>
        </p:blipFill>
        <p:spPr>
          <a:xfrm>
            <a:off x="560724" y="1653472"/>
            <a:ext cx="10690372" cy="1719003"/>
          </a:xfrm>
          <a:prstGeom prst="rect">
            <a:avLst/>
          </a:prstGeom>
        </p:spPr>
      </p:pic>
      <p:pic>
        <p:nvPicPr>
          <p:cNvPr id="14" name="Imagen 13">
            <a:extLst>
              <a:ext uri="{FF2B5EF4-FFF2-40B4-BE49-F238E27FC236}">
                <a16:creationId xmlns:a16="http://schemas.microsoft.com/office/drawing/2014/main" id="{80CE6EFC-2C9B-4630-9079-D07C4BF02C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CBB394E8-6B0B-4679-9A9D-3F82609D4D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3" name="Imagen 2">
            <a:extLst>
              <a:ext uri="{FF2B5EF4-FFF2-40B4-BE49-F238E27FC236}">
                <a16:creationId xmlns:a16="http://schemas.microsoft.com/office/drawing/2014/main" id="{E69ACBB5-D692-4F44-B811-FF921B818E2F}"/>
              </a:ext>
            </a:extLst>
          </p:cNvPr>
          <p:cNvPicPr>
            <a:picLocks noChangeAspect="1"/>
          </p:cNvPicPr>
          <p:nvPr/>
        </p:nvPicPr>
        <p:blipFill>
          <a:blip r:embed="rId5"/>
          <a:stretch>
            <a:fillRect/>
          </a:stretch>
        </p:blipFill>
        <p:spPr>
          <a:xfrm>
            <a:off x="3401231" y="3485527"/>
            <a:ext cx="4742727" cy="2846262"/>
          </a:xfrm>
          <a:prstGeom prst="rect">
            <a:avLst/>
          </a:prstGeom>
        </p:spPr>
      </p:pic>
    </p:spTree>
    <p:extLst>
      <p:ext uri="{BB962C8B-B14F-4D97-AF65-F5344CB8AC3E}">
        <p14:creationId xmlns:p14="http://schemas.microsoft.com/office/powerpoint/2010/main" val="495432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51386" y="974400"/>
            <a:ext cx="10797614" cy="861774"/>
          </a:xfrm>
          <a:prstGeom prst="rect">
            <a:avLst/>
          </a:prstGeom>
          <a:noFill/>
        </p:spPr>
        <p:txBody>
          <a:bodyPr wrap="square" rtlCol="0">
            <a:spAutoFit/>
          </a:bodyPr>
          <a:lstStyle>
            <a:defPPr>
              <a:defRPr lang="es-ES"/>
            </a:defPPr>
            <a:lvl1pPr>
              <a:defRPr sz="2500">
                <a:solidFill>
                  <a:srgbClr val="0070C0"/>
                </a:solidFill>
                <a:latin typeface="Lato Bold"/>
                <a:cs typeface="Lato Bold"/>
              </a:defRPr>
            </a:lvl1pPr>
          </a:lstStyle>
          <a:p>
            <a:r>
              <a:rPr lang="es-ES" dirty="0"/>
              <a:t>Ejecución de Gasto FRISCO Corte Diciembre de 2018-Sin Transferencias</a:t>
            </a:r>
          </a:p>
          <a:p>
            <a:endParaRPr lang="es-ES" dirty="0"/>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59AEF659-5EDF-45FD-8F31-7BB74F683E9F}"/>
              </a:ext>
            </a:extLst>
          </p:cNvPr>
          <p:cNvSpPr txBox="1"/>
          <p:nvPr/>
        </p:nvSpPr>
        <p:spPr>
          <a:xfrm>
            <a:off x="3785133" y="6520419"/>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3" name="Imagen 2">
            <a:extLst>
              <a:ext uri="{FF2B5EF4-FFF2-40B4-BE49-F238E27FC236}">
                <a16:creationId xmlns:a16="http://schemas.microsoft.com/office/drawing/2014/main" id="{1FB9630A-7AA6-4432-AC38-A62BB5473011}"/>
              </a:ext>
            </a:extLst>
          </p:cNvPr>
          <p:cNvPicPr>
            <a:picLocks noChangeAspect="1"/>
          </p:cNvPicPr>
          <p:nvPr/>
        </p:nvPicPr>
        <p:blipFill>
          <a:blip r:embed="rId2"/>
          <a:stretch>
            <a:fillRect/>
          </a:stretch>
        </p:blipFill>
        <p:spPr>
          <a:xfrm>
            <a:off x="499929" y="1717861"/>
            <a:ext cx="11192142" cy="1563695"/>
          </a:xfrm>
          <a:prstGeom prst="rect">
            <a:avLst/>
          </a:prstGeom>
        </p:spPr>
      </p:pic>
      <p:pic>
        <p:nvPicPr>
          <p:cNvPr id="15" name="Imagen 14">
            <a:extLst>
              <a:ext uri="{FF2B5EF4-FFF2-40B4-BE49-F238E27FC236}">
                <a16:creationId xmlns:a16="http://schemas.microsoft.com/office/drawing/2014/main" id="{3388F0EB-CA2F-4552-B070-B21DD7AE6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C6EFC064-AC3D-4498-963E-22372F0232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5" name="Imagen 4">
            <a:extLst>
              <a:ext uri="{FF2B5EF4-FFF2-40B4-BE49-F238E27FC236}">
                <a16:creationId xmlns:a16="http://schemas.microsoft.com/office/drawing/2014/main" id="{078A8800-A3E0-4B07-91AE-96C56F8BEF64}"/>
              </a:ext>
            </a:extLst>
          </p:cNvPr>
          <p:cNvPicPr>
            <a:picLocks noChangeAspect="1"/>
          </p:cNvPicPr>
          <p:nvPr/>
        </p:nvPicPr>
        <p:blipFill>
          <a:blip r:embed="rId5"/>
          <a:stretch>
            <a:fillRect/>
          </a:stretch>
        </p:blipFill>
        <p:spPr>
          <a:xfrm>
            <a:off x="3270706" y="3429000"/>
            <a:ext cx="5106425" cy="3061615"/>
          </a:xfrm>
          <a:prstGeom prst="rect">
            <a:avLst/>
          </a:prstGeom>
        </p:spPr>
      </p:pic>
    </p:spTree>
    <p:extLst>
      <p:ext uri="{BB962C8B-B14F-4D97-AF65-F5344CB8AC3E}">
        <p14:creationId xmlns:p14="http://schemas.microsoft.com/office/powerpoint/2010/main" val="42948193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086DF115-8948-4E5B-A800-6BB58C91933E}"/>
              </a:ext>
            </a:extLst>
          </p:cNvPr>
          <p:cNvPicPr>
            <a:picLocks noChangeAspect="1"/>
          </p:cNvPicPr>
          <p:nvPr/>
        </p:nvPicPr>
        <p:blipFill>
          <a:blip r:embed="rId2"/>
          <a:stretch>
            <a:fillRect/>
          </a:stretch>
        </p:blipFill>
        <p:spPr>
          <a:xfrm>
            <a:off x="76838" y="1817317"/>
            <a:ext cx="12038323" cy="1677411"/>
          </a:xfrm>
          <a:prstGeom prst="rect">
            <a:avLst/>
          </a:prstGeom>
        </p:spPr>
      </p:pic>
      <p:sp>
        <p:nvSpPr>
          <p:cNvPr id="6" name="CuadroTexto 5"/>
          <p:cNvSpPr txBox="1"/>
          <p:nvPr/>
        </p:nvSpPr>
        <p:spPr>
          <a:xfrm>
            <a:off x="251385" y="1168255"/>
            <a:ext cx="11476423" cy="477054"/>
          </a:xfrm>
          <a:prstGeom prst="rect">
            <a:avLst/>
          </a:prstGeom>
          <a:noFill/>
        </p:spPr>
        <p:txBody>
          <a:bodyPr wrap="square" rtlCol="0">
            <a:spAutoFit/>
          </a:bodyPr>
          <a:lstStyle>
            <a:defPPr>
              <a:defRPr lang="es-ES"/>
            </a:defPPr>
            <a:lvl1pPr>
              <a:defRPr sz="2500">
                <a:solidFill>
                  <a:srgbClr val="0070C0"/>
                </a:solidFill>
                <a:latin typeface="Lato Bold"/>
                <a:cs typeface="Lato Bold"/>
              </a:defRPr>
            </a:lvl1pPr>
          </a:lstStyle>
          <a:p>
            <a:r>
              <a:rPr lang="es-ES" dirty="0"/>
              <a:t>Ejecución de Gastos de Personal Extintos Corte Diciembre de 2018- FRISCO</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 name="Rectángulo 3">
            <a:extLst>
              <a:ext uri="{FF2B5EF4-FFF2-40B4-BE49-F238E27FC236}">
                <a16:creationId xmlns:a16="http://schemas.microsoft.com/office/drawing/2014/main" id="{9FACFEEE-F734-4B6F-B8E7-E400CC4ABAEB}"/>
              </a:ext>
            </a:extLst>
          </p:cNvPr>
          <p:cNvSpPr/>
          <p:nvPr/>
        </p:nvSpPr>
        <p:spPr>
          <a:xfrm>
            <a:off x="4898887" y="3523270"/>
            <a:ext cx="2174698" cy="369332"/>
          </a:xfrm>
          <a:prstGeom prst="rect">
            <a:avLst/>
          </a:prstGeom>
        </p:spPr>
        <p:txBody>
          <a:bodyPr wrap="none">
            <a:spAutoFit/>
          </a:bodyPr>
          <a:lstStyle/>
          <a:p>
            <a:pPr algn="r"/>
            <a:r>
              <a:rPr lang="es-ES" b="1" dirty="0">
                <a:solidFill>
                  <a:srgbClr val="0070C0"/>
                </a:solidFill>
                <a:cs typeface="Lato Regular"/>
              </a:rPr>
              <a:t>Participación de Giro</a:t>
            </a:r>
          </a:p>
        </p:txBody>
      </p:sp>
      <p:sp>
        <p:nvSpPr>
          <p:cNvPr id="14" name="CuadroTexto 13">
            <a:extLst>
              <a:ext uri="{FF2B5EF4-FFF2-40B4-BE49-F238E27FC236}">
                <a16:creationId xmlns:a16="http://schemas.microsoft.com/office/drawing/2014/main" id="{D6E40292-74C7-4245-8F13-536C3A209AD5}"/>
              </a:ext>
            </a:extLst>
          </p:cNvPr>
          <p:cNvSpPr txBox="1"/>
          <p:nvPr/>
        </p:nvSpPr>
        <p:spPr>
          <a:xfrm>
            <a:off x="3785133" y="6520419"/>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graphicFrame>
        <p:nvGraphicFramePr>
          <p:cNvPr id="15" name="Gráfico 14">
            <a:extLst>
              <a:ext uri="{FF2B5EF4-FFF2-40B4-BE49-F238E27FC236}">
                <a16:creationId xmlns:a16="http://schemas.microsoft.com/office/drawing/2014/main" id="{00000000-0008-0000-0000-000002000000}"/>
              </a:ext>
            </a:extLst>
          </p:cNvPr>
          <p:cNvGraphicFramePr>
            <a:graphicFrameLocks/>
          </p:cNvGraphicFramePr>
          <p:nvPr>
            <p:extLst/>
          </p:nvPr>
        </p:nvGraphicFramePr>
        <p:xfrm>
          <a:off x="3785133" y="3902697"/>
          <a:ext cx="4298693" cy="2497439"/>
        </p:xfrm>
        <a:graphic>
          <a:graphicData uri="http://schemas.openxmlformats.org/drawingml/2006/chart">
            <c:chart xmlns:c="http://schemas.openxmlformats.org/drawingml/2006/chart" xmlns:r="http://schemas.openxmlformats.org/officeDocument/2006/relationships" r:id="rId3"/>
          </a:graphicData>
        </a:graphic>
      </p:graphicFrame>
      <p:pic>
        <p:nvPicPr>
          <p:cNvPr id="16" name="Imagen 15">
            <a:extLst>
              <a:ext uri="{FF2B5EF4-FFF2-40B4-BE49-F238E27FC236}">
                <a16:creationId xmlns:a16="http://schemas.microsoft.com/office/drawing/2014/main" id="{D80FA069-F4BB-49F2-B44E-40FC6D9EFE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7" name="Imagen 16">
            <a:extLst>
              <a:ext uri="{FF2B5EF4-FFF2-40B4-BE49-F238E27FC236}">
                <a16:creationId xmlns:a16="http://schemas.microsoft.com/office/drawing/2014/main" id="{DE83878D-C8C8-40A6-9EEC-D43445E385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42091369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51385" y="1168255"/>
            <a:ext cx="11744872" cy="477054"/>
          </a:xfrm>
          <a:prstGeom prst="rect">
            <a:avLst/>
          </a:prstGeom>
          <a:noFill/>
        </p:spPr>
        <p:txBody>
          <a:bodyPr wrap="square" rtlCol="0">
            <a:spAutoFit/>
          </a:bodyPr>
          <a:lstStyle/>
          <a:p>
            <a:r>
              <a:rPr lang="es-ES" sz="2500" dirty="0">
                <a:solidFill>
                  <a:srgbClr val="0070C0"/>
                </a:solidFill>
                <a:latin typeface="Lato Bold"/>
                <a:cs typeface="Lato Bold"/>
              </a:rPr>
              <a:t>Ejecución de Gastos Generales y en Proceso Corte Diciembre de 2018- FRISCO</a:t>
            </a:r>
          </a:p>
        </p:txBody>
      </p:sp>
      <p:pic>
        <p:nvPicPr>
          <p:cNvPr id="15" name="Imagen 14">
            <a:extLst>
              <a:ext uri="{FF2B5EF4-FFF2-40B4-BE49-F238E27FC236}">
                <a16:creationId xmlns:a16="http://schemas.microsoft.com/office/drawing/2014/main" id="{71908516-D69F-45F8-921B-0B1503499C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55161448-3217-48BE-825D-8AF1225C71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5" name="Rectángulo: esquinas redondeadas 4">
            <a:extLst>
              <a:ext uri="{FF2B5EF4-FFF2-40B4-BE49-F238E27FC236}">
                <a16:creationId xmlns:a16="http://schemas.microsoft.com/office/drawing/2014/main" id="{FE8E98AE-1052-4E3F-81B4-F52935F15F2C}"/>
              </a:ext>
            </a:extLst>
          </p:cNvPr>
          <p:cNvSpPr/>
          <p:nvPr/>
        </p:nvSpPr>
        <p:spPr>
          <a:xfrm>
            <a:off x="4143308" y="2066877"/>
            <a:ext cx="1064685" cy="540446"/>
          </a:xfrm>
          <a:prstGeom prst="roundRect">
            <a:avLst>
              <a:gd name="adj" fmla="val 4798"/>
            </a:avLst>
          </a:prstGeom>
          <a:solidFill>
            <a:srgbClr val="FFC000"/>
          </a:solidFill>
        </p:spPr>
        <p:style>
          <a:lnRef idx="1">
            <a:schemeClr val="accent6"/>
          </a:lnRef>
          <a:fillRef idx="3">
            <a:schemeClr val="accent6"/>
          </a:fillRef>
          <a:effectRef idx="2">
            <a:schemeClr val="accent6"/>
          </a:effectRef>
          <a:fontRef idx="minor">
            <a:schemeClr val="lt1"/>
          </a:fontRef>
        </p:style>
        <p:txBody>
          <a:bodyPr lIns="36000" rIns="36000" rtlCol="0" anchor="ctr"/>
          <a:lstStyle/>
          <a:p>
            <a:r>
              <a:rPr lang="es-CO" sz="1000" dirty="0">
                <a:solidFill>
                  <a:schemeClr val="tx1"/>
                </a:solidFill>
              </a:rPr>
              <a:t>Administración, ROM </a:t>
            </a:r>
          </a:p>
          <a:p>
            <a:r>
              <a:rPr lang="es-CO" sz="1000" dirty="0">
                <a:solidFill>
                  <a:schemeClr val="tx1"/>
                </a:solidFill>
              </a:rPr>
              <a:t>Vigilancia</a:t>
            </a:r>
          </a:p>
        </p:txBody>
      </p:sp>
      <p:cxnSp>
        <p:nvCxnSpPr>
          <p:cNvPr id="8" name="Conector recto 7">
            <a:extLst>
              <a:ext uri="{FF2B5EF4-FFF2-40B4-BE49-F238E27FC236}">
                <a16:creationId xmlns:a16="http://schemas.microsoft.com/office/drawing/2014/main" id="{1D4C39BA-D330-40B1-A376-FD1E903E60CD}"/>
              </a:ext>
            </a:extLst>
          </p:cNvPr>
          <p:cNvCxnSpPr>
            <a:cxnSpLocks/>
            <a:stCxn id="5" idx="2"/>
          </p:cNvCxnSpPr>
          <p:nvPr/>
        </p:nvCxnSpPr>
        <p:spPr>
          <a:xfrm>
            <a:off x="4675651" y="2607323"/>
            <a:ext cx="277819" cy="1552303"/>
          </a:xfrm>
          <a:prstGeom prst="line">
            <a:avLst/>
          </a:prstGeom>
          <a:ln>
            <a:prstDash val="sysDot"/>
          </a:ln>
        </p:spPr>
        <p:style>
          <a:lnRef idx="2">
            <a:schemeClr val="accent6"/>
          </a:lnRef>
          <a:fillRef idx="0">
            <a:schemeClr val="accent6"/>
          </a:fillRef>
          <a:effectRef idx="1">
            <a:schemeClr val="accent6"/>
          </a:effectRef>
          <a:fontRef idx="minor">
            <a:schemeClr val="tx1"/>
          </a:fontRef>
        </p:style>
      </p:cxnSp>
      <p:sp>
        <p:nvSpPr>
          <p:cNvPr id="27" name="Rectángulo 26">
            <a:extLst>
              <a:ext uri="{FF2B5EF4-FFF2-40B4-BE49-F238E27FC236}">
                <a16:creationId xmlns:a16="http://schemas.microsoft.com/office/drawing/2014/main" id="{925ABA41-3E0B-4D02-B938-8EFFDF2FEA53}"/>
              </a:ext>
            </a:extLst>
          </p:cNvPr>
          <p:cNvSpPr/>
          <p:nvPr/>
        </p:nvSpPr>
        <p:spPr>
          <a:xfrm>
            <a:off x="19657"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8" name="CuadroTexto 27">
            <a:extLst>
              <a:ext uri="{FF2B5EF4-FFF2-40B4-BE49-F238E27FC236}">
                <a16:creationId xmlns:a16="http://schemas.microsoft.com/office/drawing/2014/main" id="{E079E485-36B1-477A-BC1C-05382642AAB5}"/>
              </a:ext>
            </a:extLst>
          </p:cNvPr>
          <p:cNvSpPr txBox="1"/>
          <p:nvPr/>
        </p:nvSpPr>
        <p:spPr>
          <a:xfrm>
            <a:off x="3785133" y="6549447"/>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3" name="Imagen 2">
            <a:extLst>
              <a:ext uri="{FF2B5EF4-FFF2-40B4-BE49-F238E27FC236}">
                <a16:creationId xmlns:a16="http://schemas.microsoft.com/office/drawing/2014/main" id="{2CEB12AB-911A-4505-9637-EA54A6BBEBE2}"/>
              </a:ext>
            </a:extLst>
          </p:cNvPr>
          <p:cNvPicPr>
            <a:picLocks noChangeAspect="1"/>
          </p:cNvPicPr>
          <p:nvPr/>
        </p:nvPicPr>
        <p:blipFill>
          <a:blip r:embed="rId4"/>
          <a:stretch>
            <a:fillRect/>
          </a:stretch>
        </p:blipFill>
        <p:spPr>
          <a:xfrm>
            <a:off x="1676495" y="1828800"/>
            <a:ext cx="8881152" cy="4364966"/>
          </a:xfrm>
          <a:prstGeom prst="rect">
            <a:avLst/>
          </a:prstGeom>
        </p:spPr>
      </p:pic>
      <p:cxnSp>
        <p:nvCxnSpPr>
          <p:cNvPr id="13" name="Conector recto 12">
            <a:extLst>
              <a:ext uri="{FF2B5EF4-FFF2-40B4-BE49-F238E27FC236}">
                <a16:creationId xmlns:a16="http://schemas.microsoft.com/office/drawing/2014/main" id="{C9B2F05E-4D27-4914-BE18-A83C0F0F419A}"/>
              </a:ext>
            </a:extLst>
          </p:cNvPr>
          <p:cNvCxnSpPr>
            <a:cxnSpLocks/>
          </p:cNvCxnSpPr>
          <p:nvPr/>
        </p:nvCxnSpPr>
        <p:spPr>
          <a:xfrm>
            <a:off x="4882551" y="3113251"/>
            <a:ext cx="0" cy="1284452"/>
          </a:xfrm>
          <a:prstGeom prst="line">
            <a:avLst/>
          </a:prstGeom>
          <a:ln>
            <a:prstDash val="sysDot"/>
          </a:ln>
        </p:spPr>
        <p:style>
          <a:lnRef idx="2">
            <a:schemeClr val="accent6"/>
          </a:lnRef>
          <a:fillRef idx="0">
            <a:schemeClr val="accent6"/>
          </a:fillRef>
          <a:effectRef idx="1">
            <a:schemeClr val="accent6"/>
          </a:effectRef>
          <a:fontRef idx="minor">
            <a:schemeClr val="tx1"/>
          </a:fontRef>
        </p:style>
      </p:cxnSp>
      <p:sp>
        <p:nvSpPr>
          <p:cNvPr id="14" name="Rectángulo: esquinas redondeadas 13">
            <a:extLst>
              <a:ext uri="{FF2B5EF4-FFF2-40B4-BE49-F238E27FC236}">
                <a16:creationId xmlns:a16="http://schemas.microsoft.com/office/drawing/2014/main" id="{57FE0B86-C19E-44AA-9EFC-F479B4ADDCC9}"/>
              </a:ext>
            </a:extLst>
          </p:cNvPr>
          <p:cNvSpPr/>
          <p:nvPr/>
        </p:nvSpPr>
        <p:spPr>
          <a:xfrm>
            <a:off x="4146989" y="2507077"/>
            <a:ext cx="1335142" cy="540446"/>
          </a:xfrm>
          <a:prstGeom prst="roundRect">
            <a:avLst>
              <a:gd name="adj" fmla="val 4798"/>
            </a:avLst>
          </a:prstGeom>
          <a:solidFill>
            <a:srgbClr val="FFC000"/>
          </a:solidFill>
        </p:spPr>
        <p:style>
          <a:lnRef idx="1">
            <a:schemeClr val="accent6"/>
          </a:lnRef>
          <a:fillRef idx="3">
            <a:schemeClr val="accent6"/>
          </a:fillRef>
          <a:effectRef idx="2">
            <a:schemeClr val="accent6"/>
          </a:effectRef>
          <a:fontRef idx="minor">
            <a:schemeClr val="lt1"/>
          </a:fontRef>
        </p:style>
        <p:txBody>
          <a:bodyPr lIns="36000" rIns="36000" rtlCol="0" anchor="ctr"/>
          <a:lstStyle/>
          <a:p>
            <a:r>
              <a:rPr lang="es-CO" sz="1000" dirty="0">
                <a:solidFill>
                  <a:schemeClr val="tx1"/>
                </a:solidFill>
              </a:rPr>
              <a:t>Cuotas Administración, ROM </a:t>
            </a:r>
          </a:p>
          <a:p>
            <a:r>
              <a:rPr lang="es-CO" sz="1000" dirty="0">
                <a:solidFill>
                  <a:schemeClr val="tx1"/>
                </a:solidFill>
              </a:rPr>
              <a:t>Vigilancia</a:t>
            </a:r>
          </a:p>
        </p:txBody>
      </p:sp>
      <p:cxnSp>
        <p:nvCxnSpPr>
          <p:cNvPr id="17" name="Conector recto 16">
            <a:extLst>
              <a:ext uri="{FF2B5EF4-FFF2-40B4-BE49-F238E27FC236}">
                <a16:creationId xmlns:a16="http://schemas.microsoft.com/office/drawing/2014/main" id="{629ED0EA-830E-47FC-B125-9B6AFAFBB098}"/>
              </a:ext>
            </a:extLst>
          </p:cNvPr>
          <p:cNvCxnSpPr>
            <a:cxnSpLocks/>
          </p:cNvCxnSpPr>
          <p:nvPr/>
        </p:nvCxnSpPr>
        <p:spPr>
          <a:xfrm>
            <a:off x="5712843" y="3346114"/>
            <a:ext cx="0" cy="1335326"/>
          </a:xfrm>
          <a:prstGeom prst="line">
            <a:avLst/>
          </a:prstGeom>
          <a:ln>
            <a:prstDash val="sysDot"/>
          </a:ln>
        </p:spPr>
        <p:style>
          <a:lnRef idx="2">
            <a:schemeClr val="accent6"/>
          </a:lnRef>
          <a:fillRef idx="0">
            <a:schemeClr val="accent6"/>
          </a:fillRef>
          <a:effectRef idx="1">
            <a:schemeClr val="accent6"/>
          </a:effectRef>
          <a:fontRef idx="minor">
            <a:schemeClr val="tx1"/>
          </a:fontRef>
        </p:style>
      </p:cxnSp>
      <p:sp>
        <p:nvSpPr>
          <p:cNvPr id="18" name="Rectángulo: esquinas redondeadas 17">
            <a:extLst>
              <a:ext uri="{FF2B5EF4-FFF2-40B4-BE49-F238E27FC236}">
                <a16:creationId xmlns:a16="http://schemas.microsoft.com/office/drawing/2014/main" id="{2C5B4E02-5B39-42AB-9049-F985F05AA2DA}"/>
              </a:ext>
            </a:extLst>
          </p:cNvPr>
          <p:cNvSpPr/>
          <p:nvPr/>
        </p:nvSpPr>
        <p:spPr>
          <a:xfrm>
            <a:off x="5251420" y="3113251"/>
            <a:ext cx="1070312" cy="540446"/>
          </a:xfrm>
          <a:prstGeom prst="roundRect">
            <a:avLst>
              <a:gd name="adj" fmla="val 4798"/>
            </a:avLst>
          </a:prstGeom>
          <a:solidFill>
            <a:srgbClr val="FFC000"/>
          </a:solidFill>
        </p:spPr>
        <p:style>
          <a:lnRef idx="1">
            <a:schemeClr val="accent6"/>
          </a:lnRef>
          <a:fillRef idx="3">
            <a:schemeClr val="accent6"/>
          </a:fillRef>
          <a:effectRef idx="2">
            <a:schemeClr val="accent6"/>
          </a:effectRef>
          <a:fontRef idx="minor">
            <a:schemeClr val="lt1"/>
          </a:fontRef>
        </p:style>
        <p:txBody>
          <a:bodyPr lIns="36000" rIns="36000" rtlCol="0" anchor="ctr"/>
          <a:lstStyle/>
          <a:p>
            <a:r>
              <a:rPr lang="es-CO" sz="1000" dirty="0">
                <a:solidFill>
                  <a:schemeClr val="tx1"/>
                </a:solidFill>
              </a:rPr>
              <a:t>Comisión Venta y Cartera</a:t>
            </a:r>
          </a:p>
          <a:p>
            <a:r>
              <a:rPr lang="es-CO" sz="1000" dirty="0">
                <a:solidFill>
                  <a:schemeClr val="tx1"/>
                </a:solidFill>
              </a:rPr>
              <a:t>Semovientes</a:t>
            </a:r>
          </a:p>
          <a:p>
            <a:r>
              <a:rPr lang="es-CO" sz="1000" dirty="0">
                <a:solidFill>
                  <a:schemeClr val="tx1"/>
                </a:solidFill>
              </a:rPr>
              <a:t>Desalojos</a:t>
            </a:r>
          </a:p>
        </p:txBody>
      </p:sp>
      <p:cxnSp>
        <p:nvCxnSpPr>
          <p:cNvPr id="19" name="Conector recto 18">
            <a:extLst>
              <a:ext uri="{FF2B5EF4-FFF2-40B4-BE49-F238E27FC236}">
                <a16:creationId xmlns:a16="http://schemas.microsoft.com/office/drawing/2014/main" id="{40C23DE6-81D7-437E-A100-4B7475922D1A}"/>
              </a:ext>
            </a:extLst>
          </p:cNvPr>
          <p:cNvCxnSpPr>
            <a:cxnSpLocks/>
            <a:stCxn id="20" idx="2"/>
          </p:cNvCxnSpPr>
          <p:nvPr/>
        </p:nvCxnSpPr>
        <p:spPr>
          <a:xfrm flipH="1">
            <a:off x="6628343" y="3066690"/>
            <a:ext cx="81528" cy="1950701"/>
          </a:xfrm>
          <a:prstGeom prst="line">
            <a:avLst/>
          </a:prstGeom>
          <a:ln>
            <a:prstDash val="sysDot"/>
          </a:ln>
        </p:spPr>
        <p:style>
          <a:lnRef idx="2">
            <a:schemeClr val="accent6"/>
          </a:lnRef>
          <a:fillRef idx="0">
            <a:schemeClr val="accent6"/>
          </a:fillRef>
          <a:effectRef idx="1">
            <a:schemeClr val="accent6"/>
          </a:effectRef>
          <a:fontRef idx="minor">
            <a:schemeClr val="tx1"/>
          </a:fontRef>
        </p:style>
      </p:cxnSp>
      <p:sp>
        <p:nvSpPr>
          <p:cNvPr id="20" name="Rectángulo: esquinas redondeadas 19">
            <a:extLst>
              <a:ext uri="{FF2B5EF4-FFF2-40B4-BE49-F238E27FC236}">
                <a16:creationId xmlns:a16="http://schemas.microsoft.com/office/drawing/2014/main" id="{13673DEC-15B8-4941-A607-E79157626581}"/>
              </a:ext>
            </a:extLst>
          </p:cNvPr>
          <p:cNvSpPr/>
          <p:nvPr/>
        </p:nvSpPr>
        <p:spPr>
          <a:xfrm>
            <a:off x="6230071" y="2526244"/>
            <a:ext cx="959599" cy="540446"/>
          </a:xfrm>
          <a:prstGeom prst="roundRect">
            <a:avLst>
              <a:gd name="adj" fmla="val 4798"/>
            </a:avLst>
          </a:prstGeom>
          <a:solidFill>
            <a:srgbClr val="FFC000"/>
          </a:solidFill>
        </p:spPr>
        <p:style>
          <a:lnRef idx="1">
            <a:schemeClr val="accent6"/>
          </a:lnRef>
          <a:fillRef idx="3">
            <a:schemeClr val="accent6"/>
          </a:fillRef>
          <a:effectRef idx="2">
            <a:schemeClr val="accent6"/>
          </a:effectRef>
          <a:fontRef idx="minor">
            <a:schemeClr val="lt1"/>
          </a:fontRef>
        </p:style>
        <p:txBody>
          <a:bodyPr lIns="36000" rIns="36000" rtlCol="0" anchor="ctr"/>
          <a:lstStyle/>
          <a:p>
            <a:r>
              <a:rPr lang="es-CO" sz="1000" dirty="0">
                <a:solidFill>
                  <a:schemeClr val="tx1"/>
                </a:solidFill>
              </a:rPr>
              <a:t>Comisión Depositarios</a:t>
            </a:r>
          </a:p>
          <a:p>
            <a:endParaRPr lang="es-CO" sz="1000" dirty="0">
              <a:solidFill>
                <a:schemeClr val="tx1"/>
              </a:solidFill>
            </a:endParaRPr>
          </a:p>
        </p:txBody>
      </p:sp>
      <p:cxnSp>
        <p:nvCxnSpPr>
          <p:cNvPr id="21" name="Conector recto 20">
            <a:extLst>
              <a:ext uri="{FF2B5EF4-FFF2-40B4-BE49-F238E27FC236}">
                <a16:creationId xmlns:a16="http://schemas.microsoft.com/office/drawing/2014/main" id="{D89A2AD7-B1BE-4BEB-837E-F2AA191CDD8B}"/>
              </a:ext>
            </a:extLst>
          </p:cNvPr>
          <p:cNvCxnSpPr>
            <a:cxnSpLocks/>
          </p:cNvCxnSpPr>
          <p:nvPr/>
        </p:nvCxnSpPr>
        <p:spPr>
          <a:xfrm>
            <a:off x="8264106" y="3047523"/>
            <a:ext cx="0" cy="2100844"/>
          </a:xfrm>
          <a:prstGeom prst="line">
            <a:avLst/>
          </a:prstGeom>
          <a:ln>
            <a:prstDash val="sysDot"/>
          </a:ln>
        </p:spPr>
        <p:style>
          <a:lnRef idx="2">
            <a:schemeClr val="accent6"/>
          </a:lnRef>
          <a:fillRef idx="0">
            <a:schemeClr val="accent6"/>
          </a:fillRef>
          <a:effectRef idx="1">
            <a:schemeClr val="accent6"/>
          </a:effectRef>
          <a:fontRef idx="minor">
            <a:schemeClr val="tx1"/>
          </a:fontRef>
        </p:style>
      </p:cxnSp>
      <p:sp>
        <p:nvSpPr>
          <p:cNvPr id="22" name="Rectángulo: esquinas redondeadas 21">
            <a:extLst>
              <a:ext uri="{FF2B5EF4-FFF2-40B4-BE49-F238E27FC236}">
                <a16:creationId xmlns:a16="http://schemas.microsoft.com/office/drawing/2014/main" id="{1822204B-1B66-4564-A1F1-AAD8C096B87F}"/>
              </a:ext>
            </a:extLst>
          </p:cNvPr>
          <p:cNvSpPr/>
          <p:nvPr/>
        </p:nvSpPr>
        <p:spPr>
          <a:xfrm>
            <a:off x="7859976" y="2657220"/>
            <a:ext cx="959599" cy="409470"/>
          </a:xfrm>
          <a:prstGeom prst="roundRect">
            <a:avLst>
              <a:gd name="adj" fmla="val 4798"/>
            </a:avLst>
          </a:prstGeom>
          <a:solidFill>
            <a:srgbClr val="FFC000"/>
          </a:solidFill>
        </p:spPr>
        <p:style>
          <a:lnRef idx="1">
            <a:schemeClr val="accent6"/>
          </a:lnRef>
          <a:fillRef idx="3">
            <a:schemeClr val="accent6"/>
          </a:fillRef>
          <a:effectRef idx="2">
            <a:schemeClr val="accent6"/>
          </a:effectRef>
          <a:fontRef idx="minor">
            <a:schemeClr val="lt1"/>
          </a:fontRef>
        </p:style>
        <p:txBody>
          <a:bodyPr lIns="36000" rIns="36000" rtlCol="0" anchor="ctr"/>
          <a:lstStyle/>
          <a:p>
            <a:r>
              <a:rPr lang="es-CO" sz="1000" dirty="0">
                <a:solidFill>
                  <a:schemeClr val="tx1"/>
                </a:solidFill>
              </a:rPr>
              <a:t>Avalúos</a:t>
            </a:r>
          </a:p>
        </p:txBody>
      </p:sp>
      <p:sp>
        <p:nvSpPr>
          <p:cNvPr id="2" name="CuadroTexto 1">
            <a:extLst>
              <a:ext uri="{FF2B5EF4-FFF2-40B4-BE49-F238E27FC236}">
                <a16:creationId xmlns:a16="http://schemas.microsoft.com/office/drawing/2014/main" id="{F7C1527E-9EF8-4DBD-B2C0-90977DA72E00}"/>
              </a:ext>
            </a:extLst>
          </p:cNvPr>
          <p:cNvSpPr txBox="1"/>
          <p:nvPr/>
        </p:nvSpPr>
        <p:spPr>
          <a:xfrm>
            <a:off x="2985874" y="2403133"/>
            <a:ext cx="595402" cy="246221"/>
          </a:xfrm>
          <a:prstGeom prst="rect">
            <a:avLst/>
          </a:prstGeom>
          <a:noFill/>
        </p:spPr>
        <p:txBody>
          <a:bodyPr wrap="square" rtlCol="0">
            <a:spAutoFit/>
          </a:bodyPr>
          <a:lstStyle/>
          <a:p>
            <a:r>
              <a:rPr lang="es-CO" sz="1000" dirty="0">
                <a:solidFill>
                  <a:schemeClr val="tx1">
                    <a:lumMod val="65000"/>
                    <a:lumOff val="35000"/>
                  </a:schemeClr>
                </a:solidFill>
              </a:rPr>
              <a:t>33.9%</a:t>
            </a:r>
            <a:endParaRPr lang="es-CO" sz="1100" dirty="0">
              <a:solidFill>
                <a:schemeClr val="tx1">
                  <a:lumMod val="65000"/>
                  <a:lumOff val="35000"/>
                </a:schemeClr>
              </a:solidFill>
            </a:endParaRPr>
          </a:p>
        </p:txBody>
      </p:sp>
      <p:sp>
        <p:nvSpPr>
          <p:cNvPr id="23" name="CuadroTexto 22">
            <a:extLst>
              <a:ext uri="{FF2B5EF4-FFF2-40B4-BE49-F238E27FC236}">
                <a16:creationId xmlns:a16="http://schemas.microsoft.com/office/drawing/2014/main" id="{CC5EE272-C807-4927-B8DD-BF9536C91B33}"/>
              </a:ext>
            </a:extLst>
          </p:cNvPr>
          <p:cNvSpPr txBox="1"/>
          <p:nvPr/>
        </p:nvSpPr>
        <p:spPr>
          <a:xfrm>
            <a:off x="3803614" y="3477748"/>
            <a:ext cx="595402" cy="246221"/>
          </a:xfrm>
          <a:prstGeom prst="rect">
            <a:avLst/>
          </a:prstGeom>
          <a:noFill/>
        </p:spPr>
        <p:txBody>
          <a:bodyPr wrap="square" rtlCol="0">
            <a:spAutoFit/>
          </a:bodyPr>
          <a:lstStyle/>
          <a:p>
            <a:r>
              <a:rPr lang="es-CO" sz="1000" dirty="0">
                <a:solidFill>
                  <a:schemeClr val="tx1">
                    <a:lumMod val="65000"/>
                    <a:lumOff val="35000"/>
                  </a:schemeClr>
                </a:solidFill>
              </a:rPr>
              <a:t>19.7%</a:t>
            </a:r>
            <a:endParaRPr lang="es-CO" sz="1100" dirty="0">
              <a:solidFill>
                <a:schemeClr val="tx1">
                  <a:lumMod val="65000"/>
                  <a:lumOff val="35000"/>
                </a:schemeClr>
              </a:solidFill>
            </a:endParaRPr>
          </a:p>
        </p:txBody>
      </p:sp>
      <p:sp>
        <p:nvSpPr>
          <p:cNvPr id="24" name="CuadroTexto 23">
            <a:extLst>
              <a:ext uri="{FF2B5EF4-FFF2-40B4-BE49-F238E27FC236}">
                <a16:creationId xmlns:a16="http://schemas.microsoft.com/office/drawing/2014/main" id="{206A2DE6-E3D8-4D6E-A29D-B3D90D9D3C62}"/>
              </a:ext>
            </a:extLst>
          </p:cNvPr>
          <p:cNvSpPr txBox="1"/>
          <p:nvPr/>
        </p:nvSpPr>
        <p:spPr>
          <a:xfrm>
            <a:off x="4848044" y="3913793"/>
            <a:ext cx="595402" cy="246221"/>
          </a:xfrm>
          <a:prstGeom prst="rect">
            <a:avLst/>
          </a:prstGeom>
          <a:noFill/>
        </p:spPr>
        <p:txBody>
          <a:bodyPr wrap="square" rtlCol="0">
            <a:spAutoFit/>
          </a:bodyPr>
          <a:lstStyle/>
          <a:p>
            <a:r>
              <a:rPr lang="es-CO" sz="1000" dirty="0">
                <a:solidFill>
                  <a:schemeClr val="tx1">
                    <a:lumMod val="65000"/>
                    <a:lumOff val="35000"/>
                  </a:schemeClr>
                </a:solidFill>
              </a:rPr>
              <a:t>13.8%</a:t>
            </a:r>
            <a:endParaRPr lang="es-CO" sz="1100" dirty="0">
              <a:solidFill>
                <a:schemeClr val="tx1">
                  <a:lumMod val="65000"/>
                  <a:lumOff val="35000"/>
                </a:schemeClr>
              </a:solidFill>
            </a:endParaRPr>
          </a:p>
        </p:txBody>
      </p:sp>
      <p:sp>
        <p:nvSpPr>
          <p:cNvPr id="25" name="CuadroTexto 24">
            <a:extLst>
              <a:ext uri="{FF2B5EF4-FFF2-40B4-BE49-F238E27FC236}">
                <a16:creationId xmlns:a16="http://schemas.microsoft.com/office/drawing/2014/main" id="{002CCC0D-D70D-4268-9D3C-419257177539}"/>
              </a:ext>
            </a:extLst>
          </p:cNvPr>
          <p:cNvSpPr txBox="1"/>
          <p:nvPr/>
        </p:nvSpPr>
        <p:spPr>
          <a:xfrm>
            <a:off x="5726330" y="4228030"/>
            <a:ext cx="595402" cy="246221"/>
          </a:xfrm>
          <a:prstGeom prst="rect">
            <a:avLst/>
          </a:prstGeom>
          <a:noFill/>
        </p:spPr>
        <p:txBody>
          <a:bodyPr wrap="square" rtlCol="0">
            <a:spAutoFit/>
          </a:bodyPr>
          <a:lstStyle/>
          <a:p>
            <a:r>
              <a:rPr lang="es-CO" sz="1000" dirty="0">
                <a:solidFill>
                  <a:schemeClr val="tx1">
                    <a:lumMod val="65000"/>
                    <a:lumOff val="35000"/>
                  </a:schemeClr>
                </a:solidFill>
              </a:rPr>
              <a:t>9.8%</a:t>
            </a:r>
            <a:endParaRPr lang="es-CO" sz="1100" dirty="0">
              <a:solidFill>
                <a:schemeClr val="tx1">
                  <a:lumMod val="65000"/>
                  <a:lumOff val="35000"/>
                </a:schemeClr>
              </a:solidFill>
            </a:endParaRPr>
          </a:p>
        </p:txBody>
      </p:sp>
      <p:sp>
        <p:nvSpPr>
          <p:cNvPr id="26" name="CuadroTexto 25">
            <a:extLst>
              <a:ext uri="{FF2B5EF4-FFF2-40B4-BE49-F238E27FC236}">
                <a16:creationId xmlns:a16="http://schemas.microsoft.com/office/drawing/2014/main" id="{100247D1-44ED-4FB6-8EF1-6FBD161AB419}"/>
              </a:ext>
            </a:extLst>
          </p:cNvPr>
          <p:cNvSpPr txBox="1"/>
          <p:nvPr/>
        </p:nvSpPr>
        <p:spPr>
          <a:xfrm>
            <a:off x="6612530" y="4519871"/>
            <a:ext cx="595402" cy="246221"/>
          </a:xfrm>
          <a:prstGeom prst="rect">
            <a:avLst/>
          </a:prstGeom>
          <a:noFill/>
        </p:spPr>
        <p:txBody>
          <a:bodyPr wrap="square" rtlCol="0">
            <a:spAutoFit/>
          </a:bodyPr>
          <a:lstStyle/>
          <a:p>
            <a:r>
              <a:rPr lang="es-CO" sz="1000" dirty="0">
                <a:solidFill>
                  <a:schemeClr val="tx1">
                    <a:lumMod val="65000"/>
                    <a:lumOff val="35000"/>
                  </a:schemeClr>
                </a:solidFill>
              </a:rPr>
              <a:t>5.4%</a:t>
            </a:r>
            <a:endParaRPr lang="es-CO" sz="1100" dirty="0">
              <a:solidFill>
                <a:schemeClr val="tx1">
                  <a:lumMod val="65000"/>
                  <a:lumOff val="35000"/>
                </a:schemeClr>
              </a:solidFill>
            </a:endParaRPr>
          </a:p>
        </p:txBody>
      </p:sp>
      <p:sp>
        <p:nvSpPr>
          <p:cNvPr id="29" name="CuadroTexto 28">
            <a:extLst>
              <a:ext uri="{FF2B5EF4-FFF2-40B4-BE49-F238E27FC236}">
                <a16:creationId xmlns:a16="http://schemas.microsoft.com/office/drawing/2014/main" id="{50BCB6B1-94A6-403A-B45A-93FE23D2E3E8}"/>
              </a:ext>
            </a:extLst>
          </p:cNvPr>
          <p:cNvSpPr txBox="1"/>
          <p:nvPr/>
        </p:nvSpPr>
        <p:spPr>
          <a:xfrm>
            <a:off x="7267986" y="4670110"/>
            <a:ext cx="595402" cy="246221"/>
          </a:xfrm>
          <a:prstGeom prst="rect">
            <a:avLst/>
          </a:prstGeom>
          <a:noFill/>
        </p:spPr>
        <p:txBody>
          <a:bodyPr wrap="square" rtlCol="0">
            <a:spAutoFit/>
          </a:bodyPr>
          <a:lstStyle/>
          <a:p>
            <a:r>
              <a:rPr lang="es-CO" sz="1000" dirty="0">
                <a:solidFill>
                  <a:schemeClr val="tx1">
                    <a:lumMod val="65000"/>
                    <a:lumOff val="35000"/>
                  </a:schemeClr>
                </a:solidFill>
              </a:rPr>
              <a:t>4.2%</a:t>
            </a:r>
            <a:endParaRPr lang="es-CO" sz="1100" dirty="0">
              <a:solidFill>
                <a:schemeClr val="tx1">
                  <a:lumMod val="65000"/>
                  <a:lumOff val="35000"/>
                </a:schemeClr>
              </a:solidFill>
            </a:endParaRPr>
          </a:p>
        </p:txBody>
      </p:sp>
      <p:sp>
        <p:nvSpPr>
          <p:cNvPr id="30" name="CuadroTexto 29">
            <a:extLst>
              <a:ext uri="{FF2B5EF4-FFF2-40B4-BE49-F238E27FC236}">
                <a16:creationId xmlns:a16="http://schemas.microsoft.com/office/drawing/2014/main" id="{B66290A7-14E5-4AFC-857F-9B55E4B79C1F}"/>
              </a:ext>
            </a:extLst>
          </p:cNvPr>
          <p:cNvSpPr txBox="1"/>
          <p:nvPr/>
        </p:nvSpPr>
        <p:spPr>
          <a:xfrm>
            <a:off x="8251995" y="4630226"/>
            <a:ext cx="595402" cy="246221"/>
          </a:xfrm>
          <a:prstGeom prst="rect">
            <a:avLst/>
          </a:prstGeom>
          <a:noFill/>
        </p:spPr>
        <p:txBody>
          <a:bodyPr wrap="square" rtlCol="0">
            <a:spAutoFit/>
          </a:bodyPr>
          <a:lstStyle/>
          <a:p>
            <a:r>
              <a:rPr lang="es-CO" sz="1000" dirty="0">
                <a:solidFill>
                  <a:schemeClr val="tx1">
                    <a:lumMod val="65000"/>
                    <a:lumOff val="35000"/>
                  </a:schemeClr>
                </a:solidFill>
              </a:rPr>
              <a:t>4.1%</a:t>
            </a:r>
            <a:endParaRPr lang="es-CO" sz="1100" dirty="0">
              <a:solidFill>
                <a:schemeClr val="tx1">
                  <a:lumMod val="65000"/>
                  <a:lumOff val="35000"/>
                </a:schemeClr>
              </a:solidFill>
            </a:endParaRPr>
          </a:p>
        </p:txBody>
      </p:sp>
      <p:sp>
        <p:nvSpPr>
          <p:cNvPr id="31" name="CuadroTexto 30">
            <a:extLst>
              <a:ext uri="{FF2B5EF4-FFF2-40B4-BE49-F238E27FC236}">
                <a16:creationId xmlns:a16="http://schemas.microsoft.com/office/drawing/2014/main" id="{D5813E6B-D477-4463-88E4-1A7FF801A518}"/>
              </a:ext>
            </a:extLst>
          </p:cNvPr>
          <p:cNvSpPr txBox="1"/>
          <p:nvPr/>
        </p:nvSpPr>
        <p:spPr>
          <a:xfrm>
            <a:off x="8979618" y="4681440"/>
            <a:ext cx="595402" cy="246221"/>
          </a:xfrm>
          <a:prstGeom prst="rect">
            <a:avLst/>
          </a:prstGeom>
          <a:noFill/>
        </p:spPr>
        <p:txBody>
          <a:bodyPr wrap="square" rtlCol="0">
            <a:spAutoFit/>
          </a:bodyPr>
          <a:lstStyle/>
          <a:p>
            <a:r>
              <a:rPr lang="es-CO" sz="1000" dirty="0">
                <a:solidFill>
                  <a:schemeClr val="tx1">
                    <a:lumMod val="65000"/>
                    <a:lumOff val="35000"/>
                  </a:schemeClr>
                </a:solidFill>
              </a:rPr>
              <a:t>3.4%</a:t>
            </a:r>
            <a:endParaRPr lang="es-CO" sz="1100" dirty="0">
              <a:solidFill>
                <a:schemeClr val="tx1">
                  <a:lumMod val="65000"/>
                  <a:lumOff val="35000"/>
                </a:schemeClr>
              </a:solidFill>
            </a:endParaRPr>
          </a:p>
        </p:txBody>
      </p:sp>
      <p:sp>
        <p:nvSpPr>
          <p:cNvPr id="32" name="CuadroTexto 31">
            <a:extLst>
              <a:ext uri="{FF2B5EF4-FFF2-40B4-BE49-F238E27FC236}">
                <a16:creationId xmlns:a16="http://schemas.microsoft.com/office/drawing/2014/main" id="{3A6C932B-F732-4AFF-8402-BFEFC1BB5B2C}"/>
              </a:ext>
            </a:extLst>
          </p:cNvPr>
          <p:cNvSpPr txBox="1"/>
          <p:nvPr/>
        </p:nvSpPr>
        <p:spPr>
          <a:xfrm>
            <a:off x="9839462" y="4507116"/>
            <a:ext cx="595402" cy="246221"/>
          </a:xfrm>
          <a:prstGeom prst="rect">
            <a:avLst/>
          </a:prstGeom>
          <a:noFill/>
        </p:spPr>
        <p:txBody>
          <a:bodyPr wrap="square" rtlCol="0">
            <a:spAutoFit/>
          </a:bodyPr>
          <a:lstStyle/>
          <a:p>
            <a:r>
              <a:rPr lang="es-CO" sz="1000" dirty="0">
                <a:solidFill>
                  <a:schemeClr val="tx1">
                    <a:lumMod val="65000"/>
                    <a:lumOff val="35000"/>
                  </a:schemeClr>
                </a:solidFill>
              </a:rPr>
              <a:t>5.8%</a:t>
            </a:r>
            <a:endParaRPr lang="es-CO" sz="1100" dirty="0">
              <a:solidFill>
                <a:schemeClr val="tx1">
                  <a:lumMod val="65000"/>
                  <a:lumOff val="35000"/>
                </a:schemeClr>
              </a:solidFill>
            </a:endParaRPr>
          </a:p>
        </p:txBody>
      </p:sp>
    </p:spTree>
    <p:extLst>
      <p:ext uri="{BB962C8B-B14F-4D97-AF65-F5344CB8AC3E}">
        <p14:creationId xmlns:p14="http://schemas.microsoft.com/office/powerpoint/2010/main" val="988015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1BFC2A9-D1F5-46E1-B2F9-835C23074C03}"/>
              </a:ext>
            </a:extLst>
          </p:cNvPr>
          <p:cNvPicPr>
            <a:picLocks noChangeAspect="1"/>
          </p:cNvPicPr>
          <p:nvPr/>
        </p:nvPicPr>
        <p:blipFill>
          <a:blip r:embed="rId2"/>
          <a:stretch>
            <a:fillRect/>
          </a:stretch>
        </p:blipFill>
        <p:spPr>
          <a:xfrm>
            <a:off x="195742" y="1881587"/>
            <a:ext cx="11847861" cy="4217199"/>
          </a:xfrm>
          <a:prstGeom prst="rect">
            <a:avLst/>
          </a:prstGeom>
        </p:spPr>
      </p:pic>
      <p:sp>
        <p:nvSpPr>
          <p:cNvPr id="6" name="CuadroTexto 5"/>
          <p:cNvSpPr txBox="1"/>
          <p:nvPr/>
        </p:nvSpPr>
        <p:spPr>
          <a:xfrm>
            <a:off x="251385" y="1168255"/>
            <a:ext cx="11744872" cy="861774"/>
          </a:xfrm>
          <a:prstGeom prst="rect">
            <a:avLst/>
          </a:prstGeom>
          <a:noFill/>
        </p:spPr>
        <p:txBody>
          <a:bodyPr wrap="square" rtlCol="0">
            <a:spAutoFit/>
          </a:bodyPr>
          <a:lstStyle>
            <a:defPPr>
              <a:defRPr lang="es-ES"/>
            </a:defPPr>
            <a:lvl1pPr>
              <a:defRPr sz="2500">
                <a:solidFill>
                  <a:srgbClr val="0070C0"/>
                </a:solidFill>
                <a:latin typeface="Lato Bold"/>
                <a:cs typeface="Lato Bold"/>
              </a:defRPr>
            </a:lvl1pPr>
          </a:lstStyle>
          <a:p>
            <a:r>
              <a:rPr lang="es-ES" dirty="0"/>
              <a:t>Ejecución de Gastos Generales y en Proceso Corte Diciembre de 2018- FRISCO</a:t>
            </a:r>
          </a:p>
          <a:p>
            <a:endParaRPr lang="es-ES" dirty="0"/>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cxnSp>
        <p:nvCxnSpPr>
          <p:cNvPr id="14" name="Conector recto 13">
            <a:extLst>
              <a:ext uri="{FF2B5EF4-FFF2-40B4-BE49-F238E27FC236}">
                <a16:creationId xmlns:a16="http://schemas.microsoft.com/office/drawing/2014/main" id="{1F77F4FE-3CF9-4BA4-B24A-933CA5DE5E39}"/>
              </a:ext>
            </a:extLst>
          </p:cNvPr>
          <p:cNvCxnSpPr>
            <a:cxnSpLocks/>
            <a:endCxn id="5" idx="3"/>
          </p:cNvCxnSpPr>
          <p:nvPr/>
        </p:nvCxnSpPr>
        <p:spPr>
          <a:xfrm flipV="1">
            <a:off x="195742" y="3990187"/>
            <a:ext cx="11847861" cy="28644"/>
          </a:xfrm>
          <a:prstGeom prst="line">
            <a:avLst/>
          </a:prstGeom>
          <a:ln w="3175">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13" name="CuadroTexto 12">
            <a:extLst>
              <a:ext uri="{FF2B5EF4-FFF2-40B4-BE49-F238E27FC236}">
                <a16:creationId xmlns:a16="http://schemas.microsoft.com/office/drawing/2014/main" id="{6E140E63-9491-4500-A4CA-88C86A5659AC}"/>
              </a:ext>
            </a:extLst>
          </p:cNvPr>
          <p:cNvSpPr txBox="1"/>
          <p:nvPr/>
        </p:nvSpPr>
        <p:spPr>
          <a:xfrm>
            <a:off x="3785133" y="6520419"/>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15" name="Imagen 14">
            <a:extLst>
              <a:ext uri="{FF2B5EF4-FFF2-40B4-BE49-F238E27FC236}">
                <a16:creationId xmlns:a16="http://schemas.microsoft.com/office/drawing/2014/main" id="{71908516-D69F-45F8-921B-0B1503499C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55161448-3217-48BE-825D-8AF1225C71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8725085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869250" y="833868"/>
            <a:ext cx="10140987" cy="477054"/>
          </a:xfrm>
          <a:prstGeom prst="rect">
            <a:avLst/>
          </a:prstGeom>
          <a:noFill/>
        </p:spPr>
        <p:txBody>
          <a:bodyPr wrap="square" rtlCol="0">
            <a:spAutoFit/>
          </a:bodyPr>
          <a:lstStyle/>
          <a:p>
            <a:r>
              <a:rPr lang="es-ES" sz="2500" dirty="0">
                <a:solidFill>
                  <a:srgbClr val="0070C0"/>
                </a:solidFill>
                <a:latin typeface="Lato Bold"/>
                <a:cs typeface="Lato Bold"/>
              </a:rPr>
              <a:t>Ejecución Transferencias- Corte Diciembre de 2018- FRISCO</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B7F76518-8BBA-47AC-94FC-0AC047503B99}"/>
              </a:ext>
            </a:extLst>
          </p:cNvPr>
          <p:cNvSpPr txBox="1"/>
          <p:nvPr/>
        </p:nvSpPr>
        <p:spPr>
          <a:xfrm>
            <a:off x="3785133" y="6520419"/>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9" name="Imagen 8">
            <a:extLst>
              <a:ext uri="{FF2B5EF4-FFF2-40B4-BE49-F238E27FC236}">
                <a16:creationId xmlns:a16="http://schemas.microsoft.com/office/drawing/2014/main" id="{9FE11728-FDD0-421C-A326-26CD5D74CC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19B7373D-F498-438A-BF20-F991884DA4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4" name="Imagen 3">
            <a:extLst>
              <a:ext uri="{FF2B5EF4-FFF2-40B4-BE49-F238E27FC236}">
                <a16:creationId xmlns:a16="http://schemas.microsoft.com/office/drawing/2014/main" id="{2774F22E-A6C3-4E00-9E4F-B1E7156E8252}"/>
              </a:ext>
            </a:extLst>
          </p:cNvPr>
          <p:cNvPicPr>
            <a:picLocks noChangeAspect="1"/>
          </p:cNvPicPr>
          <p:nvPr/>
        </p:nvPicPr>
        <p:blipFill>
          <a:blip r:embed="rId4"/>
          <a:stretch>
            <a:fillRect/>
          </a:stretch>
        </p:blipFill>
        <p:spPr>
          <a:xfrm>
            <a:off x="1777094" y="1529236"/>
            <a:ext cx="8686748" cy="4774875"/>
          </a:xfrm>
          <a:prstGeom prst="rect">
            <a:avLst/>
          </a:prstGeom>
        </p:spPr>
      </p:pic>
    </p:spTree>
    <p:extLst>
      <p:ext uri="{BB962C8B-B14F-4D97-AF65-F5344CB8AC3E}">
        <p14:creationId xmlns:p14="http://schemas.microsoft.com/office/powerpoint/2010/main" val="314596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344316" y="1193884"/>
            <a:ext cx="11744872" cy="477054"/>
          </a:xfrm>
          <a:prstGeom prst="rect">
            <a:avLst/>
          </a:prstGeom>
          <a:noFill/>
        </p:spPr>
        <p:txBody>
          <a:bodyPr wrap="square" rtlCol="0">
            <a:spAutoFit/>
          </a:bodyPr>
          <a:lstStyle/>
          <a:p>
            <a:r>
              <a:rPr lang="es-ES" sz="2500" dirty="0">
                <a:solidFill>
                  <a:srgbClr val="0070C0"/>
                </a:solidFill>
                <a:latin typeface="Lato Bold"/>
                <a:cs typeface="Lato Bold"/>
              </a:rPr>
              <a:t>Ejecución Transferencias- Corte Diciembre de 2018- FRISCO</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B7F76518-8BBA-47AC-94FC-0AC047503B99}"/>
              </a:ext>
            </a:extLst>
          </p:cNvPr>
          <p:cNvSpPr txBox="1"/>
          <p:nvPr/>
        </p:nvSpPr>
        <p:spPr>
          <a:xfrm>
            <a:off x="3785133" y="6520419"/>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5" name="Imagen 4">
            <a:extLst>
              <a:ext uri="{FF2B5EF4-FFF2-40B4-BE49-F238E27FC236}">
                <a16:creationId xmlns:a16="http://schemas.microsoft.com/office/drawing/2014/main" id="{477BF3F1-3605-4497-9A6E-37F4B29AA57F}"/>
              </a:ext>
            </a:extLst>
          </p:cNvPr>
          <p:cNvPicPr>
            <a:picLocks noChangeAspect="1"/>
          </p:cNvPicPr>
          <p:nvPr/>
        </p:nvPicPr>
        <p:blipFill>
          <a:blip r:embed="rId2"/>
          <a:stretch>
            <a:fillRect/>
          </a:stretch>
        </p:blipFill>
        <p:spPr>
          <a:xfrm>
            <a:off x="375293" y="2062613"/>
            <a:ext cx="11682918" cy="2930301"/>
          </a:xfrm>
          <a:prstGeom prst="rect">
            <a:avLst/>
          </a:prstGeom>
        </p:spPr>
      </p:pic>
      <p:pic>
        <p:nvPicPr>
          <p:cNvPr id="9" name="Imagen 8">
            <a:extLst>
              <a:ext uri="{FF2B5EF4-FFF2-40B4-BE49-F238E27FC236}">
                <a16:creationId xmlns:a16="http://schemas.microsoft.com/office/drawing/2014/main" id="{9FE11728-FDD0-421C-A326-26CD5D74CC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19B7373D-F498-438A-BF20-F991884DA4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409835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inisterio de Justicia y del Derecho">
            <a:extLst>
              <a:ext uri="{FF2B5EF4-FFF2-40B4-BE49-F238E27FC236}">
                <a16:creationId xmlns:a16="http://schemas.microsoft.com/office/drawing/2014/main" id="{94644CBE-D0B6-4EC9-9F97-CEDAAD4DD8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8448" y="1850128"/>
            <a:ext cx="1634089" cy="43953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ama Judicial">
            <a:extLst>
              <a:ext uri="{FF2B5EF4-FFF2-40B4-BE49-F238E27FC236}">
                <a16:creationId xmlns:a16="http://schemas.microsoft.com/office/drawing/2014/main" id="{5EC84B51-CAA1-4031-88BD-BED9DA529A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8447" y="2351125"/>
            <a:ext cx="420716" cy="424507"/>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3D6C6F1F-904E-46E8-AA67-FBF907BE5A48}"/>
              </a:ext>
            </a:extLst>
          </p:cNvPr>
          <p:cNvPicPr>
            <a:picLocks noChangeAspect="1"/>
          </p:cNvPicPr>
          <p:nvPr/>
        </p:nvPicPr>
        <p:blipFill rotWithShape="1">
          <a:blip r:embed="rId4"/>
          <a:srcRect l="13881" t="19893" r="50000" b="67503"/>
          <a:stretch/>
        </p:blipFill>
        <p:spPr>
          <a:xfrm>
            <a:off x="1780177" y="2885476"/>
            <a:ext cx="1667539" cy="327146"/>
          </a:xfrm>
          <a:prstGeom prst="rect">
            <a:avLst/>
          </a:prstGeom>
        </p:spPr>
      </p:pic>
      <p:pic>
        <p:nvPicPr>
          <p:cNvPr id="1030" name="Picture 6" descr="Presidencia de la RepÃºblica">
            <a:extLst>
              <a:ext uri="{FF2B5EF4-FFF2-40B4-BE49-F238E27FC236}">
                <a16:creationId xmlns:a16="http://schemas.microsoft.com/office/drawing/2014/main" id="{E77A0C36-4929-4D02-A326-28DE104805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1866" y="3348937"/>
            <a:ext cx="1667539" cy="411296"/>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05DAB642-4EC8-40DB-B475-689202AB72FF}"/>
              </a:ext>
            </a:extLst>
          </p:cNvPr>
          <p:cNvPicPr>
            <a:picLocks noChangeAspect="1"/>
          </p:cNvPicPr>
          <p:nvPr/>
        </p:nvPicPr>
        <p:blipFill>
          <a:blip r:embed="rId6"/>
          <a:stretch>
            <a:fillRect/>
          </a:stretch>
        </p:blipFill>
        <p:spPr>
          <a:xfrm>
            <a:off x="1771865" y="3876078"/>
            <a:ext cx="427298" cy="433505"/>
          </a:xfrm>
          <a:prstGeom prst="rect">
            <a:avLst/>
          </a:prstGeom>
        </p:spPr>
      </p:pic>
      <p:pic>
        <p:nvPicPr>
          <p:cNvPr id="1032" name="Picture 8" descr="https://www.fiscalia.gov.co/colombia/wp-content/uploads/LOGO-WEB.png">
            <a:extLst>
              <a:ext uri="{FF2B5EF4-FFF2-40B4-BE49-F238E27FC236}">
                <a16:creationId xmlns:a16="http://schemas.microsoft.com/office/drawing/2014/main" id="{B5004391-4EB6-421B-B11C-96F1459FDC8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7087" r="68920"/>
          <a:stretch/>
        </p:blipFill>
        <p:spPr bwMode="auto">
          <a:xfrm>
            <a:off x="1765987" y="4407286"/>
            <a:ext cx="1562344" cy="494110"/>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n 10">
            <a:extLst>
              <a:ext uri="{FF2B5EF4-FFF2-40B4-BE49-F238E27FC236}">
                <a16:creationId xmlns:a16="http://schemas.microsoft.com/office/drawing/2014/main" id="{83CD9936-0E87-4AAF-BABF-E28E26FD7623}"/>
              </a:ext>
            </a:extLst>
          </p:cNvPr>
          <p:cNvPicPr>
            <a:picLocks noChangeAspect="1"/>
          </p:cNvPicPr>
          <p:nvPr/>
        </p:nvPicPr>
        <p:blipFill rotWithShape="1">
          <a:blip r:embed="rId8"/>
          <a:srcRect l="21770" t="24296" r="55448" b="67154"/>
          <a:stretch/>
        </p:blipFill>
        <p:spPr>
          <a:xfrm>
            <a:off x="1660793" y="4870677"/>
            <a:ext cx="2728931" cy="617888"/>
          </a:xfrm>
          <a:prstGeom prst="rect">
            <a:avLst/>
          </a:prstGeom>
        </p:spPr>
      </p:pic>
      <p:sp>
        <p:nvSpPr>
          <p:cNvPr id="12" name="CuadroTexto 11">
            <a:extLst>
              <a:ext uri="{FF2B5EF4-FFF2-40B4-BE49-F238E27FC236}">
                <a16:creationId xmlns:a16="http://schemas.microsoft.com/office/drawing/2014/main" id="{3CFD6A50-0784-48FC-A2BE-399D8BDE2D27}"/>
              </a:ext>
            </a:extLst>
          </p:cNvPr>
          <p:cNvSpPr txBox="1"/>
          <p:nvPr/>
        </p:nvSpPr>
        <p:spPr>
          <a:xfrm>
            <a:off x="2149339" y="3958289"/>
            <a:ext cx="1667539" cy="300082"/>
          </a:xfrm>
          <a:prstGeom prst="rect">
            <a:avLst/>
          </a:prstGeom>
          <a:noFill/>
        </p:spPr>
        <p:txBody>
          <a:bodyPr wrap="square" rtlCol="0">
            <a:spAutoFit/>
          </a:bodyPr>
          <a:lstStyle/>
          <a:p>
            <a:r>
              <a:rPr lang="es-ES" sz="1350" b="1" dirty="0">
                <a:solidFill>
                  <a:schemeClr val="accent3">
                    <a:lumMod val="50000"/>
                  </a:schemeClr>
                </a:solidFill>
              </a:rPr>
              <a:t>POLICIA NACIONAL</a:t>
            </a:r>
            <a:endParaRPr lang="es-CO" sz="1350" b="1" dirty="0">
              <a:solidFill>
                <a:schemeClr val="accent3">
                  <a:lumMod val="50000"/>
                </a:schemeClr>
              </a:solidFill>
            </a:endParaRPr>
          </a:p>
        </p:txBody>
      </p:sp>
      <p:sp>
        <p:nvSpPr>
          <p:cNvPr id="19" name="CuadroTexto 18">
            <a:extLst>
              <a:ext uri="{FF2B5EF4-FFF2-40B4-BE49-F238E27FC236}">
                <a16:creationId xmlns:a16="http://schemas.microsoft.com/office/drawing/2014/main" id="{95C3886F-9F7D-4F7D-940F-F0EFBF441DBA}"/>
              </a:ext>
            </a:extLst>
          </p:cNvPr>
          <p:cNvSpPr txBox="1"/>
          <p:nvPr/>
        </p:nvSpPr>
        <p:spPr>
          <a:xfrm>
            <a:off x="2191489" y="2415086"/>
            <a:ext cx="1667539" cy="300082"/>
          </a:xfrm>
          <a:prstGeom prst="rect">
            <a:avLst/>
          </a:prstGeom>
          <a:noFill/>
        </p:spPr>
        <p:txBody>
          <a:bodyPr wrap="square" rtlCol="0">
            <a:spAutoFit/>
          </a:bodyPr>
          <a:lstStyle/>
          <a:p>
            <a:r>
              <a:rPr lang="es-ES" sz="1350" b="1" dirty="0">
                <a:solidFill>
                  <a:srgbClr val="FFC000"/>
                </a:solidFill>
              </a:rPr>
              <a:t>RAMA JUDICIAL</a:t>
            </a:r>
            <a:endParaRPr lang="es-CO" sz="1350" b="1" dirty="0">
              <a:solidFill>
                <a:srgbClr val="FFC000"/>
              </a:solidFill>
            </a:endParaRPr>
          </a:p>
        </p:txBody>
      </p:sp>
      <p:cxnSp>
        <p:nvCxnSpPr>
          <p:cNvPr id="14" name="Conector recto 13">
            <a:extLst>
              <a:ext uri="{FF2B5EF4-FFF2-40B4-BE49-F238E27FC236}">
                <a16:creationId xmlns:a16="http://schemas.microsoft.com/office/drawing/2014/main" id="{1B07A191-DCD2-4541-8113-135E28D801C9}"/>
              </a:ext>
            </a:extLst>
          </p:cNvPr>
          <p:cNvCxnSpPr/>
          <p:nvPr/>
        </p:nvCxnSpPr>
        <p:spPr>
          <a:xfrm>
            <a:off x="6020940" y="1419257"/>
            <a:ext cx="0" cy="4439832"/>
          </a:xfrm>
          <a:prstGeom prst="line">
            <a:avLst/>
          </a:prstGeom>
        </p:spPr>
        <p:style>
          <a:lnRef idx="2">
            <a:schemeClr val="accent1"/>
          </a:lnRef>
          <a:fillRef idx="0">
            <a:schemeClr val="accent1"/>
          </a:fillRef>
          <a:effectRef idx="1">
            <a:schemeClr val="accent1"/>
          </a:effectRef>
          <a:fontRef idx="minor">
            <a:schemeClr val="tx1"/>
          </a:fontRef>
        </p:style>
      </p:cxnSp>
      <p:sp>
        <p:nvSpPr>
          <p:cNvPr id="15" name="CuadroTexto 14">
            <a:extLst>
              <a:ext uri="{FF2B5EF4-FFF2-40B4-BE49-F238E27FC236}">
                <a16:creationId xmlns:a16="http://schemas.microsoft.com/office/drawing/2014/main" id="{3398C3E2-95BC-4F47-B06E-8840457C977D}"/>
              </a:ext>
            </a:extLst>
          </p:cNvPr>
          <p:cNvSpPr txBox="1"/>
          <p:nvPr/>
        </p:nvSpPr>
        <p:spPr>
          <a:xfrm>
            <a:off x="4467607" y="1883287"/>
            <a:ext cx="1007421" cy="369332"/>
          </a:xfrm>
          <a:prstGeom prst="rect">
            <a:avLst/>
          </a:prstGeom>
          <a:noFill/>
        </p:spPr>
        <p:txBody>
          <a:bodyPr wrap="square" rtlCol="0">
            <a:spAutoFit/>
          </a:bodyPr>
          <a:lstStyle/>
          <a:p>
            <a:pPr algn="ctr"/>
            <a:r>
              <a:rPr lang="es-ES" b="1" dirty="0"/>
              <a:t>$11.000</a:t>
            </a:r>
            <a:endParaRPr lang="es-CO" b="1" dirty="0"/>
          </a:p>
        </p:txBody>
      </p:sp>
      <p:sp>
        <p:nvSpPr>
          <p:cNvPr id="23" name="CuadroTexto 22">
            <a:extLst>
              <a:ext uri="{FF2B5EF4-FFF2-40B4-BE49-F238E27FC236}">
                <a16:creationId xmlns:a16="http://schemas.microsoft.com/office/drawing/2014/main" id="{2D83933E-CF9D-46C8-94E3-58E8C097134C}"/>
              </a:ext>
            </a:extLst>
          </p:cNvPr>
          <p:cNvSpPr txBox="1"/>
          <p:nvPr/>
        </p:nvSpPr>
        <p:spPr>
          <a:xfrm>
            <a:off x="4455311" y="2383517"/>
            <a:ext cx="1007421" cy="369332"/>
          </a:xfrm>
          <a:prstGeom prst="rect">
            <a:avLst/>
          </a:prstGeom>
          <a:noFill/>
        </p:spPr>
        <p:txBody>
          <a:bodyPr wrap="square" rtlCol="0">
            <a:spAutoFit/>
          </a:bodyPr>
          <a:lstStyle/>
          <a:p>
            <a:pPr algn="ctr"/>
            <a:r>
              <a:rPr lang="es-ES" b="1" dirty="0"/>
              <a:t>$12.446</a:t>
            </a:r>
            <a:endParaRPr lang="es-CO" b="1" dirty="0"/>
          </a:p>
        </p:txBody>
      </p:sp>
      <p:sp>
        <p:nvSpPr>
          <p:cNvPr id="24" name="CuadroTexto 23">
            <a:extLst>
              <a:ext uri="{FF2B5EF4-FFF2-40B4-BE49-F238E27FC236}">
                <a16:creationId xmlns:a16="http://schemas.microsoft.com/office/drawing/2014/main" id="{C2CDAE8B-2FC4-4BF1-89E8-935F45A32245}"/>
              </a:ext>
            </a:extLst>
          </p:cNvPr>
          <p:cNvSpPr txBox="1"/>
          <p:nvPr/>
        </p:nvSpPr>
        <p:spPr>
          <a:xfrm>
            <a:off x="4467606" y="2898145"/>
            <a:ext cx="1007421" cy="369332"/>
          </a:xfrm>
          <a:prstGeom prst="rect">
            <a:avLst/>
          </a:prstGeom>
          <a:noFill/>
        </p:spPr>
        <p:txBody>
          <a:bodyPr wrap="square" rtlCol="0">
            <a:spAutoFit/>
          </a:bodyPr>
          <a:lstStyle/>
          <a:p>
            <a:pPr algn="ctr"/>
            <a:r>
              <a:rPr lang="es-ES" b="1" dirty="0"/>
              <a:t>$18.931</a:t>
            </a:r>
            <a:endParaRPr lang="es-CO" b="1" dirty="0"/>
          </a:p>
        </p:txBody>
      </p:sp>
      <p:sp>
        <p:nvSpPr>
          <p:cNvPr id="25" name="CuadroTexto 24">
            <a:extLst>
              <a:ext uri="{FF2B5EF4-FFF2-40B4-BE49-F238E27FC236}">
                <a16:creationId xmlns:a16="http://schemas.microsoft.com/office/drawing/2014/main" id="{9ADCB73E-BF82-4323-9ADA-6204598658BE}"/>
              </a:ext>
            </a:extLst>
          </p:cNvPr>
          <p:cNvSpPr txBox="1"/>
          <p:nvPr/>
        </p:nvSpPr>
        <p:spPr>
          <a:xfrm>
            <a:off x="4467607" y="3364575"/>
            <a:ext cx="1007421" cy="369332"/>
          </a:xfrm>
          <a:prstGeom prst="rect">
            <a:avLst/>
          </a:prstGeom>
          <a:noFill/>
        </p:spPr>
        <p:txBody>
          <a:bodyPr wrap="square" rtlCol="0">
            <a:spAutoFit/>
          </a:bodyPr>
          <a:lstStyle/>
          <a:p>
            <a:pPr algn="ctr"/>
            <a:r>
              <a:rPr lang="es-ES" b="1" dirty="0"/>
              <a:t>$19.913</a:t>
            </a:r>
            <a:endParaRPr lang="es-CO" b="1" dirty="0"/>
          </a:p>
        </p:txBody>
      </p:sp>
      <p:sp>
        <p:nvSpPr>
          <p:cNvPr id="26" name="CuadroTexto 25">
            <a:extLst>
              <a:ext uri="{FF2B5EF4-FFF2-40B4-BE49-F238E27FC236}">
                <a16:creationId xmlns:a16="http://schemas.microsoft.com/office/drawing/2014/main" id="{C7D70786-3A3E-4892-997D-A8EC19831132}"/>
              </a:ext>
            </a:extLst>
          </p:cNvPr>
          <p:cNvSpPr txBox="1"/>
          <p:nvPr/>
        </p:nvSpPr>
        <p:spPr>
          <a:xfrm>
            <a:off x="4457116" y="3923341"/>
            <a:ext cx="1007421" cy="369332"/>
          </a:xfrm>
          <a:prstGeom prst="rect">
            <a:avLst/>
          </a:prstGeom>
          <a:noFill/>
        </p:spPr>
        <p:txBody>
          <a:bodyPr wrap="square" rtlCol="0">
            <a:spAutoFit/>
          </a:bodyPr>
          <a:lstStyle/>
          <a:p>
            <a:pPr algn="ctr"/>
            <a:r>
              <a:rPr lang="es-ES" b="1" dirty="0"/>
              <a:t>$4.978</a:t>
            </a:r>
            <a:endParaRPr lang="es-CO" b="1" dirty="0"/>
          </a:p>
        </p:txBody>
      </p:sp>
      <p:sp>
        <p:nvSpPr>
          <p:cNvPr id="27" name="CuadroTexto 26">
            <a:extLst>
              <a:ext uri="{FF2B5EF4-FFF2-40B4-BE49-F238E27FC236}">
                <a16:creationId xmlns:a16="http://schemas.microsoft.com/office/drawing/2014/main" id="{EB1E4C12-11EC-4070-A192-0127D8E001EF}"/>
              </a:ext>
            </a:extLst>
          </p:cNvPr>
          <p:cNvSpPr txBox="1"/>
          <p:nvPr/>
        </p:nvSpPr>
        <p:spPr>
          <a:xfrm>
            <a:off x="4443015" y="4461634"/>
            <a:ext cx="1007421" cy="369332"/>
          </a:xfrm>
          <a:prstGeom prst="rect">
            <a:avLst/>
          </a:prstGeom>
          <a:noFill/>
        </p:spPr>
        <p:txBody>
          <a:bodyPr wrap="square" rtlCol="0">
            <a:spAutoFit/>
          </a:bodyPr>
          <a:lstStyle/>
          <a:p>
            <a:pPr algn="ctr"/>
            <a:r>
              <a:rPr lang="es-ES" b="1" dirty="0"/>
              <a:t>$12.446</a:t>
            </a:r>
            <a:endParaRPr lang="es-CO" b="1" dirty="0"/>
          </a:p>
        </p:txBody>
      </p:sp>
      <p:sp>
        <p:nvSpPr>
          <p:cNvPr id="28" name="CuadroTexto 27">
            <a:extLst>
              <a:ext uri="{FF2B5EF4-FFF2-40B4-BE49-F238E27FC236}">
                <a16:creationId xmlns:a16="http://schemas.microsoft.com/office/drawing/2014/main" id="{07415378-2072-498F-A989-7B01EAB32997}"/>
              </a:ext>
            </a:extLst>
          </p:cNvPr>
          <p:cNvSpPr txBox="1"/>
          <p:nvPr/>
        </p:nvSpPr>
        <p:spPr>
          <a:xfrm>
            <a:off x="4442583" y="5000177"/>
            <a:ext cx="1007421" cy="369332"/>
          </a:xfrm>
          <a:prstGeom prst="rect">
            <a:avLst/>
          </a:prstGeom>
          <a:noFill/>
        </p:spPr>
        <p:txBody>
          <a:bodyPr wrap="square" rtlCol="0">
            <a:spAutoFit/>
          </a:bodyPr>
          <a:lstStyle/>
          <a:p>
            <a:pPr algn="ctr"/>
            <a:r>
              <a:rPr lang="es-ES" b="1" dirty="0"/>
              <a:t>$1.968</a:t>
            </a:r>
            <a:endParaRPr lang="es-CO" b="1" dirty="0"/>
          </a:p>
        </p:txBody>
      </p:sp>
      <p:sp>
        <p:nvSpPr>
          <p:cNvPr id="17" name="Rectángulo 16">
            <a:extLst>
              <a:ext uri="{FF2B5EF4-FFF2-40B4-BE49-F238E27FC236}">
                <a16:creationId xmlns:a16="http://schemas.microsoft.com/office/drawing/2014/main" id="{6402A2A8-4B16-4164-87A3-40B7F1D0CB25}"/>
              </a:ext>
            </a:extLst>
          </p:cNvPr>
          <p:cNvSpPr/>
          <p:nvPr/>
        </p:nvSpPr>
        <p:spPr>
          <a:xfrm>
            <a:off x="1660794" y="1451667"/>
            <a:ext cx="4300281" cy="507831"/>
          </a:xfrm>
          <a:prstGeom prst="rect">
            <a:avLst/>
          </a:prstGeom>
        </p:spPr>
        <p:txBody>
          <a:bodyPr wrap="square">
            <a:spAutoFit/>
          </a:bodyPr>
          <a:lstStyle/>
          <a:p>
            <a:pPr algn="ctr"/>
            <a:r>
              <a:rPr lang="es-ES" sz="1350" b="1" dirty="0">
                <a:latin typeface="Calibri" panose="020F0502020204030204" pitchFamily="34" charset="0"/>
              </a:rPr>
              <a:t>DESTINACIONES Y TRANSFERENCIAS RECURSOS LIQUIDOS 2018</a:t>
            </a:r>
            <a:r>
              <a:rPr lang="es-ES" sz="1350" dirty="0"/>
              <a:t> </a:t>
            </a:r>
            <a:endParaRPr lang="es-CO" sz="1350" dirty="0"/>
          </a:p>
        </p:txBody>
      </p:sp>
      <p:sp>
        <p:nvSpPr>
          <p:cNvPr id="18" name="Rectángulo 17">
            <a:extLst>
              <a:ext uri="{FF2B5EF4-FFF2-40B4-BE49-F238E27FC236}">
                <a16:creationId xmlns:a16="http://schemas.microsoft.com/office/drawing/2014/main" id="{386D61FA-7B50-4DCE-A282-644905E81142}"/>
              </a:ext>
            </a:extLst>
          </p:cNvPr>
          <p:cNvSpPr/>
          <p:nvPr/>
        </p:nvSpPr>
        <p:spPr>
          <a:xfrm>
            <a:off x="5961076" y="1625850"/>
            <a:ext cx="4205983" cy="300082"/>
          </a:xfrm>
          <a:prstGeom prst="rect">
            <a:avLst/>
          </a:prstGeom>
        </p:spPr>
        <p:txBody>
          <a:bodyPr wrap="square">
            <a:spAutoFit/>
          </a:bodyPr>
          <a:lstStyle/>
          <a:p>
            <a:pPr algn="ctr"/>
            <a:r>
              <a:rPr lang="es-CO" sz="1350" b="1" dirty="0">
                <a:latin typeface="Calibri" panose="020F0502020204030204" pitchFamily="34" charset="0"/>
              </a:rPr>
              <a:t>DESTINACIONES EN ESPECIE</a:t>
            </a:r>
            <a:r>
              <a:rPr lang="es-CO" sz="1350" dirty="0"/>
              <a:t> </a:t>
            </a:r>
          </a:p>
        </p:txBody>
      </p:sp>
      <p:cxnSp>
        <p:nvCxnSpPr>
          <p:cNvPr id="22" name="Conector recto 21">
            <a:extLst>
              <a:ext uri="{FF2B5EF4-FFF2-40B4-BE49-F238E27FC236}">
                <a16:creationId xmlns:a16="http://schemas.microsoft.com/office/drawing/2014/main" id="{DF7E3853-0A32-4EC0-AC1D-34EF057EA49F}"/>
              </a:ext>
            </a:extLst>
          </p:cNvPr>
          <p:cNvCxnSpPr>
            <a:endCxn id="15" idx="1"/>
          </p:cNvCxnSpPr>
          <p:nvPr/>
        </p:nvCxnSpPr>
        <p:spPr>
          <a:xfrm>
            <a:off x="3514642" y="2061365"/>
            <a:ext cx="952964" cy="6588"/>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Conector recto 63">
            <a:extLst>
              <a:ext uri="{FF2B5EF4-FFF2-40B4-BE49-F238E27FC236}">
                <a16:creationId xmlns:a16="http://schemas.microsoft.com/office/drawing/2014/main" id="{EC74B646-48DA-48C1-A569-8A9076F92964}"/>
              </a:ext>
            </a:extLst>
          </p:cNvPr>
          <p:cNvCxnSpPr/>
          <p:nvPr/>
        </p:nvCxnSpPr>
        <p:spPr>
          <a:xfrm flipV="1">
            <a:off x="3517159" y="2559574"/>
            <a:ext cx="952964" cy="495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5" name="Conector recto 64">
            <a:extLst>
              <a:ext uri="{FF2B5EF4-FFF2-40B4-BE49-F238E27FC236}">
                <a16:creationId xmlns:a16="http://schemas.microsoft.com/office/drawing/2014/main" id="{7D7A1886-8929-41A4-9BAB-BEBAAEA31C59}"/>
              </a:ext>
            </a:extLst>
          </p:cNvPr>
          <p:cNvCxnSpPr/>
          <p:nvPr/>
        </p:nvCxnSpPr>
        <p:spPr>
          <a:xfrm flipV="1">
            <a:off x="3517159" y="3089880"/>
            <a:ext cx="952964" cy="495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6" name="Conector recto 65">
            <a:extLst>
              <a:ext uri="{FF2B5EF4-FFF2-40B4-BE49-F238E27FC236}">
                <a16:creationId xmlns:a16="http://schemas.microsoft.com/office/drawing/2014/main" id="{9AB1F72E-621B-47D5-9713-FDA9BBC90F5E}"/>
              </a:ext>
            </a:extLst>
          </p:cNvPr>
          <p:cNvCxnSpPr/>
          <p:nvPr/>
        </p:nvCxnSpPr>
        <p:spPr>
          <a:xfrm flipV="1">
            <a:off x="3516448" y="3562550"/>
            <a:ext cx="952964" cy="495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7" name="Conector recto 66">
            <a:extLst>
              <a:ext uri="{FF2B5EF4-FFF2-40B4-BE49-F238E27FC236}">
                <a16:creationId xmlns:a16="http://schemas.microsoft.com/office/drawing/2014/main" id="{0B67ED98-D148-47D6-AFA1-75E81B7DF47F}"/>
              </a:ext>
            </a:extLst>
          </p:cNvPr>
          <p:cNvCxnSpPr>
            <a:cxnSpLocks/>
          </p:cNvCxnSpPr>
          <p:nvPr/>
        </p:nvCxnSpPr>
        <p:spPr>
          <a:xfrm flipV="1">
            <a:off x="3696109" y="4105408"/>
            <a:ext cx="764252" cy="495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8" name="Conector recto 67">
            <a:extLst>
              <a:ext uri="{FF2B5EF4-FFF2-40B4-BE49-F238E27FC236}">
                <a16:creationId xmlns:a16="http://schemas.microsoft.com/office/drawing/2014/main" id="{4DB09FC5-B2D4-41C1-87CD-4D06B92298F5}"/>
              </a:ext>
            </a:extLst>
          </p:cNvPr>
          <p:cNvCxnSpPr/>
          <p:nvPr/>
        </p:nvCxnSpPr>
        <p:spPr>
          <a:xfrm flipV="1">
            <a:off x="3518965" y="4647198"/>
            <a:ext cx="952964" cy="495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8" name="Conector recto 77">
            <a:extLst>
              <a:ext uri="{FF2B5EF4-FFF2-40B4-BE49-F238E27FC236}">
                <a16:creationId xmlns:a16="http://schemas.microsoft.com/office/drawing/2014/main" id="{62DB60FF-6616-468E-88BA-0EEA1A81E7E3}"/>
              </a:ext>
            </a:extLst>
          </p:cNvPr>
          <p:cNvCxnSpPr>
            <a:cxnSpLocks/>
          </p:cNvCxnSpPr>
          <p:nvPr/>
        </p:nvCxnSpPr>
        <p:spPr>
          <a:xfrm>
            <a:off x="4299348" y="5200900"/>
            <a:ext cx="140009" cy="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9" name="Grupo 8">
            <a:extLst>
              <a:ext uri="{FF2B5EF4-FFF2-40B4-BE49-F238E27FC236}">
                <a16:creationId xmlns:a16="http://schemas.microsoft.com/office/drawing/2014/main" id="{FD5654CF-ED6C-4E6E-9E2D-3C4E70CD98F9}"/>
              </a:ext>
            </a:extLst>
          </p:cNvPr>
          <p:cNvGrpSpPr/>
          <p:nvPr/>
        </p:nvGrpSpPr>
        <p:grpSpPr>
          <a:xfrm>
            <a:off x="6474254" y="2122165"/>
            <a:ext cx="3727633" cy="606152"/>
            <a:chOff x="6600337" y="1302241"/>
            <a:chExt cx="4970177" cy="808203"/>
          </a:xfrm>
        </p:grpSpPr>
        <p:pic>
          <p:nvPicPr>
            <p:cNvPr id="1036" name="Picture 12" descr="transparent logo">
              <a:extLst>
                <a:ext uri="{FF2B5EF4-FFF2-40B4-BE49-F238E27FC236}">
                  <a16:creationId xmlns:a16="http://schemas.microsoft.com/office/drawing/2014/main" id="{25E18CA8-DE22-405D-8E53-5C2521AEE65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00337" y="1302241"/>
              <a:ext cx="2175957" cy="808203"/>
            </a:xfrm>
            <a:prstGeom prst="rect">
              <a:avLst/>
            </a:prstGeom>
            <a:noFill/>
            <a:extLst>
              <a:ext uri="{909E8E84-426E-40DD-AFC4-6F175D3DCCD1}">
                <a14:hiddenFill xmlns:a14="http://schemas.microsoft.com/office/drawing/2010/main">
                  <a:solidFill>
                    <a:srgbClr val="FFFFFF"/>
                  </a:solidFill>
                </a14:hiddenFill>
              </a:ext>
            </a:extLst>
          </p:spPr>
        </p:pic>
        <p:sp>
          <p:nvSpPr>
            <p:cNvPr id="54" name="CuadroTexto 53">
              <a:extLst>
                <a:ext uri="{FF2B5EF4-FFF2-40B4-BE49-F238E27FC236}">
                  <a16:creationId xmlns:a16="http://schemas.microsoft.com/office/drawing/2014/main" id="{D0BA7736-9BA5-45FF-9F10-451258B8F5B9}"/>
                </a:ext>
              </a:extLst>
            </p:cNvPr>
            <p:cNvSpPr txBox="1"/>
            <p:nvPr/>
          </p:nvSpPr>
          <p:spPr>
            <a:xfrm>
              <a:off x="10227286" y="1605485"/>
              <a:ext cx="1343228" cy="492443"/>
            </a:xfrm>
            <a:prstGeom prst="rect">
              <a:avLst/>
            </a:prstGeom>
            <a:noFill/>
          </p:spPr>
          <p:txBody>
            <a:bodyPr wrap="square" rtlCol="0">
              <a:spAutoFit/>
            </a:bodyPr>
            <a:lstStyle/>
            <a:p>
              <a:pPr algn="ctr"/>
              <a:r>
                <a:rPr lang="es-ES" b="1" dirty="0"/>
                <a:t>$ 2,055</a:t>
              </a:r>
            </a:p>
          </p:txBody>
        </p:sp>
        <p:cxnSp>
          <p:nvCxnSpPr>
            <p:cNvPr id="82" name="Conector recto 81">
              <a:extLst>
                <a:ext uri="{FF2B5EF4-FFF2-40B4-BE49-F238E27FC236}">
                  <a16:creationId xmlns:a16="http://schemas.microsoft.com/office/drawing/2014/main" id="{4FE25124-617A-45B3-8DD5-325D245B96D6}"/>
                </a:ext>
              </a:extLst>
            </p:cNvPr>
            <p:cNvCxnSpPr/>
            <p:nvPr/>
          </p:nvCxnSpPr>
          <p:spPr>
            <a:xfrm flipV="1">
              <a:off x="8897288" y="1860371"/>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7" name="Grupo 6">
            <a:extLst>
              <a:ext uri="{FF2B5EF4-FFF2-40B4-BE49-F238E27FC236}">
                <a16:creationId xmlns:a16="http://schemas.microsoft.com/office/drawing/2014/main" id="{C18984FA-1E91-42C3-B589-6705A8862F99}"/>
              </a:ext>
            </a:extLst>
          </p:cNvPr>
          <p:cNvGrpSpPr/>
          <p:nvPr/>
        </p:nvGrpSpPr>
        <p:grpSpPr>
          <a:xfrm>
            <a:off x="6493061" y="2760182"/>
            <a:ext cx="3703163" cy="708016"/>
            <a:chOff x="6619316" y="2654199"/>
            <a:chExt cx="4937550" cy="944020"/>
          </a:xfrm>
        </p:grpSpPr>
        <p:pic>
          <p:nvPicPr>
            <p:cNvPr id="33" name="Picture 6" descr="Presidencia de la RepÃºblica">
              <a:extLst>
                <a:ext uri="{FF2B5EF4-FFF2-40B4-BE49-F238E27FC236}">
                  <a16:creationId xmlns:a16="http://schemas.microsoft.com/office/drawing/2014/main" id="{717A9C7C-6418-4890-B786-8074D24D45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9316" y="3049291"/>
              <a:ext cx="2223385" cy="548394"/>
            </a:xfrm>
            <a:prstGeom prst="rect">
              <a:avLst/>
            </a:prstGeom>
            <a:noFill/>
            <a:extLst>
              <a:ext uri="{909E8E84-426E-40DD-AFC4-6F175D3DCCD1}">
                <a14:hiddenFill xmlns:a14="http://schemas.microsoft.com/office/drawing/2010/main">
                  <a:solidFill>
                    <a:srgbClr val="FFFFFF"/>
                  </a:solidFill>
                </a14:hiddenFill>
              </a:ext>
            </a:extLst>
          </p:spPr>
        </p:pic>
        <p:sp>
          <p:nvSpPr>
            <p:cNvPr id="44" name="CuadroTexto 43">
              <a:extLst>
                <a:ext uri="{FF2B5EF4-FFF2-40B4-BE49-F238E27FC236}">
                  <a16:creationId xmlns:a16="http://schemas.microsoft.com/office/drawing/2014/main" id="{A8766FD2-FC94-4F19-89E6-0513BC2F8C13}"/>
                </a:ext>
              </a:extLst>
            </p:cNvPr>
            <p:cNvSpPr txBox="1"/>
            <p:nvPr/>
          </p:nvSpPr>
          <p:spPr>
            <a:xfrm>
              <a:off x="10213638" y="3105777"/>
              <a:ext cx="1343228" cy="492442"/>
            </a:xfrm>
            <a:prstGeom prst="rect">
              <a:avLst/>
            </a:prstGeom>
            <a:noFill/>
          </p:spPr>
          <p:txBody>
            <a:bodyPr wrap="square" rtlCol="0">
              <a:spAutoFit/>
            </a:bodyPr>
            <a:lstStyle/>
            <a:p>
              <a:pPr algn="ctr"/>
              <a:r>
                <a:rPr lang="es-ES" b="1" dirty="0"/>
                <a:t>$ 3,872</a:t>
              </a:r>
            </a:p>
          </p:txBody>
        </p:sp>
        <p:cxnSp>
          <p:nvCxnSpPr>
            <p:cNvPr id="83" name="Conector recto 82">
              <a:extLst>
                <a:ext uri="{FF2B5EF4-FFF2-40B4-BE49-F238E27FC236}">
                  <a16:creationId xmlns:a16="http://schemas.microsoft.com/office/drawing/2014/main" id="{8EE4A293-A7C4-4999-B325-1E086A4E4942}"/>
                </a:ext>
              </a:extLst>
            </p:cNvPr>
            <p:cNvCxnSpPr/>
            <p:nvPr/>
          </p:nvCxnSpPr>
          <p:spPr>
            <a:xfrm flipV="1">
              <a:off x="8956667" y="2654199"/>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6" name="Grupo 5">
            <a:extLst>
              <a:ext uri="{FF2B5EF4-FFF2-40B4-BE49-F238E27FC236}">
                <a16:creationId xmlns:a16="http://schemas.microsoft.com/office/drawing/2014/main" id="{5B33200A-F05A-4F1B-A2AE-2941E27727C3}"/>
              </a:ext>
            </a:extLst>
          </p:cNvPr>
          <p:cNvGrpSpPr/>
          <p:nvPr/>
        </p:nvGrpSpPr>
        <p:grpSpPr>
          <a:xfrm>
            <a:off x="6518185" y="3350147"/>
            <a:ext cx="3684448" cy="835495"/>
            <a:chOff x="6611479" y="3336497"/>
            <a:chExt cx="4912597" cy="1113993"/>
          </a:xfrm>
        </p:grpSpPr>
        <p:pic>
          <p:nvPicPr>
            <p:cNvPr id="35" name="Picture 8" descr="https://www.fiscalia.gov.co/colombia/wp-content/uploads/LOGO-WEB.png">
              <a:extLst>
                <a:ext uri="{FF2B5EF4-FFF2-40B4-BE49-F238E27FC236}">
                  <a16:creationId xmlns:a16="http://schemas.microsoft.com/office/drawing/2014/main" id="{43F9A6C0-1A0B-406D-A545-4CF0E1CDA11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7087" r="68920"/>
            <a:stretch/>
          </p:blipFill>
          <p:spPr bwMode="auto">
            <a:xfrm>
              <a:off x="6611479" y="3791677"/>
              <a:ext cx="2083125" cy="658813"/>
            </a:xfrm>
            <a:prstGeom prst="rect">
              <a:avLst/>
            </a:prstGeom>
            <a:noFill/>
            <a:extLst>
              <a:ext uri="{909E8E84-426E-40DD-AFC4-6F175D3DCCD1}">
                <a14:hiddenFill xmlns:a14="http://schemas.microsoft.com/office/drawing/2010/main">
                  <a:solidFill>
                    <a:srgbClr val="FFFFFF"/>
                  </a:solidFill>
                </a14:hiddenFill>
              </a:ext>
            </a:extLst>
          </p:spPr>
        </p:pic>
        <p:sp>
          <p:nvSpPr>
            <p:cNvPr id="46" name="CuadroTexto 45">
              <a:extLst>
                <a:ext uri="{FF2B5EF4-FFF2-40B4-BE49-F238E27FC236}">
                  <a16:creationId xmlns:a16="http://schemas.microsoft.com/office/drawing/2014/main" id="{B0DD8E82-DE5E-4FB2-8FC9-95BBCED1745D}"/>
                </a:ext>
              </a:extLst>
            </p:cNvPr>
            <p:cNvSpPr txBox="1"/>
            <p:nvPr/>
          </p:nvSpPr>
          <p:spPr>
            <a:xfrm>
              <a:off x="10180848" y="3896853"/>
              <a:ext cx="1343228" cy="492443"/>
            </a:xfrm>
            <a:prstGeom prst="rect">
              <a:avLst/>
            </a:prstGeom>
            <a:noFill/>
          </p:spPr>
          <p:txBody>
            <a:bodyPr wrap="square" rtlCol="0">
              <a:spAutoFit/>
            </a:bodyPr>
            <a:lstStyle/>
            <a:p>
              <a:pPr algn="ctr"/>
              <a:r>
                <a:rPr lang="es-ES" b="1" dirty="0"/>
                <a:t>$ 8,846</a:t>
              </a:r>
            </a:p>
          </p:txBody>
        </p:sp>
        <p:cxnSp>
          <p:nvCxnSpPr>
            <p:cNvPr id="84" name="Conector recto 83">
              <a:extLst>
                <a:ext uri="{FF2B5EF4-FFF2-40B4-BE49-F238E27FC236}">
                  <a16:creationId xmlns:a16="http://schemas.microsoft.com/office/drawing/2014/main" id="{22E66FFB-A484-4751-9753-482D3811E3E4}"/>
                </a:ext>
              </a:extLst>
            </p:cNvPr>
            <p:cNvCxnSpPr/>
            <p:nvPr/>
          </p:nvCxnSpPr>
          <p:spPr>
            <a:xfrm flipV="1">
              <a:off x="8956667" y="3336497"/>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5" name="Conector recto 84">
              <a:extLst>
                <a:ext uri="{FF2B5EF4-FFF2-40B4-BE49-F238E27FC236}">
                  <a16:creationId xmlns:a16="http://schemas.microsoft.com/office/drawing/2014/main" id="{97D21759-87F2-413E-8A4E-2D214F3BCA67}"/>
                </a:ext>
              </a:extLst>
            </p:cNvPr>
            <p:cNvCxnSpPr/>
            <p:nvPr/>
          </p:nvCxnSpPr>
          <p:spPr>
            <a:xfrm flipV="1">
              <a:off x="8976935" y="4121083"/>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cxnSp>
        <p:nvCxnSpPr>
          <p:cNvPr id="62" name="Conector recto 61">
            <a:extLst>
              <a:ext uri="{FF2B5EF4-FFF2-40B4-BE49-F238E27FC236}">
                <a16:creationId xmlns:a16="http://schemas.microsoft.com/office/drawing/2014/main" id="{6306783A-CD5A-4367-95D3-57B9B242D369}"/>
              </a:ext>
            </a:extLst>
          </p:cNvPr>
          <p:cNvCxnSpPr/>
          <p:nvPr/>
        </p:nvCxnSpPr>
        <p:spPr>
          <a:xfrm flipV="1">
            <a:off x="4439356" y="5416714"/>
            <a:ext cx="952964" cy="495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3" name="CuadroTexto 62">
            <a:extLst>
              <a:ext uri="{FF2B5EF4-FFF2-40B4-BE49-F238E27FC236}">
                <a16:creationId xmlns:a16="http://schemas.microsoft.com/office/drawing/2014/main" id="{C068BE02-FA65-4EF8-9B44-74313D7889DF}"/>
              </a:ext>
            </a:extLst>
          </p:cNvPr>
          <p:cNvSpPr txBox="1"/>
          <p:nvPr/>
        </p:nvSpPr>
        <p:spPr>
          <a:xfrm>
            <a:off x="4442583" y="5531122"/>
            <a:ext cx="1007421" cy="369332"/>
          </a:xfrm>
          <a:prstGeom prst="rect">
            <a:avLst/>
          </a:prstGeom>
          <a:noFill/>
        </p:spPr>
        <p:txBody>
          <a:bodyPr wrap="square" rtlCol="0">
            <a:spAutoFit/>
          </a:bodyPr>
          <a:lstStyle/>
          <a:p>
            <a:pPr algn="ctr"/>
            <a:r>
              <a:rPr lang="es-ES" b="1" dirty="0"/>
              <a:t>$81.682</a:t>
            </a:r>
            <a:endParaRPr lang="es-CO" b="1" dirty="0"/>
          </a:p>
        </p:txBody>
      </p:sp>
      <p:sp>
        <p:nvSpPr>
          <p:cNvPr id="69" name="Título 1">
            <a:extLst>
              <a:ext uri="{FF2B5EF4-FFF2-40B4-BE49-F238E27FC236}">
                <a16:creationId xmlns:a16="http://schemas.microsoft.com/office/drawing/2014/main" id="{1B74E7EB-6C9B-49C9-BF0F-CBADF89970AD}"/>
              </a:ext>
            </a:extLst>
          </p:cNvPr>
          <p:cNvSpPr txBox="1">
            <a:spLocks/>
          </p:cNvSpPr>
          <p:nvPr/>
        </p:nvSpPr>
        <p:spPr>
          <a:xfrm>
            <a:off x="1729711" y="203787"/>
            <a:ext cx="6249970" cy="607146"/>
          </a:xfrm>
          <a:prstGeom prst="rect">
            <a:avLst/>
          </a:prstGeom>
          <a:noFill/>
        </p:spPr>
        <p:txBody>
          <a:bodyPr wrap="square" rtlCol="0">
            <a:spAutoFit/>
          </a:bodyPr>
          <a:lstStyle>
            <a:defPPr>
              <a:defRPr lang="es-ES"/>
            </a:defPPr>
            <a:lvl1pPr>
              <a:defRPr sz="2500">
                <a:solidFill>
                  <a:srgbClr val="0070C0"/>
                </a:solidFill>
                <a:latin typeface="Lato Bold"/>
                <a:cs typeface="Lato Bold"/>
              </a:defRPr>
            </a:lvl1pPr>
          </a:lstStyle>
          <a:p>
            <a:pPr algn="ctr"/>
            <a:r>
              <a:rPr lang="es-ES" sz="2400" b="1" dirty="0"/>
              <a:t>TRANSFERENCIAS</a:t>
            </a:r>
            <a:r>
              <a:rPr lang="es-ES" b="1" dirty="0"/>
              <a:t> REALIZADAS VIGENCIA 2018</a:t>
            </a:r>
            <a:endParaRPr lang="es-CO" b="1" dirty="0"/>
          </a:p>
        </p:txBody>
      </p:sp>
      <p:sp>
        <p:nvSpPr>
          <p:cNvPr id="47" name="Rectángulo 46">
            <a:extLst>
              <a:ext uri="{FF2B5EF4-FFF2-40B4-BE49-F238E27FC236}">
                <a16:creationId xmlns:a16="http://schemas.microsoft.com/office/drawing/2014/main" id="{E834A7B3-CDC7-4AAD-84EE-618CF40FDD7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8" name="CuadroTexto 47">
            <a:extLst>
              <a:ext uri="{FF2B5EF4-FFF2-40B4-BE49-F238E27FC236}">
                <a16:creationId xmlns:a16="http://schemas.microsoft.com/office/drawing/2014/main" id="{E5F5D294-1380-44B0-A9A3-1547B51A4F57}"/>
              </a:ext>
            </a:extLst>
          </p:cNvPr>
          <p:cNvSpPr txBox="1"/>
          <p:nvPr/>
        </p:nvSpPr>
        <p:spPr>
          <a:xfrm>
            <a:off x="3785133" y="6520419"/>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49" name="Imagen 48">
            <a:extLst>
              <a:ext uri="{FF2B5EF4-FFF2-40B4-BE49-F238E27FC236}">
                <a16:creationId xmlns:a16="http://schemas.microsoft.com/office/drawing/2014/main" id="{55FCF73D-9C10-46C7-ADFE-E8D6DF07DF6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50" name="Imagen 49">
            <a:extLst>
              <a:ext uri="{FF2B5EF4-FFF2-40B4-BE49-F238E27FC236}">
                <a16:creationId xmlns:a16="http://schemas.microsoft.com/office/drawing/2014/main" id="{1FFA49DA-A195-4D29-ABCF-D441F5C0EF1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1967964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inisterio de Justicia y del Derecho">
            <a:extLst>
              <a:ext uri="{FF2B5EF4-FFF2-40B4-BE49-F238E27FC236}">
                <a16:creationId xmlns:a16="http://schemas.microsoft.com/office/drawing/2014/main" id="{94644CBE-D0B6-4EC9-9F97-CEDAAD4DD8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262" y="1323836"/>
            <a:ext cx="2178785" cy="58605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ama Judicial">
            <a:extLst>
              <a:ext uri="{FF2B5EF4-FFF2-40B4-BE49-F238E27FC236}">
                <a16:creationId xmlns:a16="http://schemas.microsoft.com/office/drawing/2014/main" id="{5EC84B51-CAA1-4031-88BD-BED9DA529A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262" y="1991831"/>
            <a:ext cx="560955" cy="566009"/>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3D6C6F1F-904E-46E8-AA67-FBF907BE5A48}"/>
              </a:ext>
            </a:extLst>
          </p:cNvPr>
          <p:cNvPicPr>
            <a:picLocks noChangeAspect="1"/>
          </p:cNvPicPr>
          <p:nvPr/>
        </p:nvPicPr>
        <p:blipFill rotWithShape="1">
          <a:blip r:embed="rId4"/>
          <a:srcRect l="13881" t="19893" r="50000" b="67503"/>
          <a:stretch/>
        </p:blipFill>
        <p:spPr>
          <a:xfrm>
            <a:off x="341567" y="2704301"/>
            <a:ext cx="2223385" cy="436194"/>
          </a:xfrm>
          <a:prstGeom prst="rect">
            <a:avLst/>
          </a:prstGeom>
        </p:spPr>
      </p:pic>
      <p:pic>
        <p:nvPicPr>
          <p:cNvPr id="1030" name="Picture 6" descr="Presidencia de la RepÃºblica">
            <a:extLst>
              <a:ext uri="{FF2B5EF4-FFF2-40B4-BE49-F238E27FC236}">
                <a16:creationId xmlns:a16="http://schemas.microsoft.com/office/drawing/2014/main" id="{E77A0C36-4929-4D02-A326-28DE104805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486" y="3322249"/>
            <a:ext cx="2223385" cy="54839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05DAB642-4EC8-40DB-B475-689202AB72FF}"/>
              </a:ext>
            </a:extLst>
          </p:cNvPr>
          <p:cNvPicPr>
            <a:picLocks noChangeAspect="1"/>
          </p:cNvPicPr>
          <p:nvPr/>
        </p:nvPicPr>
        <p:blipFill>
          <a:blip r:embed="rId6"/>
          <a:stretch>
            <a:fillRect/>
          </a:stretch>
        </p:blipFill>
        <p:spPr>
          <a:xfrm>
            <a:off x="330486" y="4025102"/>
            <a:ext cx="569731" cy="578007"/>
          </a:xfrm>
          <a:prstGeom prst="rect">
            <a:avLst/>
          </a:prstGeom>
        </p:spPr>
      </p:pic>
      <p:pic>
        <p:nvPicPr>
          <p:cNvPr id="1032" name="Picture 8" descr="https://www.fiscalia.gov.co/colombia/wp-content/uploads/LOGO-WEB.png">
            <a:extLst>
              <a:ext uri="{FF2B5EF4-FFF2-40B4-BE49-F238E27FC236}">
                <a16:creationId xmlns:a16="http://schemas.microsoft.com/office/drawing/2014/main" id="{B5004391-4EB6-421B-B11C-96F1459FDC8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7087" r="68920"/>
          <a:stretch/>
        </p:blipFill>
        <p:spPr bwMode="auto">
          <a:xfrm>
            <a:off x="322649" y="4733381"/>
            <a:ext cx="2083125" cy="658813"/>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n 10">
            <a:extLst>
              <a:ext uri="{FF2B5EF4-FFF2-40B4-BE49-F238E27FC236}">
                <a16:creationId xmlns:a16="http://schemas.microsoft.com/office/drawing/2014/main" id="{83CD9936-0E87-4AAF-BABF-E28E26FD7623}"/>
              </a:ext>
            </a:extLst>
          </p:cNvPr>
          <p:cNvPicPr>
            <a:picLocks noChangeAspect="1"/>
          </p:cNvPicPr>
          <p:nvPr/>
        </p:nvPicPr>
        <p:blipFill rotWithShape="1">
          <a:blip r:embed="rId8"/>
          <a:srcRect l="21770" t="24296" r="55448" b="67154"/>
          <a:stretch/>
        </p:blipFill>
        <p:spPr>
          <a:xfrm>
            <a:off x="182389" y="5351236"/>
            <a:ext cx="3638574" cy="823850"/>
          </a:xfrm>
          <a:prstGeom prst="rect">
            <a:avLst/>
          </a:prstGeom>
        </p:spPr>
      </p:pic>
      <p:pic>
        <p:nvPicPr>
          <p:cNvPr id="1034" name="Picture 10" descr="Ministerio de Salud y ProtecciÃ³n Social - RepÃºblica de Colombia">
            <a:extLst>
              <a:ext uri="{FF2B5EF4-FFF2-40B4-BE49-F238E27FC236}">
                <a16:creationId xmlns:a16="http://schemas.microsoft.com/office/drawing/2014/main" id="{053C31B6-D445-4157-89CC-BF3890F29EB5}"/>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50000" t="1" r="-966" b="-6716"/>
          <a:stretch/>
        </p:blipFill>
        <p:spPr bwMode="auto">
          <a:xfrm>
            <a:off x="250629" y="6126633"/>
            <a:ext cx="2223385" cy="586052"/>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3CFD6A50-0784-48FC-A2BE-399D8BDE2D27}"/>
              </a:ext>
            </a:extLst>
          </p:cNvPr>
          <p:cNvSpPr txBox="1"/>
          <p:nvPr/>
        </p:nvSpPr>
        <p:spPr>
          <a:xfrm>
            <a:off x="833783" y="4134719"/>
            <a:ext cx="2223385" cy="369332"/>
          </a:xfrm>
          <a:prstGeom prst="rect">
            <a:avLst/>
          </a:prstGeom>
          <a:noFill/>
        </p:spPr>
        <p:txBody>
          <a:bodyPr wrap="square" rtlCol="0">
            <a:spAutoFit/>
          </a:bodyPr>
          <a:lstStyle/>
          <a:p>
            <a:r>
              <a:rPr lang="es-ES" b="1" dirty="0">
                <a:solidFill>
                  <a:schemeClr val="accent3">
                    <a:lumMod val="50000"/>
                  </a:schemeClr>
                </a:solidFill>
              </a:rPr>
              <a:t>POLICIA NACIONAL</a:t>
            </a:r>
            <a:endParaRPr lang="es-CO" b="1" dirty="0">
              <a:solidFill>
                <a:schemeClr val="accent3">
                  <a:lumMod val="50000"/>
                </a:schemeClr>
              </a:solidFill>
            </a:endParaRPr>
          </a:p>
        </p:txBody>
      </p:sp>
      <p:sp>
        <p:nvSpPr>
          <p:cNvPr id="19" name="CuadroTexto 18">
            <a:extLst>
              <a:ext uri="{FF2B5EF4-FFF2-40B4-BE49-F238E27FC236}">
                <a16:creationId xmlns:a16="http://schemas.microsoft.com/office/drawing/2014/main" id="{95C3886F-9F7D-4F7D-940F-F0EFBF441DBA}"/>
              </a:ext>
            </a:extLst>
          </p:cNvPr>
          <p:cNvSpPr txBox="1"/>
          <p:nvPr/>
        </p:nvSpPr>
        <p:spPr>
          <a:xfrm>
            <a:off x="889983" y="2077115"/>
            <a:ext cx="2223385" cy="369332"/>
          </a:xfrm>
          <a:prstGeom prst="rect">
            <a:avLst/>
          </a:prstGeom>
          <a:noFill/>
        </p:spPr>
        <p:txBody>
          <a:bodyPr wrap="square" rtlCol="0">
            <a:spAutoFit/>
          </a:bodyPr>
          <a:lstStyle/>
          <a:p>
            <a:r>
              <a:rPr lang="es-ES" b="1" dirty="0">
                <a:solidFill>
                  <a:srgbClr val="FFC000"/>
                </a:solidFill>
              </a:rPr>
              <a:t>RAMA JUDICIAL</a:t>
            </a:r>
            <a:endParaRPr lang="es-CO" b="1" dirty="0">
              <a:solidFill>
                <a:srgbClr val="FFC000"/>
              </a:solidFill>
            </a:endParaRPr>
          </a:p>
        </p:txBody>
      </p:sp>
      <p:cxnSp>
        <p:nvCxnSpPr>
          <p:cNvPr id="14" name="Conector recto 13">
            <a:extLst>
              <a:ext uri="{FF2B5EF4-FFF2-40B4-BE49-F238E27FC236}">
                <a16:creationId xmlns:a16="http://schemas.microsoft.com/office/drawing/2014/main" id="{1B07A191-DCD2-4541-8113-135E28D801C9}"/>
              </a:ext>
            </a:extLst>
          </p:cNvPr>
          <p:cNvCxnSpPr/>
          <p:nvPr/>
        </p:nvCxnSpPr>
        <p:spPr>
          <a:xfrm>
            <a:off x="5995920" y="749343"/>
            <a:ext cx="0" cy="5919776"/>
          </a:xfrm>
          <a:prstGeom prst="line">
            <a:avLst/>
          </a:prstGeom>
        </p:spPr>
        <p:style>
          <a:lnRef idx="2">
            <a:schemeClr val="accent1"/>
          </a:lnRef>
          <a:fillRef idx="0">
            <a:schemeClr val="accent1"/>
          </a:fillRef>
          <a:effectRef idx="1">
            <a:schemeClr val="accent1"/>
          </a:effectRef>
          <a:fontRef idx="minor">
            <a:schemeClr val="tx1"/>
          </a:fontRef>
        </p:style>
      </p:cxnSp>
      <p:sp>
        <p:nvSpPr>
          <p:cNvPr id="15" name="CuadroTexto 14">
            <a:extLst>
              <a:ext uri="{FF2B5EF4-FFF2-40B4-BE49-F238E27FC236}">
                <a16:creationId xmlns:a16="http://schemas.microsoft.com/office/drawing/2014/main" id="{3398C3E2-95BC-4F47-B06E-8840457C977D}"/>
              </a:ext>
            </a:extLst>
          </p:cNvPr>
          <p:cNvSpPr txBox="1"/>
          <p:nvPr/>
        </p:nvSpPr>
        <p:spPr>
          <a:xfrm>
            <a:off x="3924808" y="1368049"/>
            <a:ext cx="1343228" cy="461665"/>
          </a:xfrm>
          <a:prstGeom prst="rect">
            <a:avLst/>
          </a:prstGeom>
          <a:noFill/>
        </p:spPr>
        <p:txBody>
          <a:bodyPr wrap="square" rtlCol="0">
            <a:spAutoFit/>
          </a:bodyPr>
          <a:lstStyle/>
          <a:p>
            <a:pPr algn="ctr"/>
            <a:r>
              <a:rPr lang="es-ES" sz="2400" b="1" dirty="0"/>
              <a:t>$37.475</a:t>
            </a:r>
            <a:endParaRPr lang="es-CO" sz="2400" b="1" dirty="0"/>
          </a:p>
        </p:txBody>
      </p:sp>
      <p:sp>
        <p:nvSpPr>
          <p:cNvPr id="23" name="CuadroTexto 22">
            <a:extLst>
              <a:ext uri="{FF2B5EF4-FFF2-40B4-BE49-F238E27FC236}">
                <a16:creationId xmlns:a16="http://schemas.microsoft.com/office/drawing/2014/main" id="{2D83933E-CF9D-46C8-94E3-58E8C097134C}"/>
              </a:ext>
            </a:extLst>
          </p:cNvPr>
          <p:cNvSpPr txBox="1"/>
          <p:nvPr/>
        </p:nvSpPr>
        <p:spPr>
          <a:xfrm>
            <a:off x="3908413" y="2035023"/>
            <a:ext cx="1343228" cy="461665"/>
          </a:xfrm>
          <a:prstGeom prst="rect">
            <a:avLst/>
          </a:prstGeom>
          <a:noFill/>
        </p:spPr>
        <p:txBody>
          <a:bodyPr wrap="square" rtlCol="0">
            <a:spAutoFit/>
          </a:bodyPr>
          <a:lstStyle/>
          <a:p>
            <a:pPr algn="ctr"/>
            <a:r>
              <a:rPr lang="es-ES" sz="2400" b="1" dirty="0"/>
              <a:t>$60.050</a:t>
            </a:r>
            <a:endParaRPr lang="es-CO" sz="2400" b="1" dirty="0"/>
          </a:p>
        </p:txBody>
      </p:sp>
      <p:sp>
        <p:nvSpPr>
          <p:cNvPr id="24" name="CuadroTexto 23">
            <a:extLst>
              <a:ext uri="{FF2B5EF4-FFF2-40B4-BE49-F238E27FC236}">
                <a16:creationId xmlns:a16="http://schemas.microsoft.com/office/drawing/2014/main" id="{C2CDAE8B-2FC4-4BF1-89E8-935F45A32245}"/>
              </a:ext>
            </a:extLst>
          </p:cNvPr>
          <p:cNvSpPr txBox="1"/>
          <p:nvPr/>
        </p:nvSpPr>
        <p:spPr>
          <a:xfrm>
            <a:off x="3924807" y="2721193"/>
            <a:ext cx="1343228" cy="461665"/>
          </a:xfrm>
          <a:prstGeom prst="rect">
            <a:avLst/>
          </a:prstGeom>
          <a:noFill/>
        </p:spPr>
        <p:txBody>
          <a:bodyPr wrap="square" rtlCol="0">
            <a:spAutoFit/>
          </a:bodyPr>
          <a:lstStyle/>
          <a:p>
            <a:pPr algn="ctr"/>
            <a:r>
              <a:rPr lang="es-ES" sz="2400" b="1" dirty="0"/>
              <a:t>$34.193</a:t>
            </a:r>
            <a:endParaRPr lang="es-CO" sz="2400" b="1" dirty="0"/>
          </a:p>
        </p:txBody>
      </p:sp>
      <p:sp>
        <p:nvSpPr>
          <p:cNvPr id="25" name="CuadroTexto 24">
            <a:extLst>
              <a:ext uri="{FF2B5EF4-FFF2-40B4-BE49-F238E27FC236}">
                <a16:creationId xmlns:a16="http://schemas.microsoft.com/office/drawing/2014/main" id="{9ADCB73E-BF82-4323-9ADA-6204598658BE}"/>
              </a:ext>
            </a:extLst>
          </p:cNvPr>
          <p:cNvSpPr txBox="1"/>
          <p:nvPr/>
        </p:nvSpPr>
        <p:spPr>
          <a:xfrm>
            <a:off x="3924808" y="3343100"/>
            <a:ext cx="1343228" cy="461665"/>
          </a:xfrm>
          <a:prstGeom prst="rect">
            <a:avLst/>
          </a:prstGeom>
          <a:noFill/>
        </p:spPr>
        <p:txBody>
          <a:bodyPr wrap="square" rtlCol="0">
            <a:spAutoFit/>
          </a:bodyPr>
          <a:lstStyle/>
          <a:p>
            <a:pPr algn="ctr"/>
            <a:r>
              <a:rPr lang="es-ES" sz="2400" b="1" dirty="0"/>
              <a:t>$72.079</a:t>
            </a:r>
            <a:endParaRPr lang="es-CO" sz="2400" b="1" dirty="0"/>
          </a:p>
        </p:txBody>
      </p:sp>
      <p:sp>
        <p:nvSpPr>
          <p:cNvPr id="26" name="CuadroTexto 25">
            <a:extLst>
              <a:ext uri="{FF2B5EF4-FFF2-40B4-BE49-F238E27FC236}">
                <a16:creationId xmlns:a16="http://schemas.microsoft.com/office/drawing/2014/main" id="{C7D70786-3A3E-4892-997D-A8EC19831132}"/>
              </a:ext>
            </a:extLst>
          </p:cNvPr>
          <p:cNvSpPr txBox="1"/>
          <p:nvPr/>
        </p:nvSpPr>
        <p:spPr>
          <a:xfrm>
            <a:off x="3910820" y="4088121"/>
            <a:ext cx="1343228" cy="461665"/>
          </a:xfrm>
          <a:prstGeom prst="rect">
            <a:avLst/>
          </a:prstGeom>
          <a:noFill/>
        </p:spPr>
        <p:txBody>
          <a:bodyPr wrap="square" rtlCol="0">
            <a:spAutoFit/>
          </a:bodyPr>
          <a:lstStyle/>
          <a:p>
            <a:pPr algn="ctr"/>
            <a:r>
              <a:rPr lang="es-ES" sz="2400" b="1" dirty="0"/>
              <a:t>$29.056</a:t>
            </a:r>
            <a:endParaRPr lang="es-CO" sz="2400" b="1" dirty="0"/>
          </a:p>
        </p:txBody>
      </p:sp>
      <p:sp>
        <p:nvSpPr>
          <p:cNvPr id="27" name="CuadroTexto 26">
            <a:extLst>
              <a:ext uri="{FF2B5EF4-FFF2-40B4-BE49-F238E27FC236}">
                <a16:creationId xmlns:a16="http://schemas.microsoft.com/office/drawing/2014/main" id="{EB1E4C12-11EC-4070-A192-0127D8E001EF}"/>
              </a:ext>
            </a:extLst>
          </p:cNvPr>
          <p:cNvSpPr txBox="1"/>
          <p:nvPr/>
        </p:nvSpPr>
        <p:spPr>
          <a:xfrm>
            <a:off x="3892018" y="4805845"/>
            <a:ext cx="1343228" cy="461665"/>
          </a:xfrm>
          <a:prstGeom prst="rect">
            <a:avLst/>
          </a:prstGeom>
          <a:noFill/>
        </p:spPr>
        <p:txBody>
          <a:bodyPr wrap="square" rtlCol="0">
            <a:spAutoFit/>
          </a:bodyPr>
          <a:lstStyle/>
          <a:p>
            <a:pPr algn="ctr"/>
            <a:r>
              <a:rPr lang="es-ES" sz="2400" b="1" dirty="0"/>
              <a:t>$45.050</a:t>
            </a:r>
            <a:endParaRPr lang="es-CO" sz="2400" b="1" dirty="0"/>
          </a:p>
        </p:txBody>
      </p:sp>
      <p:sp>
        <p:nvSpPr>
          <p:cNvPr id="28" name="CuadroTexto 27">
            <a:extLst>
              <a:ext uri="{FF2B5EF4-FFF2-40B4-BE49-F238E27FC236}">
                <a16:creationId xmlns:a16="http://schemas.microsoft.com/office/drawing/2014/main" id="{07415378-2072-498F-A989-7B01EAB32997}"/>
              </a:ext>
            </a:extLst>
          </p:cNvPr>
          <p:cNvSpPr txBox="1"/>
          <p:nvPr/>
        </p:nvSpPr>
        <p:spPr>
          <a:xfrm>
            <a:off x="3891443" y="5523903"/>
            <a:ext cx="1343228" cy="461665"/>
          </a:xfrm>
          <a:prstGeom prst="rect">
            <a:avLst/>
          </a:prstGeom>
          <a:noFill/>
        </p:spPr>
        <p:txBody>
          <a:bodyPr wrap="square" rtlCol="0">
            <a:spAutoFit/>
          </a:bodyPr>
          <a:lstStyle/>
          <a:p>
            <a:pPr algn="ctr"/>
            <a:r>
              <a:rPr lang="es-ES" sz="2400" b="1" dirty="0"/>
              <a:t>$6.736</a:t>
            </a:r>
            <a:endParaRPr lang="es-CO" sz="2400" b="1" dirty="0"/>
          </a:p>
        </p:txBody>
      </p:sp>
      <p:sp>
        <p:nvSpPr>
          <p:cNvPr id="29" name="CuadroTexto 28">
            <a:extLst>
              <a:ext uri="{FF2B5EF4-FFF2-40B4-BE49-F238E27FC236}">
                <a16:creationId xmlns:a16="http://schemas.microsoft.com/office/drawing/2014/main" id="{A6255DC2-D70D-40E8-94AD-67DF410FE343}"/>
              </a:ext>
            </a:extLst>
          </p:cNvPr>
          <p:cNvSpPr txBox="1"/>
          <p:nvPr/>
        </p:nvSpPr>
        <p:spPr>
          <a:xfrm>
            <a:off x="3877233" y="6150095"/>
            <a:ext cx="1343228" cy="461665"/>
          </a:xfrm>
          <a:prstGeom prst="rect">
            <a:avLst/>
          </a:prstGeom>
          <a:noFill/>
        </p:spPr>
        <p:txBody>
          <a:bodyPr wrap="square" rtlCol="0">
            <a:spAutoFit/>
          </a:bodyPr>
          <a:lstStyle/>
          <a:p>
            <a:pPr algn="ctr"/>
            <a:r>
              <a:rPr lang="es-ES" sz="2400" b="1" dirty="0"/>
              <a:t>$1.251</a:t>
            </a:r>
            <a:endParaRPr lang="es-CO" sz="2400" b="1" dirty="0"/>
          </a:p>
        </p:txBody>
      </p:sp>
      <p:grpSp>
        <p:nvGrpSpPr>
          <p:cNvPr id="8" name="Grupo 7">
            <a:extLst>
              <a:ext uri="{FF2B5EF4-FFF2-40B4-BE49-F238E27FC236}">
                <a16:creationId xmlns:a16="http://schemas.microsoft.com/office/drawing/2014/main" id="{B549F2CC-6A32-4DDB-92AF-6A2596AE0D58}"/>
              </a:ext>
            </a:extLst>
          </p:cNvPr>
          <p:cNvGrpSpPr/>
          <p:nvPr/>
        </p:nvGrpSpPr>
        <p:grpSpPr>
          <a:xfrm>
            <a:off x="6630397" y="2390400"/>
            <a:ext cx="4926468" cy="487417"/>
            <a:chOff x="6630397" y="2390400"/>
            <a:chExt cx="4926468" cy="487417"/>
          </a:xfrm>
        </p:grpSpPr>
        <p:pic>
          <p:nvPicPr>
            <p:cNvPr id="32" name="Imagen 31">
              <a:extLst>
                <a:ext uri="{FF2B5EF4-FFF2-40B4-BE49-F238E27FC236}">
                  <a16:creationId xmlns:a16="http://schemas.microsoft.com/office/drawing/2014/main" id="{EC4666B3-E20D-4A86-AC32-31C9967232B5}"/>
                </a:ext>
              </a:extLst>
            </p:cNvPr>
            <p:cNvPicPr>
              <a:picLocks noChangeAspect="1"/>
            </p:cNvPicPr>
            <p:nvPr/>
          </p:nvPicPr>
          <p:blipFill rotWithShape="1">
            <a:blip r:embed="rId4"/>
            <a:srcRect l="13881" t="19893" r="50000" b="67503"/>
            <a:stretch/>
          </p:blipFill>
          <p:spPr>
            <a:xfrm>
              <a:off x="6630397" y="2390400"/>
              <a:ext cx="2223385" cy="436194"/>
            </a:xfrm>
            <a:prstGeom prst="rect">
              <a:avLst/>
            </a:prstGeom>
          </p:spPr>
        </p:pic>
        <p:sp>
          <p:nvSpPr>
            <p:cNvPr id="43" name="CuadroTexto 42">
              <a:extLst>
                <a:ext uri="{FF2B5EF4-FFF2-40B4-BE49-F238E27FC236}">
                  <a16:creationId xmlns:a16="http://schemas.microsoft.com/office/drawing/2014/main" id="{711995F4-F789-40F2-B9CE-ED4C45782DEA}"/>
                </a:ext>
              </a:extLst>
            </p:cNvPr>
            <p:cNvSpPr txBox="1"/>
            <p:nvPr/>
          </p:nvSpPr>
          <p:spPr>
            <a:xfrm>
              <a:off x="10213637" y="2416152"/>
              <a:ext cx="1343228" cy="461665"/>
            </a:xfrm>
            <a:prstGeom prst="rect">
              <a:avLst/>
            </a:prstGeom>
            <a:noFill/>
          </p:spPr>
          <p:txBody>
            <a:bodyPr wrap="square" rtlCol="0">
              <a:spAutoFit/>
            </a:bodyPr>
            <a:lstStyle/>
            <a:p>
              <a:pPr algn="ctr"/>
              <a:r>
                <a:rPr lang="es-ES" sz="2400" b="1" dirty="0"/>
                <a:t>$ 44,790</a:t>
              </a:r>
            </a:p>
          </p:txBody>
        </p:sp>
      </p:grpSp>
      <p:sp>
        <p:nvSpPr>
          <p:cNvPr id="17" name="Rectángulo 16">
            <a:extLst>
              <a:ext uri="{FF2B5EF4-FFF2-40B4-BE49-F238E27FC236}">
                <a16:creationId xmlns:a16="http://schemas.microsoft.com/office/drawing/2014/main" id="{6402A2A8-4B16-4164-87A3-40B7F1D0CB25}"/>
              </a:ext>
            </a:extLst>
          </p:cNvPr>
          <p:cNvSpPr/>
          <p:nvPr/>
        </p:nvSpPr>
        <p:spPr>
          <a:xfrm>
            <a:off x="182390" y="792555"/>
            <a:ext cx="5733708" cy="369332"/>
          </a:xfrm>
          <a:prstGeom prst="rect">
            <a:avLst/>
          </a:prstGeom>
        </p:spPr>
        <p:txBody>
          <a:bodyPr wrap="square">
            <a:spAutoFit/>
          </a:bodyPr>
          <a:lstStyle/>
          <a:p>
            <a:pPr algn="ctr"/>
            <a:r>
              <a:rPr lang="es-ES" b="1" dirty="0">
                <a:latin typeface="Calibri" panose="020F0502020204030204" pitchFamily="34" charset="0"/>
              </a:rPr>
              <a:t>DESTINACIONES Y TRANSFERENCIAS RECURSOS LIQUIDOS</a:t>
            </a:r>
            <a:r>
              <a:rPr lang="es-ES" dirty="0"/>
              <a:t> </a:t>
            </a:r>
            <a:endParaRPr lang="es-CO" dirty="0"/>
          </a:p>
        </p:txBody>
      </p:sp>
      <p:sp>
        <p:nvSpPr>
          <p:cNvPr id="18" name="Rectángulo 17">
            <a:extLst>
              <a:ext uri="{FF2B5EF4-FFF2-40B4-BE49-F238E27FC236}">
                <a16:creationId xmlns:a16="http://schemas.microsoft.com/office/drawing/2014/main" id="{386D61FA-7B50-4DCE-A282-644905E81142}"/>
              </a:ext>
            </a:extLst>
          </p:cNvPr>
          <p:cNvSpPr/>
          <p:nvPr/>
        </p:nvSpPr>
        <p:spPr>
          <a:xfrm>
            <a:off x="5929742" y="787588"/>
            <a:ext cx="5607977" cy="369332"/>
          </a:xfrm>
          <a:prstGeom prst="rect">
            <a:avLst/>
          </a:prstGeom>
        </p:spPr>
        <p:txBody>
          <a:bodyPr wrap="square">
            <a:spAutoFit/>
          </a:bodyPr>
          <a:lstStyle/>
          <a:p>
            <a:pPr algn="ctr"/>
            <a:r>
              <a:rPr lang="es-CO" b="1" dirty="0">
                <a:latin typeface="Calibri" panose="020F0502020204030204" pitchFamily="34" charset="0"/>
              </a:rPr>
              <a:t>DESTINACIONES EN ESPECIE</a:t>
            </a:r>
            <a:r>
              <a:rPr lang="es-CO" dirty="0"/>
              <a:t> </a:t>
            </a:r>
          </a:p>
        </p:txBody>
      </p:sp>
      <p:cxnSp>
        <p:nvCxnSpPr>
          <p:cNvPr id="22" name="Conector recto 21">
            <a:extLst>
              <a:ext uri="{FF2B5EF4-FFF2-40B4-BE49-F238E27FC236}">
                <a16:creationId xmlns:a16="http://schemas.microsoft.com/office/drawing/2014/main" id="{DF7E3853-0A32-4EC0-AC1D-34EF057EA49F}"/>
              </a:ext>
            </a:extLst>
          </p:cNvPr>
          <p:cNvCxnSpPr>
            <a:endCxn id="15" idx="1"/>
          </p:cNvCxnSpPr>
          <p:nvPr/>
        </p:nvCxnSpPr>
        <p:spPr>
          <a:xfrm flipV="1">
            <a:off x="2654189" y="1598882"/>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Conector recto 63">
            <a:extLst>
              <a:ext uri="{FF2B5EF4-FFF2-40B4-BE49-F238E27FC236}">
                <a16:creationId xmlns:a16="http://schemas.microsoft.com/office/drawing/2014/main" id="{EC74B646-48DA-48C1-A569-8A9076F92964}"/>
              </a:ext>
            </a:extLst>
          </p:cNvPr>
          <p:cNvCxnSpPr/>
          <p:nvPr/>
        </p:nvCxnSpPr>
        <p:spPr>
          <a:xfrm flipV="1">
            <a:off x="2657545" y="2269765"/>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5" name="Conector recto 64">
            <a:extLst>
              <a:ext uri="{FF2B5EF4-FFF2-40B4-BE49-F238E27FC236}">
                <a16:creationId xmlns:a16="http://schemas.microsoft.com/office/drawing/2014/main" id="{7D7A1886-8929-41A4-9BAB-BEBAAEA31C59}"/>
              </a:ext>
            </a:extLst>
          </p:cNvPr>
          <p:cNvCxnSpPr/>
          <p:nvPr/>
        </p:nvCxnSpPr>
        <p:spPr>
          <a:xfrm flipV="1">
            <a:off x="2657545" y="2976839"/>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6" name="Conector recto 65">
            <a:extLst>
              <a:ext uri="{FF2B5EF4-FFF2-40B4-BE49-F238E27FC236}">
                <a16:creationId xmlns:a16="http://schemas.microsoft.com/office/drawing/2014/main" id="{9AB1F72E-621B-47D5-9713-FDA9BBC90F5E}"/>
              </a:ext>
            </a:extLst>
          </p:cNvPr>
          <p:cNvCxnSpPr/>
          <p:nvPr/>
        </p:nvCxnSpPr>
        <p:spPr>
          <a:xfrm flipV="1">
            <a:off x="2656596" y="3607066"/>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7" name="Conector recto 66">
            <a:extLst>
              <a:ext uri="{FF2B5EF4-FFF2-40B4-BE49-F238E27FC236}">
                <a16:creationId xmlns:a16="http://schemas.microsoft.com/office/drawing/2014/main" id="{0B67ED98-D148-47D6-AFA1-75E81B7DF47F}"/>
              </a:ext>
            </a:extLst>
          </p:cNvPr>
          <p:cNvCxnSpPr>
            <a:cxnSpLocks/>
          </p:cNvCxnSpPr>
          <p:nvPr/>
        </p:nvCxnSpPr>
        <p:spPr>
          <a:xfrm flipV="1">
            <a:off x="2896145" y="4330878"/>
            <a:ext cx="1019003" cy="660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8" name="Conector recto 67">
            <a:extLst>
              <a:ext uri="{FF2B5EF4-FFF2-40B4-BE49-F238E27FC236}">
                <a16:creationId xmlns:a16="http://schemas.microsoft.com/office/drawing/2014/main" id="{4DB09FC5-B2D4-41C1-87CD-4D06B92298F5}"/>
              </a:ext>
            </a:extLst>
          </p:cNvPr>
          <p:cNvCxnSpPr/>
          <p:nvPr/>
        </p:nvCxnSpPr>
        <p:spPr>
          <a:xfrm flipV="1">
            <a:off x="2659952" y="5053263"/>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6" name="Conector recto 75">
            <a:extLst>
              <a:ext uri="{FF2B5EF4-FFF2-40B4-BE49-F238E27FC236}">
                <a16:creationId xmlns:a16="http://schemas.microsoft.com/office/drawing/2014/main" id="{6E359366-39DF-478D-B0A5-91065D9769CC}"/>
              </a:ext>
            </a:extLst>
          </p:cNvPr>
          <p:cNvCxnSpPr/>
          <p:nvPr/>
        </p:nvCxnSpPr>
        <p:spPr>
          <a:xfrm flipV="1">
            <a:off x="2649707" y="6392675"/>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8" name="Conector recto 77">
            <a:extLst>
              <a:ext uri="{FF2B5EF4-FFF2-40B4-BE49-F238E27FC236}">
                <a16:creationId xmlns:a16="http://schemas.microsoft.com/office/drawing/2014/main" id="{62DB60FF-6616-468E-88BA-0EEA1A81E7E3}"/>
              </a:ext>
            </a:extLst>
          </p:cNvPr>
          <p:cNvCxnSpPr>
            <a:cxnSpLocks/>
          </p:cNvCxnSpPr>
          <p:nvPr/>
        </p:nvCxnSpPr>
        <p:spPr>
          <a:xfrm>
            <a:off x="3700463" y="5791532"/>
            <a:ext cx="186678" cy="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9" name="Grupo 8">
            <a:extLst>
              <a:ext uri="{FF2B5EF4-FFF2-40B4-BE49-F238E27FC236}">
                <a16:creationId xmlns:a16="http://schemas.microsoft.com/office/drawing/2014/main" id="{FD5654CF-ED6C-4E6E-9E2D-3C4E70CD98F9}"/>
              </a:ext>
            </a:extLst>
          </p:cNvPr>
          <p:cNvGrpSpPr/>
          <p:nvPr/>
        </p:nvGrpSpPr>
        <p:grpSpPr>
          <a:xfrm>
            <a:off x="6600337" y="1302241"/>
            <a:ext cx="4970177" cy="808203"/>
            <a:chOff x="6600337" y="1302241"/>
            <a:chExt cx="4970177" cy="808203"/>
          </a:xfrm>
        </p:grpSpPr>
        <p:pic>
          <p:nvPicPr>
            <p:cNvPr id="1036" name="Picture 12" descr="transparent logo">
              <a:extLst>
                <a:ext uri="{FF2B5EF4-FFF2-40B4-BE49-F238E27FC236}">
                  <a16:creationId xmlns:a16="http://schemas.microsoft.com/office/drawing/2014/main" id="{25E18CA8-DE22-405D-8E53-5C2521AEE65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00337" y="1302241"/>
              <a:ext cx="2175957" cy="808203"/>
            </a:xfrm>
            <a:prstGeom prst="rect">
              <a:avLst/>
            </a:prstGeom>
            <a:noFill/>
            <a:extLst>
              <a:ext uri="{909E8E84-426E-40DD-AFC4-6F175D3DCCD1}">
                <a14:hiddenFill xmlns:a14="http://schemas.microsoft.com/office/drawing/2010/main">
                  <a:solidFill>
                    <a:srgbClr val="FFFFFF"/>
                  </a:solidFill>
                </a14:hiddenFill>
              </a:ext>
            </a:extLst>
          </p:spPr>
        </p:pic>
        <p:sp>
          <p:nvSpPr>
            <p:cNvPr id="54" name="CuadroTexto 53">
              <a:extLst>
                <a:ext uri="{FF2B5EF4-FFF2-40B4-BE49-F238E27FC236}">
                  <a16:creationId xmlns:a16="http://schemas.microsoft.com/office/drawing/2014/main" id="{D0BA7736-9BA5-45FF-9F10-451258B8F5B9}"/>
                </a:ext>
              </a:extLst>
            </p:cNvPr>
            <p:cNvSpPr txBox="1"/>
            <p:nvPr/>
          </p:nvSpPr>
          <p:spPr>
            <a:xfrm>
              <a:off x="10227286" y="1605485"/>
              <a:ext cx="1343228" cy="461665"/>
            </a:xfrm>
            <a:prstGeom prst="rect">
              <a:avLst/>
            </a:prstGeom>
            <a:noFill/>
          </p:spPr>
          <p:txBody>
            <a:bodyPr wrap="square" rtlCol="0">
              <a:spAutoFit/>
            </a:bodyPr>
            <a:lstStyle/>
            <a:p>
              <a:pPr algn="ctr"/>
              <a:r>
                <a:rPr lang="es-ES" sz="2400" b="1" dirty="0"/>
                <a:t>$ 45,055</a:t>
              </a:r>
            </a:p>
          </p:txBody>
        </p:sp>
        <p:cxnSp>
          <p:nvCxnSpPr>
            <p:cNvPr id="82" name="Conector recto 81">
              <a:extLst>
                <a:ext uri="{FF2B5EF4-FFF2-40B4-BE49-F238E27FC236}">
                  <a16:creationId xmlns:a16="http://schemas.microsoft.com/office/drawing/2014/main" id="{4FE25124-617A-45B3-8DD5-325D245B96D6}"/>
                </a:ext>
              </a:extLst>
            </p:cNvPr>
            <p:cNvCxnSpPr/>
            <p:nvPr/>
          </p:nvCxnSpPr>
          <p:spPr>
            <a:xfrm flipV="1">
              <a:off x="8897288" y="1860371"/>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7" name="Grupo 6">
            <a:extLst>
              <a:ext uri="{FF2B5EF4-FFF2-40B4-BE49-F238E27FC236}">
                <a16:creationId xmlns:a16="http://schemas.microsoft.com/office/drawing/2014/main" id="{C18984FA-1E91-42C3-B589-6705A8862F99}"/>
              </a:ext>
            </a:extLst>
          </p:cNvPr>
          <p:cNvGrpSpPr/>
          <p:nvPr/>
        </p:nvGrpSpPr>
        <p:grpSpPr>
          <a:xfrm>
            <a:off x="6619316" y="2654199"/>
            <a:ext cx="4937550" cy="943486"/>
            <a:chOff x="6619316" y="2654199"/>
            <a:chExt cx="4937550" cy="943486"/>
          </a:xfrm>
        </p:grpSpPr>
        <p:pic>
          <p:nvPicPr>
            <p:cNvPr id="33" name="Picture 6" descr="Presidencia de la RepÃºblica">
              <a:extLst>
                <a:ext uri="{FF2B5EF4-FFF2-40B4-BE49-F238E27FC236}">
                  <a16:creationId xmlns:a16="http://schemas.microsoft.com/office/drawing/2014/main" id="{717A9C7C-6418-4890-B786-8074D24D45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9316" y="3049291"/>
              <a:ext cx="2223385" cy="548394"/>
            </a:xfrm>
            <a:prstGeom prst="rect">
              <a:avLst/>
            </a:prstGeom>
            <a:noFill/>
            <a:extLst>
              <a:ext uri="{909E8E84-426E-40DD-AFC4-6F175D3DCCD1}">
                <a14:hiddenFill xmlns:a14="http://schemas.microsoft.com/office/drawing/2010/main">
                  <a:solidFill>
                    <a:srgbClr val="FFFFFF"/>
                  </a:solidFill>
                </a14:hiddenFill>
              </a:ext>
            </a:extLst>
          </p:spPr>
        </p:pic>
        <p:sp>
          <p:nvSpPr>
            <p:cNvPr id="44" name="CuadroTexto 43">
              <a:extLst>
                <a:ext uri="{FF2B5EF4-FFF2-40B4-BE49-F238E27FC236}">
                  <a16:creationId xmlns:a16="http://schemas.microsoft.com/office/drawing/2014/main" id="{A8766FD2-FC94-4F19-89E6-0513BC2F8C13}"/>
                </a:ext>
              </a:extLst>
            </p:cNvPr>
            <p:cNvSpPr txBox="1"/>
            <p:nvPr/>
          </p:nvSpPr>
          <p:spPr>
            <a:xfrm>
              <a:off x="10213638" y="3105778"/>
              <a:ext cx="1343228" cy="461665"/>
            </a:xfrm>
            <a:prstGeom prst="rect">
              <a:avLst/>
            </a:prstGeom>
            <a:noFill/>
          </p:spPr>
          <p:txBody>
            <a:bodyPr wrap="square" rtlCol="0">
              <a:spAutoFit/>
            </a:bodyPr>
            <a:lstStyle/>
            <a:p>
              <a:pPr algn="ctr"/>
              <a:r>
                <a:rPr lang="es-ES" sz="2400" b="1" dirty="0"/>
                <a:t>$ 5,674</a:t>
              </a:r>
            </a:p>
          </p:txBody>
        </p:sp>
        <p:cxnSp>
          <p:nvCxnSpPr>
            <p:cNvPr id="83" name="Conector recto 82">
              <a:extLst>
                <a:ext uri="{FF2B5EF4-FFF2-40B4-BE49-F238E27FC236}">
                  <a16:creationId xmlns:a16="http://schemas.microsoft.com/office/drawing/2014/main" id="{8EE4A293-A7C4-4999-B325-1E086A4E4942}"/>
                </a:ext>
              </a:extLst>
            </p:cNvPr>
            <p:cNvCxnSpPr/>
            <p:nvPr/>
          </p:nvCxnSpPr>
          <p:spPr>
            <a:xfrm flipV="1">
              <a:off x="8956667" y="2654199"/>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6" name="Grupo 5">
            <a:extLst>
              <a:ext uri="{FF2B5EF4-FFF2-40B4-BE49-F238E27FC236}">
                <a16:creationId xmlns:a16="http://schemas.microsoft.com/office/drawing/2014/main" id="{5B33200A-F05A-4F1B-A2AE-2941E27727C3}"/>
              </a:ext>
            </a:extLst>
          </p:cNvPr>
          <p:cNvGrpSpPr/>
          <p:nvPr/>
        </p:nvGrpSpPr>
        <p:grpSpPr>
          <a:xfrm>
            <a:off x="6611479" y="3336497"/>
            <a:ext cx="4912597" cy="1113993"/>
            <a:chOff x="6611479" y="3336497"/>
            <a:chExt cx="4912597" cy="1113993"/>
          </a:xfrm>
        </p:grpSpPr>
        <p:pic>
          <p:nvPicPr>
            <p:cNvPr id="35" name="Picture 8" descr="https://www.fiscalia.gov.co/colombia/wp-content/uploads/LOGO-WEB.png">
              <a:extLst>
                <a:ext uri="{FF2B5EF4-FFF2-40B4-BE49-F238E27FC236}">
                  <a16:creationId xmlns:a16="http://schemas.microsoft.com/office/drawing/2014/main" id="{43F9A6C0-1A0B-406D-A545-4CF0E1CDA11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7087" r="68920"/>
            <a:stretch/>
          </p:blipFill>
          <p:spPr bwMode="auto">
            <a:xfrm>
              <a:off x="6611479" y="3791677"/>
              <a:ext cx="2083125" cy="658813"/>
            </a:xfrm>
            <a:prstGeom prst="rect">
              <a:avLst/>
            </a:prstGeom>
            <a:noFill/>
            <a:extLst>
              <a:ext uri="{909E8E84-426E-40DD-AFC4-6F175D3DCCD1}">
                <a14:hiddenFill xmlns:a14="http://schemas.microsoft.com/office/drawing/2010/main">
                  <a:solidFill>
                    <a:srgbClr val="FFFFFF"/>
                  </a:solidFill>
                </a14:hiddenFill>
              </a:ext>
            </a:extLst>
          </p:spPr>
        </p:pic>
        <p:sp>
          <p:nvSpPr>
            <p:cNvPr id="46" name="CuadroTexto 45">
              <a:extLst>
                <a:ext uri="{FF2B5EF4-FFF2-40B4-BE49-F238E27FC236}">
                  <a16:creationId xmlns:a16="http://schemas.microsoft.com/office/drawing/2014/main" id="{B0DD8E82-DE5E-4FB2-8FC9-95BBCED1745D}"/>
                </a:ext>
              </a:extLst>
            </p:cNvPr>
            <p:cNvSpPr txBox="1"/>
            <p:nvPr/>
          </p:nvSpPr>
          <p:spPr>
            <a:xfrm>
              <a:off x="10180848" y="3896853"/>
              <a:ext cx="1343228" cy="461665"/>
            </a:xfrm>
            <a:prstGeom prst="rect">
              <a:avLst/>
            </a:prstGeom>
            <a:noFill/>
          </p:spPr>
          <p:txBody>
            <a:bodyPr wrap="square" rtlCol="0">
              <a:spAutoFit/>
            </a:bodyPr>
            <a:lstStyle/>
            <a:p>
              <a:pPr algn="ctr"/>
              <a:r>
                <a:rPr lang="es-ES" sz="2400" b="1" dirty="0"/>
                <a:t>$ 5,239</a:t>
              </a:r>
            </a:p>
          </p:txBody>
        </p:sp>
        <p:cxnSp>
          <p:nvCxnSpPr>
            <p:cNvPr id="84" name="Conector recto 83">
              <a:extLst>
                <a:ext uri="{FF2B5EF4-FFF2-40B4-BE49-F238E27FC236}">
                  <a16:creationId xmlns:a16="http://schemas.microsoft.com/office/drawing/2014/main" id="{22E66FFB-A484-4751-9753-482D3811E3E4}"/>
                </a:ext>
              </a:extLst>
            </p:cNvPr>
            <p:cNvCxnSpPr/>
            <p:nvPr/>
          </p:nvCxnSpPr>
          <p:spPr>
            <a:xfrm flipV="1">
              <a:off x="8956667" y="3336497"/>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5" name="Conector recto 84">
              <a:extLst>
                <a:ext uri="{FF2B5EF4-FFF2-40B4-BE49-F238E27FC236}">
                  <a16:creationId xmlns:a16="http://schemas.microsoft.com/office/drawing/2014/main" id="{97D21759-87F2-413E-8A4E-2D214F3BCA67}"/>
                </a:ext>
              </a:extLst>
            </p:cNvPr>
            <p:cNvCxnSpPr/>
            <p:nvPr/>
          </p:nvCxnSpPr>
          <p:spPr>
            <a:xfrm flipV="1">
              <a:off x="8976935" y="4121083"/>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3" name="Grupo 2">
            <a:extLst>
              <a:ext uri="{FF2B5EF4-FFF2-40B4-BE49-F238E27FC236}">
                <a16:creationId xmlns:a16="http://schemas.microsoft.com/office/drawing/2014/main" id="{B967C077-71FC-45EA-8C8C-9F598C2AAF7D}"/>
              </a:ext>
            </a:extLst>
          </p:cNvPr>
          <p:cNvGrpSpPr/>
          <p:nvPr/>
        </p:nvGrpSpPr>
        <p:grpSpPr>
          <a:xfrm>
            <a:off x="6548509" y="4615555"/>
            <a:ext cx="4962626" cy="803874"/>
            <a:chOff x="6548509" y="4615555"/>
            <a:chExt cx="4962626" cy="803874"/>
          </a:xfrm>
        </p:grpSpPr>
        <p:pic>
          <p:nvPicPr>
            <p:cNvPr id="16" name="Imagen 15">
              <a:extLst>
                <a:ext uri="{FF2B5EF4-FFF2-40B4-BE49-F238E27FC236}">
                  <a16:creationId xmlns:a16="http://schemas.microsoft.com/office/drawing/2014/main" id="{47C6DD67-A6DD-414D-BFE9-910D817D782E}"/>
                </a:ext>
              </a:extLst>
            </p:cNvPr>
            <p:cNvPicPr>
              <a:picLocks noChangeAspect="1"/>
            </p:cNvPicPr>
            <p:nvPr/>
          </p:nvPicPr>
          <p:blipFill rotWithShape="1">
            <a:blip r:embed="rId11"/>
            <a:srcRect l="42494" t="21697" r="41840" b="65699"/>
            <a:stretch/>
          </p:blipFill>
          <p:spPr>
            <a:xfrm>
              <a:off x="6548509" y="4615555"/>
              <a:ext cx="2212304" cy="803874"/>
            </a:xfrm>
            <a:prstGeom prst="rect">
              <a:avLst/>
            </a:prstGeom>
          </p:spPr>
        </p:pic>
        <p:sp>
          <p:nvSpPr>
            <p:cNvPr id="55" name="CuadroTexto 54">
              <a:extLst>
                <a:ext uri="{FF2B5EF4-FFF2-40B4-BE49-F238E27FC236}">
                  <a16:creationId xmlns:a16="http://schemas.microsoft.com/office/drawing/2014/main" id="{5100F886-7E14-4ADB-AF0A-6F44D00E1422}"/>
                </a:ext>
              </a:extLst>
            </p:cNvPr>
            <p:cNvSpPr txBox="1"/>
            <p:nvPr/>
          </p:nvSpPr>
          <p:spPr>
            <a:xfrm>
              <a:off x="10167907" y="4785388"/>
              <a:ext cx="1343228" cy="461665"/>
            </a:xfrm>
            <a:prstGeom prst="rect">
              <a:avLst/>
            </a:prstGeom>
            <a:noFill/>
          </p:spPr>
          <p:txBody>
            <a:bodyPr wrap="square" rtlCol="0">
              <a:spAutoFit/>
            </a:bodyPr>
            <a:lstStyle/>
            <a:p>
              <a:pPr algn="ctr"/>
              <a:r>
                <a:rPr lang="es-ES" sz="2400" b="1" dirty="0"/>
                <a:t>$ 2,859</a:t>
              </a:r>
            </a:p>
          </p:txBody>
        </p:sp>
        <p:cxnSp>
          <p:nvCxnSpPr>
            <p:cNvPr id="86" name="Conector recto 85">
              <a:extLst>
                <a:ext uri="{FF2B5EF4-FFF2-40B4-BE49-F238E27FC236}">
                  <a16:creationId xmlns:a16="http://schemas.microsoft.com/office/drawing/2014/main" id="{95253A36-A941-44EC-849E-38A583955424}"/>
                </a:ext>
              </a:extLst>
            </p:cNvPr>
            <p:cNvCxnSpPr/>
            <p:nvPr/>
          </p:nvCxnSpPr>
          <p:spPr>
            <a:xfrm flipV="1">
              <a:off x="8956667" y="5008848"/>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2" name="Grupo 1">
            <a:extLst>
              <a:ext uri="{FF2B5EF4-FFF2-40B4-BE49-F238E27FC236}">
                <a16:creationId xmlns:a16="http://schemas.microsoft.com/office/drawing/2014/main" id="{51FDBDEE-B608-424E-98F7-021AB3691625}"/>
              </a:ext>
            </a:extLst>
          </p:cNvPr>
          <p:cNvGrpSpPr/>
          <p:nvPr/>
        </p:nvGrpSpPr>
        <p:grpSpPr>
          <a:xfrm>
            <a:off x="6587573" y="5518486"/>
            <a:ext cx="4923562" cy="578007"/>
            <a:chOff x="6587573" y="5518486"/>
            <a:chExt cx="4923562" cy="578007"/>
          </a:xfrm>
        </p:grpSpPr>
        <p:pic>
          <p:nvPicPr>
            <p:cNvPr id="49" name="Imagen 48">
              <a:extLst>
                <a:ext uri="{FF2B5EF4-FFF2-40B4-BE49-F238E27FC236}">
                  <a16:creationId xmlns:a16="http://schemas.microsoft.com/office/drawing/2014/main" id="{3F91407A-791F-48BB-9D10-B905561554BF}"/>
                </a:ext>
              </a:extLst>
            </p:cNvPr>
            <p:cNvPicPr>
              <a:picLocks noChangeAspect="1"/>
            </p:cNvPicPr>
            <p:nvPr/>
          </p:nvPicPr>
          <p:blipFill>
            <a:blip r:embed="rId6"/>
            <a:stretch>
              <a:fillRect/>
            </a:stretch>
          </p:blipFill>
          <p:spPr>
            <a:xfrm>
              <a:off x="6587573" y="5518486"/>
              <a:ext cx="569731" cy="578007"/>
            </a:xfrm>
            <a:prstGeom prst="rect">
              <a:avLst/>
            </a:prstGeom>
          </p:spPr>
        </p:pic>
        <p:sp>
          <p:nvSpPr>
            <p:cNvPr id="50" name="CuadroTexto 49">
              <a:extLst>
                <a:ext uri="{FF2B5EF4-FFF2-40B4-BE49-F238E27FC236}">
                  <a16:creationId xmlns:a16="http://schemas.microsoft.com/office/drawing/2014/main" id="{92E30F4F-3ACA-4682-A4FD-31F1FB508BE6}"/>
                </a:ext>
              </a:extLst>
            </p:cNvPr>
            <p:cNvSpPr txBox="1"/>
            <p:nvPr/>
          </p:nvSpPr>
          <p:spPr>
            <a:xfrm>
              <a:off x="7090870" y="5628103"/>
              <a:ext cx="2223385" cy="369332"/>
            </a:xfrm>
            <a:prstGeom prst="rect">
              <a:avLst/>
            </a:prstGeom>
            <a:noFill/>
          </p:spPr>
          <p:txBody>
            <a:bodyPr wrap="square" rtlCol="0">
              <a:spAutoFit/>
            </a:bodyPr>
            <a:lstStyle/>
            <a:p>
              <a:r>
                <a:rPr lang="es-ES" b="1" dirty="0">
                  <a:solidFill>
                    <a:schemeClr val="accent3">
                      <a:lumMod val="50000"/>
                    </a:schemeClr>
                  </a:solidFill>
                </a:rPr>
                <a:t>POLICIA NACIONAL</a:t>
              </a:r>
              <a:endParaRPr lang="es-CO" b="1" dirty="0">
                <a:solidFill>
                  <a:schemeClr val="accent3">
                    <a:lumMod val="50000"/>
                  </a:schemeClr>
                </a:solidFill>
              </a:endParaRPr>
            </a:p>
          </p:txBody>
        </p:sp>
        <p:sp>
          <p:nvSpPr>
            <p:cNvPr id="51" name="CuadroTexto 50">
              <a:extLst>
                <a:ext uri="{FF2B5EF4-FFF2-40B4-BE49-F238E27FC236}">
                  <a16:creationId xmlns:a16="http://schemas.microsoft.com/office/drawing/2014/main" id="{6F5866D8-B1D3-45D3-8D11-8570E6F878B7}"/>
                </a:ext>
              </a:extLst>
            </p:cNvPr>
            <p:cNvSpPr txBox="1"/>
            <p:nvPr/>
          </p:nvSpPr>
          <p:spPr>
            <a:xfrm>
              <a:off x="10167907" y="5554209"/>
              <a:ext cx="1343228" cy="461665"/>
            </a:xfrm>
            <a:prstGeom prst="rect">
              <a:avLst/>
            </a:prstGeom>
            <a:noFill/>
          </p:spPr>
          <p:txBody>
            <a:bodyPr wrap="square" rtlCol="0">
              <a:spAutoFit/>
            </a:bodyPr>
            <a:lstStyle/>
            <a:p>
              <a:pPr algn="ctr"/>
              <a:r>
                <a:rPr lang="es-ES" sz="2400" b="1" dirty="0"/>
                <a:t>$42</a:t>
              </a:r>
              <a:endParaRPr lang="es-CO" sz="2400" b="1" dirty="0"/>
            </a:p>
          </p:txBody>
        </p:sp>
        <p:cxnSp>
          <p:nvCxnSpPr>
            <p:cNvPr id="87" name="Conector recto 86">
              <a:extLst>
                <a:ext uri="{FF2B5EF4-FFF2-40B4-BE49-F238E27FC236}">
                  <a16:creationId xmlns:a16="http://schemas.microsoft.com/office/drawing/2014/main" id="{F9F9E88E-3C31-4E2F-9531-010B17E3CFB9}"/>
                </a:ext>
              </a:extLst>
            </p:cNvPr>
            <p:cNvCxnSpPr>
              <a:cxnSpLocks/>
            </p:cNvCxnSpPr>
            <p:nvPr/>
          </p:nvCxnSpPr>
          <p:spPr>
            <a:xfrm flipV="1">
              <a:off x="9191625" y="5807490"/>
              <a:ext cx="995660" cy="660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pic>
        <p:nvPicPr>
          <p:cNvPr id="62" name="Imagen 61">
            <a:extLst>
              <a:ext uri="{FF2B5EF4-FFF2-40B4-BE49-F238E27FC236}">
                <a16:creationId xmlns:a16="http://schemas.microsoft.com/office/drawing/2014/main" id="{F145936C-DD0E-4676-802D-32255155680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63" name="Imagen 62">
            <a:extLst>
              <a:ext uri="{FF2B5EF4-FFF2-40B4-BE49-F238E27FC236}">
                <a16:creationId xmlns:a16="http://schemas.microsoft.com/office/drawing/2014/main" id="{C3098BF2-CE89-4DD5-B8E2-0DCEA43FD2B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sp>
        <p:nvSpPr>
          <p:cNvPr id="58" name="Título 1">
            <a:extLst>
              <a:ext uri="{FF2B5EF4-FFF2-40B4-BE49-F238E27FC236}">
                <a16:creationId xmlns:a16="http://schemas.microsoft.com/office/drawing/2014/main" id="{6DA14C27-8C9A-46F2-8AC0-3DBDAC65192A}"/>
              </a:ext>
            </a:extLst>
          </p:cNvPr>
          <p:cNvSpPr txBox="1">
            <a:spLocks/>
          </p:cNvSpPr>
          <p:nvPr/>
        </p:nvSpPr>
        <p:spPr>
          <a:xfrm>
            <a:off x="1729711" y="203787"/>
            <a:ext cx="6249970" cy="400110"/>
          </a:xfrm>
          <a:prstGeom prst="rect">
            <a:avLst/>
          </a:prstGeom>
          <a:noFill/>
        </p:spPr>
        <p:txBody>
          <a:bodyPr wrap="square" rtlCol="0">
            <a:spAutoFit/>
          </a:bodyPr>
          <a:lstStyle>
            <a:defPPr>
              <a:defRPr lang="es-ES"/>
            </a:defPPr>
            <a:lvl1pPr>
              <a:defRPr sz="2500">
                <a:solidFill>
                  <a:srgbClr val="0070C0"/>
                </a:solidFill>
                <a:latin typeface="Lato Bold"/>
                <a:cs typeface="Lato Bold"/>
              </a:defRPr>
            </a:lvl1pPr>
          </a:lstStyle>
          <a:p>
            <a:pPr algn="ctr"/>
            <a:r>
              <a:rPr lang="es-ES" sz="2000" b="1" dirty="0"/>
              <a:t>TRANSFERENCIAS REALIZADAS 2015 </a:t>
            </a:r>
            <a:r>
              <a:rPr lang="es-ES" sz="2000" b="1"/>
              <a:t>- 2019</a:t>
            </a:r>
            <a:endParaRPr lang="es-CO" sz="2000" b="1" dirty="0"/>
          </a:p>
        </p:txBody>
      </p:sp>
      <p:sp>
        <p:nvSpPr>
          <p:cNvPr id="10" name="CuadroTexto 9">
            <a:extLst>
              <a:ext uri="{FF2B5EF4-FFF2-40B4-BE49-F238E27FC236}">
                <a16:creationId xmlns:a16="http://schemas.microsoft.com/office/drawing/2014/main" id="{C6AD8DB9-363F-4AC3-882D-E487052F7755}"/>
              </a:ext>
            </a:extLst>
          </p:cNvPr>
          <p:cNvSpPr txBox="1"/>
          <p:nvPr/>
        </p:nvSpPr>
        <p:spPr>
          <a:xfrm>
            <a:off x="9842740" y="6399278"/>
            <a:ext cx="1854676" cy="261610"/>
          </a:xfrm>
          <a:prstGeom prst="rect">
            <a:avLst/>
          </a:prstGeom>
          <a:noFill/>
        </p:spPr>
        <p:txBody>
          <a:bodyPr wrap="square" rtlCol="0">
            <a:spAutoFit/>
          </a:bodyPr>
          <a:lstStyle/>
          <a:p>
            <a:r>
              <a:rPr lang="es-CO" sz="1100" dirty="0"/>
              <a:t>Cifras en Millones de Pesos</a:t>
            </a:r>
          </a:p>
        </p:txBody>
      </p:sp>
    </p:spTree>
    <p:extLst>
      <p:ext uri="{BB962C8B-B14F-4D97-AF65-F5344CB8AC3E}">
        <p14:creationId xmlns:p14="http://schemas.microsoft.com/office/powerpoint/2010/main" val="26766248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2" y="1992928"/>
            <a:ext cx="9143999" cy="1938992"/>
          </a:xfrm>
          <a:prstGeom prst="rect">
            <a:avLst/>
          </a:prstGeom>
          <a:noFill/>
        </p:spPr>
        <p:txBody>
          <a:bodyPr wrap="square" rtlCol="0">
            <a:spAutoFit/>
          </a:bodyPr>
          <a:lstStyle/>
          <a:p>
            <a:pPr algn="ctr"/>
            <a:r>
              <a:rPr lang="es-CO" sz="4000" b="1" dirty="0">
                <a:solidFill>
                  <a:srgbClr val="000A8B"/>
                </a:solidFill>
              </a:rPr>
              <a:t>Ejecución Presupuestal de </a:t>
            </a:r>
          </a:p>
          <a:p>
            <a:pPr algn="ctr"/>
            <a:r>
              <a:rPr lang="es-CO" sz="4000" b="1" dirty="0">
                <a:solidFill>
                  <a:srgbClr val="000A8B"/>
                </a:solidFill>
              </a:rPr>
              <a:t>Gastos SAE</a:t>
            </a:r>
          </a:p>
          <a:p>
            <a:pPr algn="ctr"/>
            <a:r>
              <a:rPr lang="es-CO" sz="4000" b="1" dirty="0">
                <a:solidFill>
                  <a:srgbClr val="000A8B"/>
                </a:solidFill>
              </a:rPr>
              <a:t>Diciembre 2018</a:t>
            </a:r>
            <a:endParaRPr lang="es-ES" sz="4000" b="1" dirty="0">
              <a:solidFill>
                <a:srgbClr val="000A8B"/>
              </a:solidFill>
            </a:endParaRPr>
          </a:p>
        </p:txBody>
      </p:sp>
      <p:pic>
        <p:nvPicPr>
          <p:cNvPr id="6" name="Imagen 5">
            <a:extLst>
              <a:ext uri="{FF2B5EF4-FFF2-40B4-BE49-F238E27FC236}">
                <a16:creationId xmlns:a16="http://schemas.microsoft.com/office/drawing/2014/main" id="{7470B5DB-0F5B-4ADA-84D6-C67AC933D2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 name="Imagen 6">
            <a:extLst>
              <a:ext uri="{FF2B5EF4-FFF2-40B4-BE49-F238E27FC236}">
                <a16:creationId xmlns:a16="http://schemas.microsoft.com/office/drawing/2014/main" id="{376D16D2-3CB5-4D66-B71C-E1D1BD4860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Rectángulo 10">
            <a:extLst>
              <a:ext uri="{FF2B5EF4-FFF2-40B4-BE49-F238E27FC236}">
                <a16:creationId xmlns:a16="http://schemas.microsoft.com/office/drawing/2014/main" id="{EA7E2952-DE6E-4650-9FFE-F24A2C9A6F0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0D2B258D-3D63-440D-ADB2-DAE61AB77D82}"/>
              </a:ext>
            </a:extLst>
          </p:cNvPr>
          <p:cNvSpPr txBox="1"/>
          <p:nvPr/>
        </p:nvSpPr>
        <p:spPr>
          <a:xfrm>
            <a:off x="3785133" y="6520419"/>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Tree>
    <p:extLst>
      <p:ext uri="{BB962C8B-B14F-4D97-AF65-F5344CB8AC3E}">
        <p14:creationId xmlns:p14="http://schemas.microsoft.com/office/powerpoint/2010/main" val="3391234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759860" y="893830"/>
            <a:ext cx="9295001" cy="477054"/>
          </a:xfrm>
          <a:prstGeom prst="rect">
            <a:avLst/>
          </a:prstGeom>
          <a:noFill/>
        </p:spPr>
        <p:txBody>
          <a:bodyPr wrap="square" rtlCol="0">
            <a:spAutoFit/>
          </a:bodyPr>
          <a:lstStyle/>
          <a:p>
            <a:r>
              <a:rPr lang="es-ES" sz="2500" dirty="0">
                <a:solidFill>
                  <a:srgbClr val="0070C0"/>
                </a:solidFill>
                <a:latin typeface="Lato Bold"/>
                <a:cs typeface="Lato Bold"/>
              </a:rPr>
              <a:t>Ejecución de Gasto SAE Corte Diciembre de 2018</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 name="Rectángulo 3">
            <a:extLst>
              <a:ext uri="{FF2B5EF4-FFF2-40B4-BE49-F238E27FC236}">
                <a16:creationId xmlns:a16="http://schemas.microsoft.com/office/drawing/2014/main" id="{9FACFEEE-F734-4B6F-B8E7-E400CC4ABAEB}"/>
              </a:ext>
            </a:extLst>
          </p:cNvPr>
          <p:cNvSpPr/>
          <p:nvPr/>
        </p:nvSpPr>
        <p:spPr>
          <a:xfrm>
            <a:off x="4898887" y="3281556"/>
            <a:ext cx="2174698" cy="369332"/>
          </a:xfrm>
          <a:prstGeom prst="rect">
            <a:avLst/>
          </a:prstGeom>
        </p:spPr>
        <p:txBody>
          <a:bodyPr wrap="none">
            <a:spAutoFit/>
          </a:bodyPr>
          <a:lstStyle/>
          <a:p>
            <a:pPr algn="r"/>
            <a:r>
              <a:rPr lang="es-ES" b="1" dirty="0">
                <a:solidFill>
                  <a:srgbClr val="0070C0"/>
                </a:solidFill>
                <a:cs typeface="Lato Regular"/>
              </a:rPr>
              <a:t>Participación de Giro</a:t>
            </a:r>
          </a:p>
        </p:txBody>
      </p:sp>
      <p:sp>
        <p:nvSpPr>
          <p:cNvPr id="13" name="CuadroTexto 12">
            <a:extLst>
              <a:ext uri="{FF2B5EF4-FFF2-40B4-BE49-F238E27FC236}">
                <a16:creationId xmlns:a16="http://schemas.microsoft.com/office/drawing/2014/main" id="{72817E6C-2201-482F-BA3E-F16010D12B09}"/>
              </a:ext>
            </a:extLst>
          </p:cNvPr>
          <p:cNvSpPr txBox="1"/>
          <p:nvPr/>
        </p:nvSpPr>
        <p:spPr>
          <a:xfrm>
            <a:off x="3785133" y="6520419"/>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3" name="Imagen 2">
            <a:extLst>
              <a:ext uri="{FF2B5EF4-FFF2-40B4-BE49-F238E27FC236}">
                <a16:creationId xmlns:a16="http://schemas.microsoft.com/office/drawing/2014/main" id="{35023F16-4F0A-43F8-B6E8-C07AEA047C95}"/>
              </a:ext>
            </a:extLst>
          </p:cNvPr>
          <p:cNvPicPr>
            <a:picLocks noChangeAspect="1"/>
          </p:cNvPicPr>
          <p:nvPr/>
        </p:nvPicPr>
        <p:blipFill>
          <a:blip r:embed="rId2"/>
          <a:stretch>
            <a:fillRect/>
          </a:stretch>
        </p:blipFill>
        <p:spPr>
          <a:xfrm>
            <a:off x="1016907" y="1626244"/>
            <a:ext cx="9788408" cy="1669764"/>
          </a:xfrm>
          <a:prstGeom prst="rect">
            <a:avLst/>
          </a:prstGeom>
        </p:spPr>
      </p:pic>
      <p:pic>
        <p:nvPicPr>
          <p:cNvPr id="5" name="Imagen 4">
            <a:extLst>
              <a:ext uri="{FF2B5EF4-FFF2-40B4-BE49-F238E27FC236}">
                <a16:creationId xmlns:a16="http://schemas.microsoft.com/office/drawing/2014/main" id="{1402D712-A176-44B0-B80D-2599B8FCECCC}"/>
              </a:ext>
            </a:extLst>
          </p:cNvPr>
          <p:cNvPicPr>
            <a:picLocks noChangeAspect="1"/>
          </p:cNvPicPr>
          <p:nvPr/>
        </p:nvPicPr>
        <p:blipFill>
          <a:blip r:embed="rId3"/>
          <a:stretch>
            <a:fillRect/>
          </a:stretch>
        </p:blipFill>
        <p:spPr>
          <a:xfrm>
            <a:off x="4066912" y="3638448"/>
            <a:ext cx="3838647" cy="2789010"/>
          </a:xfrm>
          <a:prstGeom prst="rect">
            <a:avLst/>
          </a:prstGeom>
        </p:spPr>
      </p:pic>
      <p:pic>
        <p:nvPicPr>
          <p:cNvPr id="14" name="Imagen 13">
            <a:extLst>
              <a:ext uri="{FF2B5EF4-FFF2-40B4-BE49-F238E27FC236}">
                <a16:creationId xmlns:a16="http://schemas.microsoft.com/office/drawing/2014/main" id="{BC206BF1-2ADD-43A9-95E6-C79AB8F528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30D0D9E1-F20D-43A0-9CDE-9EFA19F198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1277299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D2AD839-3BBB-4188-B3E9-6B820CB3A788}"/>
              </a:ext>
            </a:extLst>
          </p:cNvPr>
          <p:cNvPicPr>
            <a:picLocks noChangeAspect="1"/>
          </p:cNvPicPr>
          <p:nvPr/>
        </p:nvPicPr>
        <p:blipFill>
          <a:blip r:embed="rId2"/>
          <a:stretch>
            <a:fillRect/>
          </a:stretch>
        </p:blipFill>
        <p:spPr>
          <a:xfrm>
            <a:off x="1090569" y="1685111"/>
            <a:ext cx="9871949" cy="1647648"/>
          </a:xfrm>
          <a:prstGeom prst="rect">
            <a:avLst/>
          </a:prstGeom>
        </p:spPr>
      </p:pic>
      <p:sp>
        <p:nvSpPr>
          <p:cNvPr id="6" name="CuadroTexto 5"/>
          <p:cNvSpPr txBox="1"/>
          <p:nvPr/>
        </p:nvSpPr>
        <p:spPr>
          <a:xfrm>
            <a:off x="571898" y="887425"/>
            <a:ext cx="9871950" cy="477054"/>
          </a:xfrm>
          <a:prstGeom prst="rect">
            <a:avLst/>
          </a:prstGeom>
          <a:noFill/>
        </p:spPr>
        <p:txBody>
          <a:bodyPr wrap="square" rtlCol="0">
            <a:spAutoFit/>
          </a:bodyPr>
          <a:lstStyle/>
          <a:p>
            <a:r>
              <a:rPr lang="es-ES" sz="2500" dirty="0">
                <a:solidFill>
                  <a:srgbClr val="0070C0"/>
                </a:solidFill>
                <a:latin typeface="Lato Bold"/>
                <a:cs typeface="Lato Bold"/>
              </a:rPr>
              <a:t>Ejecución de Gastos de Personal SAE Corte Diciembre de 2018</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 name="Rectángulo 3">
            <a:extLst>
              <a:ext uri="{FF2B5EF4-FFF2-40B4-BE49-F238E27FC236}">
                <a16:creationId xmlns:a16="http://schemas.microsoft.com/office/drawing/2014/main" id="{9FACFEEE-F734-4B6F-B8E7-E400CC4ABAEB}"/>
              </a:ext>
            </a:extLst>
          </p:cNvPr>
          <p:cNvSpPr/>
          <p:nvPr/>
        </p:nvSpPr>
        <p:spPr>
          <a:xfrm>
            <a:off x="4898887" y="3287236"/>
            <a:ext cx="2174698" cy="369332"/>
          </a:xfrm>
          <a:prstGeom prst="rect">
            <a:avLst/>
          </a:prstGeom>
        </p:spPr>
        <p:txBody>
          <a:bodyPr wrap="none">
            <a:spAutoFit/>
          </a:bodyPr>
          <a:lstStyle/>
          <a:p>
            <a:pPr algn="r"/>
            <a:r>
              <a:rPr lang="es-ES" b="1" dirty="0">
                <a:solidFill>
                  <a:srgbClr val="0070C0"/>
                </a:solidFill>
                <a:cs typeface="Lato Regular"/>
              </a:rPr>
              <a:t>Participación de Giro</a:t>
            </a:r>
          </a:p>
        </p:txBody>
      </p:sp>
      <p:sp>
        <p:nvSpPr>
          <p:cNvPr id="14" name="CuadroTexto 13">
            <a:extLst>
              <a:ext uri="{FF2B5EF4-FFF2-40B4-BE49-F238E27FC236}">
                <a16:creationId xmlns:a16="http://schemas.microsoft.com/office/drawing/2014/main" id="{318117E2-0DAF-4149-A534-737A1C08E01E}"/>
              </a:ext>
            </a:extLst>
          </p:cNvPr>
          <p:cNvSpPr txBox="1"/>
          <p:nvPr/>
        </p:nvSpPr>
        <p:spPr>
          <a:xfrm>
            <a:off x="3785133" y="6520419"/>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5" name="Imagen 4">
            <a:extLst>
              <a:ext uri="{FF2B5EF4-FFF2-40B4-BE49-F238E27FC236}">
                <a16:creationId xmlns:a16="http://schemas.microsoft.com/office/drawing/2014/main" id="{4510348E-8BB7-4A3A-A4C3-C21D2E5F09E5}"/>
              </a:ext>
            </a:extLst>
          </p:cNvPr>
          <p:cNvPicPr>
            <a:picLocks noChangeAspect="1"/>
          </p:cNvPicPr>
          <p:nvPr/>
        </p:nvPicPr>
        <p:blipFill>
          <a:blip r:embed="rId3"/>
          <a:stretch>
            <a:fillRect/>
          </a:stretch>
        </p:blipFill>
        <p:spPr>
          <a:xfrm>
            <a:off x="4093828" y="3676649"/>
            <a:ext cx="3769549" cy="2732624"/>
          </a:xfrm>
          <a:prstGeom prst="rect">
            <a:avLst/>
          </a:prstGeom>
        </p:spPr>
      </p:pic>
      <p:pic>
        <p:nvPicPr>
          <p:cNvPr id="15" name="Imagen 14">
            <a:extLst>
              <a:ext uri="{FF2B5EF4-FFF2-40B4-BE49-F238E27FC236}">
                <a16:creationId xmlns:a16="http://schemas.microsoft.com/office/drawing/2014/main" id="{A13878EC-D3AD-4B85-B960-661ACD2BBC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D8188E41-C82C-4AB9-A41E-FAA5A0CDDF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553937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337751" y="951438"/>
            <a:ext cx="11476423" cy="477054"/>
          </a:xfrm>
          <a:prstGeom prst="rect">
            <a:avLst/>
          </a:prstGeom>
          <a:noFill/>
        </p:spPr>
        <p:txBody>
          <a:bodyPr wrap="square" rtlCol="0">
            <a:spAutoFit/>
          </a:bodyPr>
          <a:lstStyle/>
          <a:p>
            <a:r>
              <a:rPr lang="es-ES" sz="2500" dirty="0">
                <a:solidFill>
                  <a:srgbClr val="0070C0"/>
                </a:solidFill>
                <a:latin typeface="Lato Bold"/>
                <a:cs typeface="Lato Bold"/>
              </a:rPr>
              <a:t>Ejecución de Gastos Generales SAE Corte Diciembre de 2018</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7C35A0E5-4012-4A62-A019-3A3C887D8EA2}"/>
              </a:ext>
            </a:extLst>
          </p:cNvPr>
          <p:cNvSpPr txBox="1"/>
          <p:nvPr/>
        </p:nvSpPr>
        <p:spPr>
          <a:xfrm>
            <a:off x="3785133" y="6520419"/>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13" name="Imagen 12">
            <a:extLst>
              <a:ext uri="{FF2B5EF4-FFF2-40B4-BE49-F238E27FC236}">
                <a16:creationId xmlns:a16="http://schemas.microsoft.com/office/drawing/2014/main" id="{2EF89974-A3E8-4FA4-A413-037774DD57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8" name="Imagen 17">
            <a:extLst>
              <a:ext uri="{FF2B5EF4-FFF2-40B4-BE49-F238E27FC236}">
                <a16:creationId xmlns:a16="http://schemas.microsoft.com/office/drawing/2014/main" id="{D58FED6E-E0B2-42C4-A2BF-1D8A6A4F10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3" name="Imagen 2">
            <a:extLst>
              <a:ext uri="{FF2B5EF4-FFF2-40B4-BE49-F238E27FC236}">
                <a16:creationId xmlns:a16="http://schemas.microsoft.com/office/drawing/2014/main" id="{538D4956-CFB8-448D-85A2-F7AEF0417910}"/>
              </a:ext>
            </a:extLst>
          </p:cNvPr>
          <p:cNvPicPr>
            <a:picLocks noChangeAspect="1"/>
          </p:cNvPicPr>
          <p:nvPr/>
        </p:nvPicPr>
        <p:blipFill>
          <a:blip r:embed="rId4"/>
          <a:stretch>
            <a:fillRect/>
          </a:stretch>
        </p:blipFill>
        <p:spPr>
          <a:xfrm>
            <a:off x="1479492" y="1614694"/>
            <a:ext cx="8903999" cy="4563983"/>
          </a:xfrm>
          <a:prstGeom prst="rect">
            <a:avLst/>
          </a:prstGeom>
        </p:spPr>
      </p:pic>
      <p:sp>
        <p:nvSpPr>
          <p:cNvPr id="8" name="CuadroTexto 7">
            <a:extLst>
              <a:ext uri="{FF2B5EF4-FFF2-40B4-BE49-F238E27FC236}">
                <a16:creationId xmlns:a16="http://schemas.microsoft.com/office/drawing/2014/main" id="{15C1FE2D-003A-4492-BEC2-3CAE6286AE83}"/>
              </a:ext>
            </a:extLst>
          </p:cNvPr>
          <p:cNvSpPr txBox="1"/>
          <p:nvPr/>
        </p:nvSpPr>
        <p:spPr>
          <a:xfrm>
            <a:off x="2601911" y="2084066"/>
            <a:ext cx="595402" cy="261610"/>
          </a:xfrm>
          <a:prstGeom prst="rect">
            <a:avLst/>
          </a:prstGeom>
          <a:noFill/>
        </p:spPr>
        <p:txBody>
          <a:bodyPr wrap="square" rtlCol="0">
            <a:spAutoFit/>
          </a:bodyPr>
          <a:lstStyle/>
          <a:p>
            <a:r>
              <a:rPr lang="es-CO" sz="1100" dirty="0">
                <a:solidFill>
                  <a:schemeClr val="tx1">
                    <a:lumMod val="65000"/>
                    <a:lumOff val="35000"/>
                  </a:schemeClr>
                </a:solidFill>
              </a:rPr>
              <a:t>35.9%</a:t>
            </a:r>
            <a:endParaRPr lang="es-CO" sz="1400" dirty="0">
              <a:solidFill>
                <a:schemeClr val="tx1">
                  <a:lumMod val="65000"/>
                  <a:lumOff val="35000"/>
                </a:schemeClr>
              </a:solidFill>
            </a:endParaRPr>
          </a:p>
        </p:txBody>
      </p:sp>
      <p:sp>
        <p:nvSpPr>
          <p:cNvPr id="9" name="CuadroTexto 8">
            <a:extLst>
              <a:ext uri="{FF2B5EF4-FFF2-40B4-BE49-F238E27FC236}">
                <a16:creationId xmlns:a16="http://schemas.microsoft.com/office/drawing/2014/main" id="{508055CB-433D-4C62-AE5D-114E54A7723A}"/>
              </a:ext>
            </a:extLst>
          </p:cNvPr>
          <p:cNvSpPr txBox="1"/>
          <p:nvPr/>
        </p:nvSpPr>
        <p:spPr>
          <a:xfrm>
            <a:off x="3556567" y="3595084"/>
            <a:ext cx="595402" cy="261610"/>
          </a:xfrm>
          <a:prstGeom prst="rect">
            <a:avLst/>
          </a:prstGeom>
          <a:noFill/>
        </p:spPr>
        <p:txBody>
          <a:bodyPr wrap="square" rtlCol="0">
            <a:spAutoFit/>
          </a:bodyPr>
          <a:lstStyle/>
          <a:p>
            <a:r>
              <a:rPr lang="es-CO" sz="1100" dirty="0">
                <a:solidFill>
                  <a:schemeClr val="tx1">
                    <a:lumMod val="65000"/>
                    <a:lumOff val="35000"/>
                  </a:schemeClr>
                </a:solidFill>
              </a:rPr>
              <a:t>15.9%</a:t>
            </a:r>
            <a:endParaRPr lang="es-CO" sz="1400" dirty="0">
              <a:solidFill>
                <a:schemeClr val="tx1">
                  <a:lumMod val="65000"/>
                  <a:lumOff val="35000"/>
                </a:schemeClr>
              </a:solidFill>
            </a:endParaRPr>
          </a:p>
        </p:txBody>
      </p:sp>
      <p:sp>
        <p:nvSpPr>
          <p:cNvPr id="10" name="CuadroTexto 9">
            <a:extLst>
              <a:ext uri="{FF2B5EF4-FFF2-40B4-BE49-F238E27FC236}">
                <a16:creationId xmlns:a16="http://schemas.microsoft.com/office/drawing/2014/main" id="{B231DD0B-F4EC-4B4B-A500-4D3959779DD8}"/>
              </a:ext>
            </a:extLst>
          </p:cNvPr>
          <p:cNvSpPr txBox="1"/>
          <p:nvPr/>
        </p:nvSpPr>
        <p:spPr>
          <a:xfrm>
            <a:off x="4528476" y="3773363"/>
            <a:ext cx="595402" cy="261610"/>
          </a:xfrm>
          <a:prstGeom prst="rect">
            <a:avLst/>
          </a:prstGeom>
          <a:noFill/>
        </p:spPr>
        <p:txBody>
          <a:bodyPr wrap="square" rtlCol="0">
            <a:spAutoFit/>
          </a:bodyPr>
          <a:lstStyle/>
          <a:p>
            <a:r>
              <a:rPr lang="es-CO" sz="1100" dirty="0">
                <a:solidFill>
                  <a:schemeClr val="tx1">
                    <a:lumMod val="65000"/>
                    <a:lumOff val="35000"/>
                  </a:schemeClr>
                </a:solidFill>
              </a:rPr>
              <a:t>14.1%</a:t>
            </a:r>
            <a:endParaRPr lang="es-CO" sz="1400" dirty="0">
              <a:solidFill>
                <a:schemeClr val="tx1">
                  <a:lumMod val="65000"/>
                  <a:lumOff val="35000"/>
                </a:schemeClr>
              </a:solidFill>
            </a:endParaRPr>
          </a:p>
        </p:txBody>
      </p:sp>
      <p:sp>
        <p:nvSpPr>
          <p:cNvPr id="12" name="CuadroTexto 11">
            <a:extLst>
              <a:ext uri="{FF2B5EF4-FFF2-40B4-BE49-F238E27FC236}">
                <a16:creationId xmlns:a16="http://schemas.microsoft.com/office/drawing/2014/main" id="{7AAB2D1D-C074-407A-ADE2-7BF84C778645}"/>
              </a:ext>
            </a:extLst>
          </p:cNvPr>
          <p:cNvSpPr txBox="1"/>
          <p:nvPr/>
        </p:nvSpPr>
        <p:spPr>
          <a:xfrm>
            <a:off x="5471934" y="4091073"/>
            <a:ext cx="595402" cy="261610"/>
          </a:xfrm>
          <a:prstGeom prst="rect">
            <a:avLst/>
          </a:prstGeom>
          <a:noFill/>
        </p:spPr>
        <p:txBody>
          <a:bodyPr wrap="square" rtlCol="0">
            <a:spAutoFit/>
          </a:bodyPr>
          <a:lstStyle/>
          <a:p>
            <a:r>
              <a:rPr lang="es-CO" sz="1100" dirty="0">
                <a:solidFill>
                  <a:schemeClr val="tx1">
                    <a:lumMod val="65000"/>
                    <a:lumOff val="35000"/>
                  </a:schemeClr>
                </a:solidFill>
              </a:rPr>
              <a:t>9.6%</a:t>
            </a:r>
            <a:endParaRPr lang="es-CO" sz="1400" dirty="0">
              <a:solidFill>
                <a:schemeClr val="tx1">
                  <a:lumMod val="65000"/>
                  <a:lumOff val="35000"/>
                </a:schemeClr>
              </a:solidFill>
            </a:endParaRPr>
          </a:p>
        </p:txBody>
      </p:sp>
      <p:sp>
        <p:nvSpPr>
          <p:cNvPr id="15" name="CuadroTexto 14">
            <a:extLst>
              <a:ext uri="{FF2B5EF4-FFF2-40B4-BE49-F238E27FC236}">
                <a16:creationId xmlns:a16="http://schemas.microsoft.com/office/drawing/2014/main" id="{3E00A11B-378B-4632-B566-110E6480A318}"/>
              </a:ext>
            </a:extLst>
          </p:cNvPr>
          <p:cNvSpPr txBox="1"/>
          <p:nvPr/>
        </p:nvSpPr>
        <p:spPr>
          <a:xfrm>
            <a:off x="6461095" y="4430317"/>
            <a:ext cx="595402" cy="261610"/>
          </a:xfrm>
          <a:prstGeom prst="rect">
            <a:avLst/>
          </a:prstGeom>
          <a:noFill/>
        </p:spPr>
        <p:txBody>
          <a:bodyPr wrap="square" rtlCol="0">
            <a:spAutoFit/>
          </a:bodyPr>
          <a:lstStyle/>
          <a:p>
            <a:r>
              <a:rPr lang="es-CO" sz="1100" dirty="0">
                <a:solidFill>
                  <a:schemeClr val="tx1">
                    <a:lumMod val="65000"/>
                    <a:lumOff val="35000"/>
                  </a:schemeClr>
                </a:solidFill>
              </a:rPr>
              <a:t>6.2%</a:t>
            </a:r>
            <a:endParaRPr lang="es-CO" sz="1400" dirty="0">
              <a:solidFill>
                <a:schemeClr val="tx1">
                  <a:lumMod val="65000"/>
                  <a:lumOff val="35000"/>
                </a:schemeClr>
              </a:solidFill>
            </a:endParaRPr>
          </a:p>
        </p:txBody>
      </p:sp>
      <p:sp>
        <p:nvSpPr>
          <p:cNvPr id="16" name="CuadroTexto 15">
            <a:extLst>
              <a:ext uri="{FF2B5EF4-FFF2-40B4-BE49-F238E27FC236}">
                <a16:creationId xmlns:a16="http://schemas.microsoft.com/office/drawing/2014/main" id="{74A5679F-D9A8-45B2-9529-4678F57DA7D8}"/>
              </a:ext>
            </a:extLst>
          </p:cNvPr>
          <p:cNvSpPr txBox="1"/>
          <p:nvPr/>
        </p:nvSpPr>
        <p:spPr>
          <a:xfrm>
            <a:off x="7365371" y="4378561"/>
            <a:ext cx="595402" cy="261610"/>
          </a:xfrm>
          <a:prstGeom prst="rect">
            <a:avLst/>
          </a:prstGeom>
          <a:noFill/>
        </p:spPr>
        <p:txBody>
          <a:bodyPr wrap="square" rtlCol="0">
            <a:spAutoFit/>
          </a:bodyPr>
          <a:lstStyle/>
          <a:p>
            <a:r>
              <a:rPr lang="es-CO" sz="1100" dirty="0">
                <a:solidFill>
                  <a:schemeClr val="tx1">
                    <a:lumMod val="65000"/>
                    <a:lumOff val="35000"/>
                  </a:schemeClr>
                </a:solidFill>
              </a:rPr>
              <a:t>5.9%</a:t>
            </a:r>
            <a:endParaRPr lang="es-CO" sz="1400" dirty="0">
              <a:solidFill>
                <a:schemeClr val="tx1">
                  <a:lumMod val="65000"/>
                  <a:lumOff val="35000"/>
                </a:schemeClr>
              </a:solidFill>
            </a:endParaRPr>
          </a:p>
        </p:txBody>
      </p:sp>
      <p:sp>
        <p:nvSpPr>
          <p:cNvPr id="17" name="CuadroTexto 16">
            <a:extLst>
              <a:ext uri="{FF2B5EF4-FFF2-40B4-BE49-F238E27FC236}">
                <a16:creationId xmlns:a16="http://schemas.microsoft.com/office/drawing/2014/main" id="{0ADCEC66-88D3-4A08-9E42-59263DF7BBFD}"/>
              </a:ext>
            </a:extLst>
          </p:cNvPr>
          <p:cNvSpPr txBox="1"/>
          <p:nvPr/>
        </p:nvSpPr>
        <p:spPr>
          <a:xfrm>
            <a:off x="8327279" y="4579686"/>
            <a:ext cx="595402" cy="261610"/>
          </a:xfrm>
          <a:prstGeom prst="rect">
            <a:avLst/>
          </a:prstGeom>
          <a:noFill/>
        </p:spPr>
        <p:txBody>
          <a:bodyPr wrap="square" rtlCol="0">
            <a:spAutoFit/>
          </a:bodyPr>
          <a:lstStyle/>
          <a:p>
            <a:r>
              <a:rPr lang="es-CO" sz="1100" dirty="0">
                <a:solidFill>
                  <a:schemeClr val="tx1">
                    <a:lumMod val="65000"/>
                    <a:lumOff val="35000"/>
                  </a:schemeClr>
                </a:solidFill>
              </a:rPr>
              <a:t>4.1%</a:t>
            </a:r>
            <a:endParaRPr lang="es-CO" sz="1400" dirty="0">
              <a:solidFill>
                <a:schemeClr val="tx1">
                  <a:lumMod val="65000"/>
                  <a:lumOff val="35000"/>
                </a:schemeClr>
              </a:solidFill>
            </a:endParaRPr>
          </a:p>
        </p:txBody>
      </p:sp>
      <p:sp>
        <p:nvSpPr>
          <p:cNvPr id="19" name="CuadroTexto 18">
            <a:extLst>
              <a:ext uri="{FF2B5EF4-FFF2-40B4-BE49-F238E27FC236}">
                <a16:creationId xmlns:a16="http://schemas.microsoft.com/office/drawing/2014/main" id="{01A016FA-7A27-4A1C-9315-D220D0207115}"/>
              </a:ext>
            </a:extLst>
          </p:cNvPr>
          <p:cNvSpPr txBox="1"/>
          <p:nvPr/>
        </p:nvSpPr>
        <p:spPr>
          <a:xfrm>
            <a:off x="9293441" y="4244098"/>
            <a:ext cx="595402" cy="261610"/>
          </a:xfrm>
          <a:prstGeom prst="rect">
            <a:avLst/>
          </a:prstGeom>
          <a:noFill/>
        </p:spPr>
        <p:txBody>
          <a:bodyPr wrap="square" rtlCol="0">
            <a:spAutoFit/>
          </a:bodyPr>
          <a:lstStyle/>
          <a:p>
            <a:r>
              <a:rPr lang="es-CO" sz="1100" dirty="0">
                <a:solidFill>
                  <a:schemeClr val="tx1">
                    <a:lumMod val="65000"/>
                    <a:lumOff val="35000"/>
                  </a:schemeClr>
                </a:solidFill>
              </a:rPr>
              <a:t>8.1%</a:t>
            </a:r>
            <a:endParaRPr lang="es-CO" sz="1400" dirty="0">
              <a:solidFill>
                <a:schemeClr val="tx1">
                  <a:lumMod val="65000"/>
                  <a:lumOff val="35000"/>
                </a:schemeClr>
              </a:solidFill>
            </a:endParaRPr>
          </a:p>
        </p:txBody>
      </p:sp>
    </p:spTree>
    <p:extLst>
      <p:ext uri="{BB962C8B-B14F-4D97-AF65-F5344CB8AC3E}">
        <p14:creationId xmlns:p14="http://schemas.microsoft.com/office/powerpoint/2010/main" val="34983144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C3B9247-47CF-4D1D-92EA-CBF5BF8B60E3}"/>
              </a:ext>
            </a:extLst>
          </p:cNvPr>
          <p:cNvPicPr>
            <a:picLocks noChangeAspect="1"/>
          </p:cNvPicPr>
          <p:nvPr/>
        </p:nvPicPr>
        <p:blipFill>
          <a:blip r:embed="rId2"/>
          <a:stretch>
            <a:fillRect/>
          </a:stretch>
        </p:blipFill>
        <p:spPr>
          <a:xfrm>
            <a:off x="322782" y="1719744"/>
            <a:ext cx="11599314" cy="4429386"/>
          </a:xfrm>
          <a:prstGeom prst="rect">
            <a:avLst/>
          </a:prstGeom>
        </p:spPr>
      </p:pic>
      <p:sp>
        <p:nvSpPr>
          <p:cNvPr id="6" name="CuadroTexto 5"/>
          <p:cNvSpPr txBox="1"/>
          <p:nvPr/>
        </p:nvSpPr>
        <p:spPr>
          <a:xfrm>
            <a:off x="251385" y="1168255"/>
            <a:ext cx="11476423" cy="861774"/>
          </a:xfrm>
          <a:prstGeom prst="rect">
            <a:avLst/>
          </a:prstGeom>
          <a:noFill/>
        </p:spPr>
        <p:txBody>
          <a:bodyPr wrap="square" rtlCol="0">
            <a:spAutoFit/>
          </a:bodyPr>
          <a:lstStyle/>
          <a:p>
            <a:r>
              <a:rPr lang="es-ES" sz="2500" dirty="0">
                <a:solidFill>
                  <a:srgbClr val="0070C0"/>
                </a:solidFill>
                <a:latin typeface="Lato Bold"/>
                <a:cs typeface="Lato Bold"/>
              </a:rPr>
              <a:t>Ejecución de Gastos Generales SAE Corte Diciembre de 2018</a:t>
            </a:r>
          </a:p>
          <a:p>
            <a:endParaRPr lang="es-ES" sz="2500" dirty="0">
              <a:solidFill>
                <a:srgbClr val="0070C0"/>
              </a:solidFill>
              <a:latin typeface="Lato Bold"/>
              <a:cs typeface="Lato Bold"/>
            </a:endParaRP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7C35A0E5-4012-4A62-A019-3A3C887D8EA2}"/>
              </a:ext>
            </a:extLst>
          </p:cNvPr>
          <p:cNvSpPr txBox="1"/>
          <p:nvPr/>
        </p:nvSpPr>
        <p:spPr>
          <a:xfrm>
            <a:off x="3785133" y="6520419"/>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cxnSp>
        <p:nvCxnSpPr>
          <p:cNvPr id="15" name="Conector recto 14">
            <a:extLst>
              <a:ext uri="{FF2B5EF4-FFF2-40B4-BE49-F238E27FC236}">
                <a16:creationId xmlns:a16="http://schemas.microsoft.com/office/drawing/2014/main" id="{850876FF-8EC2-4B84-BCEE-EDCD3658574D}"/>
              </a:ext>
            </a:extLst>
          </p:cNvPr>
          <p:cNvCxnSpPr>
            <a:cxnSpLocks/>
            <a:endCxn id="4" idx="3"/>
          </p:cNvCxnSpPr>
          <p:nvPr/>
        </p:nvCxnSpPr>
        <p:spPr>
          <a:xfrm flipV="1">
            <a:off x="322782" y="3934437"/>
            <a:ext cx="11599314" cy="6142"/>
          </a:xfrm>
          <a:prstGeom prst="line">
            <a:avLst/>
          </a:prstGeom>
          <a:ln w="6350"/>
          <a:effectLst/>
        </p:spPr>
        <p:style>
          <a:lnRef idx="2">
            <a:schemeClr val="accent1"/>
          </a:lnRef>
          <a:fillRef idx="0">
            <a:schemeClr val="accent1"/>
          </a:fillRef>
          <a:effectRef idx="1">
            <a:schemeClr val="accent1"/>
          </a:effectRef>
          <a:fontRef idx="minor">
            <a:schemeClr val="tx1"/>
          </a:fontRef>
        </p:style>
      </p:cxnSp>
      <p:pic>
        <p:nvPicPr>
          <p:cNvPr id="13" name="Imagen 12">
            <a:extLst>
              <a:ext uri="{FF2B5EF4-FFF2-40B4-BE49-F238E27FC236}">
                <a16:creationId xmlns:a16="http://schemas.microsoft.com/office/drawing/2014/main" id="{2EF89974-A3E8-4FA4-A413-037774DD57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8" name="Imagen 17">
            <a:extLst>
              <a:ext uri="{FF2B5EF4-FFF2-40B4-BE49-F238E27FC236}">
                <a16:creationId xmlns:a16="http://schemas.microsoft.com/office/drawing/2014/main" id="{D58FED6E-E0B2-42C4-A2BF-1D8A6A4F10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9676044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51385" y="1168255"/>
            <a:ext cx="11744872" cy="477054"/>
          </a:xfrm>
          <a:prstGeom prst="rect">
            <a:avLst/>
          </a:prstGeom>
          <a:noFill/>
        </p:spPr>
        <p:txBody>
          <a:bodyPr wrap="square" rtlCol="0">
            <a:spAutoFit/>
          </a:bodyPr>
          <a:lstStyle>
            <a:defPPr>
              <a:defRPr lang="es-ES"/>
            </a:defPPr>
            <a:lvl1pPr>
              <a:defRPr sz="2500">
                <a:solidFill>
                  <a:srgbClr val="0070C0"/>
                </a:solidFill>
                <a:latin typeface="Lato Bold"/>
                <a:cs typeface="Lato Bold"/>
              </a:defRPr>
            </a:lvl1pPr>
          </a:lstStyle>
          <a:p>
            <a:r>
              <a:rPr lang="es-ES" dirty="0"/>
              <a:t>Ejecución Transferencias- Corte Diciembre de 2018- SAE</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FC96F2B1-161E-49A2-B681-F42F28590213}"/>
              </a:ext>
            </a:extLst>
          </p:cNvPr>
          <p:cNvSpPr txBox="1"/>
          <p:nvPr/>
        </p:nvSpPr>
        <p:spPr>
          <a:xfrm>
            <a:off x="3785133" y="6520419"/>
            <a:ext cx="80290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4" name="Imagen 3">
            <a:extLst>
              <a:ext uri="{FF2B5EF4-FFF2-40B4-BE49-F238E27FC236}">
                <a16:creationId xmlns:a16="http://schemas.microsoft.com/office/drawing/2014/main" id="{785E3B52-6B50-4300-A7AF-37380AB9034A}"/>
              </a:ext>
            </a:extLst>
          </p:cNvPr>
          <p:cNvPicPr>
            <a:picLocks noChangeAspect="1"/>
          </p:cNvPicPr>
          <p:nvPr/>
        </p:nvPicPr>
        <p:blipFill>
          <a:blip r:embed="rId2"/>
          <a:stretch>
            <a:fillRect/>
          </a:stretch>
        </p:blipFill>
        <p:spPr>
          <a:xfrm>
            <a:off x="336244" y="2674221"/>
            <a:ext cx="11506810" cy="1509558"/>
          </a:xfrm>
          <a:prstGeom prst="rect">
            <a:avLst/>
          </a:prstGeom>
        </p:spPr>
      </p:pic>
      <p:pic>
        <p:nvPicPr>
          <p:cNvPr id="9" name="Imagen 8">
            <a:extLst>
              <a:ext uri="{FF2B5EF4-FFF2-40B4-BE49-F238E27FC236}">
                <a16:creationId xmlns:a16="http://schemas.microsoft.com/office/drawing/2014/main" id="{3E9451E7-3DC5-4C1C-86C0-DF819AF338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CF29885D-6C57-43AC-B4FA-368B2E5EF1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8354771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0DAAC2B1-364D-4B30-AD9A-E13A6E77198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60AB5296-6D3A-4484-BE2B-583D11978131}"/>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pic>
        <p:nvPicPr>
          <p:cNvPr id="15" name="Imagen 14">
            <a:extLst>
              <a:ext uri="{FF2B5EF4-FFF2-40B4-BE49-F238E27FC236}">
                <a16:creationId xmlns:a16="http://schemas.microsoft.com/office/drawing/2014/main" id="{9D865CDB-B976-4507-88AD-E9A1E7DCE4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809C95E7-2650-46DE-9DE2-436F17F6CE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EAA368FF-2485-4500-B070-B445771BF4FA}"/>
              </a:ext>
            </a:extLst>
          </p:cNvPr>
          <p:cNvSpPr txBox="1"/>
          <p:nvPr/>
        </p:nvSpPr>
        <p:spPr>
          <a:xfrm>
            <a:off x="2487253" y="2393229"/>
            <a:ext cx="7217494" cy="1323439"/>
          </a:xfrm>
          <a:prstGeom prst="rect">
            <a:avLst/>
          </a:prstGeom>
          <a:noFill/>
        </p:spPr>
        <p:txBody>
          <a:bodyPr wrap="square" rtlCol="0">
            <a:spAutoFit/>
          </a:bodyPr>
          <a:lstStyle/>
          <a:p>
            <a:pPr algn="ctr"/>
            <a:r>
              <a:rPr lang="es-CO" sz="4000" dirty="0">
                <a:solidFill>
                  <a:srgbClr val="000A8B"/>
                </a:solidFill>
              </a:rPr>
              <a:t>3. PROYECTO PRESUPUESTO VIGENCIA 2020</a:t>
            </a:r>
            <a:endParaRPr lang="es-ES" sz="4000" dirty="0">
              <a:solidFill>
                <a:schemeClr val="accent5">
                  <a:lumMod val="50000"/>
                </a:schemeClr>
              </a:solidFill>
              <a:latin typeface="Arial Narrow" panose="020B0606020202030204" pitchFamily="34" charset="0"/>
            </a:endParaRPr>
          </a:p>
        </p:txBody>
      </p:sp>
    </p:spTree>
    <p:extLst>
      <p:ext uri="{BB962C8B-B14F-4D97-AF65-F5344CB8AC3E}">
        <p14:creationId xmlns:p14="http://schemas.microsoft.com/office/powerpoint/2010/main" val="96098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par>
                                <p:cTn id="8" presetID="6" presetClass="entr" presetSubtype="16"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circle(in)">
                                      <p:cBhvr>
                                        <p:cTn id="10"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F2173D41-25C6-4702-88F6-F0EE81098E79}"/>
              </a:ext>
            </a:extLst>
          </p:cNvPr>
          <p:cNvSpPr txBox="1"/>
          <p:nvPr/>
        </p:nvSpPr>
        <p:spPr>
          <a:xfrm>
            <a:off x="1629325" y="1313719"/>
            <a:ext cx="457094" cy="4934022"/>
          </a:xfrm>
          <a:prstGeom prst="rect">
            <a:avLst/>
          </a:prstGeom>
          <a:solidFill>
            <a:schemeClr val="accent1"/>
          </a:solidFill>
          <a:ln>
            <a:solidFill>
              <a:schemeClr val="tx1"/>
            </a:solidFill>
          </a:ln>
        </p:spPr>
        <p:txBody>
          <a:bodyPr vert="wordArtVert" wrap="square" rtlCol="0" anchor="ctr" anchorCtr="1">
            <a:noAutofit/>
          </a:bodyPr>
          <a:lstStyle/>
          <a:p>
            <a:pPr algn="dist"/>
            <a:r>
              <a:rPr lang="es-CO" sz="1600" b="1" dirty="0"/>
              <a:t>PRESUPUESTO 2020</a:t>
            </a:r>
          </a:p>
        </p:txBody>
      </p:sp>
      <p:sp>
        <p:nvSpPr>
          <p:cNvPr id="10" name="CuadroTexto 9">
            <a:extLst>
              <a:ext uri="{FF2B5EF4-FFF2-40B4-BE49-F238E27FC236}">
                <a16:creationId xmlns:a16="http://schemas.microsoft.com/office/drawing/2014/main" id="{C958DE44-894B-4248-A0FE-B5C36CE9B6EB}"/>
              </a:ext>
            </a:extLst>
          </p:cNvPr>
          <p:cNvSpPr txBox="1"/>
          <p:nvPr/>
        </p:nvSpPr>
        <p:spPr>
          <a:xfrm>
            <a:off x="2410009" y="1233133"/>
            <a:ext cx="2406315" cy="707886"/>
          </a:xfrm>
          <a:prstGeom prst="rect">
            <a:avLst/>
          </a:prstGeom>
          <a:solidFill>
            <a:schemeClr val="accent1"/>
          </a:solidFill>
          <a:ln>
            <a:solidFill>
              <a:schemeClr val="tx1"/>
            </a:solidFill>
          </a:ln>
        </p:spPr>
        <p:txBody>
          <a:bodyPr wrap="square" rtlCol="0">
            <a:spAutoFit/>
          </a:bodyPr>
          <a:lstStyle/>
          <a:p>
            <a:pPr algn="ctr"/>
            <a:r>
              <a:rPr lang="es-CO" sz="2000" dirty="0"/>
              <a:t>PRINCIPIOS</a:t>
            </a:r>
          </a:p>
          <a:p>
            <a:pPr algn="ctr"/>
            <a:r>
              <a:rPr lang="es-CO" sz="2000" dirty="0"/>
              <a:t>PRESUPUESTALES</a:t>
            </a:r>
          </a:p>
        </p:txBody>
      </p:sp>
      <p:sp>
        <p:nvSpPr>
          <p:cNvPr id="11" name="CuadroTexto 10">
            <a:extLst>
              <a:ext uri="{FF2B5EF4-FFF2-40B4-BE49-F238E27FC236}">
                <a16:creationId xmlns:a16="http://schemas.microsoft.com/office/drawing/2014/main" id="{8EBC9CAC-8EC2-4442-A049-739B3442A8B7}"/>
              </a:ext>
            </a:extLst>
          </p:cNvPr>
          <p:cNvSpPr txBox="1"/>
          <p:nvPr/>
        </p:nvSpPr>
        <p:spPr>
          <a:xfrm>
            <a:off x="2410010" y="3831783"/>
            <a:ext cx="2406314" cy="707886"/>
          </a:xfrm>
          <a:prstGeom prst="rect">
            <a:avLst/>
          </a:prstGeom>
          <a:solidFill>
            <a:schemeClr val="accent1"/>
          </a:solidFill>
          <a:ln>
            <a:solidFill>
              <a:schemeClr val="tx1"/>
            </a:solidFill>
          </a:ln>
        </p:spPr>
        <p:txBody>
          <a:bodyPr wrap="square" rtlCol="0">
            <a:spAutoFit/>
          </a:bodyPr>
          <a:lstStyle/>
          <a:p>
            <a:pPr algn="ctr"/>
            <a:r>
              <a:rPr lang="es-CO" sz="2000" dirty="0"/>
              <a:t>OBJETIVOS ESTRATEGICOS</a:t>
            </a:r>
          </a:p>
        </p:txBody>
      </p:sp>
      <p:sp>
        <p:nvSpPr>
          <p:cNvPr id="12" name="Flecha derecha 14">
            <a:extLst>
              <a:ext uri="{FF2B5EF4-FFF2-40B4-BE49-F238E27FC236}">
                <a16:creationId xmlns:a16="http://schemas.microsoft.com/office/drawing/2014/main" id="{67687D27-EE4E-421B-BDC3-6A901EDED4E2}"/>
              </a:ext>
            </a:extLst>
          </p:cNvPr>
          <p:cNvSpPr/>
          <p:nvPr/>
        </p:nvSpPr>
        <p:spPr>
          <a:xfrm>
            <a:off x="5058101" y="1357926"/>
            <a:ext cx="503802" cy="3609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4" name="Flecha derecha 14">
            <a:extLst>
              <a:ext uri="{FF2B5EF4-FFF2-40B4-BE49-F238E27FC236}">
                <a16:creationId xmlns:a16="http://schemas.microsoft.com/office/drawing/2014/main" id="{760C3F7E-D9C4-44E0-B1E1-41209F2C9852}"/>
              </a:ext>
            </a:extLst>
          </p:cNvPr>
          <p:cNvSpPr/>
          <p:nvPr/>
        </p:nvSpPr>
        <p:spPr>
          <a:xfrm>
            <a:off x="5058101" y="4010784"/>
            <a:ext cx="503802" cy="3609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CuadroTexto 14">
            <a:extLst>
              <a:ext uri="{FF2B5EF4-FFF2-40B4-BE49-F238E27FC236}">
                <a16:creationId xmlns:a16="http://schemas.microsoft.com/office/drawing/2014/main" id="{4A674211-39B7-44E2-A9DA-4D8BE4FCC578}"/>
              </a:ext>
            </a:extLst>
          </p:cNvPr>
          <p:cNvSpPr txBox="1"/>
          <p:nvPr/>
        </p:nvSpPr>
        <p:spPr>
          <a:xfrm>
            <a:off x="5842940" y="1041764"/>
            <a:ext cx="2707106" cy="1354217"/>
          </a:xfrm>
          <a:prstGeom prst="rect">
            <a:avLst/>
          </a:prstGeom>
          <a:noFill/>
          <a:ln w="25400">
            <a:solidFill>
              <a:schemeClr val="accent1"/>
            </a:solidFill>
          </a:ln>
        </p:spPr>
        <p:txBody>
          <a:bodyPr wrap="square" rtlCol="0">
            <a:spAutoFit/>
          </a:bodyPr>
          <a:lstStyle/>
          <a:p>
            <a:pPr marL="285750" indent="-285750">
              <a:buFontTx/>
              <a:buChar char="-"/>
            </a:pPr>
            <a:r>
              <a:rPr lang="es-CO" sz="1600" dirty="0"/>
              <a:t>Planificación</a:t>
            </a:r>
          </a:p>
          <a:p>
            <a:pPr marL="285750" indent="-285750">
              <a:buFontTx/>
              <a:buChar char="-"/>
            </a:pPr>
            <a:r>
              <a:rPr lang="es-CO" sz="1600" dirty="0"/>
              <a:t>Universalidad</a:t>
            </a:r>
          </a:p>
          <a:p>
            <a:pPr marL="285750" indent="-285750">
              <a:buFontTx/>
              <a:buChar char="-"/>
            </a:pPr>
            <a:r>
              <a:rPr lang="es-CO" sz="1600" dirty="0"/>
              <a:t>Unidad de Caja</a:t>
            </a:r>
          </a:p>
          <a:p>
            <a:pPr marL="285750" indent="-285750">
              <a:buFontTx/>
              <a:buChar char="-"/>
            </a:pPr>
            <a:r>
              <a:rPr lang="es-CO" sz="1600" dirty="0"/>
              <a:t>Programación Integral</a:t>
            </a:r>
          </a:p>
          <a:p>
            <a:pPr marL="285750" indent="-285750">
              <a:buFontTx/>
              <a:buChar char="-"/>
            </a:pPr>
            <a:r>
              <a:rPr lang="es-CO" sz="1600" dirty="0"/>
              <a:t>Inembargabilidad</a:t>
            </a:r>
          </a:p>
        </p:txBody>
      </p:sp>
      <p:sp>
        <p:nvSpPr>
          <p:cNvPr id="16" name="CuadroTexto 15">
            <a:extLst>
              <a:ext uri="{FF2B5EF4-FFF2-40B4-BE49-F238E27FC236}">
                <a16:creationId xmlns:a16="http://schemas.microsoft.com/office/drawing/2014/main" id="{5F4A52CE-B1AF-433A-9709-166B87E7A9C7}"/>
              </a:ext>
            </a:extLst>
          </p:cNvPr>
          <p:cNvSpPr txBox="1"/>
          <p:nvPr/>
        </p:nvSpPr>
        <p:spPr>
          <a:xfrm>
            <a:off x="5842940" y="2650869"/>
            <a:ext cx="4118817" cy="3539430"/>
          </a:xfrm>
          <a:prstGeom prst="rect">
            <a:avLst/>
          </a:prstGeom>
          <a:noFill/>
          <a:ln w="25400">
            <a:solidFill>
              <a:schemeClr val="accent1"/>
            </a:solidFill>
          </a:ln>
        </p:spPr>
        <p:txBody>
          <a:bodyPr wrap="square" rtlCol="0">
            <a:spAutoFit/>
          </a:bodyPr>
          <a:lstStyle/>
          <a:p>
            <a:pPr marL="285750" indent="-285750" algn="just">
              <a:buFontTx/>
              <a:buChar char="-"/>
            </a:pPr>
            <a:r>
              <a:rPr lang="es-CO" sz="1600" dirty="0"/>
              <a:t>Transferir Recursos a la Nación</a:t>
            </a:r>
          </a:p>
          <a:p>
            <a:pPr marL="285750" indent="-285750" algn="just">
              <a:buFontTx/>
              <a:buChar char="-"/>
            </a:pPr>
            <a:r>
              <a:rPr lang="es-CO" sz="1600" dirty="0"/>
              <a:t>Obtener ingresos a partir de la comercialización de activos</a:t>
            </a:r>
          </a:p>
          <a:p>
            <a:pPr marL="285750" indent="-285750" algn="just">
              <a:buFontTx/>
              <a:buChar char="-"/>
            </a:pPr>
            <a:r>
              <a:rPr lang="es-CO" sz="1600" dirty="0"/>
              <a:t>Lograr productividad de activos</a:t>
            </a:r>
          </a:p>
          <a:p>
            <a:pPr marL="285750" indent="-285750" algn="just">
              <a:buFontTx/>
              <a:buChar char="-"/>
            </a:pPr>
            <a:r>
              <a:rPr lang="es-CO" sz="1600" dirty="0"/>
              <a:t>Obtener rendimientos financieros</a:t>
            </a:r>
          </a:p>
          <a:p>
            <a:pPr marL="285750" indent="-285750" algn="just">
              <a:buFontTx/>
              <a:buChar char="-"/>
            </a:pPr>
            <a:r>
              <a:rPr lang="es-CO" sz="1600" dirty="0"/>
              <a:t>Normalizar la información y su utilización a través de la consolidación, desarrollo, uso y apropiación de </a:t>
            </a:r>
            <a:r>
              <a:rPr lang="es-CO" sz="1600" dirty="0" err="1"/>
              <a:t>TIC’s</a:t>
            </a:r>
            <a:r>
              <a:rPr lang="es-CO" sz="1600" dirty="0"/>
              <a:t> y practicas adecuadas de gestión documental</a:t>
            </a:r>
          </a:p>
          <a:p>
            <a:pPr marL="285750" indent="-285750" algn="just">
              <a:buFontTx/>
              <a:buChar char="-"/>
            </a:pPr>
            <a:r>
              <a:rPr lang="es-CO" sz="1600" dirty="0"/>
              <a:t>Potencializar la cantidad disponible de activos para administración y comercialización </a:t>
            </a:r>
          </a:p>
          <a:p>
            <a:pPr marL="285750" indent="-285750" algn="just">
              <a:buFontTx/>
              <a:buChar char="-"/>
            </a:pPr>
            <a:r>
              <a:rPr lang="es-CO" sz="1600" dirty="0"/>
              <a:t>Contar con un modelo de administración de depositarios</a:t>
            </a:r>
          </a:p>
        </p:txBody>
      </p:sp>
      <p:sp>
        <p:nvSpPr>
          <p:cNvPr id="17" name="CuadroTexto 16">
            <a:extLst>
              <a:ext uri="{FF2B5EF4-FFF2-40B4-BE49-F238E27FC236}">
                <a16:creationId xmlns:a16="http://schemas.microsoft.com/office/drawing/2014/main" id="{095DEB26-4AE6-4F24-B1B2-91B7BE1C5F7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5891380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8" name="Imagen 17">
            <a:extLst>
              <a:ext uri="{FF2B5EF4-FFF2-40B4-BE49-F238E27FC236}">
                <a16:creationId xmlns:a16="http://schemas.microsoft.com/office/drawing/2014/main" id="{2675A237-501A-4D2C-9F4F-D57C6DF14395}"/>
              </a:ext>
            </a:extLst>
          </p:cNvPr>
          <p:cNvPicPr>
            <a:picLocks noChangeAspect="1"/>
          </p:cNvPicPr>
          <p:nvPr/>
        </p:nvPicPr>
        <p:blipFill>
          <a:blip r:embed="rId4"/>
          <a:stretch>
            <a:fillRect/>
          </a:stretch>
        </p:blipFill>
        <p:spPr>
          <a:xfrm>
            <a:off x="1385174" y="1386192"/>
            <a:ext cx="8899729" cy="5017812"/>
          </a:xfrm>
          <a:prstGeom prst="rect">
            <a:avLst/>
          </a:prstGeom>
        </p:spPr>
      </p:pic>
      <p:sp>
        <p:nvSpPr>
          <p:cNvPr id="19" name="Rectángulo 18">
            <a:extLst>
              <a:ext uri="{FF2B5EF4-FFF2-40B4-BE49-F238E27FC236}">
                <a16:creationId xmlns:a16="http://schemas.microsoft.com/office/drawing/2014/main" id="{23F3FFD6-0ABB-4422-A978-370BBD7A5F02}"/>
              </a:ext>
            </a:extLst>
          </p:cNvPr>
          <p:cNvSpPr/>
          <p:nvPr/>
        </p:nvSpPr>
        <p:spPr>
          <a:xfrm>
            <a:off x="-144689" y="973618"/>
            <a:ext cx="3059725" cy="369332"/>
          </a:xfrm>
          <a:prstGeom prst="rect">
            <a:avLst/>
          </a:prstGeom>
        </p:spPr>
        <p:txBody>
          <a:bodyPr wrap="square">
            <a:spAutoFit/>
          </a:bodyPr>
          <a:lstStyle/>
          <a:p>
            <a:pPr algn="ctr"/>
            <a:r>
              <a:rPr lang="es-ES" b="1" dirty="0">
                <a:solidFill>
                  <a:srgbClr val="000A8B"/>
                </a:solidFill>
              </a:rPr>
              <a:t>DETALLE INGRESOS</a:t>
            </a:r>
            <a:endParaRPr lang="es-CO" b="1" dirty="0"/>
          </a:p>
        </p:txBody>
      </p:sp>
    </p:spTree>
    <p:extLst>
      <p:ext uri="{BB962C8B-B14F-4D97-AF65-F5344CB8AC3E}">
        <p14:creationId xmlns:p14="http://schemas.microsoft.com/office/powerpoint/2010/main" val="35970778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9" name="Rectángulo 18">
            <a:extLst>
              <a:ext uri="{FF2B5EF4-FFF2-40B4-BE49-F238E27FC236}">
                <a16:creationId xmlns:a16="http://schemas.microsoft.com/office/drawing/2014/main" id="{23F3FFD6-0ABB-4422-A978-370BBD7A5F02}"/>
              </a:ext>
            </a:extLst>
          </p:cNvPr>
          <p:cNvSpPr/>
          <p:nvPr/>
        </p:nvSpPr>
        <p:spPr>
          <a:xfrm>
            <a:off x="-144689" y="973618"/>
            <a:ext cx="3059725" cy="369332"/>
          </a:xfrm>
          <a:prstGeom prst="rect">
            <a:avLst/>
          </a:prstGeom>
        </p:spPr>
        <p:txBody>
          <a:bodyPr wrap="square">
            <a:spAutoFit/>
          </a:bodyPr>
          <a:lstStyle/>
          <a:p>
            <a:pPr algn="ctr"/>
            <a:r>
              <a:rPr lang="es-ES" b="1" dirty="0">
                <a:solidFill>
                  <a:srgbClr val="000A8B"/>
                </a:solidFill>
              </a:rPr>
              <a:t>DETALLE DE GASTO </a:t>
            </a:r>
            <a:endParaRPr lang="es-CO" b="1" dirty="0"/>
          </a:p>
        </p:txBody>
      </p:sp>
      <p:pic>
        <p:nvPicPr>
          <p:cNvPr id="8" name="Imagen 7">
            <a:extLst>
              <a:ext uri="{FF2B5EF4-FFF2-40B4-BE49-F238E27FC236}">
                <a16:creationId xmlns:a16="http://schemas.microsoft.com/office/drawing/2014/main" id="{9BCEF282-F3CD-455A-9538-3F7C871D1BCF}"/>
              </a:ext>
            </a:extLst>
          </p:cNvPr>
          <p:cNvPicPr>
            <a:picLocks noChangeAspect="1"/>
          </p:cNvPicPr>
          <p:nvPr/>
        </p:nvPicPr>
        <p:blipFill>
          <a:blip r:embed="rId4"/>
          <a:stretch>
            <a:fillRect/>
          </a:stretch>
        </p:blipFill>
        <p:spPr>
          <a:xfrm>
            <a:off x="1451295" y="1342950"/>
            <a:ext cx="8811629" cy="5031971"/>
          </a:xfrm>
          <a:prstGeom prst="rect">
            <a:avLst/>
          </a:prstGeom>
        </p:spPr>
      </p:pic>
    </p:spTree>
    <p:extLst>
      <p:ext uri="{BB962C8B-B14F-4D97-AF65-F5344CB8AC3E}">
        <p14:creationId xmlns:p14="http://schemas.microsoft.com/office/powerpoint/2010/main" val="13945068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3" name="Rectángulo 2">
            <a:extLst>
              <a:ext uri="{FF2B5EF4-FFF2-40B4-BE49-F238E27FC236}">
                <a16:creationId xmlns:a16="http://schemas.microsoft.com/office/drawing/2014/main" id="{8B2E7F71-6AA0-4E9D-B611-15F0AF34F8DE}"/>
              </a:ext>
            </a:extLst>
          </p:cNvPr>
          <p:cNvSpPr/>
          <p:nvPr/>
        </p:nvSpPr>
        <p:spPr>
          <a:xfrm>
            <a:off x="246078" y="1153595"/>
            <a:ext cx="11341916" cy="369332"/>
          </a:xfrm>
          <a:prstGeom prst="rect">
            <a:avLst/>
          </a:prstGeom>
        </p:spPr>
        <p:txBody>
          <a:bodyPr wrap="square">
            <a:spAutoFit/>
          </a:bodyPr>
          <a:lstStyle/>
          <a:p>
            <a:pPr algn="ctr"/>
            <a:r>
              <a:rPr lang="es-ES" b="1" dirty="0">
                <a:solidFill>
                  <a:srgbClr val="000A8B"/>
                </a:solidFill>
              </a:rPr>
              <a:t>DETALLE </a:t>
            </a:r>
            <a:r>
              <a:rPr lang="es-CO" b="1" dirty="0">
                <a:solidFill>
                  <a:srgbClr val="000A8B"/>
                </a:solidFill>
              </a:rPr>
              <a:t>SUPUESTOS DE PROYECCION APLICADOS ANTEPROYECTO PRESUPUESTO VIGENCIA 2020</a:t>
            </a:r>
          </a:p>
        </p:txBody>
      </p:sp>
      <p:sp>
        <p:nvSpPr>
          <p:cNvPr id="4" name="Rectángulo 3">
            <a:extLst>
              <a:ext uri="{FF2B5EF4-FFF2-40B4-BE49-F238E27FC236}">
                <a16:creationId xmlns:a16="http://schemas.microsoft.com/office/drawing/2014/main" id="{76B4B163-7231-4AA4-ADD0-28C3A3280C1C}"/>
              </a:ext>
            </a:extLst>
          </p:cNvPr>
          <p:cNvSpPr/>
          <p:nvPr/>
        </p:nvSpPr>
        <p:spPr>
          <a:xfrm>
            <a:off x="604006" y="1715928"/>
            <a:ext cx="10813409" cy="1200329"/>
          </a:xfrm>
          <a:prstGeom prst="rect">
            <a:avLst/>
          </a:prstGeom>
        </p:spPr>
        <p:txBody>
          <a:bodyPr wrap="square">
            <a:spAutoFit/>
          </a:bodyPr>
          <a:lstStyle/>
          <a:p>
            <a:pPr marL="228600" algn="just" hangingPunct="0">
              <a:spcAft>
                <a:spcPts val="0"/>
              </a:spcAft>
            </a:pPr>
            <a:r>
              <a:rPr lang="es-ES_tradnl" dirty="0">
                <a:ea typeface="Times New Roman" panose="02020603050405020304" pitchFamily="18" charset="0"/>
                <a:cs typeface="Times New Roman" panose="02020603050405020304" pitchFamily="18" charset="0"/>
              </a:rPr>
              <a:t>Una vez consultados los supuestos macroeconómicos vigentes del MHCP y realizado el análisis comparativo con las proyecciones de los analistas, consolidadas y publicadas por el Banco de la República, y en aras de contar con un presupuesto conservador tanto en el ingreso como en el gasto, se definió que las variables a tener en cuenta para la elaboración del Presupuesto vigencia 2020, son las siguientes:</a:t>
            </a:r>
            <a:endParaRPr lang="es-CO" sz="1600" dirty="0">
              <a:ea typeface="Times New Roman" panose="02020603050405020304" pitchFamily="18" charset="0"/>
              <a:cs typeface="Times New Roman" panose="02020603050405020304" pitchFamily="18" charset="0"/>
            </a:endParaRPr>
          </a:p>
        </p:txBody>
      </p:sp>
      <p:pic>
        <p:nvPicPr>
          <p:cNvPr id="6" name="Imagen 5">
            <a:extLst>
              <a:ext uri="{FF2B5EF4-FFF2-40B4-BE49-F238E27FC236}">
                <a16:creationId xmlns:a16="http://schemas.microsoft.com/office/drawing/2014/main" id="{7EDF73CE-23F5-4B9A-B993-7161DAD41659}"/>
              </a:ext>
            </a:extLst>
          </p:cNvPr>
          <p:cNvPicPr>
            <a:picLocks noChangeAspect="1"/>
          </p:cNvPicPr>
          <p:nvPr/>
        </p:nvPicPr>
        <p:blipFill>
          <a:blip r:embed="rId4"/>
          <a:stretch>
            <a:fillRect/>
          </a:stretch>
        </p:blipFill>
        <p:spPr>
          <a:xfrm>
            <a:off x="3668567" y="3429000"/>
            <a:ext cx="4989090" cy="1882005"/>
          </a:xfrm>
          <a:prstGeom prst="rect">
            <a:avLst/>
          </a:prstGeom>
        </p:spPr>
      </p:pic>
    </p:spTree>
    <p:extLst>
      <p:ext uri="{BB962C8B-B14F-4D97-AF65-F5344CB8AC3E}">
        <p14:creationId xmlns:p14="http://schemas.microsoft.com/office/powerpoint/2010/main" val="14504304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616281" y="2635673"/>
            <a:ext cx="9143999" cy="1938992"/>
          </a:xfrm>
          <a:prstGeom prst="rect">
            <a:avLst/>
          </a:prstGeom>
          <a:noFill/>
        </p:spPr>
        <p:txBody>
          <a:bodyPr wrap="square" rtlCol="0">
            <a:spAutoFit/>
          </a:bodyPr>
          <a:lstStyle/>
          <a:p>
            <a:pPr algn="ctr"/>
            <a:r>
              <a:rPr lang="es-ES" sz="4000" b="1" dirty="0">
                <a:solidFill>
                  <a:srgbClr val="000A8B"/>
                </a:solidFill>
              </a:rPr>
              <a:t>TRANSFERENCIAS FRISCO</a:t>
            </a:r>
          </a:p>
          <a:p>
            <a:pPr algn="ctr"/>
            <a:r>
              <a:rPr lang="es-ES" sz="4000" b="1" dirty="0">
                <a:solidFill>
                  <a:srgbClr val="000A8B"/>
                </a:solidFill>
              </a:rPr>
              <a:t>2019</a:t>
            </a:r>
          </a:p>
          <a:p>
            <a:pPr algn="ctr"/>
            <a:endParaRPr lang="es-ES" sz="4000" b="1" dirty="0">
              <a:solidFill>
                <a:srgbClr val="000A8B"/>
              </a:solidFill>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34E26BC4-1B05-4442-BDCC-22647ECD4D4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7B1A727F-C621-4B3F-8D95-1D9E0621280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35038268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CuadroTexto 9">
            <a:extLst>
              <a:ext uri="{FF2B5EF4-FFF2-40B4-BE49-F238E27FC236}">
                <a16:creationId xmlns:a16="http://schemas.microsoft.com/office/drawing/2014/main" id="{B92BE843-E3F0-4120-948D-FEF8654BD762}"/>
              </a:ext>
            </a:extLst>
          </p:cNvPr>
          <p:cNvSpPr txBox="1"/>
          <p:nvPr/>
        </p:nvSpPr>
        <p:spPr>
          <a:xfrm>
            <a:off x="474453" y="6114960"/>
            <a:ext cx="4753155" cy="276999"/>
          </a:xfrm>
          <a:prstGeom prst="rect">
            <a:avLst/>
          </a:prstGeom>
          <a:noFill/>
        </p:spPr>
        <p:txBody>
          <a:bodyPr wrap="square" rtlCol="0">
            <a:spAutoFit/>
          </a:bodyPr>
          <a:lstStyle/>
          <a:p>
            <a:r>
              <a:rPr lang="es-CO" sz="1200" dirty="0"/>
              <a:t>Los cálculos se realizan con base en las ejecuciones de la vigencia 2018</a:t>
            </a:r>
          </a:p>
        </p:txBody>
      </p:sp>
      <p:sp>
        <p:nvSpPr>
          <p:cNvPr id="11" name="Rectángulo 10">
            <a:extLst>
              <a:ext uri="{FF2B5EF4-FFF2-40B4-BE49-F238E27FC236}">
                <a16:creationId xmlns:a16="http://schemas.microsoft.com/office/drawing/2014/main" id="{260D5D19-03A5-4E9A-B539-B50D464900E5}"/>
              </a:ext>
            </a:extLst>
          </p:cNvPr>
          <p:cNvSpPr/>
          <p:nvPr/>
        </p:nvSpPr>
        <p:spPr>
          <a:xfrm>
            <a:off x="-117100" y="942268"/>
            <a:ext cx="5492533" cy="646331"/>
          </a:xfrm>
          <a:prstGeom prst="rect">
            <a:avLst/>
          </a:prstGeom>
        </p:spPr>
        <p:txBody>
          <a:bodyPr wrap="square">
            <a:spAutoFit/>
          </a:bodyPr>
          <a:lstStyle/>
          <a:p>
            <a:pPr algn="ctr"/>
            <a:r>
              <a:rPr lang="es-CO" b="1" dirty="0">
                <a:solidFill>
                  <a:srgbClr val="000A8B"/>
                </a:solidFill>
              </a:rPr>
              <a:t> TRANSFERENCIAS ARTICULO 91 LEY 1708 DE 2014</a:t>
            </a:r>
          </a:p>
          <a:p>
            <a:pPr algn="ctr"/>
            <a:endParaRPr lang="es-CO" b="1" dirty="0">
              <a:solidFill>
                <a:srgbClr val="000A8B"/>
              </a:solidFill>
            </a:endParaRPr>
          </a:p>
        </p:txBody>
      </p:sp>
      <p:pic>
        <p:nvPicPr>
          <p:cNvPr id="6" name="Imagen 5">
            <a:extLst>
              <a:ext uri="{FF2B5EF4-FFF2-40B4-BE49-F238E27FC236}">
                <a16:creationId xmlns:a16="http://schemas.microsoft.com/office/drawing/2014/main" id="{5E3FD93F-591C-4155-9629-F0103CB71302}"/>
              </a:ext>
            </a:extLst>
          </p:cNvPr>
          <p:cNvPicPr>
            <a:picLocks noChangeAspect="1"/>
          </p:cNvPicPr>
          <p:nvPr/>
        </p:nvPicPr>
        <p:blipFill>
          <a:blip r:embed="rId4"/>
          <a:stretch>
            <a:fillRect/>
          </a:stretch>
        </p:blipFill>
        <p:spPr>
          <a:xfrm>
            <a:off x="2961315" y="1198321"/>
            <a:ext cx="6107184" cy="4835994"/>
          </a:xfrm>
          <a:prstGeom prst="rect">
            <a:avLst/>
          </a:prstGeom>
        </p:spPr>
      </p:pic>
    </p:spTree>
    <p:extLst>
      <p:ext uri="{BB962C8B-B14F-4D97-AF65-F5344CB8AC3E}">
        <p14:creationId xmlns:p14="http://schemas.microsoft.com/office/powerpoint/2010/main" val="40274283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inisterio de Justicia y del Derecho">
            <a:extLst>
              <a:ext uri="{FF2B5EF4-FFF2-40B4-BE49-F238E27FC236}">
                <a16:creationId xmlns:a16="http://schemas.microsoft.com/office/drawing/2014/main" id="{94644CBE-D0B6-4EC9-9F97-CEDAAD4DD8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262" y="1323836"/>
            <a:ext cx="2178785" cy="58605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ama Judicial">
            <a:extLst>
              <a:ext uri="{FF2B5EF4-FFF2-40B4-BE49-F238E27FC236}">
                <a16:creationId xmlns:a16="http://schemas.microsoft.com/office/drawing/2014/main" id="{5EC84B51-CAA1-4031-88BD-BED9DA529A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262" y="1991831"/>
            <a:ext cx="560955" cy="566009"/>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3D6C6F1F-904E-46E8-AA67-FBF907BE5A48}"/>
              </a:ext>
            </a:extLst>
          </p:cNvPr>
          <p:cNvPicPr>
            <a:picLocks noChangeAspect="1"/>
          </p:cNvPicPr>
          <p:nvPr/>
        </p:nvPicPr>
        <p:blipFill rotWithShape="1">
          <a:blip r:embed="rId4"/>
          <a:srcRect l="13881" t="19893" r="50000" b="67503"/>
          <a:stretch/>
        </p:blipFill>
        <p:spPr>
          <a:xfrm>
            <a:off x="341567" y="2704301"/>
            <a:ext cx="2223385" cy="436194"/>
          </a:xfrm>
          <a:prstGeom prst="rect">
            <a:avLst/>
          </a:prstGeom>
        </p:spPr>
      </p:pic>
      <p:pic>
        <p:nvPicPr>
          <p:cNvPr id="1030" name="Picture 6" descr="Presidencia de la RepÃºblica">
            <a:extLst>
              <a:ext uri="{FF2B5EF4-FFF2-40B4-BE49-F238E27FC236}">
                <a16:creationId xmlns:a16="http://schemas.microsoft.com/office/drawing/2014/main" id="{E77A0C36-4929-4D02-A326-28DE104805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486" y="3322249"/>
            <a:ext cx="2223385" cy="54839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05DAB642-4EC8-40DB-B475-689202AB72FF}"/>
              </a:ext>
            </a:extLst>
          </p:cNvPr>
          <p:cNvPicPr>
            <a:picLocks noChangeAspect="1"/>
          </p:cNvPicPr>
          <p:nvPr/>
        </p:nvPicPr>
        <p:blipFill>
          <a:blip r:embed="rId6"/>
          <a:stretch>
            <a:fillRect/>
          </a:stretch>
        </p:blipFill>
        <p:spPr>
          <a:xfrm>
            <a:off x="330486" y="4025102"/>
            <a:ext cx="569731" cy="578007"/>
          </a:xfrm>
          <a:prstGeom prst="rect">
            <a:avLst/>
          </a:prstGeom>
        </p:spPr>
      </p:pic>
      <p:pic>
        <p:nvPicPr>
          <p:cNvPr id="1032" name="Picture 8" descr="https://www.fiscalia.gov.co/colombia/wp-content/uploads/LOGO-WEB.png">
            <a:extLst>
              <a:ext uri="{FF2B5EF4-FFF2-40B4-BE49-F238E27FC236}">
                <a16:creationId xmlns:a16="http://schemas.microsoft.com/office/drawing/2014/main" id="{B5004391-4EB6-421B-B11C-96F1459FDC8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7087" r="68920"/>
          <a:stretch/>
        </p:blipFill>
        <p:spPr bwMode="auto">
          <a:xfrm>
            <a:off x="322649" y="4733381"/>
            <a:ext cx="2083125" cy="658813"/>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n 10">
            <a:extLst>
              <a:ext uri="{FF2B5EF4-FFF2-40B4-BE49-F238E27FC236}">
                <a16:creationId xmlns:a16="http://schemas.microsoft.com/office/drawing/2014/main" id="{83CD9936-0E87-4AAF-BABF-E28E26FD7623}"/>
              </a:ext>
            </a:extLst>
          </p:cNvPr>
          <p:cNvPicPr>
            <a:picLocks noChangeAspect="1"/>
          </p:cNvPicPr>
          <p:nvPr/>
        </p:nvPicPr>
        <p:blipFill rotWithShape="1">
          <a:blip r:embed="rId8"/>
          <a:srcRect l="21770" t="24296" r="55448" b="67154"/>
          <a:stretch/>
        </p:blipFill>
        <p:spPr>
          <a:xfrm>
            <a:off x="182389" y="5351236"/>
            <a:ext cx="3638574" cy="823850"/>
          </a:xfrm>
          <a:prstGeom prst="rect">
            <a:avLst/>
          </a:prstGeom>
        </p:spPr>
      </p:pic>
      <p:pic>
        <p:nvPicPr>
          <p:cNvPr id="1034" name="Picture 10" descr="Ministerio de Salud y ProtecciÃ³n Social - RepÃºblica de Colombia">
            <a:extLst>
              <a:ext uri="{FF2B5EF4-FFF2-40B4-BE49-F238E27FC236}">
                <a16:creationId xmlns:a16="http://schemas.microsoft.com/office/drawing/2014/main" id="{053C31B6-D445-4157-89CC-BF3890F29EB5}"/>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50000" t="1" r="-966" b="-6716"/>
          <a:stretch/>
        </p:blipFill>
        <p:spPr bwMode="auto">
          <a:xfrm>
            <a:off x="250629" y="6126633"/>
            <a:ext cx="2223385" cy="586052"/>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3CFD6A50-0784-48FC-A2BE-399D8BDE2D27}"/>
              </a:ext>
            </a:extLst>
          </p:cNvPr>
          <p:cNvSpPr txBox="1"/>
          <p:nvPr/>
        </p:nvSpPr>
        <p:spPr>
          <a:xfrm>
            <a:off x="833783" y="4134719"/>
            <a:ext cx="2223385" cy="369332"/>
          </a:xfrm>
          <a:prstGeom prst="rect">
            <a:avLst/>
          </a:prstGeom>
          <a:noFill/>
        </p:spPr>
        <p:txBody>
          <a:bodyPr wrap="square" rtlCol="0">
            <a:spAutoFit/>
          </a:bodyPr>
          <a:lstStyle/>
          <a:p>
            <a:r>
              <a:rPr lang="es-ES" b="1" dirty="0">
                <a:solidFill>
                  <a:schemeClr val="accent3">
                    <a:lumMod val="50000"/>
                  </a:schemeClr>
                </a:solidFill>
              </a:rPr>
              <a:t>POLICIA NACIONAL</a:t>
            </a:r>
            <a:endParaRPr lang="es-CO" b="1" dirty="0">
              <a:solidFill>
                <a:schemeClr val="accent3">
                  <a:lumMod val="50000"/>
                </a:schemeClr>
              </a:solidFill>
            </a:endParaRPr>
          </a:p>
        </p:txBody>
      </p:sp>
      <p:sp>
        <p:nvSpPr>
          <p:cNvPr id="19" name="CuadroTexto 18">
            <a:extLst>
              <a:ext uri="{FF2B5EF4-FFF2-40B4-BE49-F238E27FC236}">
                <a16:creationId xmlns:a16="http://schemas.microsoft.com/office/drawing/2014/main" id="{95C3886F-9F7D-4F7D-940F-F0EFBF441DBA}"/>
              </a:ext>
            </a:extLst>
          </p:cNvPr>
          <p:cNvSpPr txBox="1"/>
          <p:nvPr/>
        </p:nvSpPr>
        <p:spPr>
          <a:xfrm>
            <a:off x="889983" y="2077115"/>
            <a:ext cx="2223385" cy="369332"/>
          </a:xfrm>
          <a:prstGeom prst="rect">
            <a:avLst/>
          </a:prstGeom>
          <a:noFill/>
        </p:spPr>
        <p:txBody>
          <a:bodyPr wrap="square" rtlCol="0">
            <a:spAutoFit/>
          </a:bodyPr>
          <a:lstStyle/>
          <a:p>
            <a:r>
              <a:rPr lang="es-ES" b="1" dirty="0">
                <a:solidFill>
                  <a:srgbClr val="FFC000"/>
                </a:solidFill>
              </a:rPr>
              <a:t>RAMA JUDICIAL</a:t>
            </a:r>
            <a:endParaRPr lang="es-CO" b="1" dirty="0">
              <a:solidFill>
                <a:srgbClr val="FFC000"/>
              </a:solidFill>
            </a:endParaRPr>
          </a:p>
        </p:txBody>
      </p:sp>
      <p:cxnSp>
        <p:nvCxnSpPr>
          <p:cNvPr id="14" name="Conector recto 13">
            <a:extLst>
              <a:ext uri="{FF2B5EF4-FFF2-40B4-BE49-F238E27FC236}">
                <a16:creationId xmlns:a16="http://schemas.microsoft.com/office/drawing/2014/main" id="{1B07A191-DCD2-4541-8113-135E28D801C9}"/>
              </a:ext>
            </a:extLst>
          </p:cNvPr>
          <p:cNvCxnSpPr/>
          <p:nvPr/>
        </p:nvCxnSpPr>
        <p:spPr>
          <a:xfrm>
            <a:off x="5995920" y="749343"/>
            <a:ext cx="0" cy="5919776"/>
          </a:xfrm>
          <a:prstGeom prst="line">
            <a:avLst/>
          </a:prstGeom>
        </p:spPr>
        <p:style>
          <a:lnRef idx="2">
            <a:schemeClr val="accent1"/>
          </a:lnRef>
          <a:fillRef idx="0">
            <a:schemeClr val="accent1"/>
          </a:fillRef>
          <a:effectRef idx="1">
            <a:schemeClr val="accent1"/>
          </a:effectRef>
          <a:fontRef idx="minor">
            <a:schemeClr val="tx1"/>
          </a:fontRef>
        </p:style>
      </p:cxnSp>
      <p:sp>
        <p:nvSpPr>
          <p:cNvPr id="15" name="CuadroTexto 14">
            <a:extLst>
              <a:ext uri="{FF2B5EF4-FFF2-40B4-BE49-F238E27FC236}">
                <a16:creationId xmlns:a16="http://schemas.microsoft.com/office/drawing/2014/main" id="{3398C3E2-95BC-4F47-B06E-8840457C977D}"/>
              </a:ext>
            </a:extLst>
          </p:cNvPr>
          <p:cNvSpPr txBox="1"/>
          <p:nvPr/>
        </p:nvSpPr>
        <p:spPr>
          <a:xfrm>
            <a:off x="3924808" y="1368049"/>
            <a:ext cx="1343228" cy="461665"/>
          </a:xfrm>
          <a:prstGeom prst="rect">
            <a:avLst/>
          </a:prstGeom>
          <a:noFill/>
        </p:spPr>
        <p:txBody>
          <a:bodyPr wrap="square" rtlCol="0">
            <a:spAutoFit/>
          </a:bodyPr>
          <a:lstStyle/>
          <a:p>
            <a:pPr algn="ctr"/>
            <a:r>
              <a:rPr lang="es-ES" sz="2400" b="1" dirty="0"/>
              <a:t>$37.475</a:t>
            </a:r>
            <a:endParaRPr lang="es-CO" sz="2400" b="1" dirty="0"/>
          </a:p>
        </p:txBody>
      </p:sp>
      <p:sp>
        <p:nvSpPr>
          <p:cNvPr id="23" name="CuadroTexto 22">
            <a:extLst>
              <a:ext uri="{FF2B5EF4-FFF2-40B4-BE49-F238E27FC236}">
                <a16:creationId xmlns:a16="http://schemas.microsoft.com/office/drawing/2014/main" id="{2D83933E-CF9D-46C8-94E3-58E8C097134C}"/>
              </a:ext>
            </a:extLst>
          </p:cNvPr>
          <p:cNvSpPr txBox="1"/>
          <p:nvPr/>
        </p:nvSpPr>
        <p:spPr>
          <a:xfrm>
            <a:off x="3908413" y="2035023"/>
            <a:ext cx="1343228" cy="461665"/>
          </a:xfrm>
          <a:prstGeom prst="rect">
            <a:avLst/>
          </a:prstGeom>
          <a:noFill/>
        </p:spPr>
        <p:txBody>
          <a:bodyPr wrap="square" rtlCol="0">
            <a:spAutoFit/>
          </a:bodyPr>
          <a:lstStyle/>
          <a:p>
            <a:pPr algn="ctr"/>
            <a:r>
              <a:rPr lang="es-ES" sz="2400" b="1" dirty="0"/>
              <a:t>$60.050</a:t>
            </a:r>
            <a:endParaRPr lang="es-CO" sz="2400" b="1" dirty="0"/>
          </a:p>
        </p:txBody>
      </p:sp>
      <p:sp>
        <p:nvSpPr>
          <p:cNvPr id="24" name="CuadroTexto 23">
            <a:extLst>
              <a:ext uri="{FF2B5EF4-FFF2-40B4-BE49-F238E27FC236}">
                <a16:creationId xmlns:a16="http://schemas.microsoft.com/office/drawing/2014/main" id="{C2CDAE8B-2FC4-4BF1-89E8-935F45A32245}"/>
              </a:ext>
            </a:extLst>
          </p:cNvPr>
          <p:cNvSpPr txBox="1"/>
          <p:nvPr/>
        </p:nvSpPr>
        <p:spPr>
          <a:xfrm>
            <a:off x="3924807" y="2721193"/>
            <a:ext cx="1343228" cy="461665"/>
          </a:xfrm>
          <a:prstGeom prst="rect">
            <a:avLst/>
          </a:prstGeom>
          <a:noFill/>
        </p:spPr>
        <p:txBody>
          <a:bodyPr wrap="square" rtlCol="0">
            <a:spAutoFit/>
          </a:bodyPr>
          <a:lstStyle/>
          <a:p>
            <a:pPr algn="ctr"/>
            <a:r>
              <a:rPr lang="es-ES" sz="2400" b="1" dirty="0"/>
              <a:t>$34.193</a:t>
            </a:r>
            <a:endParaRPr lang="es-CO" sz="2400" b="1" dirty="0"/>
          </a:p>
        </p:txBody>
      </p:sp>
      <p:sp>
        <p:nvSpPr>
          <p:cNvPr id="25" name="CuadroTexto 24">
            <a:extLst>
              <a:ext uri="{FF2B5EF4-FFF2-40B4-BE49-F238E27FC236}">
                <a16:creationId xmlns:a16="http://schemas.microsoft.com/office/drawing/2014/main" id="{9ADCB73E-BF82-4323-9ADA-6204598658BE}"/>
              </a:ext>
            </a:extLst>
          </p:cNvPr>
          <p:cNvSpPr txBox="1"/>
          <p:nvPr/>
        </p:nvSpPr>
        <p:spPr>
          <a:xfrm>
            <a:off x="3924808" y="3343100"/>
            <a:ext cx="1343228" cy="461665"/>
          </a:xfrm>
          <a:prstGeom prst="rect">
            <a:avLst/>
          </a:prstGeom>
          <a:noFill/>
        </p:spPr>
        <p:txBody>
          <a:bodyPr wrap="square" rtlCol="0">
            <a:spAutoFit/>
          </a:bodyPr>
          <a:lstStyle/>
          <a:p>
            <a:pPr algn="ctr"/>
            <a:r>
              <a:rPr lang="es-ES" sz="2400" b="1" dirty="0"/>
              <a:t>$72.079</a:t>
            </a:r>
            <a:endParaRPr lang="es-CO" sz="2400" b="1" dirty="0"/>
          </a:p>
        </p:txBody>
      </p:sp>
      <p:sp>
        <p:nvSpPr>
          <p:cNvPr id="26" name="CuadroTexto 25">
            <a:extLst>
              <a:ext uri="{FF2B5EF4-FFF2-40B4-BE49-F238E27FC236}">
                <a16:creationId xmlns:a16="http://schemas.microsoft.com/office/drawing/2014/main" id="{C7D70786-3A3E-4892-997D-A8EC19831132}"/>
              </a:ext>
            </a:extLst>
          </p:cNvPr>
          <p:cNvSpPr txBox="1"/>
          <p:nvPr/>
        </p:nvSpPr>
        <p:spPr>
          <a:xfrm>
            <a:off x="3910820" y="4088121"/>
            <a:ext cx="1343228" cy="461665"/>
          </a:xfrm>
          <a:prstGeom prst="rect">
            <a:avLst/>
          </a:prstGeom>
          <a:noFill/>
        </p:spPr>
        <p:txBody>
          <a:bodyPr wrap="square" rtlCol="0">
            <a:spAutoFit/>
          </a:bodyPr>
          <a:lstStyle/>
          <a:p>
            <a:pPr algn="ctr"/>
            <a:r>
              <a:rPr lang="es-ES" sz="2400" b="1" dirty="0"/>
              <a:t>$29.056</a:t>
            </a:r>
            <a:endParaRPr lang="es-CO" sz="2400" b="1" dirty="0"/>
          </a:p>
        </p:txBody>
      </p:sp>
      <p:sp>
        <p:nvSpPr>
          <p:cNvPr id="27" name="CuadroTexto 26">
            <a:extLst>
              <a:ext uri="{FF2B5EF4-FFF2-40B4-BE49-F238E27FC236}">
                <a16:creationId xmlns:a16="http://schemas.microsoft.com/office/drawing/2014/main" id="{EB1E4C12-11EC-4070-A192-0127D8E001EF}"/>
              </a:ext>
            </a:extLst>
          </p:cNvPr>
          <p:cNvSpPr txBox="1"/>
          <p:nvPr/>
        </p:nvSpPr>
        <p:spPr>
          <a:xfrm>
            <a:off x="3892018" y="4805845"/>
            <a:ext cx="1343228" cy="461665"/>
          </a:xfrm>
          <a:prstGeom prst="rect">
            <a:avLst/>
          </a:prstGeom>
          <a:noFill/>
        </p:spPr>
        <p:txBody>
          <a:bodyPr wrap="square" rtlCol="0">
            <a:spAutoFit/>
          </a:bodyPr>
          <a:lstStyle/>
          <a:p>
            <a:pPr algn="ctr"/>
            <a:r>
              <a:rPr lang="es-ES" sz="2400" b="1" dirty="0"/>
              <a:t>$45.050</a:t>
            </a:r>
            <a:endParaRPr lang="es-CO" sz="2400" b="1" dirty="0"/>
          </a:p>
        </p:txBody>
      </p:sp>
      <p:sp>
        <p:nvSpPr>
          <p:cNvPr id="28" name="CuadroTexto 27">
            <a:extLst>
              <a:ext uri="{FF2B5EF4-FFF2-40B4-BE49-F238E27FC236}">
                <a16:creationId xmlns:a16="http://schemas.microsoft.com/office/drawing/2014/main" id="{07415378-2072-498F-A989-7B01EAB32997}"/>
              </a:ext>
            </a:extLst>
          </p:cNvPr>
          <p:cNvSpPr txBox="1"/>
          <p:nvPr/>
        </p:nvSpPr>
        <p:spPr>
          <a:xfrm>
            <a:off x="3891443" y="5523903"/>
            <a:ext cx="1343228" cy="461665"/>
          </a:xfrm>
          <a:prstGeom prst="rect">
            <a:avLst/>
          </a:prstGeom>
          <a:noFill/>
        </p:spPr>
        <p:txBody>
          <a:bodyPr wrap="square" rtlCol="0">
            <a:spAutoFit/>
          </a:bodyPr>
          <a:lstStyle/>
          <a:p>
            <a:pPr algn="ctr"/>
            <a:r>
              <a:rPr lang="es-ES" sz="2400" b="1" dirty="0"/>
              <a:t>$6.736</a:t>
            </a:r>
            <a:endParaRPr lang="es-CO" sz="2400" b="1" dirty="0"/>
          </a:p>
        </p:txBody>
      </p:sp>
      <p:sp>
        <p:nvSpPr>
          <p:cNvPr id="29" name="CuadroTexto 28">
            <a:extLst>
              <a:ext uri="{FF2B5EF4-FFF2-40B4-BE49-F238E27FC236}">
                <a16:creationId xmlns:a16="http://schemas.microsoft.com/office/drawing/2014/main" id="{A6255DC2-D70D-40E8-94AD-67DF410FE343}"/>
              </a:ext>
            </a:extLst>
          </p:cNvPr>
          <p:cNvSpPr txBox="1"/>
          <p:nvPr/>
        </p:nvSpPr>
        <p:spPr>
          <a:xfrm>
            <a:off x="3877233" y="6150095"/>
            <a:ext cx="1343228" cy="461665"/>
          </a:xfrm>
          <a:prstGeom prst="rect">
            <a:avLst/>
          </a:prstGeom>
          <a:noFill/>
        </p:spPr>
        <p:txBody>
          <a:bodyPr wrap="square" rtlCol="0">
            <a:spAutoFit/>
          </a:bodyPr>
          <a:lstStyle/>
          <a:p>
            <a:pPr algn="ctr"/>
            <a:r>
              <a:rPr lang="es-ES" sz="2400" b="1" dirty="0"/>
              <a:t>$1.251</a:t>
            </a:r>
            <a:endParaRPr lang="es-CO" sz="2400" b="1" dirty="0"/>
          </a:p>
        </p:txBody>
      </p:sp>
      <p:grpSp>
        <p:nvGrpSpPr>
          <p:cNvPr id="8" name="Grupo 7">
            <a:extLst>
              <a:ext uri="{FF2B5EF4-FFF2-40B4-BE49-F238E27FC236}">
                <a16:creationId xmlns:a16="http://schemas.microsoft.com/office/drawing/2014/main" id="{B549F2CC-6A32-4DDB-92AF-6A2596AE0D58}"/>
              </a:ext>
            </a:extLst>
          </p:cNvPr>
          <p:cNvGrpSpPr/>
          <p:nvPr/>
        </p:nvGrpSpPr>
        <p:grpSpPr>
          <a:xfrm>
            <a:off x="6630397" y="2390400"/>
            <a:ext cx="4926468" cy="487417"/>
            <a:chOff x="6630397" y="2390400"/>
            <a:chExt cx="4926468" cy="487417"/>
          </a:xfrm>
        </p:grpSpPr>
        <p:pic>
          <p:nvPicPr>
            <p:cNvPr id="32" name="Imagen 31">
              <a:extLst>
                <a:ext uri="{FF2B5EF4-FFF2-40B4-BE49-F238E27FC236}">
                  <a16:creationId xmlns:a16="http://schemas.microsoft.com/office/drawing/2014/main" id="{EC4666B3-E20D-4A86-AC32-31C9967232B5}"/>
                </a:ext>
              </a:extLst>
            </p:cNvPr>
            <p:cNvPicPr>
              <a:picLocks noChangeAspect="1"/>
            </p:cNvPicPr>
            <p:nvPr/>
          </p:nvPicPr>
          <p:blipFill rotWithShape="1">
            <a:blip r:embed="rId4"/>
            <a:srcRect l="13881" t="19893" r="50000" b="67503"/>
            <a:stretch/>
          </p:blipFill>
          <p:spPr>
            <a:xfrm>
              <a:off x="6630397" y="2390400"/>
              <a:ext cx="2223385" cy="436194"/>
            </a:xfrm>
            <a:prstGeom prst="rect">
              <a:avLst/>
            </a:prstGeom>
          </p:spPr>
        </p:pic>
        <p:sp>
          <p:nvSpPr>
            <p:cNvPr id="43" name="CuadroTexto 42">
              <a:extLst>
                <a:ext uri="{FF2B5EF4-FFF2-40B4-BE49-F238E27FC236}">
                  <a16:creationId xmlns:a16="http://schemas.microsoft.com/office/drawing/2014/main" id="{711995F4-F789-40F2-B9CE-ED4C45782DEA}"/>
                </a:ext>
              </a:extLst>
            </p:cNvPr>
            <p:cNvSpPr txBox="1"/>
            <p:nvPr/>
          </p:nvSpPr>
          <p:spPr>
            <a:xfrm>
              <a:off x="10213637" y="2416152"/>
              <a:ext cx="1343228" cy="461665"/>
            </a:xfrm>
            <a:prstGeom prst="rect">
              <a:avLst/>
            </a:prstGeom>
            <a:noFill/>
          </p:spPr>
          <p:txBody>
            <a:bodyPr wrap="square" rtlCol="0">
              <a:spAutoFit/>
            </a:bodyPr>
            <a:lstStyle/>
            <a:p>
              <a:pPr algn="ctr"/>
              <a:r>
                <a:rPr lang="es-ES" sz="2400" b="1" dirty="0"/>
                <a:t>$ 44,790</a:t>
              </a:r>
            </a:p>
          </p:txBody>
        </p:sp>
      </p:grpSp>
      <p:sp>
        <p:nvSpPr>
          <p:cNvPr id="17" name="Rectángulo 16">
            <a:extLst>
              <a:ext uri="{FF2B5EF4-FFF2-40B4-BE49-F238E27FC236}">
                <a16:creationId xmlns:a16="http://schemas.microsoft.com/office/drawing/2014/main" id="{6402A2A8-4B16-4164-87A3-40B7F1D0CB25}"/>
              </a:ext>
            </a:extLst>
          </p:cNvPr>
          <p:cNvSpPr/>
          <p:nvPr/>
        </p:nvSpPr>
        <p:spPr>
          <a:xfrm>
            <a:off x="182390" y="792555"/>
            <a:ext cx="5733708" cy="646331"/>
          </a:xfrm>
          <a:prstGeom prst="rect">
            <a:avLst/>
          </a:prstGeom>
        </p:spPr>
        <p:txBody>
          <a:bodyPr wrap="square">
            <a:spAutoFit/>
          </a:bodyPr>
          <a:lstStyle/>
          <a:p>
            <a:pPr algn="ctr"/>
            <a:r>
              <a:rPr lang="es-ES" b="1" dirty="0">
                <a:latin typeface="Calibri" panose="020F0502020204030204" pitchFamily="34" charset="0"/>
              </a:rPr>
              <a:t>DESTINACIONES Y TRANSFERENCIAS RECURSOS LIQUIDOS 2015-2019</a:t>
            </a:r>
            <a:r>
              <a:rPr lang="es-ES" dirty="0"/>
              <a:t> </a:t>
            </a:r>
            <a:endParaRPr lang="es-CO" dirty="0"/>
          </a:p>
        </p:txBody>
      </p:sp>
      <p:sp>
        <p:nvSpPr>
          <p:cNvPr id="18" name="Rectángulo 17">
            <a:extLst>
              <a:ext uri="{FF2B5EF4-FFF2-40B4-BE49-F238E27FC236}">
                <a16:creationId xmlns:a16="http://schemas.microsoft.com/office/drawing/2014/main" id="{386D61FA-7B50-4DCE-A282-644905E81142}"/>
              </a:ext>
            </a:extLst>
          </p:cNvPr>
          <p:cNvSpPr/>
          <p:nvPr/>
        </p:nvSpPr>
        <p:spPr>
          <a:xfrm>
            <a:off x="5929742" y="787588"/>
            <a:ext cx="5607977" cy="369332"/>
          </a:xfrm>
          <a:prstGeom prst="rect">
            <a:avLst/>
          </a:prstGeom>
        </p:spPr>
        <p:txBody>
          <a:bodyPr wrap="square">
            <a:spAutoFit/>
          </a:bodyPr>
          <a:lstStyle/>
          <a:p>
            <a:pPr algn="ctr"/>
            <a:r>
              <a:rPr lang="es-CO" b="1" dirty="0">
                <a:latin typeface="Calibri" panose="020F0502020204030204" pitchFamily="34" charset="0"/>
              </a:rPr>
              <a:t>DESTINACIONES EN ESPECIE</a:t>
            </a:r>
            <a:r>
              <a:rPr lang="es-CO" dirty="0"/>
              <a:t> </a:t>
            </a:r>
          </a:p>
        </p:txBody>
      </p:sp>
      <p:cxnSp>
        <p:nvCxnSpPr>
          <p:cNvPr id="22" name="Conector recto 21">
            <a:extLst>
              <a:ext uri="{FF2B5EF4-FFF2-40B4-BE49-F238E27FC236}">
                <a16:creationId xmlns:a16="http://schemas.microsoft.com/office/drawing/2014/main" id="{DF7E3853-0A32-4EC0-AC1D-34EF057EA49F}"/>
              </a:ext>
            </a:extLst>
          </p:cNvPr>
          <p:cNvCxnSpPr>
            <a:endCxn id="15" idx="1"/>
          </p:cNvCxnSpPr>
          <p:nvPr/>
        </p:nvCxnSpPr>
        <p:spPr>
          <a:xfrm flipV="1">
            <a:off x="2654189" y="1598882"/>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Conector recto 63">
            <a:extLst>
              <a:ext uri="{FF2B5EF4-FFF2-40B4-BE49-F238E27FC236}">
                <a16:creationId xmlns:a16="http://schemas.microsoft.com/office/drawing/2014/main" id="{EC74B646-48DA-48C1-A569-8A9076F92964}"/>
              </a:ext>
            </a:extLst>
          </p:cNvPr>
          <p:cNvCxnSpPr/>
          <p:nvPr/>
        </p:nvCxnSpPr>
        <p:spPr>
          <a:xfrm flipV="1">
            <a:off x="2657545" y="2269765"/>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5" name="Conector recto 64">
            <a:extLst>
              <a:ext uri="{FF2B5EF4-FFF2-40B4-BE49-F238E27FC236}">
                <a16:creationId xmlns:a16="http://schemas.microsoft.com/office/drawing/2014/main" id="{7D7A1886-8929-41A4-9BAB-BEBAAEA31C59}"/>
              </a:ext>
            </a:extLst>
          </p:cNvPr>
          <p:cNvCxnSpPr/>
          <p:nvPr/>
        </p:nvCxnSpPr>
        <p:spPr>
          <a:xfrm flipV="1">
            <a:off x="2657545" y="2976839"/>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6" name="Conector recto 65">
            <a:extLst>
              <a:ext uri="{FF2B5EF4-FFF2-40B4-BE49-F238E27FC236}">
                <a16:creationId xmlns:a16="http://schemas.microsoft.com/office/drawing/2014/main" id="{9AB1F72E-621B-47D5-9713-FDA9BBC90F5E}"/>
              </a:ext>
            </a:extLst>
          </p:cNvPr>
          <p:cNvCxnSpPr/>
          <p:nvPr/>
        </p:nvCxnSpPr>
        <p:spPr>
          <a:xfrm flipV="1">
            <a:off x="2656596" y="3607066"/>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7" name="Conector recto 66">
            <a:extLst>
              <a:ext uri="{FF2B5EF4-FFF2-40B4-BE49-F238E27FC236}">
                <a16:creationId xmlns:a16="http://schemas.microsoft.com/office/drawing/2014/main" id="{0B67ED98-D148-47D6-AFA1-75E81B7DF47F}"/>
              </a:ext>
            </a:extLst>
          </p:cNvPr>
          <p:cNvCxnSpPr>
            <a:cxnSpLocks/>
          </p:cNvCxnSpPr>
          <p:nvPr/>
        </p:nvCxnSpPr>
        <p:spPr>
          <a:xfrm flipV="1">
            <a:off x="2896145" y="4330878"/>
            <a:ext cx="1019003" cy="660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8" name="Conector recto 67">
            <a:extLst>
              <a:ext uri="{FF2B5EF4-FFF2-40B4-BE49-F238E27FC236}">
                <a16:creationId xmlns:a16="http://schemas.microsoft.com/office/drawing/2014/main" id="{4DB09FC5-B2D4-41C1-87CD-4D06B92298F5}"/>
              </a:ext>
            </a:extLst>
          </p:cNvPr>
          <p:cNvCxnSpPr/>
          <p:nvPr/>
        </p:nvCxnSpPr>
        <p:spPr>
          <a:xfrm flipV="1">
            <a:off x="2659952" y="5053263"/>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6" name="Conector recto 75">
            <a:extLst>
              <a:ext uri="{FF2B5EF4-FFF2-40B4-BE49-F238E27FC236}">
                <a16:creationId xmlns:a16="http://schemas.microsoft.com/office/drawing/2014/main" id="{6E359366-39DF-478D-B0A5-91065D9769CC}"/>
              </a:ext>
            </a:extLst>
          </p:cNvPr>
          <p:cNvCxnSpPr/>
          <p:nvPr/>
        </p:nvCxnSpPr>
        <p:spPr>
          <a:xfrm flipV="1">
            <a:off x="2649707" y="6392675"/>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8" name="Conector recto 77">
            <a:extLst>
              <a:ext uri="{FF2B5EF4-FFF2-40B4-BE49-F238E27FC236}">
                <a16:creationId xmlns:a16="http://schemas.microsoft.com/office/drawing/2014/main" id="{62DB60FF-6616-468E-88BA-0EEA1A81E7E3}"/>
              </a:ext>
            </a:extLst>
          </p:cNvPr>
          <p:cNvCxnSpPr>
            <a:cxnSpLocks/>
          </p:cNvCxnSpPr>
          <p:nvPr/>
        </p:nvCxnSpPr>
        <p:spPr>
          <a:xfrm>
            <a:off x="3700463" y="5791532"/>
            <a:ext cx="186678" cy="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9" name="Grupo 8">
            <a:extLst>
              <a:ext uri="{FF2B5EF4-FFF2-40B4-BE49-F238E27FC236}">
                <a16:creationId xmlns:a16="http://schemas.microsoft.com/office/drawing/2014/main" id="{FD5654CF-ED6C-4E6E-9E2D-3C4E70CD98F9}"/>
              </a:ext>
            </a:extLst>
          </p:cNvPr>
          <p:cNvGrpSpPr/>
          <p:nvPr/>
        </p:nvGrpSpPr>
        <p:grpSpPr>
          <a:xfrm>
            <a:off x="6600337" y="1302241"/>
            <a:ext cx="4970177" cy="808203"/>
            <a:chOff x="6600337" y="1302241"/>
            <a:chExt cx="4970177" cy="808203"/>
          </a:xfrm>
        </p:grpSpPr>
        <p:pic>
          <p:nvPicPr>
            <p:cNvPr id="1036" name="Picture 12" descr="transparent logo">
              <a:extLst>
                <a:ext uri="{FF2B5EF4-FFF2-40B4-BE49-F238E27FC236}">
                  <a16:creationId xmlns:a16="http://schemas.microsoft.com/office/drawing/2014/main" id="{25E18CA8-DE22-405D-8E53-5C2521AEE65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00337" y="1302241"/>
              <a:ext cx="2175957" cy="808203"/>
            </a:xfrm>
            <a:prstGeom prst="rect">
              <a:avLst/>
            </a:prstGeom>
            <a:noFill/>
            <a:extLst>
              <a:ext uri="{909E8E84-426E-40DD-AFC4-6F175D3DCCD1}">
                <a14:hiddenFill xmlns:a14="http://schemas.microsoft.com/office/drawing/2010/main">
                  <a:solidFill>
                    <a:srgbClr val="FFFFFF"/>
                  </a:solidFill>
                </a14:hiddenFill>
              </a:ext>
            </a:extLst>
          </p:spPr>
        </p:pic>
        <p:sp>
          <p:nvSpPr>
            <p:cNvPr id="54" name="CuadroTexto 53">
              <a:extLst>
                <a:ext uri="{FF2B5EF4-FFF2-40B4-BE49-F238E27FC236}">
                  <a16:creationId xmlns:a16="http://schemas.microsoft.com/office/drawing/2014/main" id="{D0BA7736-9BA5-45FF-9F10-451258B8F5B9}"/>
                </a:ext>
              </a:extLst>
            </p:cNvPr>
            <p:cNvSpPr txBox="1"/>
            <p:nvPr/>
          </p:nvSpPr>
          <p:spPr>
            <a:xfrm>
              <a:off x="10227286" y="1605485"/>
              <a:ext cx="1343228" cy="461665"/>
            </a:xfrm>
            <a:prstGeom prst="rect">
              <a:avLst/>
            </a:prstGeom>
            <a:noFill/>
          </p:spPr>
          <p:txBody>
            <a:bodyPr wrap="square" rtlCol="0">
              <a:spAutoFit/>
            </a:bodyPr>
            <a:lstStyle/>
            <a:p>
              <a:pPr algn="ctr"/>
              <a:r>
                <a:rPr lang="es-ES" sz="2400" b="1" dirty="0"/>
                <a:t>$ 45,055</a:t>
              </a:r>
            </a:p>
          </p:txBody>
        </p:sp>
        <p:cxnSp>
          <p:nvCxnSpPr>
            <p:cNvPr id="82" name="Conector recto 81">
              <a:extLst>
                <a:ext uri="{FF2B5EF4-FFF2-40B4-BE49-F238E27FC236}">
                  <a16:creationId xmlns:a16="http://schemas.microsoft.com/office/drawing/2014/main" id="{4FE25124-617A-45B3-8DD5-325D245B96D6}"/>
                </a:ext>
              </a:extLst>
            </p:cNvPr>
            <p:cNvCxnSpPr/>
            <p:nvPr/>
          </p:nvCxnSpPr>
          <p:spPr>
            <a:xfrm flipV="1">
              <a:off x="8897288" y="1860371"/>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7" name="Grupo 6">
            <a:extLst>
              <a:ext uri="{FF2B5EF4-FFF2-40B4-BE49-F238E27FC236}">
                <a16:creationId xmlns:a16="http://schemas.microsoft.com/office/drawing/2014/main" id="{C18984FA-1E91-42C3-B589-6705A8862F99}"/>
              </a:ext>
            </a:extLst>
          </p:cNvPr>
          <p:cNvGrpSpPr/>
          <p:nvPr/>
        </p:nvGrpSpPr>
        <p:grpSpPr>
          <a:xfrm>
            <a:off x="6619316" y="2654199"/>
            <a:ext cx="4937550" cy="943486"/>
            <a:chOff x="6619316" y="2654199"/>
            <a:chExt cx="4937550" cy="943486"/>
          </a:xfrm>
        </p:grpSpPr>
        <p:pic>
          <p:nvPicPr>
            <p:cNvPr id="33" name="Picture 6" descr="Presidencia de la RepÃºblica">
              <a:extLst>
                <a:ext uri="{FF2B5EF4-FFF2-40B4-BE49-F238E27FC236}">
                  <a16:creationId xmlns:a16="http://schemas.microsoft.com/office/drawing/2014/main" id="{717A9C7C-6418-4890-B786-8074D24D45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9316" y="3049291"/>
              <a:ext cx="2223385" cy="548394"/>
            </a:xfrm>
            <a:prstGeom prst="rect">
              <a:avLst/>
            </a:prstGeom>
            <a:noFill/>
            <a:extLst>
              <a:ext uri="{909E8E84-426E-40DD-AFC4-6F175D3DCCD1}">
                <a14:hiddenFill xmlns:a14="http://schemas.microsoft.com/office/drawing/2010/main">
                  <a:solidFill>
                    <a:srgbClr val="FFFFFF"/>
                  </a:solidFill>
                </a14:hiddenFill>
              </a:ext>
            </a:extLst>
          </p:spPr>
        </p:pic>
        <p:sp>
          <p:nvSpPr>
            <p:cNvPr id="44" name="CuadroTexto 43">
              <a:extLst>
                <a:ext uri="{FF2B5EF4-FFF2-40B4-BE49-F238E27FC236}">
                  <a16:creationId xmlns:a16="http://schemas.microsoft.com/office/drawing/2014/main" id="{A8766FD2-FC94-4F19-89E6-0513BC2F8C13}"/>
                </a:ext>
              </a:extLst>
            </p:cNvPr>
            <p:cNvSpPr txBox="1"/>
            <p:nvPr/>
          </p:nvSpPr>
          <p:spPr>
            <a:xfrm>
              <a:off x="10213638" y="3105778"/>
              <a:ext cx="1343228" cy="461665"/>
            </a:xfrm>
            <a:prstGeom prst="rect">
              <a:avLst/>
            </a:prstGeom>
            <a:noFill/>
          </p:spPr>
          <p:txBody>
            <a:bodyPr wrap="square" rtlCol="0">
              <a:spAutoFit/>
            </a:bodyPr>
            <a:lstStyle/>
            <a:p>
              <a:pPr algn="ctr"/>
              <a:r>
                <a:rPr lang="es-ES" sz="2400" b="1" dirty="0"/>
                <a:t>$ 5,674</a:t>
              </a:r>
            </a:p>
          </p:txBody>
        </p:sp>
        <p:cxnSp>
          <p:nvCxnSpPr>
            <p:cNvPr id="83" name="Conector recto 82">
              <a:extLst>
                <a:ext uri="{FF2B5EF4-FFF2-40B4-BE49-F238E27FC236}">
                  <a16:creationId xmlns:a16="http://schemas.microsoft.com/office/drawing/2014/main" id="{8EE4A293-A7C4-4999-B325-1E086A4E4942}"/>
                </a:ext>
              </a:extLst>
            </p:cNvPr>
            <p:cNvCxnSpPr/>
            <p:nvPr/>
          </p:nvCxnSpPr>
          <p:spPr>
            <a:xfrm flipV="1">
              <a:off x="8956667" y="2654199"/>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6" name="Grupo 5">
            <a:extLst>
              <a:ext uri="{FF2B5EF4-FFF2-40B4-BE49-F238E27FC236}">
                <a16:creationId xmlns:a16="http://schemas.microsoft.com/office/drawing/2014/main" id="{5B33200A-F05A-4F1B-A2AE-2941E27727C3}"/>
              </a:ext>
            </a:extLst>
          </p:cNvPr>
          <p:cNvGrpSpPr/>
          <p:nvPr/>
        </p:nvGrpSpPr>
        <p:grpSpPr>
          <a:xfrm>
            <a:off x="6611479" y="3336497"/>
            <a:ext cx="4912597" cy="1113993"/>
            <a:chOff x="6611479" y="3336497"/>
            <a:chExt cx="4912597" cy="1113993"/>
          </a:xfrm>
        </p:grpSpPr>
        <p:pic>
          <p:nvPicPr>
            <p:cNvPr id="35" name="Picture 8" descr="https://www.fiscalia.gov.co/colombia/wp-content/uploads/LOGO-WEB.png">
              <a:extLst>
                <a:ext uri="{FF2B5EF4-FFF2-40B4-BE49-F238E27FC236}">
                  <a16:creationId xmlns:a16="http://schemas.microsoft.com/office/drawing/2014/main" id="{43F9A6C0-1A0B-406D-A545-4CF0E1CDA11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7087" r="68920"/>
            <a:stretch/>
          </p:blipFill>
          <p:spPr bwMode="auto">
            <a:xfrm>
              <a:off x="6611479" y="3791677"/>
              <a:ext cx="2083125" cy="658813"/>
            </a:xfrm>
            <a:prstGeom prst="rect">
              <a:avLst/>
            </a:prstGeom>
            <a:noFill/>
            <a:extLst>
              <a:ext uri="{909E8E84-426E-40DD-AFC4-6F175D3DCCD1}">
                <a14:hiddenFill xmlns:a14="http://schemas.microsoft.com/office/drawing/2010/main">
                  <a:solidFill>
                    <a:srgbClr val="FFFFFF"/>
                  </a:solidFill>
                </a14:hiddenFill>
              </a:ext>
            </a:extLst>
          </p:spPr>
        </p:pic>
        <p:sp>
          <p:nvSpPr>
            <p:cNvPr id="46" name="CuadroTexto 45">
              <a:extLst>
                <a:ext uri="{FF2B5EF4-FFF2-40B4-BE49-F238E27FC236}">
                  <a16:creationId xmlns:a16="http://schemas.microsoft.com/office/drawing/2014/main" id="{B0DD8E82-DE5E-4FB2-8FC9-95BBCED1745D}"/>
                </a:ext>
              </a:extLst>
            </p:cNvPr>
            <p:cNvSpPr txBox="1"/>
            <p:nvPr/>
          </p:nvSpPr>
          <p:spPr>
            <a:xfrm>
              <a:off x="10180848" y="3896853"/>
              <a:ext cx="1343228" cy="461665"/>
            </a:xfrm>
            <a:prstGeom prst="rect">
              <a:avLst/>
            </a:prstGeom>
            <a:noFill/>
          </p:spPr>
          <p:txBody>
            <a:bodyPr wrap="square" rtlCol="0">
              <a:spAutoFit/>
            </a:bodyPr>
            <a:lstStyle/>
            <a:p>
              <a:pPr algn="ctr"/>
              <a:r>
                <a:rPr lang="es-ES" sz="2400" b="1" dirty="0"/>
                <a:t>$ 5,239</a:t>
              </a:r>
            </a:p>
          </p:txBody>
        </p:sp>
        <p:cxnSp>
          <p:nvCxnSpPr>
            <p:cNvPr id="84" name="Conector recto 83">
              <a:extLst>
                <a:ext uri="{FF2B5EF4-FFF2-40B4-BE49-F238E27FC236}">
                  <a16:creationId xmlns:a16="http://schemas.microsoft.com/office/drawing/2014/main" id="{22E66FFB-A484-4751-9753-482D3811E3E4}"/>
                </a:ext>
              </a:extLst>
            </p:cNvPr>
            <p:cNvCxnSpPr/>
            <p:nvPr/>
          </p:nvCxnSpPr>
          <p:spPr>
            <a:xfrm flipV="1">
              <a:off x="8956667" y="3336497"/>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5" name="Conector recto 84">
              <a:extLst>
                <a:ext uri="{FF2B5EF4-FFF2-40B4-BE49-F238E27FC236}">
                  <a16:creationId xmlns:a16="http://schemas.microsoft.com/office/drawing/2014/main" id="{97D21759-87F2-413E-8A4E-2D214F3BCA67}"/>
                </a:ext>
              </a:extLst>
            </p:cNvPr>
            <p:cNvCxnSpPr/>
            <p:nvPr/>
          </p:nvCxnSpPr>
          <p:spPr>
            <a:xfrm flipV="1">
              <a:off x="8976935" y="4121083"/>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3" name="Grupo 2">
            <a:extLst>
              <a:ext uri="{FF2B5EF4-FFF2-40B4-BE49-F238E27FC236}">
                <a16:creationId xmlns:a16="http://schemas.microsoft.com/office/drawing/2014/main" id="{B967C077-71FC-45EA-8C8C-9F598C2AAF7D}"/>
              </a:ext>
            </a:extLst>
          </p:cNvPr>
          <p:cNvGrpSpPr/>
          <p:nvPr/>
        </p:nvGrpSpPr>
        <p:grpSpPr>
          <a:xfrm>
            <a:off x="6548509" y="4615555"/>
            <a:ext cx="4962626" cy="803874"/>
            <a:chOff x="6548509" y="4615555"/>
            <a:chExt cx="4962626" cy="803874"/>
          </a:xfrm>
        </p:grpSpPr>
        <p:pic>
          <p:nvPicPr>
            <p:cNvPr id="16" name="Imagen 15">
              <a:extLst>
                <a:ext uri="{FF2B5EF4-FFF2-40B4-BE49-F238E27FC236}">
                  <a16:creationId xmlns:a16="http://schemas.microsoft.com/office/drawing/2014/main" id="{47C6DD67-A6DD-414D-BFE9-910D817D782E}"/>
                </a:ext>
              </a:extLst>
            </p:cNvPr>
            <p:cNvPicPr>
              <a:picLocks noChangeAspect="1"/>
            </p:cNvPicPr>
            <p:nvPr/>
          </p:nvPicPr>
          <p:blipFill rotWithShape="1">
            <a:blip r:embed="rId11"/>
            <a:srcRect l="42494" t="21697" r="41840" b="65699"/>
            <a:stretch/>
          </p:blipFill>
          <p:spPr>
            <a:xfrm>
              <a:off x="6548509" y="4615555"/>
              <a:ext cx="2212304" cy="803874"/>
            </a:xfrm>
            <a:prstGeom prst="rect">
              <a:avLst/>
            </a:prstGeom>
          </p:spPr>
        </p:pic>
        <p:sp>
          <p:nvSpPr>
            <p:cNvPr id="55" name="CuadroTexto 54">
              <a:extLst>
                <a:ext uri="{FF2B5EF4-FFF2-40B4-BE49-F238E27FC236}">
                  <a16:creationId xmlns:a16="http://schemas.microsoft.com/office/drawing/2014/main" id="{5100F886-7E14-4ADB-AF0A-6F44D00E1422}"/>
                </a:ext>
              </a:extLst>
            </p:cNvPr>
            <p:cNvSpPr txBox="1"/>
            <p:nvPr/>
          </p:nvSpPr>
          <p:spPr>
            <a:xfrm>
              <a:off x="10167907" y="4785388"/>
              <a:ext cx="1343228" cy="461665"/>
            </a:xfrm>
            <a:prstGeom prst="rect">
              <a:avLst/>
            </a:prstGeom>
            <a:noFill/>
          </p:spPr>
          <p:txBody>
            <a:bodyPr wrap="square" rtlCol="0">
              <a:spAutoFit/>
            </a:bodyPr>
            <a:lstStyle/>
            <a:p>
              <a:pPr algn="ctr"/>
              <a:r>
                <a:rPr lang="es-ES" sz="2400" b="1" dirty="0"/>
                <a:t>$ 2,859</a:t>
              </a:r>
            </a:p>
          </p:txBody>
        </p:sp>
        <p:cxnSp>
          <p:nvCxnSpPr>
            <p:cNvPr id="86" name="Conector recto 85">
              <a:extLst>
                <a:ext uri="{FF2B5EF4-FFF2-40B4-BE49-F238E27FC236}">
                  <a16:creationId xmlns:a16="http://schemas.microsoft.com/office/drawing/2014/main" id="{95253A36-A941-44EC-849E-38A583955424}"/>
                </a:ext>
              </a:extLst>
            </p:cNvPr>
            <p:cNvCxnSpPr/>
            <p:nvPr/>
          </p:nvCxnSpPr>
          <p:spPr>
            <a:xfrm flipV="1">
              <a:off x="8956667" y="5008848"/>
              <a:ext cx="1270619" cy="66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2" name="Grupo 1">
            <a:extLst>
              <a:ext uri="{FF2B5EF4-FFF2-40B4-BE49-F238E27FC236}">
                <a16:creationId xmlns:a16="http://schemas.microsoft.com/office/drawing/2014/main" id="{51FDBDEE-B608-424E-98F7-021AB3691625}"/>
              </a:ext>
            </a:extLst>
          </p:cNvPr>
          <p:cNvGrpSpPr/>
          <p:nvPr/>
        </p:nvGrpSpPr>
        <p:grpSpPr>
          <a:xfrm>
            <a:off x="6587573" y="5518486"/>
            <a:ext cx="4923562" cy="578007"/>
            <a:chOff x="6587573" y="5518486"/>
            <a:chExt cx="4923562" cy="578007"/>
          </a:xfrm>
        </p:grpSpPr>
        <p:pic>
          <p:nvPicPr>
            <p:cNvPr id="49" name="Imagen 48">
              <a:extLst>
                <a:ext uri="{FF2B5EF4-FFF2-40B4-BE49-F238E27FC236}">
                  <a16:creationId xmlns:a16="http://schemas.microsoft.com/office/drawing/2014/main" id="{3F91407A-791F-48BB-9D10-B905561554BF}"/>
                </a:ext>
              </a:extLst>
            </p:cNvPr>
            <p:cNvPicPr>
              <a:picLocks noChangeAspect="1"/>
            </p:cNvPicPr>
            <p:nvPr/>
          </p:nvPicPr>
          <p:blipFill>
            <a:blip r:embed="rId6"/>
            <a:stretch>
              <a:fillRect/>
            </a:stretch>
          </p:blipFill>
          <p:spPr>
            <a:xfrm>
              <a:off x="6587573" y="5518486"/>
              <a:ext cx="569731" cy="578007"/>
            </a:xfrm>
            <a:prstGeom prst="rect">
              <a:avLst/>
            </a:prstGeom>
          </p:spPr>
        </p:pic>
        <p:sp>
          <p:nvSpPr>
            <p:cNvPr id="50" name="CuadroTexto 49">
              <a:extLst>
                <a:ext uri="{FF2B5EF4-FFF2-40B4-BE49-F238E27FC236}">
                  <a16:creationId xmlns:a16="http://schemas.microsoft.com/office/drawing/2014/main" id="{92E30F4F-3ACA-4682-A4FD-31F1FB508BE6}"/>
                </a:ext>
              </a:extLst>
            </p:cNvPr>
            <p:cNvSpPr txBox="1"/>
            <p:nvPr/>
          </p:nvSpPr>
          <p:spPr>
            <a:xfrm>
              <a:off x="7090870" y="5628103"/>
              <a:ext cx="2223385" cy="369332"/>
            </a:xfrm>
            <a:prstGeom prst="rect">
              <a:avLst/>
            </a:prstGeom>
            <a:noFill/>
          </p:spPr>
          <p:txBody>
            <a:bodyPr wrap="square" rtlCol="0">
              <a:spAutoFit/>
            </a:bodyPr>
            <a:lstStyle/>
            <a:p>
              <a:r>
                <a:rPr lang="es-ES" b="1" dirty="0">
                  <a:solidFill>
                    <a:schemeClr val="accent3">
                      <a:lumMod val="50000"/>
                    </a:schemeClr>
                  </a:solidFill>
                </a:rPr>
                <a:t>POLICIA NACIONAL</a:t>
              </a:r>
              <a:endParaRPr lang="es-CO" b="1" dirty="0">
                <a:solidFill>
                  <a:schemeClr val="accent3">
                    <a:lumMod val="50000"/>
                  </a:schemeClr>
                </a:solidFill>
              </a:endParaRPr>
            </a:p>
          </p:txBody>
        </p:sp>
        <p:sp>
          <p:nvSpPr>
            <p:cNvPr id="51" name="CuadroTexto 50">
              <a:extLst>
                <a:ext uri="{FF2B5EF4-FFF2-40B4-BE49-F238E27FC236}">
                  <a16:creationId xmlns:a16="http://schemas.microsoft.com/office/drawing/2014/main" id="{6F5866D8-B1D3-45D3-8D11-8570E6F878B7}"/>
                </a:ext>
              </a:extLst>
            </p:cNvPr>
            <p:cNvSpPr txBox="1"/>
            <p:nvPr/>
          </p:nvSpPr>
          <p:spPr>
            <a:xfrm>
              <a:off x="10167907" y="5554209"/>
              <a:ext cx="1343228" cy="461665"/>
            </a:xfrm>
            <a:prstGeom prst="rect">
              <a:avLst/>
            </a:prstGeom>
            <a:noFill/>
          </p:spPr>
          <p:txBody>
            <a:bodyPr wrap="square" rtlCol="0">
              <a:spAutoFit/>
            </a:bodyPr>
            <a:lstStyle/>
            <a:p>
              <a:pPr algn="ctr"/>
              <a:r>
                <a:rPr lang="es-ES" sz="2400" b="1" dirty="0"/>
                <a:t>$42</a:t>
              </a:r>
              <a:endParaRPr lang="es-CO" sz="2400" b="1" dirty="0"/>
            </a:p>
          </p:txBody>
        </p:sp>
        <p:cxnSp>
          <p:nvCxnSpPr>
            <p:cNvPr id="87" name="Conector recto 86">
              <a:extLst>
                <a:ext uri="{FF2B5EF4-FFF2-40B4-BE49-F238E27FC236}">
                  <a16:creationId xmlns:a16="http://schemas.microsoft.com/office/drawing/2014/main" id="{F9F9E88E-3C31-4E2F-9531-010B17E3CFB9}"/>
                </a:ext>
              </a:extLst>
            </p:cNvPr>
            <p:cNvCxnSpPr>
              <a:cxnSpLocks/>
            </p:cNvCxnSpPr>
            <p:nvPr/>
          </p:nvCxnSpPr>
          <p:spPr>
            <a:xfrm flipV="1">
              <a:off x="9191625" y="5807490"/>
              <a:ext cx="995660" cy="660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pic>
        <p:nvPicPr>
          <p:cNvPr id="62" name="Imagen 61">
            <a:extLst>
              <a:ext uri="{FF2B5EF4-FFF2-40B4-BE49-F238E27FC236}">
                <a16:creationId xmlns:a16="http://schemas.microsoft.com/office/drawing/2014/main" id="{F145936C-DD0E-4676-802D-32255155680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63" name="Imagen 62">
            <a:extLst>
              <a:ext uri="{FF2B5EF4-FFF2-40B4-BE49-F238E27FC236}">
                <a16:creationId xmlns:a16="http://schemas.microsoft.com/office/drawing/2014/main" id="{C3098BF2-CE89-4DD5-B8E2-0DCEA43FD2B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sp>
        <p:nvSpPr>
          <p:cNvPr id="58" name="Título 1">
            <a:extLst>
              <a:ext uri="{FF2B5EF4-FFF2-40B4-BE49-F238E27FC236}">
                <a16:creationId xmlns:a16="http://schemas.microsoft.com/office/drawing/2014/main" id="{04512703-35DC-42BD-AE65-6F974C763BA9}"/>
              </a:ext>
            </a:extLst>
          </p:cNvPr>
          <p:cNvSpPr txBox="1">
            <a:spLocks/>
          </p:cNvSpPr>
          <p:nvPr/>
        </p:nvSpPr>
        <p:spPr>
          <a:xfrm>
            <a:off x="1729711" y="203787"/>
            <a:ext cx="6249970" cy="400110"/>
          </a:xfrm>
          <a:prstGeom prst="rect">
            <a:avLst/>
          </a:prstGeom>
          <a:noFill/>
        </p:spPr>
        <p:txBody>
          <a:bodyPr wrap="square" rtlCol="0">
            <a:spAutoFit/>
          </a:bodyPr>
          <a:lstStyle>
            <a:defPPr>
              <a:defRPr lang="es-ES"/>
            </a:defPPr>
            <a:lvl1pPr>
              <a:defRPr sz="2500">
                <a:solidFill>
                  <a:srgbClr val="0070C0"/>
                </a:solidFill>
                <a:latin typeface="Lato Bold"/>
                <a:cs typeface="Lato Bold"/>
              </a:defRPr>
            </a:lvl1pPr>
          </a:lstStyle>
          <a:p>
            <a:pPr algn="ctr"/>
            <a:r>
              <a:rPr lang="es-ES" sz="2000" b="1" dirty="0"/>
              <a:t>TRANSFERENCIAS REALIZADAS 2015 - 2019</a:t>
            </a:r>
            <a:endParaRPr lang="es-CO" sz="2000" b="1" dirty="0"/>
          </a:p>
        </p:txBody>
      </p:sp>
      <p:sp>
        <p:nvSpPr>
          <p:cNvPr id="59" name="CuadroTexto 58">
            <a:extLst>
              <a:ext uri="{FF2B5EF4-FFF2-40B4-BE49-F238E27FC236}">
                <a16:creationId xmlns:a16="http://schemas.microsoft.com/office/drawing/2014/main" id="{AB4EBF35-187C-426C-A03B-90E2C5FC26D4}"/>
              </a:ext>
            </a:extLst>
          </p:cNvPr>
          <p:cNvSpPr txBox="1"/>
          <p:nvPr/>
        </p:nvSpPr>
        <p:spPr>
          <a:xfrm>
            <a:off x="9842740" y="6399278"/>
            <a:ext cx="1854676" cy="261610"/>
          </a:xfrm>
          <a:prstGeom prst="rect">
            <a:avLst/>
          </a:prstGeom>
          <a:noFill/>
        </p:spPr>
        <p:txBody>
          <a:bodyPr wrap="square" rtlCol="0">
            <a:spAutoFit/>
          </a:bodyPr>
          <a:lstStyle/>
          <a:p>
            <a:r>
              <a:rPr lang="es-CO" sz="1100" dirty="0"/>
              <a:t>Cifras en Millones de Pesos</a:t>
            </a:r>
          </a:p>
        </p:txBody>
      </p:sp>
    </p:spTree>
    <p:extLst>
      <p:ext uri="{BB962C8B-B14F-4D97-AF65-F5344CB8AC3E}">
        <p14:creationId xmlns:p14="http://schemas.microsoft.com/office/powerpoint/2010/main" val="18590810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2" y="2387337"/>
            <a:ext cx="9143999" cy="2554545"/>
          </a:xfrm>
          <a:prstGeom prst="rect">
            <a:avLst/>
          </a:prstGeom>
          <a:noFill/>
        </p:spPr>
        <p:txBody>
          <a:bodyPr wrap="square" rtlCol="0">
            <a:spAutoFit/>
          </a:bodyPr>
          <a:lstStyle/>
          <a:p>
            <a:pPr algn="ctr"/>
            <a:r>
              <a:rPr lang="es-ES" sz="4000" b="1" dirty="0">
                <a:solidFill>
                  <a:srgbClr val="000A8B"/>
                </a:solidFill>
              </a:rPr>
              <a:t>PROYECTO PRESUPUESTO DE INGRESOS</a:t>
            </a:r>
          </a:p>
          <a:p>
            <a:pPr algn="ctr"/>
            <a:r>
              <a:rPr lang="es-ES" sz="4000" b="1" dirty="0">
                <a:solidFill>
                  <a:srgbClr val="000A8B"/>
                </a:solidFill>
              </a:rPr>
              <a:t> FRISCO</a:t>
            </a:r>
          </a:p>
          <a:p>
            <a:pPr algn="ctr"/>
            <a:r>
              <a:rPr lang="es-ES" sz="4000" b="1" dirty="0">
                <a:solidFill>
                  <a:srgbClr val="000A8B"/>
                </a:solidFill>
              </a:rPr>
              <a:t>VIGENCIA 2020</a:t>
            </a:r>
          </a:p>
          <a:p>
            <a:pPr algn="ctr"/>
            <a:endParaRPr lang="es-ES" sz="4000" b="1" dirty="0">
              <a:solidFill>
                <a:srgbClr val="000A8B"/>
              </a:solidFill>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5ACD2614-AD56-4192-9854-0424D99B189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7418A88B-A5F2-4FE0-BEDA-7929D199154D}"/>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2396858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A4B97C0-E388-48BB-B512-ACD902D51070}"/>
              </a:ext>
            </a:extLst>
          </p:cNvPr>
          <p:cNvPicPr>
            <a:picLocks noChangeAspect="1"/>
          </p:cNvPicPr>
          <p:nvPr/>
        </p:nvPicPr>
        <p:blipFill>
          <a:blip r:embed="rId2"/>
          <a:stretch>
            <a:fillRect/>
          </a:stretch>
        </p:blipFill>
        <p:spPr>
          <a:xfrm>
            <a:off x="998417" y="1612002"/>
            <a:ext cx="10467269" cy="4503572"/>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2" name="Rectángulo 11">
            <a:extLst>
              <a:ext uri="{FF2B5EF4-FFF2-40B4-BE49-F238E27FC236}">
                <a16:creationId xmlns:a16="http://schemas.microsoft.com/office/drawing/2014/main" id="{346B81E4-2EE8-41F1-8081-A926FD6D8615}"/>
              </a:ext>
            </a:extLst>
          </p:cNvPr>
          <p:cNvSpPr/>
          <p:nvPr/>
        </p:nvSpPr>
        <p:spPr>
          <a:xfrm>
            <a:off x="277183" y="935812"/>
            <a:ext cx="5492533" cy="369332"/>
          </a:xfrm>
          <a:prstGeom prst="rect">
            <a:avLst/>
          </a:prstGeom>
        </p:spPr>
        <p:txBody>
          <a:bodyPr wrap="square">
            <a:spAutoFit/>
          </a:bodyPr>
          <a:lstStyle/>
          <a:p>
            <a:pPr algn="ctr"/>
            <a:r>
              <a:rPr lang="es-CO" b="1" dirty="0">
                <a:solidFill>
                  <a:srgbClr val="000A8B"/>
                </a:solidFill>
              </a:rPr>
              <a:t>PROYECTO PRESUPUESTO DE INGRESOS VIGENCIA 2020</a:t>
            </a:r>
          </a:p>
        </p:txBody>
      </p:sp>
    </p:spTree>
    <p:extLst>
      <p:ext uri="{BB962C8B-B14F-4D97-AF65-F5344CB8AC3E}">
        <p14:creationId xmlns:p14="http://schemas.microsoft.com/office/powerpoint/2010/main" val="19067342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2" name="Rectángulo 11">
            <a:extLst>
              <a:ext uri="{FF2B5EF4-FFF2-40B4-BE49-F238E27FC236}">
                <a16:creationId xmlns:a16="http://schemas.microsoft.com/office/drawing/2014/main" id="{346B81E4-2EE8-41F1-8081-A926FD6D8615}"/>
              </a:ext>
            </a:extLst>
          </p:cNvPr>
          <p:cNvSpPr/>
          <p:nvPr/>
        </p:nvSpPr>
        <p:spPr>
          <a:xfrm>
            <a:off x="277183" y="935812"/>
            <a:ext cx="5492533" cy="369332"/>
          </a:xfrm>
          <a:prstGeom prst="rect">
            <a:avLst/>
          </a:prstGeom>
        </p:spPr>
        <p:txBody>
          <a:bodyPr wrap="square">
            <a:spAutoFit/>
          </a:bodyPr>
          <a:lstStyle/>
          <a:p>
            <a:pPr algn="ctr"/>
            <a:r>
              <a:rPr lang="es-CO" b="1" dirty="0">
                <a:solidFill>
                  <a:srgbClr val="000A8B"/>
                </a:solidFill>
              </a:rPr>
              <a:t>PROYECTO PRESUPUESTO DE INGRESOS VIGENCIA 2020</a:t>
            </a:r>
          </a:p>
        </p:txBody>
      </p:sp>
      <p:pic>
        <p:nvPicPr>
          <p:cNvPr id="3" name="Imagen 2">
            <a:extLst>
              <a:ext uri="{FF2B5EF4-FFF2-40B4-BE49-F238E27FC236}">
                <a16:creationId xmlns:a16="http://schemas.microsoft.com/office/drawing/2014/main" id="{0463760A-99F6-4E27-9769-27485E461D38}"/>
              </a:ext>
            </a:extLst>
          </p:cNvPr>
          <p:cNvPicPr>
            <a:picLocks noChangeAspect="1"/>
          </p:cNvPicPr>
          <p:nvPr/>
        </p:nvPicPr>
        <p:blipFill>
          <a:blip r:embed="rId4"/>
          <a:stretch>
            <a:fillRect/>
          </a:stretch>
        </p:blipFill>
        <p:spPr>
          <a:xfrm>
            <a:off x="2822413" y="1312836"/>
            <a:ext cx="6349501" cy="1817667"/>
          </a:xfrm>
          <a:prstGeom prst="rect">
            <a:avLst/>
          </a:prstGeom>
        </p:spPr>
      </p:pic>
      <p:pic>
        <p:nvPicPr>
          <p:cNvPr id="5" name="Imagen 4">
            <a:extLst>
              <a:ext uri="{FF2B5EF4-FFF2-40B4-BE49-F238E27FC236}">
                <a16:creationId xmlns:a16="http://schemas.microsoft.com/office/drawing/2014/main" id="{C2CCD2C7-CBED-4D97-9178-2AA47BC0F29A}"/>
              </a:ext>
            </a:extLst>
          </p:cNvPr>
          <p:cNvPicPr>
            <a:picLocks noChangeAspect="1"/>
          </p:cNvPicPr>
          <p:nvPr/>
        </p:nvPicPr>
        <p:blipFill>
          <a:blip r:embed="rId5"/>
          <a:stretch>
            <a:fillRect/>
          </a:stretch>
        </p:blipFill>
        <p:spPr>
          <a:xfrm>
            <a:off x="1253703" y="3246795"/>
            <a:ext cx="8898667" cy="3070115"/>
          </a:xfrm>
          <a:prstGeom prst="rect">
            <a:avLst/>
          </a:prstGeom>
        </p:spPr>
      </p:pic>
    </p:spTree>
    <p:extLst>
      <p:ext uri="{BB962C8B-B14F-4D97-AF65-F5344CB8AC3E}">
        <p14:creationId xmlns:p14="http://schemas.microsoft.com/office/powerpoint/2010/main" val="15050598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2" y="2387337"/>
            <a:ext cx="9143999" cy="2554545"/>
          </a:xfrm>
          <a:prstGeom prst="rect">
            <a:avLst/>
          </a:prstGeom>
          <a:noFill/>
        </p:spPr>
        <p:txBody>
          <a:bodyPr wrap="square" rtlCol="0">
            <a:spAutoFit/>
          </a:bodyPr>
          <a:lstStyle/>
          <a:p>
            <a:pPr algn="ctr"/>
            <a:r>
              <a:rPr lang="es-ES" sz="4000" b="1" dirty="0">
                <a:solidFill>
                  <a:srgbClr val="000A8B"/>
                </a:solidFill>
              </a:rPr>
              <a:t>PROYECTO PRESUPUESTO DE GASTOS</a:t>
            </a:r>
          </a:p>
          <a:p>
            <a:pPr algn="ctr"/>
            <a:r>
              <a:rPr lang="es-ES" sz="4000" b="1" dirty="0">
                <a:solidFill>
                  <a:srgbClr val="000A8B"/>
                </a:solidFill>
              </a:rPr>
              <a:t> FRISCO</a:t>
            </a:r>
          </a:p>
          <a:p>
            <a:pPr algn="ctr"/>
            <a:r>
              <a:rPr lang="es-ES" sz="4000" b="1" dirty="0">
                <a:solidFill>
                  <a:srgbClr val="000A8B"/>
                </a:solidFill>
              </a:rPr>
              <a:t>VIGENCIA 2020</a:t>
            </a:r>
          </a:p>
          <a:p>
            <a:pPr algn="ctr"/>
            <a:endParaRPr lang="es-ES" sz="4000" b="1" dirty="0">
              <a:solidFill>
                <a:srgbClr val="000A8B"/>
              </a:solidFill>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7428909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50B88B1-6BF8-4779-BA4C-FF032E504FAD}"/>
              </a:ext>
            </a:extLst>
          </p:cNvPr>
          <p:cNvPicPr>
            <a:picLocks noChangeAspect="1"/>
          </p:cNvPicPr>
          <p:nvPr/>
        </p:nvPicPr>
        <p:blipFill>
          <a:blip r:embed="rId2"/>
          <a:stretch>
            <a:fillRect/>
          </a:stretch>
        </p:blipFill>
        <p:spPr>
          <a:xfrm>
            <a:off x="1651315" y="1305144"/>
            <a:ext cx="8876668" cy="5040974"/>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2" name="Rectángulo 11">
            <a:extLst>
              <a:ext uri="{FF2B5EF4-FFF2-40B4-BE49-F238E27FC236}">
                <a16:creationId xmlns:a16="http://schemas.microsoft.com/office/drawing/2014/main" id="{346B81E4-2EE8-41F1-8081-A926FD6D8615}"/>
              </a:ext>
            </a:extLst>
          </p:cNvPr>
          <p:cNvSpPr/>
          <p:nvPr/>
        </p:nvSpPr>
        <p:spPr>
          <a:xfrm>
            <a:off x="277183" y="935812"/>
            <a:ext cx="5492533" cy="369332"/>
          </a:xfrm>
          <a:prstGeom prst="rect">
            <a:avLst/>
          </a:prstGeom>
        </p:spPr>
        <p:txBody>
          <a:bodyPr wrap="square">
            <a:spAutoFit/>
          </a:bodyPr>
          <a:lstStyle/>
          <a:p>
            <a:pPr algn="ctr"/>
            <a:r>
              <a:rPr lang="es-CO" b="1" dirty="0">
                <a:solidFill>
                  <a:srgbClr val="000A8B"/>
                </a:solidFill>
              </a:rPr>
              <a:t>PROYECTO PRESUPUESTO DE GASTO VIGENCIA 2020</a:t>
            </a:r>
          </a:p>
        </p:txBody>
      </p:sp>
      <p:sp>
        <p:nvSpPr>
          <p:cNvPr id="16" name="Flecha: a la derecha 15">
            <a:hlinkClick r:id="rId5" action="ppaction://hlinksldjump"/>
            <a:extLst>
              <a:ext uri="{FF2B5EF4-FFF2-40B4-BE49-F238E27FC236}">
                <a16:creationId xmlns:a16="http://schemas.microsoft.com/office/drawing/2014/main" id="{CA8A389B-8050-4DA8-9A73-9B495D5D4E82}"/>
              </a:ext>
            </a:extLst>
          </p:cNvPr>
          <p:cNvSpPr/>
          <p:nvPr/>
        </p:nvSpPr>
        <p:spPr>
          <a:xfrm>
            <a:off x="7360082" y="3565250"/>
            <a:ext cx="320203" cy="19229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12535880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2" name="Rectángulo 11">
            <a:extLst>
              <a:ext uri="{FF2B5EF4-FFF2-40B4-BE49-F238E27FC236}">
                <a16:creationId xmlns:a16="http://schemas.microsoft.com/office/drawing/2014/main" id="{346B81E4-2EE8-41F1-8081-A926FD6D8615}"/>
              </a:ext>
            </a:extLst>
          </p:cNvPr>
          <p:cNvSpPr/>
          <p:nvPr/>
        </p:nvSpPr>
        <p:spPr>
          <a:xfrm>
            <a:off x="277183" y="935812"/>
            <a:ext cx="5492533" cy="369332"/>
          </a:xfrm>
          <a:prstGeom prst="rect">
            <a:avLst/>
          </a:prstGeom>
        </p:spPr>
        <p:txBody>
          <a:bodyPr wrap="square">
            <a:spAutoFit/>
          </a:bodyPr>
          <a:lstStyle/>
          <a:p>
            <a:pPr algn="ctr"/>
            <a:r>
              <a:rPr lang="es-CO" b="1" dirty="0">
                <a:solidFill>
                  <a:srgbClr val="000A8B"/>
                </a:solidFill>
              </a:rPr>
              <a:t>PROYECTO PRESUPUESTO DE GASTOS VIGENCIA 2020</a:t>
            </a:r>
          </a:p>
        </p:txBody>
      </p:sp>
      <p:pic>
        <p:nvPicPr>
          <p:cNvPr id="7" name="Imagen 6">
            <a:extLst>
              <a:ext uri="{FF2B5EF4-FFF2-40B4-BE49-F238E27FC236}">
                <a16:creationId xmlns:a16="http://schemas.microsoft.com/office/drawing/2014/main" id="{EA9A3DA5-5220-43D4-A7F3-A312CA6E859D}"/>
              </a:ext>
            </a:extLst>
          </p:cNvPr>
          <p:cNvPicPr>
            <a:picLocks noChangeAspect="1"/>
          </p:cNvPicPr>
          <p:nvPr/>
        </p:nvPicPr>
        <p:blipFill>
          <a:blip r:embed="rId4"/>
          <a:stretch>
            <a:fillRect/>
          </a:stretch>
        </p:blipFill>
        <p:spPr>
          <a:xfrm>
            <a:off x="2188996" y="1122007"/>
            <a:ext cx="7516634" cy="2069087"/>
          </a:xfrm>
          <a:prstGeom prst="rect">
            <a:avLst/>
          </a:prstGeom>
        </p:spPr>
      </p:pic>
      <p:pic>
        <p:nvPicPr>
          <p:cNvPr id="8" name="Imagen 7">
            <a:extLst>
              <a:ext uri="{FF2B5EF4-FFF2-40B4-BE49-F238E27FC236}">
                <a16:creationId xmlns:a16="http://schemas.microsoft.com/office/drawing/2014/main" id="{35C5350C-EC29-4996-B28B-553B28E38C74}"/>
              </a:ext>
            </a:extLst>
          </p:cNvPr>
          <p:cNvPicPr>
            <a:picLocks noChangeAspect="1"/>
          </p:cNvPicPr>
          <p:nvPr/>
        </p:nvPicPr>
        <p:blipFill>
          <a:blip r:embed="rId5"/>
          <a:stretch>
            <a:fillRect/>
          </a:stretch>
        </p:blipFill>
        <p:spPr>
          <a:xfrm>
            <a:off x="1165540" y="3231250"/>
            <a:ext cx="9065973" cy="3261474"/>
          </a:xfrm>
          <a:prstGeom prst="rect">
            <a:avLst/>
          </a:prstGeom>
        </p:spPr>
      </p:pic>
    </p:spTree>
    <p:extLst>
      <p:ext uri="{BB962C8B-B14F-4D97-AF65-F5344CB8AC3E}">
        <p14:creationId xmlns:p14="http://schemas.microsoft.com/office/powerpoint/2010/main" val="20054339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D4561E54-38B3-4FB5-936B-5E1023751CDB}"/>
              </a:ext>
            </a:extLst>
          </p:cNvPr>
          <p:cNvPicPr>
            <a:picLocks noChangeAspect="1"/>
          </p:cNvPicPr>
          <p:nvPr/>
        </p:nvPicPr>
        <p:blipFill>
          <a:blip r:embed="rId2"/>
          <a:stretch>
            <a:fillRect/>
          </a:stretch>
        </p:blipFill>
        <p:spPr>
          <a:xfrm>
            <a:off x="2397844" y="1022250"/>
            <a:ext cx="6743743" cy="2105843"/>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2" name="Rectángulo 11">
            <a:extLst>
              <a:ext uri="{FF2B5EF4-FFF2-40B4-BE49-F238E27FC236}">
                <a16:creationId xmlns:a16="http://schemas.microsoft.com/office/drawing/2014/main" id="{346B81E4-2EE8-41F1-8081-A926FD6D8615}"/>
              </a:ext>
            </a:extLst>
          </p:cNvPr>
          <p:cNvSpPr/>
          <p:nvPr/>
        </p:nvSpPr>
        <p:spPr>
          <a:xfrm>
            <a:off x="277183" y="935812"/>
            <a:ext cx="5492533" cy="369332"/>
          </a:xfrm>
          <a:prstGeom prst="rect">
            <a:avLst/>
          </a:prstGeom>
        </p:spPr>
        <p:txBody>
          <a:bodyPr wrap="square">
            <a:spAutoFit/>
          </a:bodyPr>
          <a:lstStyle/>
          <a:p>
            <a:pPr algn="ctr"/>
            <a:r>
              <a:rPr lang="es-CO" b="1" dirty="0">
                <a:solidFill>
                  <a:srgbClr val="000A8B"/>
                </a:solidFill>
              </a:rPr>
              <a:t>PROYECTO PRESUPUESTO DE GASTOS VIGENCIA 2020</a:t>
            </a:r>
          </a:p>
        </p:txBody>
      </p:sp>
      <p:pic>
        <p:nvPicPr>
          <p:cNvPr id="8" name="Imagen 7">
            <a:extLst>
              <a:ext uri="{FF2B5EF4-FFF2-40B4-BE49-F238E27FC236}">
                <a16:creationId xmlns:a16="http://schemas.microsoft.com/office/drawing/2014/main" id="{DB26D7A2-3E55-4658-A9E9-FBC3A833A1E6}"/>
              </a:ext>
            </a:extLst>
          </p:cNvPr>
          <p:cNvPicPr>
            <a:picLocks noChangeAspect="1"/>
          </p:cNvPicPr>
          <p:nvPr/>
        </p:nvPicPr>
        <p:blipFill>
          <a:blip r:embed="rId5"/>
          <a:stretch>
            <a:fillRect/>
          </a:stretch>
        </p:blipFill>
        <p:spPr>
          <a:xfrm>
            <a:off x="1797769" y="3264082"/>
            <a:ext cx="8257092" cy="3187051"/>
          </a:xfrm>
          <a:prstGeom prst="rect">
            <a:avLst/>
          </a:prstGeom>
        </p:spPr>
      </p:pic>
    </p:spTree>
    <p:extLst>
      <p:ext uri="{BB962C8B-B14F-4D97-AF65-F5344CB8AC3E}">
        <p14:creationId xmlns:p14="http://schemas.microsoft.com/office/powerpoint/2010/main" val="17613960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E6755A6-8D45-4E5E-A7BA-1CD4D313BCBD}"/>
              </a:ext>
            </a:extLst>
          </p:cNvPr>
          <p:cNvPicPr>
            <a:picLocks noChangeAspect="1"/>
          </p:cNvPicPr>
          <p:nvPr/>
        </p:nvPicPr>
        <p:blipFill>
          <a:blip r:embed="rId2"/>
          <a:stretch>
            <a:fillRect/>
          </a:stretch>
        </p:blipFill>
        <p:spPr>
          <a:xfrm>
            <a:off x="2374752" y="1394828"/>
            <a:ext cx="7257938" cy="1827234"/>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8" name="Rectángulo 17">
            <a:extLst>
              <a:ext uri="{FF2B5EF4-FFF2-40B4-BE49-F238E27FC236}">
                <a16:creationId xmlns:a16="http://schemas.microsoft.com/office/drawing/2014/main" id="{2DC16A07-9BF9-44B0-BB2B-1C7B4BDCFD05}"/>
              </a:ext>
            </a:extLst>
          </p:cNvPr>
          <p:cNvSpPr/>
          <p:nvPr/>
        </p:nvSpPr>
        <p:spPr>
          <a:xfrm>
            <a:off x="226504" y="927027"/>
            <a:ext cx="7036454" cy="369332"/>
          </a:xfrm>
          <a:prstGeom prst="rect">
            <a:avLst/>
          </a:prstGeom>
        </p:spPr>
        <p:txBody>
          <a:bodyPr wrap="square">
            <a:spAutoFit/>
          </a:bodyPr>
          <a:lstStyle/>
          <a:p>
            <a:pPr algn="ctr"/>
            <a:r>
              <a:rPr lang="es-CO" b="1" dirty="0">
                <a:solidFill>
                  <a:srgbClr val="000A8B"/>
                </a:solidFill>
              </a:rPr>
              <a:t>PROYECTO PRESUPUESTO GASTOS DE PERSONAL FRISCO VIGENCIA 2020</a:t>
            </a:r>
          </a:p>
        </p:txBody>
      </p:sp>
      <p:pic>
        <p:nvPicPr>
          <p:cNvPr id="6" name="Imagen 5">
            <a:extLst>
              <a:ext uri="{FF2B5EF4-FFF2-40B4-BE49-F238E27FC236}">
                <a16:creationId xmlns:a16="http://schemas.microsoft.com/office/drawing/2014/main" id="{BF9FF455-8068-405D-9A5D-7905F1FD5B94}"/>
              </a:ext>
            </a:extLst>
          </p:cNvPr>
          <p:cNvPicPr>
            <a:picLocks noChangeAspect="1"/>
          </p:cNvPicPr>
          <p:nvPr/>
        </p:nvPicPr>
        <p:blipFill>
          <a:blip r:embed="rId5"/>
          <a:stretch>
            <a:fillRect/>
          </a:stretch>
        </p:blipFill>
        <p:spPr>
          <a:xfrm>
            <a:off x="2031768" y="3344387"/>
            <a:ext cx="7943906" cy="3066168"/>
          </a:xfrm>
          <a:prstGeom prst="rect">
            <a:avLst/>
          </a:prstGeom>
        </p:spPr>
      </p:pic>
    </p:spTree>
    <p:extLst>
      <p:ext uri="{BB962C8B-B14F-4D97-AF65-F5344CB8AC3E}">
        <p14:creationId xmlns:p14="http://schemas.microsoft.com/office/powerpoint/2010/main" val="40354250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52DCDFC4-A038-4164-B686-811C2C444A52}"/>
              </a:ext>
            </a:extLst>
          </p:cNvPr>
          <p:cNvPicPr>
            <a:picLocks noChangeAspect="1"/>
          </p:cNvPicPr>
          <p:nvPr/>
        </p:nvPicPr>
        <p:blipFill>
          <a:blip r:embed="rId2"/>
          <a:stretch>
            <a:fillRect/>
          </a:stretch>
        </p:blipFill>
        <p:spPr>
          <a:xfrm>
            <a:off x="1634011" y="1214316"/>
            <a:ext cx="8283173" cy="5170863"/>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8" name="Rectángulo 17">
            <a:extLst>
              <a:ext uri="{FF2B5EF4-FFF2-40B4-BE49-F238E27FC236}">
                <a16:creationId xmlns:a16="http://schemas.microsoft.com/office/drawing/2014/main" id="{2DC16A07-9BF9-44B0-BB2B-1C7B4BDCFD05}"/>
              </a:ext>
            </a:extLst>
          </p:cNvPr>
          <p:cNvSpPr/>
          <p:nvPr/>
        </p:nvSpPr>
        <p:spPr>
          <a:xfrm>
            <a:off x="226503" y="927027"/>
            <a:ext cx="8572439" cy="369332"/>
          </a:xfrm>
          <a:prstGeom prst="rect">
            <a:avLst/>
          </a:prstGeom>
        </p:spPr>
        <p:txBody>
          <a:bodyPr wrap="square">
            <a:spAutoFit/>
          </a:bodyPr>
          <a:lstStyle/>
          <a:p>
            <a:pPr algn="ctr"/>
            <a:r>
              <a:rPr lang="es-CO" b="1" dirty="0">
                <a:solidFill>
                  <a:srgbClr val="000A8B"/>
                </a:solidFill>
              </a:rPr>
              <a:t>PROYECTO PRESUPUESTO GASTOS GENERALES Y DE OPERACIÓN FRISCO VIGENCIA 2020</a:t>
            </a:r>
          </a:p>
        </p:txBody>
      </p:sp>
      <p:cxnSp>
        <p:nvCxnSpPr>
          <p:cNvPr id="15" name="Conector recto 14">
            <a:extLst>
              <a:ext uri="{FF2B5EF4-FFF2-40B4-BE49-F238E27FC236}">
                <a16:creationId xmlns:a16="http://schemas.microsoft.com/office/drawing/2014/main" id="{5C19DBF5-1D92-4DFE-BD1E-F80A5CDAB9BC}"/>
              </a:ext>
            </a:extLst>
          </p:cNvPr>
          <p:cNvCxnSpPr>
            <a:cxnSpLocks/>
          </p:cNvCxnSpPr>
          <p:nvPr/>
        </p:nvCxnSpPr>
        <p:spPr>
          <a:xfrm>
            <a:off x="1615836" y="3549777"/>
            <a:ext cx="828317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AE3D0AA4-D327-4D46-B040-F92A7BAE8987}"/>
              </a:ext>
            </a:extLst>
          </p:cNvPr>
          <p:cNvCxnSpPr>
            <a:cxnSpLocks/>
          </p:cNvCxnSpPr>
          <p:nvPr/>
        </p:nvCxnSpPr>
        <p:spPr>
          <a:xfrm>
            <a:off x="1634012" y="4734024"/>
            <a:ext cx="828317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06286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2" name="Rectángulo 11">
            <a:extLst>
              <a:ext uri="{FF2B5EF4-FFF2-40B4-BE49-F238E27FC236}">
                <a16:creationId xmlns:a16="http://schemas.microsoft.com/office/drawing/2014/main" id="{346B81E4-2EE8-41F1-8081-A926FD6D8615}"/>
              </a:ext>
            </a:extLst>
          </p:cNvPr>
          <p:cNvSpPr/>
          <p:nvPr/>
        </p:nvSpPr>
        <p:spPr>
          <a:xfrm>
            <a:off x="277183" y="935812"/>
            <a:ext cx="5492533" cy="369332"/>
          </a:xfrm>
          <a:prstGeom prst="rect">
            <a:avLst/>
          </a:prstGeom>
        </p:spPr>
        <p:txBody>
          <a:bodyPr wrap="square">
            <a:spAutoFit/>
          </a:bodyPr>
          <a:lstStyle/>
          <a:p>
            <a:pPr algn="ctr"/>
            <a:r>
              <a:rPr lang="es-CO" b="1" dirty="0">
                <a:solidFill>
                  <a:srgbClr val="000A8B"/>
                </a:solidFill>
              </a:rPr>
              <a:t>PROYECTO TRANSFERENCIAS VIGENCIA 2020</a:t>
            </a:r>
          </a:p>
        </p:txBody>
      </p:sp>
      <p:sp>
        <p:nvSpPr>
          <p:cNvPr id="11" name="CuadroTexto 10">
            <a:extLst>
              <a:ext uri="{FF2B5EF4-FFF2-40B4-BE49-F238E27FC236}">
                <a16:creationId xmlns:a16="http://schemas.microsoft.com/office/drawing/2014/main" id="{818F679D-E59D-4376-8197-6BFFF511C39E}"/>
              </a:ext>
            </a:extLst>
          </p:cNvPr>
          <p:cNvSpPr txBox="1"/>
          <p:nvPr/>
        </p:nvSpPr>
        <p:spPr>
          <a:xfrm>
            <a:off x="8360817" y="1433887"/>
            <a:ext cx="2242868" cy="276999"/>
          </a:xfrm>
          <a:prstGeom prst="rect">
            <a:avLst/>
          </a:prstGeom>
          <a:noFill/>
        </p:spPr>
        <p:txBody>
          <a:bodyPr wrap="square" rtlCol="0">
            <a:spAutoFit/>
          </a:bodyPr>
          <a:lstStyle/>
          <a:p>
            <a:r>
              <a:rPr lang="es-CO" sz="1200" dirty="0">
                <a:latin typeface="Arial" panose="020B0604020202020204" pitchFamily="34" charset="0"/>
                <a:cs typeface="Arial" panose="020B0604020202020204" pitchFamily="34" charset="0"/>
              </a:rPr>
              <a:t>Cifras en Millones de Pesos</a:t>
            </a:r>
          </a:p>
        </p:txBody>
      </p:sp>
      <p:pic>
        <p:nvPicPr>
          <p:cNvPr id="6" name="Imagen 5">
            <a:extLst>
              <a:ext uri="{FF2B5EF4-FFF2-40B4-BE49-F238E27FC236}">
                <a16:creationId xmlns:a16="http://schemas.microsoft.com/office/drawing/2014/main" id="{4878C3E5-EE30-4210-8485-873F157CF2CC}"/>
              </a:ext>
            </a:extLst>
          </p:cNvPr>
          <p:cNvPicPr>
            <a:picLocks noChangeAspect="1"/>
          </p:cNvPicPr>
          <p:nvPr/>
        </p:nvPicPr>
        <p:blipFill>
          <a:blip r:embed="rId4"/>
          <a:stretch>
            <a:fillRect/>
          </a:stretch>
        </p:blipFill>
        <p:spPr>
          <a:xfrm>
            <a:off x="1067906" y="1710886"/>
            <a:ext cx="9403619" cy="3713227"/>
          </a:xfrm>
          <a:prstGeom prst="rect">
            <a:avLst/>
          </a:prstGeom>
        </p:spPr>
      </p:pic>
    </p:spTree>
    <p:extLst>
      <p:ext uri="{BB962C8B-B14F-4D97-AF65-F5344CB8AC3E}">
        <p14:creationId xmlns:p14="http://schemas.microsoft.com/office/powerpoint/2010/main" val="3769408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8" name="Rectángulo 7">
            <a:extLst>
              <a:ext uri="{FF2B5EF4-FFF2-40B4-BE49-F238E27FC236}">
                <a16:creationId xmlns:a16="http://schemas.microsoft.com/office/drawing/2014/main" id="{1452D776-62B8-4889-84F7-EFB442D048C7}"/>
              </a:ext>
            </a:extLst>
          </p:cNvPr>
          <p:cNvSpPr/>
          <p:nvPr/>
        </p:nvSpPr>
        <p:spPr>
          <a:xfrm>
            <a:off x="277183" y="935812"/>
            <a:ext cx="5492533" cy="369332"/>
          </a:xfrm>
          <a:prstGeom prst="rect">
            <a:avLst/>
          </a:prstGeom>
        </p:spPr>
        <p:txBody>
          <a:bodyPr wrap="square">
            <a:spAutoFit/>
          </a:bodyPr>
          <a:lstStyle/>
          <a:p>
            <a:pPr algn="ctr"/>
            <a:r>
              <a:rPr lang="es-CO" b="1" dirty="0">
                <a:solidFill>
                  <a:srgbClr val="000A8B"/>
                </a:solidFill>
              </a:rPr>
              <a:t>PROYECTO TRANSFERENCIAS FRISCO VIGENCIA 2021</a:t>
            </a:r>
          </a:p>
        </p:txBody>
      </p:sp>
      <p:pic>
        <p:nvPicPr>
          <p:cNvPr id="4" name="Imagen 3">
            <a:extLst>
              <a:ext uri="{FF2B5EF4-FFF2-40B4-BE49-F238E27FC236}">
                <a16:creationId xmlns:a16="http://schemas.microsoft.com/office/drawing/2014/main" id="{0DE449C0-3C5A-41B2-AC58-1DBEB82E397B}"/>
              </a:ext>
            </a:extLst>
          </p:cNvPr>
          <p:cNvPicPr>
            <a:picLocks noChangeAspect="1"/>
          </p:cNvPicPr>
          <p:nvPr/>
        </p:nvPicPr>
        <p:blipFill>
          <a:blip r:embed="rId4"/>
          <a:stretch>
            <a:fillRect/>
          </a:stretch>
        </p:blipFill>
        <p:spPr>
          <a:xfrm>
            <a:off x="1713905" y="2226739"/>
            <a:ext cx="8340956" cy="2339488"/>
          </a:xfrm>
          <a:prstGeom prst="rect">
            <a:avLst/>
          </a:prstGeom>
        </p:spPr>
      </p:pic>
    </p:spTree>
    <p:extLst>
      <p:ext uri="{BB962C8B-B14F-4D97-AF65-F5344CB8AC3E}">
        <p14:creationId xmlns:p14="http://schemas.microsoft.com/office/powerpoint/2010/main" val="21768967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2" y="2387337"/>
            <a:ext cx="9143999" cy="2554545"/>
          </a:xfrm>
          <a:prstGeom prst="rect">
            <a:avLst/>
          </a:prstGeom>
          <a:noFill/>
        </p:spPr>
        <p:txBody>
          <a:bodyPr wrap="square" rtlCol="0">
            <a:spAutoFit/>
          </a:bodyPr>
          <a:lstStyle/>
          <a:p>
            <a:pPr algn="ctr"/>
            <a:r>
              <a:rPr lang="es-ES" sz="4000" b="1" dirty="0">
                <a:solidFill>
                  <a:srgbClr val="000A8B"/>
                </a:solidFill>
              </a:rPr>
              <a:t>PROYECTO PRESUPUESTO DE GASTOS</a:t>
            </a:r>
          </a:p>
          <a:p>
            <a:pPr algn="ctr"/>
            <a:r>
              <a:rPr lang="es-ES" sz="4000" b="1" dirty="0">
                <a:solidFill>
                  <a:srgbClr val="000A8B"/>
                </a:solidFill>
              </a:rPr>
              <a:t>SAE</a:t>
            </a:r>
          </a:p>
          <a:p>
            <a:pPr algn="ctr"/>
            <a:r>
              <a:rPr lang="es-ES" sz="4000" b="1" dirty="0">
                <a:solidFill>
                  <a:srgbClr val="000A8B"/>
                </a:solidFill>
              </a:rPr>
              <a:t>VIGENCIA 2020</a:t>
            </a:r>
          </a:p>
          <a:p>
            <a:pPr algn="ctr"/>
            <a:endParaRPr lang="es-ES" sz="4000" b="1" dirty="0">
              <a:solidFill>
                <a:srgbClr val="000A8B"/>
              </a:solidFill>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7217564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F2A6489-6064-456E-B7A8-EED251A51AA7}"/>
              </a:ext>
            </a:extLst>
          </p:cNvPr>
          <p:cNvPicPr>
            <a:picLocks noChangeAspect="1"/>
          </p:cNvPicPr>
          <p:nvPr/>
        </p:nvPicPr>
        <p:blipFill>
          <a:blip r:embed="rId2"/>
          <a:stretch>
            <a:fillRect/>
          </a:stretch>
        </p:blipFill>
        <p:spPr>
          <a:xfrm>
            <a:off x="2373228" y="1191521"/>
            <a:ext cx="7009313" cy="1827234"/>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Rectángulo 9">
            <a:extLst>
              <a:ext uri="{FF2B5EF4-FFF2-40B4-BE49-F238E27FC236}">
                <a16:creationId xmlns:a16="http://schemas.microsoft.com/office/drawing/2014/main" id="{A3E75FFE-9B3B-49EB-8784-A3657E89F448}"/>
              </a:ext>
            </a:extLst>
          </p:cNvPr>
          <p:cNvSpPr/>
          <p:nvPr/>
        </p:nvSpPr>
        <p:spPr>
          <a:xfrm>
            <a:off x="302945" y="882582"/>
            <a:ext cx="4512931" cy="369332"/>
          </a:xfrm>
          <a:prstGeom prst="rect">
            <a:avLst/>
          </a:prstGeom>
        </p:spPr>
        <p:txBody>
          <a:bodyPr wrap="square">
            <a:spAutoFit/>
          </a:bodyPr>
          <a:lstStyle/>
          <a:p>
            <a:pPr algn="ctr"/>
            <a:r>
              <a:rPr lang="es-CO" b="1" dirty="0">
                <a:solidFill>
                  <a:srgbClr val="000A8B"/>
                </a:solidFill>
              </a:rPr>
              <a:t>PROYECCION GASTOS SAE VIGENCIA 2020</a:t>
            </a:r>
          </a:p>
        </p:txBody>
      </p:sp>
      <p:pic>
        <p:nvPicPr>
          <p:cNvPr id="5" name="Imagen 4">
            <a:extLst>
              <a:ext uri="{FF2B5EF4-FFF2-40B4-BE49-F238E27FC236}">
                <a16:creationId xmlns:a16="http://schemas.microsoft.com/office/drawing/2014/main" id="{6615162D-078B-4563-A12D-0BBD83EE7949}"/>
              </a:ext>
            </a:extLst>
          </p:cNvPr>
          <p:cNvPicPr>
            <a:picLocks noChangeAspect="1"/>
          </p:cNvPicPr>
          <p:nvPr/>
        </p:nvPicPr>
        <p:blipFill>
          <a:blip r:embed="rId5"/>
          <a:stretch>
            <a:fillRect/>
          </a:stretch>
        </p:blipFill>
        <p:spPr>
          <a:xfrm>
            <a:off x="2694113" y="3079592"/>
            <a:ext cx="6464251" cy="3338767"/>
          </a:xfrm>
          <a:prstGeom prst="rect">
            <a:avLst/>
          </a:prstGeom>
        </p:spPr>
      </p:pic>
    </p:spTree>
    <p:extLst>
      <p:ext uri="{BB962C8B-B14F-4D97-AF65-F5344CB8AC3E}">
        <p14:creationId xmlns:p14="http://schemas.microsoft.com/office/powerpoint/2010/main" val="9445325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Rectángulo 9">
            <a:extLst>
              <a:ext uri="{FF2B5EF4-FFF2-40B4-BE49-F238E27FC236}">
                <a16:creationId xmlns:a16="http://schemas.microsoft.com/office/drawing/2014/main" id="{A3E75FFE-9B3B-49EB-8784-A3657E89F448}"/>
              </a:ext>
            </a:extLst>
          </p:cNvPr>
          <p:cNvSpPr/>
          <p:nvPr/>
        </p:nvSpPr>
        <p:spPr>
          <a:xfrm>
            <a:off x="-99727" y="846377"/>
            <a:ext cx="6987088" cy="369332"/>
          </a:xfrm>
          <a:prstGeom prst="rect">
            <a:avLst/>
          </a:prstGeom>
        </p:spPr>
        <p:txBody>
          <a:bodyPr wrap="square">
            <a:spAutoFit/>
          </a:bodyPr>
          <a:lstStyle/>
          <a:p>
            <a:pPr algn="ctr"/>
            <a:r>
              <a:rPr lang="es-CO" b="1" dirty="0">
                <a:solidFill>
                  <a:srgbClr val="000A8B"/>
                </a:solidFill>
              </a:rPr>
              <a:t>PROYECCION GASTOS DE PERSONAL SAE VIGENCIA 2020</a:t>
            </a:r>
          </a:p>
        </p:txBody>
      </p:sp>
      <p:pic>
        <p:nvPicPr>
          <p:cNvPr id="3" name="Imagen 2">
            <a:extLst>
              <a:ext uri="{FF2B5EF4-FFF2-40B4-BE49-F238E27FC236}">
                <a16:creationId xmlns:a16="http://schemas.microsoft.com/office/drawing/2014/main" id="{CC9DE1FE-9D4C-4248-84A3-F6C1A0444B00}"/>
              </a:ext>
            </a:extLst>
          </p:cNvPr>
          <p:cNvPicPr>
            <a:picLocks noChangeAspect="1"/>
          </p:cNvPicPr>
          <p:nvPr/>
        </p:nvPicPr>
        <p:blipFill>
          <a:blip r:embed="rId4"/>
          <a:stretch>
            <a:fillRect/>
          </a:stretch>
        </p:blipFill>
        <p:spPr>
          <a:xfrm>
            <a:off x="2281806" y="1268360"/>
            <a:ext cx="7318850" cy="1845510"/>
          </a:xfrm>
          <a:prstGeom prst="rect">
            <a:avLst/>
          </a:prstGeom>
        </p:spPr>
      </p:pic>
      <p:pic>
        <p:nvPicPr>
          <p:cNvPr id="4" name="Imagen 3">
            <a:extLst>
              <a:ext uri="{FF2B5EF4-FFF2-40B4-BE49-F238E27FC236}">
                <a16:creationId xmlns:a16="http://schemas.microsoft.com/office/drawing/2014/main" id="{45C8B243-1488-48AE-A643-A4CFC8D5B5E3}"/>
              </a:ext>
            </a:extLst>
          </p:cNvPr>
          <p:cNvPicPr>
            <a:picLocks noChangeAspect="1"/>
          </p:cNvPicPr>
          <p:nvPr/>
        </p:nvPicPr>
        <p:blipFill>
          <a:blip r:embed="rId5"/>
          <a:stretch>
            <a:fillRect/>
          </a:stretch>
        </p:blipFill>
        <p:spPr>
          <a:xfrm>
            <a:off x="2805849" y="3203959"/>
            <a:ext cx="6270764" cy="3238832"/>
          </a:xfrm>
          <a:prstGeom prst="rect">
            <a:avLst/>
          </a:prstGeom>
        </p:spPr>
      </p:pic>
    </p:spTree>
    <p:extLst>
      <p:ext uri="{BB962C8B-B14F-4D97-AF65-F5344CB8AC3E}">
        <p14:creationId xmlns:p14="http://schemas.microsoft.com/office/powerpoint/2010/main" val="7348952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AE732FA-D7A7-4439-A07B-C85254EABD7D}"/>
              </a:ext>
            </a:extLst>
          </p:cNvPr>
          <p:cNvPicPr>
            <a:picLocks noChangeAspect="1"/>
          </p:cNvPicPr>
          <p:nvPr/>
        </p:nvPicPr>
        <p:blipFill>
          <a:blip r:embed="rId2"/>
          <a:stretch>
            <a:fillRect/>
          </a:stretch>
        </p:blipFill>
        <p:spPr>
          <a:xfrm>
            <a:off x="1089793" y="1528624"/>
            <a:ext cx="9186721" cy="4691342"/>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Rectángulo 9">
            <a:extLst>
              <a:ext uri="{FF2B5EF4-FFF2-40B4-BE49-F238E27FC236}">
                <a16:creationId xmlns:a16="http://schemas.microsoft.com/office/drawing/2014/main" id="{A3E75FFE-9B3B-49EB-8784-A3657E89F448}"/>
              </a:ext>
            </a:extLst>
          </p:cNvPr>
          <p:cNvSpPr/>
          <p:nvPr/>
        </p:nvSpPr>
        <p:spPr>
          <a:xfrm>
            <a:off x="-99727" y="846377"/>
            <a:ext cx="6987088" cy="369332"/>
          </a:xfrm>
          <a:prstGeom prst="rect">
            <a:avLst/>
          </a:prstGeom>
        </p:spPr>
        <p:txBody>
          <a:bodyPr wrap="square">
            <a:spAutoFit/>
          </a:bodyPr>
          <a:lstStyle/>
          <a:p>
            <a:pPr algn="ctr"/>
            <a:r>
              <a:rPr lang="es-CO" b="1" dirty="0">
                <a:solidFill>
                  <a:srgbClr val="000A8B"/>
                </a:solidFill>
              </a:rPr>
              <a:t>PROYECCION GASTOS GENERALES SAE VIGENCIA 2020</a:t>
            </a:r>
          </a:p>
        </p:txBody>
      </p:sp>
      <p:sp>
        <p:nvSpPr>
          <p:cNvPr id="14" name="CuadroTexto 13">
            <a:extLst>
              <a:ext uri="{FF2B5EF4-FFF2-40B4-BE49-F238E27FC236}">
                <a16:creationId xmlns:a16="http://schemas.microsoft.com/office/drawing/2014/main" id="{B1A250E2-BD90-4B7E-8EFE-710800C70784}"/>
              </a:ext>
            </a:extLst>
          </p:cNvPr>
          <p:cNvSpPr txBox="1"/>
          <p:nvPr/>
        </p:nvSpPr>
        <p:spPr>
          <a:xfrm>
            <a:off x="7979681" y="1074005"/>
            <a:ext cx="2242868" cy="276999"/>
          </a:xfrm>
          <a:prstGeom prst="rect">
            <a:avLst/>
          </a:prstGeom>
          <a:noFill/>
        </p:spPr>
        <p:txBody>
          <a:bodyPr wrap="square" rtlCol="0">
            <a:spAutoFit/>
          </a:bodyPr>
          <a:lstStyle/>
          <a:p>
            <a:r>
              <a:rPr lang="es-CO" sz="1200" dirty="0"/>
              <a:t>Cifras en Millones de Pesos</a:t>
            </a:r>
          </a:p>
        </p:txBody>
      </p:sp>
      <p:cxnSp>
        <p:nvCxnSpPr>
          <p:cNvPr id="15" name="Conector recto 14">
            <a:extLst>
              <a:ext uri="{FF2B5EF4-FFF2-40B4-BE49-F238E27FC236}">
                <a16:creationId xmlns:a16="http://schemas.microsoft.com/office/drawing/2014/main" id="{0C3FB130-323F-4C5C-8D2F-2EAE31E7D5C1}"/>
              </a:ext>
            </a:extLst>
          </p:cNvPr>
          <p:cNvCxnSpPr>
            <a:cxnSpLocks/>
          </p:cNvCxnSpPr>
          <p:nvPr/>
        </p:nvCxnSpPr>
        <p:spPr>
          <a:xfrm>
            <a:off x="1089793" y="4135773"/>
            <a:ext cx="913275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75575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2" name="Rectángulo 11">
            <a:extLst>
              <a:ext uri="{FF2B5EF4-FFF2-40B4-BE49-F238E27FC236}">
                <a16:creationId xmlns:a16="http://schemas.microsoft.com/office/drawing/2014/main" id="{346B81E4-2EE8-41F1-8081-A926FD6D8615}"/>
              </a:ext>
            </a:extLst>
          </p:cNvPr>
          <p:cNvSpPr/>
          <p:nvPr/>
        </p:nvSpPr>
        <p:spPr>
          <a:xfrm>
            <a:off x="277183" y="935812"/>
            <a:ext cx="5492533" cy="369332"/>
          </a:xfrm>
          <a:prstGeom prst="rect">
            <a:avLst/>
          </a:prstGeom>
        </p:spPr>
        <p:txBody>
          <a:bodyPr wrap="square">
            <a:spAutoFit/>
          </a:bodyPr>
          <a:lstStyle/>
          <a:p>
            <a:pPr algn="ctr"/>
            <a:r>
              <a:rPr lang="es-CO" b="1" dirty="0">
                <a:solidFill>
                  <a:srgbClr val="000A8B"/>
                </a:solidFill>
              </a:rPr>
              <a:t>PROYECTO TRANSFERENCIAS SAE VIGENCIA 2020</a:t>
            </a:r>
          </a:p>
        </p:txBody>
      </p:sp>
      <p:sp>
        <p:nvSpPr>
          <p:cNvPr id="11" name="CuadroTexto 10">
            <a:extLst>
              <a:ext uri="{FF2B5EF4-FFF2-40B4-BE49-F238E27FC236}">
                <a16:creationId xmlns:a16="http://schemas.microsoft.com/office/drawing/2014/main" id="{818F679D-E59D-4376-8197-6BFFF511C39E}"/>
              </a:ext>
            </a:extLst>
          </p:cNvPr>
          <p:cNvSpPr txBox="1"/>
          <p:nvPr/>
        </p:nvSpPr>
        <p:spPr>
          <a:xfrm>
            <a:off x="7073761" y="1147459"/>
            <a:ext cx="2242868" cy="276999"/>
          </a:xfrm>
          <a:prstGeom prst="rect">
            <a:avLst/>
          </a:prstGeom>
          <a:noFill/>
        </p:spPr>
        <p:txBody>
          <a:bodyPr wrap="square" rtlCol="0">
            <a:spAutoFit/>
          </a:bodyPr>
          <a:lstStyle/>
          <a:p>
            <a:r>
              <a:rPr lang="es-CO" sz="1200" dirty="0"/>
              <a:t>Cifras en Millones de Pesos</a:t>
            </a:r>
          </a:p>
        </p:txBody>
      </p:sp>
      <p:pic>
        <p:nvPicPr>
          <p:cNvPr id="5" name="Imagen 4">
            <a:extLst>
              <a:ext uri="{FF2B5EF4-FFF2-40B4-BE49-F238E27FC236}">
                <a16:creationId xmlns:a16="http://schemas.microsoft.com/office/drawing/2014/main" id="{CEA90058-F962-4C31-B6CA-44D80E36D7AD}"/>
              </a:ext>
            </a:extLst>
          </p:cNvPr>
          <p:cNvPicPr>
            <a:picLocks noChangeAspect="1"/>
          </p:cNvPicPr>
          <p:nvPr/>
        </p:nvPicPr>
        <p:blipFill>
          <a:blip r:embed="rId4"/>
          <a:stretch>
            <a:fillRect/>
          </a:stretch>
        </p:blipFill>
        <p:spPr>
          <a:xfrm>
            <a:off x="3704110" y="3323612"/>
            <a:ext cx="5008228" cy="3147987"/>
          </a:xfrm>
          <a:prstGeom prst="rect">
            <a:avLst/>
          </a:prstGeom>
        </p:spPr>
      </p:pic>
      <p:pic>
        <p:nvPicPr>
          <p:cNvPr id="6" name="Imagen 5">
            <a:extLst>
              <a:ext uri="{FF2B5EF4-FFF2-40B4-BE49-F238E27FC236}">
                <a16:creationId xmlns:a16="http://schemas.microsoft.com/office/drawing/2014/main" id="{45EEBC76-CE3A-4032-9BCC-5645A9B72C23}"/>
              </a:ext>
            </a:extLst>
          </p:cNvPr>
          <p:cNvPicPr>
            <a:picLocks noChangeAspect="1"/>
          </p:cNvPicPr>
          <p:nvPr/>
        </p:nvPicPr>
        <p:blipFill>
          <a:blip r:embed="rId5"/>
          <a:stretch>
            <a:fillRect/>
          </a:stretch>
        </p:blipFill>
        <p:spPr>
          <a:xfrm>
            <a:off x="3217687" y="1406397"/>
            <a:ext cx="5756626" cy="1855934"/>
          </a:xfrm>
          <a:prstGeom prst="rect">
            <a:avLst/>
          </a:prstGeom>
        </p:spPr>
      </p:pic>
    </p:spTree>
    <p:extLst>
      <p:ext uri="{BB962C8B-B14F-4D97-AF65-F5344CB8AC3E}">
        <p14:creationId xmlns:p14="http://schemas.microsoft.com/office/powerpoint/2010/main" val="2079726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CuadroTexto 16">
            <a:extLst>
              <a:ext uri="{FF2B5EF4-FFF2-40B4-BE49-F238E27FC236}">
                <a16:creationId xmlns:a16="http://schemas.microsoft.com/office/drawing/2014/main" id="{095DEB26-4AE6-4F24-B1B2-91B7BE1C5F7F}"/>
              </a:ext>
            </a:extLst>
          </p:cNvPr>
          <p:cNvSpPr txBox="1"/>
          <p:nvPr/>
        </p:nvSpPr>
        <p:spPr>
          <a:xfrm>
            <a:off x="6486194" y="653669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2" name="Rectángulo 11">
            <a:extLst>
              <a:ext uri="{FF2B5EF4-FFF2-40B4-BE49-F238E27FC236}">
                <a16:creationId xmlns:a16="http://schemas.microsoft.com/office/drawing/2014/main" id="{346B81E4-2EE8-41F1-8081-A926FD6D8615}"/>
              </a:ext>
            </a:extLst>
          </p:cNvPr>
          <p:cNvSpPr/>
          <p:nvPr/>
        </p:nvSpPr>
        <p:spPr>
          <a:xfrm>
            <a:off x="791596" y="2532223"/>
            <a:ext cx="2874394" cy="923330"/>
          </a:xfrm>
          <a:prstGeom prst="rect">
            <a:avLst/>
          </a:prstGeom>
        </p:spPr>
        <p:txBody>
          <a:bodyPr wrap="square">
            <a:spAutoFit/>
          </a:bodyPr>
          <a:lstStyle/>
          <a:p>
            <a:pPr algn="ctr"/>
            <a:r>
              <a:rPr lang="es-CO" b="1" dirty="0">
                <a:solidFill>
                  <a:srgbClr val="000A8B"/>
                </a:solidFill>
              </a:rPr>
              <a:t>PROYECTO PRESUPUESTO DE INGRESOS Y GASTOS </a:t>
            </a:r>
          </a:p>
          <a:p>
            <a:pPr algn="ctr"/>
            <a:r>
              <a:rPr lang="es-CO" b="1" dirty="0">
                <a:solidFill>
                  <a:srgbClr val="000A8B"/>
                </a:solidFill>
              </a:rPr>
              <a:t> VIGENCIA 2020</a:t>
            </a:r>
          </a:p>
        </p:txBody>
      </p:sp>
      <p:pic>
        <p:nvPicPr>
          <p:cNvPr id="4" name="Imagen 3">
            <a:extLst>
              <a:ext uri="{FF2B5EF4-FFF2-40B4-BE49-F238E27FC236}">
                <a16:creationId xmlns:a16="http://schemas.microsoft.com/office/drawing/2014/main" id="{9A133519-9456-4C44-AE3D-17F7421F711B}"/>
              </a:ext>
            </a:extLst>
          </p:cNvPr>
          <p:cNvPicPr>
            <a:picLocks noChangeAspect="1"/>
          </p:cNvPicPr>
          <p:nvPr/>
        </p:nvPicPr>
        <p:blipFill>
          <a:blip r:embed="rId4"/>
          <a:stretch>
            <a:fillRect/>
          </a:stretch>
        </p:blipFill>
        <p:spPr>
          <a:xfrm>
            <a:off x="4212320" y="34182"/>
            <a:ext cx="2991328" cy="6502508"/>
          </a:xfrm>
          <a:prstGeom prst="rect">
            <a:avLst/>
          </a:prstGeom>
        </p:spPr>
      </p:pic>
    </p:spTree>
    <p:extLst>
      <p:ext uri="{BB962C8B-B14F-4D97-AF65-F5344CB8AC3E}">
        <p14:creationId xmlns:p14="http://schemas.microsoft.com/office/powerpoint/2010/main" val="28977560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324627" y="6520419"/>
            <a:ext cx="4489547"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Rectángulo 2">
            <a:extLst>
              <a:ext uri="{FF2B5EF4-FFF2-40B4-BE49-F238E27FC236}">
                <a16:creationId xmlns:a16="http://schemas.microsoft.com/office/drawing/2014/main" id="{21BEEA6C-AB70-4881-B6D7-C2B910DF52B6}"/>
              </a:ext>
            </a:extLst>
          </p:cNvPr>
          <p:cNvSpPr/>
          <p:nvPr/>
        </p:nvSpPr>
        <p:spPr>
          <a:xfrm>
            <a:off x="847289" y="2224991"/>
            <a:ext cx="10503016" cy="1446550"/>
          </a:xfrm>
          <a:prstGeom prst="rect">
            <a:avLst/>
          </a:prstGeom>
          <a:noFill/>
        </p:spPr>
        <p:txBody>
          <a:bodyPr wrap="square" rtlCol="0">
            <a:spAutoFit/>
          </a:bodyPr>
          <a:lstStyle/>
          <a:p>
            <a:pPr algn="ctr"/>
            <a:r>
              <a:rPr lang="es-CO" sz="4000" dirty="0">
                <a:solidFill>
                  <a:srgbClr val="000A8B"/>
                </a:solidFill>
              </a:rPr>
              <a:t>4. ADICIÓN Y PRÓRROGA CONTRATO ARRENDAMIENTO SEDE CALLE 93</a:t>
            </a:r>
          </a:p>
        </p:txBody>
      </p:sp>
    </p:spTree>
    <p:extLst>
      <p:ext uri="{BB962C8B-B14F-4D97-AF65-F5344CB8AC3E}">
        <p14:creationId xmlns:p14="http://schemas.microsoft.com/office/powerpoint/2010/main" val="27718222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324627" y="6520419"/>
            <a:ext cx="4489547"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0C5ED41F-1C32-46FD-B86D-C196D304857A}"/>
              </a:ext>
            </a:extLst>
          </p:cNvPr>
          <p:cNvSpPr txBox="1"/>
          <p:nvPr/>
        </p:nvSpPr>
        <p:spPr>
          <a:xfrm>
            <a:off x="1777094" y="893375"/>
            <a:ext cx="8984652" cy="830997"/>
          </a:xfrm>
          <a:prstGeom prst="rect">
            <a:avLst/>
          </a:prstGeom>
          <a:noFill/>
        </p:spPr>
        <p:txBody>
          <a:bodyPr wrap="square" rtlCol="0">
            <a:spAutoFit/>
          </a:bodyPr>
          <a:lstStyle/>
          <a:p>
            <a:pPr algn="ctr"/>
            <a:r>
              <a:rPr lang="es-ES" sz="2400" b="1" dirty="0"/>
              <a:t>ADICIONAR Y PRORROGAR EL CONTRATO No. 55-2014 DE ARRENDAMIENTO DE LA SEDE PRINCIPAL DE LA SAE S.A.S.</a:t>
            </a:r>
          </a:p>
        </p:txBody>
      </p:sp>
      <p:sp>
        <p:nvSpPr>
          <p:cNvPr id="7" name="CuadroTexto 6">
            <a:extLst>
              <a:ext uri="{FF2B5EF4-FFF2-40B4-BE49-F238E27FC236}">
                <a16:creationId xmlns:a16="http://schemas.microsoft.com/office/drawing/2014/main" id="{72802CA3-7FEB-4726-AB95-92F7777C3933}"/>
              </a:ext>
            </a:extLst>
          </p:cNvPr>
          <p:cNvSpPr txBox="1"/>
          <p:nvPr/>
        </p:nvSpPr>
        <p:spPr>
          <a:xfrm>
            <a:off x="411062" y="1754018"/>
            <a:ext cx="11476138" cy="4693593"/>
          </a:xfrm>
          <a:prstGeom prst="rect">
            <a:avLst/>
          </a:prstGeom>
          <a:noFill/>
        </p:spPr>
        <p:txBody>
          <a:bodyPr wrap="square" rtlCol="0">
            <a:spAutoFit/>
          </a:bodyPr>
          <a:lstStyle/>
          <a:p>
            <a:pPr marL="285750" indent="-285750" algn="just">
              <a:buFont typeface="Arial" panose="020B0604020202020204" pitchFamily="34" charset="0"/>
              <a:buChar char="•"/>
            </a:pPr>
            <a:r>
              <a:rPr lang="es-CO" b="1" dirty="0"/>
              <a:t>Objeto del Contrato</a:t>
            </a:r>
            <a:r>
              <a:rPr lang="es-CO" dirty="0"/>
              <a:t>: </a:t>
            </a:r>
          </a:p>
          <a:p>
            <a:pPr algn="just"/>
            <a:r>
              <a:rPr lang="es-CO" dirty="0"/>
              <a:t>Arrendamiento de un inmueble ubicado en la ciudad de Bogotá, así como los bienes muebles, usos directos, conexos y servicios que sean necesarios para la instalación y aseguramiento del debido funcionamiento de los puestos de trabajo del personal vinculado y/o autorizado por  la </a:t>
            </a:r>
            <a:r>
              <a:rPr lang="es-CO" b="1" dirty="0"/>
              <a:t>SOCIEDAD DE ACTIVOS ESPECIALES SAE SAS.</a:t>
            </a:r>
          </a:p>
          <a:p>
            <a:pPr algn="just"/>
            <a:endParaRPr lang="es-CO" sz="1000" dirty="0"/>
          </a:p>
          <a:p>
            <a:pPr marL="285750" indent="-285750" algn="just">
              <a:buFont typeface="Arial" panose="020B0604020202020204" pitchFamily="34" charset="0"/>
              <a:buChar char="•"/>
            </a:pPr>
            <a:r>
              <a:rPr lang="es-CO" b="1" dirty="0"/>
              <a:t>Alcance</a:t>
            </a:r>
            <a:r>
              <a:rPr lang="es-CO" dirty="0"/>
              <a:t>: </a:t>
            </a:r>
          </a:p>
          <a:p>
            <a:pPr algn="just"/>
            <a:r>
              <a:rPr lang="es-CO" dirty="0"/>
              <a:t>Contar con un inmueble que cumpla con las necesidades técnicas, tecnológicas y de espacio requeridas para el funcionamiento de la sede principal de la SAE SAS en la ciudad de Bogotá. </a:t>
            </a:r>
          </a:p>
          <a:p>
            <a:pPr algn="just"/>
            <a:endParaRPr lang="es-ES" sz="1000" dirty="0">
              <a:solidFill>
                <a:srgbClr val="A9A8A9"/>
              </a:solidFill>
              <a:cs typeface="Lato Regular"/>
            </a:endParaRPr>
          </a:p>
          <a:p>
            <a:pPr marL="285750" indent="-285750" algn="just">
              <a:buFont typeface="Arial" panose="020B0604020202020204" pitchFamily="34" charset="0"/>
              <a:buChar char="•"/>
            </a:pPr>
            <a:r>
              <a:rPr lang="es-CO" b="1" dirty="0"/>
              <a:t>Valores y Plazos iniciales: </a:t>
            </a:r>
          </a:p>
          <a:p>
            <a:pPr algn="just"/>
            <a:r>
              <a:rPr lang="es-CO" dirty="0"/>
              <a:t>El valor inicial del contrato fue de $2.815.857.510, con un plazo de ejecución de quince (15) meses, desde el 2 de enero de 2015 con fecha de terminación el 1 de abril de 2016.</a:t>
            </a:r>
          </a:p>
          <a:p>
            <a:pPr algn="just"/>
            <a:endParaRPr lang="es-CO" dirty="0"/>
          </a:p>
          <a:p>
            <a:pPr algn="just"/>
            <a:endParaRPr lang="es-ES" sz="2700" dirty="0">
              <a:solidFill>
                <a:srgbClr val="A9A8A9"/>
              </a:solidFill>
              <a:cs typeface="Lato Regular"/>
            </a:endParaRPr>
          </a:p>
          <a:p>
            <a:pPr algn="just"/>
            <a:endParaRPr lang="es-ES" sz="2700" dirty="0">
              <a:solidFill>
                <a:srgbClr val="A9A8A9"/>
              </a:solidFill>
              <a:cs typeface="Lato Regular"/>
            </a:endParaRPr>
          </a:p>
          <a:p>
            <a:pPr algn="just"/>
            <a:endParaRPr lang="es-ES" sz="2700" dirty="0">
              <a:solidFill>
                <a:srgbClr val="A9A8A9"/>
              </a:solidFill>
              <a:cs typeface="Lato Regular"/>
            </a:endParaRPr>
          </a:p>
        </p:txBody>
      </p:sp>
      <p:graphicFrame>
        <p:nvGraphicFramePr>
          <p:cNvPr id="4" name="Tabla 3">
            <a:extLst>
              <a:ext uri="{FF2B5EF4-FFF2-40B4-BE49-F238E27FC236}">
                <a16:creationId xmlns:a16="http://schemas.microsoft.com/office/drawing/2014/main" id="{CA2C033E-BDD3-4AAD-B998-E117F53222F4}"/>
              </a:ext>
            </a:extLst>
          </p:cNvPr>
          <p:cNvGraphicFramePr>
            <a:graphicFrameLocks noGrp="1"/>
          </p:cNvGraphicFramePr>
          <p:nvPr>
            <p:extLst/>
          </p:nvPr>
        </p:nvGraphicFramePr>
        <p:xfrm>
          <a:off x="2583809" y="4979344"/>
          <a:ext cx="7080308" cy="1162050"/>
        </p:xfrm>
        <a:graphic>
          <a:graphicData uri="http://schemas.openxmlformats.org/drawingml/2006/table">
            <a:tbl>
              <a:tblPr/>
              <a:tblGrid>
                <a:gridCol w="1342239">
                  <a:extLst>
                    <a:ext uri="{9D8B030D-6E8A-4147-A177-3AD203B41FA5}">
                      <a16:colId xmlns:a16="http://schemas.microsoft.com/office/drawing/2014/main" val="3290278160"/>
                    </a:ext>
                  </a:extLst>
                </a:gridCol>
                <a:gridCol w="1690194">
                  <a:extLst>
                    <a:ext uri="{9D8B030D-6E8A-4147-A177-3AD203B41FA5}">
                      <a16:colId xmlns:a16="http://schemas.microsoft.com/office/drawing/2014/main" val="3433943195"/>
                    </a:ext>
                  </a:extLst>
                </a:gridCol>
                <a:gridCol w="1208517">
                  <a:extLst>
                    <a:ext uri="{9D8B030D-6E8A-4147-A177-3AD203B41FA5}">
                      <a16:colId xmlns:a16="http://schemas.microsoft.com/office/drawing/2014/main" val="949108322"/>
                    </a:ext>
                  </a:extLst>
                </a:gridCol>
                <a:gridCol w="1649420">
                  <a:extLst>
                    <a:ext uri="{9D8B030D-6E8A-4147-A177-3AD203B41FA5}">
                      <a16:colId xmlns:a16="http://schemas.microsoft.com/office/drawing/2014/main" val="2792878255"/>
                    </a:ext>
                  </a:extLst>
                </a:gridCol>
                <a:gridCol w="1189938">
                  <a:extLst>
                    <a:ext uri="{9D8B030D-6E8A-4147-A177-3AD203B41FA5}">
                      <a16:colId xmlns:a16="http://schemas.microsoft.com/office/drawing/2014/main" val="3105810076"/>
                    </a:ext>
                  </a:extLst>
                </a:gridCol>
              </a:tblGrid>
              <a:tr h="400050">
                <a:tc>
                  <a:txBody>
                    <a:bodyPr/>
                    <a:lstStyle/>
                    <a:p>
                      <a:pPr algn="ctr" fontAlgn="ctr"/>
                      <a:r>
                        <a:rPr lang="es-CO" sz="1100" b="1" i="0" u="none" strike="noStrike">
                          <a:solidFill>
                            <a:srgbClr val="000000"/>
                          </a:solidFill>
                          <a:effectLst/>
                          <a:latin typeface="Calibri" panose="020F0502020204030204" pitchFamily="34" charset="0"/>
                        </a:rPr>
                        <a:t>ADICIONES Y PRORROGAS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100" b="1" i="0" u="none" strike="noStrike">
                          <a:solidFill>
                            <a:srgbClr val="000000"/>
                          </a:solidFill>
                          <a:effectLst/>
                          <a:latin typeface="Calibri" panose="020F0502020204030204" pitchFamily="34" charset="0"/>
                        </a:rPr>
                        <a:t> VALOR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100" b="1" i="0" u="none" strike="noStrike">
                          <a:solidFill>
                            <a:srgbClr val="000000"/>
                          </a:solidFill>
                          <a:effectLst/>
                          <a:latin typeface="Calibri" panose="020F0502020204030204" pitchFamily="34" charset="0"/>
                        </a:rPr>
                        <a:t>PLAZO DE EJECUCION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100" b="1" i="0" u="none" strike="noStrike">
                          <a:solidFill>
                            <a:srgbClr val="000000"/>
                          </a:solidFill>
                          <a:effectLst/>
                          <a:latin typeface="Calibri" panose="020F0502020204030204" pitchFamily="34" charset="0"/>
                        </a:rPr>
                        <a:t>FECHA DE TERMINACIÓN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100" b="1" i="0" u="none" strike="noStrike" dirty="0">
                          <a:solidFill>
                            <a:srgbClr val="000000"/>
                          </a:solidFill>
                          <a:effectLst/>
                          <a:latin typeface="Calibri" panose="020F0502020204030204" pitchFamily="34" charset="0"/>
                        </a:rPr>
                        <a:t> VALOR MT2 SIN IVA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531520684"/>
                  </a:ext>
                </a:extLst>
              </a:tr>
              <a:tr h="190500">
                <a:tc>
                  <a:txBody>
                    <a:bodyPr/>
                    <a:lstStyle/>
                    <a:p>
                      <a:pPr algn="ctr" fontAlgn="ctr"/>
                      <a:r>
                        <a:rPr lang="es-CO" sz="1100" b="1" i="0" u="none" strike="noStrike">
                          <a:solidFill>
                            <a:srgbClr val="000000"/>
                          </a:solidFill>
                          <a:effectLst/>
                          <a:latin typeface="Calibri" panose="020F0502020204030204" pitchFamily="34" charset="0"/>
                        </a:rPr>
                        <a:t>MODIFICACION No. 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dirty="0">
                          <a:solidFill>
                            <a:srgbClr val="000000"/>
                          </a:solidFill>
                          <a:effectLst/>
                          <a:latin typeface="Calibri" panose="020F0502020204030204" pitchFamily="34" charset="0"/>
                        </a:rPr>
                        <a:t> $                     1,417,314,947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7 meses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1 de noviembre de 2016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               43,559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2503545"/>
                  </a:ext>
                </a:extLst>
              </a:tr>
              <a:tr h="190500">
                <a:tc>
                  <a:txBody>
                    <a:bodyPr/>
                    <a:lstStyle/>
                    <a:p>
                      <a:pPr algn="ctr" fontAlgn="ctr"/>
                      <a:r>
                        <a:rPr lang="es-CO" sz="1100" b="1" i="0" u="none" strike="noStrike">
                          <a:solidFill>
                            <a:srgbClr val="000000"/>
                          </a:solidFill>
                          <a:effectLst/>
                          <a:latin typeface="Calibri" panose="020F0502020204030204" pitchFamily="34" charset="0"/>
                        </a:rPr>
                        <a:t>MODIFICACION No. 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dirty="0">
                          <a:solidFill>
                            <a:srgbClr val="000000"/>
                          </a:solidFill>
                          <a:effectLst/>
                          <a:latin typeface="Calibri" panose="020F0502020204030204" pitchFamily="34" charset="0"/>
                        </a:rPr>
                        <a:t> $                     1,351,848,885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6 meses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1 de mayo de 2017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               46,935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0595069"/>
                  </a:ext>
                </a:extLst>
              </a:tr>
              <a:tr h="190500">
                <a:tc>
                  <a:txBody>
                    <a:bodyPr/>
                    <a:lstStyle/>
                    <a:p>
                      <a:pPr algn="ctr" fontAlgn="ctr"/>
                      <a:r>
                        <a:rPr lang="es-CO" sz="1100" b="1" i="0" u="none" strike="noStrike">
                          <a:solidFill>
                            <a:srgbClr val="000000"/>
                          </a:solidFill>
                          <a:effectLst/>
                          <a:latin typeface="Calibri" panose="020F0502020204030204" pitchFamily="34" charset="0"/>
                        </a:rPr>
                        <a:t>MODIFICACION No. 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dirty="0">
                          <a:solidFill>
                            <a:srgbClr val="000000"/>
                          </a:solidFill>
                          <a:effectLst/>
                          <a:latin typeface="Calibri" panose="020F0502020204030204" pitchFamily="34" charset="0"/>
                        </a:rPr>
                        <a:t> $                     2,729,758,441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12 meses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1 de mayo de 2018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               49,794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1348895"/>
                  </a:ext>
                </a:extLst>
              </a:tr>
              <a:tr h="190500">
                <a:tc>
                  <a:txBody>
                    <a:bodyPr/>
                    <a:lstStyle/>
                    <a:p>
                      <a:pPr algn="ctr" fontAlgn="ctr"/>
                      <a:r>
                        <a:rPr lang="es-CO" sz="1100" b="1" i="0" u="none" strike="noStrike">
                          <a:solidFill>
                            <a:srgbClr val="000000"/>
                          </a:solidFill>
                          <a:effectLst/>
                          <a:latin typeface="Calibri" panose="020F0502020204030204" pitchFamily="34" charset="0"/>
                        </a:rPr>
                        <a:t>MODIFICACION No. 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dirty="0">
                          <a:solidFill>
                            <a:srgbClr val="000000"/>
                          </a:solidFill>
                          <a:effectLst/>
                          <a:latin typeface="Calibri" panose="020F0502020204030204" pitchFamily="34" charset="0"/>
                        </a:rPr>
                        <a:t> $                     2,935,619,160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12 meses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1 de mayo de 2019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dirty="0">
                          <a:solidFill>
                            <a:srgbClr val="000000"/>
                          </a:solidFill>
                          <a:effectLst/>
                          <a:latin typeface="Calibri" panose="020F0502020204030204" pitchFamily="34" charset="0"/>
                        </a:rPr>
                        <a:t> $               52,373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7162075"/>
                  </a:ext>
                </a:extLst>
              </a:tr>
            </a:tbl>
          </a:graphicData>
        </a:graphic>
      </p:graphicFrame>
    </p:spTree>
    <p:extLst>
      <p:ext uri="{BB962C8B-B14F-4D97-AF65-F5344CB8AC3E}">
        <p14:creationId xmlns:p14="http://schemas.microsoft.com/office/powerpoint/2010/main" val="38958800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324627" y="6520419"/>
            <a:ext cx="4489547"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CD35D09F-5155-459E-A2E9-A4CA17FAAF6A}"/>
              </a:ext>
            </a:extLst>
          </p:cNvPr>
          <p:cNvSpPr txBox="1"/>
          <p:nvPr/>
        </p:nvSpPr>
        <p:spPr>
          <a:xfrm>
            <a:off x="446015" y="851982"/>
            <a:ext cx="11299970" cy="5186035"/>
          </a:xfrm>
          <a:prstGeom prst="rect">
            <a:avLst/>
          </a:prstGeom>
          <a:noFill/>
        </p:spPr>
        <p:txBody>
          <a:bodyPr wrap="square" rtlCol="0">
            <a:spAutoFit/>
          </a:bodyPr>
          <a:lstStyle/>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r>
              <a:rPr lang="es-CO" b="1" dirty="0"/>
              <a:t>Justificación</a:t>
            </a:r>
            <a:r>
              <a:rPr lang="es-CO" dirty="0"/>
              <a:t>: </a:t>
            </a:r>
          </a:p>
          <a:p>
            <a:pPr algn="just"/>
            <a:r>
              <a:rPr lang="es-CO" dirty="0"/>
              <a:t>Actualmente la SAE SAS paga por Mt2 el valor de </a:t>
            </a:r>
            <a:r>
              <a:rPr lang="es-CO" b="1" dirty="0"/>
              <a:t>$62.324 </a:t>
            </a:r>
            <a:r>
              <a:rPr lang="es-CO" dirty="0"/>
              <a:t>IVA incluido</a:t>
            </a:r>
            <a:r>
              <a:rPr lang="es-CO" b="1" dirty="0"/>
              <a:t>, </a:t>
            </a:r>
            <a:r>
              <a:rPr lang="es-CO" dirty="0"/>
              <a:t>valor que aplica hasta el 30 de abril de 2019. Ahora bien, para continuar con el contrato de arrendamiento suscrito con </a:t>
            </a:r>
            <a:r>
              <a:rPr lang="es-CO" b="1" dirty="0" err="1"/>
              <a:t>Organi</a:t>
            </a:r>
            <a:r>
              <a:rPr lang="es-CO" b="1" dirty="0"/>
              <a:t>-k</a:t>
            </a:r>
            <a:r>
              <a:rPr lang="es-CO" dirty="0"/>
              <a:t>, esta compañía nos presento propuesta para la renovación del contrato por dos años, quedando el valor por Mt2 en </a:t>
            </a:r>
            <a:r>
              <a:rPr lang="es-CO" b="1" dirty="0"/>
              <a:t>$72.884 </a:t>
            </a:r>
            <a:r>
              <a:rPr lang="es-CO" dirty="0"/>
              <a:t>IVA incluido, siendo este un valor mas económico de acuerdo a los resultados arrojados por el estudio de mercado que se relacionan mas adelante,  así como también al valor que se cancela por canon de arrendamiento en la Regional Centro Oriente Calle 96, valor que se esta pagando por Mt2 $74.282, de acuerdo a lo anterior a continuación se detalla la proyección de los valores de canon de arrendamiento:</a:t>
            </a:r>
          </a:p>
          <a:p>
            <a:pPr algn="just"/>
            <a:endParaRPr lang="es-CO" sz="2000" dirty="0"/>
          </a:p>
          <a:p>
            <a:pPr algn="just"/>
            <a:endParaRPr lang="es-CO" sz="2000" dirty="0"/>
          </a:p>
          <a:p>
            <a:pPr marL="342900" indent="-342900" algn="just">
              <a:buFont typeface="Arial" panose="020B0604020202020204" pitchFamily="34" charset="0"/>
              <a:buChar char="•"/>
            </a:pPr>
            <a:endParaRPr lang="es-CO" sz="2000" dirty="0"/>
          </a:p>
          <a:p>
            <a:pPr marL="342900" indent="-342900" algn="just">
              <a:buFont typeface="Arial" panose="020B0604020202020204" pitchFamily="34" charset="0"/>
              <a:buChar char="•"/>
            </a:pPr>
            <a:endParaRPr lang="es-CO" sz="2000" dirty="0"/>
          </a:p>
          <a:p>
            <a:pPr marL="342900" indent="-342900" algn="just">
              <a:buFont typeface="Arial" panose="020B0604020202020204" pitchFamily="34" charset="0"/>
              <a:buChar char="•"/>
            </a:pPr>
            <a:endParaRPr lang="es-CO" sz="2000" dirty="0"/>
          </a:p>
          <a:p>
            <a:pPr marL="342900" indent="-342900" algn="just">
              <a:buFont typeface="Arial" panose="020B0604020202020204" pitchFamily="34" charset="0"/>
              <a:buChar char="•"/>
            </a:pPr>
            <a:endParaRPr lang="es-CO" sz="2000" dirty="0"/>
          </a:p>
          <a:p>
            <a:pPr marL="342900" indent="-342900" algn="just">
              <a:buFont typeface="Arial" panose="020B0604020202020204" pitchFamily="34" charset="0"/>
              <a:buChar char="•"/>
            </a:pPr>
            <a:endParaRPr lang="es-CO" sz="2000" dirty="0"/>
          </a:p>
          <a:p>
            <a:pPr algn="just"/>
            <a:endParaRPr lang="es-CO" sz="2000" dirty="0"/>
          </a:p>
          <a:p>
            <a:pPr algn="just"/>
            <a:r>
              <a:rPr lang="es-CO" sz="900" b="1" dirty="0"/>
              <a:t>*Proyección año 2020 y 2021  IPC 4% mas 2 Puntos</a:t>
            </a:r>
          </a:p>
        </p:txBody>
      </p:sp>
      <p:graphicFrame>
        <p:nvGraphicFramePr>
          <p:cNvPr id="5" name="Tabla 4">
            <a:extLst>
              <a:ext uri="{FF2B5EF4-FFF2-40B4-BE49-F238E27FC236}">
                <a16:creationId xmlns:a16="http://schemas.microsoft.com/office/drawing/2014/main" id="{20970650-E8BE-49CA-83E7-2D12DBBDD5AF}"/>
              </a:ext>
            </a:extLst>
          </p:cNvPr>
          <p:cNvGraphicFramePr>
            <a:graphicFrameLocks noGrp="1"/>
          </p:cNvGraphicFramePr>
          <p:nvPr>
            <p:extLst/>
          </p:nvPr>
        </p:nvGraphicFramePr>
        <p:xfrm>
          <a:off x="1079500" y="3784435"/>
          <a:ext cx="10032999" cy="1452043"/>
        </p:xfrm>
        <a:graphic>
          <a:graphicData uri="http://schemas.openxmlformats.org/drawingml/2006/table">
            <a:tbl>
              <a:tblPr/>
              <a:tblGrid>
                <a:gridCol w="1418327">
                  <a:extLst>
                    <a:ext uri="{9D8B030D-6E8A-4147-A177-3AD203B41FA5}">
                      <a16:colId xmlns:a16="http://schemas.microsoft.com/office/drawing/2014/main" val="3069427125"/>
                    </a:ext>
                  </a:extLst>
                </a:gridCol>
                <a:gridCol w="1361213">
                  <a:extLst>
                    <a:ext uri="{9D8B030D-6E8A-4147-A177-3AD203B41FA5}">
                      <a16:colId xmlns:a16="http://schemas.microsoft.com/office/drawing/2014/main" val="4235897885"/>
                    </a:ext>
                  </a:extLst>
                </a:gridCol>
                <a:gridCol w="1167661">
                  <a:extLst>
                    <a:ext uri="{9D8B030D-6E8A-4147-A177-3AD203B41FA5}">
                      <a16:colId xmlns:a16="http://schemas.microsoft.com/office/drawing/2014/main" val="3992495687"/>
                    </a:ext>
                  </a:extLst>
                </a:gridCol>
                <a:gridCol w="1142277">
                  <a:extLst>
                    <a:ext uri="{9D8B030D-6E8A-4147-A177-3AD203B41FA5}">
                      <a16:colId xmlns:a16="http://schemas.microsoft.com/office/drawing/2014/main" val="3302385179"/>
                    </a:ext>
                  </a:extLst>
                </a:gridCol>
                <a:gridCol w="1323138">
                  <a:extLst>
                    <a:ext uri="{9D8B030D-6E8A-4147-A177-3AD203B41FA5}">
                      <a16:colId xmlns:a16="http://schemas.microsoft.com/office/drawing/2014/main" val="283043157"/>
                    </a:ext>
                  </a:extLst>
                </a:gridCol>
                <a:gridCol w="1408808">
                  <a:extLst>
                    <a:ext uri="{9D8B030D-6E8A-4147-A177-3AD203B41FA5}">
                      <a16:colId xmlns:a16="http://schemas.microsoft.com/office/drawing/2014/main" val="343339024"/>
                    </a:ext>
                  </a:extLst>
                </a:gridCol>
                <a:gridCol w="1094682">
                  <a:extLst>
                    <a:ext uri="{9D8B030D-6E8A-4147-A177-3AD203B41FA5}">
                      <a16:colId xmlns:a16="http://schemas.microsoft.com/office/drawing/2014/main" val="1469723705"/>
                    </a:ext>
                  </a:extLst>
                </a:gridCol>
                <a:gridCol w="1116893">
                  <a:extLst>
                    <a:ext uri="{9D8B030D-6E8A-4147-A177-3AD203B41FA5}">
                      <a16:colId xmlns:a16="http://schemas.microsoft.com/office/drawing/2014/main" val="3014764895"/>
                    </a:ext>
                  </a:extLst>
                </a:gridCol>
              </a:tblGrid>
              <a:tr h="161925">
                <a:tc gridSpan="8">
                  <a:txBody>
                    <a:bodyPr/>
                    <a:lstStyle/>
                    <a:p>
                      <a:pPr algn="ctr" fontAlgn="b"/>
                      <a:r>
                        <a:rPr lang="es-CO" sz="1000" b="1" i="0" u="none" strike="noStrike" dirty="0">
                          <a:effectLst/>
                          <a:latin typeface="Arial" panose="020B0604020202020204" pitchFamily="34" charset="0"/>
                        </a:rPr>
                        <a:t>PROYECCION INCREMENTO POR CANON MENSUAL Y VALOR METRO CUADRADO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427959540"/>
                  </a:ext>
                </a:extLst>
              </a:tr>
              <a:tr h="642418">
                <a:tc>
                  <a:txBody>
                    <a:bodyPr/>
                    <a:lstStyle/>
                    <a:p>
                      <a:pPr algn="ctr" fontAlgn="ctr"/>
                      <a:r>
                        <a:rPr lang="es-CO" sz="1000" b="1" i="0" u="none" strike="noStrike">
                          <a:effectLst/>
                          <a:latin typeface="Arial" panose="020B0604020202020204" pitchFamily="34" charset="0"/>
                        </a:rPr>
                        <a:t>AÑO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es-CO" sz="1000" b="1" i="0" u="none" strike="noStrike" dirty="0">
                          <a:effectLst/>
                          <a:latin typeface="Arial" panose="020B0604020202020204" pitchFamily="34" charset="0"/>
                        </a:rPr>
                        <a:t>% Incremento IPC + 2 </a:t>
                      </a:r>
                      <a:r>
                        <a:rPr lang="es-CO" sz="1000" b="1" i="0" u="none" strike="noStrike" dirty="0" err="1">
                          <a:effectLst/>
                          <a:latin typeface="Arial" panose="020B0604020202020204" pitchFamily="34" charset="0"/>
                        </a:rPr>
                        <a:t>pts</a:t>
                      </a:r>
                      <a:r>
                        <a:rPr lang="es-CO" sz="1000" b="1" i="0" u="none" strike="noStrike" dirty="0">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es-CO" sz="1000" b="1" i="0" u="none" strike="noStrike">
                          <a:effectLst/>
                          <a:latin typeface="Arial" panose="020B0604020202020204" pitchFamily="34" charset="0"/>
                        </a:rPr>
                        <a:t>Vr. Canón de arrendamiento antes de IVA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es-CO" sz="1000" b="1" i="0" u="none" strike="noStrike">
                          <a:effectLst/>
                          <a:latin typeface="Arial" panose="020B0604020202020204" pitchFamily="34" charset="0"/>
                        </a:rPr>
                        <a:t>Vr. Canon de Arrendamiento (con incremento antes de IVA)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es-CO" sz="1000" b="1" i="0" u="none" strike="noStrike" dirty="0">
                          <a:effectLst/>
                          <a:latin typeface="Arial" panose="020B0604020202020204" pitchFamily="34" charset="0"/>
                        </a:rPr>
                        <a:t>IVA 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es-CO" sz="1000" b="1" i="0" u="none" strike="noStrike">
                          <a:effectLst/>
                          <a:latin typeface="Arial" panose="020B0604020202020204" pitchFamily="34" charset="0"/>
                        </a:rPr>
                        <a:t>Valor Canon Mensual (Iva e Incremento incluidos)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es-CO" sz="1000" b="1" i="0" u="none" strike="noStrike">
                          <a:effectLst/>
                          <a:latin typeface="Arial" panose="020B0604020202020204" pitchFamily="34" charset="0"/>
                        </a:rPr>
                        <a:t> AREA DEL INMUEBLE 4.041 Valor  por mt2  SIN IVA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es-CO" sz="1000" b="1" i="0" u="none" strike="noStrike">
                          <a:effectLst/>
                          <a:latin typeface="Arial" panose="020B0604020202020204" pitchFamily="34" charset="0"/>
                        </a:rPr>
                        <a:t> AREA DEL INMUEBLE 4.041 Valor por mt2 IVA incluido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1402638466"/>
                  </a:ext>
                </a:extLst>
              </a:tr>
              <a:tr h="161925">
                <a:tc>
                  <a:txBody>
                    <a:bodyPr/>
                    <a:lstStyle/>
                    <a:p>
                      <a:pPr algn="ctr" fontAlgn="b"/>
                      <a:r>
                        <a:rPr lang="es-CO" sz="1000" b="0" i="0" u="none" strike="noStrike">
                          <a:effectLst/>
                          <a:latin typeface="Arial" panose="020B0604020202020204" pitchFamily="34" charset="0"/>
                        </a:rPr>
                        <a:t>2019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5.18%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201,215,893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211,638,876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40,211,386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251,850,263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52,373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62,324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1419398"/>
                  </a:ext>
                </a:extLst>
              </a:tr>
              <a:tr h="161925">
                <a:tc>
                  <a:txBody>
                    <a:bodyPr/>
                    <a:lstStyle/>
                    <a:p>
                      <a:pPr algn="ctr" fontAlgn="b"/>
                      <a:r>
                        <a:rPr lang="es-CO" sz="1000" b="0" i="0" u="none" strike="noStrike">
                          <a:effectLst/>
                          <a:latin typeface="Arial" panose="020B0604020202020204" pitchFamily="34" charset="0"/>
                        </a:rPr>
                        <a:t>May - Dic 2019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16.945%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211,638,876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247,501,000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47,025,190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294,526,190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61,247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72,884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3478742"/>
                  </a:ext>
                </a:extLst>
              </a:tr>
              <a:tr h="161925">
                <a:tc>
                  <a:txBody>
                    <a:bodyPr/>
                    <a:lstStyle/>
                    <a:p>
                      <a:pPr algn="ctr" fontAlgn="b"/>
                      <a:r>
                        <a:rPr lang="es-CO" sz="1000" b="0" i="0" u="none" strike="noStrike">
                          <a:effectLst/>
                          <a:latin typeface="Arial" panose="020B060402020202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247,501,000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262,351,060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49,846,701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312,197,761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64,922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77,258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2554159"/>
                  </a:ext>
                </a:extLst>
              </a:tr>
              <a:tr h="161925">
                <a:tc>
                  <a:txBody>
                    <a:bodyPr/>
                    <a:lstStyle/>
                    <a:p>
                      <a:pPr algn="ctr" fontAlgn="b"/>
                      <a:r>
                        <a:rPr lang="es-CO" sz="1000" b="0" i="0" u="none" strike="noStrike">
                          <a:effectLst/>
                          <a:latin typeface="Arial" panose="020B0604020202020204" pitchFamily="34" charset="0"/>
                        </a:rPr>
                        <a:t>2021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262,351,060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278,092,124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52,837,503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330,929,627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a:effectLst/>
                          <a:latin typeface="Arial" panose="020B0604020202020204" pitchFamily="34" charset="0"/>
                        </a:rPr>
                        <a:t>                68,818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000" b="0" i="0" u="none" strike="noStrike" dirty="0">
                          <a:effectLst/>
                          <a:latin typeface="Arial" panose="020B0604020202020204" pitchFamily="34" charset="0"/>
                        </a:rPr>
                        <a:t>                 81,893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8635428"/>
                  </a:ext>
                </a:extLst>
              </a:tr>
            </a:tbl>
          </a:graphicData>
        </a:graphic>
      </p:graphicFrame>
    </p:spTree>
    <p:extLst>
      <p:ext uri="{BB962C8B-B14F-4D97-AF65-F5344CB8AC3E}">
        <p14:creationId xmlns:p14="http://schemas.microsoft.com/office/powerpoint/2010/main" val="12529230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5D512BEE-8758-4303-A630-1546971E66D3}"/>
              </a:ext>
            </a:extLst>
          </p:cNvPr>
          <p:cNvSpPr txBox="1"/>
          <p:nvPr/>
        </p:nvSpPr>
        <p:spPr>
          <a:xfrm>
            <a:off x="198816" y="835219"/>
            <a:ext cx="11598796" cy="584775"/>
          </a:xfrm>
          <a:prstGeom prst="rect">
            <a:avLst/>
          </a:prstGeom>
          <a:noFill/>
        </p:spPr>
        <p:txBody>
          <a:bodyPr wrap="square" rtlCol="0">
            <a:spAutoFit/>
          </a:bodyPr>
          <a:lstStyle/>
          <a:p>
            <a:pPr marL="285750" indent="-285750" algn="just">
              <a:buFont typeface="Arial" panose="020B0604020202020204" pitchFamily="34" charset="0"/>
              <a:buChar char="•"/>
            </a:pPr>
            <a:r>
              <a:rPr lang="es-CO" sz="1600" dirty="0"/>
              <a:t>Se realizaron estudios de mercado del sector, teniendo en cuenta las características requeridas del inmueble, para el debido funcionamiento de la SAE SAS. El resultado de los mismos se refleja en los cuadros que se relacionan a continuación.</a:t>
            </a:r>
          </a:p>
        </p:txBody>
      </p:sp>
      <p:sp>
        <p:nvSpPr>
          <p:cNvPr id="8" name="Rectángulo: esquinas redondeadas 7">
            <a:extLst>
              <a:ext uri="{FF2B5EF4-FFF2-40B4-BE49-F238E27FC236}">
                <a16:creationId xmlns:a16="http://schemas.microsoft.com/office/drawing/2014/main" id="{D1276CE4-1ABC-4950-9385-91ABD4201376}"/>
              </a:ext>
            </a:extLst>
          </p:cNvPr>
          <p:cNvSpPr/>
          <p:nvPr/>
        </p:nvSpPr>
        <p:spPr>
          <a:xfrm>
            <a:off x="434417" y="1452557"/>
            <a:ext cx="2685354" cy="30638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200" dirty="0"/>
              <a:t>INMUEBLES CON MOBILIARIO</a:t>
            </a:r>
          </a:p>
        </p:txBody>
      </p:sp>
      <p:graphicFrame>
        <p:nvGraphicFramePr>
          <p:cNvPr id="5" name="Objeto 4">
            <a:extLst>
              <a:ext uri="{FF2B5EF4-FFF2-40B4-BE49-F238E27FC236}">
                <a16:creationId xmlns:a16="http://schemas.microsoft.com/office/drawing/2014/main" id="{C871BF0A-588F-4F9B-825E-77732CB6DFB7}"/>
              </a:ext>
            </a:extLst>
          </p:cNvPr>
          <p:cNvGraphicFramePr>
            <a:graphicFrameLocks noChangeAspect="1"/>
          </p:cNvGraphicFramePr>
          <p:nvPr>
            <p:extLst/>
          </p:nvPr>
        </p:nvGraphicFramePr>
        <p:xfrm>
          <a:off x="326426" y="1752600"/>
          <a:ext cx="11563505" cy="4840024"/>
        </p:xfrm>
        <a:graphic>
          <a:graphicData uri="http://schemas.openxmlformats.org/presentationml/2006/ole">
            <mc:AlternateContent xmlns:mc="http://schemas.openxmlformats.org/markup-compatibility/2006">
              <mc:Choice xmlns:v="urn:schemas-microsoft-com:vml" Requires="v">
                <p:oleObj spid="_x0000_s3075" name="Worksheet" r:id="rId5" imgW="16992779" imgH="6667553" progId="Excel.Sheet.12">
                  <p:embed/>
                </p:oleObj>
              </mc:Choice>
              <mc:Fallback>
                <p:oleObj name="Worksheet" r:id="rId5" imgW="16992779" imgH="6667553" progId="Excel.Sheet.12">
                  <p:embed/>
                  <p:pic>
                    <p:nvPicPr>
                      <p:cNvPr id="5" name="Objeto 4">
                        <a:extLst>
                          <a:ext uri="{FF2B5EF4-FFF2-40B4-BE49-F238E27FC236}">
                            <a16:creationId xmlns:a16="http://schemas.microsoft.com/office/drawing/2014/main" id="{C871BF0A-588F-4F9B-825E-77732CB6DFB7}"/>
                          </a:ext>
                        </a:extLst>
                      </p:cNvPr>
                      <p:cNvPicPr/>
                      <p:nvPr/>
                    </p:nvPicPr>
                    <p:blipFill>
                      <a:blip r:embed="rId6"/>
                      <a:stretch>
                        <a:fillRect/>
                      </a:stretch>
                    </p:blipFill>
                    <p:spPr>
                      <a:xfrm>
                        <a:off x="326426" y="1752600"/>
                        <a:ext cx="11563505" cy="4840024"/>
                      </a:xfrm>
                      <a:prstGeom prst="rect">
                        <a:avLst/>
                      </a:prstGeom>
                    </p:spPr>
                  </p:pic>
                </p:oleObj>
              </mc:Fallback>
            </mc:AlternateContent>
          </a:graphicData>
        </a:graphic>
      </p:graphicFrame>
      <p:pic>
        <p:nvPicPr>
          <p:cNvPr id="9" name="Imagen 8">
            <a:extLst>
              <a:ext uri="{FF2B5EF4-FFF2-40B4-BE49-F238E27FC236}">
                <a16:creationId xmlns:a16="http://schemas.microsoft.com/office/drawing/2014/main" id="{9AC3C928-B727-4DE7-ADC6-A5BB59AB8ABE}"/>
              </a:ext>
            </a:extLst>
          </p:cNvPr>
          <p:cNvPicPr>
            <a:picLocks noChangeAspect="1"/>
          </p:cNvPicPr>
          <p:nvPr/>
        </p:nvPicPr>
        <p:blipFill>
          <a:blip r:embed="rId7"/>
          <a:stretch>
            <a:fillRect/>
          </a:stretch>
        </p:blipFill>
        <p:spPr>
          <a:xfrm>
            <a:off x="151861" y="1419994"/>
            <a:ext cx="525084" cy="396987"/>
          </a:xfrm>
          <a:prstGeom prst="rect">
            <a:avLst/>
          </a:prstGeom>
        </p:spPr>
      </p:pic>
    </p:spTree>
    <p:extLst>
      <p:ext uri="{BB962C8B-B14F-4D97-AF65-F5344CB8AC3E}">
        <p14:creationId xmlns:p14="http://schemas.microsoft.com/office/powerpoint/2010/main" val="31933110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324627" y="6520419"/>
            <a:ext cx="4489547"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CD35D09F-5155-459E-A2E9-A4CA17FAAF6A}"/>
              </a:ext>
            </a:extLst>
          </p:cNvPr>
          <p:cNvSpPr txBox="1"/>
          <p:nvPr/>
        </p:nvSpPr>
        <p:spPr>
          <a:xfrm>
            <a:off x="254146" y="888295"/>
            <a:ext cx="11560028" cy="7571303"/>
          </a:xfrm>
          <a:prstGeom prst="rect">
            <a:avLst/>
          </a:prstGeom>
          <a:noFill/>
        </p:spPr>
        <p:txBody>
          <a:bodyPr wrap="square" rtlCol="0">
            <a:spAutoFit/>
          </a:bodyPr>
          <a:lstStyle/>
          <a:p>
            <a:pPr algn="just"/>
            <a:r>
              <a:rPr lang="es-CO" dirty="0"/>
              <a:t>De acuerdo a los resultados arrojados por el anterior estudio de mercado se evidencia que en promedio el valor por metro </a:t>
            </a:r>
            <a:r>
              <a:rPr lang="es-CO"/>
              <a:t>cuadrado es el </a:t>
            </a:r>
            <a:r>
              <a:rPr lang="es-CO" dirty="0"/>
              <a:t>siguiente: </a:t>
            </a:r>
          </a:p>
          <a:p>
            <a:pPr algn="just"/>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algn="just"/>
            <a:endParaRPr lang="es-CO" dirty="0"/>
          </a:p>
          <a:p>
            <a:pPr algn="just"/>
            <a:endParaRPr lang="es-CO" sz="1200" dirty="0"/>
          </a:p>
          <a:p>
            <a:pPr algn="just"/>
            <a:r>
              <a:rPr lang="es-CO" dirty="0"/>
              <a:t>Así las cosas, el presupuesto requerido para la presente adición está compuesto por la suma de  </a:t>
            </a:r>
            <a:r>
              <a:rPr lang="es-CO" b="1" dirty="0"/>
              <a:t>$2.380.857.459 </a:t>
            </a:r>
            <a:r>
              <a:rPr lang="es-CO" dirty="0"/>
              <a:t>que corresponde al Valor total de los cánones de arrendamiento de los ocho (8) meses restantes del año 2019, la suma de </a:t>
            </a:r>
            <a:r>
              <a:rPr lang="es-CO" b="1" dirty="0"/>
              <a:t>$3.746.373.137 </a:t>
            </a:r>
            <a:r>
              <a:rPr lang="es-CO" dirty="0"/>
              <a:t>correspondiente al Valor total del canon mensual de los doce (12) meses del año 2020, y el valor de</a:t>
            </a:r>
            <a:r>
              <a:rPr lang="es-CO" b="1" dirty="0"/>
              <a:t> $1.323.718.508 </a:t>
            </a:r>
            <a:r>
              <a:rPr lang="es-CO" dirty="0"/>
              <a:t>que cubre la suma total de los cánones de arrendamiento durante los cuatro (4) meses del año 2021.</a:t>
            </a:r>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a:p>
            <a:pPr algn="just"/>
            <a:endParaRPr lang="es-CO" dirty="0"/>
          </a:p>
          <a:p>
            <a:pPr algn="just"/>
            <a:endParaRPr lang="es-CO" dirty="0"/>
          </a:p>
          <a:p>
            <a:pPr algn="just"/>
            <a:endParaRPr lang="es-CO" dirty="0"/>
          </a:p>
          <a:p>
            <a:pPr algn="just"/>
            <a:endParaRPr lang="es-CO" dirty="0"/>
          </a:p>
          <a:p>
            <a:pPr marL="285750" indent="-285750" algn="just">
              <a:buFont typeface="Arial" panose="020B0604020202020204" pitchFamily="34" charset="0"/>
              <a:buChar char="•"/>
            </a:pPr>
            <a:endParaRPr lang="es-CO" dirty="0"/>
          </a:p>
          <a:p>
            <a:pPr algn="just"/>
            <a:endParaRPr lang="es-CO" dirty="0"/>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p:txBody>
      </p:sp>
      <p:sp>
        <p:nvSpPr>
          <p:cNvPr id="14" name="Bocadillo: rectángulo con esquinas redondeadas 13">
            <a:extLst>
              <a:ext uri="{FF2B5EF4-FFF2-40B4-BE49-F238E27FC236}">
                <a16:creationId xmlns:a16="http://schemas.microsoft.com/office/drawing/2014/main" id="{4541556E-F899-488B-8E4A-AE3FCDB2406E}"/>
              </a:ext>
            </a:extLst>
          </p:cNvPr>
          <p:cNvSpPr/>
          <p:nvPr/>
        </p:nvSpPr>
        <p:spPr>
          <a:xfrm>
            <a:off x="6249560" y="1868527"/>
            <a:ext cx="1577132" cy="771787"/>
          </a:xfrm>
          <a:prstGeom prst="wedgeRoundRectCallout">
            <a:avLst>
              <a:gd name="adj1" fmla="val 66236"/>
              <a:gd name="adj2" fmla="val -20361"/>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dirty="0">
                <a:solidFill>
                  <a:schemeClr val="tx1"/>
                </a:solidFill>
              </a:rPr>
              <a:t>Vr. Promedio Mt2</a:t>
            </a:r>
          </a:p>
          <a:p>
            <a:pPr algn="ctr"/>
            <a:r>
              <a:rPr lang="es-CO" sz="1400" b="1" dirty="0">
                <a:solidFill>
                  <a:schemeClr val="tx1"/>
                </a:solidFill>
              </a:rPr>
              <a:t>$81.375 </a:t>
            </a:r>
          </a:p>
          <a:p>
            <a:pPr algn="ctr"/>
            <a:r>
              <a:rPr lang="es-CO" sz="1400" dirty="0">
                <a:solidFill>
                  <a:schemeClr val="tx1"/>
                </a:solidFill>
              </a:rPr>
              <a:t>Con Mobiliario</a:t>
            </a:r>
          </a:p>
        </p:txBody>
      </p:sp>
      <p:pic>
        <p:nvPicPr>
          <p:cNvPr id="16" name="Imagen 15">
            <a:extLst>
              <a:ext uri="{FF2B5EF4-FFF2-40B4-BE49-F238E27FC236}">
                <a16:creationId xmlns:a16="http://schemas.microsoft.com/office/drawing/2014/main" id="{6B8480DF-6842-4A62-A222-A75AADD16C65}"/>
              </a:ext>
            </a:extLst>
          </p:cNvPr>
          <p:cNvPicPr>
            <a:picLocks noChangeAspect="1"/>
          </p:cNvPicPr>
          <p:nvPr/>
        </p:nvPicPr>
        <p:blipFill>
          <a:blip r:embed="rId4"/>
          <a:stretch>
            <a:fillRect/>
          </a:stretch>
        </p:blipFill>
        <p:spPr>
          <a:xfrm>
            <a:off x="8137358" y="1667837"/>
            <a:ext cx="2572919" cy="1380739"/>
          </a:xfrm>
          <a:prstGeom prst="rect">
            <a:avLst/>
          </a:prstGeom>
        </p:spPr>
      </p:pic>
      <p:graphicFrame>
        <p:nvGraphicFramePr>
          <p:cNvPr id="21" name="Tabla 20">
            <a:extLst>
              <a:ext uri="{FF2B5EF4-FFF2-40B4-BE49-F238E27FC236}">
                <a16:creationId xmlns:a16="http://schemas.microsoft.com/office/drawing/2014/main" id="{F1C9A63F-6980-46BC-885F-0E8B11EA629C}"/>
              </a:ext>
            </a:extLst>
          </p:cNvPr>
          <p:cNvGraphicFramePr>
            <a:graphicFrameLocks noGrp="1"/>
          </p:cNvGraphicFramePr>
          <p:nvPr>
            <p:extLst/>
          </p:nvPr>
        </p:nvGraphicFramePr>
        <p:xfrm>
          <a:off x="3587750" y="4837576"/>
          <a:ext cx="5016500" cy="1584465"/>
        </p:xfrm>
        <a:graphic>
          <a:graphicData uri="http://schemas.openxmlformats.org/drawingml/2006/table">
            <a:tbl>
              <a:tblPr/>
              <a:tblGrid>
                <a:gridCol w="1055938">
                  <a:extLst>
                    <a:ext uri="{9D8B030D-6E8A-4147-A177-3AD203B41FA5}">
                      <a16:colId xmlns:a16="http://schemas.microsoft.com/office/drawing/2014/main" val="742125520"/>
                    </a:ext>
                  </a:extLst>
                </a:gridCol>
                <a:gridCol w="2349701">
                  <a:extLst>
                    <a:ext uri="{9D8B030D-6E8A-4147-A177-3AD203B41FA5}">
                      <a16:colId xmlns:a16="http://schemas.microsoft.com/office/drawing/2014/main" val="1028851183"/>
                    </a:ext>
                  </a:extLst>
                </a:gridCol>
                <a:gridCol w="1610861">
                  <a:extLst>
                    <a:ext uri="{9D8B030D-6E8A-4147-A177-3AD203B41FA5}">
                      <a16:colId xmlns:a16="http://schemas.microsoft.com/office/drawing/2014/main" val="2362081676"/>
                    </a:ext>
                  </a:extLst>
                </a:gridCol>
              </a:tblGrid>
              <a:tr h="231915">
                <a:tc>
                  <a:txBody>
                    <a:bodyPr/>
                    <a:lstStyle/>
                    <a:p>
                      <a:pPr algn="ctr" fontAlgn="ctr"/>
                      <a:r>
                        <a:rPr lang="es-CO" sz="1100" b="1" i="0" u="none" strike="noStrike" dirty="0">
                          <a:solidFill>
                            <a:srgbClr val="000000"/>
                          </a:solidFill>
                          <a:effectLst/>
                          <a:latin typeface="Calibri" panose="020F0502020204030204" pitchFamily="34" charset="0"/>
                        </a:rPr>
                        <a:t> Año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es-CO" sz="1100" b="1" i="0" u="none" strike="noStrike" dirty="0">
                          <a:solidFill>
                            <a:srgbClr val="000000"/>
                          </a:solidFill>
                          <a:effectLst/>
                          <a:latin typeface="Calibri" panose="020F0502020204030204" pitchFamily="34" charset="0"/>
                        </a:rPr>
                        <a:t> Concepto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r>
                        <a:rPr lang="es-CO" sz="1100" b="1" i="0" u="none" strike="noStrike">
                          <a:solidFill>
                            <a:srgbClr val="000000"/>
                          </a:solidFill>
                          <a:effectLst/>
                          <a:latin typeface="Calibri" panose="020F0502020204030204" pitchFamily="34" charset="0"/>
                        </a:rPr>
                        <a:t> Total Presupesto por año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2495755124"/>
                  </a:ext>
                </a:extLst>
              </a:tr>
              <a:tr h="485775">
                <a:tc>
                  <a:txBody>
                    <a:bodyPr/>
                    <a:lstStyle/>
                    <a:p>
                      <a:pPr algn="ctr" fontAlgn="ctr"/>
                      <a:r>
                        <a:rPr lang="es-CO" sz="1000" b="0" i="0" u="none" strike="noStrike">
                          <a:effectLst/>
                          <a:latin typeface="Arial" panose="020B0604020202020204" pitchFamily="34" charset="0"/>
                        </a:rPr>
                        <a:t>2019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Canones de arrendamiento del 01 de mayo de 2019 al 31 de diciembre de 2019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000" b="0" i="0" u="none" strike="noStrike">
                          <a:effectLst/>
                          <a:latin typeface="Arial" panose="020B0604020202020204" pitchFamily="34" charset="0"/>
                        </a:rPr>
                        <a:t>2,380,857,459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3244776"/>
                  </a:ext>
                </a:extLst>
              </a:tr>
              <a:tr h="333375">
                <a:tc>
                  <a:txBody>
                    <a:bodyPr/>
                    <a:lstStyle/>
                    <a:p>
                      <a:pPr algn="ctr" fontAlgn="ctr"/>
                      <a:r>
                        <a:rPr lang="es-CO" sz="1000" b="0" i="0" u="none" strike="noStrike">
                          <a:effectLst/>
                          <a:latin typeface="Arial" panose="020B0604020202020204" pitchFamily="34" charset="0"/>
                        </a:rPr>
                        <a:t>2020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Canones de arrendamiento del 01 de enero de 2020 al 31 de diciembre de 2020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000" b="0" i="0" u="none" strike="noStrike">
                          <a:effectLst/>
                          <a:latin typeface="Arial" panose="020B0604020202020204" pitchFamily="34" charset="0"/>
                        </a:rPr>
                        <a:t>3,746,373,137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8769647"/>
                  </a:ext>
                </a:extLst>
              </a:tr>
              <a:tr h="333375">
                <a:tc>
                  <a:txBody>
                    <a:bodyPr/>
                    <a:lstStyle/>
                    <a:p>
                      <a:pPr algn="ctr" fontAlgn="ctr"/>
                      <a:r>
                        <a:rPr lang="es-CO" sz="1000" b="0" i="0" u="none" strike="noStrike">
                          <a:effectLst/>
                          <a:latin typeface="Arial" panose="020B0604020202020204" pitchFamily="34" charset="0"/>
                        </a:rPr>
                        <a:t>2021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000" b="0" i="0" u="none" strike="noStrike">
                          <a:solidFill>
                            <a:srgbClr val="000000"/>
                          </a:solidFill>
                          <a:effectLst/>
                          <a:latin typeface="Calibri" panose="020F0502020204030204" pitchFamily="34" charset="0"/>
                        </a:rPr>
                        <a:t>Canones de arrendamiento del 01 de enero de 2021 al 01 de mayo de 2021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000" b="0" i="0" u="none" strike="noStrike">
                          <a:effectLst/>
                          <a:latin typeface="Arial" panose="020B0604020202020204" pitchFamily="34" charset="0"/>
                        </a:rPr>
                        <a:t>1,323,718,508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2920882"/>
                  </a:ext>
                </a:extLst>
              </a:tr>
              <a:tr h="200025">
                <a:tc gridSpan="2">
                  <a:txBody>
                    <a:bodyPr/>
                    <a:lstStyle/>
                    <a:p>
                      <a:pPr algn="r" fontAlgn="ctr"/>
                      <a:r>
                        <a:rPr lang="es-CO" sz="1100" b="1" i="0" u="none" strike="noStrike">
                          <a:solidFill>
                            <a:srgbClr val="000000"/>
                          </a:solidFill>
                          <a:effectLst/>
                          <a:latin typeface="Calibri" panose="020F0502020204030204" pitchFamily="34" charset="0"/>
                        </a:rPr>
                        <a:t> Valor total Adición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tc>
                  <a:txBody>
                    <a:bodyPr/>
                    <a:lstStyle/>
                    <a:p>
                      <a:pPr algn="r" fontAlgn="b"/>
                      <a:r>
                        <a:rPr lang="es-CO" sz="1000" b="1" i="0" u="none" strike="noStrike" dirty="0">
                          <a:effectLst/>
                          <a:latin typeface="Arial" panose="020B0604020202020204" pitchFamily="34" charset="0"/>
                        </a:rPr>
                        <a:t>$ 7,450,949,104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0559737"/>
                  </a:ext>
                </a:extLst>
              </a:tr>
            </a:tbl>
          </a:graphicData>
        </a:graphic>
      </p:graphicFrame>
      <p:pic>
        <p:nvPicPr>
          <p:cNvPr id="23" name="Imagen 22">
            <a:extLst>
              <a:ext uri="{FF2B5EF4-FFF2-40B4-BE49-F238E27FC236}">
                <a16:creationId xmlns:a16="http://schemas.microsoft.com/office/drawing/2014/main" id="{05DF2687-5A23-41D5-BC0A-EE7D4C595D48}"/>
              </a:ext>
            </a:extLst>
          </p:cNvPr>
          <p:cNvPicPr>
            <a:picLocks noChangeAspect="1"/>
          </p:cNvPicPr>
          <p:nvPr/>
        </p:nvPicPr>
        <p:blipFill>
          <a:blip r:embed="rId5"/>
          <a:stretch>
            <a:fillRect/>
          </a:stretch>
        </p:blipFill>
        <p:spPr>
          <a:xfrm>
            <a:off x="1717695" y="1497323"/>
            <a:ext cx="3287974" cy="2023956"/>
          </a:xfrm>
          <a:prstGeom prst="rect">
            <a:avLst/>
          </a:prstGeom>
        </p:spPr>
      </p:pic>
      <p:sp>
        <p:nvSpPr>
          <p:cNvPr id="24" name="Flecha: a la derecha 23">
            <a:extLst>
              <a:ext uri="{FF2B5EF4-FFF2-40B4-BE49-F238E27FC236}">
                <a16:creationId xmlns:a16="http://schemas.microsoft.com/office/drawing/2014/main" id="{50391682-5874-4E0A-87B2-547009152537}"/>
              </a:ext>
            </a:extLst>
          </p:cNvPr>
          <p:cNvSpPr/>
          <p:nvPr/>
        </p:nvSpPr>
        <p:spPr>
          <a:xfrm>
            <a:off x="5159229" y="2038525"/>
            <a:ext cx="936771" cy="37750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2420354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324627" y="6520419"/>
            <a:ext cx="4489547"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CD35D09F-5155-459E-A2E9-A4CA17FAAF6A}"/>
              </a:ext>
            </a:extLst>
          </p:cNvPr>
          <p:cNvSpPr txBox="1"/>
          <p:nvPr/>
        </p:nvSpPr>
        <p:spPr>
          <a:xfrm>
            <a:off x="254146" y="888295"/>
            <a:ext cx="11560028" cy="5355312"/>
          </a:xfrm>
          <a:prstGeom prst="rect">
            <a:avLst/>
          </a:prstGeom>
          <a:noFill/>
        </p:spPr>
        <p:txBody>
          <a:bodyPr wrap="square" rtlCol="0">
            <a:spAutoFit/>
          </a:bodyPr>
          <a:lstStyle/>
          <a:p>
            <a:pPr algn="just"/>
            <a:r>
              <a:rPr lang="es-CO" dirty="0"/>
              <a:t>En el cuadro que se relaciona a continuación, se reflejan los contratos mas representativos suscritos entre </a:t>
            </a:r>
            <a:r>
              <a:rPr lang="es-CO" dirty="0" err="1"/>
              <a:t>Famoc</a:t>
            </a:r>
            <a:r>
              <a:rPr lang="es-CO" dirty="0"/>
              <a:t> </a:t>
            </a:r>
            <a:r>
              <a:rPr lang="es-CO" dirty="0" err="1"/>
              <a:t>Depanel</a:t>
            </a:r>
            <a:r>
              <a:rPr lang="es-CO" dirty="0"/>
              <a:t> S.A. y </a:t>
            </a:r>
            <a:r>
              <a:rPr lang="es-CO" dirty="0" err="1"/>
              <a:t>Organik</a:t>
            </a:r>
            <a:r>
              <a:rPr lang="es-CO" dirty="0"/>
              <a:t>, en algunas Entidades del Estado bajo la modalidad de espacios funcionales:</a:t>
            </a:r>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endParaRPr lang="es-CO" dirty="0"/>
          </a:p>
          <a:p>
            <a:pPr algn="just"/>
            <a:endParaRPr lang="es-CO" dirty="0"/>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p:txBody>
      </p:sp>
      <p:graphicFrame>
        <p:nvGraphicFramePr>
          <p:cNvPr id="4" name="Tabla 3">
            <a:extLst>
              <a:ext uri="{FF2B5EF4-FFF2-40B4-BE49-F238E27FC236}">
                <a16:creationId xmlns:a16="http://schemas.microsoft.com/office/drawing/2014/main" id="{C1A937AE-D7E8-48E0-ADF7-E2559F0E5B2C}"/>
              </a:ext>
            </a:extLst>
          </p:cNvPr>
          <p:cNvGraphicFramePr>
            <a:graphicFrameLocks noGrp="1"/>
          </p:cNvGraphicFramePr>
          <p:nvPr>
            <p:extLst/>
          </p:nvPr>
        </p:nvGraphicFramePr>
        <p:xfrm>
          <a:off x="1241730" y="1946245"/>
          <a:ext cx="9708540" cy="3360732"/>
        </p:xfrm>
        <a:graphic>
          <a:graphicData uri="http://schemas.openxmlformats.org/drawingml/2006/table">
            <a:tbl>
              <a:tblPr/>
              <a:tblGrid>
                <a:gridCol w="1098331">
                  <a:extLst>
                    <a:ext uri="{9D8B030D-6E8A-4147-A177-3AD203B41FA5}">
                      <a16:colId xmlns:a16="http://schemas.microsoft.com/office/drawing/2014/main" val="850342899"/>
                    </a:ext>
                  </a:extLst>
                </a:gridCol>
                <a:gridCol w="2787731">
                  <a:extLst>
                    <a:ext uri="{9D8B030D-6E8A-4147-A177-3AD203B41FA5}">
                      <a16:colId xmlns:a16="http://schemas.microsoft.com/office/drawing/2014/main" val="4012787231"/>
                    </a:ext>
                  </a:extLst>
                </a:gridCol>
                <a:gridCol w="2434855">
                  <a:extLst>
                    <a:ext uri="{9D8B030D-6E8A-4147-A177-3AD203B41FA5}">
                      <a16:colId xmlns:a16="http://schemas.microsoft.com/office/drawing/2014/main" val="1347091070"/>
                    </a:ext>
                  </a:extLst>
                </a:gridCol>
                <a:gridCol w="899837">
                  <a:extLst>
                    <a:ext uri="{9D8B030D-6E8A-4147-A177-3AD203B41FA5}">
                      <a16:colId xmlns:a16="http://schemas.microsoft.com/office/drawing/2014/main" val="2927998202"/>
                    </a:ext>
                  </a:extLst>
                </a:gridCol>
                <a:gridCol w="1058632">
                  <a:extLst>
                    <a:ext uri="{9D8B030D-6E8A-4147-A177-3AD203B41FA5}">
                      <a16:colId xmlns:a16="http://schemas.microsoft.com/office/drawing/2014/main" val="1900941267"/>
                    </a:ext>
                  </a:extLst>
                </a:gridCol>
                <a:gridCol w="1429154">
                  <a:extLst>
                    <a:ext uri="{9D8B030D-6E8A-4147-A177-3AD203B41FA5}">
                      <a16:colId xmlns:a16="http://schemas.microsoft.com/office/drawing/2014/main" val="2526114210"/>
                    </a:ext>
                  </a:extLst>
                </a:gridCol>
              </a:tblGrid>
              <a:tr h="280867">
                <a:tc gridSpan="6">
                  <a:txBody>
                    <a:bodyPr/>
                    <a:lstStyle/>
                    <a:p>
                      <a:pPr algn="ctr" fontAlgn="ctr"/>
                      <a:r>
                        <a:rPr lang="es-CO" sz="1400" b="1" i="0" u="none" strike="noStrike" dirty="0">
                          <a:solidFill>
                            <a:srgbClr val="000000"/>
                          </a:solidFill>
                          <a:effectLst/>
                          <a:latin typeface="Calibri" panose="020F0502020204030204" pitchFamily="34" charset="0"/>
                        </a:rPr>
                        <a:t>CONTRATOS SUSCRITOS CON ENTIDADES ESTATALES (Cifras antes de IVA)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439085936"/>
                  </a:ext>
                </a:extLst>
              </a:tr>
              <a:tr h="581107">
                <a:tc>
                  <a:txBody>
                    <a:bodyPr/>
                    <a:lstStyle/>
                    <a:p>
                      <a:pPr algn="ctr" fontAlgn="ctr"/>
                      <a:r>
                        <a:rPr lang="es-CO" sz="1100" b="1" i="0" u="none" strike="noStrike">
                          <a:solidFill>
                            <a:srgbClr val="000000"/>
                          </a:solidFill>
                          <a:effectLst/>
                          <a:latin typeface="Calibri" panose="020F0502020204030204" pitchFamily="34" charset="0"/>
                        </a:rPr>
                        <a:t>CONTRATO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100" b="1" i="0" u="none" strike="noStrike">
                          <a:solidFill>
                            <a:srgbClr val="000000"/>
                          </a:solidFill>
                          <a:effectLst/>
                          <a:latin typeface="Calibri" panose="020F0502020204030204" pitchFamily="34" charset="0"/>
                        </a:rPr>
                        <a:t>ENTIDAD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100" b="1" i="0" u="none" strike="noStrike">
                          <a:solidFill>
                            <a:srgbClr val="000000"/>
                          </a:solidFill>
                          <a:effectLst/>
                          <a:latin typeface="Calibri" panose="020F0502020204030204" pitchFamily="34" charset="0"/>
                        </a:rPr>
                        <a:t>UBICACIÓN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100" b="1" i="0" u="none" strike="noStrike">
                          <a:solidFill>
                            <a:srgbClr val="000000"/>
                          </a:solidFill>
                          <a:effectLst/>
                          <a:latin typeface="Calibri" panose="020F0502020204030204" pitchFamily="34" charset="0"/>
                        </a:rPr>
                        <a:t>AREA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100" b="1" i="0" u="none" strike="noStrike">
                          <a:solidFill>
                            <a:srgbClr val="000000"/>
                          </a:solidFill>
                          <a:effectLst/>
                          <a:latin typeface="Calibri" panose="020F0502020204030204" pitchFamily="34" charset="0"/>
                        </a:rPr>
                        <a:t>VALOR METRO CUADRADO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s-CO" sz="1100" b="1" i="0" u="none" strike="noStrike">
                          <a:solidFill>
                            <a:srgbClr val="000000"/>
                          </a:solidFill>
                          <a:effectLst/>
                          <a:latin typeface="Calibri" panose="020F0502020204030204" pitchFamily="34" charset="0"/>
                        </a:rPr>
                        <a:t>VALOR DEL CANON MENSUAL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488233473"/>
                  </a:ext>
                </a:extLst>
              </a:tr>
              <a:tr h="387404">
                <a:tc>
                  <a:txBody>
                    <a:bodyPr/>
                    <a:lstStyle/>
                    <a:p>
                      <a:pPr algn="ctr" fontAlgn="ctr"/>
                      <a:r>
                        <a:rPr lang="es-CO" sz="1100" b="0" i="0" u="none" strike="noStrike">
                          <a:solidFill>
                            <a:srgbClr val="000000"/>
                          </a:solidFill>
                          <a:effectLst/>
                          <a:latin typeface="Calibri" panose="020F0502020204030204" pitchFamily="34" charset="0"/>
                        </a:rPr>
                        <a:t>407-2018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CO" sz="1100" b="0" i="0" u="none" strike="noStrike">
                          <a:solidFill>
                            <a:srgbClr val="000000"/>
                          </a:solidFill>
                          <a:effectLst/>
                          <a:latin typeface="Calibri" panose="020F0502020204030204" pitchFamily="34" charset="0"/>
                        </a:rPr>
                        <a:t>Secretaria de Seguridad del Distrito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CO" sz="1100" b="0" i="0" u="none" strike="noStrike">
                          <a:solidFill>
                            <a:srgbClr val="000000"/>
                          </a:solidFill>
                          <a:effectLst/>
                          <a:latin typeface="Calibri" panose="020F0502020204030204" pitchFamily="34" charset="0"/>
                        </a:rPr>
                        <a:t>Calle 26 No. 57 - 41 Pisos 6, 13, 15 y 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4160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93,533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389,097,280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1612715"/>
                  </a:ext>
                </a:extLst>
              </a:tr>
              <a:tr h="455201">
                <a:tc>
                  <a:txBody>
                    <a:bodyPr/>
                    <a:lstStyle/>
                    <a:p>
                      <a:pPr algn="ctr" fontAlgn="ctr"/>
                      <a:r>
                        <a:rPr lang="es-CO" sz="1100" b="0" i="0" u="none" strike="noStrike">
                          <a:solidFill>
                            <a:srgbClr val="000000"/>
                          </a:solidFill>
                          <a:effectLst/>
                          <a:latin typeface="Calibri" panose="020F0502020204030204" pitchFamily="34" charset="0"/>
                        </a:rPr>
                        <a:t>2015-2014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CO" sz="1100" b="0" i="0" u="none" strike="noStrike">
                          <a:solidFill>
                            <a:srgbClr val="000000"/>
                          </a:solidFill>
                          <a:effectLst/>
                          <a:latin typeface="Calibri" panose="020F0502020204030204" pitchFamily="34" charset="0"/>
                        </a:rPr>
                        <a:t>Agencia Nacional de Defensa Juridica del Estado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CO" sz="1100" b="0" i="0" u="none" strike="noStrike">
                          <a:solidFill>
                            <a:srgbClr val="000000"/>
                          </a:solidFill>
                          <a:effectLst/>
                          <a:latin typeface="Calibri" panose="020F0502020204030204" pitchFamily="34" charset="0"/>
                        </a:rPr>
                        <a:t>Cra 7 No. 75 -66 Piso 2 y 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1949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110,798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215,945,302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5078281"/>
                  </a:ext>
                </a:extLst>
              </a:tr>
              <a:tr h="300238">
                <a:tc>
                  <a:txBody>
                    <a:bodyPr/>
                    <a:lstStyle/>
                    <a:p>
                      <a:pPr algn="ctr" fontAlgn="ctr"/>
                      <a:r>
                        <a:rPr lang="es-CO" sz="1100" b="0" i="0" u="none" strike="noStrike">
                          <a:solidFill>
                            <a:srgbClr val="000000"/>
                          </a:solidFill>
                          <a:effectLst/>
                          <a:latin typeface="Calibri" panose="020F0502020204030204" pitchFamily="34" charset="0"/>
                        </a:rPr>
                        <a:t>001-2017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CO" sz="1100" b="0" i="0" u="none" strike="noStrike">
                          <a:solidFill>
                            <a:srgbClr val="000000"/>
                          </a:solidFill>
                          <a:effectLst/>
                          <a:latin typeface="Calibri" panose="020F0502020204030204" pitchFamily="34" charset="0"/>
                        </a:rPr>
                        <a:t>Fondo PAZ</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CO" sz="1100" b="0" i="0" u="none" strike="noStrike">
                          <a:solidFill>
                            <a:srgbClr val="000000"/>
                          </a:solidFill>
                          <a:effectLst/>
                          <a:latin typeface="Calibri" panose="020F0502020204030204" pitchFamily="34" charset="0"/>
                        </a:rPr>
                        <a:t>Calle 95 No. 13 - 35/43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2938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84,733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248,945,554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1282171"/>
                  </a:ext>
                </a:extLst>
              </a:tr>
              <a:tr h="387404">
                <a:tc>
                  <a:txBody>
                    <a:bodyPr/>
                    <a:lstStyle/>
                    <a:p>
                      <a:pPr algn="ctr" fontAlgn="ctr"/>
                      <a:r>
                        <a:rPr lang="es-CO" sz="1100" b="0" i="0" u="none" strike="noStrike">
                          <a:solidFill>
                            <a:srgbClr val="000000"/>
                          </a:solidFill>
                          <a:effectLst/>
                          <a:latin typeface="Calibri" panose="020F0502020204030204" pitchFamily="34" charset="0"/>
                        </a:rPr>
                        <a:t>33-2018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CO" sz="1100" b="0" i="0" u="none" strike="noStrike">
                          <a:solidFill>
                            <a:srgbClr val="000000"/>
                          </a:solidFill>
                          <a:effectLst/>
                          <a:latin typeface="Calibri" panose="020F0502020204030204" pitchFamily="34" charset="0"/>
                        </a:rPr>
                        <a:t>Ministerio de Defensa Nacional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CO" sz="1100" b="0" i="0" u="none" strike="noStrike">
                          <a:solidFill>
                            <a:srgbClr val="000000"/>
                          </a:solidFill>
                          <a:effectLst/>
                          <a:latin typeface="Calibri" panose="020F0502020204030204" pitchFamily="34" charset="0"/>
                        </a:rPr>
                        <a:t>Calle 26 No. 69 - 76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14645.93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130,248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1,907,603,091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124501"/>
                  </a:ext>
                </a:extLst>
              </a:tr>
              <a:tr h="581107">
                <a:tc>
                  <a:txBody>
                    <a:bodyPr/>
                    <a:lstStyle/>
                    <a:p>
                      <a:pPr algn="ctr" fontAlgn="ctr"/>
                      <a:r>
                        <a:rPr lang="es-CO" sz="1100" b="0" i="0" u="none" strike="noStrike">
                          <a:solidFill>
                            <a:srgbClr val="000000"/>
                          </a:solidFill>
                          <a:effectLst/>
                          <a:latin typeface="Calibri" panose="020F0502020204030204" pitchFamily="34" charset="0"/>
                        </a:rPr>
                        <a:t>001-2017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CO" sz="1100" b="0" i="0" u="none" strike="noStrike">
                          <a:solidFill>
                            <a:srgbClr val="000000"/>
                          </a:solidFill>
                          <a:effectLst/>
                          <a:latin typeface="Calibri" panose="020F0502020204030204" pitchFamily="34" charset="0"/>
                        </a:rPr>
                        <a:t>ADRES - Administradora de los Recursos del Sistema de Seguridad Social en Salud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CO" sz="1100" b="0" i="0" u="none" strike="noStrike">
                          <a:solidFill>
                            <a:srgbClr val="000000"/>
                          </a:solidFill>
                          <a:effectLst/>
                          <a:latin typeface="Calibri" panose="020F0502020204030204" pitchFamily="34" charset="0"/>
                        </a:rPr>
                        <a:t>Calle 26 No. 69 - 76 Oficinas 1701, 1702, 1703, 1704 y 1705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2332.57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105,683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246,512,995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2205026"/>
                  </a:ext>
                </a:extLst>
              </a:tr>
              <a:tr h="387404">
                <a:tc>
                  <a:txBody>
                    <a:bodyPr/>
                    <a:lstStyle/>
                    <a:p>
                      <a:pPr algn="ctr" fontAlgn="ctr"/>
                      <a:r>
                        <a:rPr lang="es-CO" sz="1100" b="0" i="0" u="none" strike="noStrike">
                          <a:solidFill>
                            <a:srgbClr val="000000"/>
                          </a:solidFill>
                          <a:effectLst/>
                          <a:latin typeface="Calibri" panose="020F0502020204030204" pitchFamily="34" charset="0"/>
                        </a:rPr>
                        <a:t>004-2015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CO" sz="1100" b="0" i="0" u="none" strike="noStrike">
                          <a:solidFill>
                            <a:srgbClr val="000000"/>
                          </a:solidFill>
                          <a:effectLst/>
                          <a:latin typeface="Calibri" panose="020F0502020204030204" pitchFamily="34" charset="0"/>
                        </a:rPr>
                        <a:t>Parques Nacionales Naturales de Colombia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CO" sz="1100" b="0" i="0" u="none" strike="noStrike">
                          <a:solidFill>
                            <a:srgbClr val="000000"/>
                          </a:solidFill>
                          <a:effectLst/>
                          <a:latin typeface="Calibri" panose="020F0502020204030204" pitchFamily="34" charset="0"/>
                        </a:rPr>
                        <a:t>Calle 74 No. 12 - 49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Calibri" panose="020F0502020204030204" pitchFamily="34" charset="0"/>
                        </a:rPr>
                        <a:t>2120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a:solidFill>
                            <a:srgbClr val="000000"/>
                          </a:solidFill>
                          <a:effectLst/>
                          <a:latin typeface="Calibri" panose="020F0502020204030204" pitchFamily="34" charset="0"/>
                        </a:rPr>
                        <a:t>           97,642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100" b="0" i="0" u="none" strike="noStrike" dirty="0">
                          <a:solidFill>
                            <a:srgbClr val="000000"/>
                          </a:solidFill>
                          <a:effectLst/>
                          <a:latin typeface="Calibri" panose="020F0502020204030204" pitchFamily="34" charset="0"/>
                        </a:rPr>
                        <a:t>         207,001,040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4060623"/>
                  </a:ext>
                </a:extLst>
              </a:tr>
            </a:tbl>
          </a:graphicData>
        </a:graphic>
      </p:graphicFrame>
    </p:spTree>
    <p:extLst>
      <p:ext uri="{BB962C8B-B14F-4D97-AF65-F5344CB8AC3E}">
        <p14:creationId xmlns:p14="http://schemas.microsoft.com/office/powerpoint/2010/main" val="20210088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324627" y="6520419"/>
            <a:ext cx="4489547"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CD35D09F-5155-459E-A2E9-A4CA17FAAF6A}"/>
              </a:ext>
            </a:extLst>
          </p:cNvPr>
          <p:cNvSpPr txBox="1"/>
          <p:nvPr/>
        </p:nvSpPr>
        <p:spPr>
          <a:xfrm>
            <a:off x="254146" y="888295"/>
            <a:ext cx="11560028" cy="6370975"/>
          </a:xfrm>
          <a:prstGeom prst="rect">
            <a:avLst/>
          </a:prstGeom>
          <a:noFill/>
        </p:spPr>
        <p:txBody>
          <a:bodyPr wrap="square" rtlCol="0">
            <a:spAutoFit/>
          </a:bodyPr>
          <a:lstStyle/>
          <a:p>
            <a:pPr marL="342900" indent="-342900" algn="just">
              <a:buFont typeface="Wingdings" panose="05000000000000000000" pitchFamily="2" charset="2"/>
              <a:buChar char="q"/>
            </a:pPr>
            <a:endParaRPr lang="es-CO" dirty="0"/>
          </a:p>
          <a:p>
            <a:pPr algn="just"/>
            <a:r>
              <a:rPr lang="es-CO" sz="2400" b="1" dirty="0"/>
              <a:t>SOLICITUD DE APROBACIÓN:</a:t>
            </a:r>
          </a:p>
          <a:p>
            <a:pPr algn="just"/>
            <a:endParaRPr lang="es-CO" sz="2400" b="1" dirty="0"/>
          </a:p>
          <a:p>
            <a:pPr algn="just"/>
            <a:r>
              <a:rPr lang="es-CO" sz="2400" b="1" dirty="0"/>
              <a:t>Adición</a:t>
            </a:r>
            <a:r>
              <a:rPr lang="es-CO" sz="2400" dirty="0"/>
              <a:t>: </a:t>
            </a:r>
            <a:r>
              <a:rPr lang="es-ES" sz="2400" dirty="0"/>
              <a:t>El valor de la presente adición es de ($</a:t>
            </a:r>
            <a:r>
              <a:rPr lang="es-CO" sz="2400" dirty="0"/>
              <a:t>7.450.949.104</a:t>
            </a:r>
            <a:r>
              <a:rPr lang="es-ES" sz="2400" dirty="0"/>
              <a:t>) SIETE MIL CUATROCIENTOS CINCUENTA MILLONES NOVECIENTOS CUARENTA Y NUEVE MIL CIENTO CUATRO PESOS M/CTE. Valor que incluye IVA y todos los impuestos, tasas y contribuciones a que haya lugar.</a:t>
            </a:r>
          </a:p>
          <a:p>
            <a:pPr algn="just"/>
            <a:endParaRPr lang="es-ES" sz="2400" dirty="0"/>
          </a:p>
          <a:p>
            <a:pPr algn="just"/>
            <a:r>
              <a:rPr lang="es-CO" sz="2400" b="1" dirty="0"/>
              <a:t>Prorroga</a:t>
            </a:r>
            <a:r>
              <a:rPr lang="es-CO" sz="2400" dirty="0"/>
              <a:t>: La prórroga solicitada es de veinticuatro (24) meses, la nueva vigencia del contrato será hasta el 1° de mayo de 2021.</a:t>
            </a:r>
          </a:p>
          <a:p>
            <a:pPr algn="just"/>
            <a:endParaRPr lang="es-CO" sz="2400" dirty="0"/>
          </a:p>
          <a:p>
            <a:pPr algn="just"/>
            <a:r>
              <a:rPr lang="es-CO" sz="2400" b="1" dirty="0"/>
              <a:t>Solicitud</a:t>
            </a:r>
            <a:r>
              <a:rPr lang="es-CO" sz="2400" dirty="0"/>
              <a:t>: Aprobación por parte de la Junta Directiva de la SAE SAS, de la adición y prorroga del contrato 055 de 2015 por un monto de </a:t>
            </a:r>
            <a:r>
              <a:rPr lang="es-ES" sz="2400" dirty="0"/>
              <a:t>$</a:t>
            </a:r>
            <a:r>
              <a:rPr lang="es-CO" sz="2400" dirty="0"/>
              <a:t>7.450.949.104 y un plazo de veinticuatro (24) meses respectivamente.</a:t>
            </a:r>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sz="2400" dirty="0"/>
          </a:p>
          <a:p>
            <a:pPr marL="342900" indent="-342900" algn="just">
              <a:buFont typeface="Wingdings" panose="05000000000000000000" pitchFamily="2" charset="2"/>
              <a:buChar char="q"/>
            </a:pPr>
            <a:endParaRPr lang="es-CO" sz="2400" dirty="0"/>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p:txBody>
      </p:sp>
    </p:spTree>
    <p:extLst>
      <p:ext uri="{BB962C8B-B14F-4D97-AF65-F5344CB8AC3E}">
        <p14:creationId xmlns:p14="http://schemas.microsoft.com/office/powerpoint/2010/main" val="1288091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649837" y="2767280"/>
            <a:ext cx="9143999" cy="1323439"/>
          </a:xfrm>
          <a:prstGeom prst="rect">
            <a:avLst/>
          </a:prstGeom>
          <a:noFill/>
        </p:spPr>
        <p:txBody>
          <a:bodyPr wrap="square" rtlCol="0">
            <a:spAutoFit/>
          </a:bodyPr>
          <a:lstStyle/>
          <a:p>
            <a:pPr algn="ctr"/>
            <a:r>
              <a:rPr lang="es-CO" sz="4000" dirty="0">
                <a:solidFill>
                  <a:srgbClr val="000A8B"/>
                </a:solidFill>
              </a:rPr>
              <a:t>5.CONTRATO DE AGENCIA DE VIAJES (TRANSPORTE AEREO Y ALOJAMIENTO)</a:t>
            </a:r>
            <a:endParaRPr lang="es-ES" sz="4000" dirty="0">
              <a:solidFill>
                <a:srgbClr val="000A8B"/>
              </a:solidFill>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6349560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919526" y="917504"/>
            <a:ext cx="3834527" cy="954107"/>
          </a:xfrm>
          <a:prstGeom prst="rect">
            <a:avLst/>
          </a:prstGeom>
          <a:noFill/>
        </p:spPr>
        <p:txBody>
          <a:bodyPr wrap="square" rtlCol="0">
            <a:spAutoFit/>
          </a:bodyPr>
          <a:lstStyle/>
          <a:p>
            <a:r>
              <a:rPr lang="es-CO" sz="2800" b="1" dirty="0">
                <a:solidFill>
                  <a:schemeClr val="bg1">
                    <a:lumMod val="50000"/>
                  </a:schemeClr>
                </a:solidFill>
                <a:latin typeface="Raleway"/>
              </a:rPr>
              <a:t>Contrato actual – Agencia de Viajes</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59DE5710-5DA3-4953-85D3-1C3987FBBAC4}"/>
              </a:ext>
            </a:extLst>
          </p:cNvPr>
          <p:cNvSpPr txBox="1"/>
          <p:nvPr/>
        </p:nvSpPr>
        <p:spPr>
          <a:xfrm>
            <a:off x="4201963" y="911242"/>
            <a:ext cx="6953065" cy="107721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Lato Regular" panose="020F0502020204030203" pitchFamily="34" charset="0"/>
                <a:ea typeface="Lato Regular" panose="020F0502020204030203" pitchFamily="34" charset="0"/>
                <a:cs typeface="Lato Regular" panose="020F0502020204030203" pitchFamily="34" charset="0"/>
              </a:rPr>
              <a:t>Para atender las necesidades de alojamiento y transporte </a:t>
            </a:r>
            <a:r>
              <a:rPr lang="es-ES" sz="1600" dirty="0">
                <a:solidFill>
                  <a:prstClr val="black"/>
                </a:solidFill>
                <a:latin typeface="Lato Regular" panose="020F0502020204030203" pitchFamily="34" charset="0"/>
                <a:ea typeface="Lato Regular" panose="020F0502020204030203" pitchFamily="34" charset="0"/>
                <a:cs typeface="Lato Regular" panose="020F0502020204030203" pitchFamily="34" charset="0"/>
              </a:rPr>
              <a:t>aéreo que surjan con ocasión de </a:t>
            </a:r>
            <a:r>
              <a:rPr kumimoji="0" lang="es-CO" sz="1600" b="0" i="0" u="none" strike="noStrike" kern="1200" cap="none" spc="0" normalizeH="0" baseline="0" noProof="0" dirty="0">
                <a:ln>
                  <a:noFill/>
                </a:ln>
                <a:solidFill>
                  <a:prstClr val="black"/>
                </a:solidFill>
                <a:effectLst/>
                <a:uLnTx/>
                <a:uFillTx/>
                <a:latin typeface="Lato Regular" panose="020F0502020204030203" pitchFamily="34" charset="0"/>
                <a:ea typeface="Lato Regular" panose="020F0502020204030203" pitchFamily="34" charset="0"/>
                <a:cs typeface="Lato Regular" panose="020F0502020204030203" pitchFamily="34" charset="0"/>
              </a:rPr>
              <a:t>las comisiones de servicios y autorizaciones de desplazamiento,</a:t>
            </a:r>
            <a:r>
              <a:rPr kumimoji="0" lang="es-ES" sz="1600" b="0" i="0" u="none" strike="noStrike" kern="1200" cap="none" spc="0" normalizeH="0" baseline="0" noProof="0" dirty="0">
                <a:ln>
                  <a:noFill/>
                </a:ln>
                <a:solidFill>
                  <a:prstClr val="black"/>
                </a:solidFill>
                <a:effectLst/>
                <a:uLnTx/>
                <a:uFillTx/>
                <a:latin typeface="Lato Regular" panose="020F0502020204030203" pitchFamily="34" charset="0"/>
                <a:ea typeface="Lato Regular" panose="020F0502020204030203" pitchFamily="34" charset="0"/>
                <a:cs typeface="Lato Regular" panose="020F0502020204030203" pitchFamily="34" charset="0"/>
              </a:rPr>
              <a:t> l</a:t>
            </a:r>
            <a:r>
              <a:rPr kumimoji="0" lang="es-CO" sz="1600" b="0" i="0" u="none" strike="noStrike" kern="1200" cap="none" spc="0" normalizeH="0" baseline="0" noProof="0" dirty="0">
                <a:ln>
                  <a:noFill/>
                </a:ln>
                <a:solidFill>
                  <a:prstClr val="black"/>
                </a:solidFill>
                <a:effectLst/>
                <a:uLnTx/>
                <a:uFillTx/>
                <a:latin typeface="Lato Regular" panose="020F0502020204030203" pitchFamily="34" charset="0"/>
                <a:ea typeface="Lato Regular" panose="020F0502020204030203" pitchFamily="34" charset="0"/>
                <a:cs typeface="Lato Regular" panose="020F0502020204030203" pitchFamily="34" charset="0"/>
              </a:rPr>
              <a:t>a Sociedad de Activos Especiales SAS, suscribió un contrato con las siguientes características:</a:t>
            </a:r>
          </a:p>
        </p:txBody>
      </p:sp>
      <p:graphicFrame>
        <p:nvGraphicFramePr>
          <p:cNvPr id="10" name="Tabla 9">
            <a:extLst>
              <a:ext uri="{FF2B5EF4-FFF2-40B4-BE49-F238E27FC236}">
                <a16:creationId xmlns:a16="http://schemas.microsoft.com/office/drawing/2014/main" id="{A46882F1-DC0A-4141-9E1B-E77285B8B67C}"/>
              </a:ext>
            </a:extLst>
          </p:cNvPr>
          <p:cNvGraphicFramePr>
            <a:graphicFrameLocks noGrp="1"/>
          </p:cNvGraphicFramePr>
          <p:nvPr>
            <p:extLst/>
          </p:nvPr>
        </p:nvGraphicFramePr>
        <p:xfrm>
          <a:off x="1089124" y="2315361"/>
          <a:ext cx="9413820" cy="3522346"/>
        </p:xfrm>
        <a:graphic>
          <a:graphicData uri="http://schemas.openxmlformats.org/drawingml/2006/table">
            <a:tbl>
              <a:tblPr firstRow="1" firstCol="1" lastRow="1" lastCol="1" bandRow="1" bandCol="1">
                <a:tableStyleId>{69012ECD-51FC-41F1-AA8D-1B2483CD663E}</a:tableStyleId>
              </a:tblPr>
              <a:tblGrid>
                <a:gridCol w="2897248">
                  <a:extLst>
                    <a:ext uri="{9D8B030D-6E8A-4147-A177-3AD203B41FA5}">
                      <a16:colId xmlns:a16="http://schemas.microsoft.com/office/drawing/2014/main" val="145393208"/>
                    </a:ext>
                  </a:extLst>
                </a:gridCol>
                <a:gridCol w="6516572">
                  <a:extLst>
                    <a:ext uri="{9D8B030D-6E8A-4147-A177-3AD203B41FA5}">
                      <a16:colId xmlns:a16="http://schemas.microsoft.com/office/drawing/2014/main" val="4047936603"/>
                    </a:ext>
                  </a:extLst>
                </a:gridCol>
              </a:tblGrid>
              <a:tr h="215289">
                <a:tc>
                  <a:txBody>
                    <a:bodyPr/>
                    <a:lstStyle/>
                    <a:p>
                      <a:pPr>
                        <a:lnSpc>
                          <a:spcPct val="115000"/>
                        </a:lnSpc>
                        <a:spcAft>
                          <a:spcPts val="0"/>
                        </a:spcAft>
                      </a:pPr>
                      <a:r>
                        <a:rPr lang="es-CO" sz="1400" dirty="0">
                          <a:effectLst/>
                        </a:rPr>
                        <a:t>CONTRATO No.: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es-CO" sz="1400" dirty="0">
                          <a:effectLst/>
                        </a:rPr>
                        <a:t>029-2018</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2724529582"/>
                  </a:ext>
                </a:extLst>
              </a:tr>
              <a:tr h="1027982">
                <a:tc>
                  <a:txBody>
                    <a:bodyPr/>
                    <a:lstStyle/>
                    <a:p>
                      <a:pPr>
                        <a:lnSpc>
                          <a:spcPct val="115000"/>
                        </a:lnSpc>
                        <a:spcAft>
                          <a:spcPts val="0"/>
                        </a:spcAft>
                      </a:pPr>
                      <a:r>
                        <a:rPr lang="es-CO" sz="1400" dirty="0">
                          <a:effectLst/>
                        </a:rPr>
                        <a:t>OBJETO: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15000"/>
                        </a:lnSpc>
                        <a:spcAft>
                          <a:spcPts val="0"/>
                        </a:spcAft>
                      </a:pPr>
                      <a:r>
                        <a:rPr lang="es-ES" sz="1400" b="0" kern="1200" dirty="0">
                          <a:solidFill>
                            <a:schemeClr val="tx1"/>
                          </a:solidFill>
                          <a:effectLst/>
                          <a:latin typeface="+mn-lt"/>
                          <a:ea typeface="+mn-ea"/>
                          <a:cs typeface="+mn-cs"/>
                        </a:rPr>
                        <a:t>“Contratar el servicio de agencia de viajes con cobertura nacional e internacional para el suministro de tiquetes aéreos y reservas hoteleras, de acuerdo con los requerimientos de la Sociedad de Activos Especiales SAE SAS, de conformidad con el pliego de condiciones del Concurso Público 2 de 2018, la propuesta presentada y el contrato.”</a:t>
                      </a:r>
                      <a:endParaRPr lang="es-CO" sz="1400" b="0" kern="1200" dirty="0">
                        <a:solidFill>
                          <a:schemeClr val="tx1"/>
                        </a:solidFill>
                        <a:effectLst/>
                        <a:latin typeface="+mn-lt"/>
                        <a:ea typeface="+mn-ea"/>
                        <a:cs typeface="+mn-cs"/>
                      </a:endParaRPr>
                    </a:p>
                  </a:txBody>
                  <a:tcPr marL="51435" marR="51435" marT="0" marB="0" anchor="ctr"/>
                </a:tc>
                <a:extLst>
                  <a:ext uri="{0D108BD9-81ED-4DB2-BD59-A6C34878D82A}">
                    <a16:rowId xmlns:a16="http://schemas.microsoft.com/office/drawing/2014/main" val="878309669"/>
                  </a:ext>
                </a:extLst>
              </a:tr>
              <a:tr h="358077">
                <a:tc>
                  <a:txBody>
                    <a:bodyPr/>
                    <a:lstStyle/>
                    <a:p>
                      <a:pPr>
                        <a:lnSpc>
                          <a:spcPct val="115000"/>
                        </a:lnSpc>
                        <a:spcAft>
                          <a:spcPts val="0"/>
                        </a:spcAft>
                      </a:pPr>
                      <a:r>
                        <a:rPr lang="es-CO" sz="1400" dirty="0">
                          <a:effectLst/>
                        </a:rPr>
                        <a:t>CONTRATISTA:</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es-CO" sz="1400" b="1" kern="1200" dirty="0">
                          <a:solidFill>
                            <a:schemeClr val="tx1"/>
                          </a:solidFill>
                          <a:effectLst/>
                          <a:latin typeface="+mn-lt"/>
                          <a:ea typeface="+mn-ea"/>
                          <a:cs typeface="+mn-cs"/>
                        </a:rPr>
                        <a:t>ESCOBAR OSPINA S.A.S</a:t>
                      </a:r>
                      <a:endParaRPr lang="es-CO"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1897047095"/>
                  </a:ext>
                </a:extLst>
              </a:tr>
              <a:tr h="621115">
                <a:tc>
                  <a:txBody>
                    <a:bodyPr/>
                    <a:lstStyle/>
                    <a:p>
                      <a:pPr>
                        <a:lnSpc>
                          <a:spcPct val="115000"/>
                        </a:lnSpc>
                        <a:spcAft>
                          <a:spcPts val="0"/>
                        </a:spcAft>
                      </a:pPr>
                      <a:r>
                        <a:rPr lang="es-CO" sz="1400" dirty="0">
                          <a:effectLst/>
                        </a:rPr>
                        <a:t>VALOR ACTUAL DEL CONTRATO: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lvl="0" indent="0" algn="just" defTabSz="457200" rtl="0" eaLnBrk="1" fontAlgn="auto" latinLnBrk="0" hangingPunct="1">
                        <a:lnSpc>
                          <a:spcPct val="115000"/>
                        </a:lnSpc>
                        <a:spcBef>
                          <a:spcPts val="0"/>
                        </a:spcBef>
                        <a:spcAft>
                          <a:spcPts val="0"/>
                        </a:spcAft>
                        <a:buClrTx/>
                        <a:buSzTx/>
                        <a:buFontTx/>
                        <a:buNone/>
                        <a:tabLst/>
                        <a:defRPr/>
                      </a:pPr>
                      <a:r>
                        <a:rPr lang="es-CO" sz="1600" b="0" i="0" kern="1200" dirty="0">
                          <a:solidFill>
                            <a:schemeClr val="tx1"/>
                          </a:solidFill>
                          <a:effectLst/>
                          <a:latin typeface="+mn-lt"/>
                          <a:ea typeface="+mn-ea"/>
                          <a:cs typeface="+mn-cs"/>
                        </a:rPr>
                        <a:t>MIL NOVECIENTOS SESENTA Y UN MILLONES OCHOCIENTOS SETENTA Y OCHO MIL QUINIENTOS NOVENTA Y CUATRO </a:t>
                      </a:r>
                      <a:r>
                        <a:rPr lang="es-ES" sz="1400" b="0" dirty="0">
                          <a:solidFill>
                            <a:schemeClr val="tx1"/>
                          </a:solidFill>
                          <a:effectLst/>
                        </a:rPr>
                        <a:t>PESOS ($1.961.878.594</a:t>
                      </a:r>
                      <a:r>
                        <a:rPr lang="es-CO" sz="1400" b="0" dirty="0">
                          <a:solidFill>
                            <a:schemeClr val="tx1"/>
                          </a:solidFill>
                          <a:effectLst/>
                        </a:rPr>
                        <a:t>.oo)</a:t>
                      </a:r>
                      <a:r>
                        <a:rPr lang="es-ES" sz="1400" b="0" dirty="0">
                          <a:solidFill>
                            <a:schemeClr val="tx1"/>
                          </a:solidFill>
                          <a:effectLst/>
                        </a:rPr>
                        <a:t> M/ CTE </a:t>
                      </a:r>
                      <a:endParaRPr lang="es-CO"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2994007560"/>
                  </a:ext>
                </a:extLst>
              </a:tr>
              <a:tr h="577663">
                <a:tc>
                  <a:txBody>
                    <a:bodyPr/>
                    <a:lstStyle/>
                    <a:p>
                      <a:pPr>
                        <a:lnSpc>
                          <a:spcPct val="115000"/>
                        </a:lnSpc>
                        <a:spcAft>
                          <a:spcPts val="0"/>
                        </a:spcAft>
                      </a:pPr>
                      <a:r>
                        <a:rPr lang="es-CO" sz="1400" dirty="0">
                          <a:effectLst/>
                        </a:rPr>
                        <a:t>PLAZO DE EJECUCIÓN Y VIGENCIA ACTUAL DEL CONTRATO: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15000"/>
                        </a:lnSpc>
                        <a:spcAft>
                          <a:spcPts val="0"/>
                        </a:spcAft>
                      </a:pPr>
                      <a:r>
                        <a:rPr lang="es-CO" sz="1400" b="0" dirty="0">
                          <a:solidFill>
                            <a:schemeClr val="tx1"/>
                          </a:solidFill>
                          <a:effectLst/>
                        </a:rPr>
                        <a:t>La ejecución del contrato es</a:t>
                      </a:r>
                      <a:r>
                        <a:rPr lang="es-CO" sz="1400" b="0" baseline="0" dirty="0">
                          <a:solidFill>
                            <a:schemeClr val="tx1"/>
                          </a:solidFill>
                          <a:effectLst/>
                        </a:rPr>
                        <a:t> de doce </a:t>
                      </a:r>
                      <a:r>
                        <a:rPr lang="es-CO" sz="1400" b="0" dirty="0">
                          <a:solidFill>
                            <a:schemeClr val="tx1"/>
                          </a:solidFill>
                          <a:effectLst/>
                        </a:rPr>
                        <a:t>(12) meses.</a:t>
                      </a:r>
                      <a:endParaRPr lang="es-CO"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3414850377"/>
                  </a:ext>
                </a:extLst>
              </a:tr>
              <a:tr h="321163">
                <a:tc>
                  <a:txBody>
                    <a:bodyPr/>
                    <a:lstStyle/>
                    <a:p>
                      <a:pPr>
                        <a:lnSpc>
                          <a:spcPct val="115000"/>
                        </a:lnSpc>
                        <a:spcAft>
                          <a:spcPts val="0"/>
                        </a:spcAft>
                      </a:pPr>
                      <a:r>
                        <a:rPr lang="es-CO" sz="1400" dirty="0">
                          <a:effectLst/>
                        </a:rPr>
                        <a:t>FECHA DE INICIO: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es-CO" sz="1400" b="0" dirty="0">
                          <a:solidFill>
                            <a:schemeClr val="tx1"/>
                          </a:solidFill>
                          <a:effectLst/>
                        </a:rPr>
                        <a:t>01/06/2018  </a:t>
                      </a:r>
                      <a:endParaRPr lang="es-CO"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1481697236"/>
                  </a:ext>
                </a:extLst>
              </a:tr>
              <a:tr h="385396">
                <a:tc>
                  <a:txBody>
                    <a:bodyPr/>
                    <a:lstStyle/>
                    <a:p>
                      <a:pPr>
                        <a:lnSpc>
                          <a:spcPct val="115000"/>
                        </a:lnSpc>
                        <a:spcAft>
                          <a:spcPts val="0"/>
                        </a:spcAft>
                      </a:pPr>
                      <a:r>
                        <a:rPr lang="es-CO" sz="1400" dirty="0">
                          <a:effectLst/>
                        </a:rPr>
                        <a:t>FECHA DE TERMINACIÓN:</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es-CO" sz="1400" b="0" dirty="0">
                          <a:solidFill>
                            <a:schemeClr val="tx1"/>
                          </a:solidFill>
                          <a:effectLst/>
                        </a:rPr>
                        <a:t>31/05/2019</a:t>
                      </a:r>
                      <a:endParaRPr lang="es-CO"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3623964370"/>
                  </a:ext>
                </a:extLst>
              </a:tr>
            </a:tbl>
          </a:graphicData>
        </a:graphic>
      </p:graphicFrame>
    </p:spTree>
    <p:extLst>
      <p:ext uri="{BB962C8B-B14F-4D97-AF65-F5344CB8AC3E}">
        <p14:creationId xmlns:p14="http://schemas.microsoft.com/office/powerpoint/2010/main" val="35095805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31D66300-3FFD-4BAD-90DC-D980B1F4CAB5}"/>
              </a:ext>
            </a:extLst>
          </p:cNvPr>
          <p:cNvSpPr txBox="1"/>
          <p:nvPr/>
        </p:nvSpPr>
        <p:spPr>
          <a:xfrm>
            <a:off x="5291381" y="912037"/>
            <a:ext cx="5498983" cy="819583"/>
          </a:xfrm>
          <a:prstGeom prst="rect">
            <a:avLst/>
          </a:prstGeom>
          <a:noFill/>
        </p:spPr>
        <p:txBody>
          <a:bodyPr wrap="square" rtlCol="0">
            <a:spAutoFit/>
          </a:bodyPr>
          <a:lstStyle/>
          <a:p>
            <a:pPr algn="ctr"/>
            <a:r>
              <a:rPr lang="es-CO" sz="2363" b="1" dirty="0">
                <a:solidFill>
                  <a:schemeClr val="tx2">
                    <a:lumMod val="50000"/>
                  </a:schemeClr>
                </a:solidFill>
              </a:rPr>
              <a:t>Autorización para realizar el Concurso Público de la Agencia de Viajes</a:t>
            </a:r>
            <a:endParaRPr lang="es-CO" sz="2363" dirty="0">
              <a:ea typeface="Calibri" panose="020F0502020204030204" pitchFamily="34" charset="0"/>
              <a:cs typeface="Times New Roman" panose="02020603050405020304" pitchFamily="18" charset="0"/>
            </a:endParaRPr>
          </a:p>
        </p:txBody>
      </p:sp>
      <p:sp>
        <p:nvSpPr>
          <p:cNvPr id="13" name="CuadroTexto 12">
            <a:extLst>
              <a:ext uri="{FF2B5EF4-FFF2-40B4-BE49-F238E27FC236}">
                <a16:creationId xmlns:a16="http://schemas.microsoft.com/office/drawing/2014/main" id="{8AB9FFE6-D087-4603-AB8C-FDA2CCBE4742}"/>
              </a:ext>
            </a:extLst>
          </p:cNvPr>
          <p:cNvSpPr txBox="1"/>
          <p:nvPr/>
        </p:nvSpPr>
        <p:spPr>
          <a:xfrm>
            <a:off x="1401636" y="863913"/>
            <a:ext cx="4172681" cy="954107"/>
          </a:xfrm>
          <a:prstGeom prst="rect">
            <a:avLst/>
          </a:prstGeom>
          <a:noFill/>
        </p:spPr>
        <p:txBody>
          <a:bodyPr wrap="square" rtlCol="0">
            <a:spAutoFit/>
          </a:bodyPr>
          <a:lstStyle/>
          <a:p>
            <a:r>
              <a:rPr lang="es-CO" sz="2800" b="1" dirty="0">
                <a:solidFill>
                  <a:schemeClr val="bg1">
                    <a:lumMod val="50000"/>
                  </a:schemeClr>
                </a:solidFill>
                <a:latin typeface="Raleway"/>
              </a:rPr>
              <a:t>Solicitud a la Junta Directiva</a:t>
            </a:r>
          </a:p>
        </p:txBody>
      </p:sp>
      <p:sp>
        <p:nvSpPr>
          <p:cNvPr id="14" name="2 Subtítulo">
            <a:extLst>
              <a:ext uri="{FF2B5EF4-FFF2-40B4-BE49-F238E27FC236}">
                <a16:creationId xmlns:a16="http://schemas.microsoft.com/office/drawing/2014/main" id="{B48C4880-1A83-4DFD-ABF5-A43777001C34}"/>
              </a:ext>
            </a:extLst>
          </p:cNvPr>
          <p:cNvSpPr txBox="1">
            <a:spLocks/>
          </p:cNvSpPr>
          <p:nvPr/>
        </p:nvSpPr>
        <p:spPr>
          <a:xfrm>
            <a:off x="1583769" y="2696670"/>
            <a:ext cx="2232248" cy="769441"/>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fontAlgn="auto">
              <a:spcBef>
                <a:spcPct val="20000"/>
              </a:spcBef>
              <a:spcAft>
                <a:spcPts val="0"/>
              </a:spcAft>
              <a:defRPr/>
            </a:pPr>
            <a:r>
              <a:rPr lang="es-ES" sz="2000" b="1" dirty="0">
                <a:solidFill>
                  <a:schemeClr val="accent1">
                    <a:lumMod val="75000"/>
                  </a:schemeClr>
                </a:solidFill>
                <a:latin typeface="+mn-lt"/>
              </a:rPr>
              <a:t>  </a:t>
            </a:r>
            <a:r>
              <a:rPr lang="es-ES" sz="2000" b="1" dirty="0">
                <a:solidFill>
                  <a:schemeClr val="accent1">
                    <a:lumMod val="75000"/>
                  </a:schemeClr>
                </a:solidFill>
                <a:latin typeface="Arial Narrow" panose="020B0606020202030204" pitchFamily="34" charset="0"/>
              </a:rPr>
              <a:t>Justificación</a:t>
            </a:r>
          </a:p>
          <a:p>
            <a:pPr fontAlgn="auto">
              <a:spcBef>
                <a:spcPct val="20000"/>
              </a:spcBef>
              <a:spcAft>
                <a:spcPts val="0"/>
              </a:spcAft>
              <a:defRPr/>
            </a:pPr>
            <a:endParaRPr lang="es-CO" sz="2000" b="1" dirty="0">
              <a:solidFill>
                <a:schemeClr val="accent1">
                  <a:lumMod val="75000"/>
                </a:schemeClr>
              </a:solidFill>
              <a:latin typeface="+mn-lt"/>
            </a:endParaRPr>
          </a:p>
        </p:txBody>
      </p:sp>
      <p:sp>
        <p:nvSpPr>
          <p:cNvPr id="15" name="3 Abrir llave">
            <a:extLst>
              <a:ext uri="{FF2B5EF4-FFF2-40B4-BE49-F238E27FC236}">
                <a16:creationId xmlns:a16="http://schemas.microsoft.com/office/drawing/2014/main" id="{3D9E5102-2EE8-4804-A5C6-C9AFDC4AB7B6}"/>
              </a:ext>
            </a:extLst>
          </p:cNvPr>
          <p:cNvSpPr/>
          <p:nvPr/>
        </p:nvSpPr>
        <p:spPr>
          <a:xfrm>
            <a:off x="3647728" y="1832573"/>
            <a:ext cx="396044" cy="2160240"/>
          </a:xfrm>
          <a:prstGeom prst="leftBrace">
            <a:avLst>
              <a:gd name="adj1" fmla="val 1383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16" name="2 CuadroTexto">
            <a:extLst>
              <a:ext uri="{FF2B5EF4-FFF2-40B4-BE49-F238E27FC236}">
                <a16:creationId xmlns:a16="http://schemas.microsoft.com/office/drawing/2014/main" id="{09E8637A-3DE3-4C98-B428-30D1F22DEC49}"/>
              </a:ext>
            </a:extLst>
          </p:cNvPr>
          <p:cNvSpPr txBox="1"/>
          <p:nvPr/>
        </p:nvSpPr>
        <p:spPr>
          <a:xfrm>
            <a:off x="4151783" y="1785209"/>
            <a:ext cx="6812627" cy="2031325"/>
          </a:xfrm>
          <a:prstGeom prst="rect">
            <a:avLst/>
          </a:prstGeom>
          <a:noFill/>
        </p:spPr>
        <p:txBody>
          <a:bodyPr wrap="square" rtlCol="0">
            <a:spAutoFit/>
          </a:bodyPr>
          <a:lstStyle/>
          <a:p>
            <a:pPr algn="just"/>
            <a:r>
              <a:rPr lang="es-CO" sz="1600" dirty="0"/>
              <a:t>La Sociedad de Activos Especiales S.A.S </a:t>
            </a:r>
            <a:r>
              <a:rPr lang="es-CO" dirty="0"/>
              <a:t>requiere hacer presencia a nivel nacional e internacional de sus servidores, los cuales deben trasladarse en comisión de servicios o desplazamiento al interior o exterior del país,  debiendo ellos efectuar actividades propias del objeto de la Sociedad dada la naturaleza de su relación laboral (Planta, trabajadores en misión, contratistas, etc.),  en lugares diferentes a la sede habitual de la prestación de sus servicios.</a:t>
            </a:r>
            <a:endParaRPr lang="es-CO" sz="1600" dirty="0"/>
          </a:p>
        </p:txBody>
      </p:sp>
      <p:sp>
        <p:nvSpPr>
          <p:cNvPr id="17" name="2 Subtítulo">
            <a:extLst>
              <a:ext uri="{FF2B5EF4-FFF2-40B4-BE49-F238E27FC236}">
                <a16:creationId xmlns:a16="http://schemas.microsoft.com/office/drawing/2014/main" id="{F662B247-1A9B-4EDB-871D-98D19B1B1AEF}"/>
              </a:ext>
            </a:extLst>
          </p:cNvPr>
          <p:cNvSpPr txBox="1">
            <a:spLocks/>
          </p:cNvSpPr>
          <p:nvPr/>
        </p:nvSpPr>
        <p:spPr>
          <a:xfrm>
            <a:off x="1830186" y="4951565"/>
            <a:ext cx="1385495" cy="769441"/>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fontAlgn="auto">
              <a:spcBef>
                <a:spcPct val="20000"/>
              </a:spcBef>
              <a:spcAft>
                <a:spcPts val="0"/>
              </a:spcAft>
              <a:defRPr/>
            </a:pPr>
            <a:r>
              <a:rPr lang="es-ES" sz="2000" b="1" dirty="0">
                <a:solidFill>
                  <a:schemeClr val="accent1">
                    <a:lumMod val="75000"/>
                  </a:schemeClr>
                </a:solidFill>
                <a:latin typeface="Arial Narrow" panose="020B0606020202030204" pitchFamily="34" charset="0"/>
              </a:rPr>
              <a:t>Objeto</a:t>
            </a:r>
          </a:p>
          <a:p>
            <a:pPr fontAlgn="auto">
              <a:spcBef>
                <a:spcPct val="20000"/>
              </a:spcBef>
              <a:spcAft>
                <a:spcPts val="0"/>
              </a:spcAft>
              <a:defRPr/>
            </a:pPr>
            <a:endParaRPr lang="es-CO" sz="2000" b="1" dirty="0">
              <a:solidFill>
                <a:schemeClr val="accent1">
                  <a:lumMod val="75000"/>
                </a:schemeClr>
              </a:solidFill>
              <a:latin typeface="+mn-lt"/>
            </a:endParaRPr>
          </a:p>
        </p:txBody>
      </p:sp>
      <p:sp>
        <p:nvSpPr>
          <p:cNvPr id="18" name="44 Abrir llave">
            <a:extLst>
              <a:ext uri="{FF2B5EF4-FFF2-40B4-BE49-F238E27FC236}">
                <a16:creationId xmlns:a16="http://schemas.microsoft.com/office/drawing/2014/main" id="{F53C4284-10FA-4D11-B5C3-77E0ED48F880}"/>
              </a:ext>
            </a:extLst>
          </p:cNvPr>
          <p:cNvSpPr/>
          <p:nvPr/>
        </p:nvSpPr>
        <p:spPr>
          <a:xfrm>
            <a:off x="3658184" y="4547089"/>
            <a:ext cx="288032" cy="1543318"/>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19" name="43 CuadroTexto">
            <a:extLst>
              <a:ext uri="{FF2B5EF4-FFF2-40B4-BE49-F238E27FC236}">
                <a16:creationId xmlns:a16="http://schemas.microsoft.com/office/drawing/2014/main" id="{AE446554-1C5B-4DF7-BBEB-A21253B997B9}"/>
              </a:ext>
            </a:extLst>
          </p:cNvPr>
          <p:cNvSpPr txBox="1"/>
          <p:nvPr/>
        </p:nvSpPr>
        <p:spPr>
          <a:xfrm>
            <a:off x="4151783" y="4627727"/>
            <a:ext cx="6745515" cy="1200329"/>
          </a:xfrm>
          <a:prstGeom prst="rect">
            <a:avLst/>
          </a:prstGeom>
          <a:noFill/>
        </p:spPr>
        <p:txBody>
          <a:bodyPr wrap="square" rtlCol="0">
            <a:spAutoFit/>
          </a:bodyPr>
          <a:lstStyle/>
          <a:p>
            <a:pPr algn="just"/>
            <a:r>
              <a:rPr lang="es-CO" sz="1600" dirty="0"/>
              <a:t>Contratar </a:t>
            </a:r>
            <a:r>
              <a:rPr lang="es-ES" dirty="0"/>
              <a:t>el servicio de agencia de viajes con cobertura nacional e internacional para el suministro de tiquetes aéreos y reservas hoteleras, de acuerdo con los requerimientos de la Sociedad de Activos Especiales SAE SAS.</a:t>
            </a:r>
            <a:r>
              <a:rPr lang="es-CO" sz="1500" dirty="0">
                <a:latin typeface="Arial Narrow" panose="020B0606020202030204" pitchFamily="34" charset="0"/>
              </a:rPr>
              <a:t>  </a:t>
            </a:r>
          </a:p>
        </p:txBody>
      </p:sp>
    </p:spTree>
    <p:extLst>
      <p:ext uri="{BB962C8B-B14F-4D97-AF65-F5344CB8AC3E}">
        <p14:creationId xmlns:p14="http://schemas.microsoft.com/office/powerpoint/2010/main" val="16978716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31D66300-3FFD-4BAD-90DC-D980B1F4CAB5}"/>
              </a:ext>
            </a:extLst>
          </p:cNvPr>
          <p:cNvSpPr txBox="1"/>
          <p:nvPr/>
        </p:nvSpPr>
        <p:spPr>
          <a:xfrm>
            <a:off x="5291381" y="912037"/>
            <a:ext cx="5498983" cy="819583"/>
          </a:xfrm>
          <a:prstGeom prst="rect">
            <a:avLst/>
          </a:prstGeom>
          <a:noFill/>
        </p:spPr>
        <p:txBody>
          <a:bodyPr wrap="square" rtlCol="0">
            <a:spAutoFit/>
          </a:bodyPr>
          <a:lstStyle/>
          <a:p>
            <a:pPr algn="ctr"/>
            <a:r>
              <a:rPr lang="es-CO" sz="2363" b="1" dirty="0">
                <a:solidFill>
                  <a:schemeClr val="tx2">
                    <a:lumMod val="50000"/>
                  </a:schemeClr>
                </a:solidFill>
              </a:rPr>
              <a:t>Autorización para realizar el Concurso Público de la Agencia de Viajes</a:t>
            </a:r>
            <a:endParaRPr lang="es-CO" sz="2363" dirty="0">
              <a:ea typeface="Calibri" panose="020F0502020204030204" pitchFamily="34" charset="0"/>
              <a:cs typeface="Times New Roman" panose="02020603050405020304" pitchFamily="18" charset="0"/>
            </a:endParaRPr>
          </a:p>
        </p:txBody>
      </p:sp>
      <p:sp>
        <p:nvSpPr>
          <p:cNvPr id="13" name="CuadroTexto 12">
            <a:extLst>
              <a:ext uri="{FF2B5EF4-FFF2-40B4-BE49-F238E27FC236}">
                <a16:creationId xmlns:a16="http://schemas.microsoft.com/office/drawing/2014/main" id="{8AB9FFE6-D087-4603-AB8C-FDA2CCBE4742}"/>
              </a:ext>
            </a:extLst>
          </p:cNvPr>
          <p:cNvSpPr txBox="1"/>
          <p:nvPr/>
        </p:nvSpPr>
        <p:spPr>
          <a:xfrm>
            <a:off x="1401636" y="863913"/>
            <a:ext cx="4172681" cy="954107"/>
          </a:xfrm>
          <a:prstGeom prst="rect">
            <a:avLst/>
          </a:prstGeom>
          <a:noFill/>
        </p:spPr>
        <p:txBody>
          <a:bodyPr wrap="square" rtlCol="0">
            <a:spAutoFit/>
          </a:bodyPr>
          <a:lstStyle/>
          <a:p>
            <a:r>
              <a:rPr lang="es-CO" sz="2800" b="1" dirty="0">
                <a:solidFill>
                  <a:schemeClr val="bg1">
                    <a:lumMod val="50000"/>
                  </a:schemeClr>
                </a:solidFill>
                <a:latin typeface="Raleway"/>
              </a:rPr>
              <a:t>Solicitud a la Junta Directiva</a:t>
            </a:r>
          </a:p>
        </p:txBody>
      </p:sp>
      <p:sp>
        <p:nvSpPr>
          <p:cNvPr id="20" name="Rectángulo 19">
            <a:extLst>
              <a:ext uri="{FF2B5EF4-FFF2-40B4-BE49-F238E27FC236}">
                <a16:creationId xmlns:a16="http://schemas.microsoft.com/office/drawing/2014/main" id="{03B38B64-680E-4F92-ACE5-0CC4A737CB43}"/>
              </a:ext>
            </a:extLst>
          </p:cNvPr>
          <p:cNvSpPr/>
          <p:nvPr/>
        </p:nvSpPr>
        <p:spPr>
          <a:xfrm>
            <a:off x="2260655" y="1962936"/>
            <a:ext cx="679994" cy="369332"/>
          </a:xfrm>
          <a:prstGeom prst="rect">
            <a:avLst/>
          </a:prstGeom>
        </p:spPr>
        <p:txBody>
          <a:bodyPr wrap="square">
            <a:spAutoFit/>
          </a:bodyPr>
          <a:lstStyle/>
          <a:p>
            <a:pPr>
              <a:spcBef>
                <a:spcPct val="20000"/>
              </a:spcBef>
              <a:defRPr/>
            </a:pPr>
            <a:r>
              <a:rPr lang="es-ES" b="1" dirty="0">
                <a:solidFill>
                  <a:schemeClr val="accent1">
                    <a:lumMod val="75000"/>
                  </a:schemeClr>
                </a:solidFill>
                <a:latin typeface="Arial Narrow" panose="020B0606020202030204" pitchFamily="34" charset="0"/>
              </a:rPr>
              <a:t>Plazo</a:t>
            </a:r>
          </a:p>
        </p:txBody>
      </p:sp>
      <p:sp>
        <p:nvSpPr>
          <p:cNvPr id="21" name="12 Abrir llave">
            <a:extLst>
              <a:ext uri="{FF2B5EF4-FFF2-40B4-BE49-F238E27FC236}">
                <a16:creationId xmlns:a16="http://schemas.microsoft.com/office/drawing/2014/main" id="{4F63DFD7-ECDA-4316-97C7-B651808C279A}"/>
              </a:ext>
            </a:extLst>
          </p:cNvPr>
          <p:cNvSpPr/>
          <p:nvPr/>
        </p:nvSpPr>
        <p:spPr>
          <a:xfrm>
            <a:off x="3410118" y="1829217"/>
            <a:ext cx="243644" cy="578854"/>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22" name="Rectángulo 21">
            <a:extLst>
              <a:ext uri="{FF2B5EF4-FFF2-40B4-BE49-F238E27FC236}">
                <a16:creationId xmlns:a16="http://schemas.microsoft.com/office/drawing/2014/main" id="{393DC4D8-8186-4BCE-A195-218E4D840031}"/>
              </a:ext>
            </a:extLst>
          </p:cNvPr>
          <p:cNvSpPr/>
          <p:nvPr/>
        </p:nvSpPr>
        <p:spPr>
          <a:xfrm>
            <a:off x="3716776" y="1924464"/>
            <a:ext cx="6384140" cy="369332"/>
          </a:xfrm>
          <a:prstGeom prst="rect">
            <a:avLst/>
          </a:prstGeom>
        </p:spPr>
        <p:txBody>
          <a:bodyPr wrap="square">
            <a:spAutoFit/>
          </a:bodyPr>
          <a:lstStyle/>
          <a:p>
            <a:pPr algn="just"/>
            <a:r>
              <a:rPr lang="es-CO" dirty="0"/>
              <a:t>El contrato tendrá una duración de veinticuatro (24) meses.</a:t>
            </a:r>
          </a:p>
        </p:txBody>
      </p:sp>
      <p:sp>
        <p:nvSpPr>
          <p:cNvPr id="23" name="Rectángulo 22">
            <a:extLst>
              <a:ext uri="{FF2B5EF4-FFF2-40B4-BE49-F238E27FC236}">
                <a16:creationId xmlns:a16="http://schemas.microsoft.com/office/drawing/2014/main" id="{7CBC62F0-425A-4CC0-9A7E-58D8F1A065AA}"/>
              </a:ext>
            </a:extLst>
          </p:cNvPr>
          <p:cNvSpPr/>
          <p:nvPr/>
        </p:nvSpPr>
        <p:spPr>
          <a:xfrm>
            <a:off x="1814585" y="3108191"/>
            <a:ext cx="1385316" cy="701731"/>
          </a:xfrm>
          <a:prstGeom prst="rect">
            <a:avLst/>
          </a:prstGeom>
        </p:spPr>
        <p:txBody>
          <a:bodyPr wrap="none">
            <a:spAutoFit/>
          </a:bodyPr>
          <a:lstStyle/>
          <a:p>
            <a:pPr algn="ctr">
              <a:spcBef>
                <a:spcPct val="20000"/>
              </a:spcBef>
              <a:defRPr/>
            </a:pPr>
            <a:r>
              <a:rPr lang="es-ES" b="1" dirty="0">
                <a:solidFill>
                  <a:schemeClr val="accent1">
                    <a:lumMod val="75000"/>
                  </a:schemeClr>
                </a:solidFill>
                <a:latin typeface="Arial Narrow" panose="020B0606020202030204" pitchFamily="34" charset="0"/>
              </a:rPr>
              <a:t>Presupuesto </a:t>
            </a:r>
          </a:p>
          <a:p>
            <a:pPr algn="ctr">
              <a:spcBef>
                <a:spcPct val="20000"/>
              </a:spcBef>
              <a:defRPr/>
            </a:pPr>
            <a:r>
              <a:rPr lang="es-ES" b="1" dirty="0">
                <a:solidFill>
                  <a:schemeClr val="accent1">
                    <a:lumMod val="75000"/>
                  </a:schemeClr>
                </a:solidFill>
                <a:latin typeface="Arial Narrow" panose="020B0606020202030204" pitchFamily="34" charset="0"/>
              </a:rPr>
              <a:t>Oficial</a:t>
            </a:r>
          </a:p>
        </p:txBody>
      </p:sp>
      <p:sp>
        <p:nvSpPr>
          <p:cNvPr id="24" name="12 Abrir llave">
            <a:extLst>
              <a:ext uri="{FF2B5EF4-FFF2-40B4-BE49-F238E27FC236}">
                <a16:creationId xmlns:a16="http://schemas.microsoft.com/office/drawing/2014/main" id="{0526F98E-28CB-49CD-A508-DC6D3C5576F6}"/>
              </a:ext>
            </a:extLst>
          </p:cNvPr>
          <p:cNvSpPr/>
          <p:nvPr/>
        </p:nvSpPr>
        <p:spPr>
          <a:xfrm>
            <a:off x="3414934" y="2651708"/>
            <a:ext cx="238828" cy="1878347"/>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just"/>
            <a:endParaRPr lang="es-CO" dirty="0"/>
          </a:p>
        </p:txBody>
      </p:sp>
      <p:sp>
        <p:nvSpPr>
          <p:cNvPr id="25" name="Rectángulo 24">
            <a:extLst>
              <a:ext uri="{FF2B5EF4-FFF2-40B4-BE49-F238E27FC236}">
                <a16:creationId xmlns:a16="http://schemas.microsoft.com/office/drawing/2014/main" id="{326EB982-0B71-4CD3-8977-9199DA83BC1A}"/>
              </a:ext>
            </a:extLst>
          </p:cNvPr>
          <p:cNvSpPr/>
          <p:nvPr/>
        </p:nvSpPr>
        <p:spPr>
          <a:xfrm>
            <a:off x="3850488" y="2585968"/>
            <a:ext cx="6711251" cy="1200329"/>
          </a:xfrm>
          <a:prstGeom prst="rect">
            <a:avLst/>
          </a:prstGeom>
        </p:spPr>
        <p:txBody>
          <a:bodyPr wrap="square">
            <a:spAutoFit/>
          </a:bodyPr>
          <a:lstStyle/>
          <a:p>
            <a:pPr algn="just"/>
            <a:r>
              <a:rPr lang="es-ES" dirty="0"/>
              <a:t>El valor estimado del contrato será hasta la suma de </a:t>
            </a:r>
            <a:r>
              <a:rPr lang="es-CO" b="1" dirty="0"/>
              <a:t>TRES MIL SEICIENTOS MILLONES DE PESOS M/TE ($ 3.600.000.000) </a:t>
            </a:r>
            <a:r>
              <a:rPr lang="es-ES" dirty="0"/>
              <a:t>monto que incluye IVA, impuestos, tasas y contribuciones a los que haya lugar.</a:t>
            </a:r>
            <a:endParaRPr lang="es-CO" dirty="0"/>
          </a:p>
          <a:p>
            <a:pPr algn="just"/>
            <a:endParaRPr lang="es-CO" dirty="0">
              <a:latin typeface="Times New Roman" panose="02020603050405020304" pitchFamily="18" charset="0"/>
              <a:ea typeface="Times New Roman" panose="02020603050405020304" pitchFamily="18" charset="0"/>
            </a:endParaRPr>
          </a:p>
        </p:txBody>
      </p:sp>
      <p:sp>
        <p:nvSpPr>
          <p:cNvPr id="26" name="2 Subtítulo">
            <a:extLst>
              <a:ext uri="{FF2B5EF4-FFF2-40B4-BE49-F238E27FC236}">
                <a16:creationId xmlns:a16="http://schemas.microsoft.com/office/drawing/2014/main" id="{B845D1B5-CC88-4849-B239-BA91E707706D}"/>
              </a:ext>
            </a:extLst>
          </p:cNvPr>
          <p:cNvSpPr txBox="1">
            <a:spLocks/>
          </p:cNvSpPr>
          <p:nvPr/>
        </p:nvSpPr>
        <p:spPr>
          <a:xfrm>
            <a:off x="1177870" y="5428084"/>
            <a:ext cx="2232248" cy="769441"/>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fontAlgn="auto">
              <a:spcBef>
                <a:spcPct val="20000"/>
              </a:spcBef>
              <a:spcAft>
                <a:spcPts val="0"/>
              </a:spcAft>
              <a:defRPr/>
            </a:pPr>
            <a:r>
              <a:rPr lang="es-ES" sz="2000" b="1" dirty="0">
                <a:solidFill>
                  <a:schemeClr val="accent1">
                    <a:lumMod val="75000"/>
                  </a:schemeClr>
                </a:solidFill>
                <a:latin typeface="+mn-lt"/>
              </a:rPr>
              <a:t> </a:t>
            </a:r>
            <a:r>
              <a:rPr lang="es-ES" sz="2000" b="1" dirty="0">
                <a:solidFill>
                  <a:schemeClr val="accent1">
                    <a:lumMod val="75000"/>
                  </a:schemeClr>
                </a:solidFill>
                <a:latin typeface="Arial Narrow" panose="020B0606020202030204" pitchFamily="34" charset="0"/>
              </a:rPr>
              <a:t>Lugar</a:t>
            </a:r>
          </a:p>
          <a:p>
            <a:pPr algn="ctr" fontAlgn="auto">
              <a:spcBef>
                <a:spcPct val="20000"/>
              </a:spcBef>
              <a:spcAft>
                <a:spcPts val="0"/>
              </a:spcAft>
              <a:defRPr/>
            </a:pPr>
            <a:r>
              <a:rPr lang="es-ES" sz="2000" b="1" dirty="0">
                <a:solidFill>
                  <a:schemeClr val="accent1">
                    <a:lumMod val="75000"/>
                  </a:schemeClr>
                </a:solidFill>
                <a:latin typeface="Arial Narrow" panose="020B0606020202030204" pitchFamily="34" charset="0"/>
              </a:rPr>
              <a:t>de ejecución</a:t>
            </a:r>
            <a:endParaRPr lang="es-CO" sz="2000" b="1" dirty="0">
              <a:solidFill>
                <a:schemeClr val="accent1">
                  <a:lumMod val="75000"/>
                </a:schemeClr>
              </a:solidFill>
              <a:latin typeface="Arial Narrow" panose="020B0606020202030204" pitchFamily="34" charset="0"/>
            </a:endParaRPr>
          </a:p>
        </p:txBody>
      </p:sp>
      <p:sp>
        <p:nvSpPr>
          <p:cNvPr id="27" name="47 Abrir llave">
            <a:extLst>
              <a:ext uri="{FF2B5EF4-FFF2-40B4-BE49-F238E27FC236}">
                <a16:creationId xmlns:a16="http://schemas.microsoft.com/office/drawing/2014/main" id="{EFBA268E-04A8-45D3-A9F2-54F10144EA45}"/>
              </a:ext>
            </a:extLst>
          </p:cNvPr>
          <p:cNvSpPr/>
          <p:nvPr/>
        </p:nvSpPr>
        <p:spPr>
          <a:xfrm>
            <a:off x="3293722" y="5212639"/>
            <a:ext cx="360040" cy="1200330"/>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28" name="46 CuadroTexto">
            <a:extLst>
              <a:ext uri="{FF2B5EF4-FFF2-40B4-BE49-F238E27FC236}">
                <a16:creationId xmlns:a16="http://schemas.microsoft.com/office/drawing/2014/main" id="{3680844E-D2DF-4F1C-89AD-8EF63DD517F2}"/>
              </a:ext>
            </a:extLst>
          </p:cNvPr>
          <p:cNvSpPr txBox="1"/>
          <p:nvPr/>
        </p:nvSpPr>
        <p:spPr>
          <a:xfrm>
            <a:off x="3774515" y="5205750"/>
            <a:ext cx="6787224" cy="1200329"/>
          </a:xfrm>
          <a:prstGeom prst="rect">
            <a:avLst/>
          </a:prstGeom>
          <a:noFill/>
        </p:spPr>
        <p:txBody>
          <a:bodyPr wrap="square" rtlCol="0">
            <a:spAutoFit/>
          </a:bodyPr>
          <a:lstStyle/>
          <a:p>
            <a:pPr lvl="0" algn="just"/>
            <a:r>
              <a:rPr lang="es-ES" dirty="0"/>
              <a:t>El contrato se ejecutará en las instalaciones de la Sociedad de Activos Especiales S.A.S.- SAE, sede Calle 93 B No. 13-47, en la ciudad de Bogotá, garantizando la cobertura del servicio a nivel nacional e internacional.</a:t>
            </a:r>
            <a:endParaRPr lang="es-CO" dirty="0"/>
          </a:p>
        </p:txBody>
      </p:sp>
      <p:pic>
        <p:nvPicPr>
          <p:cNvPr id="3" name="Imagen 2">
            <a:extLst>
              <a:ext uri="{FF2B5EF4-FFF2-40B4-BE49-F238E27FC236}">
                <a16:creationId xmlns:a16="http://schemas.microsoft.com/office/drawing/2014/main" id="{3CAB2027-8209-41DB-9B9F-665360F9D615}"/>
              </a:ext>
            </a:extLst>
          </p:cNvPr>
          <p:cNvPicPr>
            <a:picLocks noChangeAspect="1"/>
          </p:cNvPicPr>
          <p:nvPr/>
        </p:nvPicPr>
        <p:blipFill>
          <a:blip r:embed="rId4"/>
          <a:stretch>
            <a:fillRect/>
          </a:stretch>
        </p:blipFill>
        <p:spPr>
          <a:xfrm>
            <a:off x="4879952" y="3774967"/>
            <a:ext cx="5087251" cy="975800"/>
          </a:xfrm>
          <a:prstGeom prst="rect">
            <a:avLst/>
          </a:prstGeom>
        </p:spPr>
      </p:pic>
      <p:sp>
        <p:nvSpPr>
          <p:cNvPr id="4" name="Rectángulo 3">
            <a:extLst>
              <a:ext uri="{FF2B5EF4-FFF2-40B4-BE49-F238E27FC236}">
                <a16:creationId xmlns:a16="http://schemas.microsoft.com/office/drawing/2014/main" id="{F7917CCF-2CF7-4E3A-85B6-E6224A18F8DE}"/>
              </a:ext>
            </a:extLst>
          </p:cNvPr>
          <p:cNvSpPr/>
          <p:nvPr/>
        </p:nvSpPr>
        <p:spPr>
          <a:xfrm>
            <a:off x="4949446" y="4770848"/>
            <a:ext cx="4756617" cy="276999"/>
          </a:xfrm>
          <a:prstGeom prst="rect">
            <a:avLst/>
          </a:prstGeom>
        </p:spPr>
        <p:txBody>
          <a:bodyPr wrap="square">
            <a:spAutoFit/>
          </a:bodyPr>
          <a:lstStyle/>
          <a:p>
            <a:pPr marL="171450" indent="-171450" algn="ctr">
              <a:buFont typeface="Arial" panose="020B0604020202020204" pitchFamily="34" charset="0"/>
              <a:buChar char="•"/>
            </a:pPr>
            <a:r>
              <a:rPr lang="es-CO" sz="1200" dirty="0">
                <a:solidFill>
                  <a:srgbClr val="000000"/>
                </a:solidFill>
                <a:latin typeface="Calibri" panose="020F0502020204030204" pitchFamily="34" charset="0"/>
              </a:rPr>
              <a:t>Promedio de facturación mensual Año 2018: </a:t>
            </a:r>
            <a:r>
              <a:rPr lang="es-CO" sz="1200" dirty="0"/>
              <a:t> </a:t>
            </a:r>
            <a:r>
              <a:rPr lang="es-CO" sz="1200" dirty="0">
                <a:solidFill>
                  <a:srgbClr val="000000"/>
                </a:solidFill>
                <a:latin typeface="Calibri" panose="020F0502020204030204" pitchFamily="34" charset="0"/>
              </a:rPr>
              <a:t>$                150,000,000 </a:t>
            </a:r>
            <a:endParaRPr lang="es-CO" sz="1200" dirty="0"/>
          </a:p>
        </p:txBody>
      </p:sp>
    </p:spTree>
    <p:extLst>
      <p:ext uri="{BB962C8B-B14F-4D97-AF65-F5344CB8AC3E}">
        <p14:creationId xmlns:p14="http://schemas.microsoft.com/office/powerpoint/2010/main" val="17640843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649837" y="2767280"/>
            <a:ext cx="9143999" cy="1323439"/>
          </a:xfrm>
          <a:prstGeom prst="rect">
            <a:avLst/>
          </a:prstGeom>
          <a:noFill/>
        </p:spPr>
        <p:txBody>
          <a:bodyPr wrap="square" rtlCol="0">
            <a:spAutoFit/>
          </a:bodyPr>
          <a:lstStyle>
            <a:defPPr>
              <a:defRPr lang="es-ES"/>
            </a:defPPr>
            <a:lvl1pPr algn="ctr">
              <a:defRPr sz="4000">
                <a:solidFill>
                  <a:srgbClr val="000A8B"/>
                </a:solidFill>
              </a:defRPr>
            </a:lvl1pPr>
          </a:lstStyle>
          <a:p>
            <a:r>
              <a:rPr lang="es-CO" dirty="0"/>
              <a:t>6. CONTRATO EMPRESA DE SERVICIOS TEMPORALES</a:t>
            </a:r>
            <a:endParaRPr lang="es-ES" dirty="0"/>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1659958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919527" y="917504"/>
            <a:ext cx="3434360" cy="1384995"/>
          </a:xfrm>
          <a:prstGeom prst="rect">
            <a:avLst/>
          </a:prstGeom>
          <a:noFill/>
        </p:spPr>
        <p:txBody>
          <a:bodyPr wrap="square" rtlCol="0">
            <a:spAutoFit/>
          </a:bodyPr>
          <a:lstStyle/>
          <a:p>
            <a:r>
              <a:rPr lang="es-CO" sz="2800" b="1" dirty="0">
                <a:solidFill>
                  <a:schemeClr val="bg1">
                    <a:lumMod val="50000"/>
                  </a:schemeClr>
                </a:solidFill>
                <a:latin typeface="Raleway"/>
              </a:rPr>
              <a:t>Contrato actual – Servicios Temporales</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59DE5710-5DA3-4953-85D3-1C3987FBBAC4}"/>
              </a:ext>
            </a:extLst>
          </p:cNvPr>
          <p:cNvSpPr txBox="1"/>
          <p:nvPr/>
        </p:nvSpPr>
        <p:spPr>
          <a:xfrm>
            <a:off x="4017405" y="1015288"/>
            <a:ext cx="6953065" cy="1077218"/>
          </a:xfrm>
          <a:prstGeom prst="rect">
            <a:avLst/>
          </a:prstGeom>
          <a:noFill/>
        </p:spPr>
        <p:txBody>
          <a:bodyPr wrap="square" rtlCol="0">
            <a:spAutoFit/>
          </a:bodyPr>
          <a:lstStyle/>
          <a:p>
            <a:pPr lvl="0" algn="just" defTabSz="914400">
              <a:defRPr/>
            </a:pPr>
            <a:r>
              <a:rPr lang="es-ES" sz="1600" dirty="0"/>
              <a:t>Para atender las labores ocasionales, accidentales o transitorias, los reemplazos de personal en vacaciones, en uso de licencia, en incapacidad por enfermedad o maternidad y los incrementos en la prestación de servicios</a:t>
            </a:r>
            <a:r>
              <a:rPr lang="es-CO" sz="1600" dirty="0"/>
              <a:t>, SAE suscribió un contrato con las siguientes características:</a:t>
            </a:r>
          </a:p>
        </p:txBody>
      </p:sp>
      <p:graphicFrame>
        <p:nvGraphicFramePr>
          <p:cNvPr id="10" name="Tabla 9">
            <a:extLst>
              <a:ext uri="{FF2B5EF4-FFF2-40B4-BE49-F238E27FC236}">
                <a16:creationId xmlns:a16="http://schemas.microsoft.com/office/drawing/2014/main" id="{A46882F1-DC0A-4141-9E1B-E77285B8B67C}"/>
              </a:ext>
            </a:extLst>
          </p:cNvPr>
          <p:cNvGraphicFramePr>
            <a:graphicFrameLocks noGrp="1"/>
          </p:cNvGraphicFramePr>
          <p:nvPr>
            <p:extLst/>
          </p:nvPr>
        </p:nvGraphicFramePr>
        <p:xfrm>
          <a:off x="1089124" y="2220093"/>
          <a:ext cx="9413820" cy="3601953"/>
        </p:xfrm>
        <a:graphic>
          <a:graphicData uri="http://schemas.openxmlformats.org/drawingml/2006/table">
            <a:tbl>
              <a:tblPr firstRow="1" firstCol="1" lastRow="1" lastCol="1" bandRow="1" bandCol="1">
                <a:tableStyleId>{69012ECD-51FC-41F1-AA8D-1B2483CD663E}</a:tableStyleId>
              </a:tblPr>
              <a:tblGrid>
                <a:gridCol w="2820146">
                  <a:extLst>
                    <a:ext uri="{9D8B030D-6E8A-4147-A177-3AD203B41FA5}">
                      <a16:colId xmlns:a16="http://schemas.microsoft.com/office/drawing/2014/main" val="145393208"/>
                    </a:ext>
                  </a:extLst>
                </a:gridCol>
                <a:gridCol w="6593674">
                  <a:extLst>
                    <a:ext uri="{9D8B030D-6E8A-4147-A177-3AD203B41FA5}">
                      <a16:colId xmlns:a16="http://schemas.microsoft.com/office/drawing/2014/main" val="4047936603"/>
                    </a:ext>
                  </a:extLst>
                </a:gridCol>
              </a:tblGrid>
              <a:tr h="310557">
                <a:tc>
                  <a:txBody>
                    <a:bodyPr/>
                    <a:lstStyle/>
                    <a:p>
                      <a:pPr>
                        <a:lnSpc>
                          <a:spcPct val="115000"/>
                        </a:lnSpc>
                        <a:spcAft>
                          <a:spcPts val="0"/>
                        </a:spcAft>
                      </a:pPr>
                      <a:r>
                        <a:rPr lang="es-CO" sz="1400" dirty="0">
                          <a:effectLst/>
                        </a:rPr>
                        <a:t>CONTRATO No.: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es-CO" sz="1400" dirty="0">
                          <a:effectLst/>
                        </a:rPr>
                        <a:t>024-2018</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2724529582"/>
                  </a:ext>
                </a:extLst>
              </a:tr>
              <a:tr h="1027982">
                <a:tc>
                  <a:txBody>
                    <a:bodyPr/>
                    <a:lstStyle/>
                    <a:p>
                      <a:pPr>
                        <a:lnSpc>
                          <a:spcPct val="115000"/>
                        </a:lnSpc>
                        <a:spcAft>
                          <a:spcPts val="0"/>
                        </a:spcAft>
                      </a:pPr>
                      <a:r>
                        <a:rPr lang="es-CO" sz="1400" dirty="0">
                          <a:effectLst/>
                        </a:rPr>
                        <a:t>OBJETO: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lvl="0" indent="0" algn="just" defTabSz="457200" rtl="0" eaLnBrk="1" fontAlgn="auto" latinLnBrk="0" hangingPunct="1">
                        <a:lnSpc>
                          <a:spcPct val="115000"/>
                        </a:lnSpc>
                        <a:spcBef>
                          <a:spcPts val="0"/>
                        </a:spcBef>
                        <a:spcAft>
                          <a:spcPts val="0"/>
                        </a:spcAft>
                        <a:buClrTx/>
                        <a:buSzTx/>
                        <a:buFontTx/>
                        <a:buNone/>
                        <a:tabLst/>
                        <a:defRPr/>
                      </a:pPr>
                      <a:r>
                        <a:rPr lang="en-US" sz="1400" b="0" kern="1200" dirty="0">
                          <a:solidFill>
                            <a:schemeClr val="tx1"/>
                          </a:solidFill>
                          <a:effectLst/>
                          <a:latin typeface="+mn-lt"/>
                          <a:ea typeface="+mn-ea"/>
                          <a:cs typeface="+mn-cs"/>
                        </a:rPr>
                        <a:t>“</a:t>
                      </a:r>
                      <a:r>
                        <a:rPr lang="es-ES" sz="1400" b="0" kern="1200" dirty="0">
                          <a:solidFill>
                            <a:schemeClr val="tx1"/>
                          </a:solidFill>
                          <a:effectLst/>
                          <a:latin typeface="+mn-lt"/>
                          <a:ea typeface="+mn-ea"/>
                          <a:cs typeface="+mn-cs"/>
                        </a:rPr>
                        <a:t>Contratar una (1) Empresa de Servicios Temporales – EST – que preste el servicio especializado de administración de personal en misión, para apoyar la gestión operativa de la SAE SAS”. </a:t>
                      </a:r>
                      <a:endParaRPr lang="es-CO" sz="1400" b="0" kern="1200" dirty="0">
                        <a:solidFill>
                          <a:schemeClr val="tx1"/>
                        </a:solidFill>
                        <a:effectLst/>
                        <a:latin typeface="+mn-lt"/>
                        <a:ea typeface="+mn-ea"/>
                        <a:cs typeface="+mn-cs"/>
                      </a:endParaRPr>
                    </a:p>
                  </a:txBody>
                  <a:tcPr marL="51435" marR="51435" marT="0" marB="0" anchor="ctr"/>
                </a:tc>
                <a:extLst>
                  <a:ext uri="{0D108BD9-81ED-4DB2-BD59-A6C34878D82A}">
                    <a16:rowId xmlns:a16="http://schemas.microsoft.com/office/drawing/2014/main" val="878309669"/>
                  </a:ext>
                </a:extLst>
              </a:tr>
              <a:tr h="358077">
                <a:tc>
                  <a:txBody>
                    <a:bodyPr/>
                    <a:lstStyle/>
                    <a:p>
                      <a:pPr>
                        <a:lnSpc>
                          <a:spcPct val="115000"/>
                        </a:lnSpc>
                        <a:spcAft>
                          <a:spcPts val="0"/>
                        </a:spcAft>
                      </a:pPr>
                      <a:r>
                        <a:rPr lang="es-CO" sz="1400" dirty="0">
                          <a:effectLst/>
                        </a:rPr>
                        <a:t>CONTRATISTA:</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es-ES" sz="1400" b="0" kern="1200" dirty="0">
                          <a:solidFill>
                            <a:schemeClr val="tx1"/>
                          </a:solidFill>
                          <a:effectLst/>
                          <a:latin typeface="+mn-lt"/>
                          <a:ea typeface="+mn-ea"/>
                          <a:cs typeface="+mn-cs"/>
                        </a:rPr>
                        <a:t>NASES UNION TEMPORAL - SAE</a:t>
                      </a:r>
                      <a:endParaRPr lang="es-CO" sz="1400" b="0" kern="1200" dirty="0">
                        <a:solidFill>
                          <a:schemeClr val="tx1"/>
                        </a:solidFill>
                        <a:effectLst/>
                        <a:latin typeface="+mn-lt"/>
                        <a:ea typeface="+mn-ea"/>
                        <a:cs typeface="+mn-cs"/>
                      </a:endParaRPr>
                    </a:p>
                  </a:txBody>
                  <a:tcPr marL="51435" marR="51435" marT="0" marB="0" anchor="ctr"/>
                </a:tc>
                <a:extLst>
                  <a:ext uri="{0D108BD9-81ED-4DB2-BD59-A6C34878D82A}">
                    <a16:rowId xmlns:a16="http://schemas.microsoft.com/office/drawing/2014/main" val="1897047095"/>
                  </a:ext>
                </a:extLst>
              </a:tr>
              <a:tr h="621115">
                <a:tc>
                  <a:txBody>
                    <a:bodyPr/>
                    <a:lstStyle/>
                    <a:p>
                      <a:pPr>
                        <a:lnSpc>
                          <a:spcPct val="115000"/>
                        </a:lnSpc>
                        <a:spcAft>
                          <a:spcPts val="0"/>
                        </a:spcAft>
                      </a:pPr>
                      <a:r>
                        <a:rPr lang="es-CO" sz="1400" dirty="0">
                          <a:effectLst/>
                        </a:rPr>
                        <a:t>VALOR ACTUAL DEL CONTRATO: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r>
                        <a:rPr lang="es-ES" sz="1400" b="0" kern="1200" dirty="0">
                          <a:solidFill>
                            <a:schemeClr val="tx1"/>
                          </a:solidFill>
                          <a:effectLst/>
                          <a:latin typeface="+mn-lt"/>
                          <a:ea typeface="+mn-ea"/>
                          <a:cs typeface="+mn-cs"/>
                        </a:rPr>
                        <a:t>DOS MIL NOVECIENTOS OCHENTA Y DOS MILLONES DE PESOS ($2,982,000,000) M/CTE.</a:t>
                      </a:r>
                      <a:endParaRPr lang="es-CO" sz="1400" b="0" kern="1200" dirty="0">
                        <a:solidFill>
                          <a:schemeClr val="tx1"/>
                        </a:solidFill>
                        <a:effectLst/>
                        <a:latin typeface="+mn-lt"/>
                        <a:ea typeface="+mn-ea"/>
                        <a:cs typeface="+mn-cs"/>
                      </a:endParaRPr>
                    </a:p>
                  </a:txBody>
                  <a:tcPr marL="51435" marR="51435" marT="0" marB="0" anchor="ctr"/>
                </a:tc>
                <a:extLst>
                  <a:ext uri="{0D108BD9-81ED-4DB2-BD59-A6C34878D82A}">
                    <a16:rowId xmlns:a16="http://schemas.microsoft.com/office/drawing/2014/main" val="2994007560"/>
                  </a:ext>
                </a:extLst>
              </a:tr>
              <a:tr h="577663">
                <a:tc>
                  <a:txBody>
                    <a:bodyPr/>
                    <a:lstStyle/>
                    <a:p>
                      <a:pPr>
                        <a:lnSpc>
                          <a:spcPct val="115000"/>
                        </a:lnSpc>
                        <a:spcAft>
                          <a:spcPts val="0"/>
                        </a:spcAft>
                      </a:pPr>
                      <a:r>
                        <a:rPr lang="es-CO" sz="1400" dirty="0">
                          <a:effectLst/>
                        </a:rPr>
                        <a:t>PLAZO DE EJECUCIÓN Y VIGENCIA ACTUAL DEL CONTRATO: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15000"/>
                        </a:lnSpc>
                        <a:spcAft>
                          <a:spcPts val="0"/>
                        </a:spcAft>
                      </a:pPr>
                      <a:r>
                        <a:rPr lang="es-CO" sz="1400" b="0" dirty="0">
                          <a:solidFill>
                            <a:schemeClr val="tx1"/>
                          </a:solidFill>
                          <a:effectLst/>
                        </a:rPr>
                        <a:t>La ejecución del contrato es</a:t>
                      </a:r>
                      <a:r>
                        <a:rPr lang="es-CO" sz="1400" b="0" baseline="0" dirty="0">
                          <a:solidFill>
                            <a:schemeClr val="tx1"/>
                          </a:solidFill>
                          <a:effectLst/>
                        </a:rPr>
                        <a:t> de doce </a:t>
                      </a:r>
                      <a:r>
                        <a:rPr lang="es-CO" sz="1400" b="0" dirty="0">
                          <a:solidFill>
                            <a:schemeClr val="tx1"/>
                          </a:solidFill>
                          <a:effectLst/>
                        </a:rPr>
                        <a:t>(12) meses.</a:t>
                      </a:r>
                      <a:endParaRPr lang="es-CO"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3414850377"/>
                  </a:ext>
                </a:extLst>
              </a:tr>
              <a:tr h="321163">
                <a:tc>
                  <a:txBody>
                    <a:bodyPr/>
                    <a:lstStyle/>
                    <a:p>
                      <a:pPr>
                        <a:lnSpc>
                          <a:spcPct val="115000"/>
                        </a:lnSpc>
                        <a:spcAft>
                          <a:spcPts val="0"/>
                        </a:spcAft>
                      </a:pPr>
                      <a:r>
                        <a:rPr lang="es-CO" sz="1400" dirty="0">
                          <a:effectLst/>
                        </a:rPr>
                        <a:t>FECHA DE INICIO: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es-CO" sz="1400" b="0" dirty="0">
                          <a:solidFill>
                            <a:schemeClr val="tx1"/>
                          </a:solidFill>
                          <a:effectLst/>
                        </a:rPr>
                        <a:t>16/04/2018  </a:t>
                      </a:r>
                      <a:endParaRPr lang="es-CO"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1481697236"/>
                  </a:ext>
                </a:extLst>
              </a:tr>
              <a:tr h="385396">
                <a:tc>
                  <a:txBody>
                    <a:bodyPr/>
                    <a:lstStyle/>
                    <a:p>
                      <a:pPr>
                        <a:lnSpc>
                          <a:spcPct val="115000"/>
                        </a:lnSpc>
                        <a:spcAft>
                          <a:spcPts val="0"/>
                        </a:spcAft>
                      </a:pPr>
                      <a:r>
                        <a:rPr lang="es-CO" sz="1400" dirty="0">
                          <a:effectLst/>
                        </a:rPr>
                        <a:t>FECHA DE TERMINACIÓN:</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es-CO" sz="1400" b="0" dirty="0">
                          <a:solidFill>
                            <a:schemeClr val="tx1"/>
                          </a:solidFill>
                          <a:effectLst/>
                        </a:rPr>
                        <a:t>15/04/2019</a:t>
                      </a:r>
                      <a:endParaRPr lang="es-CO"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3623964370"/>
                  </a:ext>
                </a:extLst>
              </a:tr>
            </a:tbl>
          </a:graphicData>
        </a:graphic>
      </p:graphicFrame>
    </p:spTree>
    <p:extLst>
      <p:ext uri="{BB962C8B-B14F-4D97-AF65-F5344CB8AC3E}">
        <p14:creationId xmlns:p14="http://schemas.microsoft.com/office/powerpoint/2010/main" val="21630983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31D66300-3FFD-4BAD-90DC-D980B1F4CAB5}"/>
              </a:ext>
            </a:extLst>
          </p:cNvPr>
          <p:cNvSpPr txBox="1"/>
          <p:nvPr/>
        </p:nvSpPr>
        <p:spPr>
          <a:xfrm>
            <a:off x="5025720" y="863913"/>
            <a:ext cx="5907922" cy="1183209"/>
          </a:xfrm>
          <a:prstGeom prst="rect">
            <a:avLst/>
          </a:prstGeom>
          <a:noFill/>
        </p:spPr>
        <p:txBody>
          <a:bodyPr wrap="square" rtlCol="0">
            <a:spAutoFit/>
          </a:bodyPr>
          <a:lstStyle/>
          <a:p>
            <a:pPr algn="ctr"/>
            <a:r>
              <a:rPr lang="es-CO" sz="2363" b="1" dirty="0">
                <a:solidFill>
                  <a:schemeClr val="tx2">
                    <a:lumMod val="50000"/>
                  </a:schemeClr>
                </a:solidFill>
              </a:rPr>
              <a:t>Autorización para realizar el Concurso público para contratar la Empresa de Servicios Temporales</a:t>
            </a:r>
            <a:endParaRPr lang="es-CO" sz="2363" dirty="0">
              <a:ea typeface="Calibri" panose="020F0502020204030204" pitchFamily="34" charset="0"/>
              <a:cs typeface="Times New Roman" panose="02020603050405020304" pitchFamily="18" charset="0"/>
            </a:endParaRPr>
          </a:p>
        </p:txBody>
      </p:sp>
      <p:sp>
        <p:nvSpPr>
          <p:cNvPr id="13" name="CuadroTexto 12">
            <a:extLst>
              <a:ext uri="{FF2B5EF4-FFF2-40B4-BE49-F238E27FC236}">
                <a16:creationId xmlns:a16="http://schemas.microsoft.com/office/drawing/2014/main" id="{8AB9FFE6-D087-4603-AB8C-FDA2CCBE4742}"/>
              </a:ext>
            </a:extLst>
          </p:cNvPr>
          <p:cNvSpPr txBox="1"/>
          <p:nvPr/>
        </p:nvSpPr>
        <p:spPr>
          <a:xfrm>
            <a:off x="1401636" y="863913"/>
            <a:ext cx="4172681" cy="954107"/>
          </a:xfrm>
          <a:prstGeom prst="rect">
            <a:avLst/>
          </a:prstGeom>
          <a:noFill/>
        </p:spPr>
        <p:txBody>
          <a:bodyPr wrap="square" rtlCol="0">
            <a:spAutoFit/>
          </a:bodyPr>
          <a:lstStyle/>
          <a:p>
            <a:r>
              <a:rPr lang="es-CO" sz="2800" b="1" dirty="0">
                <a:solidFill>
                  <a:schemeClr val="bg1">
                    <a:lumMod val="50000"/>
                  </a:schemeClr>
                </a:solidFill>
                <a:latin typeface="Raleway"/>
              </a:rPr>
              <a:t>Solicitud a la Junta Directiva</a:t>
            </a:r>
          </a:p>
        </p:txBody>
      </p:sp>
      <p:sp>
        <p:nvSpPr>
          <p:cNvPr id="14" name="2 Subtítulo">
            <a:extLst>
              <a:ext uri="{FF2B5EF4-FFF2-40B4-BE49-F238E27FC236}">
                <a16:creationId xmlns:a16="http://schemas.microsoft.com/office/drawing/2014/main" id="{B48C4880-1A83-4DFD-ABF5-A43777001C34}"/>
              </a:ext>
            </a:extLst>
          </p:cNvPr>
          <p:cNvSpPr txBox="1">
            <a:spLocks/>
          </p:cNvSpPr>
          <p:nvPr/>
        </p:nvSpPr>
        <p:spPr>
          <a:xfrm>
            <a:off x="1583769" y="2696670"/>
            <a:ext cx="2232248" cy="769441"/>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fontAlgn="auto">
              <a:spcBef>
                <a:spcPct val="20000"/>
              </a:spcBef>
              <a:spcAft>
                <a:spcPts val="0"/>
              </a:spcAft>
              <a:defRPr/>
            </a:pPr>
            <a:r>
              <a:rPr lang="es-ES" sz="2000" b="1" dirty="0">
                <a:solidFill>
                  <a:schemeClr val="accent1">
                    <a:lumMod val="75000"/>
                  </a:schemeClr>
                </a:solidFill>
                <a:latin typeface="+mn-lt"/>
              </a:rPr>
              <a:t>  </a:t>
            </a:r>
            <a:r>
              <a:rPr lang="es-ES" sz="2000" b="1" dirty="0">
                <a:solidFill>
                  <a:schemeClr val="accent1">
                    <a:lumMod val="75000"/>
                  </a:schemeClr>
                </a:solidFill>
                <a:latin typeface="Arial Narrow" panose="020B0606020202030204" pitchFamily="34" charset="0"/>
              </a:rPr>
              <a:t>Justificación</a:t>
            </a:r>
          </a:p>
          <a:p>
            <a:pPr fontAlgn="auto">
              <a:spcBef>
                <a:spcPct val="20000"/>
              </a:spcBef>
              <a:spcAft>
                <a:spcPts val="0"/>
              </a:spcAft>
              <a:defRPr/>
            </a:pPr>
            <a:endParaRPr lang="es-CO" sz="2000" b="1" dirty="0">
              <a:solidFill>
                <a:schemeClr val="accent1">
                  <a:lumMod val="75000"/>
                </a:schemeClr>
              </a:solidFill>
              <a:latin typeface="+mn-lt"/>
            </a:endParaRPr>
          </a:p>
        </p:txBody>
      </p:sp>
      <p:sp>
        <p:nvSpPr>
          <p:cNvPr id="15" name="3 Abrir llave">
            <a:extLst>
              <a:ext uri="{FF2B5EF4-FFF2-40B4-BE49-F238E27FC236}">
                <a16:creationId xmlns:a16="http://schemas.microsoft.com/office/drawing/2014/main" id="{3D9E5102-2EE8-4804-A5C6-C9AFDC4AB7B6}"/>
              </a:ext>
            </a:extLst>
          </p:cNvPr>
          <p:cNvSpPr/>
          <p:nvPr/>
        </p:nvSpPr>
        <p:spPr>
          <a:xfrm>
            <a:off x="3647728" y="1832573"/>
            <a:ext cx="396044" cy="1679322"/>
          </a:xfrm>
          <a:prstGeom prst="leftBrace">
            <a:avLst>
              <a:gd name="adj1" fmla="val 1383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16" name="2 CuadroTexto">
            <a:extLst>
              <a:ext uri="{FF2B5EF4-FFF2-40B4-BE49-F238E27FC236}">
                <a16:creationId xmlns:a16="http://schemas.microsoft.com/office/drawing/2014/main" id="{09E8637A-3DE3-4C98-B428-30D1F22DEC49}"/>
              </a:ext>
            </a:extLst>
          </p:cNvPr>
          <p:cNvSpPr txBox="1"/>
          <p:nvPr/>
        </p:nvSpPr>
        <p:spPr>
          <a:xfrm>
            <a:off x="4043772" y="2068993"/>
            <a:ext cx="6812627" cy="1323439"/>
          </a:xfrm>
          <a:prstGeom prst="rect">
            <a:avLst/>
          </a:prstGeom>
          <a:noFill/>
        </p:spPr>
        <p:txBody>
          <a:bodyPr wrap="square" rtlCol="0">
            <a:spAutoFit/>
          </a:bodyPr>
          <a:lstStyle/>
          <a:p>
            <a:pPr algn="just"/>
            <a:r>
              <a:rPr lang="es-ES" sz="1600" dirty="0">
                <a:latin typeface="Arial Narrow" panose="020B0606020202030204" pitchFamily="34" charset="0"/>
              </a:rPr>
              <a:t>Para SAE SAS, es indispensable la contratación de una empresa de servicios temporales, para atender las labores ocasionales, accidentales o transitorias, los reemplazos de personal en vacaciones, en uso de licencia, en incapacidad por enfermedad o maternidad y los incrementos en la prestación de servicios (planes de choque, </a:t>
            </a:r>
            <a:r>
              <a:rPr lang="es-CO" sz="1600" dirty="0">
                <a:latin typeface="Arial Narrow" panose="020B0606020202030204" pitchFamily="34" charset="0"/>
              </a:rPr>
              <a:t>Decreto No. 1407 de 2017)</a:t>
            </a:r>
            <a:r>
              <a:rPr lang="es-ES" sz="1600" dirty="0">
                <a:latin typeface="Arial Narrow" panose="020B0606020202030204" pitchFamily="34" charset="0"/>
              </a:rPr>
              <a:t>.</a:t>
            </a:r>
            <a:endParaRPr lang="es-CO" sz="1600" dirty="0">
              <a:latin typeface="Arial Narrow" panose="020B0606020202030204" pitchFamily="34" charset="0"/>
            </a:endParaRPr>
          </a:p>
        </p:txBody>
      </p:sp>
      <p:sp>
        <p:nvSpPr>
          <p:cNvPr id="17" name="2 Subtítulo">
            <a:extLst>
              <a:ext uri="{FF2B5EF4-FFF2-40B4-BE49-F238E27FC236}">
                <a16:creationId xmlns:a16="http://schemas.microsoft.com/office/drawing/2014/main" id="{F662B247-1A9B-4EDB-871D-98D19B1B1AEF}"/>
              </a:ext>
            </a:extLst>
          </p:cNvPr>
          <p:cNvSpPr txBox="1">
            <a:spLocks/>
          </p:cNvSpPr>
          <p:nvPr/>
        </p:nvSpPr>
        <p:spPr>
          <a:xfrm>
            <a:off x="1695961" y="4122968"/>
            <a:ext cx="1385495" cy="769441"/>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fontAlgn="auto">
              <a:spcBef>
                <a:spcPct val="20000"/>
              </a:spcBef>
              <a:spcAft>
                <a:spcPts val="0"/>
              </a:spcAft>
              <a:defRPr/>
            </a:pPr>
            <a:r>
              <a:rPr lang="es-ES" sz="2000" b="1" dirty="0">
                <a:solidFill>
                  <a:schemeClr val="accent1">
                    <a:lumMod val="75000"/>
                  </a:schemeClr>
                </a:solidFill>
                <a:latin typeface="Arial Narrow" panose="020B0606020202030204" pitchFamily="34" charset="0"/>
              </a:rPr>
              <a:t>Objeto</a:t>
            </a:r>
          </a:p>
          <a:p>
            <a:pPr fontAlgn="auto">
              <a:spcBef>
                <a:spcPct val="20000"/>
              </a:spcBef>
              <a:spcAft>
                <a:spcPts val="0"/>
              </a:spcAft>
              <a:defRPr/>
            </a:pPr>
            <a:endParaRPr lang="es-CO" sz="2000" b="1" dirty="0">
              <a:solidFill>
                <a:schemeClr val="accent1">
                  <a:lumMod val="75000"/>
                </a:schemeClr>
              </a:solidFill>
              <a:latin typeface="+mn-lt"/>
            </a:endParaRPr>
          </a:p>
        </p:txBody>
      </p:sp>
      <p:sp>
        <p:nvSpPr>
          <p:cNvPr id="18" name="44 Abrir llave">
            <a:extLst>
              <a:ext uri="{FF2B5EF4-FFF2-40B4-BE49-F238E27FC236}">
                <a16:creationId xmlns:a16="http://schemas.microsoft.com/office/drawing/2014/main" id="{F53C4284-10FA-4D11-B5C3-77E0ED48F880}"/>
              </a:ext>
            </a:extLst>
          </p:cNvPr>
          <p:cNvSpPr/>
          <p:nvPr/>
        </p:nvSpPr>
        <p:spPr>
          <a:xfrm>
            <a:off x="3701734" y="3649582"/>
            <a:ext cx="288032" cy="1242827"/>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19" name="43 CuadroTexto">
            <a:extLst>
              <a:ext uri="{FF2B5EF4-FFF2-40B4-BE49-F238E27FC236}">
                <a16:creationId xmlns:a16="http://schemas.microsoft.com/office/drawing/2014/main" id="{AE446554-1C5B-4DF7-BBEB-A21253B997B9}"/>
              </a:ext>
            </a:extLst>
          </p:cNvPr>
          <p:cNvSpPr txBox="1"/>
          <p:nvPr/>
        </p:nvSpPr>
        <p:spPr>
          <a:xfrm>
            <a:off x="4110884" y="3695213"/>
            <a:ext cx="6745515" cy="1077218"/>
          </a:xfrm>
          <a:prstGeom prst="rect">
            <a:avLst/>
          </a:prstGeom>
          <a:noFill/>
        </p:spPr>
        <p:txBody>
          <a:bodyPr wrap="square" rtlCol="0">
            <a:spAutoFit/>
          </a:bodyPr>
          <a:lstStyle/>
          <a:p>
            <a:pPr algn="just"/>
            <a:r>
              <a:rPr lang="es-ES" sz="1600" dirty="0">
                <a:latin typeface="Arial Narrow" panose="020B0606020202030204" pitchFamily="34" charset="0"/>
              </a:rPr>
              <a:t>Contratar una (1) Empresa de Servicios Temporales – EST – que preste el servicio especializado de administración de personal en misión, para apoyar la gestión operativa de la SAE SAS, de acuerdo con las necesidades y requerimientos efectuados por la Sociedad.</a:t>
            </a:r>
            <a:endParaRPr lang="es-CO" sz="1600" dirty="0">
              <a:latin typeface="Arial Narrow" panose="020B0606020202030204" pitchFamily="34" charset="0"/>
            </a:endParaRPr>
          </a:p>
        </p:txBody>
      </p:sp>
      <p:sp>
        <p:nvSpPr>
          <p:cNvPr id="20" name="Rectángulo 19">
            <a:extLst>
              <a:ext uri="{FF2B5EF4-FFF2-40B4-BE49-F238E27FC236}">
                <a16:creationId xmlns:a16="http://schemas.microsoft.com/office/drawing/2014/main" id="{68729CA0-83AE-47BA-B3E2-A4126FB67CCF}"/>
              </a:ext>
            </a:extLst>
          </p:cNvPr>
          <p:cNvSpPr/>
          <p:nvPr/>
        </p:nvSpPr>
        <p:spPr>
          <a:xfrm>
            <a:off x="1777094" y="5347123"/>
            <a:ext cx="679994" cy="369332"/>
          </a:xfrm>
          <a:prstGeom prst="rect">
            <a:avLst/>
          </a:prstGeom>
        </p:spPr>
        <p:txBody>
          <a:bodyPr wrap="square">
            <a:spAutoFit/>
          </a:bodyPr>
          <a:lstStyle/>
          <a:p>
            <a:pPr>
              <a:spcBef>
                <a:spcPct val="20000"/>
              </a:spcBef>
              <a:defRPr/>
            </a:pPr>
            <a:r>
              <a:rPr lang="es-ES" b="1" dirty="0">
                <a:solidFill>
                  <a:schemeClr val="accent1">
                    <a:lumMod val="75000"/>
                  </a:schemeClr>
                </a:solidFill>
                <a:latin typeface="Arial Narrow" panose="020B0606020202030204" pitchFamily="34" charset="0"/>
              </a:rPr>
              <a:t>Plazo</a:t>
            </a:r>
          </a:p>
        </p:txBody>
      </p:sp>
      <p:sp>
        <p:nvSpPr>
          <p:cNvPr id="21" name="12 Abrir llave">
            <a:extLst>
              <a:ext uri="{FF2B5EF4-FFF2-40B4-BE49-F238E27FC236}">
                <a16:creationId xmlns:a16="http://schemas.microsoft.com/office/drawing/2014/main" id="{04D0DEF4-80D3-49EC-B686-D1A944F5F177}"/>
              </a:ext>
            </a:extLst>
          </p:cNvPr>
          <p:cNvSpPr/>
          <p:nvPr/>
        </p:nvSpPr>
        <p:spPr>
          <a:xfrm>
            <a:off x="3762900" y="5207103"/>
            <a:ext cx="243644" cy="578854"/>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22" name="Rectángulo 21">
            <a:extLst>
              <a:ext uri="{FF2B5EF4-FFF2-40B4-BE49-F238E27FC236}">
                <a16:creationId xmlns:a16="http://schemas.microsoft.com/office/drawing/2014/main" id="{75AF5D47-B5D7-47C9-B197-5C823DFC337C}"/>
              </a:ext>
            </a:extLst>
          </p:cNvPr>
          <p:cNvSpPr/>
          <p:nvPr/>
        </p:nvSpPr>
        <p:spPr>
          <a:xfrm>
            <a:off x="4110884" y="5302350"/>
            <a:ext cx="6384140" cy="338554"/>
          </a:xfrm>
          <a:prstGeom prst="rect">
            <a:avLst/>
          </a:prstGeom>
        </p:spPr>
        <p:txBody>
          <a:bodyPr wrap="square">
            <a:spAutoFit/>
          </a:bodyPr>
          <a:lstStyle/>
          <a:p>
            <a:pPr algn="just"/>
            <a:r>
              <a:rPr lang="es-CO" sz="1600" dirty="0">
                <a:latin typeface="Arial Narrow" panose="020B0606020202030204" pitchFamily="34" charset="0"/>
              </a:rPr>
              <a:t>El contrato tendrá una duración de doce (12) meses.</a:t>
            </a:r>
          </a:p>
        </p:txBody>
      </p:sp>
    </p:spTree>
    <p:extLst>
      <p:ext uri="{BB962C8B-B14F-4D97-AF65-F5344CB8AC3E}">
        <p14:creationId xmlns:p14="http://schemas.microsoft.com/office/powerpoint/2010/main" val="25785462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3" name="CuadroTexto 12">
            <a:extLst>
              <a:ext uri="{FF2B5EF4-FFF2-40B4-BE49-F238E27FC236}">
                <a16:creationId xmlns:a16="http://schemas.microsoft.com/office/drawing/2014/main" id="{8AB9FFE6-D087-4603-AB8C-FDA2CCBE4742}"/>
              </a:ext>
            </a:extLst>
          </p:cNvPr>
          <p:cNvSpPr txBox="1"/>
          <p:nvPr/>
        </p:nvSpPr>
        <p:spPr>
          <a:xfrm>
            <a:off x="1401636" y="863913"/>
            <a:ext cx="4172681" cy="954107"/>
          </a:xfrm>
          <a:prstGeom prst="rect">
            <a:avLst/>
          </a:prstGeom>
          <a:noFill/>
        </p:spPr>
        <p:txBody>
          <a:bodyPr wrap="square" rtlCol="0">
            <a:spAutoFit/>
          </a:bodyPr>
          <a:lstStyle/>
          <a:p>
            <a:r>
              <a:rPr lang="es-CO" sz="2800" b="1" dirty="0">
                <a:solidFill>
                  <a:schemeClr val="bg1">
                    <a:lumMod val="50000"/>
                  </a:schemeClr>
                </a:solidFill>
                <a:latin typeface="Raleway"/>
              </a:rPr>
              <a:t>Solicitud a la Junta Directiva</a:t>
            </a:r>
          </a:p>
        </p:txBody>
      </p:sp>
      <p:sp>
        <p:nvSpPr>
          <p:cNvPr id="23" name="Rectángulo 22">
            <a:extLst>
              <a:ext uri="{FF2B5EF4-FFF2-40B4-BE49-F238E27FC236}">
                <a16:creationId xmlns:a16="http://schemas.microsoft.com/office/drawing/2014/main" id="{7CBC62F0-425A-4CC0-9A7E-58D8F1A065AA}"/>
              </a:ext>
            </a:extLst>
          </p:cNvPr>
          <p:cNvSpPr/>
          <p:nvPr/>
        </p:nvSpPr>
        <p:spPr>
          <a:xfrm>
            <a:off x="1908406" y="2266542"/>
            <a:ext cx="1385316" cy="701731"/>
          </a:xfrm>
          <a:prstGeom prst="rect">
            <a:avLst/>
          </a:prstGeom>
        </p:spPr>
        <p:txBody>
          <a:bodyPr wrap="none">
            <a:spAutoFit/>
          </a:bodyPr>
          <a:lstStyle/>
          <a:p>
            <a:pPr algn="ctr">
              <a:spcBef>
                <a:spcPct val="20000"/>
              </a:spcBef>
              <a:defRPr/>
            </a:pPr>
            <a:r>
              <a:rPr lang="es-ES" b="1" dirty="0">
                <a:solidFill>
                  <a:schemeClr val="accent1">
                    <a:lumMod val="75000"/>
                  </a:schemeClr>
                </a:solidFill>
                <a:latin typeface="Arial Narrow" panose="020B0606020202030204" pitchFamily="34" charset="0"/>
              </a:rPr>
              <a:t>Presupuesto </a:t>
            </a:r>
          </a:p>
          <a:p>
            <a:pPr algn="ctr">
              <a:spcBef>
                <a:spcPct val="20000"/>
              </a:spcBef>
              <a:defRPr/>
            </a:pPr>
            <a:r>
              <a:rPr lang="es-ES" b="1" dirty="0">
                <a:solidFill>
                  <a:schemeClr val="accent1">
                    <a:lumMod val="75000"/>
                  </a:schemeClr>
                </a:solidFill>
                <a:latin typeface="Arial Narrow" panose="020B0606020202030204" pitchFamily="34" charset="0"/>
              </a:rPr>
              <a:t>Oficial</a:t>
            </a:r>
          </a:p>
        </p:txBody>
      </p:sp>
      <p:sp>
        <p:nvSpPr>
          <p:cNvPr id="24" name="12 Abrir llave">
            <a:extLst>
              <a:ext uri="{FF2B5EF4-FFF2-40B4-BE49-F238E27FC236}">
                <a16:creationId xmlns:a16="http://schemas.microsoft.com/office/drawing/2014/main" id="{0526F98E-28CB-49CD-A508-DC6D3C5576F6}"/>
              </a:ext>
            </a:extLst>
          </p:cNvPr>
          <p:cNvSpPr/>
          <p:nvPr/>
        </p:nvSpPr>
        <p:spPr>
          <a:xfrm>
            <a:off x="3487976" y="2160995"/>
            <a:ext cx="238828" cy="1099994"/>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just"/>
            <a:endParaRPr lang="es-CO" dirty="0"/>
          </a:p>
        </p:txBody>
      </p:sp>
      <p:sp>
        <p:nvSpPr>
          <p:cNvPr id="26" name="2 Subtítulo">
            <a:extLst>
              <a:ext uri="{FF2B5EF4-FFF2-40B4-BE49-F238E27FC236}">
                <a16:creationId xmlns:a16="http://schemas.microsoft.com/office/drawing/2014/main" id="{B845D1B5-CC88-4849-B239-BA91E707706D}"/>
              </a:ext>
            </a:extLst>
          </p:cNvPr>
          <p:cNvSpPr txBox="1">
            <a:spLocks/>
          </p:cNvSpPr>
          <p:nvPr/>
        </p:nvSpPr>
        <p:spPr>
          <a:xfrm>
            <a:off x="1248611" y="4687988"/>
            <a:ext cx="2232248" cy="769441"/>
          </a:xfrm>
          <a:prstGeom prst="rect">
            <a:avLst/>
          </a:prstGeom>
        </p:spPr>
        <p:txBody>
          <a:bodyPr wrap="square">
            <a:spAutoFit/>
          </a:bodyPr>
          <a:lstStyle>
            <a:defPPr>
              <a:defRPr lang="es-C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fontAlgn="auto">
              <a:spcBef>
                <a:spcPct val="20000"/>
              </a:spcBef>
              <a:spcAft>
                <a:spcPts val="0"/>
              </a:spcAft>
              <a:defRPr/>
            </a:pPr>
            <a:r>
              <a:rPr lang="es-ES" sz="2000" b="1" dirty="0">
                <a:solidFill>
                  <a:schemeClr val="accent1">
                    <a:lumMod val="75000"/>
                  </a:schemeClr>
                </a:solidFill>
                <a:latin typeface="+mn-lt"/>
              </a:rPr>
              <a:t> </a:t>
            </a:r>
            <a:r>
              <a:rPr lang="es-ES" sz="2000" b="1" dirty="0">
                <a:solidFill>
                  <a:schemeClr val="accent1">
                    <a:lumMod val="75000"/>
                  </a:schemeClr>
                </a:solidFill>
                <a:latin typeface="Arial Narrow" panose="020B0606020202030204" pitchFamily="34" charset="0"/>
              </a:rPr>
              <a:t>Lugar</a:t>
            </a:r>
          </a:p>
          <a:p>
            <a:pPr algn="ctr" fontAlgn="auto">
              <a:spcBef>
                <a:spcPct val="20000"/>
              </a:spcBef>
              <a:spcAft>
                <a:spcPts val="0"/>
              </a:spcAft>
              <a:defRPr/>
            </a:pPr>
            <a:r>
              <a:rPr lang="es-ES" sz="2000" b="1" dirty="0">
                <a:solidFill>
                  <a:schemeClr val="accent1">
                    <a:lumMod val="75000"/>
                  </a:schemeClr>
                </a:solidFill>
                <a:latin typeface="Arial Narrow" panose="020B0606020202030204" pitchFamily="34" charset="0"/>
              </a:rPr>
              <a:t>de ejecución</a:t>
            </a:r>
            <a:endParaRPr lang="es-CO" sz="2000" b="1" dirty="0">
              <a:solidFill>
                <a:schemeClr val="accent1">
                  <a:lumMod val="75000"/>
                </a:schemeClr>
              </a:solidFill>
              <a:latin typeface="Arial Narrow" panose="020B0606020202030204" pitchFamily="34" charset="0"/>
            </a:endParaRPr>
          </a:p>
        </p:txBody>
      </p:sp>
      <p:sp>
        <p:nvSpPr>
          <p:cNvPr id="27" name="47 Abrir llave">
            <a:extLst>
              <a:ext uri="{FF2B5EF4-FFF2-40B4-BE49-F238E27FC236}">
                <a16:creationId xmlns:a16="http://schemas.microsoft.com/office/drawing/2014/main" id="{EFBA268E-04A8-45D3-A9F2-54F10144EA45}"/>
              </a:ext>
            </a:extLst>
          </p:cNvPr>
          <p:cNvSpPr/>
          <p:nvPr/>
        </p:nvSpPr>
        <p:spPr>
          <a:xfrm>
            <a:off x="3307956" y="4472544"/>
            <a:ext cx="360040" cy="1200330"/>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dirty="0"/>
          </a:p>
        </p:txBody>
      </p:sp>
      <p:sp>
        <p:nvSpPr>
          <p:cNvPr id="28" name="46 CuadroTexto">
            <a:extLst>
              <a:ext uri="{FF2B5EF4-FFF2-40B4-BE49-F238E27FC236}">
                <a16:creationId xmlns:a16="http://schemas.microsoft.com/office/drawing/2014/main" id="{3680844E-D2DF-4F1C-89AD-8EF63DD517F2}"/>
              </a:ext>
            </a:extLst>
          </p:cNvPr>
          <p:cNvSpPr txBox="1"/>
          <p:nvPr/>
        </p:nvSpPr>
        <p:spPr>
          <a:xfrm>
            <a:off x="3653762" y="4635866"/>
            <a:ext cx="7609346" cy="923330"/>
          </a:xfrm>
          <a:prstGeom prst="rect">
            <a:avLst/>
          </a:prstGeom>
          <a:noFill/>
        </p:spPr>
        <p:txBody>
          <a:bodyPr wrap="square" rtlCol="0">
            <a:spAutoFit/>
          </a:bodyPr>
          <a:lstStyle/>
          <a:p>
            <a:pPr lvl="0" algn="just"/>
            <a:r>
              <a:rPr lang="es-ES" dirty="0">
                <a:latin typeface="Arial Narrow" panose="020B0606020202030204" pitchFamily="34" charset="0"/>
              </a:rPr>
              <a:t>Se desarrollará en las instalaciones de la Sociedad de Activos Especiales S.A.S.- SAE, en la ciudad de Bogotá, Cali, Medellín, Barranquilla y en cualquier otro del territorio colombiano donde el supervisor del contrato indique que se deba prestar el servicio.</a:t>
            </a:r>
            <a:endParaRPr lang="es-CO" sz="1600" dirty="0">
              <a:latin typeface="Arial Narrow" panose="020B0606020202030204" pitchFamily="34" charset="0"/>
            </a:endParaRPr>
          </a:p>
        </p:txBody>
      </p:sp>
      <p:sp>
        <p:nvSpPr>
          <p:cNvPr id="19" name="CuadroTexto 18">
            <a:extLst>
              <a:ext uri="{FF2B5EF4-FFF2-40B4-BE49-F238E27FC236}">
                <a16:creationId xmlns:a16="http://schemas.microsoft.com/office/drawing/2014/main" id="{380636D3-1A01-4FE7-81CF-C8DF52EA4BB0}"/>
              </a:ext>
            </a:extLst>
          </p:cNvPr>
          <p:cNvSpPr txBox="1"/>
          <p:nvPr/>
        </p:nvSpPr>
        <p:spPr>
          <a:xfrm>
            <a:off x="5230189" y="765586"/>
            <a:ext cx="5977503" cy="1183209"/>
          </a:xfrm>
          <a:prstGeom prst="rect">
            <a:avLst/>
          </a:prstGeom>
          <a:noFill/>
        </p:spPr>
        <p:txBody>
          <a:bodyPr wrap="square" rtlCol="0">
            <a:spAutoFit/>
          </a:bodyPr>
          <a:lstStyle/>
          <a:p>
            <a:pPr algn="ctr"/>
            <a:r>
              <a:rPr lang="es-CO" sz="2363" b="1" dirty="0">
                <a:solidFill>
                  <a:schemeClr val="tx2">
                    <a:lumMod val="50000"/>
                  </a:schemeClr>
                </a:solidFill>
              </a:rPr>
              <a:t>Autorización para realizar el Concurso público para contratar la Empresa de Servicios Temporales</a:t>
            </a:r>
            <a:endParaRPr lang="es-CO" sz="2363" dirty="0">
              <a:ea typeface="Calibri" panose="020F0502020204030204" pitchFamily="34" charset="0"/>
              <a:cs typeface="Times New Roman" panose="02020603050405020304" pitchFamily="18" charset="0"/>
            </a:endParaRPr>
          </a:p>
        </p:txBody>
      </p:sp>
      <p:sp>
        <p:nvSpPr>
          <p:cNvPr id="29" name="Rectángulo 28">
            <a:extLst>
              <a:ext uri="{FF2B5EF4-FFF2-40B4-BE49-F238E27FC236}">
                <a16:creationId xmlns:a16="http://schemas.microsoft.com/office/drawing/2014/main" id="{7CF50887-D992-4145-ADDD-DCFA73119BCC}"/>
              </a:ext>
            </a:extLst>
          </p:cNvPr>
          <p:cNvSpPr/>
          <p:nvPr/>
        </p:nvSpPr>
        <p:spPr>
          <a:xfrm>
            <a:off x="3788099" y="2228671"/>
            <a:ext cx="7229840" cy="1200329"/>
          </a:xfrm>
          <a:prstGeom prst="rect">
            <a:avLst/>
          </a:prstGeom>
        </p:spPr>
        <p:txBody>
          <a:bodyPr wrap="square">
            <a:spAutoFit/>
          </a:bodyPr>
          <a:lstStyle/>
          <a:p>
            <a:pPr algn="just"/>
            <a:r>
              <a:rPr lang="es-ES" dirty="0"/>
              <a:t>El valor estimado del contrato será hasta la suma de </a:t>
            </a:r>
            <a:r>
              <a:rPr lang="es-CO" b="1" dirty="0"/>
              <a:t>TRES MIL DOSCIENTOS CINCUENTA MILLONES DE PESOS M/TE ($3.250.000.000) </a:t>
            </a:r>
            <a:r>
              <a:rPr lang="es-ES" dirty="0"/>
              <a:t>monto que incluye IVA, impuestos, tasas y contribuciones a los que haya lugar.</a:t>
            </a:r>
            <a:endParaRPr lang="es-CO" dirty="0"/>
          </a:p>
          <a:p>
            <a:pPr algn="just"/>
            <a:endParaRPr lang="es-CO" dirty="0">
              <a:latin typeface="Times New Roman" panose="02020603050405020304" pitchFamily="18" charset="0"/>
              <a:ea typeface="Times New Roman" panose="02020603050405020304" pitchFamily="18" charset="0"/>
            </a:endParaRPr>
          </a:p>
        </p:txBody>
      </p:sp>
      <p:graphicFrame>
        <p:nvGraphicFramePr>
          <p:cNvPr id="4" name="Objeto 3">
            <a:extLst>
              <a:ext uri="{FF2B5EF4-FFF2-40B4-BE49-F238E27FC236}">
                <a16:creationId xmlns:a16="http://schemas.microsoft.com/office/drawing/2014/main" id="{163DEC6C-CB17-428C-B39A-3E353D8A2BD8}"/>
              </a:ext>
            </a:extLst>
          </p:cNvPr>
          <p:cNvGraphicFramePr>
            <a:graphicFrameLocks noChangeAspect="1"/>
          </p:cNvGraphicFramePr>
          <p:nvPr>
            <p:extLst/>
          </p:nvPr>
        </p:nvGraphicFramePr>
        <p:xfrm>
          <a:off x="6591781" y="3395685"/>
          <a:ext cx="4276725" cy="771525"/>
        </p:xfrm>
        <a:graphic>
          <a:graphicData uri="http://schemas.openxmlformats.org/presentationml/2006/ole">
            <mc:AlternateContent xmlns:mc="http://schemas.openxmlformats.org/markup-compatibility/2006">
              <mc:Choice xmlns:v="urn:schemas-microsoft-com:vml" Requires="v">
                <p:oleObj spid="_x0000_s2076" name="Worksheet" r:id="rId5" imgW="4276882" imgH="771704" progId="Excel.Sheet.12">
                  <p:embed/>
                </p:oleObj>
              </mc:Choice>
              <mc:Fallback>
                <p:oleObj name="Worksheet" r:id="rId5" imgW="4276882" imgH="771704" progId="Excel.Sheet.12">
                  <p:embed/>
                  <p:pic>
                    <p:nvPicPr>
                      <p:cNvPr id="4" name="Objeto 3">
                        <a:extLst>
                          <a:ext uri="{FF2B5EF4-FFF2-40B4-BE49-F238E27FC236}">
                            <a16:creationId xmlns:a16="http://schemas.microsoft.com/office/drawing/2014/main" id="{163DEC6C-CB17-428C-B39A-3E353D8A2BD8}"/>
                          </a:ext>
                        </a:extLst>
                      </p:cNvPr>
                      <p:cNvPicPr/>
                      <p:nvPr/>
                    </p:nvPicPr>
                    <p:blipFill>
                      <a:blip r:embed="rId6"/>
                      <a:stretch>
                        <a:fillRect/>
                      </a:stretch>
                    </p:blipFill>
                    <p:spPr>
                      <a:xfrm>
                        <a:off x="6591781" y="3395685"/>
                        <a:ext cx="4276725" cy="771525"/>
                      </a:xfrm>
                      <a:prstGeom prst="rect">
                        <a:avLst/>
                      </a:prstGeom>
                    </p:spPr>
                  </p:pic>
                </p:oleObj>
              </mc:Fallback>
            </mc:AlternateContent>
          </a:graphicData>
        </a:graphic>
      </p:graphicFrame>
    </p:spTree>
    <p:extLst>
      <p:ext uri="{BB962C8B-B14F-4D97-AF65-F5344CB8AC3E}">
        <p14:creationId xmlns:p14="http://schemas.microsoft.com/office/powerpoint/2010/main" val="12215803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649837" y="2767280"/>
            <a:ext cx="9143999" cy="707886"/>
          </a:xfrm>
          <a:prstGeom prst="rect">
            <a:avLst/>
          </a:prstGeom>
          <a:noFill/>
        </p:spPr>
        <p:txBody>
          <a:bodyPr wrap="square" rtlCol="0">
            <a:spAutoFit/>
          </a:bodyPr>
          <a:lstStyle>
            <a:defPPr>
              <a:defRPr lang="es-ES"/>
            </a:defPPr>
            <a:lvl1pPr algn="ctr">
              <a:defRPr sz="4000">
                <a:solidFill>
                  <a:srgbClr val="000A8B"/>
                </a:solidFill>
              </a:defRPr>
            </a:lvl1pPr>
          </a:lstStyle>
          <a:p>
            <a:r>
              <a:rPr lang="es-CO" dirty="0"/>
              <a:t>7. VARIOS</a:t>
            </a:r>
            <a:endParaRPr lang="es-ES" dirty="0"/>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612017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9258"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3" name="CuadroTexto 12">
            <a:extLst>
              <a:ext uri="{FF2B5EF4-FFF2-40B4-BE49-F238E27FC236}">
                <a16:creationId xmlns:a16="http://schemas.microsoft.com/office/drawing/2014/main" id="{8AB9FFE6-D087-4603-AB8C-FDA2CCBE4742}"/>
              </a:ext>
            </a:extLst>
          </p:cNvPr>
          <p:cNvSpPr txBox="1"/>
          <p:nvPr/>
        </p:nvSpPr>
        <p:spPr>
          <a:xfrm>
            <a:off x="988532" y="1033546"/>
            <a:ext cx="8541362" cy="523220"/>
          </a:xfrm>
          <a:prstGeom prst="rect">
            <a:avLst/>
          </a:prstGeom>
          <a:noFill/>
        </p:spPr>
        <p:txBody>
          <a:bodyPr wrap="square" rtlCol="0">
            <a:spAutoFit/>
          </a:bodyPr>
          <a:lstStyle/>
          <a:p>
            <a:r>
              <a:rPr lang="es-CO" sz="2800" b="1" dirty="0">
                <a:solidFill>
                  <a:schemeClr val="bg1">
                    <a:lumMod val="50000"/>
                  </a:schemeClr>
                </a:solidFill>
              </a:rPr>
              <a:t>Propuesta 	Prima Extralegal de Vacaciones</a:t>
            </a:r>
          </a:p>
        </p:txBody>
      </p:sp>
      <p:sp>
        <p:nvSpPr>
          <p:cNvPr id="19" name="Rectángulo 18">
            <a:extLst>
              <a:ext uri="{FF2B5EF4-FFF2-40B4-BE49-F238E27FC236}">
                <a16:creationId xmlns:a16="http://schemas.microsoft.com/office/drawing/2014/main" id="{1C209302-EA63-43A7-A386-CD8AF362905C}"/>
              </a:ext>
            </a:extLst>
          </p:cNvPr>
          <p:cNvSpPr/>
          <p:nvPr/>
        </p:nvSpPr>
        <p:spPr>
          <a:xfrm>
            <a:off x="1183545" y="2657163"/>
            <a:ext cx="10485540" cy="2092881"/>
          </a:xfrm>
          <a:prstGeom prst="rect">
            <a:avLst/>
          </a:prstGeom>
        </p:spPr>
        <p:txBody>
          <a:bodyPr wrap="square">
            <a:spAutoFit/>
          </a:bodyPr>
          <a:lstStyle/>
          <a:p>
            <a:pPr algn="just">
              <a:spcAft>
                <a:spcPts val="0"/>
              </a:spcAft>
            </a:pPr>
            <a:r>
              <a:rPr lang="es-CO" b="1" dirty="0"/>
              <a:t>Condiciones:</a:t>
            </a:r>
          </a:p>
          <a:p>
            <a:pPr marL="285750" indent="-285750" algn="just">
              <a:buFontTx/>
              <a:buChar char="-"/>
            </a:pPr>
            <a:r>
              <a:rPr lang="es-CO" sz="1400" dirty="0"/>
              <a:t>Tienen derecho los trabajadores de la planta directa de SAE.</a:t>
            </a:r>
          </a:p>
          <a:p>
            <a:pPr marL="285750" indent="-285750" algn="just">
              <a:spcAft>
                <a:spcPts val="0"/>
              </a:spcAft>
              <a:buFontTx/>
              <a:buChar char="-"/>
            </a:pPr>
            <a:r>
              <a:rPr lang="es-CO" sz="1400" dirty="0"/>
              <a:t>Se causa cuando se obtiene el derecho a 15 días hábiles de vacaciones por haber laborado un año en SAE.</a:t>
            </a:r>
          </a:p>
          <a:p>
            <a:pPr marL="285750" indent="-285750" algn="just">
              <a:spcAft>
                <a:spcPts val="0"/>
              </a:spcAft>
              <a:buFontTx/>
              <a:buChar char="-"/>
            </a:pPr>
            <a:r>
              <a:rPr lang="es-CO" sz="1400" dirty="0"/>
              <a:t>Se reconoce por vacaciones disfrutadas o con la liquidación al momento del retiro.</a:t>
            </a:r>
          </a:p>
          <a:p>
            <a:pPr marL="285750" indent="-285750" algn="just">
              <a:spcAft>
                <a:spcPts val="0"/>
              </a:spcAft>
              <a:buFontTx/>
              <a:buChar char="-"/>
            </a:pPr>
            <a:r>
              <a:rPr lang="es-CO" sz="1400" dirty="0"/>
              <a:t>Es una prima extralegal.</a:t>
            </a:r>
          </a:p>
          <a:p>
            <a:pPr marL="285750" indent="-285750" algn="just">
              <a:spcAft>
                <a:spcPts val="0"/>
              </a:spcAft>
              <a:buFontTx/>
              <a:buChar char="-"/>
            </a:pPr>
            <a:r>
              <a:rPr lang="es-CO" sz="1400" dirty="0"/>
              <a:t>No constituye factor salarial.</a:t>
            </a:r>
          </a:p>
          <a:p>
            <a:pPr marL="285750" indent="-285750" algn="just">
              <a:spcAft>
                <a:spcPts val="0"/>
              </a:spcAft>
              <a:buFontTx/>
              <a:buChar char="-"/>
            </a:pPr>
            <a:r>
              <a:rPr lang="es-CO" sz="1400" dirty="0"/>
              <a:t>Se paga con el salario devengado al momento de la causación del periodo de vacaciones.</a:t>
            </a:r>
          </a:p>
          <a:p>
            <a:pPr marL="285750" indent="-285750" algn="just">
              <a:spcAft>
                <a:spcPts val="0"/>
              </a:spcAft>
              <a:buFontTx/>
              <a:buChar char="-"/>
            </a:pPr>
            <a:r>
              <a:rPr lang="es-CO" sz="1400" dirty="0"/>
              <a:t>Sujeta a disponibilidad presupuestal</a:t>
            </a:r>
          </a:p>
          <a:p>
            <a:pPr marL="285750" indent="-285750" algn="just">
              <a:spcAft>
                <a:spcPts val="0"/>
              </a:spcAft>
              <a:buFontTx/>
              <a:buChar char="-"/>
            </a:pPr>
            <a:r>
              <a:rPr lang="es-CO" sz="1400" dirty="0"/>
              <a:t>Su autorización corresponde a la Junta Directiva conforme lo establecido en el literal c, articulo 39 de los Estatutos Sociales.</a:t>
            </a:r>
          </a:p>
        </p:txBody>
      </p:sp>
      <p:sp>
        <p:nvSpPr>
          <p:cNvPr id="29" name="Rectángulo 28">
            <a:extLst>
              <a:ext uri="{FF2B5EF4-FFF2-40B4-BE49-F238E27FC236}">
                <a16:creationId xmlns:a16="http://schemas.microsoft.com/office/drawing/2014/main" id="{C8CF7DD9-37BA-4E9C-B0A6-DCDCA50A2C66}"/>
              </a:ext>
            </a:extLst>
          </p:cNvPr>
          <p:cNvSpPr/>
          <p:nvPr/>
        </p:nvSpPr>
        <p:spPr>
          <a:xfrm>
            <a:off x="798702" y="1552543"/>
            <a:ext cx="10594596" cy="830997"/>
          </a:xfrm>
          <a:prstGeom prst="rect">
            <a:avLst/>
          </a:prstGeom>
        </p:spPr>
        <p:txBody>
          <a:bodyPr wrap="square">
            <a:spAutoFit/>
          </a:bodyPr>
          <a:lstStyle/>
          <a:p>
            <a:pPr algn="just">
              <a:spcAft>
                <a:spcPts val="0"/>
              </a:spcAft>
            </a:pPr>
            <a:r>
              <a:rPr lang="es-CO" sz="1600" dirty="0"/>
              <a:t>Con esta prima extralegal (art. 128 CST), la Sociedad de Activos Especiales en su interés permanente por mejorar las condiciones de su recurso humano, su calidad de vida y en la búsqueda de espacios de integración y descanso del trabajador y sus familias, pretende que éstos dispongan de mayores recursos económicos para lograr el goce pleno de las vacaciones.</a:t>
            </a:r>
          </a:p>
        </p:txBody>
      </p:sp>
      <p:sp>
        <p:nvSpPr>
          <p:cNvPr id="30" name="Rectángulo 29">
            <a:extLst>
              <a:ext uri="{FF2B5EF4-FFF2-40B4-BE49-F238E27FC236}">
                <a16:creationId xmlns:a16="http://schemas.microsoft.com/office/drawing/2014/main" id="{2A8428B1-0D7C-46BE-9490-54BE2A4F77D9}"/>
              </a:ext>
            </a:extLst>
          </p:cNvPr>
          <p:cNvSpPr/>
          <p:nvPr/>
        </p:nvSpPr>
        <p:spPr>
          <a:xfrm>
            <a:off x="798702" y="4909440"/>
            <a:ext cx="9771077" cy="615553"/>
          </a:xfrm>
          <a:prstGeom prst="rect">
            <a:avLst/>
          </a:prstGeom>
        </p:spPr>
        <p:txBody>
          <a:bodyPr wrap="square">
            <a:spAutoFit/>
          </a:bodyPr>
          <a:lstStyle/>
          <a:p>
            <a:pPr algn="just">
              <a:spcAft>
                <a:spcPts val="0"/>
              </a:spcAft>
            </a:pPr>
            <a:r>
              <a:rPr lang="es-CO" b="1" dirty="0"/>
              <a:t>Cuantía:</a:t>
            </a:r>
            <a:endParaRPr lang="es-CO" dirty="0"/>
          </a:p>
          <a:p>
            <a:pPr algn="just">
              <a:spcAft>
                <a:spcPts val="0"/>
              </a:spcAft>
            </a:pPr>
            <a:r>
              <a:rPr lang="es-CO" sz="1600" dirty="0"/>
              <a:t>La prima extralegal de vacaciones será equivalente a quince días de salario básico por cada año de servicio.</a:t>
            </a:r>
          </a:p>
        </p:txBody>
      </p:sp>
      <p:sp>
        <p:nvSpPr>
          <p:cNvPr id="31" name="Rectángulo 30">
            <a:extLst>
              <a:ext uri="{FF2B5EF4-FFF2-40B4-BE49-F238E27FC236}">
                <a16:creationId xmlns:a16="http://schemas.microsoft.com/office/drawing/2014/main" id="{F7D548CC-A10E-4F16-B100-46E417821B49}"/>
              </a:ext>
            </a:extLst>
          </p:cNvPr>
          <p:cNvSpPr/>
          <p:nvPr/>
        </p:nvSpPr>
        <p:spPr>
          <a:xfrm>
            <a:off x="3271707" y="5664250"/>
            <a:ext cx="8082094" cy="615553"/>
          </a:xfrm>
          <a:prstGeom prst="rect">
            <a:avLst/>
          </a:prstGeom>
        </p:spPr>
        <p:txBody>
          <a:bodyPr wrap="square">
            <a:spAutoFit/>
          </a:bodyPr>
          <a:lstStyle/>
          <a:p>
            <a:pPr algn="just">
              <a:spcAft>
                <a:spcPts val="0"/>
              </a:spcAft>
            </a:pPr>
            <a:r>
              <a:rPr lang="es-CO" b="1" dirty="0"/>
              <a:t>Costo proyectado año 2019</a:t>
            </a:r>
          </a:p>
          <a:p>
            <a:pPr algn="just">
              <a:spcAft>
                <a:spcPts val="0"/>
              </a:spcAft>
            </a:pPr>
            <a:r>
              <a:rPr lang="es-CO" sz="1600" dirty="0"/>
              <a:t>Ochocientos cincuenta millones de pesos moneda corriente </a:t>
            </a:r>
            <a:r>
              <a:rPr lang="es-CO" sz="1600" b="1" dirty="0"/>
              <a:t>$ 850,000,000 </a:t>
            </a:r>
          </a:p>
        </p:txBody>
      </p:sp>
      <p:sp>
        <p:nvSpPr>
          <p:cNvPr id="12" name="CuadroTexto 11">
            <a:extLst>
              <a:ext uri="{FF2B5EF4-FFF2-40B4-BE49-F238E27FC236}">
                <a16:creationId xmlns:a16="http://schemas.microsoft.com/office/drawing/2014/main" id="{8B733E1C-F5DA-4290-9CD5-8A3DA40B1DBE}"/>
              </a:ext>
            </a:extLst>
          </p:cNvPr>
          <p:cNvSpPr txBox="1"/>
          <p:nvPr/>
        </p:nvSpPr>
        <p:spPr>
          <a:xfrm>
            <a:off x="5098211" y="6520419"/>
            <a:ext cx="671596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de Talento Humano </a:t>
            </a:r>
          </a:p>
        </p:txBody>
      </p:sp>
    </p:spTree>
    <p:extLst>
      <p:ext uri="{BB962C8B-B14F-4D97-AF65-F5344CB8AC3E}">
        <p14:creationId xmlns:p14="http://schemas.microsoft.com/office/powerpoint/2010/main" val="17361381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053620" y="2937242"/>
            <a:ext cx="7217494" cy="707886"/>
          </a:xfrm>
          <a:prstGeom prst="rect">
            <a:avLst/>
          </a:prstGeom>
          <a:noFill/>
        </p:spPr>
        <p:txBody>
          <a:bodyPr wrap="square" rtlCol="0">
            <a:spAutoFit/>
          </a:bodyPr>
          <a:lstStyle/>
          <a:p>
            <a:pPr algn="ctr"/>
            <a:r>
              <a:rPr lang="es-CO" sz="4000" dirty="0">
                <a:solidFill>
                  <a:srgbClr val="000A8B"/>
                </a:solidFill>
              </a:rPr>
              <a:t>GRACIAS</a:t>
            </a:r>
            <a:endParaRPr lang="es-ES" sz="4000" dirty="0">
              <a:solidFill>
                <a:schemeClr val="accent5">
                  <a:lumMod val="50000"/>
                </a:schemeClr>
              </a:solidFill>
              <a:latin typeface="Arial Narrow" panose="020B0606020202030204" pitchFamily="34" charset="0"/>
            </a:endParaRPr>
          </a:p>
        </p:txBody>
      </p:sp>
      <p:sp>
        <p:nvSpPr>
          <p:cNvPr id="12" name="Rectángulo 11">
            <a:extLst>
              <a:ext uri="{FF2B5EF4-FFF2-40B4-BE49-F238E27FC236}">
                <a16:creationId xmlns:a16="http://schemas.microsoft.com/office/drawing/2014/main" id="{0DAAC2B1-364D-4B30-AD9A-E13A6E77198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60AB5296-6D3A-4484-BE2B-583D11978131}"/>
              </a:ext>
            </a:extLst>
          </p:cNvPr>
          <p:cNvSpPr txBox="1"/>
          <p:nvPr/>
        </p:nvSpPr>
        <p:spPr>
          <a:xfrm>
            <a:off x="6331789" y="6520419"/>
            <a:ext cx="5482385"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 </a:t>
            </a:r>
          </a:p>
        </p:txBody>
      </p:sp>
      <p:pic>
        <p:nvPicPr>
          <p:cNvPr id="15" name="Imagen 14">
            <a:extLst>
              <a:ext uri="{FF2B5EF4-FFF2-40B4-BE49-F238E27FC236}">
                <a16:creationId xmlns:a16="http://schemas.microsoft.com/office/drawing/2014/main" id="{9D865CDB-B976-4507-88AD-E9A1E7DCE4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6" name="Imagen 15">
            <a:extLst>
              <a:ext uri="{FF2B5EF4-FFF2-40B4-BE49-F238E27FC236}">
                <a16:creationId xmlns:a16="http://schemas.microsoft.com/office/drawing/2014/main" id="{809C95E7-2650-46DE-9DE2-436F17F6CE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578662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par>
                                <p:cTn id="8" presetID="6" presetClass="entr" presetSubtype="16"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circle(in)">
                                      <p:cBhvr>
                                        <p:cTn id="10"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6130</TotalTime>
  <Words>3926</Words>
  <Application>Microsoft Office PowerPoint</Application>
  <PresentationFormat>Panorámica</PresentationFormat>
  <Paragraphs>826</Paragraphs>
  <Slides>71</Slides>
  <Notes>0</Notes>
  <HiddenSlides>4</HiddenSlides>
  <MMClips>0</MMClips>
  <ScaleCrop>false</ScaleCrop>
  <HeadingPairs>
    <vt:vector size="8" baseType="variant">
      <vt:variant>
        <vt:lpstr>Fuentes usadas</vt:lpstr>
      </vt:variant>
      <vt:variant>
        <vt:i4>8</vt:i4>
      </vt:variant>
      <vt:variant>
        <vt:lpstr>Tema</vt:lpstr>
      </vt:variant>
      <vt:variant>
        <vt:i4>1</vt:i4>
      </vt:variant>
      <vt:variant>
        <vt:lpstr>Servidores OLE incrustados</vt:lpstr>
      </vt:variant>
      <vt:variant>
        <vt:i4>1</vt:i4>
      </vt:variant>
      <vt:variant>
        <vt:lpstr>Títulos de diapositiva</vt:lpstr>
      </vt:variant>
      <vt:variant>
        <vt:i4>71</vt:i4>
      </vt:variant>
    </vt:vector>
  </HeadingPairs>
  <TitlesOfParts>
    <vt:vector size="81" baseType="lpstr">
      <vt:lpstr>Arial</vt:lpstr>
      <vt:lpstr>Arial Narrow</vt:lpstr>
      <vt:lpstr>Calibri</vt:lpstr>
      <vt:lpstr>Lato Bold</vt:lpstr>
      <vt:lpstr>Lato Regular</vt:lpstr>
      <vt:lpstr>Raleway</vt:lpstr>
      <vt:lpstr>Times New Roman</vt:lpstr>
      <vt:lpstr>Wingdings</vt:lpstr>
      <vt:lpstr>Tema de Office</vt:lpstr>
      <vt:lpstr>Worksheet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57</cp:revision>
  <cp:lastPrinted>2019-02-19T20:49:17Z</cp:lastPrinted>
  <dcterms:created xsi:type="dcterms:W3CDTF">2015-02-19T23:51:59Z</dcterms:created>
  <dcterms:modified xsi:type="dcterms:W3CDTF">2019-03-26T21:49:13Z</dcterms:modified>
</cp:coreProperties>
</file>