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chart5.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446" r:id="rId3"/>
    <p:sldId id="458" r:id="rId4"/>
    <p:sldId id="459" r:id="rId5"/>
    <p:sldId id="460" r:id="rId6"/>
    <p:sldId id="469" r:id="rId7"/>
    <p:sldId id="447" r:id="rId8"/>
    <p:sldId id="456" r:id="rId9"/>
    <p:sldId id="457" r:id="rId10"/>
    <p:sldId id="450" r:id="rId11"/>
    <p:sldId id="454" r:id="rId12"/>
    <p:sldId id="451" r:id="rId13"/>
    <p:sldId id="453" r:id="rId14"/>
    <p:sldId id="256" r:id="rId15"/>
    <p:sldId id="258" r:id="rId16"/>
    <p:sldId id="266" r:id="rId17"/>
    <p:sldId id="267" r:id="rId18"/>
    <p:sldId id="268" r:id="rId19"/>
    <p:sldId id="261" r:id="rId20"/>
    <p:sldId id="264" r:id="rId21"/>
    <p:sldId id="260" r:id="rId22"/>
    <p:sldId id="259" r:id="rId23"/>
    <p:sldId id="265" r:id="rId24"/>
  </p:sldIdLst>
  <p:sldSz cx="12192000" cy="6858000"/>
  <p:notesSz cx="7010400" cy="92964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3166"/>
    <a:srgbClr val="A9A8A9"/>
    <a:srgbClr val="000A8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000" autoAdjust="0"/>
    <p:restoredTop sz="94677"/>
  </p:normalViewPr>
  <p:slideViewPr>
    <p:cSldViewPr snapToGrid="0" snapToObjects="1">
      <p:cViewPr varScale="1">
        <p:scale>
          <a:sx n="114" d="100"/>
          <a:sy n="114" d="100"/>
        </p:scale>
        <p:origin x="474" y="96"/>
      </p:cViewPr>
      <p:guideLst>
        <p:guide orient="horz" pos="2160"/>
        <p:guide pos="3840"/>
      </p:guideLst>
    </p:cSldViewPr>
  </p:slideViewPr>
  <p:notesTextViewPr>
    <p:cViewPr>
      <p:scale>
        <a:sx n="100" d="100"/>
        <a:sy n="100"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fbarreiro\Desktop\PRESENTACIONES%20PORTAFOLIO\A&#209;O%202019\MARZO%202019\RESUMEN%20DE%20OPERACIONES%20MENSUAL%20A%20CONTABILIDAD%20MARZO_%202019.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fbarreiro\Desktop\PRESENTACIONES%20PORTAFOLIO\A&#209;O%202019\MARZO%202019\RESUMEN%20DE%20OPERACIONES%20MENSUAL%20A%20CONTABILIDAD%20MARZO_%202019.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fbarreiro\Desktop\PRESENTACIONES%20PORTAFOLIO\A&#209;O%202019\MARZO%202019\RESUMEN%20DE%20OPERACIONES%20MENSUAL%20A%20CONTABILIDAD%20MARZO_%202019.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1" Type="http://schemas.openxmlformats.org/officeDocument/2006/relationships/oleObject" Target="file:///C:\Users\fbarreiro\Desktop\PRESENTACIONES%20PORTAFOLIO\A&#209;O%202019\MARZO%202019\RESUMEN%20DE%20OPERACIONES%20MENSUAL%20A%20CONTABILIDAD%20MARZO_%202019.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fbarreiro\Desktop\PRESENTACIONES%20PORTAFOLIO\A&#209;O%202019\MARZO%202019\RESUMEN%20DE%20OPERACIONES%20MENSUAL%20A%20CONTABILIDAD%20MARZO_%202019.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composicion portafolio MARZO</a:t>
            </a:r>
            <a:r>
              <a:rPr lang="en-US" baseline="0"/>
              <a:t> 2019</a:t>
            </a:r>
            <a:r>
              <a:rPr lang="en-US"/>
              <a:t> </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6110-4486-80B7-918F5B96DD2D}"/>
              </c:ext>
            </c:extLst>
          </c:dPt>
          <c:dPt>
            <c:idx val="1"/>
            <c:bubble3D val="0"/>
            <c:explosion val="7"/>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6110-4486-80B7-918F5B96DD2D}"/>
              </c:ext>
            </c:extLst>
          </c:dPt>
          <c:dLbls>
            <c:dLbl>
              <c:idx val="0"/>
              <c:layout>
                <c:manualLayout>
                  <c:x val="2.9898488166152006E-2"/>
                  <c:y val="5.1612716327875162E-3"/>
                </c:manualLayout>
              </c:layout>
              <c:spPr>
                <a:noFill/>
                <a:ln>
                  <a:noFill/>
                </a:ln>
                <a:effectLst/>
              </c:spPr>
              <c:txPr>
                <a:bodyPr rot="0" spcFirstLastPara="1" vertOverflow="ellipsis" vert="horz" wrap="square" lIns="38100" tIns="19050" rIns="38100" bIns="19050" anchor="ctr" anchorCtr="1">
                  <a:noAutofit/>
                </a:bodyPr>
                <a:lstStyle/>
                <a:p>
                  <a:pPr>
                    <a:defRPr sz="1000" b="1" i="0" u="none" strike="noStrike" kern="1200" spc="0" baseline="0">
                      <a:solidFill>
                        <a:schemeClr val="accent1"/>
                      </a:solidFill>
                      <a:latin typeface="+mn-lt"/>
                      <a:ea typeface="+mn-ea"/>
                      <a:cs typeface="+mn-cs"/>
                    </a:defRPr>
                  </a:pPr>
                  <a:endParaRPr lang="es-CO"/>
                </a:p>
              </c:txPr>
              <c:dLblPos val="bestFit"/>
              <c:showLegendKey val="1"/>
              <c:showVal val="1"/>
              <c:showCatName val="1"/>
              <c:showSerName val="0"/>
              <c:showPercent val="1"/>
              <c:showBubbleSize val="0"/>
              <c:extLst>
                <c:ext xmlns:c15="http://schemas.microsoft.com/office/drawing/2012/chart" uri="{CE6537A1-D6FC-4f65-9D91-7224C49458BB}">
                  <c15:layout>
                    <c:manualLayout>
                      <c:w val="0.24465618626939925"/>
                      <c:h val="0.12155647525292826"/>
                    </c:manualLayout>
                  </c15:layout>
                </c:ext>
                <c:ext xmlns:c16="http://schemas.microsoft.com/office/drawing/2014/chart" uri="{C3380CC4-5D6E-409C-BE32-E72D297353CC}">
                  <c16:uniqueId val="{00000001-6110-4486-80B7-918F5B96DD2D}"/>
                </c:ext>
              </c:extLst>
            </c:dLbl>
            <c:dLbl>
              <c:idx val="1"/>
              <c:layout>
                <c:manualLayout>
                  <c:x val="-5.1113539211846477E-2"/>
                  <c:y val="1.6112784416019408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bestFit"/>
              <c:showLegendKey val="1"/>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6110-4486-80B7-918F5B96DD2D}"/>
                </c:ext>
              </c:extLst>
            </c:dLbl>
            <c:spPr>
              <a:noFill/>
              <a:ln>
                <a:noFill/>
              </a:ln>
              <a:effectLst/>
            </c:spPr>
            <c:dLblPos val="outEnd"/>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Hoja11!$C$55:$D$55</c:f>
              <c:strCache>
                <c:ptCount val="2"/>
                <c:pt idx="0">
                  <c:v>EXTINTOS</c:v>
                </c:pt>
                <c:pt idx="1">
                  <c:v>EN PROCESO EXTINCION </c:v>
                </c:pt>
              </c:strCache>
            </c:strRef>
          </c:cat>
          <c:val>
            <c:numRef>
              <c:f>Hoja11!$C$56:$D$56</c:f>
              <c:numCache>
                <c:formatCode>_(* #,##0.00_);_(* \(#,##0.00\);_(* "-"??_);_(@_)</c:formatCode>
                <c:ptCount val="2"/>
                <c:pt idx="0">
                  <c:v>74609</c:v>
                </c:pt>
                <c:pt idx="1">
                  <c:v>629380.99645036994</c:v>
                </c:pt>
              </c:numCache>
            </c:numRef>
          </c:val>
          <c:extLst>
            <c:ext xmlns:c16="http://schemas.microsoft.com/office/drawing/2014/chart" uri="{C3380CC4-5D6E-409C-BE32-E72D297353CC}">
              <c16:uniqueId val="{00000004-6110-4486-80B7-918F5B96DD2D}"/>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dirty="0"/>
              <a:t>COMPOSICION DEL PORTAFOLIO EXTINTO</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163"/>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3AF8-4FE1-BD2D-DE9F5B146953}"/>
              </c:ext>
            </c:extLst>
          </c:dPt>
          <c:dPt>
            <c:idx val="1"/>
            <c:bubble3D val="0"/>
            <c:explosion val="1"/>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3AF8-4FE1-BD2D-DE9F5B146953}"/>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3AF8-4FE1-BD2D-DE9F5B146953}"/>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3AF8-4FE1-BD2D-DE9F5B146953}"/>
              </c:ext>
            </c:extLst>
          </c:dPt>
          <c:dLbls>
            <c:dLbl>
              <c:idx val="0"/>
              <c:layout>
                <c:manualLayout>
                  <c:x val="-0.13693691750912712"/>
                  <c:y val="8.221991172041504E-3"/>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3AF8-4FE1-BD2D-DE9F5B146953}"/>
                </c:ext>
              </c:extLst>
            </c:dLbl>
            <c:dLbl>
              <c:idx val="1"/>
              <c:layout>
                <c:manualLayout>
                  <c:x val="-0.16814258017232236"/>
                  <c:y val="-1.2781799254630036E-2"/>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2"/>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3AF8-4FE1-BD2D-DE9F5B146953}"/>
                </c:ext>
              </c:extLst>
            </c:dLbl>
            <c:dLbl>
              <c:idx val="2"/>
              <c:layout>
                <c:manualLayout>
                  <c:x val="0.15936210914768553"/>
                  <c:y val="2.6114121674006396E-2"/>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3"/>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3AF8-4FE1-BD2D-DE9F5B146953}"/>
                </c:ext>
              </c:extLst>
            </c:dLbl>
            <c:dLbl>
              <c:idx val="3"/>
              <c:layout>
                <c:manualLayout>
                  <c:x val="1.0810809277036352E-2"/>
                  <c:y val="0"/>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4"/>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3AF8-4FE1-BD2D-DE9F5B146953}"/>
                </c:ext>
              </c:extLst>
            </c:dLbl>
            <c:spPr>
              <a:noFill/>
              <a:ln>
                <a:noFill/>
              </a:ln>
              <a:effectLst/>
            </c:spPr>
            <c:txPr>
              <a:bodyPr rot="0" spcFirstLastPara="1" vertOverflow="ellipsis" wrap="square" lIns="38100" tIns="19050" rIns="38100" bIns="19050" anchor="ctr" anchorCtr="1">
                <a:spAutoFit/>
              </a:bodyPr>
              <a:lstStyle/>
              <a:p>
                <a:pPr>
                  <a:defRPr sz="8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Hoja11!$B$91:$B$94</c:f>
              <c:strCache>
                <c:ptCount val="4"/>
                <c:pt idx="0">
                  <c:v>Bancos Nacionales</c:v>
                </c:pt>
                <c:pt idx="1">
                  <c:v>FIC</c:v>
                </c:pt>
                <c:pt idx="2">
                  <c:v>TES</c:v>
                </c:pt>
                <c:pt idx="3">
                  <c:v>ACCIONES</c:v>
                </c:pt>
              </c:strCache>
            </c:strRef>
          </c:cat>
          <c:val>
            <c:numRef>
              <c:f>Hoja11!$C$91:$C$94</c:f>
              <c:numCache>
                <c:formatCode>_(* #,##0.00_);_(* \(#,##0.00\);_(* "-"??_);_(@_)</c:formatCode>
                <c:ptCount val="4"/>
                <c:pt idx="0">
                  <c:v>651</c:v>
                </c:pt>
                <c:pt idx="1">
                  <c:v>10226</c:v>
                </c:pt>
                <c:pt idx="2">
                  <c:v>62795</c:v>
                </c:pt>
                <c:pt idx="3">
                  <c:v>937</c:v>
                </c:pt>
              </c:numCache>
            </c:numRef>
          </c:val>
          <c:extLst>
            <c:ext xmlns:c16="http://schemas.microsoft.com/office/drawing/2014/chart" uri="{C3380CC4-5D6E-409C-BE32-E72D297353CC}">
              <c16:uniqueId val="{00000008-3AF8-4FE1-BD2D-DE9F5B146953}"/>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COMPOSICION DEL PORTAFOLIO EN PROCESO EXTINCION </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155"/>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2042505617251363E-2"/>
          <c:y val="0.15633890767242697"/>
          <c:w val="0.8359149887654973"/>
          <c:h val="0.74440942206208649"/>
        </c:manualLayout>
      </c:layout>
      <c:pie3DChart>
        <c:varyColors val="1"/>
        <c:ser>
          <c:idx val="0"/>
          <c:order val="0"/>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D6CC-4EB0-9B8F-79B2B2C65C79}"/>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D6CC-4EB0-9B8F-79B2B2C65C79}"/>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D6CC-4EB0-9B8F-79B2B2C65C79}"/>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D6CC-4EB0-9B8F-79B2B2C65C79}"/>
              </c:ext>
            </c:extLst>
          </c:dPt>
          <c:dPt>
            <c:idx val="4"/>
            <c:bubble3D val="0"/>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9-D6CC-4EB0-9B8F-79B2B2C65C79}"/>
              </c:ext>
            </c:extLst>
          </c:dPt>
          <c:dPt>
            <c:idx val="5"/>
            <c:bubble3D val="0"/>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B-D6CC-4EB0-9B8F-79B2B2C65C79}"/>
              </c:ext>
            </c:extLst>
          </c:dPt>
          <c:dLbls>
            <c:dLbl>
              <c:idx val="0"/>
              <c:layout>
                <c:manualLayout>
                  <c:x val="1.7765930094002624E-2"/>
                  <c:y val="3.892943612748001E-2"/>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D6CC-4EB0-9B8F-79B2B2C65C79}"/>
                </c:ext>
              </c:extLst>
            </c:dLbl>
            <c:dLbl>
              <c:idx val="1"/>
              <c:layout>
                <c:manualLayout>
                  <c:x val="-0.18654226598702892"/>
                  <c:y val="2.5026066081951601E-2"/>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2"/>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D6CC-4EB0-9B8F-79B2B2C65C79}"/>
                </c:ext>
              </c:extLst>
            </c:dLbl>
            <c:dLbl>
              <c:idx val="2"/>
              <c:layout>
                <c:manualLayout>
                  <c:x val="4.1205827497371651E-2"/>
                  <c:y val="6.3955540657991139E-2"/>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3"/>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D6CC-4EB0-9B8F-79B2B2C65C79}"/>
                </c:ext>
              </c:extLst>
            </c:dLbl>
            <c:dLbl>
              <c:idx val="3"/>
              <c:layout>
                <c:manualLayout>
                  <c:x val="-0.15244697553301575"/>
                  <c:y val="3.4471482894465853E-2"/>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4"/>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D6CC-4EB0-9B8F-79B2B2C65C79}"/>
                </c:ext>
              </c:extLst>
            </c:dLbl>
            <c:dLbl>
              <c:idx val="4"/>
              <c:layout>
                <c:manualLayout>
                  <c:x val="-2.6977944100915485E-2"/>
                  <c:y val="-0.31027104197398192"/>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5"/>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D6CC-4EB0-9B8F-79B2B2C65C79}"/>
                </c:ext>
              </c:extLst>
            </c:dLbl>
            <c:dLbl>
              <c:idx val="5"/>
              <c:layout>
                <c:manualLayout>
                  <c:x val="7.8170092413611988E-2"/>
                  <c:y val="-4.4490784145691555E-2"/>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6"/>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D6CC-4EB0-9B8F-79B2B2C65C79}"/>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Hoja11!$B$113:$B$118</c:f>
              <c:strCache>
                <c:ptCount val="6"/>
                <c:pt idx="0">
                  <c:v>Bancos Nacionales</c:v>
                </c:pt>
                <c:pt idx="1">
                  <c:v>Bancos Internacionales</c:v>
                </c:pt>
                <c:pt idx="2">
                  <c:v>FIC</c:v>
                </c:pt>
                <c:pt idx="3">
                  <c:v>TES</c:v>
                </c:pt>
                <c:pt idx="4">
                  <c:v>CDT</c:v>
                </c:pt>
                <c:pt idx="5">
                  <c:v>ACCIONES</c:v>
                </c:pt>
              </c:strCache>
            </c:strRef>
          </c:cat>
          <c:val>
            <c:numRef>
              <c:f>Hoja11!$C$113:$C$118</c:f>
              <c:numCache>
                <c:formatCode>_(* #,##0.00_);_(* \(#,##0.00\);_(* "-"??_);_(@_)</c:formatCode>
                <c:ptCount val="6"/>
                <c:pt idx="0">
                  <c:v>8371</c:v>
                </c:pt>
                <c:pt idx="1">
                  <c:v>238.99645036999999</c:v>
                </c:pt>
                <c:pt idx="2">
                  <c:v>207911</c:v>
                </c:pt>
                <c:pt idx="3">
                  <c:v>201007</c:v>
                </c:pt>
                <c:pt idx="4">
                  <c:v>211557</c:v>
                </c:pt>
                <c:pt idx="5">
                  <c:v>296</c:v>
                </c:pt>
              </c:numCache>
            </c:numRef>
          </c:val>
          <c:extLst>
            <c:ext xmlns:c16="http://schemas.microsoft.com/office/drawing/2014/chart" uri="{C3380CC4-5D6E-409C-BE32-E72D297353CC}">
              <c16:uniqueId val="{0000000C-D6CC-4EB0-9B8F-79B2B2C65C79}"/>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RECURSOS PROPIOS SAE MARZO 2019</a:t>
            </a:r>
          </a:p>
        </c:rich>
      </c:tx>
      <c:overlay val="0"/>
      <c:spPr>
        <a:noFill/>
        <a:ln w="25400">
          <a:noFill/>
        </a:ln>
      </c:spPr>
    </c:title>
    <c:autoTitleDeleted val="0"/>
    <c:view3D>
      <c:rotX val="30"/>
      <c:rotY val="0"/>
      <c:rAngAx val="0"/>
      <c:perspective val="0"/>
    </c:view3D>
    <c:floor>
      <c:thickness val="0"/>
    </c:floor>
    <c:sideWall>
      <c:thickness val="0"/>
    </c:sideWall>
    <c:backWall>
      <c:thickness val="0"/>
    </c:backWall>
    <c:plotArea>
      <c:layout/>
      <c:pie3DChart>
        <c:varyColors val="1"/>
        <c:ser>
          <c:idx val="0"/>
          <c:order val="0"/>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B4DC-46B2-AFB0-8C9D5AC36A64}"/>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B4DC-46B2-AFB0-8C9D5AC36A64}"/>
              </c:ext>
            </c:extLst>
          </c:dPt>
          <c:dLbls>
            <c:dLbl>
              <c:idx val="0"/>
              <c:spPr>
                <a:noFill/>
                <a:ln w="25400">
                  <a:noFill/>
                </a:ln>
              </c:spPr>
              <c:txPr>
                <a:bodyPr rot="0" spcFirstLastPara="1" vertOverflow="ellipsis" vert="horz" wrap="square" lIns="38100" tIns="19050" rIns="38100" bIns="19050" anchor="ctr" anchorCtr="1">
                  <a:spAutoFit/>
                </a:bodyPr>
                <a:lstStyle/>
                <a:p>
                  <a:pPr>
                    <a:defRPr sz="8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B4DC-46B2-AFB0-8C9D5AC36A64}"/>
                </c:ext>
              </c:extLst>
            </c:dLbl>
            <c:dLbl>
              <c:idx val="1"/>
              <c:spPr>
                <a:noFill/>
                <a:ln w="25400">
                  <a:noFill/>
                </a:ln>
              </c:spPr>
              <c:txPr>
                <a:bodyPr rot="0" spcFirstLastPara="1" vertOverflow="ellipsis" vert="horz" wrap="square" lIns="38100" tIns="19050" rIns="38100" bIns="19050" anchor="ctr" anchorCtr="1">
                  <a:spAutoFit/>
                </a:bodyPr>
                <a:lstStyle/>
                <a:p>
                  <a:pPr>
                    <a:defRPr sz="800" b="1" i="0" u="none" strike="noStrike" kern="1200" spc="0" baseline="0">
                      <a:solidFill>
                        <a:schemeClr val="accent2"/>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B4DC-46B2-AFB0-8C9D5AC36A64}"/>
                </c:ext>
              </c:extLst>
            </c:dLbl>
            <c:spPr>
              <a:noFill/>
              <a:ln w="25400">
                <a:noFill/>
              </a:ln>
            </c:spPr>
            <c:txPr>
              <a:bodyPr wrap="square" lIns="38100" tIns="19050" rIns="38100" bIns="19050" anchor="ctr">
                <a:spAutoFit/>
              </a:bodyPr>
              <a:lstStyle/>
              <a:p>
                <a:pPr>
                  <a:defRPr sz="800"/>
                </a:pPr>
                <a:endParaRPr lang="es-CO"/>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Hoja11!$B$14:$B$15</c:f>
              <c:strCache>
                <c:ptCount val="2"/>
                <c:pt idx="0">
                  <c:v>Bancos Nacionales</c:v>
                </c:pt>
                <c:pt idx="1">
                  <c:v>FIC</c:v>
                </c:pt>
              </c:strCache>
            </c:strRef>
          </c:cat>
          <c:val>
            <c:numRef>
              <c:f>Hoja11!$C$14:$C$15</c:f>
              <c:numCache>
                <c:formatCode>_(* #,##0.00_);_(* \(#,##0.00\);_(* "-"??_);_(@_)</c:formatCode>
                <c:ptCount val="2"/>
                <c:pt idx="0">
                  <c:v>330</c:v>
                </c:pt>
                <c:pt idx="1">
                  <c:v>3213</c:v>
                </c:pt>
              </c:numCache>
            </c:numRef>
          </c:val>
          <c:extLst>
            <c:ext xmlns:c16="http://schemas.microsoft.com/office/drawing/2014/chart" uri="{C3380CC4-5D6E-409C-BE32-E72D297353CC}">
              <c16:uniqueId val="{00000004-B4DC-46B2-AFB0-8C9D5AC36A64}"/>
            </c:ext>
          </c:extLst>
        </c:ser>
        <c:dLbls>
          <c:showLegendKey val="0"/>
          <c:showVal val="0"/>
          <c:showCatName val="0"/>
          <c:showSerName val="0"/>
          <c:showPercent val="0"/>
          <c:showBubbleSize val="0"/>
          <c:showLeaderLines val="1"/>
        </c:dLbls>
      </c:pie3DChart>
      <c:spPr>
        <a:noFill/>
        <a:ln w="25400">
          <a:noFill/>
        </a:ln>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s-CO"/>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RECURSOS PROYECTO</a:t>
            </a:r>
            <a:r>
              <a:rPr lang="en-US" baseline="0"/>
              <a:t> PAZ MARZO 2019</a:t>
            </a:r>
            <a:r>
              <a:rPr lang="en-US"/>
              <a:t> </a:t>
            </a:r>
          </a:p>
        </c:rich>
      </c:tx>
      <c:overlay val="0"/>
      <c:spPr>
        <a:noFill/>
        <a:ln w="25400">
          <a:noFill/>
        </a:ln>
      </c:spPr>
    </c:title>
    <c:autoTitleDeleted val="0"/>
    <c:view3D>
      <c:rotX val="30"/>
      <c:rotY val="0"/>
      <c:rAngAx val="0"/>
      <c:perspective val="0"/>
    </c:view3D>
    <c:floor>
      <c:thickness val="0"/>
    </c:floor>
    <c:sideWall>
      <c:thickness val="0"/>
    </c:sideWall>
    <c:backWall>
      <c:thickness val="0"/>
    </c:backWall>
    <c:plotArea>
      <c:layout/>
      <c:pie3DChart>
        <c:varyColors val="1"/>
        <c:ser>
          <c:idx val="0"/>
          <c:order val="0"/>
          <c:dPt>
            <c:idx val="0"/>
            <c:bubble3D val="0"/>
            <c:explosion val="2"/>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1926-4863-91E0-AAB69F1EE1EE}"/>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1926-4863-91E0-AAB69F1EE1EE}"/>
              </c:ext>
            </c:extLst>
          </c:dPt>
          <c:dLbls>
            <c:dLbl>
              <c:idx val="0"/>
              <c:layout>
                <c:manualLayout>
                  <c:x val="-2.4804937745257792E-2"/>
                  <c:y val="-0.14172217291653597"/>
                </c:manualLayout>
              </c:layout>
              <c:spPr>
                <a:noFill/>
                <a:ln w="25400">
                  <a:noFill/>
                </a:ln>
              </c:spPr>
              <c:txPr>
                <a:bodyPr rot="0" spcFirstLastPara="1" vertOverflow="ellipsis" vert="horz" wrap="square" lIns="38100" tIns="19050" rIns="38100" bIns="19050" anchor="ctr" anchorCtr="1">
                  <a:noAutofit/>
                </a:bodyPr>
                <a:lstStyle/>
                <a:p>
                  <a:pPr>
                    <a:defRPr sz="8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layout>
                    <c:manualLayout>
                      <c:w val="0.19541511258461111"/>
                      <c:h val="0.14796888670166231"/>
                    </c:manualLayout>
                  </c15:layout>
                </c:ext>
                <c:ext xmlns:c16="http://schemas.microsoft.com/office/drawing/2014/chart" uri="{C3380CC4-5D6E-409C-BE32-E72D297353CC}">
                  <c16:uniqueId val="{00000001-1926-4863-91E0-AAB69F1EE1EE}"/>
                </c:ext>
              </c:extLst>
            </c:dLbl>
            <c:dLbl>
              <c:idx val="1"/>
              <c:layout>
                <c:manualLayout>
                  <c:x val="-5.4580896686159841E-2"/>
                  <c:y val="2.0833333333333332E-2"/>
                </c:manualLayout>
              </c:layout>
              <c:spPr>
                <a:noFill/>
                <a:ln w="25400">
                  <a:noFill/>
                </a:ln>
              </c:spPr>
              <c:txPr>
                <a:bodyPr rot="0" spcFirstLastPara="1" vertOverflow="ellipsis" vert="horz" wrap="square" lIns="38100" tIns="19050" rIns="38100" bIns="19050" anchor="ctr" anchorCtr="1">
                  <a:spAutoFit/>
                </a:bodyPr>
                <a:lstStyle/>
                <a:p>
                  <a:pPr>
                    <a:defRPr sz="800" b="1" i="0" u="none" strike="noStrike" kern="1200" spc="0" baseline="0">
                      <a:solidFill>
                        <a:schemeClr val="accent2"/>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layout>
                    <c:manualLayout>
                      <c:w val="0.13894736842105262"/>
                      <c:h val="0.13755222003499562"/>
                    </c:manualLayout>
                  </c15:layout>
                </c:ext>
                <c:ext xmlns:c16="http://schemas.microsoft.com/office/drawing/2014/chart" uri="{C3380CC4-5D6E-409C-BE32-E72D297353CC}">
                  <c16:uniqueId val="{00000003-1926-4863-91E0-AAB69F1EE1EE}"/>
                </c:ext>
              </c:extLst>
            </c:dLbl>
            <c:spPr>
              <a:noFill/>
              <a:ln w="25400">
                <a:noFill/>
              </a:ln>
            </c:spPr>
            <c:txPr>
              <a:bodyPr wrap="square" lIns="38100" tIns="19050" rIns="38100" bIns="19050" anchor="ctr">
                <a:spAutoFit/>
              </a:bodyPr>
              <a:lstStyle/>
              <a:p>
                <a:pPr>
                  <a:defRPr sz="800"/>
                </a:pPr>
                <a:endParaRPr lang="es-CO"/>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Hoja11!$B$14:$B$15</c:f>
              <c:strCache>
                <c:ptCount val="2"/>
                <c:pt idx="0">
                  <c:v>Bancos Nacionales</c:v>
                </c:pt>
                <c:pt idx="1">
                  <c:v>FIC</c:v>
                </c:pt>
              </c:strCache>
            </c:strRef>
          </c:cat>
          <c:val>
            <c:numRef>
              <c:f>Hoja11!$E$14:$E$15</c:f>
              <c:numCache>
                <c:formatCode>_(* #,##0.00_);_(* \(#,##0.00\);_(* "-"??_);_(@_)</c:formatCode>
                <c:ptCount val="2"/>
                <c:pt idx="0">
                  <c:v>4976</c:v>
                </c:pt>
                <c:pt idx="1">
                  <c:v>7172</c:v>
                </c:pt>
              </c:numCache>
            </c:numRef>
          </c:val>
          <c:extLst>
            <c:ext xmlns:c16="http://schemas.microsoft.com/office/drawing/2014/chart" uri="{C3380CC4-5D6E-409C-BE32-E72D297353CC}">
              <c16:uniqueId val="{00000004-1926-4863-91E0-AAB69F1EE1EE}"/>
            </c:ext>
          </c:extLst>
        </c:ser>
        <c:dLbls>
          <c:showLegendKey val="0"/>
          <c:showVal val="0"/>
          <c:showCatName val="0"/>
          <c:showSerName val="0"/>
          <c:showPercent val="0"/>
          <c:showBubbleSize val="0"/>
          <c:showLeaderLines val="1"/>
        </c:dLbls>
      </c:pie3DChart>
      <c:spPr>
        <a:noFill/>
        <a:ln w="25400">
          <a:noFill/>
        </a:ln>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s-CO"/>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24/04/2019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24/04/2019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24/04/2019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24/04/2019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24/04/2019</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24/04/2019</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24/04/2019</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24/04/2019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24/04/2019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24/04/2019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24/04/2019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24/04/2019</a:t>
            </a:fld>
            <a:endParaRPr lang="es-ES"/>
          </a:p>
        </p:txBody>
      </p:sp>
      <p:sp>
        <p:nvSpPr>
          <p:cNvPr id="5" name="Marcador de pie de pá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slide" Target="slide8.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slide" Target="slide7.xml"/><Relationship Id="rId4" Type="http://schemas.openxmlformats.org/officeDocument/2006/relationships/slide" Target="slide6.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slide" Target="slide13.xml"/><Relationship Id="rId5" Type="http://schemas.openxmlformats.org/officeDocument/2006/relationships/slide" Target="slide12.xml"/><Relationship Id="rId4" Type="http://schemas.openxmlformats.org/officeDocument/2006/relationships/slide" Target="slide10.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slide" Target="slide19.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slide" Target="slide18.xml"/><Relationship Id="rId5" Type="http://schemas.openxmlformats.org/officeDocument/2006/relationships/slide" Target="slide16.xml"/><Relationship Id="rId4" Type="http://schemas.openxmlformats.org/officeDocument/2006/relationships/slide" Target="slide15.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8.emf"/><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image" Target="../media/image6.png"/><Relationship Id="rId2" Type="http://schemas.openxmlformats.org/officeDocument/2006/relationships/image" Target="../media/image9.emf"/><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chart" Target="../charts/chart3.xml"/><Relationship Id="rId4" Type="http://schemas.openxmlformats.org/officeDocument/2006/relationships/image" Target="../media/image10.emf"/></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emf"/><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emf"/><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emf"/><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14.emf"/><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chart" Target="../charts/chart5.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6.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29.png"/><Relationship Id="rId2" Type="http://schemas.openxmlformats.org/officeDocument/2006/relationships/image" Target="../media/image26.png"/><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6.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1.png"/><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37.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E30CA15-771A-482C-BA9E-16FCF3AD6747}"/>
              </a:ext>
            </a:extLst>
          </p:cNvPr>
          <p:cNvSpPr/>
          <p:nvPr/>
        </p:nvSpPr>
        <p:spPr>
          <a:xfrm>
            <a:off x="0" y="0"/>
            <a:ext cx="5226342" cy="6858000"/>
          </a:xfrm>
          <a:prstGeom prst="rect">
            <a:avLst/>
          </a:prstGeom>
          <a:solidFill>
            <a:srgbClr val="0691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5">
            <a:extLst>
              <a:ext uri="{FF2B5EF4-FFF2-40B4-BE49-F238E27FC236}">
                <a16:creationId xmlns:a16="http://schemas.microsoft.com/office/drawing/2014/main" id="{1F085610-40FD-42D5-B0E4-193B4CF70415}"/>
              </a:ext>
            </a:extLst>
          </p:cNvPr>
          <p:cNvSpPr/>
          <p:nvPr/>
        </p:nvSpPr>
        <p:spPr>
          <a:xfrm>
            <a:off x="5226342" y="-1"/>
            <a:ext cx="6965658" cy="6858001"/>
          </a:xfrm>
          <a:prstGeom prst="rect">
            <a:avLst/>
          </a:prstGeom>
          <a:solidFill>
            <a:srgbClr val="E4ED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8" name="Gráfico 7">
            <a:extLst>
              <a:ext uri="{FF2B5EF4-FFF2-40B4-BE49-F238E27FC236}">
                <a16:creationId xmlns:a16="http://schemas.microsoft.com/office/drawing/2014/main" id="{FE1561C7-A647-475B-88DC-D6656EF9096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33153" y="967661"/>
            <a:ext cx="6004455" cy="1013410"/>
          </a:xfrm>
          <a:prstGeom prst="rect">
            <a:avLst/>
          </a:prstGeom>
        </p:spPr>
      </p:pic>
      <p:pic>
        <p:nvPicPr>
          <p:cNvPr id="10" name="Gráfico 9">
            <a:extLst>
              <a:ext uri="{FF2B5EF4-FFF2-40B4-BE49-F238E27FC236}">
                <a16:creationId xmlns:a16="http://schemas.microsoft.com/office/drawing/2014/main" id="{653221C5-86B2-4714-B9CF-E6115C033E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96424" y="5570290"/>
            <a:ext cx="2453955" cy="1033244"/>
          </a:xfrm>
          <a:prstGeom prst="rect">
            <a:avLst/>
          </a:prstGeom>
        </p:spPr>
      </p:pic>
    </p:spTree>
    <p:extLst>
      <p:ext uri="{BB962C8B-B14F-4D97-AF65-F5344CB8AC3E}">
        <p14:creationId xmlns:p14="http://schemas.microsoft.com/office/powerpoint/2010/main" val="3113937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C0522A5-1C63-4714-86BC-01E6AD8147E3}"/>
              </a:ext>
            </a:extLst>
          </p:cNvPr>
          <p:cNvSpPr txBox="1"/>
          <p:nvPr/>
        </p:nvSpPr>
        <p:spPr>
          <a:xfrm>
            <a:off x="1874753" y="1450401"/>
            <a:ext cx="7198228" cy="830997"/>
          </a:xfrm>
          <a:prstGeom prst="rect">
            <a:avLst/>
          </a:prstGeom>
          <a:noFill/>
        </p:spPr>
        <p:txBody>
          <a:bodyPr wrap="square" rtlCol="0">
            <a:spAutoFit/>
          </a:bodyPr>
          <a:lstStyle/>
          <a:p>
            <a:pPr algn="ctr"/>
            <a:r>
              <a:rPr lang="es-CO" sz="2400" dirty="0"/>
              <a:t>COMITÉ FINANCIERO ABRIL DE 2019</a:t>
            </a:r>
          </a:p>
          <a:p>
            <a:pPr algn="ctr"/>
            <a:r>
              <a:rPr lang="es-CO" sz="2400" dirty="0"/>
              <a:t>ORDEN DEL DIA:</a:t>
            </a:r>
          </a:p>
        </p:txBody>
      </p:sp>
      <p:sp>
        <p:nvSpPr>
          <p:cNvPr id="11" name="CuadroTexto 10">
            <a:extLst>
              <a:ext uri="{FF2B5EF4-FFF2-40B4-BE49-F238E27FC236}">
                <a16:creationId xmlns:a16="http://schemas.microsoft.com/office/drawing/2014/main" id="{69B7AEC9-727A-4826-915C-F0F95F32E6F6}"/>
              </a:ext>
            </a:extLst>
          </p:cNvPr>
          <p:cNvSpPr txBox="1"/>
          <p:nvPr/>
        </p:nvSpPr>
        <p:spPr>
          <a:xfrm>
            <a:off x="1777094" y="2941689"/>
            <a:ext cx="8209820" cy="2251065"/>
          </a:xfrm>
          <a:prstGeom prst="rect">
            <a:avLst/>
          </a:prstGeom>
          <a:noFill/>
        </p:spPr>
        <p:txBody>
          <a:bodyPr wrap="square" rtlCol="0">
            <a:spAutoFit/>
          </a:bodyPr>
          <a:lstStyle/>
          <a:p>
            <a:pPr marL="457200" indent="-457200">
              <a:lnSpc>
                <a:spcPct val="150000"/>
              </a:lnSpc>
              <a:buAutoNum type="arabicPeriod"/>
            </a:pPr>
            <a:r>
              <a:rPr lang="es-CO" sz="2400" dirty="0"/>
              <a:t>Estados Financieros SAE a Marzo 31 de 2019</a:t>
            </a:r>
          </a:p>
          <a:p>
            <a:pPr marL="457200" indent="-457200">
              <a:lnSpc>
                <a:spcPct val="150000"/>
              </a:lnSpc>
              <a:buAutoNum type="arabicPeriod"/>
            </a:pPr>
            <a:r>
              <a:rPr lang="es-CO" sz="2400" dirty="0"/>
              <a:t>Informe Portafolio a Marzo 31 de 2019</a:t>
            </a:r>
          </a:p>
          <a:p>
            <a:pPr marL="457200" indent="-457200">
              <a:lnSpc>
                <a:spcPct val="150000"/>
              </a:lnSpc>
              <a:buAutoNum type="arabicPeriod"/>
            </a:pPr>
            <a:r>
              <a:rPr lang="es-CO" sz="2400" dirty="0"/>
              <a:t>Presentación Gerencia Comercial</a:t>
            </a:r>
          </a:p>
          <a:p>
            <a:pPr marL="457200" indent="-457200">
              <a:lnSpc>
                <a:spcPct val="150000"/>
              </a:lnSpc>
              <a:buAutoNum type="arabicPeriod"/>
            </a:pPr>
            <a:r>
              <a:rPr lang="es-CO" sz="2400" dirty="0"/>
              <a:t>Varios</a:t>
            </a:r>
          </a:p>
        </p:txBody>
      </p:sp>
      <p:pic>
        <p:nvPicPr>
          <p:cNvPr id="10" name="Imagen 9">
            <a:extLst>
              <a:ext uri="{FF2B5EF4-FFF2-40B4-BE49-F238E27FC236}">
                <a16:creationId xmlns:a16="http://schemas.microsoft.com/office/drawing/2014/main" id="{0401E91F-00A8-498F-8694-2D6ECB86F6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4" name="Imagen 13">
            <a:extLst>
              <a:ext uri="{FF2B5EF4-FFF2-40B4-BE49-F238E27FC236}">
                <a16:creationId xmlns:a16="http://schemas.microsoft.com/office/drawing/2014/main" id="{D00184FD-2966-4308-83A7-887E08A397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5" name="Rectángulo 14">
            <a:extLst>
              <a:ext uri="{FF2B5EF4-FFF2-40B4-BE49-F238E27FC236}">
                <a16:creationId xmlns:a16="http://schemas.microsoft.com/office/drawing/2014/main" id="{611DC164-F34E-4092-98CA-14CE194DF24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6" name="CuadroTexto 15">
            <a:extLst>
              <a:ext uri="{FF2B5EF4-FFF2-40B4-BE49-F238E27FC236}">
                <a16:creationId xmlns:a16="http://schemas.microsoft.com/office/drawing/2014/main" id="{E7A71F09-8C46-48EC-8C6F-741184885CAD}"/>
              </a:ext>
            </a:extLst>
          </p:cNvPr>
          <p:cNvSpPr txBox="1"/>
          <p:nvPr/>
        </p:nvSpPr>
        <p:spPr>
          <a:xfrm>
            <a:off x="6331789" y="6520419"/>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spTree>
    <p:extLst>
      <p:ext uri="{BB962C8B-B14F-4D97-AF65-F5344CB8AC3E}">
        <p14:creationId xmlns:p14="http://schemas.microsoft.com/office/powerpoint/2010/main" val="17636600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862DE2FE-DD36-4D9F-BAC6-B652934725DA}"/>
              </a:ext>
            </a:extLst>
          </p:cNvPr>
          <p:cNvSpPr txBox="1"/>
          <p:nvPr/>
        </p:nvSpPr>
        <p:spPr>
          <a:xfrm>
            <a:off x="2487253" y="2393229"/>
            <a:ext cx="7217494" cy="1323439"/>
          </a:xfrm>
          <a:prstGeom prst="rect">
            <a:avLst/>
          </a:prstGeom>
          <a:noFill/>
        </p:spPr>
        <p:txBody>
          <a:bodyPr wrap="square" rtlCol="0">
            <a:spAutoFit/>
          </a:bodyPr>
          <a:lstStyle/>
          <a:p>
            <a:pPr algn="ctr"/>
            <a:r>
              <a:rPr lang="es-CO" sz="4000" dirty="0">
                <a:solidFill>
                  <a:srgbClr val="000A8B"/>
                </a:solidFill>
              </a:rPr>
              <a:t>1. ESTADOS FINANCIEROS SAE</a:t>
            </a:r>
          </a:p>
          <a:p>
            <a:pPr algn="ctr"/>
            <a:r>
              <a:rPr lang="es-CO" sz="4000" dirty="0">
                <a:solidFill>
                  <a:srgbClr val="000A8B"/>
                </a:solidFill>
              </a:rPr>
              <a:t> AL 31 DE MARZO DE 2019</a:t>
            </a:r>
            <a:endParaRPr lang="es-ES" sz="4000" dirty="0">
              <a:solidFill>
                <a:schemeClr val="accent5">
                  <a:lumMod val="50000"/>
                </a:schemeClr>
              </a:solidFill>
              <a:latin typeface="Arial Narrow" panose="020B0606020202030204" pitchFamily="34" charset="0"/>
            </a:endParaRPr>
          </a:p>
        </p:txBody>
      </p:sp>
      <p:sp>
        <p:nvSpPr>
          <p:cNvPr id="12" name="Rectángulo 11">
            <a:extLst>
              <a:ext uri="{FF2B5EF4-FFF2-40B4-BE49-F238E27FC236}">
                <a16:creationId xmlns:a16="http://schemas.microsoft.com/office/drawing/2014/main" id="{0DAAC2B1-364D-4B30-AD9A-E13A6E77198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60AB5296-6D3A-4484-BE2B-583D11978131}"/>
              </a:ext>
            </a:extLst>
          </p:cNvPr>
          <p:cNvSpPr txBox="1"/>
          <p:nvPr/>
        </p:nvSpPr>
        <p:spPr>
          <a:xfrm>
            <a:off x="6331789" y="6520419"/>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pic>
        <p:nvPicPr>
          <p:cNvPr id="15" name="Imagen 14">
            <a:extLst>
              <a:ext uri="{FF2B5EF4-FFF2-40B4-BE49-F238E27FC236}">
                <a16:creationId xmlns:a16="http://schemas.microsoft.com/office/drawing/2014/main" id="{9D865CDB-B976-4507-88AD-E9A1E7DCE4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6" name="Imagen 15">
            <a:extLst>
              <a:ext uri="{FF2B5EF4-FFF2-40B4-BE49-F238E27FC236}">
                <a16:creationId xmlns:a16="http://schemas.microsoft.com/office/drawing/2014/main" id="{809C95E7-2650-46DE-9DE2-436F17F6CE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352988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in)">
                                      <p:cBhvr>
                                        <p:cTn id="7" dur="2000"/>
                                        <p:tgtEl>
                                          <p:spTgt spid="15"/>
                                        </p:tgtEl>
                                      </p:cBhvr>
                                    </p:animEffect>
                                  </p:childTnLst>
                                </p:cTn>
                              </p:par>
                              <p:par>
                                <p:cTn id="8" presetID="6" presetClass="entr" presetSubtype="16"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circle(in)">
                                      <p:cBhvr>
                                        <p:cTn id="10"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ítulo 1">
            <a:extLst>
              <a:ext uri="{FF2B5EF4-FFF2-40B4-BE49-F238E27FC236}">
                <a16:creationId xmlns:a16="http://schemas.microsoft.com/office/drawing/2014/main" id="{9D848C52-0D13-42D4-9770-5D43EE2B895B}"/>
              </a:ext>
            </a:extLst>
          </p:cNvPr>
          <p:cNvSpPr txBox="1">
            <a:spLocks/>
          </p:cNvSpPr>
          <p:nvPr/>
        </p:nvSpPr>
        <p:spPr>
          <a:xfrm>
            <a:off x="1777094" y="234203"/>
            <a:ext cx="6753225" cy="820738"/>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3600" dirty="0">
                <a:latin typeface="+mn-lt"/>
              </a:rPr>
              <a:t> </a:t>
            </a:r>
            <a:r>
              <a:rPr lang="es-CO" sz="1600" dirty="0">
                <a:solidFill>
                  <a:srgbClr val="0070C0"/>
                </a:solidFill>
                <a:latin typeface="+mn-lt"/>
                <a:ea typeface="+mn-ea"/>
                <a:cs typeface="Lato Regular"/>
              </a:rPr>
              <a:t>ESTADO DE SITUACION FINANCIERA INDIVIDUAL</a:t>
            </a:r>
          </a:p>
          <a:p>
            <a:pPr algn="ctr">
              <a:defRPr/>
            </a:pPr>
            <a:r>
              <a:rPr lang="es-CO" sz="1050" dirty="0">
                <a:solidFill>
                  <a:srgbClr val="0070C0"/>
                </a:solidFill>
                <a:latin typeface="+mn-lt"/>
                <a:ea typeface="+mn-ea"/>
                <a:cs typeface="Lato Regular"/>
              </a:rPr>
              <a:t>AL 31 DE MARZO DE 2019 Y 31 DE MARZO DE 2018</a:t>
            </a:r>
          </a:p>
          <a:p>
            <a:pPr algn="ctr">
              <a:defRPr/>
            </a:pPr>
            <a:r>
              <a:rPr lang="es-CO" sz="1050" dirty="0">
                <a:solidFill>
                  <a:srgbClr val="0070C0"/>
                </a:solidFill>
                <a:latin typeface="+mn-lt"/>
                <a:ea typeface="+mn-ea"/>
                <a:cs typeface="Lato Regular"/>
              </a:rPr>
              <a:t>(cifra en millones de pesos colombianos)</a:t>
            </a:r>
          </a:p>
          <a:p>
            <a:pPr>
              <a:defRPr/>
            </a:pPr>
            <a:endParaRPr lang="es-CO" sz="1050" dirty="0">
              <a:solidFill>
                <a:srgbClr val="0070C0"/>
              </a:solidFill>
              <a:latin typeface="+mn-lt"/>
              <a:ea typeface="+mn-ea"/>
              <a:cs typeface="Lato Regular"/>
            </a:endParaRPr>
          </a:p>
        </p:txBody>
      </p:sp>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2" name="CuadroTexto 21">
            <a:extLst>
              <a:ext uri="{FF2B5EF4-FFF2-40B4-BE49-F238E27FC236}">
                <a16:creationId xmlns:a16="http://schemas.microsoft.com/office/drawing/2014/main" id="{67014E63-92DC-4285-A78D-58D3E9211E3E}"/>
              </a:ext>
            </a:extLst>
          </p:cNvPr>
          <p:cNvSpPr txBox="1"/>
          <p:nvPr/>
        </p:nvSpPr>
        <p:spPr>
          <a:xfrm>
            <a:off x="6331789" y="6520419"/>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graphicFrame>
        <p:nvGraphicFramePr>
          <p:cNvPr id="3" name="Tabla 2">
            <a:extLst>
              <a:ext uri="{FF2B5EF4-FFF2-40B4-BE49-F238E27FC236}">
                <a16:creationId xmlns:a16="http://schemas.microsoft.com/office/drawing/2014/main" id="{94D819E8-F885-44DC-97CB-5FFB6230E2BC}"/>
              </a:ext>
            </a:extLst>
          </p:cNvPr>
          <p:cNvGraphicFramePr>
            <a:graphicFrameLocks noGrp="1"/>
          </p:cNvGraphicFramePr>
          <p:nvPr>
            <p:extLst/>
          </p:nvPr>
        </p:nvGraphicFramePr>
        <p:xfrm>
          <a:off x="1019909" y="1406768"/>
          <a:ext cx="9363806" cy="4607171"/>
        </p:xfrm>
        <a:graphic>
          <a:graphicData uri="http://schemas.openxmlformats.org/drawingml/2006/table">
            <a:tbl>
              <a:tblPr/>
              <a:tblGrid>
                <a:gridCol w="3614103">
                  <a:extLst>
                    <a:ext uri="{9D8B030D-6E8A-4147-A177-3AD203B41FA5}">
                      <a16:colId xmlns:a16="http://schemas.microsoft.com/office/drawing/2014/main" val="2847210339"/>
                    </a:ext>
                  </a:extLst>
                </a:gridCol>
                <a:gridCol w="1112492">
                  <a:extLst>
                    <a:ext uri="{9D8B030D-6E8A-4147-A177-3AD203B41FA5}">
                      <a16:colId xmlns:a16="http://schemas.microsoft.com/office/drawing/2014/main" val="3397508229"/>
                    </a:ext>
                  </a:extLst>
                </a:gridCol>
                <a:gridCol w="156923">
                  <a:extLst>
                    <a:ext uri="{9D8B030D-6E8A-4147-A177-3AD203B41FA5}">
                      <a16:colId xmlns:a16="http://schemas.microsoft.com/office/drawing/2014/main" val="3385832597"/>
                    </a:ext>
                  </a:extLst>
                </a:gridCol>
                <a:gridCol w="1164875">
                  <a:extLst>
                    <a:ext uri="{9D8B030D-6E8A-4147-A177-3AD203B41FA5}">
                      <a16:colId xmlns:a16="http://schemas.microsoft.com/office/drawing/2014/main" val="2770531317"/>
                    </a:ext>
                  </a:extLst>
                </a:gridCol>
                <a:gridCol w="104539">
                  <a:extLst>
                    <a:ext uri="{9D8B030D-6E8A-4147-A177-3AD203B41FA5}">
                      <a16:colId xmlns:a16="http://schemas.microsoft.com/office/drawing/2014/main" val="2369150565"/>
                    </a:ext>
                  </a:extLst>
                </a:gridCol>
                <a:gridCol w="1090204">
                  <a:extLst>
                    <a:ext uri="{9D8B030D-6E8A-4147-A177-3AD203B41FA5}">
                      <a16:colId xmlns:a16="http://schemas.microsoft.com/office/drawing/2014/main" val="2006492265"/>
                    </a:ext>
                  </a:extLst>
                </a:gridCol>
                <a:gridCol w="104539">
                  <a:extLst>
                    <a:ext uri="{9D8B030D-6E8A-4147-A177-3AD203B41FA5}">
                      <a16:colId xmlns:a16="http://schemas.microsoft.com/office/drawing/2014/main" val="1044351726"/>
                    </a:ext>
                  </a:extLst>
                </a:gridCol>
                <a:gridCol w="1000599">
                  <a:extLst>
                    <a:ext uri="{9D8B030D-6E8A-4147-A177-3AD203B41FA5}">
                      <a16:colId xmlns:a16="http://schemas.microsoft.com/office/drawing/2014/main" val="1842612862"/>
                    </a:ext>
                  </a:extLst>
                </a:gridCol>
                <a:gridCol w="104539">
                  <a:extLst>
                    <a:ext uri="{9D8B030D-6E8A-4147-A177-3AD203B41FA5}">
                      <a16:colId xmlns:a16="http://schemas.microsoft.com/office/drawing/2014/main" val="3736672731"/>
                    </a:ext>
                  </a:extLst>
                </a:gridCol>
                <a:gridCol w="910993">
                  <a:extLst>
                    <a:ext uri="{9D8B030D-6E8A-4147-A177-3AD203B41FA5}">
                      <a16:colId xmlns:a16="http://schemas.microsoft.com/office/drawing/2014/main" val="3676180303"/>
                    </a:ext>
                  </a:extLst>
                </a:gridCol>
              </a:tblGrid>
              <a:tr h="613035">
                <a:tc>
                  <a:txBody>
                    <a:bodyPr/>
                    <a:lstStyle/>
                    <a:p>
                      <a:pPr algn="ctr" fontAlgn="ctr"/>
                      <a:r>
                        <a:rPr lang="es-CO" sz="1300" b="1" i="0" u="none" strike="noStrike" dirty="0">
                          <a:effectLst/>
                          <a:latin typeface="Calibri" panose="020F0502020204030204" pitchFamily="34" charset="0"/>
                        </a:rPr>
                        <a:t>ACTIVO</a:t>
                      </a:r>
                    </a:p>
                  </a:txBody>
                  <a:tcPr marL="7620" marR="7620" marT="7620"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31-Mar-2019</a:t>
                      </a:r>
                    </a:p>
                  </a:txBody>
                  <a:tcPr marL="7620" marR="7620" marT="762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300" b="0" i="0" u="none" strike="noStrike">
                          <a:effectLst/>
                          <a:latin typeface="Calibri" panose="020F0502020204030204" pitchFamily="34" charset="0"/>
                        </a:rPr>
                        <a:t> </a:t>
                      </a:r>
                    </a:p>
                  </a:txBody>
                  <a:tcPr marL="7620" marR="7620" marT="7620"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31-Mar-2018</a:t>
                      </a:r>
                    </a:p>
                  </a:txBody>
                  <a:tcPr marL="7620" marR="7620" marT="762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300" b="1" i="0" u="none" strike="noStrike">
                          <a:effectLst/>
                          <a:latin typeface="Calibri" panose="020F0502020204030204" pitchFamily="34" charset="0"/>
                        </a:rPr>
                        <a:t> </a:t>
                      </a:r>
                    </a:p>
                  </a:txBody>
                  <a:tcPr marL="7620" marR="7620" marT="7620"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Al 31-Dic 2018</a:t>
                      </a:r>
                    </a:p>
                  </a:txBody>
                  <a:tcPr marL="7620" marR="7620" marT="762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300" b="1" i="0" u="none" strike="noStrike">
                          <a:effectLst/>
                          <a:latin typeface="Calibri" panose="020F0502020204030204" pitchFamily="34" charset="0"/>
                        </a:rPr>
                        <a:t> </a:t>
                      </a:r>
                    </a:p>
                  </a:txBody>
                  <a:tcPr marL="7620" marR="7620" marT="7620"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Variación % Marzo 2019 - 2018</a:t>
                      </a:r>
                    </a:p>
                  </a:txBody>
                  <a:tcPr marL="7620" marR="7620" marT="762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300" b="0" i="0" u="none" strike="noStrike">
                          <a:effectLst/>
                          <a:latin typeface="Calibri" panose="020F0502020204030204" pitchFamily="34" charset="0"/>
                        </a:rPr>
                        <a:t> </a:t>
                      </a:r>
                    </a:p>
                  </a:txBody>
                  <a:tcPr marL="7620" marR="7620" marT="7620"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Variación % Mar - Dic 2019-2018</a:t>
                      </a:r>
                    </a:p>
                  </a:txBody>
                  <a:tcPr marL="7620" marR="7620" marT="762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014180490"/>
                  </a:ext>
                </a:extLst>
              </a:tr>
              <a:tr h="209518">
                <a:tc>
                  <a:txBody>
                    <a:bodyPr/>
                    <a:lstStyle/>
                    <a:p>
                      <a:pPr algn="l" fontAlgn="ctr"/>
                      <a:r>
                        <a:rPr lang="es-CO" sz="1300" b="1" i="0" u="none" strike="noStrike">
                          <a:effectLst/>
                          <a:latin typeface="Calibri" panose="020F0502020204030204" pitchFamily="34" charset="0"/>
                        </a:rPr>
                        <a:t>ACTIVO CORRIENTE</a:t>
                      </a:r>
                    </a:p>
                  </a:txBody>
                  <a:tcPr marL="7620" marR="7620" marT="7620" marB="0" anchor="ctr">
                    <a:lnL>
                      <a:noFill/>
                    </a:lnL>
                    <a:lnR>
                      <a:noFill/>
                    </a:lnR>
                    <a:lnT>
                      <a:noFill/>
                    </a:lnT>
                    <a:lnB>
                      <a:noFill/>
                    </a:lnB>
                  </a:tcPr>
                </a:tc>
                <a:tc>
                  <a:txBody>
                    <a:bodyPr/>
                    <a:lstStyle/>
                    <a:p>
                      <a:pPr algn="r" fontAlgn="ctr"/>
                      <a:endParaRPr lang="es-CO" sz="1300" b="1" i="0" u="none" strike="noStrike">
                        <a:effectLst/>
                        <a:latin typeface="Calibri" panose="020F0502020204030204" pitchFamily="34" charset="0"/>
                      </a:endParaRPr>
                    </a:p>
                  </a:txBody>
                  <a:tcPr marL="7620" marR="7620" marT="762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endParaRPr lang="es-CO" sz="13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7620" marR="7620" marT="762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3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7620" marR="7620" marT="762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3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7620" marR="7620" marT="762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3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endParaRPr lang="es-CO" sz="1300" b="1" i="0" u="none" strike="noStrike">
                        <a:effectLst/>
                        <a:latin typeface="Calibri" panose="020F0502020204030204" pitchFamily="34" charset="0"/>
                      </a:endParaRPr>
                    </a:p>
                  </a:txBody>
                  <a:tcPr marL="7620" marR="7620" marT="762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243988497"/>
                  </a:ext>
                </a:extLst>
              </a:tr>
              <a:tr h="252751">
                <a:tc>
                  <a:txBody>
                    <a:bodyPr/>
                    <a:lstStyle/>
                    <a:p>
                      <a:pPr algn="l" fontAlgn="ctr"/>
                      <a:r>
                        <a:rPr lang="es-CO" sz="1300" b="0" i="0" u="none" strike="noStrike" dirty="0">
                          <a:effectLst/>
                          <a:latin typeface="Calibri" panose="020F0502020204030204" pitchFamily="34" charset="0"/>
                        </a:rPr>
                        <a:t>Efectivo en Bancos</a:t>
                      </a: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333</a:t>
                      </a:r>
                    </a:p>
                  </a:txBody>
                  <a:tcPr marL="7620" marR="7620" marT="7620" marB="0" anchor="ctr">
                    <a:lnL>
                      <a:noFill/>
                    </a:lnL>
                    <a:lnR>
                      <a:noFill/>
                    </a:lnR>
                    <a:lnT>
                      <a:noFill/>
                    </a:lnT>
                    <a:lnB>
                      <a:noFill/>
                    </a:lnB>
                  </a:tcPr>
                </a:tc>
                <a:tc>
                  <a:txBody>
                    <a:bodyPr/>
                    <a:lstStyle/>
                    <a:p>
                      <a:pPr algn="r"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545</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448</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-39</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-26</a:t>
                      </a:r>
                    </a:p>
                  </a:txBody>
                  <a:tcPr marL="7620" marR="7620" marT="7620" marB="0" anchor="ctr">
                    <a:lnL>
                      <a:noFill/>
                    </a:lnL>
                    <a:lnR>
                      <a:noFill/>
                    </a:lnR>
                    <a:lnT>
                      <a:noFill/>
                    </a:lnT>
                    <a:lnB>
                      <a:noFill/>
                    </a:lnB>
                  </a:tcPr>
                </a:tc>
                <a:extLst>
                  <a:ext uri="{0D108BD9-81ED-4DB2-BD59-A6C34878D82A}">
                    <a16:rowId xmlns:a16="http://schemas.microsoft.com/office/drawing/2014/main" val="3059557214"/>
                  </a:ext>
                </a:extLst>
              </a:tr>
              <a:tr h="252751">
                <a:tc>
                  <a:txBody>
                    <a:bodyPr/>
                    <a:lstStyle/>
                    <a:p>
                      <a:pPr algn="l" fontAlgn="ctr"/>
                      <a:r>
                        <a:rPr lang="es-CO" sz="1300" b="0" i="0" u="none" strike="noStrike" dirty="0">
                          <a:effectLst/>
                          <a:latin typeface="Calibri" panose="020F0502020204030204" pitchFamily="34" charset="0"/>
                        </a:rPr>
                        <a:t>Efectivo de uso restringido</a:t>
                      </a: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12,489</a:t>
                      </a:r>
                    </a:p>
                  </a:txBody>
                  <a:tcPr marL="7620" marR="7620" marT="7620" marB="0" anchor="ctr">
                    <a:lnL>
                      <a:noFill/>
                    </a:lnL>
                    <a:lnR>
                      <a:noFill/>
                    </a:lnR>
                    <a:lnT>
                      <a:noFill/>
                    </a:lnT>
                    <a:lnB>
                      <a:noFill/>
                    </a:lnB>
                  </a:tcPr>
                </a:tc>
                <a:tc>
                  <a:txBody>
                    <a:bodyPr/>
                    <a:lstStyle/>
                    <a:p>
                      <a:pPr algn="r"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6,762</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6,201</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85</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101</a:t>
                      </a:r>
                    </a:p>
                  </a:txBody>
                  <a:tcPr marL="7620" marR="7620" marT="7620" marB="0" anchor="ctr">
                    <a:lnL>
                      <a:noFill/>
                    </a:lnL>
                    <a:lnR>
                      <a:noFill/>
                    </a:lnR>
                    <a:lnT>
                      <a:noFill/>
                    </a:lnT>
                    <a:lnB>
                      <a:noFill/>
                    </a:lnB>
                  </a:tcPr>
                </a:tc>
                <a:extLst>
                  <a:ext uri="{0D108BD9-81ED-4DB2-BD59-A6C34878D82A}">
                    <a16:rowId xmlns:a16="http://schemas.microsoft.com/office/drawing/2014/main" val="3903431779"/>
                  </a:ext>
                </a:extLst>
              </a:tr>
              <a:tr h="252751">
                <a:tc>
                  <a:txBody>
                    <a:bodyPr/>
                    <a:lstStyle/>
                    <a:p>
                      <a:pPr algn="l" fontAlgn="ctr"/>
                      <a:r>
                        <a:rPr lang="es-CO" sz="1300" b="0" i="0" u="none" strike="noStrike">
                          <a:effectLst/>
                          <a:latin typeface="Calibri" panose="020F0502020204030204" pitchFamily="34" charset="0"/>
                        </a:rPr>
                        <a:t>Inversiones de administración de liquidez</a:t>
                      </a: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3,213</a:t>
                      </a:r>
                    </a:p>
                  </a:txBody>
                  <a:tcPr marL="7620" marR="7620" marT="7620" marB="0" anchor="ctr">
                    <a:lnL>
                      <a:noFill/>
                    </a:lnL>
                    <a:lnR>
                      <a:noFill/>
                    </a:lnR>
                    <a:lnT>
                      <a:noFill/>
                    </a:lnT>
                    <a:lnB>
                      <a:noFill/>
                    </a:lnB>
                  </a:tcPr>
                </a:tc>
                <a:tc>
                  <a:txBody>
                    <a:bodyPr/>
                    <a:lstStyle/>
                    <a:p>
                      <a:pPr algn="r"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5,510</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3,538</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-42</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-9</a:t>
                      </a:r>
                    </a:p>
                  </a:txBody>
                  <a:tcPr marL="7620" marR="7620" marT="7620" marB="0" anchor="ctr">
                    <a:lnL>
                      <a:noFill/>
                    </a:lnL>
                    <a:lnR>
                      <a:noFill/>
                    </a:lnR>
                    <a:lnT>
                      <a:noFill/>
                    </a:lnT>
                    <a:lnB>
                      <a:noFill/>
                    </a:lnB>
                  </a:tcPr>
                </a:tc>
                <a:extLst>
                  <a:ext uri="{0D108BD9-81ED-4DB2-BD59-A6C34878D82A}">
                    <a16:rowId xmlns:a16="http://schemas.microsoft.com/office/drawing/2014/main" val="2353246967"/>
                  </a:ext>
                </a:extLst>
              </a:tr>
              <a:tr h="252751">
                <a:tc>
                  <a:txBody>
                    <a:bodyPr/>
                    <a:lstStyle/>
                    <a:p>
                      <a:pPr algn="l" fontAlgn="ctr"/>
                      <a:r>
                        <a:rPr lang="es-CO" sz="1300" b="0" i="0" u="none" strike="noStrike">
                          <a:effectLst/>
                          <a:latin typeface="Calibri" panose="020F0502020204030204" pitchFamily="34" charset="0"/>
                        </a:rPr>
                        <a:t>Cuentas por Cobrar Corto Plazo</a:t>
                      </a: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1,623</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3,276</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2,368</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-50</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-31</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44557773"/>
                  </a:ext>
                </a:extLst>
              </a:tr>
              <a:tr h="209518">
                <a:tc>
                  <a:txBody>
                    <a:bodyPr/>
                    <a:lstStyle/>
                    <a:p>
                      <a:pPr algn="l" fontAlgn="ctr"/>
                      <a:r>
                        <a:rPr lang="es-CO" sz="1300" b="1" i="0" u="none" strike="noStrike">
                          <a:effectLst/>
                          <a:latin typeface="Calibri" panose="020F0502020204030204" pitchFamily="34" charset="0"/>
                        </a:rPr>
                        <a:t>TOTAL ACTIVO CORRIENTE</a:t>
                      </a:r>
                    </a:p>
                  </a:txBody>
                  <a:tcPr marL="7620" marR="7620" marT="762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17,658</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300" b="1" i="0" u="none" strike="noStrike">
                          <a:effectLst/>
                          <a:latin typeface="Calibri" panose="020F0502020204030204" pitchFamily="34" charset="0"/>
                        </a:rPr>
                        <a:t> </a:t>
                      </a:r>
                    </a:p>
                  </a:txBody>
                  <a:tcPr marL="7620" marR="7620" marT="762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16,093</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300" b="0" i="0" u="none" strike="noStrike">
                          <a:effectLst/>
                          <a:latin typeface="Calibri" panose="020F0502020204030204" pitchFamily="34" charset="0"/>
                        </a:rPr>
                        <a:t> </a:t>
                      </a:r>
                    </a:p>
                  </a:txBody>
                  <a:tcPr marL="7620" marR="7620" marT="762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12,555</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300" b="0" i="0" u="none" strike="noStrike">
                          <a:effectLst/>
                          <a:latin typeface="Calibri" panose="020F0502020204030204" pitchFamily="34" charset="0"/>
                        </a:rPr>
                        <a:t> </a:t>
                      </a:r>
                    </a:p>
                  </a:txBody>
                  <a:tcPr marL="7620" marR="7620" marT="762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10</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300" b="1" i="0" u="none" strike="noStrike">
                          <a:effectLst/>
                          <a:latin typeface="Calibri" panose="020F0502020204030204" pitchFamily="34" charset="0"/>
                        </a:rPr>
                        <a:t> </a:t>
                      </a:r>
                    </a:p>
                  </a:txBody>
                  <a:tcPr marL="7620" marR="7620" marT="762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41</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452384848"/>
                  </a:ext>
                </a:extLst>
              </a:tr>
              <a:tr h="209518">
                <a:tc>
                  <a:txBody>
                    <a:bodyPr/>
                    <a:lstStyle/>
                    <a:p>
                      <a:pPr algn="l" fontAlgn="ctr"/>
                      <a:endParaRPr lang="es-CO" sz="13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3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3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615057238"/>
                  </a:ext>
                </a:extLst>
              </a:tr>
              <a:tr h="209518">
                <a:tc>
                  <a:txBody>
                    <a:bodyPr/>
                    <a:lstStyle/>
                    <a:p>
                      <a:pPr algn="l" fontAlgn="ctr"/>
                      <a:r>
                        <a:rPr lang="es-CO" sz="1300" b="1" i="0" u="none" strike="noStrike">
                          <a:effectLst/>
                          <a:latin typeface="Calibri" panose="020F0502020204030204" pitchFamily="34" charset="0"/>
                        </a:rPr>
                        <a:t>ACTIVO NO CORRIENTE</a:t>
                      </a:r>
                    </a:p>
                  </a:txBody>
                  <a:tcPr marL="7620" marR="7620" marT="762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300" b="0" i="0" u="none" strike="noStrike" dirty="0">
                        <a:effectLst/>
                        <a:latin typeface="Calibri" panose="020F0502020204030204" pitchFamily="34" charset="0"/>
                      </a:endParaRPr>
                    </a:p>
                  </a:txBody>
                  <a:tcPr marL="7620" marR="7620" marT="7620" marB="0" anchor="ctr">
                    <a:lnL>
                      <a:noFill/>
                    </a:lnL>
                    <a:lnR>
                      <a:noFill/>
                    </a:lnR>
                    <a:lnT>
                      <a:noFill/>
                    </a:lnT>
                    <a:lnB>
                      <a:noFill/>
                    </a:lnB>
                  </a:tcPr>
                </a:tc>
                <a:extLst>
                  <a:ext uri="{0D108BD9-81ED-4DB2-BD59-A6C34878D82A}">
                    <a16:rowId xmlns:a16="http://schemas.microsoft.com/office/drawing/2014/main" val="1392473836"/>
                  </a:ext>
                </a:extLst>
              </a:tr>
              <a:tr h="252751">
                <a:tc>
                  <a:txBody>
                    <a:bodyPr/>
                    <a:lstStyle/>
                    <a:p>
                      <a:pPr algn="l" fontAlgn="ctr"/>
                      <a:r>
                        <a:rPr lang="es-CO" sz="1300" b="0" i="0" u="none" strike="noStrike">
                          <a:effectLst/>
                          <a:latin typeface="Calibri" panose="020F0502020204030204" pitchFamily="34" charset="0"/>
                        </a:rPr>
                        <a:t>Cuentas por Cobrar Largo Plazo</a:t>
                      </a: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605</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923</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612</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-34</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dirty="0">
                          <a:effectLst/>
                          <a:latin typeface="Calibri" panose="020F0502020204030204" pitchFamily="34" charset="0"/>
                        </a:rPr>
                        <a:t>-1</a:t>
                      </a:r>
                    </a:p>
                  </a:txBody>
                  <a:tcPr marL="7620" marR="7620" marT="7620" marB="0" anchor="ctr">
                    <a:lnL>
                      <a:noFill/>
                    </a:lnL>
                    <a:lnR>
                      <a:noFill/>
                    </a:lnR>
                    <a:lnT>
                      <a:noFill/>
                    </a:lnT>
                    <a:lnB>
                      <a:noFill/>
                    </a:lnB>
                  </a:tcPr>
                </a:tc>
                <a:extLst>
                  <a:ext uri="{0D108BD9-81ED-4DB2-BD59-A6C34878D82A}">
                    <a16:rowId xmlns:a16="http://schemas.microsoft.com/office/drawing/2014/main" val="516648428"/>
                  </a:ext>
                </a:extLst>
              </a:tr>
              <a:tr h="252751">
                <a:tc>
                  <a:txBody>
                    <a:bodyPr/>
                    <a:lstStyle/>
                    <a:p>
                      <a:pPr algn="l" fontAlgn="ctr"/>
                      <a:r>
                        <a:rPr lang="es-CO" sz="1300" b="0" i="0" u="none" strike="noStrike">
                          <a:effectLst/>
                          <a:latin typeface="Calibri" panose="020F0502020204030204" pitchFamily="34" charset="0"/>
                        </a:rPr>
                        <a:t>Deterioro</a:t>
                      </a: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-598</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-598</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-598</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22187065"/>
                  </a:ext>
                </a:extLst>
              </a:tr>
              <a:tr h="252751">
                <a:tc>
                  <a:txBody>
                    <a:bodyPr/>
                    <a:lstStyle/>
                    <a:p>
                      <a:pPr algn="l" fontAlgn="ctr"/>
                      <a:r>
                        <a:rPr lang="es-CO" sz="1300" b="0" i="0" u="none" strike="noStrike">
                          <a:effectLst/>
                          <a:latin typeface="Calibri" panose="020F0502020204030204" pitchFamily="34" charset="0"/>
                        </a:rPr>
                        <a:t>Total Cuenta por Cobrar Largo Plazo</a:t>
                      </a:r>
                    </a:p>
                  </a:txBody>
                  <a:tcPr marL="7620" marR="7620" marT="7620" marB="0" anchor="ctr">
                    <a:lnL>
                      <a:noFill/>
                    </a:lnL>
                    <a:lnR>
                      <a:noFill/>
                    </a:lnR>
                    <a:lnT>
                      <a:noFill/>
                    </a:lnT>
                    <a:lnB>
                      <a:noFill/>
                    </a:lnB>
                  </a:tcPr>
                </a:tc>
                <a:tc>
                  <a:txBody>
                    <a:bodyPr/>
                    <a:lstStyle/>
                    <a:p>
                      <a:pPr algn="r" fontAlgn="ctr"/>
                      <a:r>
                        <a:rPr lang="es-CO" sz="1300" b="1" i="0" u="none" strike="noStrike">
                          <a:effectLst/>
                          <a:latin typeface="Calibri" panose="020F0502020204030204" pitchFamily="34" charset="0"/>
                        </a:rPr>
                        <a:t>7</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1" i="0" u="none" strike="noStrike">
                          <a:effectLst/>
                          <a:latin typeface="Calibri" panose="020F0502020204030204" pitchFamily="34" charset="0"/>
                        </a:rPr>
                        <a:t>324</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1" i="0" u="none" strike="noStrike">
                          <a:effectLst/>
                          <a:latin typeface="Calibri" panose="020F0502020204030204" pitchFamily="34" charset="0"/>
                        </a:rPr>
                        <a:t>14</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1" i="0" u="none" strike="noStrike">
                          <a:effectLst/>
                          <a:latin typeface="Calibri" panose="020F0502020204030204" pitchFamily="34" charset="0"/>
                        </a:rPr>
                        <a:t>-2</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1" i="0" u="none" strike="noStrike">
                          <a:effectLst/>
                          <a:latin typeface="Calibri" panose="020F0502020204030204" pitchFamily="34" charset="0"/>
                        </a:rPr>
                        <a:t>-51</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13900038"/>
                  </a:ext>
                </a:extLst>
              </a:tr>
              <a:tr h="209518">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682864327"/>
                  </a:ext>
                </a:extLst>
              </a:tr>
              <a:tr h="252751">
                <a:tc>
                  <a:txBody>
                    <a:bodyPr/>
                    <a:lstStyle/>
                    <a:p>
                      <a:pPr algn="l" fontAlgn="ctr"/>
                      <a:r>
                        <a:rPr lang="es-CO" sz="1300" b="0" i="0" u="none" strike="noStrike">
                          <a:effectLst/>
                          <a:latin typeface="Calibri" panose="020F0502020204030204" pitchFamily="34" charset="0"/>
                        </a:rPr>
                        <a:t>Propiedades, Planta y equipo</a:t>
                      </a: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505</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415</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499</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22</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a:t>
                      </a:r>
                    </a:p>
                  </a:txBody>
                  <a:tcPr marL="7620" marR="7620" marT="7620" marB="0" anchor="ctr">
                    <a:lnL>
                      <a:noFill/>
                    </a:lnL>
                    <a:lnR>
                      <a:noFill/>
                    </a:lnR>
                    <a:lnT>
                      <a:noFill/>
                    </a:lnT>
                    <a:lnB>
                      <a:noFill/>
                    </a:lnB>
                  </a:tcPr>
                </a:tc>
                <a:extLst>
                  <a:ext uri="{0D108BD9-81ED-4DB2-BD59-A6C34878D82A}">
                    <a16:rowId xmlns:a16="http://schemas.microsoft.com/office/drawing/2014/main" val="22166472"/>
                  </a:ext>
                </a:extLst>
              </a:tr>
              <a:tr h="252751">
                <a:tc>
                  <a:txBody>
                    <a:bodyPr/>
                    <a:lstStyle/>
                    <a:p>
                      <a:pPr algn="l" fontAlgn="ctr"/>
                      <a:r>
                        <a:rPr lang="es-CO" sz="1300" b="0" i="0" u="none" strike="noStrike">
                          <a:effectLst/>
                          <a:latin typeface="Calibri" panose="020F0502020204030204" pitchFamily="34" charset="0"/>
                        </a:rPr>
                        <a:t>Otros Activos (anticipos Impuestos / Diferidos)</a:t>
                      </a: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19,175</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12,687</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17,000</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51</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13</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86081172"/>
                  </a:ext>
                </a:extLst>
              </a:tr>
              <a:tr h="252751">
                <a:tc>
                  <a:txBody>
                    <a:bodyPr/>
                    <a:lstStyle/>
                    <a:p>
                      <a:pPr algn="l" fontAlgn="ctr"/>
                      <a:r>
                        <a:rPr lang="es-CO" sz="1300" b="1" i="0" u="none" strike="noStrike">
                          <a:effectLst/>
                          <a:latin typeface="Calibri" panose="020F0502020204030204" pitchFamily="34" charset="0"/>
                        </a:rPr>
                        <a:t>TOTAL ACTIVO NO CORRIENTE</a:t>
                      </a:r>
                    </a:p>
                  </a:txBody>
                  <a:tcPr marL="7620" marR="7620" marT="762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19,687</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300" b="1" i="0" u="none" strike="noStrike">
                          <a:effectLst/>
                          <a:latin typeface="Calibri" panose="020F0502020204030204" pitchFamily="34" charset="0"/>
                        </a:rPr>
                        <a:t> </a:t>
                      </a:r>
                    </a:p>
                  </a:txBody>
                  <a:tcPr marL="7620" marR="7620" marT="762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13,426</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300" b="0" i="0" u="none" strike="noStrike">
                          <a:effectLst/>
                          <a:latin typeface="Calibri" panose="020F0502020204030204" pitchFamily="34" charset="0"/>
                        </a:rPr>
                        <a:t> </a:t>
                      </a:r>
                    </a:p>
                  </a:txBody>
                  <a:tcPr marL="7620" marR="7620" marT="762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17,512</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300" b="0" i="0" u="none" strike="noStrike">
                          <a:effectLst/>
                          <a:latin typeface="Calibri" panose="020F0502020204030204" pitchFamily="34" charset="0"/>
                        </a:rPr>
                        <a:t> </a:t>
                      </a:r>
                    </a:p>
                  </a:txBody>
                  <a:tcPr marL="7620" marR="7620" marT="762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16</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300" b="1" i="0" u="none" strike="noStrike">
                          <a:effectLst/>
                          <a:latin typeface="Calibri" panose="020F0502020204030204" pitchFamily="34" charset="0"/>
                        </a:rPr>
                        <a:t> </a:t>
                      </a:r>
                    </a:p>
                  </a:txBody>
                  <a:tcPr marL="7620" marR="7620" marT="762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12</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795619284"/>
                  </a:ext>
                </a:extLst>
              </a:tr>
              <a:tr h="209518">
                <a:tc>
                  <a:txBody>
                    <a:bodyPr/>
                    <a:lstStyle/>
                    <a:p>
                      <a:pPr algn="l" fontAlgn="ctr"/>
                      <a:endParaRPr lang="es-CO" sz="13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30676071"/>
                  </a:ext>
                </a:extLst>
              </a:tr>
              <a:tr h="209518">
                <a:tc>
                  <a:txBody>
                    <a:bodyPr/>
                    <a:lstStyle/>
                    <a:p>
                      <a:pPr algn="l" fontAlgn="ctr"/>
                      <a:r>
                        <a:rPr lang="es-CO" sz="1300" b="1" i="0" u="none" strike="noStrike">
                          <a:effectLst/>
                          <a:latin typeface="Calibri" panose="020F0502020204030204" pitchFamily="34" charset="0"/>
                        </a:rPr>
                        <a:t>TOTAL ACTIVO</a:t>
                      </a:r>
                    </a:p>
                  </a:txBody>
                  <a:tcPr marL="7620" marR="7620" marT="762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37,345</a:t>
                      </a:r>
                    </a:p>
                  </a:txBody>
                  <a:tcPr marL="7620" marR="7620" marT="76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1" i="0" u="none" strike="noStrike">
                          <a:effectLst/>
                          <a:latin typeface="Calibri" panose="020F0502020204030204" pitchFamily="34" charset="0"/>
                        </a:rPr>
                        <a:t> </a:t>
                      </a:r>
                    </a:p>
                  </a:txBody>
                  <a:tcPr marL="7620" marR="7620" marT="762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29,519</a:t>
                      </a:r>
                    </a:p>
                  </a:txBody>
                  <a:tcPr marL="7620" marR="7620" marT="76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0" i="0" u="none" strike="noStrike">
                          <a:effectLst/>
                          <a:latin typeface="Calibri" panose="020F0502020204030204" pitchFamily="34" charset="0"/>
                        </a:rPr>
                        <a:t> </a:t>
                      </a:r>
                    </a:p>
                  </a:txBody>
                  <a:tcPr marL="7620" marR="7620" marT="762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30,067</a:t>
                      </a:r>
                    </a:p>
                  </a:txBody>
                  <a:tcPr marL="7620" marR="7620" marT="76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0" i="0" u="none" strike="noStrike">
                          <a:effectLst/>
                          <a:latin typeface="Calibri" panose="020F0502020204030204" pitchFamily="34" charset="0"/>
                        </a:rPr>
                        <a:t> </a:t>
                      </a:r>
                    </a:p>
                  </a:txBody>
                  <a:tcPr marL="7620" marR="7620" marT="762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25</a:t>
                      </a:r>
                    </a:p>
                  </a:txBody>
                  <a:tcPr marL="7620" marR="7620" marT="76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1" i="0" u="none" strike="noStrike">
                          <a:effectLst/>
                          <a:latin typeface="Calibri" panose="020F0502020204030204" pitchFamily="34" charset="0"/>
                        </a:rPr>
                        <a:t> </a:t>
                      </a:r>
                    </a:p>
                  </a:txBody>
                  <a:tcPr marL="7620" marR="7620" marT="7620" marB="0" anchor="ctr">
                    <a:lnL>
                      <a:noFill/>
                    </a:lnL>
                    <a:lnR>
                      <a:noFill/>
                    </a:lnR>
                    <a:lnT>
                      <a:noFill/>
                    </a:lnT>
                    <a:lnB>
                      <a:noFill/>
                    </a:lnB>
                    <a:solidFill>
                      <a:srgbClr val="DBDBDB"/>
                    </a:solidFill>
                  </a:tcPr>
                </a:tc>
                <a:tc>
                  <a:txBody>
                    <a:bodyPr/>
                    <a:lstStyle/>
                    <a:p>
                      <a:pPr algn="r" fontAlgn="ctr"/>
                      <a:r>
                        <a:rPr lang="es-CO" sz="1300" b="1" i="0" u="none" strike="noStrike" dirty="0">
                          <a:effectLst/>
                          <a:latin typeface="Calibri" panose="020F0502020204030204" pitchFamily="34" charset="0"/>
                        </a:rPr>
                        <a:t>24</a:t>
                      </a:r>
                    </a:p>
                  </a:txBody>
                  <a:tcPr marL="7620" marR="7620" marT="76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559112922"/>
                  </a:ext>
                </a:extLst>
              </a:tr>
            </a:tbl>
          </a:graphicData>
        </a:graphic>
      </p:graphicFrame>
      <p:sp>
        <p:nvSpPr>
          <p:cNvPr id="11" name="Botón de acción: ir hacia delante o siguiente 10">
            <a:hlinkClick r:id="rId4" action="ppaction://hlinksldjump" highlightClick="1"/>
            <a:extLst>
              <a:ext uri="{FF2B5EF4-FFF2-40B4-BE49-F238E27FC236}">
                <a16:creationId xmlns:a16="http://schemas.microsoft.com/office/drawing/2014/main" id="{ECAF7EDB-E616-45CA-8A85-A9411523CD32}"/>
              </a:ext>
            </a:extLst>
          </p:cNvPr>
          <p:cNvSpPr/>
          <p:nvPr/>
        </p:nvSpPr>
        <p:spPr>
          <a:xfrm>
            <a:off x="2408443" y="2278162"/>
            <a:ext cx="270576"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2" name="Botón de acción: ir hacia delante o siguiente 11">
            <a:hlinkClick r:id="rId4" action="ppaction://hlinksldjump" highlightClick="1"/>
            <a:extLst>
              <a:ext uri="{FF2B5EF4-FFF2-40B4-BE49-F238E27FC236}">
                <a16:creationId xmlns:a16="http://schemas.microsoft.com/office/drawing/2014/main" id="{84B38472-9759-4EFB-8A8C-025D33140739}"/>
              </a:ext>
            </a:extLst>
          </p:cNvPr>
          <p:cNvSpPr/>
          <p:nvPr/>
        </p:nvSpPr>
        <p:spPr>
          <a:xfrm>
            <a:off x="2879771" y="2512900"/>
            <a:ext cx="252103" cy="13531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3" name="Botón de acción: ir hacia delante o siguiente 12">
            <a:hlinkClick r:id="rId4" action="ppaction://hlinksldjump" highlightClick="1"/>
            <a:extLst>
              <a:ext uri="{FF2B5EF4-FFF2-40B4-BE49-F238E27FC236}">
                <a16:creationId xmlns:a16="http://schemas.microsoft.com/office/drawing/2014/main" id="{A730660A-1DBC-4EEF-8BE1-38EA3F255CEB}"/>
              </a:ext>
            </a:extLst>
          </p:cNvPr>
          <p:cNvSpPr/>
          <p:nvPr/>
        </p:nvSpPr>
        <p:spPr>
          <a:xfrm>
            <a:off x="3862552" y="2759331"/>
            <a:ext cx="267070"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pic>
        <p:nvPicPr>
          <p:cNvPr id="9" name="Imagen 8">
            <a:hlinkClick r:id="rId5" action="ppaction://hlinksldjump"/>
            <a:extLst>
              <a:ext uri="{FF2B5EF4-FFF2-40B4-BE49-F238E27FC236}">
                <a16:creationId xmlns:a16="http://schemas.microsoft.com/office/drawing/2014/main" id="{79CFFCDC-058C-4BA2-9EF9-7895B413B94E}"/>
              </a:ext>
            </a:extLst>
          </p:cNvPr>
          <p:cNvPicPr>
            <a:picLocks noChangeAspect="1"/>
          </p:cNvPicPr>
          <p:nvPr/>
        </p:nvPicPr>
        <p:blipFill>
          <a:blip r:embed="rId6"/>
          <a:stretch>
            <a:fillRect/>
          </a:stretch>
        </p:blipFill>
        <p:spPr>
          <a:xfrm>
            <a:off x="3173720" y="2997075"/>
            <a:ext cx="274344" cy="146317"/>
          </a:xfrm>
          <a:prstGeom prst="rect">
            <a:avLst/>
          </a:prstGeom>
        </p:spPr>
      </p:pic>
      <p:sp>
        <p:nvSpPr>
          <p:cNvPr id="15" name="Botón de acción: ir hacia delante o siguiente 14">
            <a:hlinkClick r:id="rId5" action="ppaction://hlinksldjump" highlightClick="1"/>
            <a:extLst>
              <a:ext uri="{FF2B5EF4-FFF2-40B4-BE49-F238E27FC236}">
                <a16:creationId xmlns:a16="http://schemas.microsoft.com/office/drawing/2014/main" id="{F21CF3E4-21C9-477B-B9FA-6383BBD158D6}"/>
              </a:ext>
            </a:extLst>
          </p:cNvPr>
          <p:cNvSpPr/>
          <p:nvPr/>
        </p:nvSpPr>
        <p:spPr>
          <a:xfrm>
            <a:off x="3476673" y="4418504"/>
            <a:ext cx="318806" cy="148716"/>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6" name="Botón de acción: ir hacia delante o siguiente 15">
            <a:hlinkClick r:id="rId7" action="ppaction://hlinksldjump" highlightClick="1"/>
            <a:extLst>
              <a:ext uri="{FF2B5EF4-FFF2-40B4-BE49-F238E27FC236}">
                <a16:creationId xmlns:a16="http://schemas.microsoft.com/office/drawing/2014/main" id="{037C0688-6BFA-4FA7-8A0B-381199F24186}"/>
              </a:ext>
            </a:extLst>
          </p:cNvPr>
          <p:cNvSpPr/>
          <p:nvPr/>
        </p:nvSpPr>
        <p:spPr>
          <a:xfrm>
            <a:off x="3058960" y="4800455"/>
            <a:ext cx="229520"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7" name="Botón de acción: ir hacia delante o siguiente 16">
            <a:hlinkClick r:id="rId7" action="ppaction://hlinksldjump" highlightClick="1"/>
            <a:extLst>
              <a:ext uri="{FF2B5EF4-FFF2-40B4-BE49-F238E27FC236}">
                <a16:creationId xmlns:a16="http://schemas.microsoft.com/office/drawing/2014/main" id="{611DAA7F-323D-403A-A9C7-573611DE96F2}"/>
              </a:ext>
            </a:extLst>
          </p:cNvPr>
          <p:cNvSpPr/>
          <p:nvPr/>
        </p:nvSpPr>
        <p:spPr>
          <a:xfrm>
            <a:off x="4195350" y="5093126"/>
            <a:ext cx="318806"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Tree>
    <p:extLst>
      <p:ext uri="{BB962C8B-B14F-4D97-AF65-F5344CB8AC3E}">
        <p14:creationId xmlns:p14="http://schemas.microsoft.com/office/powerpoint/2010/main" val="2665402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circle(in)">
                                      <p:cBhvr>
                                        <p:cTn id="7" dur="2000"/>
                                        <p:tgtEl>
                                          <p:spTgt spid="18"/>
                                        </p:tgtEl>
                                      </p:cBhvr>
                                    </p:animEffect>
                                  </p:childTnLst>
                                </p:cTn>
                              </p:par>
                              <p:par>
                                <p:cTn id="8" presetID="6" presetClass="entr" presetSubtype="16"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circle(in)">
                                      <p:cBhvr>
                                        <p:cTn id="10"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a:extLst>
              <a:ext uri="{FF2B5EF4-FFF2-40B4-BE49-F238E27FC236}">
                <a16:creationId xmlns:a16="http://schemas.microsoft.com/office/drawing/2014/main" id="{E91AF023-2ACF-4E61-9CD7-0DB47CE6DF11}"/>
              </a:ext>
            </a:extLst>
          </p:cNvPr>
          <p:cNvSpPr txBox="1">
            <a:spLocks/>
          </p:cNvSpPr>
          <p:nvPr/>
        </p:nvSpPr>
        <p:spPr>
          <a:xfrm>
            <a:off x="1852863" y="271145"/>
            <a:ext cx="6753225" cy="820738"/>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3600" dirty="0">
                <a:latin typeface="+mn-lt"/>
              </a:rPr>
              <a:t> </a:t>
            </a:r>
            <a:r>
              <a:rPr lang="es-CO" sz="1600" dirty="0">
                <a:solidFill>
                  <a:srgbClr val="0070C0"/>
                </a:solidFill>
                <a:latin typeface="+mn-lt"/>
                <a:ea typeface="+mn-ea"/>
                <a:cs typeface="Lato Regular"/>
              </a:rPr>
              <a:t>ESTADO DE SITUACION FINANCIERA INDIVIDUAL</a:t>
            </a:r>
          </a:p>
          <a:p>
            <a:pPr algn="ctr">
              <a:defRPr/>
            </a:pPr>
            <a:r>
              <a:rPr lang="es-CO" sz="1050" dirty="0">
                <a:solidFill>
                  <a:srgbClr val="0070C0"/>
                </a:solidFill>
                <a:latin typeface="+mn-lt"/>
                <a:ea typeface="+mn-ea"/>
                <a:cs typeface="Lato Regular"/>
              </a:rPr>
              <a:t>AL 31 DE MARZO DE 2019 Y 31 DE MARZO DE 2018</a:t>
            </a:r>
          </a:p>
          <a:p>
            <a:pPr algn="ctr">
              <a:defRPr/>
            </a:pPr>
            <a:r>
              <a:rPr lang="es-CO" sz="1050" dirty="0">
                <a:solidFill>
                  <a:srgbClr val="0070C0"/>
                </a:solidFill>
                <a:latin typeface="+mn-lt"/>
                <a:ea typeface="+mn-ea"/>
                <a:cs typeface="Lato Regular"/>
              </a:rPr>
              <a:t>(cifra en millones de pesos colombianos)</a:t>
            </a:r>
          </a:p>
          <a:p>
            <a:pPr>
              <a:defRPr/>
            </a:pPr>
            <a:endParaRPr lang="es-CO" sz="1050" dirty="0">
              <a:solidFill>
                <a:srgbClr val="0070C0"/>
              </a:solidFill>
              <a:latin typeface="+mn-lt"/>
              <a:ea typeface="+mn-ea"/>
              <a:cs typeface="Lato Regular"/>
            </a:endParaRPr>
          </a:p>
        </p:txBody>
      </p:sp>
      <p:pic>
        <p:nvPicPr>
          <p:cNvPr id="14" name="Imagen 13">
            <a:extLst>
              <a:ext uri="{FF2B5EF4-FFF2-40B4-BE49-F238E27FC236}">
                <a16:creationId xmlns:a16="http://schemas.microsoft.com/office/drawing/2014/main" id="{9AC2E0EB-E395-4F7B-AE4A-77A25FDD68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5" name="Imagen 14">
            <a:extLst>
              <a:ext uri="{FF2B5EF4-FFF2-40B4-BE49-F238E27FC236}">
                <a16:creationId xmlns:a16="http://schemas.microsoft.com/office/drawing/2014/main" id="{866511F9-F051-4AB1-818B-363F0B3EA5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6" name="Rectángulo 15">
            <a:extLst>
              <a:ext uri="{FF2B5EF4-FFF2-40B4-BE49-F238E27FC236}">
                <a16:creationId xmlns:a16="http://schemas.microsoft.com/office/drawing/2014/main" id="{087350F7-4A6F-47D6-9B54-33052DC81DF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8" name="CuadroTexto 17">
            <a:extLst>
              <a:ext uri="{FF2B5EF4-FFF2-40B4-BE49-F238E27FC236}">
                <a16:creationId xmlns:a16="http://schemas.microsoft.com/office/drawing/2014/main" id="{82652F71-02A2-4C37-909A-31A1B26E66AD}"/>
              </a:ext>
            </a:extLst>
          </p:cNvPr>
          <p:cNvSpPr txBox="1"/>
          <p:nvPr/>
        </p:nvSpPr>
        <p:spPr>
          <a:xfrm>
            <a:off x="6331789" y="6520419"/>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graphicFrame>
        <p:nvGraphicFramePr>
          <p:cNvPr id="3" name="Tabla 2">
            <a:extLst>
              <a:ext uri="{FF2B5EF4-FFF2-40B4-BE49-F238E27FC236}">
                <a16:creationId xmlns:a16="http://schemas.microsoft.com/office/drawing/2014/main" id="{1D72832E-529A-4D08-841C-8CD89521DFA8}"/>
              </a:ext>
            </a:extLst>
          </p:cNvPr>
          <p:cNvGraphicFramePr>
            <a:graphicFrameLocks noGrp="1"/>
          </p:cNvGraphicFramePr>
          <p:nvPr>
            <p:extLst>
              <p:ext uri="{D42A27DB-BD31-4B8C-83A1-F6EECF244321}">
                <p14:modId xmlns:p14="http://schemas.microsoft.com/office/powerpoint/2010/main" val="3722166557"/>
              </p:ext>
            </p:extLst>
          </p:nvPr>
        </p:nvGraphicFramePr>
        <p:xfrm>
          <a:off x="1301262" y="1181334"/>
          <a:ext cx="9187960" cy="4495332"/>
        </p:xfrm>
        <a:graphic>
          <a:graphicData uri="http://schemas.openxmlformats.org/drawingml/2006/table">
            <a:tbl>
              <a:tblPr/>
              <a:tblGrid>
                <a:gridCol w="3546230">
                  <a:extLst>
                    <a:ext uri="{9D8B030D-6E8A-4147-A177-3AD203B41FA5}">
                      <a16:colId xmlns:a16="http://schemas.microsoft.com/office/drawing/2014/main" val="180001978"/>
                    </a:ext>
                  </a:extLst>
                </a:gridCol>
                <a:gridCol w="1143001">
                  <a:extLst>
                    <a:ext uri="{9D8B030D-6E8A-4147-A177-3AD203B41FA5}">
                      <a16:colId xmlns:a16="http://schemas.microsoft.com/office/drawing/2014/main" val="304361639"/>
                    </a:ext>
                  </a:extLst>
                </a:gridCol>
                <a:gridCol w="102576">
                  <a:extLst>
                    <a:ext uri="{9D8B030D-6E8A-4147-A177-3AD203B41FA5}">
                      <a16:colId xmlns:a16="http://schemas.microsoft.com/office/drawing/2014/main" val="65968003"/>
                    </a:ext>
                  </a:extLst>
                </a:gridCol>
                <a:gridCol w="1143001">
                  <a:extLst>
                    <a:ext uri="{9D8B030D-6E8A-4147-A177-3AD203B41FA5}">
                      <a16:colId xmlns:a16="http://schemas.microsoft.com/office/drawing/2014/main" val="2819323849"/>
                    </a:ext>
                  </a:extLst>
                </a:gridCol>
                <a:gridCol w="102576">
                  <a:extLst>
                    <a:ext uri="{9D8B030D-6E8A-4147-A177-3AD203B41FA5}">
                      <a16:colId xmlns:a16="http://schemas.microsoft.com/office/drawing/2014/main" val="2198430864"/>
                    </a:ext>
                  </a:extLst>
                </a:gridCol>
                <a:gridCol w="1069732">
                  <a:extLst>
                    <a:ext uri="{9D8B030D-6E8A-4147-A177-3AD203B41FA5}">
                      <a16:colId xmlns:a16="http://schemas.microsoft.com/office/drawing/2014/main" val="492941772"/>
                    </a:ext>
                  </a:extLst>
                </a:gridCol>
                <a:gridCol w="102576">
                  <a:extLst>
                    <a:ext uri="{9D8B030D-6E8A-4147-A177-3AD203B41FA5}">
                      <a16:colId xmlns:a16="http://schemas.microsoft.com/office/drawing/2014/main" val="1052973204"/>
                    </a:ext>
                  </a:extLst>
                </a:gridCol>
                <a:gridCol w="981807">
                  <a:extLst>
                    <a:ext uri="{9D8B030D-6E8A-4147-A177-3AD203B41FA5}">
                      <a16:colId xmlns:a16="http://schemas.microsoft.com/office/drawing/2014/main" val="184101109"/>
                    </a:ext>
                  </a:extLst>
                </a:gridCol>
                <a:gridCol w="102576">
                  <a:extLst>
                    <a:ext uri="{9D8B030D-6E8A-4147-A177-3AD203B41FA5}">
                      <a16:colId xmlns:a16="http://schemas.microsoft.com/office/drawing/2014/main" val="1558348097"/>
                    </a:ext>
                  </a:extLst>
                </a:gridCol>
                <a:gridCol w="893885">
                  <a:extLst>
                    <a:ext uri="{9D8B030D-6E8A-4147-A177-3AD203B41FA5}">
                      <a16:colId xmlns:a16="http://schemas.microsoft.com/office/drawing/2014/main" val="4227172304"/>
                    </a:ext>
                  </a:extLst>
                </a:gridCol>
              </a:tblGrid>
              <a:tr h="570014">
                <a:tc>
                  <a:txBody>
                    <a:bodyPr/>
                    <a:lstStyle/>
                    <a:p>
                      <a:pPr algn="ctr" fontAlgn="ctr"/>
                      <a:r>
                        <a:rPr lang="es-CO" sz="1300" b="1" i="0" u="none" strike="noStrike">
                          <a:effectLst/>
                          <a:latin typeface="Calibri" panose="020F0502020204030204" pitchFamily="34" charset="0"/>
                        </a:rPr>
                        <a:t>PASIVO</a:t>
                      </a:r>
                    </a:p>
                  </a:txBody>
                  <a:tcPr marL="6858" marR="6858" marT="6858"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31-Mar-2019</a:t>
                      </a:r>
                    </a:p>
                  </a:txBody>
                  <a:tcPr marL="6858" marR="6858" marT="6858"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300" b="0" i="0" u="none" strike="noStrike">
                          <a:effectLst/>
                          <a:latin typeface="Calibri" panose="020F0502020204030204" pitchFamily="34" charset="0"/>
                        </a:rPr>
                        <a:t> </a:t>
                      </a:r>
                    </a:p>
                  </a:txBody>
                  <a:tcPr marL="6858" marR="6858" marT="6858"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31-Mar-2018</a:t>
                      </a:r>
                    </a:p>
                  </a:txBody>
                  <a:tcPr marL="6858" marR="6858" marT="6858"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300" b="1" i="0" u="none" strike="noStrike">
                          <a:effectLst/>
                          <a:latin typeface="Calibri" panose="020F0502020204030204" pitchFamily="34" charset="0"/>
                        </a:rPr>
                        <a:t> </a:t>
                      </a:r>
                    </a:p>
                  </a:txBody>
                  <a:tcPr marL="6858" marR="6858" marT="6858"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Al 31-Dic 2018</a:t>
                      </a:r>
                    </a:p>
                  </a:txBody>
                  <a:tcPr marL="6858" marR="6858" marT="6858"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300" b="1" i="0" u="none" strike="noStrike">
                          <a:effectLst/>
                          <a:latin typeface="Calibri" panose="020F0502020204030204" pitchFamily="34" charset="0"/>
                        </a:rPr>
                        <a:t> </a:t>
                      </a:r>
                    </a:p>
                  </a:txBody>
                  <a:tcPr marL="6858" marR="6858" marT="6858"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Variación % Marzo 2019 - 2018</a:t>
                      </a:r>
                    </a:p>
                  </a:txBody>
                  <a:tcPr marL="6858" marR="6858" marT="6858"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300" b="0" i="0" u="none" strike="noStrike">
                          <a:effectLst/>
                          <a:latin typeface="Calibri" panose="020F0502020204030204" pitchFamily="34" charset="0"/>
                        </a:rPr>
                        <a:t> </a:t>
                      </a:r>
                    </a:p>
                  </a:txBody>
                  <a:tcPr marL="6858" marR="6858" marT="6858"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Variación % Mar - Dic 2019-2018</a:t>
                      </a:r>
                    </a:p>
                  </a:txBody>
                  <a:tcPr marL="6858" marR="6858" marT="6858"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175718578"/>
                  </a:ext>
                </a:extLst>
              </a:tr>
              <a:tr h="212561">
                <a:tc>
                  <a:txBody>
                    <a:bodyPr/>
                    <a:lstStyle/>
                    <a:p>
                      <a:pPr algn="l" fontAlgn="ctr"/>
                      <a:r>
                        <a:rPr lang="es-CO" sz="1300" b="1" i="0" u="none" strike="noStrike">
                          <a:effectLst/>
                          <a:latin typeface="Calibri" panose="020F0502020204030204" pitchFamily="34" charset="0"/>
                        </a:rPr>
                        <a:t>PASIVO CORRIENTE</a:t>
                      </a:r>
                    </a:p>
                  </a:txBody>
                  <a:tcPr marL="6858" marR="6858" marT="6858"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858" marR="6858" marT="685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858" marR="6858" marT="685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858" marR="6858" marT="685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858" marR="6858" marT="6858"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546571866"/>
                  </a:ext>
                </a:extLst>
              </a:tr>
              <a:tr h="212561">
                <a:tc>
                  <a:txBody>
                    <a:bodyPr/>
                    <a:lstStyle/>
                    <a:p>
                      <a:pPr algn="l" fontAlgn="ctr"/>
                      <a:r>
                        <a:rPr lang="es-CO" sz="1300" b="0" i="0" u="none" strike="noStrike">
                          <a:effectLst/>
                          <a:latin typeface="Calibri" panose="020F0502020204030204" pitchFamily="34" charset="0"/>
                        </a:rPr>
                        <a:t>Cuentas por Pagar</a:t>
                      </a: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2,502</a:t>
                      </a:r>
                    </a:p>
                  </a:txBody>
                  <a:tcPr marL="6858" marR="6858" marT="6858"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2,793</a:t>
                      </a:r>
                    </a:p>
                  </a:txBody>
                  <a:tcPr marL="6858" marR="6858" marT="6858"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2,218</a:t>
                      </a:r>
                    </a:p>
                  </a:txBody>
                  <a:tcPr marL="6858" marR="6858" marT="6858"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-10</a:t>
                      </a:r>
                    </a:p>
                  </a:txBody>
                  <a:tcPr marL="6858" marR="6858" marT="6858"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13</a:t>
                      </a:r>
                    </a:p>
                  </a:txBody>
                  <a:tcPr marL="6858" marR="6858" marT="6858" marB="0" anchor="ctr">
                    <a:lnL>
                      <a:noFill/>
                    </a:lnL>
                    <a:lnR>
                      <a:noFill/>
                    </a:lnR>
                    <a:lnT>
                      <a:noFill/>
                    </a:lnT>
                    <a:lnB>
                      <a:noFill/>
                    </a:lnB>
                  </a:tcPr>
                </a:tc>
                <a:extLst>
                  <a:ext uri="{0D108BD9-81ED-4DB2-BD59-A6C34878D82A}">
                    <a16:rowId xmlns:a16="http://schemas.microsoft.com/office/drawing/2014/main" val="3161167090"/>
                  </a:ext>
                </a:extLst>
              </a:tr>
              <a:tr h="212561">
                <a:tc>
                  <a:txBody>
                    <a:bodyPr/>
                    <a:lstStyle/>
                    <a:p>
                      <a:pPr algn="l" fontAlgn="ctr"/>
                      <a:r>
                        <a:rPr lang="es-CO" sz="1300" b="0" i="0" u="none" strike="noStrike">
                          <a:effectLst/>
                          <a:latin typeface="Calibri" panose="020F0502020204030204" pitchFamily="34" charset="0"/>
                        </a:rPr>
                        <a:t>Beneficios a los empleados Corto Plazo</a:t>
                      </a:r>
                    </a:p>
                  </a:txBody>
                  <a:tcPr marL="6858" marR="6858" marT="6858" marB="0" anchor="ctr">
                    <a:lnL>
                      <a:noFill/>
                    </a:lnL>
                    <a:lnR>
                      <a:noFill/>
                    </a:lnR>
                    <a:lnT>
                      <a:noFill/>
                    </a:lnT>
                    <a:lnB>
                      <a:noFill/>
                    </a:lnB>
                  </a:tcPr>
                </a:tc>
                <a:tc>
                  <a:txBody>
                    <a:bodyPr/>
                    <a:lstStyle/>
                    <a:p>
                      <a:pPr algn="r" fontAlgn="ctr"/>
                      <a:r>
                        <a:rPr lang="es-CO" sz="1300" b="0" i="0" u="none" strike="noStrike" dirty="0">
                          <a:effectLst/>
                          <a:latin typeface="Calibri" panose="020F0502020204030204" pitchFamily="34" charset="0"/>
                        </a:rPr>
                        <a:t>1,691</a:t>
                      </a:r>
                    </a:p>
                  </a:txBody>
                  <a:tcPr marL="6858" marR="6858" marT="6858"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1,480</a:t>
                      </a:r>
                    </a:p>
                  </a:txBody>
                  <a:tcPr marL="6858" marR="6858" marT="6858"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2,277</a:t>
                      </a:r>
                    </a:p>
                  </a:txBody>
                  <a:tcPr marL="6858" marR="6858" marT="6858"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14</a:t>
                      </a:r>
                    </a:p>
                  </a:txBody>
                  <a:tcPr marL="6858" marR="6858" marT="6858"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-26</a:t>
                      </a:r>
                    </a:p>
                  </a:txBody>
                  <a:tcPr marL="6858" marR="6858" marT="6858" marB="0" anchor="ctr">
                    <a:lnL>
                      <a:noFill/>
                    </a:lnL>
                    <a:lnR>
                      <a:noFill/>
                    </a:lnR>
                    <a:lnT>
                      <a:noFill/>
                    </a:lnT>
                    <a:lnB>
                      <a:noFill/>
                    </a:lnB>
                  </a:tcPr>
                </a:tc>
                <a:extLst>
                  <a:ext uri="{0D108BD9-81ED-4DB2-BD59-A6C34878D82A}">
                    <a16:rowId xmlns:a16="http://schemas.microsoft.com/office/drawing/2014/main" val="529644520"/>
                  </a:ext>
                </a:extLst>
              </a:tr>
              <a:tr h="212561">
                <a:tc>
                  <a:txBody>
                    <a:bodyPr/>
                    <a:lstStyle/>
                    <a:p>
                      <a:pPr algn="l" fontAlgn="ctr"/>
                      <a:r>
                        <a:rPr lang="es-CO" sz="1300" b="0" i="0" u="none" strike="noStrike">
                          <a:effectLst/>
                          <a:latin typeface="Calibri" panose="020F0502020204030204" pitchFamily="34" charset="0"/>
                        </a:rPr>
                        <a:t>Provisiones</a:t>
                      </a: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91</a:t>
                      </a:r>
                    </a:p>
                  </a:txBody>
                  <a:tcPr marL="6858" marR="6858" marT="6858"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91</a:t>
                      </a:r>
                    </a:p>
                  </a:txBody>
                  <a:tcPr marL="6858" marR="6858" marT="6858"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91</a:t>
                      </a:r>
                    </a:p>
                  </a:txBody>
                  <a:tcPr marL="6858" marR="6858" marT="6858"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6858" marR="6858" marT="6858"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6858" marR="6858" marT="6858" marB="0" anchor="ctr">
                    <a:lnL>
                      <a:noFill/>
                    </a:lnL>
                    <a:lnR>
                      <a:noFill/>
                    </a:lnR>
                    <a:lnT>
                      <a:noFill/>
                    </a:lnT>
                    <a:lnB>
                      <a:noFill/>
                    </a:lnB>
                  </a:tcPr>
                </a:tc>
                <a:extLst>
                  <a:ext uri="{0D108BD9-81ED-4DB2-BD59-A6C34878D82A}">
                    <a16:rowId xmlns:a16="http://schemas.microsoft.com/office/drawing/2014/main" val="1564505125"/>
                  </a:ext>
                </a:extLst>
              </a:tr>
              <a:tr h="212561">
                <a:tc>
                  <a:txBody>
                    <a:bodyPr/>
                    <a:lstStyle/>
                    <a:p>
                      <a:pPr algn="l" fontAlgn="ctr"/>
                      <a:r>
                        <a:rPr lang="es-CO" sz="1300" b="0" i="0" u="none" strike="noStrike" dirty="0">
                          <a:effectLst/>
                          <a:latin typeface="Calibri" panose="020F0502020204030204" pitchFamily="34" charset="0"/>
                        </a:rPr>
                        <a:t>Otros pasivos</a:t>
                      </a: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13,326</a:t>
                      </a:r>
                    </a:p>
                  </a:txBody>
                  <a:tcPr marL="6858" marR="6858" marT="685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7,194</a:t>
                      </a:r>
                    </a:p>
                  </a:txBody>
                  <a:tcPr marL="6858" marR="6858" marT="685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300" b="0" i="0" u="none" strike="noStrike">
                          <a:effectLst/>
                          <a:latin typeface="Calibri" panose="020F0502020204030204" pitchFamily="34" charset="0"/>
                        </a:rPr>
                        <a:t>7,217</a:t>
                      </a:r>
                    </a:p>
                  </a:txBody>
                  <a:tcPr marL="6858" marR="6858" marT="685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85</a:t>
                      </a:r>
                    </a:p>
                  </a:txBody>
                  <a:tcPr marL="6858" marR="6858" marT="685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dirty="0">
                          <a:effectLst/>
                          <a:latin typeface="Calibri" panose="020F0502020204030204" pitchFamily="34" charset="0"/>
                        </a:rPr>
                        <a:t>85</a:t>
                      </a:r>
                    </a:p>
                  </a:txBody>
                  <a:tcPr marL="6858" marR="6858" marT="6858"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79752393"/>
                  </a:ext>
                </a:extLst>
              </a:tr>
              <a:tr h="212561">
                <a:tc>
                  <a:txBody>
                    <a:bodyPr/>
                    <a:lstStyle/>
                    <a:p>
                      <a:pPr algn="l" fontAlgn="ctr"/>
                      <a:r>
                        <a:rPr lang="es-CO" sz="1300" b="1" i="0" u="none" strike="noStrike">
                          <a:effectLst/>
                          <a:latin typeface="Calibri" panose="020F0502020204030204" pitchFamily="34" charset="0"/>
                        </a:rPr>
                        <a:t>TOTAL PASIVO CORRIENTE</a:t>
                      </a:r>
                    </a:p>
                  </a:txBody>
                  <a:tcPr marL="6858" marR="6858" marT="6858" marB="0" anchor="ctr">
                    <a:lnL>
                      <a:noFill/>
                    </a:lnL>
                    <a:lnR>
                      <a:noFill/>
                    </a:lnR>
                    <a:lnT>
                      <a:noFill/>
                    </a:lnT>
                    <a:lnB>
                      <a:noFill/>
                    </a:lnB>
                  </a:tcPr>
                </a:tc>
                <a:tc>
                  <a:txBody>
                    <a:bodyPr/>
                    <a:lstStyle/>
                    <a:p>
                      <a:pPr algn="r" fontAlgn="ctr"/>
                      <a:r>
                        <a:rPr lang="es-CO" sz="1300" b="1" i="0" u="none" strike="noStrike">
                          <a:effectLst/>
                          <a:latin typeface="Calibri" panose="020F0502020204030204" pitchFamily="34" charset="0"/>
                        </a:rPr>
                        <a:t>17,610</a:t>
                      </a:r>
                    </a:p>
                  </a:txBody>
                  <a:tcPr marL="6858" marR="6858" marT="68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1" i="0" u="none" strike="noStrike">
                          <a:effectLst/>
                          <a:latin typeface="Calibri" panose="020F0502020204030204" pitchFamily="34" charset="0"/>
                        </a:rPr>
                        <a:t>11,558</a:t>
                      </a:r>
                    </a:p>
                  </a:txBody>
                  <a:tcPr marL="6858" marR="6858" marT="68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300" b="1" i="0" u="none" strike="noStrike">
                          <a:effectLst/>
                          <a:latin typeface="Calibri" panose="020F0502020204030204" pitchFamily="34" charset="0"/>
                        </a:rPr>
                        <a:t> </a:t>
                      </a:r>
                    </a:p>
                  </a:txBody>
                  <a:tcPr marL="6858" marR="6858" marT="68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300" b="1" i="0" u="none" strike="noStrike">
                          <a:effectLst/>
                          <a:latin typeface="Calibri" panose="020F0502020204030204" pitchFamily="34" charset="0"/>
                        </a:rPr>
                        <a:t>11,802</a:t>
                      </a:r>
                    </a:p>
                  </a:txBody>
                  <a:tcPr marL="6858" marR="6858" marT="68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1" i="0" u="none" strike="noStrike">
                          <a:effectLst/>
                          <a:latin typeface="Calibri" panose="020F0502020204030204" pitchFamily="34" charset="0"/>
                        </a:rPr>
                        <a:t>52</a:t>
                      </a:r>
                    </a:p>
                  </a:txBody>
                  <a:tcPr marL="6858" marR="6858" marT="68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1" i="0" u="none" strike="noStrike">
                          <a:effectLst/>
                          <a:latin typeface="Calibri" panose="020F0502020204030204" pitchFamily="34" charset="0"/>
                        </a:rPr>
                        <a:t>49</a:t>
                      </a:r>
                    </a:p>
                  </a:txBody>
                  <a:tcPr marL="6858" marR="6858" marT="68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86606798"/>
                  </a:ext>
                </a:extLst>
              </a:tr>
              <a:tr h="194339">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6858" marR="6858" marT="68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6858" marR="6858" marT="68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81797317"/>
                  </a:ext>
                </a:extLst>
              </a:tr>
              <a:tr h="194339">
                <a:tc>
                  <a:txBody>
                    <a:bodyPr/>
                    <a:lstStyle/>
                    <a:p>
                      <a:pPr algn="l" fontAlgn="ctr"/>
                      <a:r>
                        <a:rPr lang="es-CO" sz="1300" b="1" i="0" u="none" strike="noStrike">
                          <a:effectLst/>
                          <a:latin typeface="Calibri" panose="020F0502020204030204" pitchFamily="34" charset="0"/>
                        </a:rPr>
                        <a:t>TOTAL PASIVO</a:t>
                      </a:r>
                    </a:p>
                  </a:txBody>
                  <a:tcPr marL="6858" marR="6858" marT="6858"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17,610</a:t>
                      </a:r>
                    </a:p>
                  </a:txBody>
                  <a:tcPr marL="6858" marR="6858" marT="685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1" i="0" u="none" strike="noStrike">
                          <a:effectLst/>
                          <a:latin typeface="Calibri" panose="020F0502020204030204" pitchFamily="34" charset="0"/>
                        </a:rPr>
                        <a:t> </a:t>
                      </a:r>
                    </a:p>
                  </a:txBody>
                  <a:tcPr marL="6858" marR="6858" marT="6858"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11,558</a:t>
                      </a:r>
                    </a:p>
                  </a:txBody>
                  <a:tcPr marL="6858" marR="6858" marT="685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0" i="0" u="none" strike="noStrike">
                          <a:effectLst/>
                          <a:latin typeface="Calibri" panose="020F0502020204030204" pitchFamily="34" charset="0"/>
                        </a:rPr>
                        <a:t> </a:t>
                      </a:r>
                    </a:p>
                  </a:txBody>
                  <a:tcPr marL="6858" marR="6858" marT="6858"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11,802</a:t>
                      </a:r>
                    </a:p>
                  </a:txBody>
                  <a:tcPr marL="6858" marR="6858" marT="685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0" i="0" u="none" strike="noStrike">
                          <a:effectLst/>
                          <a:latin typeface="Calibri" panose="020F0502020204030204" pitchFamily="34" charset="0"/>
                        </a:rPr>
                        <a:t> </a:t>
                      </a:r>
                    </a:p>
                  </a:txBody>
                  <a:tcPr marL="6858" marR="6858" marT="6858"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52</a:t>
                      </a:r>
                    </a:p>
                  </a:txBody>
                  <a:tcPr marL="6858" marR="6858" marT="685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1" i="0" u="none" strike="noStrike">
                          <a:effectLst/>
                          <a:latin typeface="Calibri" panose="020F0502020204030204" pitchFamily="34" charset="0"/>
                        </a:rPr>
                        <a:t> </a:t>
                      </a:r>
                    </a:p>
                  </a:txBody>
                  <a:tcPr marL="6858" marR="6858" marT="6858"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49</a:t>
                      </a:r>
                    </a:p>
                  </a:txBody>
                  <a:tcPr marL="6858" marR="6858" marT="685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338421615"/>
                  </a:ext>
                </a:extLst>
              </a:tr>
              <a:tr h="194339">
                <a:tc>
                  <a:txBody>
                    <a:bodyPr/>
                    <a:lstStyle/>
                    <a:p>
                      <a:pPr algn="l" fontAlgn="ctr"/>
                      <a:endParaRPr lang="es-CO" sz="1300" b="1" i="0" u="none" strike="noStrike" dirty="0">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858" marR="6858" marT="6858"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858" marR="6858" marT="6858"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858" marR="6858" marT="6858"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858" marR="6858" marT="6858"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72832070"/>
                  </a:ext>
                </a:extLst>
              </a:tr>
              <a:tr h="212561">
                <a:tc>
                  <a:txBody>
                    <a:bodyPr/>
                    <a:lstStyle/>
                    <a:p>
                      <a:pPr algn="ctr" fontAlgn="ctr"/>
                      <a:r>
                        <a:rPr lang="es-CO" sz="1300" b="1" i="0" u="none" strike="noStrike" dirty="0">
                          <a:effectLst/>
                          <a:latin typeface="Calibri" panose="020F0502020204030204" pitchFamily="34" charset="0"/>
                        </a:rPr>
                        <a:t>PATRIMONIO</a:t>
                      </a:r>
                    </a:p>
                  </a:txBody>
                  <a:tcPr marL="6858" marR="6858" marT="6858"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extLst>
                  <a:ext uri="{0D108BD9-81ED-4DB2-BD59-A6C34878D82A}">
                    <a16:rowId xmlns:a16="http://schemas.microsoft.com/office/drawing/2014/main" val="1356976483"/>
                  </a:ext>
                </a:extLst>
              </a:tr>
              <a:tr h="212561">
                <a:tc>
                  <a:txBody>
                    <a:bodyPr/>
                    <a:lstStyle/>
                    <a:p>
                      <a:pPr algn="l" fontAlgn="ctr"/>
                      <a:r>
                        <a:rPr lang="es-CO" sz="1300" b="0" i="0" u="none" strike="noStrike" dirty="0">
                          <a:effectLst/>
                          <a:latin typeface="Calibri" panose="020F0502020204030204" pitchFamily="34" charset="0"/>
                        </a:rPr>
                        <a:t>Capital Suscrito y Pagado</a:t>
                      </a: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17,430</a:t>
                      </a:r>
                    </a:p>
                  </a:txBody>
                  <a:tcPr marL="6858" marR="6858" marT="6858"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17,430</a:t>
                      </a:r>
                    </a:p>
                  </a:txBody>
                  <a:tcPr marL="6858" marR="6858" marT="6858"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17,430</a:t>
                      </a:r>
                    </a:p>
                  </a:txBody>
                  <a:tcPr marL="6858" marR="6858" marT="6858"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6858" marR="6858" marT="6858"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6858" marR="6858" marT="6858" marB="0" anchor="ctr">
                    <a:lnL>
                      <a:noFill/>
                    </a:lnL>
                    <a:lnR>
                      <a:noFill/>
                    </a:lnR>
                    <a:lnT>
                      <a:noFill/>
                    </a:lnT>
                    <a:lnB>
                      <a:noFill/>
                    </a:lnB>
                  </a:tcPr>
                </a:tc>
                <a:extLst>
                  <a:ext uri="{0D108BD9-81ED-4DB2-BD59-A6C34878D82A}">
                    <a16:rowId xmlns:a16="http://schemas.microsoft.com/office/drawing/2014/main" val="997770583"/>
                  </a:ext>
                </a:extLst>
              </a:tr>
              <a:tr h="212561">
                <a:tc>
                  <a:txBody>
                    <a:bodyPr/>
                    <a:lstStyle/>
                    <a:p>
                      <a:pPr algn="l" fontAlgn="ctr"/>
                      <a:r>
                        <a:rPr lang="es-CO" sz="1300" b="0" i="0" u="none" strike="noStrike">
                          <a:effectLst/>
                          <a:latin typeface="Calibri" panose="020F0502020204030204" pitchFamily="34" charset="0"/>
                        </a:rPr>
                        <a:t>Reservas</a:t>
                      </a: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554</a:t>
                      </a:r>
                    </a:p>
                  </a:txBody>
                  <a:tcPr marL="6858" marR="6858" marT="6858"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554</a:t>
                      </a:r>
                    </a:p>
                  </a:txBody>
                  <a:tcPr marL="6858" marR="6858" marT="6858"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554</a:t>
                      </a:r>
                    </a:p>
                  </a:txBody>
                  <a:tcPr marL="6858" marR="6858" marT="6858"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6858" marR="6858" marT="6858"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6858" marR="6858" marT="6858" marB="0" anchor="ctr">
                    <a:lnL>
                      <a:noFill/>
                    </a:lnL>
                    <a:lnR>
                      <a:noFill/>
                    </a:lnR>
                    <a:lnT>
                      <a:noFill/>
                    </a:lnT>
                    <a:lnB>
                      <a:noFill/>
                    </a:lnB>
                  </a:tcPr>
                </a:tc>
                <a:extLst>
                  <a:ext uri="{0D108BD9-81ED-4DB2-BD59-A6C34878D82A}">
                    <a16:rowId xmlns:a16="http://schemas.microsoft.com/office/drawing/2014/main" val="3032548202"/>
                  </a:ext>
                </a:extLst>
              </a:tr>
              <a:tr h="310909">
                <a:tc>
                  <a:txBody>
                    <a:bodyPr/>
                    <a:lstStyle/>
                    <a:p>
                      <a:pPr algn="l" fontAlgn="ctr"/>
                      <a:r>
                        <a:rPr lang="es-CO" sz="1300" b="0" i="0" u="none" strike="noStrike" dirty="0">
                          <a:effectLst/>
                          <a:latin typeface="Calibri" panose="020F0502020204030204" pitchFamily="34" charset="0"/>
                        </a:rPr>
                        <a:t>Resultados Ejercicio Anterior                                </a:t>
                      </a:r>
                      <a:r>
                        <a:rPr lang="es-CO" sz="1100" b="0" i="0" u="none" strike="noStrike" dirty="0">
                          <a:effectLst/>
                          <a:latin typeface="Calibri" panose="020F0502020204030204" pitchFamily="34" charset="0"/>
                        </a:rPr>
                        <a:t>(1)</a:t>
                      </a: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280</a:t>
                      </a:r>
                    </a:p>
                  </a:txBody>
                  <a:tcPr marL="6858" marR="6858" marT="6858"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6858" marR="6858" marT="6858"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28</a:t>
                      </a:r>
                    </a:p>
                  </a:txBody>
                  <a:tcPr marL="6858" marR="6858" marT="6858"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6858" marR="6858" marT="6858"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900</a:t>
                      </a:r>
                    </a:p>
                  </a:txBody>
                  <a:tcPr marL="6858" marR="6858" marT="6858" marB="0" anchor="ctr">
                    <a:lnL>
                      <a:noFill/>
                    </a:lnL>
                    <a:lnR>
                      <a:noFill/>
                    </a:lnR>
                    <a:lnT>
                      <a:noFill/>
                    </a:lnT>
                    <a:lnB>
                      <a:noFill/>
                    </a:lnB>
                  </a:tcPr>
                </a:tc>
                <a:extLst>
                  <a:ext uri="{0D108BD9-81ED-4DB2-BD59-A6C34878D82A}">
                    <a16:rowId xmlns:a16="http://schemas.microsoft.com/office/drawing/2014/main" val="769386707"/>
                  </a:ext>
                </a:extLst>
              </a:tr>
              <a:tr h="212561">
                <a:tc>
                  <a:txBody>
                    <a:bodyPr/>
                    <a:lstStyle/>
                    <a:p>
                      <a:pPr algn="l" fontAlgn="ctr"/>
                      <a:r>
                        <a:rPr lang="es-CO" sz="1300" b="0" i="0" u="none" strike="noStrike">
                          <a:effectLst/>
                          <a:latin typeface="Calibri" panose="020F0502020204030204" pitchFamily="34" charset="0"/>
                        </a:rPr>
                        <a:t>Resultado del ejercicio</a:t>
                      </a: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1,471</a:t>
                      </a:r>
                    </a:p>
                  </a:txBody>
                  <a:tcPr marL="6858" marR="6858" marT="6858"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104</a:t>
                      </a:r>
                    </a:p>
                  </a:txBody>
                  <a:tcPr marL="6858" marR="6858" marT="6858"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378</a:t>
                      </a:r>
                    </a:p>
                  </a:txBody>
                  <a:tcPr marL="6858" marR="6858" marT="6858"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1,314</a:t>
                      </a:r>
                    </a:p>
                  </a:txBody>
                  <a:tcPr marL="6858" marR="6858" marT="6858"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289</a:t>
                      </a:r>
                    </a:p>
                  </a:txBody>
                  <a:tcPr marL="6858" marR="6858" marT="6858" marB="0" anchor="ctr">
                    <a:lnL>
                      <a:noFill/>
                    </a:lnL>
                    <a:lnR>
                      <a:noFill/>
                    </a:lnR>
                    <a:lnT>
                      <a:noFill/>
                    </a:lnT>
                    <a:lnB>
                      <a:noFill/>
                    </a:lnB>
                  </a:tcPr>
                </a:tc>
                <a:extLst>
                  <a:ext uri="{0D108BD9-81ED-4DB2-BD59-A6C34878D82A}">
                    <a16:rowId xmlns:a16="http://schemas.microsoft.com/office/drawing/2014/main" val="531049358"/>
                  </a:ext>
                </a:extLst>
              </a:tr>
              <a:tr h="212561">
                <a:tc>
                  <a:txBody>
                    <a:bodyPr/>
                    <a:lstStyle/>
                    <a:p>
                      <a:pPr algn="l" fontAlgn="ctr"/>
                      <a:r>
                        <a:rPr lang="es-CO" sz="1300" b="0" i="0" u="none" strike="noStrike">
                          <a:effectLst/>
                          <a:latin typeface="Calibri" panose="020F0502020204030204" pitchFamily="34" charset="0"/>
                        </a:rPr>
                        <a:t>Impactos por Transición</a:t>
                      </a: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 0 </a:t>
                      </a:r>
                    </a:p>
                  </a:txBody>
                  <a:tcPr marL="6858" marR="6858" marT="685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( 126)</a:t>
                      </a:r>
                    </a:p>
                  </a:txBody>
                  <a:tcPr marL="6858" marR="6858" marT="685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( 126)</a:t>
                      </a:r>
                    </a:p>
                  </a:txBody>
                  <a:tcPr marL="6858" marR="6858" marT="685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-100</a:t>
                      </a:r>
                    </a:p>
                  </a:txBody>
                  <a:tcPr marL="6858" marR="6858" marT="685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-100</a:t>
                      </a:r>
                    </a:p>
                  </a:txBody>
                  <a:tcPr marL="6858" marR="6858" marT="6858"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14152342"/>
                  </a:ext>
                </a:extLst>
              </a:tr>
              <a:tr h="212561">
                <a:tc>
                  <a:txBody>
                    <a:bodyPr/>
                    <a:lstStyle/>
                    <a:p>
                      <a:pPr algn="l" fontAlgn="ctr"/>
                      <a:r>
                        <a:rPr lang="es-CO" sz="1300" b="1" i="0" u="none" strike="noStrike" dirty="0">
                          <a:effectLst/>
                          <a:latin typeface="Calibri" panose="020F0502020204030204" pitchFamily="34" charset="0"/>
                        </a:rPr>
                        <a:t>TOTAL PATRIMONIO</a:t>
                      </a:r>
                    </a:p>
                  </a:txBody>
                  <a:tcPr marL="6858" marR="6858" marT="6858"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19,736</a:t>
                      </a:r>
                    </a:p>
                  </a:txBody>
                  <a:tcPr marL="6858" marR="6858" marT="685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1" i="0" u="none" strike="noStrike">
                          <a:effectLst/>
                          <a:latin typeface="Calibri" panose="020F0502020204030204" pitchFamily="34" charset="0"/>
                        </a:rPr>
                        <a:t> </a:t>
                      </a:r>
                    </a:p>
                  </a:txBody>
                  <a:tcPr marL="6858" marR="6858" marT="6858"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17,962</a:t>
                      </a:r>
                    </a:p>
                  </a:txBody>
                  <a:tcPr marL="6858" marR="6858" marT="685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0" i="0" u="none" strike="noStrike">
                          <a:effectLst/>
                          <a:latin typeface="Calibri" panose="020F0502020204030204" pitchFamily="34" charset="0"/>
                        </a:rPr>
                        <a:t> </a:t>
                      </a:r>
                    </a:p>
                  </a:txBody>
                  <a:tcPr marL="6858" marR="6858" marT="6858"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18,264</a:t>
                      </a:r>
                    </a:p>
                  </a:txBody>
                  <a:tcPr marL="6858" marR="6858" marT="685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0" i="0" u="none" strike="noStrike">
                          <a:effectLst/>
                          <a:latin typeface="Calibri" panose="020F0502020204030204" pitchFamily="34" charset="0"/>
                        </a:rPr>
                        <a:t> </a:t>
                      </a:r>
                    </a:p>
                  </a:txBody>
                  <a:tcPr marL="6858" marR="6858" marT="6858"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10</a:t>
                      </a:r>
                    </a:p>
                  </a:txBody>
                  <a:tcPr marL="6858" marR="6858" marT="685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1" i="0" u="none" strike="noStrike">
                          <a:effectLst/>
                          <a:latin typeface="Calibri" panose="020F0502020204030204" pitchFamily="34" charset="0"/>
                        </a:rPr>
                        <a:t> </a:t>
                      </a:r>
                    </a:p>
                  </a:txBody>
                  <a:tcPr marL="6858" marR="6858" marT="6858"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8</a:t>
                      </a:r>
                    </a:p>
                  </a:txBody>
                  <a:tcPr marL="6858" marR="6858" marT="685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520105530"/>
                  </a:ext>
                </a:extLst>
              </a:tr>
              <a:tr h="194339">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858" marR="6858" marT="6858"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858" marR="6858" marT="6858"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858" marR="6858" marT="6858"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858" marR="6858" marT="6858"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858" marR="6858" marT="6858"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8949337"/>
                  </a:ext>
                </a:extLst>
              </a:tr>
              <a:tr h="212561">
                <a:tc>
                  <a:txBody>
                    <a:bodyPr/>
                    <a:lstStyle/>
                    <a:p>
                      <a:pPr algn="l" fontAlgn="ctr"/>
                      <a:r>
                        <a:rPr lang="es-CO" sz="1300" b="1" i="0" u="none" strike="noStrike">
                          <a:effectLst/>
                          <a:latin typeface="Calibri" panose="020F0502020204030204" pitchFamily="34" charset="0"/>
                        </a:rPr>
                        <a:t>TOTAL PASIVO Y PATRIMONIO</a:t>
                      </a:r>
                    </a:p>
                  </a:txBody>
                  <a:tcPr marL="6858" marR="6858" marT="6858"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37,345</a:t>
                      </a:r>
                    </a:p>
                  </a:txBody>
                  <a:tcPr marL="6858" marR="6858" marT="685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1" i="0" u="none" strike="noStrike">
                          <a:effectLst/>
                          <a:latin typeface="Calibri" panose="020F0502020204030204" pitchFamily="34" charset="0"/>
                        </a:rPr>
                        <a:t> </a:t>
                      </a:r>
                    </a:p>
                  </a:txBody>
                  <a:tcPr marL="6858" marR="6858" marT="6858"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29,519</a:t>
                      </a:r>
                    </a:p>
                  </a:txBody>
                  <a:tcPr marL="6858" marR="6858" marT="685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0" i="0" u="none" strike="noStrike">
                          <a:effectLst/>
                          <a:latin typeface="Calibri" panose="020F0502020204030204" pitchFamily="34" charset="0"/>
                        </a:rPr>
                        <a:t> </a:t>
                      </a:r>
                    </a:p>
                  </a:txBody>
                  <a:tcPr marL="6858" marR="6858" marT="6858"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30,067</a:t>
                      </a:r>
                    </a:p>
                  </a:txBody>
                  <a:tcPr marL="6858" marR="6858" marT="685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0" i="0" u="none" strike="noStrike">
                          <a:effectLst/>
                          <a:latin typeface="Calibri" panose="020F0502020204030204" pitchFamily="34" charset="0"/>
                        </a:rPr>
                        <a:t> </a:t>
                      </a:r>
                    </a:p>
                  </a:txBody>
                  <a:tcPr marL="6858" marR="6858" marT="6858"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27</a:t>
                      </a:r>
                    </a:p>
                  </a:txBody>
                  <a:tcPr marL="6858" marR="6858" marT="685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1" i="0" u="none" strike="noStrike">
                          <a:effectLst/>
                          <a:latin typeface="Calibri" panose="020F0502020204030204" pitchFamily="34" charset="0"/>
                        </a:rPr>
                        <a:t> </a:t>
                      </a:r>
                    </a:p>
                  </a:txBody>
                  <a:tcPr marL="6858" marR="6858" marT="6858" marB="0" anchor="ctr">
                    <a:lnL>
                      <a:noFill/>
                    </a:lnL>
                    <a:lnR>
                      <a:noFill/>
                    </a:lnR>
                    <a:lnT>
                      <a:noFill/>
                    </a:lnT>
                    <a:lnB>
                      <a:noFill/>
                    </a:lnB>
                    <a:solidFill>
                      <a:srgbClr val="DBDBDB"/>
                    </a:solidFill>
                  </a:tcPr>
                </a:tc>
                <a:tc>
                  <a:txBody>
                    <a:bodyPr/>
                    <a:lstStyle/>
                    <a:p>
                      <a:pPr algn="r" fontAlgn="ctr"/>
                      <a:r>
                        <a:rPr lang="es-CO" sz="1300" b="1" i="0" u="none" strike="noStrike" dirty="0">
                          <a:effectLst/>
                          <a:latin typeface="Calibri" panose="020F0502020204030204" pitchFamily="34" charset="0"/>
                        </a:rPr>
                        <a:t>-76</a:t>
                      </a:r>
                    </a:p>
                  </a:txBody>
                  <a:tcPr marL="6858" marR="6858" marT="685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205219003"/>
                  </a:ext>
                </a:extLst>
              </a:tr>
            </a:tbl>
          </a:graphicData>
        </a:graphic>
      </p:graphicFrame>
      <p:sp>
        <p:nvSpPr>
          <p:cNvPr id="10" name="Botón de acción: ir hacia delante o siguiente 9">
            <a:hlinkClick r:id="rId4" action="ppaction://hlinksldjump" highlightClick="1"/>
            <a:extLst>
              <a:ext uri="{FF2B5EF4-FFF2-40B4-BE49-F238E27FC236}">
                <a16:creationId xmlns:a16="http://schemas.microsoft.com/office/drawing/2014/main" id="{A0A57A23-DDB4-433A-BAB4-029987C401C5}"/>
              </a:ext>
            </a:extLst>
          </p:cNvPr>
          <p:cNvSpPr/>
          <p:nvPr/>
        </p:nvSpPr>
        <p:spPr>
          <a:xfrm>
            <a:off x="2591891" y="2198257"/>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1" name="Botón de acción: ir hacia delante o siguiente 10">
            <a:hlinkClick r:id="rId5" action="ppaction://hlinksldjump" highlightClick="1"/>
            <a:extLst>
              <a:ext uri="{FF2B5EF4-FFF2-40B4-BE49-F238E27FC236}">
                <a16:creationId xmlns:a16="http://schemas.microsoft.com/office/drawing/2014/main" id="{86D2C9ED-9E91-4915-B3CA-938A547D369D}"/>
              </a:ext>
            </a:extLst>
          </p:cNvPr>
          <p:cNvSpPr/>
          <p:nvPr/>
        </p:nvSpPr>
        <p:spPr>
          <a:xfrm>
            <a:off x="3976333" y="2408923"/>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2" name="Botón de acción: ir hacia delante o siguiente 11">
            <a:hlinkClick r:id="rId5" action="ppaction://hlinksldjump" highlightClick="1"/>
            <a:extLst>
              <a:ext uri="{FF2B5EF4-FFF2-40B4-BE49-F238E27FC236}">
                <a16:creationId xmlns:a16="http://schemas.microsoft.com/office/drawing/2014/main" id="{1B556D5F-8F83-487E-A39B-93CAD4D923D6}"/>
              </a:ext>
            </a:extLst>
          </p:cNvPr>
          <p:cNvSpPr/>
          <p:nvPr/>
        </p:nvSpPr>
        <p:spPr>
          <a:xfrm>
            <a:off x="2128769" y="2614422"/>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3" name="Botón de acción: ir hacia delante o siguiente 12">
            <a:hlinkClick r:id="rId6" action="ppaction://hlinksldjump" highlightClick="1"/>
            <a:extLst>
              <a:ext uri="{FF2B5EF4-FFF2-40B4-BE49-F238E27FC236}">
                <a16:creationId xmlns:a16="http://schemas.microsoft.com/office/drawing/2014/main" id="{37AF8EB9-3138-4F3C-AFD5-DD77A678DEB9}"/>
              </a:ext>
            </a:extLst>
          </p:cNvPr>
          <p:cNvSpPr/>
          <p:nvPr/>
        </p:nvSpPr>
        <p:spPr>
          <a:xfrm>
            <a:off x="2271405" y="2836720"/>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5" name="CuadroTexto 4">
            <a:extLst>
              <a:ext uri="{FF2B5EF4-FFF2-40B4-BE49-F238E27FC236}">
                <a16:creationId xmlns:a16="http://schemas.microsoft.com/office/drawing/2014/main" id="{1AEC4B41-7136-4568-8388-8F3B689544B5}"/>
              </a:ext>
            </a:extLst>
          </p:cNvPr>
          <p:cNvSpPr txBox="1"/>
          <p:nvPr/>
        </p:nvSpPr>
        <p:spPr>
          <a:xfrm>
            <a:off x="1257300" y="5943602"/>
            <a:ext cx="9296050" cy="553998"/>
          </a:xfrm>
          <a:prstGeom prst="rect">
            <a:avLst/>
          </a:prstGeom>
          <a:noFill/>
        </p:spPr>
        <p:txBody>
          <a:bodyPr wrap="square" rtlCol="0">
            <a:spAutoFit/>
          </a:bodyPr>
          <a:lstStyle/>
          <a:p>
            <a:pPr algn="just"/>
            <a:r>
              <a:rPr lang="es-CO" sz="1000" dirty="0"/>
              <a:t>(1) Según la Circular No. 001 del 18 de diciembre de año 2018 de la Contaduría General de la Nación, los saldos registrados en la cuenta Impactos por Transición se deberán reclasificar para el periodo 2019 a la cuenta Resultados de Ejercicios Anteriores. Utilidad año 2018 $406 millones menos Impactos por transición -$126 millones, saldo cuenta resultados ejercicios anteriores $280 millones.</a:t>
            </a:r>
          </a:p>
        </p:txBody>
      </p:sp>
    </p:spTree>
    <p:extLst>
      <p:ext uri="{BB962C8B-B14F-4D97-AF65-F5344CB8AC3E}">
        <p14:creationId xmlns:p14="http://schemas.microsoft.com/office/powerpoint/2010/main" val="2630135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circle(in)">
                                      <p:cBhvr>
                                        <p:cTn id="7" dur="2000"/>
                                        <p:tgtEl>
                                          <p:spTgt spid="14"/>
                                        </p:tgtEl>
                                      </p:cBhvr>
                                    </p:animEffect>
                                  </p:childTnLst>
                                </p:cTn>
                              </p:par>
                              <p:par>
                                <p:cTn id="8" presetID="6" presetClass="entr" presetSubtype="16"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circle(in)">
                                      <p:cBhvr>
                                        <p:cTn id="10"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7304EFE3-98E5-46B8-AC3D-521DB0A1AE9C}"/>
              </a:ext>
            </a:extLst>
          </p:cNvPr>
          <p:cNvSpPr txBox="1">
            <a:spLocks/>
          </p:cNvSpPr>
          <p:nvPr/>
        </p:nvSpPr>
        <p:spPr>
          <a:xfrm>
            <a:off x="1391525" y="306362"/>
            <a:ext cx="735488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1600" dirty="0">
                <a:latin typeface="+mn-lt"/>
              </a:rPr>
              <a:t> </a:t>
            </a:r>
            <a:r>
              <a:rPr lang="es-CO" sz="1600" dirty="0">
                <a:solidFill>
                  <a:srgbClr val="0070C0"/>
                </a:solidFill>
                <a:latin typeface="+mn-lt"/>
                <a:ea typeface="+mn-ea"/>
                <a:cs typeface="Lato Regular"/>
              </a:rPr>
              <a:t>ESTADO DE RESULTADO INTEGRAL INDIVIDUAL</a:t>
            </a:r>
          </a:p>
          <a:p>
            <a:pPr algn="ctr">
              <a:defRPr/>
            </a:pPr>
            <a:r>
              <a:rPr lang="es-CO" sz="900" dirty="0">
                <a:solidFill>
                  <a:srgbClr val="0070C0"/>
                </a:solidFill>
                <a:cs typeface="Lato Regular"/>
              </a:rPr>
              <a:t>DEL 1° AL 31 DE MARZO DE 2019 Y DEL 1° AL 31 DE MARZO DE 2018</a:t>
            </a:r>
          </a:p>
          <a:p>
            <a:pPr algn="ctr">
              <a:defRPr/>
            </a:pPr>
            <a:r>
              <a:rPr lang="es-CO" sz="900" dirty="0">
                <a:solidFill>
                  <a:srgbClr val="0070C0"/>
                </a:solidFill>
                <a:latin typeface="+mn-lt"/>
                <a:ea typeface="+mn-ea"/>
                <a:cs typeface="Lato Regular"/>
              </a:rPr>
              <a:t>(cifras expresadas en millones de pesos)</a:t>
            </a:r>
          </a:p>
          <a:p>
            <a:pPr>
              <a:defRPr/>
            </a:pPr>
            <a:endParaRPr lang="es-CO" sz="1600" dirty="0">
              <a:solidFill>
                <a:srgbClr val="0070C0"/>
              </a:solidFill>
              <a:latin typeface="+mn-lt"/>
              <a:ea typeface="+mn-ea"/>
              <a:cs typeface="Lato Regular"/>
            </a:endParaRPr>
          </a:p>
        </p:txBody>
      </p:sp>
      <p:pic>
        <p:nvPicPr>
          <p:cNvPr id="14" name="Imagen 13">
            <a:extLst>
              <a:ext uri="{FF2B5EF4-FFF2-40B4-BE49-F238E27FC236}">
                <a16:creationId xmlns:a16="http://schemas.microsoft.com/office/drawing/2014/main" id="{DE0B302A-67AB-443B-BD76-7C9977D684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5" name="Imagen 14">
            <a:extLst>
              <a:ext uri="{FF2B5EF4-FFF2-40B4-BE49-F238E27FC236}">
                <a16:creationId xmlns:a16="http://schemas.microsoft.com/office/drawing/2014/main" id="{F0465F43-DEFE-4BDA-BFDE-E3FAA8E475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6" name="Rectángulo 15">
            <a:extLst>
              <a:ext uri="{FF2B5EF4-FFF2-40B4-BE49-F238E27FC236}">
                <a16:creationId xmlns:a16="http://schemas.microsoft.com/office/drawing/2014/main" id="{AF816BFD-AD1B-48C5-8B73-42226AF00784}"/>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7" name="CuadroTexto 16">
            <a:extLst>
              <a:ext uri="{FF2B5EF4-FFF2-40B4-BE49-F238E27FC236}">
                <a16:creationId xmlns:a16="http://schemas.microsoft.com/office/drawing/2014/main" id="{DC1B2133-2D03-4D3F-901A-F4208CC93B20}"/>
              </a:ext>
            </a:extLst>
          </p:cNvPr>
          <p:cNvSpPr txBox="1"/>
          <p:nvPr/>
        </p:nvSpPr>
        <p:spPr>
          <a:xfrm>
            <a:off x="6331789" y="6520419"/>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graphicFrame>
        <p:nvGraphicFramePr>
          <p:cNvPr id="3" name="Tabla 2">
            <a:extLst>
              <a:ext uri="{FF2B5EF4-FFF2-40B4-BE49-F238E27FC236}">
                <a16:creationId xmlns:a16="http://schemas.microsoft.com/office/drawing/2014/main" id="{BD048A7C-9020-40AD-802D-F24755B9702F}"/>
              </a:ext>
            </a:extLst>
          </p:cNvPr>
          <p:cNvGraphicFramePr>
            <a:graphicFrameLocks noGrp="1"/>
          </p:cNvGraphicFramePr>
          <p:nvPr>
            <p:extLst/>
          </p:nvPr>
        </p:nvGraphicFramePr>
        <p:xfrm>
          <a:off x="1391525" y="1371601"/>
          <a:ext cx="9686783" cy="4862142"/>
        </p:xfrm>
        <a:graphic>
          <a:graphicData uri="http://schemas.openxmlformats.org/drawingml/2006/table">
            <a:tbl>
              <a:tblPr/>
              <a:tblGrid>
                <a:gridCol w="3732388">
                  <a:extLst>
                    <a:ext uri="{9D8B030D-6E8A-4147-A177-3AD203B41FA5}">
                      <a16:colId xmlns:a16="http://schemas.microsoft.com/office/drawing/2014/main" val="48361154"/>
                    </a:ext>
                  </a:extLst>
                </a:gridCol>
                <a:gridCol w="116185">
                  <a:extLst>
                    <a:ext uri="{9D8B030D-6E8A-4147-A177-3AD203B41FA5}">
                      <a16:colId xmlns:a16="http://schemas.microsoft.com/office/drawing/2014/main" val="4026975133"/>
                    </a:ext>
                  </a:extLst>
                </a:gridCol>
                <a:gridCol w="72615">
                  <a:extLst>
                    <a:ext uri="{9D8B030D-6E8A-4147-A177-3AD203B41FA5}">
                      <a16:colId xmlns:a16="http://schemas.microsoft.com/office/drawing/2014/main" val="1340447677"/>
                    </a:ext>
                  </a:extLst>
                </a:gridCol>
                <a:gridCol w="1132788">
                  <a:extLst>
                    <a:ext uri="{9D8B030D-6E8A-4147-A177-3AD203B41FA5}">
                      <a16:colId xmlns:a16="http://schemas.microsoft.com/office/drawing/2014/main" val="1132728840"/>
                    </a:ext>
                  </a:extLst>
                </a:gridCol>
                <a:gridCol w="101660">
                  <a:extLst>
                    <a:ext uri="{9D8B030D-6E8A-4147-A177-3AD203B41FA5}">
                      <a16:colId xmlns:a16="http://schemas.microsoft.com/office/drawing/2014/main" val="3947338557"/>
                    </a:ext>
                  </a:extLst>
                </a:gridCol>
                <a:gridCol w="1147309">
                  <a:extLst>
                    <a:ext uri="{9D8B030D-6E8A-4147-A177-3AD203B41FA5}">
                      <a16:colId xmlns:a16="http://schemas.microsoft.com/office/drawing/2014/main" val="4168149147"/>
                    </a:ext>
                  </a:extLst>
                </a:gridCol>
                <a:gridCol w="101660">
                  <a:extLst>
                    <a:ext uri="{9D8B030D-6E8A-4147-A177-3AD203B41FA5}">
                      <a16:colId xmlns:a16="http://schemas.microsoft.com/office/drawing/2014/main" val="281879995"/>
                    </a:ext>
                  </a:extLst>
                </a:gridCol>
                <a:gridCol w="1132788">
                  <a:extLst>
                    <a:ext uri="{9D8B030D-6E8A-4147-A177-3AD203B41FA5}">
                      <a16:colId xmlns:a16="http://schemas.microsoft.com/office/drawing/2014/main" val="364605450"/>
                    </a:ext>
                  </a:extLst>
                </a:gridCol>
                <a:gridCol w="101660">
                  <a:extLst>
                    <a:ext uri="{9D8B030D-6E8A-4147-A177-3AD203B41FA5}">
                      <a16:colId xmlns:a16="http://schemas.microsoft.com/office/drawing/2014/main" val="2180875723"/>
                    </a:ext>
                  </a:extLst>
                </a:gridCol>
                <a:gridCol w="973035">
                  <a:extLst>
                    <a:ext uri="{9D8B030D-6E8A-4147-A177-3AD203B41FA5}">
                      <a16:colId xmlns:a16="http://schemas.microsoft.com/office/drawing/2014/main" val="3161174909"/>
                    </a:ext>
                  </a:extLst>
                </a:gridCol>
                <a:gridCol w="101660">
                  <a:extLst>
                    <a:ext uri="{9D8B030D-6E8A-4147-A177-3AD203B41FA5}">
                      <a16:colId xmlns:a16="http://schemas.microsoft.com/office/drawing/2014/main" val="1154734833"/>
                    </a:ext>
                  </a:extLst>
                </a:gridCol>
                <a:gridCol w="973035">
                  <a:extLst>
                    <a:ext uri="{9D8B030D-6E8A-4147-A177-3AD203B41FA5}">
                      <a16:colId xmlns:a16="http://schemas.microsoft.com/office/drawing/2014/main" val="3601669677"/>
                    </a:ext>
                  </a:extLst>
                </a:gridCol>
              </a:tblGrid>
              <a:tr h="620917">
                <a:tc>
                  <a:txBody>
                    <a:bodyPr/>
                    <a:lstStyle/>
                    <a:p>
                      <a:pPr algn="l" fontAlgn="b"/>
                      <a:r>
                        <a:rPr lang="es-CO" sz="1300" b="0" i="0" u="none" strike="noStrike">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ctr" fontAlgn="b"/>
                      <a:r>
                        <a:rPr lang="es-CO" sz="1300" b="0" i="0" u="none" strike="noStrike">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ctr" fontAlgn="b"/>
                      <a:r>
                        <a:rPr lang="es-CO" sz="1300" b="0" i="0" u="none" strike="noStrike">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31-Mar-2019</a:t>
                      </a:r>
                    </a:p>
                  </a:txBody>
                  <a:tcPr marL="7077" marR="7077" marT="7077"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300" b="0" i="0" u="none" strike="noStrike">
                          <a:effectLst/>
                          <a:latin typeface="Calibri" panose="020F0502020204030204" pitchFamily="34" charset="0"/>
                        </a:rPr>
                        <a:t> </a:t>
                      </a:r>
                    </a:p>
                  </a:txBody>
                  <a:tcPr marL="7077" marR="7077" marT="7077"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31-Mar-2018</a:t>
                      </a:r>
                    </a:p>
                  </a:txBody>
                  <a:tcPr marL="7077" marR="7077" marT="7077"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300" b="1" i="0" u="none" strike="noStrike">
                          <a:effectLst/>
                          <a:latin typeface="Calibri" panose="020F0502020204030204" pitchFamily="34" charset="0"/>
                        </a:rPr>
                        <a:t> </a:t>
                      </a:r>
                    </a:p>
                  </a:txBody>
                  <a:tcPr marL="7077" marR="7077" marT="7077"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Al 31-Dic 2018</a:t>
                      </a:r>
                    </a:p>
                  </a:txBody>
                  <a:tcPr marL="7077" marR="7077" marT="7077"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300" b="1" i="0" u="none" strike="noStrike">
                          <a:effectLst/>
                          <a:latin typeface="Calibri" panose="020F0502020204030204" pitchFamily="34" charset="0"/>
                        </a:rPr>
                        <a:t> </a:t>
                      </a:r>
                    </a:p>
                  </a:txBody>
                  <a:tcPr marL="7077" marR="7077" marT="7077"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Variación % Febrero 2019 - 2018</a:t>
                      </a:r>
                    </a:p>
                  </a:txBody>
                  <a:tcPr marL="7077" marR="7077" marT="7077"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300" b="0" i="0" u="none" strike="noStrike">
                          <a:effectLst/>
                          <a:latin typeface="Calibri" panose="020F0502020204030204" pitchFamily="34" charset="0"/>
                        </a:rPr>
                        <a:t> </a:t>
                      </a:r>
                    </a:p>
                  </a:txBody>
                  <a:tcPr marL="7077" marR="7077" marT="7077"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Variación % Mar - Dic 2019-2018</a:t>
                      </a:r>
                    </a:p>
                  </a:txBody>
                  <a:tcPr marL="7077" marR="7077" marT="7077"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464141397"/>
                  </a:ext>
                </a:extLst>
              </a:tr>
              <a:tr h="211843">
                <a:tc>
                  <a:txBody>
                    <a:bodyPr/>
                    <a:lstStyle/>
                    <a:p>
                      <a:pPr algn="l" fontAlgn="b"/>
                      <a:endParaRPr lang="es-CO" sz="1300" b="1"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ctr" fontAlgn="b"/>
                      <a:endParaRPr lang="es-CO" sz="1300" b="1" i="0" u="none" strike="noStrike">
                        <a:solidFill>
                          <a:srgbClr val="000000"/>
                        </a:solidFill>
                        <a:effectLst/>
                        <a:latin typeface="Calibri" panose="020F0502020204030204" pitchFamily="34" charset="0"/>
                      </a:endParaRPr>
                    </a:p>
                  </a:txBody>
                  <a:tcPr marL="7077" marR="7077" marT="707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s-CO" sz="1300" b="1"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ctr" fontAlgn="b"/>
                      <a:endParaRPr lang="es-CO" sz="1300" b="1" i="0" u="none" strike="noStrike">
                        <a:solidFill>
                          <a:srgbClr val="000000"/>
                        </a:solidFill>
                        <a:effectLst/>
                        <a:latin typeface="Calibri" panose="020F0502020204030204" pitchFamily="34" charset="0"/>
                      </a:endParaRPr>
                    </a:p>
                  </a:txBody>
                  <a:tcPr marL="7077" marR="7077" marT="707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300" b="1"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ctr" fontAlgn="b"/>
                      <a:endParaRPr lang="es-CO" sz="1300" b="1" i="0" u="none" strike="noStrike">
                        <a:solidFill>
                          <a:srgbClr val="000000"/>
                        </a:solidFill>
                        <a:effectLst/>
                        <a:latin typeface="Calibri" panose="020F0502020204030204" pitchFamily="34" charset="0"/>
                      </a:endParaRPr>
                    </a:p>
                  </a:txBody>
                  <a:tcPr marL="7077" marR="7077" marT="707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300" b="1"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077" marR="7077" marT="7077"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300" b="0" i="0" u="none" strike="noStrike">
                        <a:effectLst/>
                        <a:latin typeface="Calibri" panose="020F0502020204030204" pitchFamily="34" charset="0"/>
                      </a:endParaRPr>
                    </a:p>
                  </a:txBody>
                  <a:tcPr marL="7077" marR="7077" marT="7077" marB="0" anchor="ctr">
                    <a:lnL>
                      <a:noFill/>
                    </a:lnL>
                    <a:lnR>
                      <a:noFill/>
                    </a:lnR>
                    <a:lnT>
                      <a:noFill/>
                    </a:lnT>
                    <a:lnB>
                      <a:noFill/>
                    </a:lnB>
                  </a:tcPr>
                </a:tc>
                <a:tc>
                  <a:txBody>
                    <a:bodyPr/>
                    <a:lstStyle/>
                    <a:p>
                      <a:pPr algn="r" fontAlgn="ctr"/>
                      <a:endParaRPr lang="es-CO" sz="1300" b="0" i="0" u="none" strike="noStrike">
                        <a:solidFill>
                          <a:srgbClr val="000000"/>
                        </a:solidFill>
                        <a:effectLst/>
                        <a:latin typeface="Calibri" panose="020F0502020204030204" pitchFamily="34" charset="0"/>
                      </a:endParaRPr>
                    </a:p>
                  </a:txBody>
                  <a:tcPr marL="7077" marR="7077" marT="7077"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059941105"/>
                  </a:ext>
                </a:extLst>
              </a:tr>
              <a:tr h="244770">
                <a:tc>
                  <a:txBody>
                    <a:bodyPr/>
                    <a:lstStyle/>
                    <a:p>
                      <a:pPr algn="l" fontAlgn="b"/>
                      <a:r>
                        <a:rPr lang="es-CO" sz="1300" b="0" i="0" u="none" strike="noStrike">
                          <a:solidFill>
                            <a:srgbClr val="000000"/>
                          </a:solidFill>
                          <a:effectLst/>
                          <a:latin typeface="Calibri" panose="020F0502020204030204" pitchFamily="34" charset="0"/>
                        </a:rPr>
                        <a:t>INGRESOS POR PRESTACION DE SERVICIOS</a:t>
                      </a:r>
                    </a:p>
                  </a:txBody>
                  <a:tcPr marL="7077"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11,764</a:t>
                      </a: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9,110</a:t>
                      </a: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39,993</a:t>
                      </a: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2,654</a:t>
                      </a: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-71</a:t>
                      </a:r>
                    </a:p>
                  </a:txBody>
                  <a:tcPr marL="7077" marR="7077" marT="7077" marB="0" anchor="b">
                    <a:lnL>
                      <a:noFill/>
                    </a:lnL>
                    <a:lnR>
                      <a:noFill/>
                    </a:lnR>
                    <a:lnT>
                      <a:noFill/>
                    </a:lnT>
                    <a:lnB>
                      <a:noFill/>
                    </a:lnB>
                  </a:tcPr>
                </a:tc>
                <a:extLst>
                  <a:ext uri="{0D108BD9-81ED-4DB2-BD59-A6C34878D82A}">
                    <a16:rowId xmlns:a16="http://schemas.microsoft.com/office/drawing/2014/main" val="3457309889"/>
                  </a:ext>
                </a:extLst>
              </a:tr>
              <a:tr h="244770">
                <a:tc>
                  <a:txBody>
                    <a:bodyPr/>
                    <a:lstStyle/>
                    <a:p>
                      <a:pPr algn="l" fontAlgn="b"/>
                      <a:r>
                        <a:rPr lang="es-CO" sz="1300" b="0" i="0" u="none" strike="noStrike">
                          <a:solidFill>
                            <a:srgbClr val="000000"/>
                          </a:solidFill>
                          <a:effectLst/>
                          <a:latin typeface="Calibri" panose="020F0502020204030204" pitchFamily="34" charset="0"/>
                        </a:rPr>
                        <a:t>FINANCIEROS</a:t>
                      </a:r>
                    </a:p>
                  </a:txBody>
                  <a:tcPr marL="7077"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33</a:t>
                      </a: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89</a:t>
                      </a: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280</a:t>
                      </a: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-56</a:t>
                      </a: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-88</a:t>
                      </a:r>
                    </a:p>
                  </a:txBody>
                  <a:tcPr marL="7077" marR="7077" marT="7077" marB="0" anchor="b">
                    <a:lnL>
                      <a:noFill/>
                    </a:lnL>
                    <a:lnR>
                      <a:noFill/>
                    </a:lnR>
                    <a:lnT>
                      <a:noFill/>
                    </a:lnT>
                    <a:lnB>
                      <a:noFill/>
                    </a:lnB>
                  </a:tcPr>
                </a:tc>
                <a:extLst>
                  <a:ext uri="{0D108BD9-81ED-4DB2-BD59-A6C34878D82A}">
                    <a16:rowId xmlns:a16="http://schemas.microsoft.com/office/drawing/2014/main" val="226152386"/>
                  </a:ext>
                </a:extLst>
              </a:tr>
              <a:tr h="244770">
                <a:tc>
                  <a:txBody>
                    <a:bodyPr/>
                    <a:lstStyle/>
                    <a:p>
                      <a:pPr algn="l" fontAlgn="b"/>
                      <a:r>
                        <a:rPr lang="es-CO" sz="1300" b="0" i="0" u="none" strike="noStrike">
                          <a:solidFill>
                            <a:srgbClr val="000000"/>
                          </a:solidFill>
                          <a:effectLst/>
                          <a:latin typeface="Calibri" panose="020F0502020204030204" pitchFamily="34" charset="0"/>
                        </a:rPr>
                        <a:t>INGRESOS DIVERSOS</a:t>
                      </a:r>
                    </a:p>
                  </a:txBody>
                  <a:tcPr marL="7077"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5</a:t>
                      </a:r>
                    </a:p>
                  </a:txBody>
                  <a:tcPr marL="7077" marR="7077" marT="707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15</a:t>
                      </a:r>
                    </a:p>
                  </a:txBody>
                  <a:tcPr marL="7077" marR="7077" marT="707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98</a:t>
                      </a:r>
                    </a:p>
                  </a:txBody>
                  <a:tcPr marL="7077" marR="7077" marT="707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-11</a:t>
                      </a:r>
                    </a:p>
                  </a:txBody>
                  <a:tcPr marL="7077" marR="7077" marT="707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-95</a:t>
                      </a:r>
                    </a:p>
                  </a:txBody>
                  <a:tcPr marL="7077" marR="7077" marT="7077"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2010256"/>
                  </a:ext>
                </a:extLst>
              </a:tr>
              <a:tr h="244770">
                <a:tc>
                  <a:txBody>
                    <a:bodyPr/>
                    <a:lstStyle/>
                    <a:p>
                      <a:pPr algn="l" fontAlgn="b"/>
                      <a:r>
                        <a:rPr lang="es-CO" sz="1300" b="1" i="0" u="none" strike="noStrike">
                          <a:solidFill>
                            <a:srgbClr val="000000"/>
                          </a:solidFill>
                          <a:effectLst/>
                          <a:latin typeface="Calibri" panose="020F0502020204030204" pitchFamily="34" charset="0"/>
                        </a:rPr>
                        <a:t>TOTAL INGRESOS OPERACIONALES</a:t>
                      </a:r>
                    </a:p>
                  </a:txBody>
                  <a:tcPr marL="7077" marR="7077" marT="7077" marB="0" anchor="b">
                    <a:lnL>
                      <a:noFill/>
                    </a:lnL>
                    <a:lnR>
                      <a:noFill/>
                    </a:lnR>
                    <a:lnT>
                      <a:noFill/>
                    </a:lnT>
                    <a:lnB>
                      <a:noFill/>
                    </a:lnB>
                    <a:solidFill>
                      <a:srgbClr val="DBDBDB"/>
                    </a:solidFill>
                  </a:tcPr>
                </a:tc>
                <a:tc>
                  <a:txBody>
                    <a:bodyPr/>
                    <a:lstStyle/>
                    <a:p>
                      <a:pPr algn="ctr" fontAlgn="b"/>
                      <a:r>
                        <a:rPr lang="es-CO" sz="1300" b="0" i="0" u="none" strike="noStrike">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ctr" fontAlgn="b"/>
                      <a:r>
                        <a:rPr lang="es-CO" sz="1300" b="0" i="0" u="none" strike="noStrike">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r" fontAlgn="b"/>
                      <a:r>
                        <a:rPr lang="es-CO" sz="1300" b="1" i="0" u="none" strike="noStrike">
                          <a:solidFill>
                            <a:srgbClr val="000000"/>
                          </a:solidFill>
                          <a:effectLst/>
                          <a:latin typeface="Calibri" panose="020F0502020204030204" pitchFamily="34" charset="0"/>
                        </a:rPr>
                        <a:t>11,802</a:t>
                      </a:r>
                    </a:p>
                  </a:txBody>
                  <a:tcPr marL="7077" marR="7077" marT="7077"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300" b="1" i="0" u="none" strike="noStrike">
                          <a:solidFill>
                            <a:srgbClr val="000000"/>
                          </a:solidFill>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r" fontAlgn="b"/>
                      <a:r>
                        <a:rPr lang="es-CO" sz="1300" b="1" i="0" u="none" strike="noStrike">
                          <a:solidFill>
                            <a:srgbClr val="000000"/>
                          </a:solidFill>
                          <a:effectLst/>
                          <a:latin typeface="Calibri" panose="020F0502020204030204" pitchFamily="34" charset="0"/>
                        </a:rPr>
                        <a:t>9,214</a:t>
                      </a:r>
                    </a:p>
                  </a:txBody>
                  <a:tcPr marL="7077" marR="7077" marT="7077"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300" b="0" i="0" u="none" strike="noStrike">
                          <a:solidFill>
                            <a:srgbClr val="000000"/>
                          </a:solidFill>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r" fontAlgn="b"/>
                      <a:r>
                        <a:rPr lang="es-CO" sz="1300" b="1" i="0" u="none" strike="noStrike">
                          <a:solidFill>
                            <a:srgbClr val="000000"/>
                          </a:solidFill>
                          <a:effectLst/>
                          <a:latin typeface="Calibri" panose="020F0502020204030204" pitchFamily="34" charset="0"/>
                        </a:rPr>
                        <a:t>40,370</a:t>
                      </a:r>
                    </a:p>
                  </a:txBody>
                  <a:tcPr marL="7077" marR="7077" marT="7077"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300" b="0" i="0" u="none" strike="noStrike">
                          <a:solidFill>
                            <a:srgbClr val="000000"/>
                          </a:solidFill>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r" fontAlgn="b"/>
                      <a:r>
                        <a:rPr lang="es-CO" sz="1300" b="1" i="0" u="none" strike="noStrike">
                          <a:solidFill>
                            <a:srgbClr val="000000"/>
                          </a:solidFill>
                          <a:effectLst/>
                          <a:latin typeface="Calibri" panose="020F0502020204030204" pitchFamily="34" charset="0"/>
                        </a:rPr>
                        <a:t>2,588</a:t>
                      </a:r>
                    </a:p>
                  </a:txBody>
                  <a:tcPr marL="7077" marR="7077" marT="7077"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300" b="1" i="0" u="none" strike="noStrike">
                          <a:solidFill>
                            <a:srgbClr val="000000"/>
                          </a:solidFill>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r" fontAlgn="b"/>
                      <a:r>
                        <a:rPr lang="es-CO" sz="1300" b="1" i="0" u="none" strike="noStrike">
                          <a:solidFill>
                            <a:srgbClr val="000000"/>
                          </a:solidFill>
                          <a:effectLst/>
                          <a:latin typeface="Calibri" panose="020F0502020204030204" pitchFamily="34" charset="0"/>
                        </a:rPr>
                        <a:t>-71</a:t>
                      </a:r>
                    </a:p>
                  </a:txBody>
                  <a:tcPr marL="7077" marR="7077" marT="7077"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697703392"/>
                  </a:ext>
                </a:extLst>
              </a:tr>
              <a:tr h="211843">
                <a:tc>
                  <a:txBody>
                    <a:bodyPr/>
                    <a:lstStyle/>
                    <a:p>
                      <a:pPr algn="l" fontAlgn="b"/>
                      <a:endParaRPr lang="es-CO" sz="1300" b="1"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469594593"/>
                  </a:ext>
                </a:extLst>
              </a:tr>
              <a:tr h="211843">
                <a:tc>
                  <a:txBody>
                    <a:bodyPr/>
                    <a:lstStyle/>
                    <a:p>
                      <a:pPr algn="l" fontAlgn="b"/>
                      <a:r>
                        <a:rPr lang="es-CO" sz="1300" b="0" i="0" u="none" strike="noStrike">
                          <a:solidFill>
                            <a:srgbClr val="000000"/>
                          </a:solidFill>
                          <a:effectLst/>
                          <a:latin typeface="Calibri" panose="020F0502020204030204" pitchFamily="34" charset="0"/>
                        </a:rPr>
                        <a:t>GASTOS DE ADMINISTRACIÓN DE OPERACIÓN</a:t>
                      </a:r>
                    </a:p>
                  </a:txBody>
                  <a:tcPr marL="7077"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extLst>
                  <a:ext uri="{0D108BD9-81ED-4DB2-BD59-A6C34878D82A}">
                    <a16:rowId xmlns:a16="http://schemas.microsoft.com/office/drawing/2014/main" val="955268912"/>
                  </a:ext>
                </a:extLst>
              </a:tr>
              <a:tr h="244770">
                <a:tc>
                  <a:txBody>
                    <a:bodyPr/>
                    <a:lstStyle/>
                    <a:p>
                      <a:pPr algn="l" fontAlgn="b"/>
                      <a:r>
                        <a:rPr lang="es-CO" sz="1300" b="0" i="0" u="none" strike="noStrike">
                          <a:solidFill>
                            <a:srgbClr val="000000"/>
                          </a:solidFill>
                          <a:effectLst/>
                          <a:latin typeface="Calibri" panose="020F0502020204030204" pitchFamily="34" charset="0"/>
                        </a:rPr>
                        <a:t>GASTOS DE PERSONAL</a:t>
                      </a:r>
                    </a:p>
                  </a:txBody>
                  <a:tcPr marL="106160"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6,166</a:t>
                      </a:r>
                    </a:p>
                  </a:txBody>
                  <a:tcPr marL="7077" marR="7077" marT="7077" marB="0" anchor="b">
                    <a:lnL>
                      <a:noFill/>
                    </a:lnL>
                    <a:lnR>
                      <a:noFill/>
                    </a:lnR>
                    <a:lnT>
                      <a:noFill/>
                    </a:lnT>
                    <a:lnB>
                      <a:noFill/>
                    </a:lnB>
                    <a:solidFill>
                      <a:srgbClr val="FFFFFF"/>
                    </a:solidFill>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6,057</a:t>
                      </a: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24,407</a:t>
                      </a: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108</a:t>
                      </a: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-75</a:t>
                      </a:r>
                    </a:p>
                  </a:txBody>
                  <a:tcPr marL="7077" marR="7077" marT="7077" marB="0" anchor="b">
                    <a:lnL>
                      <a:noFill/>
                    </a:lnL>
                    <a:lnR>
                      <a:noFill/>
                    </a:lnR>
                    <a:lnT>
                      <a:noFill/>
                    </a:lnT>
                    <a:lnB>
                      <a:noFill/>
                    </a:lnB>
                  </a:tcPr>
                </a:tc>
                <a:extLst>
                  <a:ext uri="{0D108BD9-81ED-4DB2-BD59-A6C34878D82A}">
                    <a16:rowId xmlns:a16="http://schemas.microsoft.com/office/drawing/2014/main" val="3787768481"/>
                  </a:ext>
                </a:extLst>
              </a:tr>
              <a:tr h="244770">
                <a:tc>
                  <a:txBody>
                    <a:bodyPr/>
                    <a:lstStyle/>
                    <a:p>
                      <a:pPr algn="l" fontAlgn="b"/>
                      <a:r>
                        <a:rPr lang="es-CO" sz="1300" b="0" i="0" u="none" strike="noStrike">
                          <a:solidFill>
                            <a:srgbClr val="000000"/>
                          </a:solidFill>
                          <a:effectLst/>
                          <a:latin typeface="Calibri" panose="020F0502020204030204" pitchFamily="34" charset="0"/>
                        </a:rPr>
                        <a:t>GASTOS GENERALES</a:t>
                      </a:r>
                    </a:p>
                  </a:txBody>
                  <a:tcPr marL="106160"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2,978</a:t>
                      </a:r>
                    </a:p>
                  </a:txBody>
                  <a:tcPr marL="7077" marR="7077" marT="7077" marB="0" anchor="b">
                    <a:lnL>
                      <a:noFill/>
                    </a:lnL>
                    <a:lnR>
                      <a:noFill/>
                    </a:lnR>
                    <a:lnT>
                      <a:noFill/>
                    </a:lnT>
                    <a:lnB>
                      <a:noFill/>
                    </a:lnB>
                    <a:solidFill>
                      <a:srgbClr val="FFFFFF"/>
                    </a:solidFill>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2,285</a:t>
                      </a: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11,183</a:t>
                      </a: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693</a:t>
                      </a: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-73</a:t>
                      </a:r>
                    </a:p>
                  </a:txBody>
                  <a:tcPr marL="7077" marR="7077" marT="7077" marB="0" anchor="b">
                    <a:lnL>
                      <a:noFill/>
                    </a:lnL>
                    <a:lnR>
                      <a:noFill/>
                    </a:lnR>
                    <a:lnT>
                      <a:noFill/>
                    </a:lnT>
                    <a:lnB>
                      <a:noFill/>
                    </a:lnB>
                  </a:tcPr>
                </a:tc>
                <a:extLst>
                  <a:ext uri="{0D108BD9-81ED-4DB2-BD59-A6C34878D82A}">
                    <a16:rowId xmlns:a16="http://schemas.microsoft.com/office/drawing/2014/main" val="280329224"/>
                  </a:ext>
                </a:extLst>
              </a:tr>
              <a:tr h="244770">
                <a:tc>
                  <a:txBody>
                    <a:bodyPr/>
                    <a:lstStyle/>
                    <a:p>
                      <a:pPr algn="l" fontAlgn="b"/>
                      <a:r>
                        <a:rPr lang="es-CO" sz="1300" b="0" i="0" u="none" strike="noStrike" dirty="0">
                          <a:solidFill>
                            <a:srgbClr val="000000"/>
                          </a:solidFill>
                          <a:effectLst/>
                          <a:latin typeface="Calibri" panose="020F0502020204030204" pitchFamily="34" charset="0"/>
                        </a:rPr>
                        <a:t>IMPUESTOS, CONTRIBUCIONES Y TASAS</a:t>
                      </a:r>
                    </a:p>
                  </a:txBody>
                  <a:tcPr marL="106160"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52</a:t>
                      </a:r>
                    </a:p>
                  </a:txBody>
                  <a:tcPr marL="7077" marR="7077" marT="7077" marB="0" anchor="b">
                    <a:lnL>
                      <a:noFill/>
                    </a:lnL>
                    <a:lnR>
                      <a:noFill/>
                    </a:lnR>
                    <a:lnT>
                      <a:noFill/>
                    </a:lnT>
                    <a:lnB>
                      <a:noFill/>
                    </a:lnB>
                    <a:solidFill>
                      <a:srgbClr val="FFFFFF"/>
                    </a:solidFill>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52</a:t>
                      </a: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242</a:t>
                      </a: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dirty="0">
                          <a:solidFill>
                            <a:srgbClr val="000000"/>
                          </a:solidFill>
                          <a:effectLst/>
                          <a:latin typeface="Calibri" panose="020F0502020204030204" pitchFamily="34" charset="0"/>
                        </a:rPr>
                        <a:t>0</a:t>
                      </a: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-79</a:t>
                      </a:r>
                    </a:p>
                  </a:txBody>
                  <a:tcPr marL="7077" marR="7077" marT="7077" marB="0" anchor="b">
                    <a:lnL>
                      <a:noFill/>
                    </a:lnL>
                    <a:lnR>
                      <a:noFill/>
                    </a:lnR>
                    <a:lnT>
                      <a:noFill/>
                    </a:lnT>
                    <a:lnB>
                      <a:noFill/>
                    </a:lnB>
                  </a:tcPr>
                </a:tc>
                <a:extLst>
                  <a:ext uri="{0D108BD9-81ED-4DB2-BD59-A6C34878D82A}">
                    <a16:rowId xmlns:a16="http://schemas.microsoft.com/office/drawing/2014/main" val="1174031049"/>
                  </a:ext>
                </a:extLst>
              </a:tr>
              <a:tr h="244770">
                <a:tc>
                  <a:txBody>
                    <a:bodyPr/>
                    <a:lstStyle/>
                    <a:p>
                      <a:pPr algn="l" fontAlgn="b"/>
                      <a:r>
                        <a:rPr lang="es-CO" sz="1300" b="0" i="0" u="none" strike="noStrike">
                          <a:solidFill>
                            <a:srgbClr val="000000"/>
                          </a:solidFill>
                          <a:effectLst/>
                          <a:latin typeface="Calibri" panose="020F0502020204030204" pitchFamily="34" charset="0"/>
                        </a:rPr>
                        <a:t>GASTOS DE OPERACIÓN</a:t>
                      </a:r>
                    </a:p>
                  </a:txBody>
                  <a:tcPr marL="106160"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679</a:t>
                      </a:r>
                    </a:p>
                  </a:txBody>
                  <a:tcPr marL="7077" marR="7077" marT="7077" marB="0" anchor="b">
                    <a:lnL>
                      <a:noFill/>
                    </a:lnL>
                    <a:lnR>
                      <a:noFill/>
                    </a:lnR>
                    <a:lnT>
                      <a:noFill/>
                    </a:lnT>
                    <a:lnB>
                      <a:noFill/>
                    </a:lnB>
                    <a:solidFill>
                      <a:srgbClr val="FFFFFF"/>
                    </a:solidFill>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356</a:t>
                      </a: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2,447</a:t>
                      </a: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324</a:t>
                      </a: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-72</a:t>
                      </a:r>
                    </a:p>
                  </a:txBody>
                  <a:tcPr marL="7077" marR="7077" marT="7077" marB="0" anchor="b">
                    <a:lnL>
                      <a:noFill/>
                    </a:lnL>
                    <a:lnR>
                      <a:noFill/>
                    </a:lnR>
                    <a:lnT>
                      <a:noFill/>
                    </a:lnT>
                    <a:lnB>
                      <a:noFill/>
                    </a:lnB>
                  </a:tcPr>
                </a:tc>
                <a:extLst>
                  <a:ext uri="{0D108BD9-81ED-4DB2-BD59-A6C34878D82A}">
                    <a16:rowId xmlns:a16="http://schemas.microsoft.com/office/drawing/2014/main" val="2472674921"/>
                  </a:ext>
                </a:extLst>
              </a:tr>
              <a:tr h="244770">
                <a:tc>
                  <a:txBody>
                    <a:bodyPr/>
                    <a:lstStyle/>
                    <a:p>
                      <a:pPr algn="l" fontAlgn="b"/>
                      <a:r>
                        <a:rPr lang="es-CO" sz="1300" b="0" i="0" u="none" strike="noStrike">
                          <a:solidFill>
                            <a:srgbClr val="000000"/>
                          </a:solidFill>
                          <a:effectLst/>
                          <a:latin typeface="Calibri" panose="020F0502020204030204" pitchFamily="34" charset="0"/>
                        </a:rPr>
                        <a:t>DETERIORO, DEPRECIACION, AMORTIZACION</a:t>
                      </a:r>
                    </a:p>
                  </a:txBody>
                  <a:tcPr marL="106160"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74</a:t>
                      </a:r>
                    </a:p>
                  </a:txBody>
                  <a:tcPr marL="7077" marR="7077" marT="7077" marB="0" anchor="b">
                    <a:lnL>
                      <a:noFill/>
                    </a:lnL>
                    <a:lnR>
                      <a:noFill/>
                    </a:lnR>
                    <a:lnT>
                      <a:noFill/>
                    </a:lnT>
                    <a:lnB>
                      <a:noFill/>
                    </a:lnB>
                    <a:solidFill>
                      <a:srgbClr val="FFFFFF"/>
                    </a:solidFill>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30</a:t>
                      </a: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117</a:t>
                      </a: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44</a:t>
                      </a: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-36</a:t>
                      </a:r>
                    </a:p>
                  </a:txBody>
                  <a:tcPr marL="7077" marR="7077" marT="7077" marB="0" anchor="b">
                    <a:lnL>
                      <a:noFill/>
                    </a:lnL>
                    <a:lnR>
                      <a:noFill/>
                    </a:lnR>
                    <a:lnT>
                      <a:noFill/>
                    </a:lnT>
                    <a:lnB>
                      <a:noFill/>
                    </a:lnB>
                  </a:tcPr>
                </a:tc>
                <a:extLst>
                  <a:ext uri="{0D108BD9-81ED-4DB2-BD59-A6C34878D82A}">
                    <a16:rowId xmlns:a16="http://schemas.microsoft.com/office/drawing/2014/main" val="3314138109"/>
                  </a:ext>
                </a:extLst>
              </a:tr>
              <a:tr h="244770">
                <a:tc>
                  <a:txBody>
                    <a:bodyPr/>
                    <a:lstStyle/>
                    <a:p>
                      <a:pPr algn="l" fontAlgn="b"/>
                      <a:r>
                        <a:rPr lang="es-CO" sz="1300" b="0" i="0" u="none" strike="noStrike">
                          <a:solidFill>
                            <a:srgbClr val="000000"/>
                          </a:solidFill>
                          <a:effectLst/>
                          <a:latin typeface="Calibri" panose="020F0502020204030204" pitchFamily="34" charset="0"/>
                        </a:rPr>
                        <a:t>OTROS GASTOS OPERACIONALES</a:t>
                      </a:r>
                    </a:p>
                  </a:txBody>
                  <a:tcPr marL="106160"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327</a:t>
                      </a:r>
                    </a:p>
                  </a:txBody>
                  <a:tcPr marL="7077" marR="7077" marT="7077"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272</a:t>
                      </a:r>
                    </a:p>
                  </a:txBody>
                  <a:tcPr marL="7077" marR="7077" marT="707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1,377</a:t>
                      </a:r>
                    </a:p>
                  </a:txBody>
                  <a:tcPr marL="7077" marR="7077" marT="707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55</a:t>
                      </a:r>
                    </a:p>
                  </a:txBody>
                  <a:tcPr marL="7077" marR="7077" marT="707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-76</a:t>
                      </a:r>
                    </a:p>
                  </a:txBody>
                  <a:tcPr marL="7077" marR="7077" marT="7077"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92620448"/>
                  </a:ext>
                </a:extLst>
              </a:tr>
              <a:tr h="244770">
                <a:tc>
                  <a:txBody>
                    <a:bodyPr/>
                    <a:lstStyle/>
                    <a:p>
                      <a:pPr algn="l" fontAlgn="b"/>
                      <a:r>
                        <a:rPr lang="es-CO" sz="1300" b="1" i="0" u="none" strike="noStrike">
                          <a:solidFill>
                            <a:srgbClr val="000000"/>
                          </a:solidFill>
                          <a:effectLst/>
                          <a:latin typeface="Calibri" panose="020F0502020204030204" pitchFamily="34" charset="0"/>
                        </a:rPr>
                        <a:t>TOTAL GASTOS DE ADMINISTRACION</a:t>
                      </a:r>
                    </a:p>
                  </a:txBody>
                  <a:tcPr marL="7077" marR="7077" marT="7077" marB="0" anchor="b">
                    <a:lnL>
                      <a:noFill/>
                    </a:lnL>
                    <a:lnR>
                      <a:noFill/>
                    </a:lnR>
                    <a:lnT>
                      <a:noFill/>
                    </a:lnT>
                    <a:lnB>
                      <a:noFill/>
                    </a:lnB>
                    <a:solidFill>
                      <a:srgbClr val="DBDBDB"/>
                    </a:solidFill>
                  </a:tcPr>
                </a:tc>
                <a:tc>
                  <a:txBody>
                    <a:bodyPr/>
                    <a:lstStyle/>
                    <a:p>
                      <a:pPr algn="ctr" fontAlgn="b"/>
                      <a:r>
                        <a:rPr lang="es-CO" sz="1300" b="0" i="0" u="none" strike="noStrike">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ctr" fontAlgn="b"/>
                      <a:r>
                        <a:rPr lang="es-CO" sz="1300" b="0" i="0" u="none" strike="noStrike">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r" fontAlgn="b"/>
                      <a:r>
                        <a:rPr lang="es-CO" sz="1300" b="1" i="0" u="none" strike="noStrike">
                          <a:solidFill>
                            <a:srgbClr val="000000"/>
                          </a:solidFill>
                          <a:effectLst/>
                          <a:latin typeface="Calibri" panose="020F0502020204030204" pitchFamily="34" charset="0"/>
                        </a:rPr>
                        <a:t>10,276</a:t>
                      </a:r>
                    </a:p>
                  </a:txBody>
                  <a:tcPr marL="7077" marR="7077" marT="7077"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300" b="1" i="0" u="none" strike="noStrike">
                          <a:solidFill>
                            <a:srgbClr val="000000"/>
                          </a:solidFill>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r" fontAlgn="b"/>
                      <a:r>
                        <a:rPr lang="es-CO" sz="1300" b="1" i="0" u="none" strike="noStrike">
                          <a:solidFill>
                            <a:srgbClr val="000000"/>
                          </a:solidFill>
                          <a:effectLst/>
                          <a:latin typeface="Calibri" panose="020F0502020204030204" pitchFamily="34" charset="0"/>
                        </a:rPr>
                        <a:t>9,053</a:t>
                      </a:r>
                    </a:p>
                  </a:txBody>
                  <a:tcPr marL="7077" marR="7077" marT="7077"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300" b="0" i="0" u="none" strike="noStrike">
                          <a:solidFill>
                            <a:srgbClr val="000000"/>
                          </a:solidFill>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r" fontAlgn="b"/>
                      <a:r>
                        <a:rPr lang="es-CO" sz="1300" b="1" i="0" u="none" strike="noStrike">
                          <a:solidFill>
                            <a:srgbClr val="000000"/>
                          </a:solidFill>
                          <a:effectLst/>
                          <a:latin typeface="Calibri" panose="020F0502020204030204" pitchFamily="34" charset="0"/>
                        </a:rPr>
                        <a:t>39,773</a:t>
                      </a:r>
                    </a:p>
                  </a:txBody>
                  <a:tcPr marL="7077" marR="7077" marT="7077"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300" b="0" i="0" u="none" strike="noStrike">
                          <a:solidFill>
                            <a:srgbClr val="000000"/>
                          </a:solidFill>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r" fontAlgn="b"/>
                      <a:r>
                        <a:rPr lang="es-CO" sz="1300" b="1" i="0" u="none" strike="noStrike">
                          <a:solidFill>
                            <a:srgbClr val="000000"/>
                          </a:solidFill>
                          <a:effectLst/>
                          <a:latin typeface="Calibri" panose="020F0502020204030204" pitchFamily="34" charset="0"/>
                        </a:rPr>
                        <a:t>1,224</a:t>
                      </a:r>
                    </a:p>
                  </a:txBody>
                  <a:tcPr marL="7077" marR="7077" marT="7077"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300" b="1" i="0" u="none" strike="noStrike">
                          <a:solidFill>
                            <a:srgbClr val="000000"/>
                          </a:solidFill>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r" fontAlgn="b"/>
                      <a:r>
                        <a:rPr lang="es-CO" sz="1300" b="1" i="0" u="none" strike="noStrike">
                          <a:solidFill>
                            <a:srgbClr val="000000"/>
                          </a:solidFill>
                          <a:effectLst/>
                          <a:latin typeface="Calibri" panose="020F0502020204030204" pitchFamily="34" charset="0"/>
                        </a:rPr>
                        <a:t>-74</a:t>
                      </a:r>
                    </a:p>
                  </a:txBody>
                  <a:tcPr marL="7077" marR="7077" marT="7077"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911675369"/>
                  </a:ext>
                </a:extLst>
              </a:tr>
              <a:tr h="211843">
                <a:tc>
                  <a:txBody>
                    <a:bodyPr/>
                    <a:lstStyle/>
                    <a:p>
                      <a:pPr algn="l" fontAlgn="b"/>
                      <a:endParaRPr lang="es-CO" sz="1300" b="1"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l" fontAlgn="b"/>
                      <a:endParaRPr lang="es-CO" sz="1300" b="0" i="0" u="none" strike="noStrike">
                        <a:effectLst/>
                        <a:latin typeface="Calibri" panose="020F0502020204030204" pitchFamily="34" charset="0"/>
                      </a:endParaRPr>
                    </a:p>
                  </a:txBody>
                  <a:tcPr marL="7077" marR="7077" marT="7077"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l" fontAlgn="b"/>
                      <a:endParaRPr lang="es-CO" sz="1300" b="0" i="0" u="none" strike="noStrike">
                        <a:effectLst/>
                        <a:latin typeface="Calibri" panose="020F0502020204030204" pitchFamily="34" charset="0"/>
                      </a:endParaRPr>
                    </a:p>
                  </a:txBody>
                  <a:tcPr marL="7077" marR="7077" marT="7077"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l" fontAlgn="b"/>
                      <a:endParaRPr lang="es-CO" sz="1300" b="0" i="0" u="none" strike="noStrike">
                        <a:effectLst/>
                        <a:latin typeface="Calibri" panose="020F0502020204030204" pitchFamily="34" charset="0"/>
                      </a:endParaRPr>
                    </a:p>
                  </a:txBody>
                  <a:tcPr marL="7077" marR="7077" marT="7077"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l" fontAlgn="b"/>
                      <a:endParaRPr lang="es-CO" sz="1300" b="0" i="0" u="none" strike="noStrike">
                        <a:effectLst/>
                        <a:latin typeface="Calibri" panose="020F0502020204030204" pitchFamily="34" charset="0"/>
                      </a:endParaRPr>
                    </a:p>
                  </a:txBody>
                  <a:tcPr marL="7077" marR="7077" marT="7077"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l" fontAlgn="b"/>
                      <a:endParaRPr lang="es-CO" sz="1300" b="0" i="0" u="none" strike="noStrike">
                        <a:effectLst/>
                        <a:latin typeface="Calibri" panose="020F0502020204030204" pitchFamily="34" charset="0"/>
                      </a:endParaRPr>
                    </a:p>
                  </a:txBody>
                  <a:tcPr marL="7077" marR="7077" marT="7077"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997839176"/>
                  </a:ext>
                </a:extLst>
              </a:tr>
              <a:tr h="244770">
                <a:tc>
                  <a:txBody>
                    <a:bodyPr/>
                    <a:lstStyle/>
                    <a:p>
                      <a:pPr algn="l" fontAlgn="b"/>
                      <a:r>
                        <a:rPr lang="es-CO" sz="1300" b="1" i="0" u="none" strike="noStrike">
                          <a:solidFill>
                            <a:srgbClr val="000000"/>
                          </a:solidFill>
                          <a:effectLst/>
                          <a:latin typeface="Calibri" panose="020F0502020204030204" pitchFamily="34" charset="0"/>
                        </a:rPr>
                        <a:t>RESULTADO DEL PERIODO ANTES DE IMPUESTOS</a:t>
                      </a:r>
                    </a:p>
                  </a:txBody>
                  <a:tcPr marL="7077" marR="7077" marT="7077" marB="0" anchor="b">
                    <a:lnL>
                      <a:noFill/>
                    </a:lnL>
                    <a:lnR>
                      <a:noFill/>
                    </a:lnR>
                    <a:lnT>
                      <a:noFill/>
                    </a:lnT>
                    <a:lnB>
                      <a:noFill/>
                    </a:lnB>
                    <a:solidFill>
                      <a:srgbClr val="DBDBDB"/>
                    </a:solidFill>
                  </a:tcPr>
                </a:tc>
                <a:tc>
                  <a:txBody>
                    <a:bodyPr/>
                    <a:lstStyle/>
                    <a:p>
                      <a:pPr algn="ctr" fontAlgn="b"/>
                      <a:r>
                        <a:rPr lang="es-CO" sz="1300" b="0" i="0" u="none" strike="noStrike">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ctr" fontAlgn="b"/>
                      <a:r>
                        <a:rPr lang="es-CO" sz="1300" b="0" i="0" u="none" strike="noStrike">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r" fontAlgn="b"/>
                      <a:r>
                        <a:rPr lang="es-CO" sz="1300" b="0" i="0" u="none" strike="noStrike">
                          <a:solidFill>
                            <a:srgbClr val="000000"/>
                          </a:solidFill>
                          <a:effectLst/>
                          <a:latin typeface="Calibri" panose="020F0502020204030204" pitchFamily="34" charset="0"/>
                        </a:rPr>
                        <a:t>1,525</a:t>
                      </a:r>
                    </a:p>
                  </a:txBody>
                  <a:tcPr marL="7077" marR="7077" marT="7077" marB="0" anchor="b">
                    <a:lnL>
                      <a:noFill/>
                    </a:lnL>
                    <a:lnR>
                      <a:noFill/>
                    </a:lnR>
                    <a:lnT>
                      <a:noFill/>
                    </a:lnT>
                    <a:lnB>
                      <a:noFill/>
                    </a:lnB>
                    <a:solidFill>
                      <a:srgbClr val="DBDBDB"/>
                    </a:solidFill>
                  </a:tcPr>
                </a:tc>
                <a:tc>
                  <a:txBody>
                    <a:bodyPr/>
                    <a:lstStyle/>
                    <a:p>
                      <a:pPr algn="l" fontAlgn="b"/>
                      <a:r>
                        <a:rPr lang="es-CO" sz="1300" b="0" i="0" u="none" strike="noStrike">
                          <a:solidFill>
                            <a:srgbClr val="000000"/>
                          </a:solidFill>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r" fontAlgn="b"/>
                      <a:r>
                        <a:rPr lang="es-CO" sz="1300" b="0" i="0" u="none" strike="noStrike">
                          <a:solidFill>
                            <a:srgbClr val="000000"/>
                          </a:solidFill>
                          <a:effectLst/>
                          <a:latin typeface="Calibri" panose="020F0502020204030204" pitchFamily="34" charset="0"/>
                        </a:rPr>
                        <a:t>161</a:t>
                      </a:r>
                    </a:p>
                  </a:txBody>
                  <a:tcPr marL="7077" marR="7077" marT="7077" marB="0" anchor="b">
                    <a:lnL>
                      <a:noFill/>
                    </a:lnL>
                    <a:lnR>
                      <a:noFill/>
                    </a:lnR>
                    <a:lnT>
                      <a:noFill/>
                    </a:lnT>
                    <a:lnB>
                      <a:noFill/>
                    </a:lnB>
                    <a:solidFill>
                      <a:srgbClr val="DBDBDB"/>
                    </a:solidFill>
                  </a:tcPr>
                </a:tc>
                <a:tc>
                  <a:txBody>
                    <a:bodyPr/>
                    <a:lstStyle/>
                    <a:p>
                      <a:pPr algn="l" fontAlgn="b"/>
                      <a:r>
                        <a:rPr lang="es-CO" sz="1300" b="0" i="0" u="none" strike="noStrike">
                          <a:solidFill>
                            <a:srgbClr val="000000"/>
                          </a:solidFill>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r" fontAlgn="b"/>
                      <a:r>
                        <a:rPr lang="es-CO" sz="1300" b="0" i="0" u="none" strike="noStrike">
                          <a:solidFill>
                            <a:srgbClr val="000000"/>
                          </a:solidFill>
                          <a:effectLst/>
                          <a:latin typeface="Calibri" panose="020F0502020204030204" pitchFamily="34" charset="0"/>
                        </a:rPr>
                        <a:t>597</a:t>
                      </a:r>
                    </a:p>
                  </a:txBody>
                  <a:tcPr marL="7077" marR="7077" marT="7077" marB="0" anchor="b">
                    <a:lnL>
                      <a:noFill/>
                    </a:lnL>
                    <a:lnR>
                      <a:noFill/>
                    </a:lnR>
                    <a:lnT>
                      <a:noFill/>
                    </a:lnT>
                    <a:lnB>
                      <a:noFill/>
                    </a:lnB>
                    <a:solidFill>
                      <a:srgbClr val="DBDBDB"/>
                    </a:solidFill>
                  </a:tcPr>
                </a:tc>
                <a:tc>
                  <a:txBody>
                    <a:bodyPr/>
                    <a:lstStyle/>
                    <a:p>
                      <a:pPr algn="l" fontAlgn="b"/>
                      <a:r>
                        <a:rPr lang="es-CO" sz="1300" b="0" i="0" u="none" strike="noStrike">
                          <a:solidFill>
                            <a:srgbClr val="000000"/>
                          </a:solidFill>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r" fontAlgn="b"/>
                      <a:r>
                        <a:rPr lang="es-CO" sz="1300" b="0" i="0" u="none" strike="noStrike">
                          <a:solidFill>
                            <a:srgbClr val="000000"/>
                          </a:solidFill>
                          <a:effectLst/>
                          <a:latin typeface="Calibri" panose="020F0502020204030204" pitchFamily="34" charset="0"/>
                        </a:rPr>
                        <a:t>1,364</a:t>
                      </a:r>
                    </a:p>
                  </a:txBody>
                  <a:tcPr marL="7077" marR="7077" marT="7077" marB="0" anchor="b">
                    <a:lnL>
                      <a:noFill/>
                    </a:lnL>
                    <a:lnR>
                      <a:noFill/>
                    </a:lnR>
                    <a:lnT>
                      <a:noFill/>
                    </a:lnT>
                    <a:lnB>
                      <a:noFill/>
                    </a:lnB>
                    <a:solidFill>
                      <a:srgbClr val="DBDBDB"/>
                    </a:solidFill>
                  </a:tcPr>
                </a:tc>
                <a:tc>
                  <a:txBody>
                    <a:bodyPr/>
                    <a:lstStyle/>
                    <a:p>
                      <a:pPr algn="l" fontAlgn="b"/>
                      <a:r>
                        <a:rPr lang="es-CO" sz="1300" b="0" i="0" u="none" strike="noStrike">
                          <a:solidFill>
                            <a:srgbClr val="000000"/>
                          </a:solidFill>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r" fontAlgn="b"/>
                      <a:r>
                        <a:rPr lang="es-CO" sz="1300" b="0" i="0" u="none" strike="noStrike">
                          <a:solidFill>
                            <a:srgbClr val="000000"/>
                          </a:solidFill>
                          <a:effectLst/>
                          <a:latin typeface="Calibri" panose="020F0502020204030204" pitchFamily="34" charset="0"/>
                        </a:rPr>
                        <a:t>155</a:t>
                      </a:r>
                    </a:p>
                  </a:txBody>
                  <a:tcPr marL="7077" marR="7077" marT="7077" marB="0" anchor="b">
                    <a:lnL>
                      <a:noFill/>
                    </a:lnL>
                    <a:lnR>
                      <a:noFill/>
                    </a:lnR>
                    <a:lnT>
                      <a:noFill/>
                    </a:lnT>
                    <a:lnB>
                      <a:noFill/>
                    </a:lnB>
                    <a:solidFill>
                      <a:srgbClr val="DBDBDB"/>
                    </a:solidFill>
                  </a:tcPr>
                </a:tc>
                <a:extLst>
                  <a:ext uri="{0D108BD9-81ED-4DB2-BD59-A6C34878D82A}">
                    <a16:rowId xmlns:a16="http://schemas.microsoft.com/office/drawing/2014/main" val="1743878609"/>
                  </a:ext>
                </a:extLst>
              </a:tr>
              <a:tr h="211843">
                <a:tc>
                  <a:txBody>
                    <a:bodyPr/>
                    <a:lstStyle/>
                    <a:p>
                      <a:pPr algn="l" fontAlgn="b"/>
                      <a:r>
                        <a:rPr lang="es-CO" sz="1300" b="0" i="0" u="none" strike="noStrike">
                          <a:solidFill>
                            <a:srgbClr val="000000"/>
                          </a:solidFill>
                          <a:effectLst/>
                          <a:latin typeface="Calibri" panose="020F0502020204030204" pitchFamily="34" charset="0"/>
                        </a:rPr>
                        <a:t>IMPUESTO SOBRE LA RENTA Y COMPLEM.</a:t>
                      </a:r>
                    </a:p>
                  </a:txBody>
                  <a:tcPr marL="106160"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55</a:t>
                      </a:r>
                    </a:p>
                  </a:txBody>
                  <a:tcPr marL="7077" marR="7077" marT="707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57</a:t>
                      </a:r>
                    </a:p>
                  </a:txBody>
                  <a:tcPr marL="7077" marR="7077" marT="707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219</a:t>
                      </a:r>
                    </a:p>
                  </a:txBody>
                  <a:tcPr marL="7077" marR="7077" marT="707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-2</a:t>
                      </a:r>
                    </a:p>
                  </a:txBody>
                  <a:tcPr marL="7077" marR="7077" marT="707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-75</a:t>
                      </a:r>
                    </a:p>
                  </a:txBody>
                  <a:tcPr marL="7077" marR="7077" marT="7077"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58421639"/>
                  </a:ext>
                </a:extLst>
              </a:tr>
              <a:tr h="244770">
                <a:tc>
                  <a:txBody>
                    <a:bodyPr/>
                    <a:lstStyle/>
                    <a:p>
                      <a:pPr algn="l" fontAlgn="b"/>
                      <a:r>
                        <a:rPr lang="es-CO" sz="1300" b="1" i="0" u="none" strike="noStrike">
                          <a:solidFill>
                            <a:srgbClr val="000000"/>
                          </a:solidFill>
                          <a:effectLst/>
                          <a:latin typeface="Calibri" panose="020F0502020204030204" pitchFamily="34" charset="0"/>
                        </a:rPr>
                        <a:t>RESULTADO DEL PERIODO</a:t>
                      </a:r>
                    </a:p>
                  </a:txBody>
                  <a:tcPr marL="7077" marR="7077" marT="7077" marB="0" anchor="b">
                    <a:lnL>
                      <a:noFill/>
                    </a:lnL>
                    <a:lnR>
                      <a:noFill/>
                    </a:lnR>
                    <a:lnT>
                      <a:noFill/>
                    </a:lnT>
                    <a:lnB>
                      <a:noFill/>
                    </a:lnB>
                    <a:solidFill>
                      <a:srgbClr val="DBDBDB"/>
                    </a:solidFill>
                  </a:tcPr>
                </a:tc>
                <a:tc>
                  <a:txBody>
                    <a:bodyPr/>
                    <a:lstStyle/>
                    <a:p>
                      <a:pPr algn="ctr" fontAlgn="b"/>
                      <a:r>
                        <a:rPr lang="es-CO" sz="1300" b="0" i="0" u="none" strike="noStrike">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ctr" fontAlgn="b"/>
                      <a:r>
                        <a:rPr lang="es-CO" sz="1300" b="0" i="0" u="none" strike="noStrike">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r" fontAlgn="b"/>
                      <a:r>
                        <a:rPr lang="es-CO" sz="1300" b="1" i="0" u="none" strike="noStrike">
                          <a:solidFill>
                            <a:srgbClr val="000000"/>
                          </a:solidFill>
                          <a:effectLst/>
                          <a:latin typeface="Calibri" panose="020F0502020204030204" pitchFamily="34" charset="0"/>
                        </a:rPr>
                        <a:t>1,471</a:t>
                      </a:r>
                    </a:p>
                  </a:txBody>
                  <a:tcPr marL="7077" marR="7077" marT="7077"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300" b="1" i="0" u="none" strike="noStrike">
                          <a:solidFill>
                            <a:srgbClr val="000000"/>
                          </a:solidFill>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r" fontAlgn="b"/>
                      <a:r>
                        <a:rPr lang="es-CO" sz="1300" b="1" i="0" u="none" strike="noStrike">
                          <a:solidFill>
                            <a:srgbClr val="000000"/>
                          </a:solidFill>
                          <a:effectLst/>
                          <a:latin typeface="Calibri" panose="020F0502020204030204" pitchFamily="34" charset="0"/>
                        </a:rPr>
                        <a:t>104</a:t>
                      </a:r>
                    </a:p>
                  </a:txBody>
                  <a:tcPr marL="7077" marR="7077" marT="7077"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300" b="0" i="0" u="none" strike="noStrike">
                          <a:solidFill>
                            <a:srgbClr val="000000"/>
                          </a:solidFill>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r" fontAlgn="b"/>
                      <a:r>
                        <a:rPr lang="es-CO" sz="1300" b="1" i="0" u="none" strike="noStrike">
                          <a:solidFill>
                            <a:srgbClr val="000000"/>
                          </a:solidFill>
                          <a:effectLst/>
                          <a:latin typeface="Calibri" panose="020F0502020204030204" pitchFamily="34" charset="0"/>
                        </a:rPr>
                        <a:t>378</a:t>
                      </a:r>
                    </a:p>
                  </a:txBody>
                  <a:tcPr marL="7077" marR="7077" marT="7077"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300" b="0" i="0" u="none" strike="noStrike">
                          <a:solidFill>
                            <a:srgbClr val="000000"/>
                          </a:solidFill>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r" fontAlgn="b"/>
                      <a:r>
                        <a:rPr lang="es-CO" sz="1300" b="1" i="0" u="none" strike="noStrike">
                          <a:solidFill>
                            <a:srgbClr val="000000"/>
                          </a:solidFill>
                          <a:effectLst/>
                          <a:latin typeface="Calibri" panose="020F0502020204030204" pitchFamily="34" charset="0"/>
                        </a:rPr>
                        <a:t>1,367</a:t>
                      </a:r>
                    </a:p>
                  </a:txBody>
                  <a:tcPr marL="7077" marR="7077" marT="7077"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300" b="1" i="0" u="none" strike="noStrike">
                          <a:solidFill>
                            <a:srgbClr val="000000"/>
                          </a:solidFill>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r" fontAlgn="b"/>
                      <a:r>
                        <a:rPr lang="es-CO" sz="1300" b="1" i="0" u="none" strike="noStrike" dirty="0">
                          <a:solidFill>
                            <a:srgbClr val="000000"/>
                          </a:solidFill>
                          <a:effectLst/>
                          <a:latin typeface="Calibri" panose="020F0502020204030204" pitchFamily="34" charset="0"/>
                        </a:rPr>
                        <a:t>289</a:t>
                      </a:r>
                    </a:p>
                  </a:txBody>
                  <a:tcPr marL="7077" marR="7077" marT="7077"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984968825"/>
                  </a:ext>
                </a:extLst>
              </a:tr>
            </a:tbl>
          </a:graphicData>
        </a:graphic>
      </p:graphicFrame>
      <p:sp>
        <p:nvSpPr>
          <p:cNvPr id="18" name="Botón de acción: ir hacia delante o siguiente 17">
            <a:hlinkClick r:id="rId4" action="ppaction://hlinksldjump" highlightClick="1"/>
            <a:extLst>
              <a:ext uri="{FF2B5EF4-FFF2-40B4-BE49-F238E27FC236}">
                <a16:creationId xmlns:a16="http://schemas.microsoft.com/office/drawing/2014/main" id="{D7BAF632-D41C-45B4-B094-4C30C9BE35C0}"/>
              </a:ext>
            </a:extLst>
          </p:cNvPr>
          <p:cNvSpPr/>
          <p:nvPr/>
        </p:nvSpPr>
        <p:spPr>
          <a:xfrm>
            <a:off x="3057361" y="3670988"/>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9" name="Botón de acción: ir hacia delante o siguiente 18">
            <a:hlinkClick r:id="rId5" action="ppaction://hlinksldjump" highlightClick="1"/>
            <a:extLst>
              <a:ext uri="{FF2B5EF4-FFF2-40B4-BE49-F238E27FC236}">
                <a16:creationId xmlns:a16="http://schemas.microsoft.com/office/drawing/2014/main" id="{33515E80-29A4-4E6F-926C-75C64A956359}"/>
              </a:ext>
            </a:extLst>
          </p:cNvPr>
          <p:cNvSpPr/>
          <p:nvPr/>
        </p:nvSpPr>
        <p:spPr>
          <a:xfrm>
            <a:off x="2908672" y="3920165"/>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20" name="Botón de acción: ir hacia delante o siguiente 19">
            <a:hlinkClick r:id="rId6" action="ppaction://hlinksldjump" highlightClick="1"/>
            <a:extLst>
              <a:ext uri="{FF2B5EF4-FFF2-40B4-BE49-F238E27FC236}">
                <a16:creationId xmlns:a16="http://schemas.microsoft.com/office/drawing/2014/main" id="{CD1160F1-BFAD-40DE-9AA2-D7C6FF6B85A5}"/>
              </a:ext>
            </a:extLst>
          </p:cNvPr>
          <p:cNvSpPr/>
          <p:nvPr/>
        </p:nvSpPr>
        <p:spPr>
          <a:xfrm>
            <a:off x="4195934" y="4143484"/>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22" name="Botón de acción: ir hacia delante o siguiente 21">
            <a:hlinkClick r:id="rId6" action="ppaction://hlinksldjump" highlightClick="1"/>
            <a:extLst>
              <a:ext uri="{FF2B5EF4-FFF2-40B4-BE49-F238E27FC236}">
                <a16:creationId xmlns:a16="http://schemas.microsoft.com/office/drawing/2014/main" id="{B710B5F8-C171-426F-A441-4EDCF92F5EA5}"/>
              </a:ext>
            </a:extLst>
          </p:cNvPr>
          <p:cNvSpPr/>
          <p:nvPr/>
        </p:nvSpPr>
        <p:spPr>
          <a:xfrm>
            <a:off x="3126718" y="4407283"/>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23" name="Botón de acción: ir hacia delante o siguiente 22">
            <a:hlinkClick r:id="rId7" action="ppaction://hlinksldjump" highlightClick="1"/>
            <a:extLst>
              <a:ext uri="{FF2B5EF4-FFF2-40B4-BE49-F238E27FC236}">
                <a16:creationId xmlns:a16="http://schemas.microsoft.com/office/drawing/2014/main" id="{5BA6AD03-7F56-49BE-B4CB-42AF7C62AB0A}"/>
              </a:ext>
            </a:extLst>
          </p:cNvPr>
          <p:cNvSpPr/>
          <p:nvPr/>
        </p:nvSpPr>
        <p:spPr>
          <a:xfrm>
            <a:off x="4536374" y="4663548"/>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24" name="Botón de acción: ir hacia delante o siguiente 23">
            <a:hlinkClick r:id="rId7" action="ppaction://hlinksldjump" highlightClick="1"/>
            <a:extLst>
              <a:ext uri="{FF2B5EF4-FFF2-40B4-BE49-F238E27FC236}">
                <a16:creationId xmlns:a16="http://schemas.microsoft.com/office/drawing/2014/main" id="{3D6F6483-8BDA-4515-AF7A-9F411F33C362}"/>
              </a:ext>
            </a:extLst>
          </p:cNvPr>
          <p:cNvSpPr/>
          <p:nvPr/>
        </p:nvSpPr>
        <p:spPr>
          <a:xfrm>
            <a:off x="3733388" y="4886579"/>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Tree>
    <p:extLst>
      <p:ext uri="{BB962C8B-B14F-4D97-AF65-F5344CB8AC3E}">
        <p14:creationId xmlns:p14="http://schemas.microsoft.com/office/powerpoint/2010/main" val="2524453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circle(in)">
                                      <p:cBhvr>
                                        <p:cTn id="7" dur="2000"/>
                                        <p:tgtEl>
                                          <p:spTgt spid="14"/>
                                        </p:tgtEl>
                                      </p:cBhvr>
                                    </p:animEffect>
                                  </p:childTnLst>
                                </p:cTn>
                              </p:par>
                              <p:par>
                                <p:cTn id="8" presetID="6" presetClass="entr" presetSubtype="16"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circle(in)">
                                      <p:cBhvr>
                                        <p:cTn id="10"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862DE2FE-DD36-4D9F-BAC6-B652934725DA}"/>
              </a:ext>
            </a:extLst>
          </p:cNvPr>
          <p:cNvSpPr txBox="1"/>
          <p:nvPr/>
        </p:nvSpPr>
        <p:spPr>
          <a:xfrm>
            <a:off x="2487253" y="2393229"/>
            <a:ext cx="7217494" cy="1323439"/>
          </a:xfrm>
          <a:prstGeom prst="rect">
            <a:avLst/>
          </a:prstGeom>
          <a:noFill/>
        </p:spPr>
        <p:txBody>
          <a:bodyPr wrap="square" rtlCol="0">
            <a:spAutoFit/>
          </a:bodyPr>
          <a:lstStyle/>
          <a:p>
            <a:pPr algn="ctr"/>
            <a:r>
              <a:rPr lang="es-CO" sz="4000" dirty="0">
                <a:solidFill>
                  <a:srgbClr val="000A8B"/>
                </a:solidFill>
              </a:rPr>
              <a:t>2. PORTAFOLIO</a:t>
            </a:r>
          </a:p>
          <a:p>
            <a:pPr algn="ctr"/>
            <a:r>
              <a:rPr lang="es-CO" sz="4000" dirty="0">
                <a:solidFill>
                  <a:srgbClr val="000A8B"/>
                </a:solidFill>
              </a:rPr>
              <a:t> A 31 DE MARZO DE 2019</a:t>
            </a:r>
            <a:endParaRPr lang="es-ES" sz="4000" dirty="0">
              <a:solidFill>
                <a:schemeClr val="accent5">
                  <a:lumMod val="50000"/>
                </a:schemeClr>
              </a:solidFill>
              <a:latin typeface="Arial Narrow" panose="020B0606020202030204" pitchFamily="34" charset="0"/>
            </a:endParaRPr>
          </a:p>
        </p:txBody>
      </p:sp>
      <p:pic>
        <p:nvPicPr>
          <p:cNvPr id="12" name="Imagen 11">
            <a:extLst>
              <a:ext uri="{FF2B5EF4-FFF2-40B4-BE49-F238E27FC236}">
                <a16:creationId xmlns:a16="http://schemas.microsoft.com/office/drawing/2014/main" id="{09ECD11C-19C0-43B4-B893-0D7F0F5B83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868466F2-015D-47ED-8BA5-AEA7536D4F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5" name="Rectángulo 14">
            <a:extLst>
              <a:ext uri="{FF2B5EF4-FFF2-40B4-BE49-F238E27FC236}">
                <a16:creationId xmlns:a16="http://schemas.microsoft.com/office/drawing/2014/main" id="{003BD3A9-AFFD-4B71-8EE0-FC01F73431E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6" name="CuadroTexto 15">
            <a:extLst>
              <a:ext uri="{FF2B5EF4-FFF2-40B4-BE49-F238E27FC236}">
                <a16:creationId xmlns:a16="http://schemas.microsoft.com/office/drawing/2014/main" id="{94A8E858-3E28-484A-9C1F-48EF5A6E9BA1}"/>
              </a:ext>
            </a:extLst>
          </p:cNvPr>
          <p:cNvSpPr txBox="1"/>
          <p:nvPr/>
        </p:nvSpPr>
        <p:spPr>
          <a:xfrm>
            <a:off x="6331789" y="6520419"/>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spTree>
    <p:extLst>
      <p:ext uri="{BB962C8B-B14F-4D97-AF65-F5344CB8AC3E}">
        <p14:creationId xmlns:p14="http://schemas.microsoft.com/office/powerpoint/2010/main" val="3083571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in)">
                                      <p:cBhvr>
                                        <p:cTn id="7" dur="2000"/>
                                        <p:tgtEl>
                                          <p:spTgt spid="12"/>
                                        </p:tgtEl>
                                      </p:cBhvr>
                                    </p:animEffect>
                                  </p:childTnLst>
                                </p:cTn>
                              </p:par>
                              <p:par>
                                <p:cTn id="8" presetID="6" presetClass="entr" presetSubtype="16"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circle(in)">
                                      <p:cBhvr>
                                        <p:cTn id="10"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7">
            <a:extLst>
              <a:ext uri="{FF2B5EF4-FFF2-40B4-BE49-F238E27FC236}">
                <a16:creationId xmlns:a16="http://schemas.microsoft.com/office/drawing/2014/main" id="{6BFD5352-2453-4412-99D2-8980474CB1BC}"/>
              </a:ext>
            </a:extLst>
          </p:cNvPr>
          <p:cNvSpPr txBox="1">
            <a:spLocks/>
          </p:cNvSpPr>
          <p:nvPr/>
        </p:nvSpPr>
        <p:spPr>
          <a:xfrm>
            <a:off x="4431102" y="855682"/>
            <a:ext cx="6061493" cy="400110"/>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ES" sz="2000" b="1" dirty="0">
                <a:solidFill>
                  <a:srgbClr val="000A8B"/>
                </a:solidFill>
              </a:rPr>
              <a:t>COMPOSICIÓN PORTAFOLIO MARZO 2019 </a:t>
            </a:r>
          </a:p>
        </p:txBody>
      </p:sp>
      <p:pic>
        <p:nvPicPr>
          <p:cNvPr id="4" name="Imagen 3">
            <a:extLst>
              <a:ext uri="{FF2B5EF4-FFF2-40B4-BE49-F238E27FC236}">
                <a16:creationId xmlns:a16="http://schemas.microsoft.com/office/drawing/2014/main" id="{DAD43725-6CA8-443F-8922-2833C82A7FEC}"/>
              </a:ext>
            </a:extLst>
          </p:cNvPr>
          <p:cNvPicPr>
            <a:picLocks noChangeAspect="1"/>
          </p:cNvPicPr>
          <p:nvPr/>
        </p:nvPicPr>
        <p:blipFill>
          <a:blip r:embed="rId2"/>
          <a:stretch>
            <a:fillRect/>
          </a:stretch>
        </p:blipFill>
        <p:spPr>
          <a:xfrm>
            <a:off x="1932029" y="1374664"/>
            <a:ext cx="8040107" cy="2699820"/>
          </a:xfrm>
          <a:prstGeom prst="rect">
            <a:avLst/>
          </a:prstGeom>
        </p:spPr>
      </p:pic>
      <p:graphicFrame>
        <p:nvGraphicFramePr>
          <p:cNvPr id="15" name="Gráfico 14">
            <a:extLst>
              <a:ext uri="{FF2B5EF4-FFF2-40B4-BE49-F238E27FC236}">
                <a16:creationId xmlns:a16="http://schemas.microsoft.com/office/drawing/2014/main" id="{624592B0-0FC6-4AD2-9C42-81812B15D989}"/>
              </a:ext>
            </a:extLst>
          </p:cNvPr>
          <p:cNvGraphicFramePr>
            <a:graphicFrameLocks/>
          </p:cNvGraphicFramePr>
          <p:nvPr>
            <p:extLst/>
          </p:nvPr>
        </p:nvGraphicFramePr>
        <p:xfrm>
          <a:off x="2161564" y="4228052"/>
          <a:ext cx="7975495" cy="2152323"/>
        </p:xfrm>
        <a:graphic>
          <a:graphicData uri="http://schemas.openxmlformats.org/drawingml/2006/chart">
            <c:chart xmlns:c="http://schemas.openxmlformats.org/drawingml/2006/chart" xmlns:r="http://schemas.openxmlformats.org/officeDocument/2006/relationships" r:id="rId3"/>
          </a:graphicData>
        </a:graphic>
      </p:graphicFrame>
      <p:pic>
        <p:nvPicPr>
          <p:cNvPr id="12" name="Imagen 11">
            <a:extLst>
              <a:ext uri="{FF2B5EF4-FFF2-40B4-BE49-F238E27FC236}">
                <a16:creationId xmlns:a16="http://schemas.microsoft.com/office/drawing/2014/main" id="{605BBFD4-17AB-4F40-B5D5-8C71E226B7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116D439-BE94-48FA-9B9A-CD09412A61F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6" name="Rectángulo 15">
            <a:extLst>
              <a:ext uri="{FF2B5EF4-FFF2-40B4-BE49-F238E27FC236}">
                <a16:creationId xmlns:a16="http://schemas.microsoft.com/office/drawing/2014/main" id="{3CE3B2D5-C91A-4884-9D8A-A2A2CB03C45F}"/>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8" name="CuadroTexto 17">
            <a:extLst>
              <a:ext uri="{FF2B5EF4-FFF2-40B4-BE49-F238E27FC236}">
                <a16:creationId xmlns:a16="http://schemas.microsoft.com/office/drawing/2014/main" id="{7DBEE21A-483F-4A81-AFE1-BE1C6141B58E}"/>
              </a:ext>
            </a:extLst>
          </p:cNvPr>
          <p:cNvSpPr txBox="1"/>
          <p:nvPr/>
        </p:nvSpPr>
        <p:spPr>
          <a:xfrm>
            <a:off x="6331789" y="6520419"/>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spTree>
    <p:extLst>
      <p:ext uri="{BB962C8B-B14F-4D97-AF65-F5344CB8AC3E}">
        <p14:creationId xmlns:p14="http://schemas.microsoft.com/office/powerpoint/2010/main" val="1589296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in)">
                                      <p:cBhvr>
                                        <p:cTn id="7" dur="2000"/>
                                        <p:tgtEl>
                                          <p:spTgt spid="12"/>
                                        </p:tgtEl>
                                      </p:cBhvr>
                                    </p:animEffect>
                                  </p:childTnLst>
                                </p:cTn>
                              </p:par>
                              <p:par>
                                <p:cTn id="8" presetID="6" presetClass="entr" presetSubtype="16"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circle(in)">
                                      <p:cBhvr>
                                        <p:cTn id="10"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EEC2B5B7-92BA-4758-810A-EA3F98C20AEC}"/>
              </a:ext>
            </a:extLst>
          </p:cNvPr>
          <p:cNvPicPr>
            <a:picLocks noChangeAspect="1"/>
          </p:cNvPicPr>
          <p:nvPr/>
        </p:nvPicPr>
        <p:blipFill>
          <a:blip r:embed="rId2"/>
          <a:stretch>
            <a:fillRect/>
          </a:stretch>
        </p:blipFill>
        <p:spPr>
          <a:xfrm>
            <a:off x="2097845" y="1256502"/>
            <a:ext cx="3536761" cy="2049810"/>
          </a:xfrm>
          <a:prstGeom prst="rect">
            <a:avLst/>
          </a:prstGeom>
        </p:spPr>
      </p:pic>
      <p:graphicFrame>
        <p:nvGraphicFramePr>
          <p:cNvPr id="13" name="Gráfico 12">
            <a:extLst>
              <a:ext uri="{FF2B5EF4-FFF2-40B4-BE49-F238E27FC236}">
                <a16:creationId xmlns:a16="http://schemas.microsoft.com/office/drawing/2014/main" id="{F4930984-F731-4B53-8C7B-09AD5BA87B67}"/>
              </a:ext>
            </a:extLst>
          </p:cNvPr>
          <p:cNvGraphicFramePr>
            <a:graphicFrameLocks/>
          </p:cNvGraphicFramePr>
          <p:nvPr>
            <p:extLst/>
          </p:nvPr>
        </p:nvGraphicFramePr>
        <p:xfrm>
          <a:off x="1691778" y="3344498"/>
          <a:ext cx="4186108" cy="2980801"/>
        </p:xfrm>
        <a:graphic>
          <a:graphicData uri="http://schemas.openxmlformats.org/drawingml/2006/chart">
            <c:chart xmlns:c="http://schemas.openxmlformats.org/drawingml/2006/chart" xmlns:r="http://schemas.openxmlformats.org/officeDocument/2006/relationships" r:id="rId3"/>
          </a:graphicData>
        </a:graphic>
      </p:graphicFrame>
      <p:pic>
        <p:nvPicPr>
          <p:cNvPr id="10" name="Imagen 9">
            <a:extLst>
              <a:ext uri="{FF2B5EF4-FFF2-40B4-BE49-F238E27FC236}">
                <a16:creationId xmlns:a16="http://schemas.microsoft.com/office/drawing/2014/main" id="{15AD1CC6-D9C3-4D62-8E14-C2FF516EA8E4}"/>
              </a:ext>
            </a:extLst>
          </p:cNvPr>
          <p:cNvPicPr>
            <a:picLocks noChangeAspect="1"/>
          </p:cNvPicPr>
          <p:nvPr/>
        </p:nvPicPr>
        <p:blipFill>
          <a:blip r:embed="rId4"/>
          <a:stretch>
            <a:fillRect/>
          </a:stretch>
        </p:blipFill>
        <p:spPr>
          <a:xfrm>
            <a:off x="6557397" y="1220778"/>
            <a:ext cx="3327750" cy="2085534"/>
          </a:xfrm>
          <a:prstGeom prst="rect">
            <a:avLst/>
          </a:prstGeom>
        </p:spPr>
      </p:pic>
      <p:graphicFrame>
        <p:nvGraphicFramePr>
          <p:cNvPr id="19" name="Gráfico 18">
            <a:extLst>
              <a:ext uri="{FF2B5EF4-FFF2-40B4-BE49-F238E27FC236}">
                <a16:creationId xmlns:a16="http://schemas.microsoft.com/office/drawing/2014/main" id="{FC370D1B-9437-4785-8082-CE00DF6FDB8E}"/>
              </a:ext>
            </a:extLst>
          </p:cNvPr>
          <p:cNvGraphicFramePr>
            <a:graphicFrameLocks/>
          </p:cNvGraphicFramePr>
          <p:nvPr>
            <p:extLst/>
          </p:nvPr>
        </p:nvGraphicFramePr>
        <p:xfrm>
          <a:off x="6326699" y="3344497"/>
          <a:ext cx="3789147" cy="3175921"/>
        </p:xfrm>
        <a:graphic>
          <a:graphicData uri="http://schemas.openxmlformats.org/drawingml/2006/chart">
            <c:chart xmlns:c="http://schemas.openxmlformats.org/drawingml/2006/chart" xmlns:r="http://schemas.openxmlformats.org/officeDocument/2006/relationships" r:id="rId5"/>
          </a:graphicData>
        </a:graphic>
      </p:graphicFrame>
      <p:sp>
        <p:nvSpPr>
          <p:cNvPr id="11" name="CuadroTexto 10">
            <a:extLst>
              <a:ext uri="{FF2B5EF4-FFF2-40B4-BE49-F238E27FC236}">
                <a16:creationId xmlns:a16="http://schemas.microsoft.com/office/drawing/2014/main" id="{3F828501-6443-4FBE-9477-92EB3852F530}"/>
              </a:ext>
            </a:extLst>
          </p:cNvPr>
          <p:cNvSpPr txBox="1"/>
          <p:nvPr/>
        </p:nvSpPr>
        <p:spPr>
          <a:xfrm>
            <a:off x="9749741" y="947279"/>
            <a:ext cx="2116394" cy="276999"/>
          </a:xfrm>
          <a:prstGeom prst="rect">
            <a:avLst/>
          </a:prstGeom>
          <a:noFill/>
        </p:spPr>
        <p:txBody>
          <a:bodyPr wrap="square" rtlCol="0">
            <a:spAutoFit/>
          </a:bodyPr>
          <a:lstStyle/>
          <a:p>
            <a:r>
              <a:rPr lang="es-CO" sz="1200" dirty="0"/>
              <a:t>Cifras en Millones de Pesos</a:t>
            </a:r>
          </a:p>
        </p:txBody>
      </p:sp>
      <p:pic>
        <p:nvPicPr>
          <p:cNvPr id="12" name="Imagen 11">
            <a:extLst>
              <a:ext uri="{FF2B5EF4-FFF2-40B4-BE49-F238E27FC236}">
                <a16:creationId xmlns:a16="http://schemas.microsoft.com/office/drawing/2014/main" id="{35F6BCF1-C700-4780-8E9F-A1D5D0465DA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4" name="Imagen 13">
            <a:extLst>
              <a:ext uri="{FF2B5EF4-FFF2-40B4-BE49-F238E27FC236}">
                <a16:creationId xmlns:a16="http://schemas.microsoft.com/office/drawing/2014/main" id="{E0318486-67EC-47AF-B5EC-4DE194265AA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8" name="Rectángulo 17">
            <a:extLst>
              <a:ext uri="{FF2B5EF4-FFF2-40B4-BE49-F238E27FC236}">
                <a16:creationId xmlns:a16="http://schemas.microsoft.com/office/drawing/2014/main" id="{0956D963-4FF9-42DE-8ECB-F27C353BE02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CuadroTexto 19">
            <a:extLst>
              <a:ext uri="{FF2B5EF4-FFF2-40B4-BE49-F238E27FC236}">
                <a16:creationId xmlns:a16="http://schemas.microsoft.com/office/drawing/2014/main" id="{3038CB88-CF25-4A68-AE04-E36C6C380449}"/>
              </a:ext>
            </a:extLst>
          </p:cNvPr>
          <p:cNvSpPr txBox="1"/>
          <p:nvPr/>
        </p:nvSpPr>
        <p:spPr>
          <a:xfrm>
            <a:off x="6331789" y="6520419"/>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spTree>
    <p:extLst>
      <p:ext uri="{BB962C8B-B14F-4D97-AF65-F5344CB8AC3E}">
        <p14:creationId xmlns:p14="http://schemas.microsoft.com/office/powerpoint/2010/main" val="4061908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in)">
                                      <p:cBhvr>
                                        <p:cTn id="7" dur="2000"/>
                                        <p:tgtEl>
                                          <p:spTgt spid="12"/>
                                        </p:tgtEl>
                                      </p:cBhvr>
                                    </p:animEffect>
                                  </p:childTnLst>
                                </p:cTn>
                              </p:par>
                              <p:par>
                                <p:cTn id="8" presetID="6" presetClass="entr" presetSubtype="16"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circle(in)">
                                      <p:cBhvr>
                                        <p:cTn id="10"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70738989-A7BA-4C3D-8048-6CFFD5FA0F65}"/>
              </a:ext>
            </a:extLst>
          </p:cNvPr>
          <p:cNvPicPr>
            <a:picLocks noChangeAspect="1"/>
          </p:cNvPicPr>
          <p:nvPr/>
        </p:nvPicPr>
        <p:blipFill>
          <a:blip r:embed="rId2"/>
          <a:stretch>
            <a:fillRect/>
          </a:stretch>
        </p:blipFill>
        <p:spPr>
          <a:xfrm>
            <a:off x="629727" y="1472750"/>
            <a:ext cx="10464901" cy="3979144"/>
          </a:xfrm>
          <a:prstGeom prst="rect">
            <a:avLst/>
          </a:prstGeom>
        </p:spPr>
      </p:pic>
      <p:pic>
        <p:nvPicPr>
          <p:cNvPr id="9" name="Imagen 8">
            <a:extLst>
              <a:ext uri="{FF2B5EF4-FFF2-40B4-BE49-F238E27FC236}">
                <a16:creationId xmlns:a16="http://schemas.microsoft.com/office/drawing/2014/main" id="{5912E163-C1CF-46BF-9D0D-3A5C6C2BDF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0" name="Imagen 9">
            <a:extLst>
              <a:ext uri="{FF2B5EF4-FFF2-40B4-BE49-F238E27FC236}">
                <a16:creationId xmlns:a16="http://schemas.microsoft.com/office/drawing/2014/main" id="{FB2581AE-E608-4B83-8DC3-720077C9EC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2" name="Rectángulo 11">
            <a:extLst>
              <a:ext uri="{FF2B5EF4-FFF2-40B4-BE49-F238E27FC236}">
                <a16:creationId xmlns:a16="http://schemas.microsoft.com/office/drawing/2014/main" id="{C71A731C-8C87-4A1B-8D58-2456D01D2D09}"/>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79122523-0D9E-4390-B8C8-FA8386DE6ED4}"/>
              </a:ext>
            </a:extLst>
          </p:cNvPr>
          <p:cNvSpPr txBox="1"/>
          <p:nvPr/>
        </p:nvSpPr>
        <p:spPr>
          <a:xfrm>
            <a:off x="6331789" y="6520419"/>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spTree>
    <p:extLst>
      <p:ext uri="{BB962C8B-B14F-4D97-AF65-F5344CB8AC3E}">
        <p14:creationId xmlns:p14="http://schemas.microsoft.com/office/powerpoint/2010/main" val="3928855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par>
                                <p:cTn id="8" presetID="6" presetClass="entr" presetSubtype="16"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circle(in)">
                                      <p:cBhvr>
                                        <p:cTn id="10"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F687154D-16A1-4212-B665-78F0E4D41C0E}"/>
              </a:ext>
            </a:extLst>
          </p:cNvPr>
          <p:cNvPicPr>
            <a:picLocks noChangeAspect="1"/>
          </p:cNvPicPr>
          <p:nvPr/>
        </p:nvPicPr>
        <p:blipFill>
          <a:blip r:embed="rId2"/>
          <a:stretch>
            <a:fillRect/>
          </a:stretch>
        </p:blipFill>
        <p:spPr>
          <a:xfrm>
            <a:off x="1104182" y="1792784"/>
            <a:ext cx="10109663" cy="3272431"/>
          </a:xfrm>
          <a:prstGeom prst="rect">
            <a:avLst/>
          </a:prstGeom>
        </p:spPr>
      </p:pic>
      <p:pic>
        <p:nvPicPr>
          <p:cNvPr id="9" name="Imagen 8">
            <a:extLst>
              <a:ext uri="{FF2B5EF4-FFF2-40B4-BE49-F238E27FC236}">
                <a16:creationId xmlns:a16="http://schemas.microsoft.com/office/drawing/2014/main" id="{8F0862A5-595A-4804-B70E-D2AA3E3B60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0" name="Imagen 9">
            <a:extLst>
              <a:ext uri="{FF2B5EF4-FFF2-40B4-BE49-F238E27FC236}">
                <a16:creationId xmlns:a16="http://schemas.microsoft.com/office/drawing/2014/main" id="{FCACEACC-02C2-41E2-89CA-0A2F3E701A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2" name="Rectángulo 11">
            <a:extLst>
              <a:ext uri="{FF2B5EF4-FFF2-40B4-BE49-F238E27FC236}">
                <a16:creationId xmlns:a16="http://schemas.microsoft.com/office/drawing/2014/main" id="{3BC8D657-9C08-4073-8ECD-5AEE8A0CB224}"/>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6DDE280C-4DCA-4C0D-8633-7A87137AD0E1}"/>
              </a:ext>
            </a:extLst>
          </p:cNvPr>
          <p:cNvSpPr txBox="1"/>
          <p:nvPr/>
        </p:nvSpPr>
        <p:spPr>
          <a:xfrm>
            <a:off x="6331789" y="6520419"/>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spTree>
    <p:extLst>
      <p:ext uri="{BB962C8B-B14F-4D97-AF65-F5344CB8AC3E}">
        <p14:creationId xmlns:p14="http://schemas.microsoft.com/office/powerpoint/2010/main" val="2228659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par>
                                <p:cTn id="8" presetID="6" presetClass="entr" presetSubtype="16"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circle(in)">
                                      <p:cBhvr>
                                        <p:cTn id="10"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a:extLst>
              <a:ext uri="{FF2B5EF4-FFF2-40B4-BE49-F238E27FC236}">
                <a16:creationId xmlns:a16="http://schemas.microsoft.com/office/drawing/2014/main" id="{7F1D7E7D-4DC9-4597-8E0C-6A178A38A480}"/>
              </a:ext>
            </a:extLst>
          </p:cNvPr>
          <p:cNvSpPr txBox="1"/>
          <p:nvPr/>
        </p:nvSpPr>
        <p:spPr>
          <a:xfrm>
            <a:off x="9374320" y="2449957"/>
            <a:ext cx="1857112" cy="261610"/>
          </a:xfrm>
          <a:prstGeom prst="rect">
            <a:avLst/>
          </a:prstGeom>
          <a:noFill/>
        </p:spPr>
        <p:txBody>
          <a:bodyPr wrap="square" rtlCol="0">
            <a:spAutoFit/>
          </a:bodyPr>
          <a:lstStyle/>
          <a:p>
            <a:r>
              <a:rPr lang="es-CO" sz="1100" dirty="0"/>
              <a:t>Cifras en Millones de Pesos</a:t>
            </a:r>
          </a:p>
        </p:txBody>
      </p:sp>
      <p:pic>
        <p:nvPicPr>
          <p:cNvPr id="9" name="Imagen 8">
            <a:extLst>
              <a:ext uri="{FF2B5EF4-FFF2-40B4-BE49-F238E27FC236}">
                <a16:creationId xmlns:a16="http://schemas.microsoft.com/office/drawing/2014/main" id="{8B4E00A6-0DE3-41E1-8961-AA2A3A2C717A}"/>
              </a:ext>
            </a:extLst>
          </p:cNvPr>
          <p:cNvPicPr>
            <a:picLocks noChangeAspect="1"/>
          </p:cNvPicPr>
          <p:nvPr/>
        </p:nvPicPr>
        <p:blipFill>
          <a:blip r:embed="rId2"/>
          <a:stretch>
            <a:fillRect/>
          </a:stretch>
        </p:blipFill>
        <p:spPr>
          <a:xfrm>
            <a:off x="1303196" y="1695485"/>
            <a:ext cx="9830612" cy="2893768"/>
          </a:xfrm>
          <a:prstGeom prst="rect">
            <a:avLst/>
          </a:prstGeom>
        </p:spPr>
      </p:pic>
      <p:pic>
        <p:nvPicPr>
          <p:cNvPr id="12" name="Imagen 11">
            <a:extLst>
              <a:ext uri="{FF2B5EF4-FFF2-40B4-BE49-F238E27FC236}">
                <a16:creationId xmlns:a16="http://schemas.microsoft.com/office/drawing/2014/main" id="{AFA6E3B4-7E52-43B2-A773-4B04CBAD35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66BB1FD-A803-4A6B-A97B-8901A84FAC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4" name="Rectángulo 13">
            <a:extLst>
              <a:ext uri="{FF2B5EF4-FFF2-40B4-BE49-F238E27FC236}">
                <a16:creationId xmlns:a16="http://schemas.microsoft.com/office/drawing/2014/main" id="{2F3B07FE-DF1E-48E6-8A1E-535A92EA876E}"/>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7" name="CuadroTexto 16">
            <a:extLst>
              <a:ext uri="{FF2B5EF4-FFF2-40B4-BE49-F238E27FC236}">
                <a16:creationId xmlns:a16="http://schemas.microsoft.com/office/drawing/2014/main" id="{1C9CF6E3-2B17-4DC0-BD67-4C2B80213AFB}"/>
              </a:ext>
            </a:extLst>
          </p:cNvPr>
          <p:cNvSpPr txBox="1"/>
          <p:nvPr/>
        </p:nvSpPr>
        <p:spPr>
          <a:xfrm>
            <a:off x="6331789" y="6520419"/>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spTree>
    <p:extLst>
      <p:ext uri="{BB962C8B-B14F-4D97-AF65-F5344CB8AC3E}">
        <p14:creationId xmlns:p14="http://schemas.microsoft.com/office/powerpoint/2010/main" val="2351296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in)">
                                      <p:cBhvr>
                                        <p:cTn id="7" dur="2000"/>
                                        <p:tgtEl>
                                          <p:spTgt spid="12"/>
                                        </p:tgtEl>
                                      </p:cBhvr>
                                    </p:animEffect>
                                  </p:childTnLst>
                                </p:cTn>
                              </p:par>
                              <p:par>
                                <p:cTn id="8" presetID="6" presetClass="entr" presetSubtype="16"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circle(in)">
                                      <p:cBhvr>
                                        <p:cTn id="10"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81F4DEEA-EB34-4077-955E-BCDE18CC2A08}"/>
              </a:ext>
            </a:extLst>
          </p:cNvPr>
          <p:cNvSpPr txBox="1"/>
          <p:nvPr/>
        </p:nvSpPr>
        <p:spPr>
          <a:xfrm>
            <a:off x="5568387" y="939335"/>
            <a:ext cx="4636999" cy="707886"/>
          </a:xfrm>
          <a:prstGeom prst="rect">
            <a:avLst/>
          </a:prstGeom>
          <a:noFill/>
        </p:spPr>
        <p:txBody>
          <a:bodyPr wrap="square" rtlCol="0">
            <a:spAutoFit/>
          </a:bodyPr>
          <a:lstStyle/>
          <a:p>
            <a:pPr algn="r"/>
            <a:r>
              <a:rPr lang="es-ES" sz="2000" b="1" dirty="0">
                <a:solidFill>
                  <a:srgbClr val="000A8B"/>
                </a:solidFill>
              </a:rPr>
              <a:t>PORTAFOLIO RECURSOS PROPIOS SAE MARZO 2019 </a:t>
            </a:r>
          </a:p>
        </p:txBody>
      </p:sp>
      <p:sp>
        <p:nvSpPr>
          <p:cNvPr id="3" name="CuadroTexto 2">
            <a:extLst>
              <a:ext uri="{FF2B5EF4-FFF2-40B4-BE49-F238E27FC236}">
                <a16:creationId xmlns:a16="http://schemas.microsoft.com/office/drawing/2014/main" id="{DA4233A4-C789-40A0-B3F9-4A0A3C4A2A4B}"/>
              </a:ext>
            </a:extLst>
          </p:cNvPr>
          <p:cNvSpPr txBox="1"/>
          <p:nvPr/>
        </p:nvSpPr>
        <p:spPr>
          <a:xfrm>
            <a:off x="7924801" y="1647222"/>
            <a:ext cx="2116394" cy="276999"/>
          </a:xfrm>
          <a:prstGeom prst="rect">
            <a:avLst/>
          </a:prstGeom>
          <a:noFill/>
        </p:spPr>
        <p:txBody>
          <a:bodyPr wrap="square" rtlCol="0">
            <a:spAutoFit/>
          </a:bodyPr>
          <a:lstStyle/>
          <a:p>
            <a:r>
              <a:rPr lang="es-CO" sz="1200" dirty="0"/>
              <a:t>Cifras en Millones de Pesos</a:t>
            </a:r>
          </a:p>
        </p:txBody>
      </p:sp>
      <p:pic>
        <p:nvPicPr>
          <p:cNvPr id="5" name="Imagen 4">
            <a:extLst>
              <a:ext uri="{FF2B5EF4-FFF2-40B4-BE49-F238E27FC236}">
                <a16:creationId xmlns:a16="http://schemas.microsoft.com/office/drawing/2014/main" id="{D5702CBB-BE64-4349-89D6-5D54791DD3CC}"/>
              </a:ext>
            </a:extLst>
          </p:cNvPr>
          <p:cNvPicPr>
            <a:picLocks noChangeAspect="1"/>
          </p:cNvPicPr>
          <p:nvPr/>
        </p:nvPicPr>
        <p:blipFill>
          <a:blip r:embed="rId2"/>
          <a:stretch>
            <a:fillRect/>
          </a:stretch>
        </p:blipFill>
        <p:spPr>
          <a:xfrm>
            <a:off x="2390817" y="1873437"/>
            <a:ext cx="7746242" cy="1153480"/>
          </a:xfrm>
          <a:prstGeom prst="rect">
            <a:avLst/>
          </a:prstGeom>
        </p:spPr>
      </p:pic>
      <p:graphicFrame>
        <p:nvGraphicFramePr>
          <p:cNvPr id="15" name="Gráfico 14">
            <a:extLst>
              <a:ext uri="{FF2B5EF4-FFF2-40B4-BE49-F238E27FC236}">
                <a16:creationId xmlns:a16="http://schemas.microsoft.com/office/drawing/2014/main" id="{61B82D55-4FEC-4C7C-A599-62B04902D328}"/>
              </a:ext>
            </a:extLst>
          </p:cNvPr>
          <p:cNvGraphicFramePr>
            <a:graphicFrameLocks/>
          </p:cNvGraphicFramePr>
          <p:nvPr>
            <p:extLst>
              <p:ext uri="{D42A27DB-BD31-4B8C-83A1-F6EECF244321}">
                <p14:modId xmlns:p14="http://schemas.microsoft.com/office/powerpoint/2010/main" val="4104020228"/>
              </p:ext>
            </p:extLst>
          </p:nvPr>
        </p:nvGraphicFramePr>
        <p:xfrm>
          <a:off x="2390818" y="3299876"/>
          <a:ext cx="3705183" cy="296879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Gráfico 15">
            <a:extLst>
              <a:ext uri="{FF2B5EF4-FFF2-40B4-BE49-F238E27FC236}">
                <a16:creationId xmlns:a16="http://schemas.microsoft.com/office/drawing/2014/main" id="{A158E5D8-4AE4-489D-A1CB-DC40256ABA19}"/>
              </a:ext>
            </a:extLst>
          </p:cNvPr>
          <p:cNvGraphicFramePr>
            <a:graphicFrameLocks/>
          </p:cNvGraphicFramePr>
          <p:nvPr>
            <p:extLst>
              <p:ext uri="{D42A27DB-BD31-4B8C-83A1-F6EECF244321}">
                <p14:modId xmlns:p14="http://schemas.microsoft.com/office/powerpoint/2010/main" val="2257726696"/>
              </p:ext>
            </p:extLst>
          </p:nvPr>
        </p:nvGraphicFramePr>
        <p:xfrm>
          <a:off x="6553075" y="3303917"/>
          <a:ext cx="3583984" cy="2968792"/>
        </p:xfrm>
        <a:graphic>
          <a:graphicData uri="http://schemas.openxmlformats.org/drawingml/2006/chart">
            <c:chart xmlns:c="http://schemas.openxmlformats.org/drawingml/2006/chart" xmlns:r="http://schemas.openxmlformats.org/officeDocument/2006/relationships" r:id="rId4"/>
          </a:graphicData>
        </a:graphic>
      </p:graphicFrame>
      <p:pic>
        <p:nvPicPr>
          <p:cNvPr id="12" name="Imagen 11">
            <a:extLst>
              <a:ext uri="{FF2B5EF4-FFF2-40B4-BE49-F238E27FC236}">
                <a16:creationId xmlns:a16="http://schemas.microsoft.com/office/drawing/2014/main" id="{163742C9-6B58-4A4D-944F-E985068AF3D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586ECBA1-8FDF-4957-852D-0FFBEE36E68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4" name="Rectángulo 13">
            <a:extLst>
              <a:ext uri="{FF2B5EF4-FFF2-40B4-BE49-F238E27FC236}">
                <a16:creationId xmlns:a16="http://schemas.microsoft.com/office/drawing/2014/main" id="{8F25A718-06C0-47F2-AD82-54EB34F6718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CuadroTexto 19">
            <a:extLst>
              <a:ext uri="{FF2B5EF4-FFF2-40B4-BE49-F238E27FC236}">
                <a16:creationId xmlns:a16="http://schemas.microsoft.com/office/drawing/2014/main" id="{1E9EC064-036A-4DD7-9741-F38C5DA6B1A4}"/>
              </a:ext>
            </a:extLst>
          </p:cNvPr>
          <p:cNvSpPr txBox="1"/>
          <p:nvPr/>
        </p:nvSpPr>
        <p:spPr>
          <a:xfrm>
            <a:off x="6331789" y="6520419"/>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spTree>
    <p:extLst>
      <p:ext uri="{BB962C8B-B14F-4D97-AF65-F5344CB8AC3E}">
        <p14:creationId xmlns:p14="http://schemas.microsoft.com/office/powerpoint/2010/main" val="3588383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in)">
                                      <p:cBhvr>
                                        <p:cTn id="7" dur="2000"/>
                                        <p:tgtEl>
                                          <p:spTgt spid="12"/>
                                        </p:tgtEl>
                                      </p:cBhvr>
                                    </p:animEffect>
                                  </p:childTnLst>
                                </p:cTn>
                              </p:par>
                              <p:par>
                                <p:cTn id="8" presetID="6" presetClass="entr" presetSubtype="16"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circle(in)">
                                      <p:cBhvr>
                                        <p:cTn id="10"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CDB76439-7186-4F05-8657-A44983763E8E}"/>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CE91AC47-F2BB-415A-8A58-D224EF71E474}"/>
              </a:ext>
            </a:extLst>
          </p:cNvPr>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sp>
        <p:nvSpPr>
          <p:cNvPr id="9" name="CuadroTexto 8">
            <a:extLst>
              <a:ext uri="{FF2B5EF4-FFF2-40B4-BE49-F238E27FC236}">
                <a16:creationId xmlns:a16="http://schemas.microsoft.com/office/drawing/2014/main" id="{1DFAC318-952D-4484-A7C6-FCD2E8D044C6}"/>
              </a:ext>
            </a:extLst>
          </p:cNvPr>
          <p:cNvSpPr txBox="1"/>
          <p:nvPr/>
        </p:nvSpPr>
        <p:spPr>
          <a:xfrm>
            <a:off x="1663130" y="2263705"/>
            <a:ext cx="8468294" cy="2554545"/>
          </a:xfrm>
          <a:prstGeom prst="rect">
            <a:avLst/>
          </a:prstGeom>
          <a:noFill/>
        </p:spPr>
        <p:txBody>
          <a:bodyPr wrap="square" rtlCol="0">
            <a:spAutoFit/>
          </a:bodyPr>
          <a:lstStyle/>
          <a:p>
            <a:pPr algn="ctr"/>
            <a:r>
              <a:rPr lang="es-CO" sz="4000" dirty="0">
                <a:solidFill>
                  <a:srgbClr val="000A8B"/>
                </a:solidFill>
              </a:rPr>
              <a:t>3. INFORME GESTIÓN COMERCIALIZACIÓN DE INMUEBLES A MARZO DE 2019</a:t>
            </a:r>
          </a:p>
          <a:p>
            <a:pPr algn="ctr"/>
            <a:endParaRPr lang="es-ES" sz="4000" dirty="0">
              <a:solidFill>
                <a:schemeClr val="accent5">
                  <a:lumMod val="50000"/>
                </a:schemeClr>
              </a:solidFill>
              <a:latin typeface="Arial Narrow" panose="020B0606020202030204" pitchFamily="34" charset="0"/>
            </a:endParaRPr>
          </a:p>
        </p:txBody>
      </p:sp>
    </p:spTree>
    <p:extLst>
      <p:ext uri="{BB962C8B-B14F-4D97-AF65-F5344CB8AC3E}">
        <p14:creationId xmlns:p14="http://schemas.microsoft.com/office/powerpoint/2010/main" val="35048254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516715" y="915459"/>
            <a:ext cx="7462966"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algn="l"/>
            <a:r>
              <a:rPr lang="es-CO" sz="2400" dirty="0">
                <a:solidFill>
                  <a:schemeClr val="bg1">
                    <a:lumMod val="50000"/>
                  </a:schemeClr>
                </a:solidFill>
              </a:rPr>
              <a:t>Resultado Comercialización Inmuebles – CISA. </a:t>
            </a:r>
          </a:p>
        </p:txBody>
      </p:sp>
      <p:sp>
        <p:nvSpPr>
          <p:cNvPr id="10" name="CuadroTexto 9">
            <a:extLst>
              <a:ext uri="{FF2B5EF4-FFF2-40B4-BE49-F238E27FC236}">
                <a16:creationId xmlns:a16="http://schemas.microsoft.com/office/drawing/2014/main" id="{C4101B59-F8F5-48D2-A650-629BEAA157D6}"/>
              </a:ext>
            </a:extLst>
          </p:cNvPr>
          <p:cNvSpPr txBox="1"/>
          <p:nvPr/>
        </p:nvSpPr>
        <p:spPr>
          <a:xfrm>
            <a:off x="5785638" y="1670919"/>
            <a:ext cx="1338826" cy="261610"/>
          </a:xfrm>
          <a:prstGeom prst="rect">
            <a:avLst/>
          </a:prstGeom>
          <a:noFill/>
        </p:spPr>
        <p:txBody>
          <a:bodyPr wrap="square" rtlCol="0">
            <a:spAutoFit/>
          </a:bodyPr>
          <a:lstStyle/>
          <a:p>
            <a:pPr algn="r"/>
            <a:r>
              <a:rPr lang="es-CO" sz="1100" i="1" dirty="0">
                <a:solidFill>
                  <a:schemeClr val="bg1">
                    <a:lumMod val="50000"/>
                  </a:schemeClr>
                </a:solidFill>
                <a:latin typeface="Arial Narrow" panose="020B0606020202030204" pitchFamily="34" charset="0"/>
              </a:rPr>
              <a:t>Cifras en Millones $</a:t>
            </a:r>
          </a:p>
        </p:txBody>
      </p:sp>
      <p:sp>
        <p:nvSpPr>
          <p:cNvPr id="11" name="CuadroTexto 10">
            <a:extLst>
              <a:ext uri="{FF2B5EF4-FFF2-40B4-BE49-F238E27FC236}">
                <a16:creationId xmlns:a16="http://schemas.microsoft.com/office/drawing/2014/main" id="{992A25CA-C285-4FBD-80D3-904C55A98870}"/>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31 de marzo de  2019</a:t>
            </a:r>
          </a:p>
        </p:txBody>
      </p:sp>
      <p:sp>
        <p:nvSpPr>
          <p:cNvPr id="12" name="CuadroTexto 11">
            <a:extLst>
              <a:ext uri="{FF2B5EF4-FFF2-40B4-BE49-F238E27FC236}">
                <a16:creationId xmlns:a16="http://schemas.microsoft.com/office/drawing/2014/main" id="{12582E6C-F18D-4070-B26A-B8C6C373F6E1}"/>
              </a:ext>
            </a:extLst>
          </p:cNvPr>
          <p:cNvSpPr txBox="1"/>
          <p:nvPr/>
        </p:nvSpPr>
        <p:spPr>
          <a:xfrm>
            <a:off x="707671" y="1642161"/>
            <a:ext cx="3659976" cy="307777"/>
          </a:xfrm>
          <a:prstGeom prst="rect">
            <a:avLst/>
          </a:prstGeom>
          <a:noFill/>
        </p:spPr>
        <p:txBody>
          <a:bodyPr wrap="none" rtlCol="0">
            <a:spAutoFit/>
          </a:bodyPr>
          <a:lstStyle/>
          <a:p>
            <a:r>
              <a:rPr lang="es-CO" sz="1400" dirty="0">
                <a:solidFill>
                  <a:schemeClr val="accent1">
                    <a:lumMod val="75000"/>
                  </a:schemeClr>
                </a:solidFill>
                <a:latin typeface="Arial Narrow" panose="020B0606020202030204" pitchFamily="34" charset="0"/>
              </a:rPr>
              <a:t>Fecha inicio Contrato Interadministrativo: 31-07-2015</a:t>
            </a:r>
            <a:endParaRPr lang="es-CO" sz="2000" dirty="0">
              <a:solidFill>
                <a:schemeClr val="accent1">
                  <a:lumMod val="75000"/>
                </a:schemeClr>
              </a:solidFill>
              <a:latin typeface="Arial Narrow" panose="020B0606020202030204" pitchFamily="34" charset="0"/>
            </a:endParaRPr>
          </a:p>
        </p:txBody>
      </p:sp>
      <p:sp>
        <p:nvSpPr>
          <p:cNvPr id="16" name="Flecha: a la derecha 15">
            <a:extLst>
              <a:ext uri="{FF2B5EF4-FFF2-40B4-BE49-F238E27FC236}">
                <a16:creationId xmlns:a16="http://schemas.microsoft.com/office/drawing/2014/main" id="{138E3D5C-F4CD-49E0-BE6B-EE7FB77EF0FF}"/>
              </a:ext>
            </a:extLst>
          </p:cNvPr>
          <p:cNvSpPr/>
          <p:nvPr/>
        </p:nvSpPr>
        <p:spPr>
          <a:xfrm>
            <a:off x="297698" y="3400710"/>
            <a:ext cx="376417" cy="213827"/>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s-CO"/>
          </a:p>
        </p:txBody>
      </p:sp>
      <p:sp>
        <p:nvSpPr>
          <p:cNvPr id="17" name="CuadroTexto 16">
            <a:extLst>
              <a:ext uri="{FF2B5EF4-FFF2-40B4-BE49-F238E27FC236}">
                <a16:creationId xmlns:a16="http://schemas.microsoft.com/office/drawing/2014/main" id="{A8457992-8F6D-4A87-BC9B-578CFEC0EB20}"/>
              </a:ext>
            </a:extLst>
          </p:cNvPr>
          <p:cNvSpPr txBox="1"/>
          <p:nvPr/>
        </p:nvSpPr>
        <p:spPr>
          <a:xfrm>
            <a:off x="7755864" y="1621199"/>
            <a:ext cx="3670853" cy="3693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dirty="0">
                <a:solidFill>
                  <a:schemeClr val="tx2">
                    <a:lumMod val="60000"/>
                    <a:lumOff val="40000"/>
                  </a:schemeClr>
                </a:solidFill>
              </a:rPr>
              <a:t>Participación anual - valor ventas.</a:t>
            </a:r>
          </a:p>
        </p:txBody>
      </p:sp>
      <p:sp>
        <p:nvSpPr>
          <p:cNvPr id="5" name="CuadroTexto 4">
            <a:extLst>
              <a:ext uri="{FF2B5EF4-FFF2-40B4-BE49-F238E27FC236}">
                <a16:creationId xmlns:a16="http://schemas.microsoft.com/office/drawing/2014/main" id="{70C8AEFD-4245-485F-A3D0-4B815E04A860}"/>
              </a:ext>
            </a:extLst>
          </p:cNvPr>
          <p:cNvSpPr txBox="1"/>
          <p:nvPr/>
        </p:nvSpPr>
        <p:spPr>
          <a:xfrm>
            <a:off x="750687" y="3975851"/>
            <a:ext cx="6144004" cy="461665"/>
          </a:xfrm>
          <a:prstGeom prst="rect">
            <a:avLst/>
          </a:prstGeom>
          <a:noFill/>
        </p:spPr>
        <p:txBody>
          <a:bodyPr wrap="square" rtlCol="0">
            <a:spAutoFit/>
          </a:bodyPr>
          <a:lstStyle/>
          <a:p>
            <a:endParaRPr lang="es-CO" sz="1200" dirty="0">
              <a:solidFill>
                <a:schemeClr val="accent1">
                  <a:lumMod val="75000"/>
                </a:schemeClr>
              </a:solidFill>
            </a:endParaRPr>
          </a:p>
          <a:p>
            <a:r>
              <a:rPr lang="es-CO" sz="1200" dirty="0">
                <a:solidFill>
                  <a:schemeClr val="accent1">
                    <a:lumMod val="75000"/>
                  </a:schemeClr>
                </a:solidFill>
              </a:rPr>
              <a:t>El valor de venta corresponde a los inmuebles que presentan los siguientes estados:</a:t>
            </a:r>
          </a:p>
        </p:txBody>
      </p:sp>
      <p:pic>
        <p:nvPicPr>
          <p:cNvPr id="14" name="Imagen 13">
            <a:extLst>
              <a:ext uri="{FF2B5EF4-FFF2-40B4-BE49-F238E27FC236}">
                <a16:creationId xmlns:a16="http://schemas.microsoft.com/office/drawing/2014/main" id="{9E59F407-860B-4E78-986B-8292A3B05598}"/>
              </a:ext>
            </a:extLst>
          </p:cNvPr>
          <p:cNvPicPr>
            <a:picLocks noChangeAspect="1"/>
          </p:cNvPicPr>
          <p:nvPr/>
        </p:nvPicPr>
        <p:blipFill>
          <a:blip r:embed="rId4"/>
          <a:stretch>
            <a:fillRect/>
          </a:stretch>
        </p:blipFill>
        <p:spPr>
          <a:xfrm>
            <a:off x="750687" y="2263495"/>
            <a:ext cx="6438900" cy="1895475"/>
          </a:xfrm>
          <a:prstGeom prst="rect">
            <a:avLst/>
          </a:prstGeom>
        </p:spPr>
      </p:pic>
      <p:pic>
        <p:nvPicPr>
          <p:cNvPr id="15" name="Imagen 14">
            <a:extLst>
              <a:ext uri="{FF2B5EF4-FFF2-40B4-BE49-F238E27FC236}">
                <a16:creationId xmlns:a16="http://schemas.microsoft.com/office/drawing/2014/main" id="{C2126D71-DE75-4FF4-B9BA-7DA684BCE827}"/>
              </a:ext>
            </a:extLst>
          </p:cNvPr>
          <p:cNvPicPr>
            <a:picLocks noChangeAspect="1"/>
          </p:cNvPicPr>
          <p:nvPr/>
        </p:nvPicPr>
        <p:blipFill>
          <a:blip r:embed="rId5"/>
          <a:stretch>
            <a:fillRect/>
          </a:stretch>
        </p:blipFill>
        <p:spPr>
          <a:xfrm>
            <a:off x="7374635" y="2315101"/>
            <a:ext cx="4584589" cy="2755631"/>
          </a:xfrm>
          <a:prstGeom prst="rect">
            <a:avLst/>
          </a:prstGeom>
        </p:spPr>
      </p:pic>
      <p:pic>
        <p:nvPicPr>
          <p:cNvPr id="19" name="Imagen 18">
            <a:extLst>
              <a:ext uri="{FF2B5EF4-FFF2-40B4-BE49-F238E27FC236}">
                <a16:creationId xmlns:a16="http://schemas.microsoft.com/office/drawing/2014/main" id="{82A8CBA3-DCA5-4FC6-BB49-EBD1CC0FDE46}"/>
              </a:ext>
            </a:extLst>
          </p:cNvPr>
          <p:cNvPicPr>
            <a:picLocks noChangeAspect="1"/>
          </p:cNvPicPr>
          <p:nvPr/>
        </p:nvPicPr>
        <p:blipFill>
          <a:blip r:embed="rId6"/>
          <a:stretch>
            <a:fillRect/>
          </a:stretch>
        </p:blipFill>
        <p:spPr>
          <a:xfrm>
            <a:off x="919526" y="4894922"/>
            <a:ext cx="5638095" cy="1047619"/>
          </a:xfrm>
          <a:prstGeom prst="rect">
            <a:avLst/>
          </a:prstGeom>
        </p:spPr>
      </p:pic>
    </p:spTree>
    <p:extLst>
      <p:ext uri="{BB962C8B-B14F-4D97-AF65-F5344CB8AC3E}">
        <p14:creationId xmlns:p14="http://schemas.microsoft.com/office/powerpoint/2010/main" val="31182673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2676092" y="828726"/>
            <a:ext cx="6785919"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dirty="0">
                <a:solidFill>
                  <a:schemeClr val="bg1">
                    <a:lumMod val="50000"/>
                  </a:schemeClr>
                </a:solidFill>
              </a:rPr>
              <a:t>Estado portafolio Inmuebles gestionado por CISA. S.A.</a:t>
            </a:r>
          </a:p>
        </p:txBody>
      </p:sp>
      <p:sp>
        <p:nvSpPr>
          <p:cNvPr id="24" name="CuadroTexto 23">
            <a:extLst>
              <a:ext uri="{FF2B5EF4-FFF2-40B4-BE49-F238E27FC236}">
                <a16:creationId xmlns:a16="http://schemas.microsoft.com/office/drawing/2014/main" id="{DE8C4FE1-2694-4034-AE6C-3912676CF584}"/>
              </a:ext>
            </a:extLst>
          </p:cNvPr>
          <p:cNvSpPr txBox="1"/>
          <p:nvPr/>
        </p:nvSpPr>
        <p:spPr>
          <a:xfrm>
            <a:off x="10475348" y="1082546"/>
            <a:ext cx="1338826" cy="261610"/>
          </a:xfrm>
          <a:prstGeom prst="rect">
            <a:avLst/>
          </a:prstGeom>
          <a:noFill/>
        </p:spPr>
        <p:txBody>
          <a:bodyPr wrap="square" rtlCol="0">
            <a:spAutoFit/>
          </a:bodyPr>
          <a:lstStyle/>
          <a:p>
            <a:pPr algn="r"/>
            <a:r>
              <a:rPr lang="es-CO" sz="1100" i="1" dirty="0">
                <a:solidFill>
                  <a:schemeClr val="bg1">
                    <a:lumMod val="50000"/>
                  </a:schemeClr>
                </a:solidFill>
                <a:latin typeface="Arial Narrow" panose="020B0606020202030204" pitchFamily="34" charset="0"/>
              </a:rPr>
              <a:t>Cifras en Millones $</a:t>
            </a:r>
          </a:p>
        </p:txBody>
      </p:sp>
      <p:sp>
        <p:nvSpPr>
          <p:cNvPr id="16" name="CuadroTexto 15">
            <a:extLst>
              <a:ext uri="{FF2B5EF4-FFF2-40B4-BE49-F238E27FC236}">
                <a16:creationId xmlns:a16="http://schemas.microsoft.com/office/drawing/2014/main" id="{925711B6-DE52-4608-9846-359B87C1F78D}"/>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31 de marzo de  2019</a:t>
            </a:r>
          </a:p>
        </p:txBody>
      </p:sp>
      <p:pic>
        <p:nvPicPr>
          <p:cNvPr id="11" name="Imagen 10">
            <a:extLst>
              <a:ext uri="{FF2B5EF4-FFF2-40B4-BE49-F238E27FC236}">
                <a16:creationId xmlns:a16="http://schemas.microsoft.com/office/drawing/2014/main" id="{B19E1AAA-5068-4CAC-AEE1-223277F44EF2}"/>
              </a:ext>
            </a:extLst>
          </p:cNvPr>
          <p:cNvPicPr>
            <a:picLocks noChangeAspect="1"/>
          </p:cNvPicPr>
          <p:nvPr/>
        </p:nvPicPr>
        <p:blipFill>
          <a:blip r:embed="rId4"/>
          <a:stretch>
            <a:fillRect/>
          </a:stretch>
        </p:blipFill>
        <p:spPr>
          <a:xfrm>
            <a:off x="3737758" y="1484466"/>
            <a:ext cx="4638095" cy="2047619"/>
          </a:xfrm>
          <a:prstGeom prst="rect">
            <a:avLst/>
          </a:prstGeom>
        </p:spPr>
      </p:pic>
      <p:pic>
        <p:nvPicPr>
          <p:cNvPr id="14" name="Imagen 13">
            <a:extLst>
              <a:ext uri="{FF2B5EF4-FFF2-40B4-BE49-F238E27FC236}">
                <a16:creationId xmlns:a16="http://schemas.microsoft.com/office/drawing/2014/main" id="{D2AF62A4-3299-48EF-A53F-A91A42E4974F}"/>
              </a:ext>
            </a:extLst>
          </p:cNvPr>
          <p:cNvPicPr>
            <a:picLocks noChangeAspect="1"/>
          </p:cNvPicPr>
          <p:nvPr/>
        </p:nvPicPr>
        <p:blipFill>
          <a:blip r:embed="rId5"/>
          <a:stretch>
            <a:fillRect/>
          </a:stretch>
        </p:blipFill>
        <p:spPr>
          <a:xfrm>
            <a:off x="1118656" y="4218011"/>
            <a:ext cx="4638095" cy="1609524"/>
          </a:xfrm>
          <a:prstGeom prst="rect">
            <a:avLst/>
          </a:prstGeom>
        </p:spPr>
      </p:pic>
      <p:pic>
        <p:nvPicPr>
          <p:cNvPr id="21" name="Imagen 20">
            <a:extLst>
              <a:ext uri="{FF2B5EF4-FFF2-40B4-BE49-F238E27FC236}">
                <a16:creationId xmlns:a16="http://schemas.microsoft.com/office/drawing/2014/main" id="{7EC66FBA-DA54-49FD-831D-989ECB4DD853}"/>
              </a:ext>
            </a:extLst>
          </p:cNvPr>
          <p:cNvPicPr>
            <a:picLocks noChangeAspect="1"/>
          </p:cNvPicPr>
          <p:nvPr/>
        </p:nvPicPr>
        <p:blipFill>
          <a:blip r:embed="rId6"/>
          <a:stretch>
            <a:fillRect/>
          </a:stretch>
        </p:blipFill>
        <p:spPr>
          <a:xfrm>
            <a:off x="6629209" y="4218011"/>
            <a:ext cx="4638095" cy="1266667"/>
          </a:xfrm>
          <a:prstGeom prst="rect">
            <a:avLst/>
          </a:prstGeom>
        </p:spPr>
      </p:pic>
      <p:sp>
        <p:nvSpPr>
          <p:cNvPr id="23" name="Abrir llave 22">
            <a:extLst>
              <a:ext uri="{FF2B5EF4-FFF2-40B4-BE49-F238E27FC236}">
                <a16:creationId xmlns:a16="http://schemas.microsoft.com/office/drawing/2014/main" id="{7991626D-4E90-41A1-B0C5-3B110A35F25D}"/>
              </a:ext>
            </a:extLst>
          </p:cNvPr>
          <p:cNvSpPr/>
          <p:nvPr/>
        </p:nvSpPr>
        <p:spPr>
          <a:xfrm rot="5400000">
            <a:off x="5865167" y="1286631"/>
            <a:ext cx="461666" cy="5264825"/>
          </a:xfrm>
          <a:prstGeom prst="leftBrac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solidFill>
                <a:schemeClr val="accent6">
                  <a:lumMod val="75000"/>
                </a:schemeClr>
              </a:solidFill>
            </a:endParaRPr>
          </a:p>
        </p:txBody>
      </p:sp>
    </p:spTree>
    <p:extLst>
      <p:ext uri="{BB962C8B-B14F-4D97-AF65-F5344CB8AC3E}">
        <p14:creationId xmlns:p14="http://schemas.microsoft.com/office/powerpoint/2010/main" val="15409742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CuadroTexto 16">
            <a:extLst>
              <a:ext uri="{FF2B5EF4-FFF2-40B4-BE49-F238E27FC236}">
                <a16:creationId xmlns:a16="http://schemas.microsoft.com/office/drawing/2014/main" id="{CB19A097-834C-40D4-8814-9E7C7F40CFF5}"/>
              </a:ext>
            </a:extLst>
          </p:cNvPr>
          <p:cNvSpPr txBox="1"/>
          <p:nvPr/>
        </p:nvSpPr>
        <p:spPr>
          <a:xfrm>
            <a:off x="10349249" y="1257798"/>
            <a:ext cx="1338826" cy="261610"/>
          </a:xfrm>
          <a:prstGeom prst="rect">
            <a:avLst/>
          </a:prstGeom>
          <a:noFill/>
        </p:spPr>
        <p:txBody>
          <a:bodyPr wrap="square" rtlCol="0">
            <a:spAutoFit/>
          </a:bodyPr>
          <a:lstStyle/>
          <a:p>
            <a:pPr algn="r"/>
            <a:r>
              <a:rPr lang="es-CO" sz="1100" i="1" dirty="0">
                <a:solidFill>
                  <a:schemeClr val="bg1">
                    <a:lumMod val="50000"/>
                  </a:schemeClr>
                </a:solidFill>
                <a:latin typeface="Arial Narrow" panose="020B0606020202030204" pitchFamily="34" charset="0"/>
              </a:rPr>
              <a:t>Cifras en Millones $</a:t>
            </a:r>
          </a:p>
        </p:txBody>
      </p:sp>
      <p:sp>
        <p:nvSpPr>
          <p:cNvPr id="21" name="CuadroTexto 20">
            <a:extLst>
              <a:ext uri="{FF2B5EF4-FFF2-40B4-BE49-F238E27FC236}">
                <a16:creationId xmlns:a16="http://schemas.microsoft.com/office/drawing/2014/main" id="{150CBC8F-27FA-4975-ABBA-55DF49273EF4}"/>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31 de marzo de  2019</a:t>
            </a:r>
          </a:p>
        </p:txBody>
      </p:sp>
      <p:sp>
        <p:nvSpPr>
          <p:cNvPr id="22" name="CuadroTexto 21">
            <a:extLst>
              <a:ext uri="{FF2B5EF4-FFF2-40B4-BE49-F238E27FC236}">
                <a16:creationId xmlns:a16="http://schemas.microsoft.com/office/drawing/2014/main" id="{83683DB8-2429-40E9-999F-73223E118F7F}"/>
              </a:ext>
            </a:extLst>
          </p:cNvPr>
          <p:cNvSpPr txBox="1"/>
          <p:nvPr/>
        </p:nvSpPr>
        <p:spPr>
          <a:xfrm>
            <a:off x="61959" y="895838"/>
            <a:ext cx="11934281"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dirty="0">
                <a:solidFill>
                  <a:schemeClr val="bg1">
                    <a:lumMod val="50000"/>
                  </a:schemeClr>
                </a:solidFill>
              </a:rPr>
              <a:t>Estado portafolio Inmuebles no sociales gestionado por CISA. S.A.</a:t>
            </a:r>
          </a:p>
        </p:txBody>
      </p:sp>
      <p:pic>
        <p:nvPicPr>
          <p:cNvPr id="23" name="Imagen 22">
            <a:extLst>
              <a:ext uri="{FF2B5EF4-FFF2-40B4-BE49-F238E27FC236}">
                <a16:creationId xmlns:a16="http://schemas.microsoft.com/office/drawing/2014/main" id="{55C8AB52-00D4-4B27-A909-2F997EAA1FDC}"/>
              </a:ext>
            </a:extLst>
          </p:cNvPr>
          <p:cNvPicPr>
            <a:picLocks noChangeAspect="1"/>
          </p:cNvPicPr>
          <p:nvPr/>
        </p:nvPicPr>
        <p:blipFill>
          <a:blip r:embed="rId4"/>
          <a:stretch>
            <a:fillRect/>
          </a:stretch>
        </p:blipFill>
        <p:spPr>
          <a:xfrm>
            <a:off x="3437704" y="1784591"/>
            <a:ext cx="5261740" cy="1825943"/>
          </a:xfrm>
          <a:prstGeom prst="rect">
            <a:avLst/>
          </a:prstGeom>
        </p:spPr>
      </p:pic>
      <p:pic>
        <p:nvPicPr>
          <p:cNvPr id="4" name="Imagen 3">
            <a:extLst>
              <a:ext uri="{FF2B5EF4-FFF2-40B4-BE49-F238E27FC236}">
                <a16:creationId xmlns:a16="http://schemas.microsoft.com/office/drawing/2014/main" id="{4527B747-DC57-4E54-B8EA-72DD871D2E4A}"/>
              </a:ext>
            </a:extLst>
          </p:cNvPr>
          <p:cNvPicPr>
            <a:picLocks noChangeAspect="1"/>
          </p:cNvPicPr>
          <p:nvPr/>
        </p:nvPicPr>
        <p:blipFill>
          <a:blip r:embed="rId5"/>
          <a:stretch>
            <a:fillRect/>
          </a:stretch>
        </p:blipFill>
        <p:spPr>
          <a:xfrm>
            <a:off x="358647" y="4401860"/>
            <a:ext cx="5418568" cy="1802481"/>
          </a:xfrm>
          <a:prstGeom prst="rect">
            <a:avLst/>
          </a:prstGeom>
        </p:spPr>
      </p:pic>
      <p:pic>
        <p:nvPicPr>
          <p:cNvPr id="10" name="Imagen 9">
            <a:extLst>
              <a:ext uri="{FF2B5EF4-FFF2-40B4-BE49-F238E27FC236}">
                <a16:creationId xmlns:a16="http://schemas.microsoft.com/office/drawing/2014/main" id="{15AC28CA-658C-4FA9-9BB3-65171E356C5C}"/>
              </a:ext>
            </a:extLst>
          </p:cNvPr>
          <p:cNvPicPr>
            <a:picLocks noChangeAspect="1"/>
          </p:cNvPicPr>
          <p:nvPr/>
        </p:nvPicPr>
        <p:blipFill>
          <a:blip r:embed="rId6"/>
          <a:stretch>
            <a:fillRect/>
          </a:stretch>
        </p:blipFill>
        <p:spPr>
          <a:xfrm>
            <a:off x="6218148" y="4392819"/>
            <a:ext cx="5489106" cy="1825945"/>
          </a:xfrm>
          <a:prstGeom prst="rect">
            <a:avLst/>
          </a:prstGeom>
        </p:spPr>
      </p:pic>
      <p:sp>
        <p:nvSpPr>
          <p:cNvPr id="12" name="Abrir llave 11">
            <a:extLst>
              <a:ext uri="{FF2B5EF4-FFF2-40B4-BE49-F238E27FC236}">
                <a16:creationId xmlns:a16="http://schemas.microsoft.com/office/drawing/2014/main" id="{A3C1CDF6-F7E6-444F-B025-D3543EC488E2}"/>
              </a:ext>
            </a:extLst>
          </p:cNvPr>
          <p:cNvSpPr/>
          <p:nvPr/>
        </p:nvSpPr>
        <p:spPr>
          <a:xfrm rot="5400000">
            <a:off x="5865167" y="1370521"/>
            <a:ext cx="461666" cy="5264825"/>
          </a:xfrm>
          <a:prstGeom prst="leftBrac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solidFill>
                <a:schemeClr val="accent6">
                  <a:lumMod val="75000"/>
                </a:schemeClr>
              </a:solidFill>
            </a:endParaRPr>
          </a:p>
        </p:txBody>
      </p:sp>
    </p:spTree>
    <p:extLst>
      <p:ext uri="{BB962C8B-B14F-4D97-AF65-F5344CB8AC3E}">
        <p14:creationId xmlns:p14="http://schemas.microsoft.com/office/powerpoint/2010/main" val="23150544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D4F9C958-A0C2-4628-909C-58F653695C42}"/>
              </a:ext>
            </a:extLst>
          </p:cNvPr>
          <p:cNvPicPr>
            <a:picLocks noChangeAspect="1"/>
          </p:cNvPicPr>
          <p:nvPr/>
        </p:nvPicPr>
        <p:blipFill>
          <a:blip r:embed="rId2"/>
          <a:stretch>
            <a:fillRect/>
          </a:stretch>
        </p:blipFill>
        <p:spPr>
          <a:xfrm>
            <a:off x="590319" y="4681380"/>
            <a:ext cx="4933333" cy="1609524"/>
          </a:xfrm>
          <a:prstGeom prst="rect">
            <a:avLst/>
          </a:prstGeom>
        </p:spPr>
      </p:pic>
      <p:pic>
        <p:nvPicPr>
          <p:cNvPr id="4" name="Imagen 3">
            <a:extLst>
              <a:ext uri="{FF2B5EF4-FFF2-40B4-BE49-F238E27FC236}">
                <a16:creationId xmlns:a16="http://schemas.microsoft.com/office/drawing/2014/main" id="{93FD562F-F1BA-4474-AEC5-42BA93295521}"/>
              </a:ext>
            </a:extLst>
          </p:cNvPr>
          <p:cNvPicPr>
            <a:picLocks noChangeAspect="1"/>
          </p:cNvPicPr>
          <p:nvPr/>
        </p:nvPicPr>
        <p:blipFill>
          <a:blip r:embed="rId3"/>
          <a:stretch>
            <a:fillRect/>
          </a:stretch>
        </p:blipFill>
        <p:spPr>
          <a:xfrm>
            <a:off x="590937" y="1224080"/>
            <a:ext cx="4933333" cy="1609524"/>
          </a:xfrm>
          <a:prstGeom prst="rect">
            <a:avLst/>
          </a:prstGeom>
        </p:spPr>
      </p:pic>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2464425" y="733083"/>
            <a:ext cx="6921085" cy="400110"/>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000" dirty="0">
                <a:solidFill>
                  <a:schemeClr val="bg1">
                    <a:lumMod val="50000"/>
                  </a:schemeClr>
                </a:solidFill>
              </a:rPr>
              <a:t>Análisis del portafolio de inmuebles por rangos P.B.V.</a:t>
            </a:r>
          </a:p>
        </p:txBody>
      </p:sp>
      <p:sp>
        <p:nvSpPr>
          <p:cNvPr id="21" name="Rectángulo 20">
            <a:extLst>
              <a:ext uri="{FF2B5EF4-FFF2-40B4-BE49-F238E27FC236}">
                <a16:creationId xmlns:a16="http://schemas.microsoft.com/office/drawing/2014/main" id="{CECB26FC-49CD-4AE6-86B8-40288CBD02EC}"/>
              </a:ext>
            </a:extLst>
          </p:cNvPr>
          <p:cNvSpPr/>
          <p:nvPr/>
        </p:nvSpPr>
        <p:spPr>
          <a:xfrm>
            <a:off x="602763" y="1662315"/>
            <a:ext cx="1644491" cy="345532"/>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cxnSp>
        <p:nvCxnSpPr>
          <p:cNvPr id="22" name="Conector recto de flecha 21">
            <a:extLst>
              <a:ext uri="{FF2B5EF4-FFF2-40B4-BE49-F238E27FC236}">
                <a16:creationId xmlns:a16="http://schemas.microsoft.com/office/drawing/2014/main" id="{2FA76EB8-A7AD-4226-B010-745B2C985B31}"/>
              </a:ext>
            </a:extLst>
          </p:cNvPr>
          <p:cNvCxnSpPr>
            <a:cxnSpLocks/>
          </p:cNvCxnSpPr>
          <p:nvPr/>
        </p:nvCxnSpPr>
        <p:spPr>
          <a:xfrm>
            <a:off x="5416658" y="1825864"/>
            <a:ext cx="410705" cy="0"/>
          </a:xfrm>
          <a:prstGeom prst="straightConnector1">
            <a:avLst/>
          </a:prstGeom>
          <a:noFill/>
          <a:ln>
            <a:solidFill>
              <a:srgbClr val="FF0000"/>
            </a:solidFill>
            <a:prstDash val="lgDash"/>
            <a:tailEnd type="arrow"/>
          </a:ln>
        </p:spPr>
        <p:style>
          <a:lnRef idx="1">
            <a:schemeClr val="accent1"/>
          </a:lnRef>
          <a:fillRef idx="3">
            <a:schemeClr val="accent1"/>
          </a:fillRef>
          <a:effectRef idx="2">
            <a:schemeClr val="accent1"/>
          </a:effectRef>
          <a:fontRef idx="minor">
            <a:schemeClr val="lt1"/>
          </a:fontRef>
        </p:style>
      </p:cxnSp>
      <p:sp>
        <p:nvSpPr>
          <p:cNvPr id="23" name="Rectángulo 22">
            <a:extLst>
              <a:ext uri="{FF2B5EF4-FFF2-40B4-BE49-F238E27FC236}">
                <a16:creationId xmlns:a16="http://schemas.microsoft.com/office/drawing/2014/main" id="{10CE1DB6-C9D4-4EEA-958E-9C00939415E4}"/>
              </a:ext>
            </a:extLst>
          </p:cNvPr>
          <p:cNvSpPr/>
          <p:nvPr/>
        </p:nvSpPr>
        <p:spPr>
          <a:xfrm>
            <a:off x="4866467" y="1632913"/>
            <a:ext cx="550191" cy="394128"/>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cxnSp>
        <p:nvCxnSpPr>
          <p:cNvPr id="24" name="Conector recto de flecha 23">
            <a:extLst>
              <a:ext uri="{FF2B5EF4-FFF2-40B4-BE49-F238E27FC236}">
                <a16:creationId xmlns:a16="http://schemas.microsoft.com/office/drawing/2014/main" id="{6C39BCC9-7E3D-4F75-9EB3-4A7E4AEDF037}"/>
              </a:ext>
            </a:extLst>
          </p:cNvPr>
          <p:cNvCxnSpPr>
            <a:cxnSpLocks/>
          </p:cNvCxnSpPr>
          <p:nvPr/>
        </p:nvCxnSpPr>
        <p:spPr>
          <a:xfrm>
            <a:off x="2247255" y="1841362"/>
            <a:ext cx="2619212" cy="0"/>
          </a:xfrm>
          <a:prstGeom prst="straightConnector1">
            <a:avLst/>
          </a:prstGeom>
          <a:noFill/>
          <a:ln>
            <a:solidFill>
              <a:srgbClr val="FF0000"/>
            </a:solidFill>
            <a:prstDash val="lgDash"/>
            <a:tailEnd type="arrow"/>
          </a:ln>
        </p:spPr>
        <p:style>
          <a:lnRef idx="1">
            <a:schemeClr val="accent1"/>
          </a:lnRef>
          <a:fillRef idx="3">
            <a:schemeClr val="accent1"/>
          </a:fillRef>
          <a:effectRef idx="2">
            <a:schemeClr val="accent1"/>
          </a:effectRef>
          <a:fontRef idx="minor">
            <a:schemeClr val="lt1"/>
          </a:fontRef>
        </p:style>
      </p:cxnSp>
      <p:sp>
        <p:nvSpPr>
          <p:cNvPr id="29" name="Rectángulo 28">
            <a:extLst>
              <a:ext uri="{FF2B5EF4-FFF2-40B4-BE49-F238E27FC236}">
                <a16:creationId xmlns:a16="http://schemas.microsoft.com/office/drawing/2014/main" id="{0BFD3C52-1E61-4417-9852-BF87E3072898}"/>
              </a:ext>
            </a:extLst>
          </p:cNvPr>
          <p:cNvSpPr/>
          <p:nvPr/>
        </p:nvSpPr>
        <p:spPr>
          <a:xfrm>
            <a:off x="6096000" y="1353686"/>
            <a:ext cx="5479116" cy="131202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CO" sz="1400" b="1" dirty="0">
                <a:solidFill>
                  <a:schemeClr val="accent1">
                    <a:lumMod val="75000"/>
                  </a:schemeClr>
                </a:solidFill>
              </a:rPr>
              <a:t>El 58% del valor del portafolio ($379.556) está concentrado en 130 unidades comerciales.</a:t>
            </a:r>
          </a:p>
          <a:p>
            <a:endParaRPr lang="es-CO" sz="1400" b="1" dirty="0">
              <a:solidFill>
                <a:schemeClr val="accent1">
                  <a:lumMod val="75000"/>
                </a:schemeClr>
              </a:solidFill>
            </a:endParaRPr>
          </a:p>
          <a:p>
            <a:r>
              <a:rPr lang="es-CO" sz="1400" b="1" dirty="0">
                <a:solidFill>
                  <a:schemeClr val="accent1">
                    <a:lumMod val="75000"/>
                  </a:schemeClr>
                </a:solidFill>
              </a:rPr>
              <a:t>El 79% de las unidades disponibles (1134) tienen un valor inferior a $500.</a:t>
            </a:r>
          </a:p>
        </p:txBody>
      </p:sp>
      <p:sp>
        <p:nvSpPr>
          <p:cNvPr id="30" name="Rectángulo 29">
            <a:extLst>
              <a:ext uri="{FF2B5EF4-FFF2-40B4-BE49-F238E27FC236}">
                <a16:creationId xmlns:a16="http://schemas.microsoft.com/office/drawing/2014/main" id="{99ECA0AE-759C-4D3F-8D12-AA9FEFF2DC88}"/>
              </a:ext>
            </a:extLst>
          </p:cNvPr>
          <p:cNvSpPr/>
          <p:nvPr/>
        </p:nvSpPr>
        <p:spPr>
          <a:xfrm>
            <a:off x="616884" y="2256000"/>
            <a:ext cx="2452548" cy="345532"/>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cxnSp>
        <p:nvCxnSpPr>
          <p:cNvPr id="31" name="Conector recto de flecha 30">
            <a:extLst>
              <a:ext uri="{FF2B5EF4-FFF2-40B4-BE49-F238E27FC236}">
                <a16:creationId xmlns:a16="http://schemas.microsoft.com/office/drawing/2014/main" id="{F38936A0-DAF0-40CA-8C9D-A0417947FFA4}"/>
              </a:ext>
            </a:extLst>
          </p:cNvPr>
          <p:cNvCxnSpPr>
            <a:cxnSpLocks/>
          </p:cNvCxnSpPr>
          <p:nvPr/>
        </p:nvCxnSpPr>
        <p:spPr>
          <a:xfrm>
            <a:off x="3069432" y="2388969"/>
            <a:ext cx="2827673" cy="0"/>
          </a:xfrm>
          <a:prstGeom prst="straightConnector1">
            <a:avLst/>
          </a:prstGeom>
          <a:noFill/>
          <a:ln>
            <a:solidFill>
              <a:srgbClr val="FF0000"/>
            </a:solidFill>
            <a:prstDash val="lgDash"/>
            <a:tailEnd type="arrow"/>
          </a:ln>
        </p:spPr>
        <p:style>
          <a:lnRef idx="1">
            <a:schemeClr val="accent1"/>
          </a:lnRef>
          <a:fillRef idx="3">
            <a:schemeClr val="accent1"/>
          </a:fillRef>
          <a:effectRef idx="2">
            <a:schemeClr val="accent1"/>
          </a:effectRef>
          <a:fontRef idx="minor">
            <a:schemeClr val="lt1"/>
          </a:fontRef>
        </p:style>
      </p:cxnSp>
      <p:sp>
        <p:nvSpPr>
          <p:cNvPr id="35" name="CuadroTexto 34">
            <a:extLst>
              <a:ext uri="{FF2B5EF4-FFF2-40B4-BE49-F238E27FC236}">
                <a16:creationId xmlns:a16="http://schemas.microsoft.com/office/drawing/2014/main" id="{0FC47D34-515F-467A-998F-03A3F8F916F8}"/>
              </a:ext>
            </a:extLst>
          </p:cNvPr>
          <p:cNvSpPr txBox="1"/>
          <p:nvPr/>
        </p:nvSpPr>
        <p:spPr>
          <a:xfrm>
            <a:off x="6096000" y="4875065"/>
            <a:ext cx="5550156" cy="131202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s-ES"/>
            </a:defPPr>
            <a:lvl1pPr>
              <a:defRPr sz="1400" b="1">
                <a:solidFill>
                  <a:schemeClr val="accent1">
                    <a:lumMod val="7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s-CO" dirty="0"/>
              <a:t>El 63% del valor de las ventas ($119.063) está concentrado 48 unidades, con valor superior a $1.000 millones de pesos.</a:t>
            </a:r>
          </a:p>
          <a:p>
            <a:endParaRPr lang="es-CO" dirty="0"/>
          </a:p>
          <a:p>
            <a:r>
              <a:rPr lang="es-CO" dirty="0"/>
              <a:t>El 25% de las unidades comerciales vendidas (561) presentan un valor inferior a $500</a:t>
            </a:r>
          </a:p>
        </p:txBody>
      </p:sp>
      <p:sp>
        <p:nvSpPr>
          <p:cNvPr id="36" name="Rectángulo 35">
            <a:extLst>
              <a:ext uri="{FF2B5EF4-FFF2-40B4-BE49-F238E27FC236}">
                <a16:creationId xmlns:a16="http://schemas.microsoft.com/office/drawing/2014/main" id="{70A3C18F-5527-4D11-B24F-845FC8FDC33B}"/>
              </a:ext>
            </a:extLst>
          </p:cNvPr>
          <p:cNvSpPr/>
          <p:nvPr/>
        </p:nvSpPr>
        <p:spPr>
          <a:xfrm>
            <a:off x="1801943" y="5087269"/>
            <a:ext cx="550191" cy="394128"/>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37" name="Rectángulo 36">
            <a:extLst>
              <a:ext uri="{FF2B5EF4-FFF2-40B4-BE49-F238E27FC236}">
                <a16:creationId xmlns:a16="http://schemas.microsoft.com/office/drawing/2014/main" id="{E237A966-2E94-4B45-8316-B6E54B8772D2}"/>
              </a:ext>
            </a:extLst>
          </p:cNvPr>
          <p:cNvSpPr/>
          <p:nvPr/>
        </p:nvSpPr>
        <p:spPr>
          <a:xfrm>
            <a:off x="4088969" y="5110233"/>
            <a:ext cx="622516" cy="371164"/>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38" name="Rectángulo 37">
            <a:extLst>
              <a:ext uri="{FF2B5EF4-FFF2-40B4-BE49-F238E27FC236}">
                <a16:creationId xmlns:a16="http://schemas.microsoft.com/office/drawing/2014/main" id="{962A0BDD-831B-40DB-A0FA-ED93A1C1CB10}"/>
              </a:ext>
            </a:extLst>
          </p:cNvPr>
          <p:cNvSpPr/>
          <p:nvPr/>
        </p:nvSpPr>
        <p:spPr>
          <a:xfrm>
            <a:off x="4829683" y="5098751"/>
            <a:ext cx="550191" cy="394128"/>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cxnSp>
        <p:nvCxnSpPr>
          <p:cNvPr id="39" name="Conector recto de flecha 38">
            <a:extLst>
              <a:ext uri="{FF2B5EF4-FFF2-40B4-BE49-F238E27FC236}">
                <a16:creationId xmlns:a16="http://schemas.microsoft.com/office/drawing/2014/main" id="{33F651E3-5551-481B-8B37-896F3DABDE1C}"/>
              </a:ext>
            </a:extLst>
          </p:cNvPr>
          <p:cNvCxnSpPr>
            <a:cxnSpLocks/>
            <a:endCxn id="37" idx="1"/>
          </p:cNvCxnSpPr>
          <p:nvPr/>
        </p:nvCxnSpPr>
        <p:spPr>
          <a:xfrm flipV="1">
            <a:off x="2352134" y="5295815"/>
            <a:ext cx="1736835" cy="2230"/>
          </a:xfrm>
          <a:prstGeom prst="straightConnector1">
            <a:avLst/>
          </a:prstGeom>
          <a:noFill/>
          <a:ln>
            <a:solidFill>
              <a:srgbClr val="FF0000"/>
            </a:solidFill>
            <a:prstDash val="lgDash"/>
            <a:tailEnd type="arrow"/>
          </a:ln>
        </p:spPr>
        <p:style>
          <a:lnRef idx="1">
            <a:schemeClr val="accent1"/>
          </a:lnRef>
          <a:fillRef idx="3">
            <a:schemeClr val="accent1"/>
          </a:fillRef>
          <a:effectRef idx="2">
            <a:schemeClr val="accent1"/>
          </a:effectRef>
          <a:fontRef idx="minor">
            <a:schemeClr val="lt1"/>
          </a:fontRef>
        </p:style>
      </p:cxnSp>
      <p:cxnSp>
        <p:nvCxnSpPr>
          <p:cNvPr id="41" name="Conector recto 40">
            <a:extLst>
              <a:ext uri="{FF2B5EF4-FFF2-40B4-BE49-F238E27FC236}">
                <a16:creationId xmlns:a16="http://schemas.microsoft.com/office/drawing/2014/main" id="{025B50D7-7475-4BF8-8B4A-F8E5CBB123FF}"/>
              </a:ext>
            </a:extLst>
          </p:cNvPr>
          <p:cNvCxnSpPr>
            <a:cxnSpLocks/>
          </p:cNvCxnSpPr>
          <p:nvPr/>
        </p:nvCxnSpPr>
        <p:spPr>
          <a:xfrm flipV="1">
            <a:off x="5383624" y="5298045"/>
            <a:ext cx="541344" cy="2274"/>
          </a:xfrm>
          <a:prstGeom prst="line">
            <a:avLst/>
          </a:prstGeom>
          <a:noFill/>
          <a:ln>
            <a:solidFill>
              <a:srgbClr val="FF0000"/>
            </a:solidFill>
            <a:prstDash val="lgDash"/>
            <a:tailEnd type="arrow"/>
          </a:ln>
        </p:spPr>
        <p:style>
          <a:lnRef idx="1">
            <a:schemeClr val="accent1"/>
          </a:lnRef>
          <a:fillRef idx="3">
            <a:schemeClr val="accent1"/>
          </a:fillRef>
          <a:effectRef idx="2">
            <a:schemeClr val="accent1"/>
          </a:effectRef>
          <a:fontRef idx="minor">
            <a:schemeClr val="lt1"/>
          </a:fontRef>
        </p:style>
      </p:cxnSp>
      <p:sp>
        <p:nvSpPr>
          <p:cNvPr id="42" name="Rectángulo 41">
            <a:extLst>
              <a:ext uri="{FF2B5EF4-FFF2-40B4-BE49-F238E27FC236}">
                <a16:creationId xmlns:a16="http://schemas.microsoft.com/office/drawing/2014/main" id="{4B20FCB9-BB8B-4CB1-B39F-1BBD123CC6C5}"/>
              </a:ext>
            </a:extLst>
          </p:cNvPr>
          <p:cNvSpPr/>
          <p:nvPr/>
        </p:nvSpPr>
        <p:spPr>
          <a:xfrm>
            <a:off x="4829682" y="5696805"/>
            <a:ext cx="550191" cy="345532"/>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cxnSp>
        <p:nvCxnSpPr>
          <p:cNvPr id="43" name="Conector recto de flecha 42">
            <a:extLst>
              <a:ext uri="{FF2B5EF4-FFF2-40B4-BE49-F238E27FC236}">
                <a16:creationId xmlns:a16="http://schemas.microsoft.com/office/drawing/2014/main" id="{1B449D22-9240-4F76-9D18-1397041AFEBD}"/>
              </a:ext>
            </a:extLst>
          </p:cNvPr>
          <p:cNvCxnSpPr>
            <a:cxnSpLocks/>
          </p:cNvCxnSpPr>
          <p:nvPr/>
        </p:nvCxnSpPr>
        <p:spPr>
          <a:xfrm>
            <a:off x="5416658" y="5884142"/>
            <a:ext cx="508310" cy="0"/>
          </a:xfrm>
          <a:prstGeom prst="straightConnector1">
            <a:avLst/>
          </a:prstGeom>
          <a:noFill/>
          <a:ln>
            <a:solidFill>
              <a:srgbClr val="FF0000"/>
            </a:solidFill>
            <a:prstDash val="lgDash"/>
            <a:tailEnd type="arrow"/>
          </a:ln>
        </p:spPr>
        <p:style>
          <a:lnRef idx="1">
            <a:schemeClr val="accent1"/>
          </a:lnRef>
          <a:fillRef idx="3">
            <a:schemeClr val="accent1"/>
          </a:fillRef>
          <a:effectRef idx="2">
            <a:schemeClr val="accent1"/>
          </a:effectRef>
          <a:fontRef idx="minor">
            <a:schemeClr val="lt1"/>
          </a:fontRef>
        </p:style>
      </p:cxnSp>
      <p:sp>
        <p:nvSpPr>
          <p:cNvPr id="28" name="CuadroTexto 27">
            <a:extLst>
              <a:ext uri="{FF2B5EF4-FFF2-40B4-BE49-F238E27FC236}">
                <a16:creationId xmlns:a16="http://schemas.microsoft.com/office/drawing/2014/main" id="{73689CBC-7D95-4EB6-ADA3-C88B35D4B5BA}"/>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31 de marzo de  2019</a:t>
            </a:r>
          </a:p>
        </p:txBody>
      </p:sp>
      <p:sp>
        <p:nvSpPr>
          <p:cNvPr id="32" name="CuadroTexto 31">
            <a:extLst>
              <a:ext uri="{FF2B5EF4-FFF2-40B4-BE49-F238E27FC236}">
                <a16:creationId xmlns:a16="http://schemas.microsoft.com/office/drawing/2014/main" id="{DD406B87-DCED-4AD8-BA92-EAABFD79E288}"/>
              </a:ext>
            </a:extLst>
          </p:cNvPr>
          <p:cNvSpPr txBox="1"/>
          <p:nvPr/>
        </p:nvSpPr>
        <p:spPr>
          <a:xfrm>
            <a:off x="10475348" y="1018405"/>
            <a:ext cx="1338826" cy="261610"/>
          </a:xfrm>
          <a:prstGeom prst="rect">
            <a:avLst/>
          </a:prstGeom>
          <a:noFill/>
        </p:spPr>
        <p:txBody>
          <a:bodyPr wrap="square" rtlCol="0">
            <a:spAutoFit/>
          </a:bodyPr>
          <a:lstStyle/>
          <a:p>
            <a:pPr algn="r"/>
            <a:r>
              <a:rPr lang="es-CO" sz="1100" i="1" dirty="0">
                <a:solidFill>
                  <a:schemeClr val="bg1">
                    <a:lumMod val="50000"/>
                  </a:schemeClr>
                </a:solidFill>
                <a:latin typeface="Arial Narrow" panose="020B0606020202030204" pitchFamily="34" charset="0"/>
              </a:rPr>
              <a:t>Cifras en Millones $</a:t>
            </a:r>
          </a:p>
        </p:txBody>
      </p:sp>
      <p:pic>
        <p:nvPicPr>
          <p:cNvPr id="10" name="Imagen 9">
            <a:extLst>
              <a:ext uri="{FF2B5EF4-FFF2-40B4-BE49-F238E27FC236}">
                <a16:creationId xmlns:a16="http://schemas.microsoft.com/office/drawing/2014/main" id="{BE989161-ADFC-4E55-87AF-3B6B0ABF573E}"/>
              </a:ext>
            </a:extLst>
          </p:cNvPr>
          <p:cNvPicPr>
            <a:picLocks noChangeAspect="1"/>
          </p:cNvPicPr>
          <p:nvPr/>
        </p:nvPicPr>
        <p:blipFill>
          <a:blip r:embed="rId6"/>
          <a:stretch>
            <a:fillRect/>
          </a:stretch>
        </p:blipFill>
        <p:spPr>
          <a:xfrm>
            <a:off x="590320" y="3086137"/>
            <a:ext cx="4933333" cy="1228571"/>
          </a:xfrm>
          <a:prstGeom prst="rect">
            <a:avLst/>
          </a:prstGeom>
        </p:spPr>
      </p:pic>
    </p:spTree>
    <p:extLst>
      <p:ext uri="{BB962C8B-B14F-4D97-AF65-F5344CB8AC3E}">
        <p14:creationId xmlns:p14="http://schemas.microsoft.com/office/powerpoint/2010/main" val="13284319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n 15">
            <a:extLst>
              <a:ext uri="{FF2B5EF4-FFF2-40B4-BE49-F238E27FC236}">
                <a16:creationId xmlns:a16="http://schemas.microsoft.com/office/drawing/2014/main" id="{1D31E648-85CB-454C-8FC2-5C9AE66852AE}"/>
              </a:ext>
            </a:extLst>
          </p:cNvPr>
          <p:cNvPicPr>
            <a:picLocks noChangeAspect="1"/>
          </p:cNvPicPr>
          <p:nvPr/>
        </p:nvPicPr>
        <p:blipFill>
          <a:blip r:embed="rId2"/>
          <a:stretch>
            <a:fillRect/>
          </a:stretch>
        </p:blipFill>
        <p:spPr>
          <a:xfrm>
            <a:off x="659752" y="3999784"/>
            <a:ext cx="4708188" cy="2201552"/>
          </a:xfrm>
          <a:prstGeom prst="rect">
            <a:avLst/>
          </a:prstGeom>
        </p:spPr>
      </p:pic>
      <p:pic>
        <p:nvPicPr>
          <p:cNvPr id="15" name="Imagen 14">
            <a:extLst>
              <a:ext uri="{FF2B5EF4-FFF2-40B4-BE49-F238E27FC236}">
                <a16:creationId xmlns:a16="http://schemas.microsoft.com/office/drawing/2014/main" id="{1F4C4CFC-2793-4D72-9039-DE550AED4CC7}"/>
              </a:ext>
            </a:extLst>
          </p:cNvPr>
          <p:cNvPicPr>
            <a:picLocks noChangeAspect="1"/>
          </p:cNvPicPr>
          <p:nvPr/>
        </p:nvPicPr>
        <p:blipFill>
          <a:blip r:embed="rId3"/>
          <a:stretch>
            <a:fillRect/>
          </a:stretch>
        </p:blipFill>
        <p:spPr>
          <a:xfrm>
            <a:off x="6752350" y="1463440"/>
            <a:ext cx="4951520" cy="1682303"/>
          </a:xfrm>
          <a:prstGeom prst="rect">
            <a:avLst/>
          </a:prstGeom>
        </p:spPr>
      </p:pic>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CuadroTexto 16">
            <a:extLst>
              <a:ext uri="{FF2B5EF4-FFF2-40B4-BE49-F238E27FC236}">
                <a16:creationId xmlns:a16="http://schemas.microsoft.com/office/drawing/2014/main" id="{7D825DAA-985C-4BC9-A772-E3B79DFD6EBC}"/>
              </a:ext>
            </a:extLst>
          </p:cNvPr>
          <p:cNvSpPr txBox="1"/>
          <p:nvPr/>
        </p:nvSpPr>
        <p:spPr>
          <a:xfrm>
            <a:off x="2485170" y="214976"/>
            <a:ext cx="5479117" cy="3693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dirty="0">
                <a:solidFill>
                  <a:schemeClr val="bg1">
                    <a:lumMod val="50000"/>
                  </a:schemeClr>
                </a:solidFill>
              </a:rPr>
              <a:t>Análisis portafolio disponible marzo de 2019</a:t>
            </a:r>
          </a:p>
        </p:txBody>
      </p:sp>
      <p:cxnSp>
        <p:nvCxnSpPr>
          <p:cNvPr id="19" name="Conector recto 18">
            <a:extLst>
              <a:ext uri="{FF2B5EF4-FFF2-40B4-BE49-F238E27FC236}">
                <a16:creationId xmlns:a16="http://schemas.microsoft.com/office/drawing/2014/main" id="{06E23E6D-C9B8-4B93-8F31-8887408B0FF4}"/>
              </a:ext>
            </a:extLst>
          </p:cNvPr>
          <p:cNvCxnSpPr/>
          <p:nvPr/>
        </p:nvCxnSpPr>
        <p:spPr>
          <a:xfrm>
            <a:off x="6096000" y="3792745"/>
            <a:ext cx="0" cy="2614523"/>
          </a:xfrm>
          <a:prstGeom prst="line">
            <a:avLst/>
          </a:prstGeom>
          <a:ln w="6350"/>
        </p:spPr>
        <p:style>
          <a:lnRef idx="2">
            <a:schemeClr val="accent1"/>
          </a:lnRef>
          <a:fillRef idx="0">
            <a:schemeClr val="accent1"/>
          </a:fillRef>
          <a:effectRef idx="1">
            <a:schemeClr val="accent1"/>
          </a:effectRef>
          <a:fontRef idx="minor">
            <a:schemeClr val="tx1"/>
          </a:fontRef>
        </p:style>
      </p:cxnSp>
      <p:cxnSp>
        <p:nvCxnSpPr>
          <p:cNvPr id="25" name="Conector recto 24">
            <a:extLst>
              <a:ext uri="{FF2B5EF4-FFF2-40B4-BE49-F238E27FC236}">
                <a16:creationId xmlns:a16="http://schemas.microsoft.com/office/drawing/2014/main" id="{D4D3D309-3D4E-4E01-B15F-325C53312FF2}"/>
              </a:ext>
            </a:extLst>
          </p:cNvPr>
          <p:cNvCxnSpPr/>
          <p:nvPr/>
        </p:nvCxnSpPr>
        <p:spPr>
          <a:xfrm>
            <a:off x="6096000" y="897336"/>
            <a:ext cx="0" cy="2614523"/>
          </a:xfrm>
          <a:prstGeom prst="line">
            <a:avLst/>
          </a:prstGeom>
          <a:ln w="6350"/>
        </p:spPr>
        <p:style>
          <a:lnRef idx="2">
            <a:schemeClr val="accent1"/>
          </a:lnRef>
          <a:fillRef idx="0">
            <a:schemeClr val="accent1"/>
          </a:fillRef>
          <a:effectRef idx="1">
            <a:schemeClr val="accent1"/>
          </a:effectRef>
          <a:fontRef idx="minor">
            <a:schemeClr val="tx1"/>
          </a:fontRef>
        </p:style>
      </p:cxnSp>
      <p:sp>
        <p:nvSpPr>
          <p:cNvPr id="28" name="CuadroTexto 27">
            <a:extLst>
              <a:ext uri="{FF2B5EF4-FFF2-40B4-BE49-F238E27FC236}">
                <a16:creationId xmlns:a16="http://schemas.microsoft.com/office/drawing/2014/main" id="{E6EECC03-2560-4906-A61A-B011DBF596E2}"/>
              </a:ext>
            </a:extLst>
          </p:cNvPr>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sp>
        <p:nvSpPr>
          <p:cNvPr id="29" name="CuadroTexto 28">
            <a:extLst>
              <a:ext uri="{FF2B5EF4-FFF2-40B4-BE49-F238E27FC236}">
                <a16:creationId xmlns:a16="http://schemas.microsoft.com/office/drawing/2014/main" id="{1A8F7D61-C4DC-4EFB-8FED-E2C2565817F4}"/>
              </a:ext>
            </a:extLst>
          </p:cNvPr>
          <p:cNvSpPr txBox="1"/>
          <p:nvPr/>
        </p:nvSpPr>
        <p:spPr>
          <a:xfrm>
            <a:off x="6086227" y="4741008"/>
            <a:ext cx="961356" cy="646331"/>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algn="l"/>
            <a:r>
              <a:rPr lang="es-CO" sz="1200" dirty="0">
                <a:solidFill>
                  <a:schemeClr val="tx2">
                    <a:lumMod val="75000"/>
                  </a:schemeClr>
                </a:solidFill>
              </a:rPr>
              <a:t>Portafolio disponible por ciudad.</a:t>
            </a:r>
          </a:p>
        </p:txBody>
      </p:sp>
      <p:sp>
        <p:nvSpPr>
          <p:cNvPr id="30" name="CuadroTexto 29">
            <a:extLst>
              <a:ext uri="{FF2B5EF4-FFF2-40B4-BE49-F238E27FC236}">
                <a16:creationId xmlns:a16="http://schemas.microsoft.com/office/drawing/2014/main" id="{ECB779EF-C0D2-489C-AE61-6CADE260E73E}"/>
              </a:ext>
            </a:extLst>
          </p:cNvPr>
          <p:cNvSpPr txBox="1"/>
          <p:nvPr/>
        </p:nvSpPr>
        <p:spPr>
          <a:xfrm>
            <a:off x="560048" y="3622820"/>
            <a:ext cx="4928881"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Portafolio disponible por rango de valor</a:t>
            </a:r>
          </a:p>
        </p:txBody>
      </p:sp>
      <p:sp>
        <p:nvSpPr>
          <p:cNvPr id="31" name="CuadroTexto 30">
            <a:extLst>
              <a:ext uri="{FF2B5EF4-FFF2-40B4-BE49-F238E27FC236}">
                <a16:creationId xmlns:a16="http://schemas.microsoft.com/office/drawing/2014/main" id="{27AA210D-649C-432A-BAD5-D3FE65C021B1}"/>
              </a:ext>
            </a:extLst>
          </p:cNvPr>
          <p:cNvSpPr txBox="1"/>
          <p:nvPr/>
        </p:nvSpPr>
        <p:spPr>
          <a:xfrm>
            <a:off x="6450954" y="847462"/>
            <a:ext cx="5059724"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Portafolio disponible por estado legal</a:t>
            </a:r>
          </a:p>
        </p:txBody>
      </p:sp>
      <p:sp>
        <p:nvSpPr>
          <p:cNvPr id="32" name="CuadroTexto 31">
            <a:extLst>
              <a:ext uri="{FF2B5EF4-FFF2-40B4-BE49-F238E27FC236}">
                <a16:creationId xmlns:a16="http://schemas.microsoft.com/office/drawing/2014/main" id="{D6393E48-C365-4365-97EA-46F9F6AC5D55}"/>
              </a:ext>
            </a:extLst>
          </p:cNvPr>
          <p:cNvSpPr txBox="1"/>
          <p:nvPr/>
        </p:nvSpPr>
        <p:spPr>
          <a:xfrm>
            <a:off x="560048" y="840675"/>
            <a:ext cx="4951519"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Portafolio disponible por tipo de inmueble.</a:t>
            </a:r>
          </a:p>
        </p:txBody>
      </p:sp>
      <p:cxnSp>
        <p:nvCxnSpPr>
          <p:cNvPr id="27" name="Conector recto 26">
            <a:extLst>
              <a:ext uri="{FF2B5EF4-FFF2-40B4-BE49-F238E27FC236}">
                <a16:creationId xmlns:a16="http://schemas.microsoft.com/office/drawing/2014/main" id="{90407489-C6E8-4EC4-BCC1-279277DCAF9A}"/>
              </a:ext>
            </a:extLst>
          </p:cNvPr>
          <p:cNvCxnSpPr>
            <a:cxnSpLocks/>
          </p:cNvCxnSpPr>
          <p:nvPr/>
        </p:nvCxnSpPr>
        <p:spPr>
          <a:xfrm>
            <a:off x="512055" y="3560654"/>
            <a:ext cx="4999512" cy="0"/>
          </a:xfrm>
          <a:prstGeom prst="line">
            <a:avLst/>
          </a:prstGeom>
          <a:ln w="6350"/>
        </p:spPr>
        <p:style>
          <a:lnRef idx="2">
            <a:schemeClr val="accent1"/>
          </a:lnRef>
          <a:fillRef idx="0">
            <a:schemeClr val="accent1"/>
          </a:fillRef>
          <a:effectRef idx="1">
            <a:schemeClr val="accent1"/>
          </a:effectRef>
          <a:fontRef idx="minor">
            <a:schemeClr val="tx1"/>
          </a:fontRef>
        </p:style>
      </p:cxnSp>
      <p:cxnSp>
        <p:nvCxnSpPr>
          <p:cNvPr id="33" name="Conector recto 32">
            <a:extLst>
              <a:ext uri="{FF2B5EF4-FFF2-40B4-BE49-F238E27FC236}">
                <a16:creationId xmlns:a16="http://schemas.microsoft.com/office/drawing/2014/main" id="{98487ACF-ABDF-44C1-8948-2F306950AEEC}"/>
              </a:ext>
            </a:extLst>
          </p:cNvPr>
          <p:cNvCxnSpPr>
            <a:cxnSpLocks/>
          </p:cNvCxnSpPr>
          <p:nvPr/>
        </p:nvCxnSpPr>
        <p:spPr>
          <a:xfrm>
            <a:off x="6432277" y="3560654"/>
            <a:ext cx="4999512" cy="0"/>
          </a:xfrm>
          <a:prstGeom prst="line">
            <a:avLst/>
          </a:prstGeom>
          <a:ln w="6350"/>
        </p:spPr>
        <p:style>
          <a:lnRef idx="2">
            <a:schemeClr val="accent1"/>
          </a:lnRef>
          <a:fillRef idx="0">
            <a:schemeClr val="accent1"/>
          </a:fillRef>
          <a:effectRef idx="1">
            <a:schemeClr val="accent1"/>
          </a:effectRef>
          <a:fontRef idx="minor">
            <a:schemeClr val="tx1"/>
          </a:fontRef>
        </p:style>
      </p:cxnSp>
      <p:sp>
        <p:nvSpPr>
          <p:cNvPr id="34" name="CuadroTexto 33">
            <a:extLst>
              <a:ext uri="{FF2B5EF4-FFF2-40B4-BE49-F238E27FC236}">
                <a16:creationId xmlns:a16="http://schemas.microsoft.com/office/drawing/2014/main" id="{89A7D7AB-675E-4623-AA0D-2DB2388007BC}"/>
              </a:ext>
            </a:extLst>
          </p:cNvPr>
          <p:cNvSpPr txBox="1"/>
          <p:nvPr/>
        </p:nvSpPr>
        <p:spPr>
          <a:xfrm>
            <a:off x="2757575" y="4355328"/>
            <a:ext cx="419450" cy="230832"/>
          </a:xfrm>
          <a:prstGeom prst="rect">
            <a:avLst/>
          </a:prstGeom>
          <a:noFill/>
        </p:spPr>
        <p:txBody>
          <a:bodyPr wrap="square" rtlCol="0">
            <a:spAutoFit/>
          </a:bodyPr>
          <a:lstStyle/>
          <a:p>
            <a:r>
              <a:rPr lang="es-CO" sz="900" b="1" dirty="0">
                <a:solidFill>
                  <a:srgbClr val="00B050"/>
                </a:solidFill>
              </a:rPr>
              <a:t>0.3%</a:t>
            </a:r>
          </a:p>
        </p:txBody>
      </p:sp>
      <p:sp>
        <p:nvSpPr>
          <p:cNvPr id="37" name="CuadroTexto 36">
            <a:extLst>
              <a:ext uri="{FF2B5EF4-FFF2-40B4-BE49-F238E27FC236}">
                <a16:creationId xmlns:a16="http://schemas.microsoft.com/office/drawing/2014/main" id="{68FF2292-215B-4E0E-81B6-003FF2BCF000}"/>
              </a:ext>
            </a:extLst>
          </p:cNvPr>
          <p:cNvSpPr txBox="1"/>
          <p:nvPr/>
        </p:nvSpPr>
        <p:spPr>
          <a:xfrm>
            <a:off x="5158215" y="4355328"/>
            <a:ext cx="419450" cy="253916"/>
          </a:xfrm>
          <a:prstGeom prst="rect">
            <a:avLst/>
          </a:prstGeom>
          <a:noFill/>
        </p:spPr>
        <p:txBody>
          <a:bodyPr wrap="square" rtlCol="0">
            <a:spAutoFit/>
          </a:bodyPr>
          <a:lstStyle/>
          <a:p>
            <a:r>
              <a:rPr lang="es-CO" sz="1050" b="1" dirty="0">
                <a:solidFill>
                  <a:srgbClr val="00B050"/>
                </a:solidFill>
              </a:rPr>
              <a:t>22%</a:t>
            </a:r>
          </a:p>
        </p:txBody>
      </p:sp>
      <p:sp>
        <p:nvSpPr>
          <p:cNvPr id="40" name="CuadroTexto 39">
            <a:extLst>
              <a:ext uri="{FF2B5EF4-FFF2-40B4-BE49-F238E27FC236}">
                <a16:creationId xmlns:a16="http://schemas.microsoft.com/office/drawing/2014/main" id="{0C1CDB84-0CB0-4958-9D15-4B932F152777}"/>
              </a:ext>
            </a:extLst>
          </p:cNvPr>
          <p:cNvSpPr txBox="1"/>
          <p:nvPr/>
        </p:nvSpPr>
        <p:spPr>
          <a:xfrm>
            <a:off x="2757575" y="4677607"/>
            <a:ext cx="419450" cy="253916"/>
          </a:xfrm>
          <a:prstGeom prst="rect">
            <a:avLst/>
          </a:prstGeom>
          <a:noFill/>
        </p:spPr>
        <p:txBody>
          <a:bodyPr wrap="square" rtlCol="0">
            <a:spAutoFit/>
          </a:bodyPr>
          <a:lstStyle/>
          <a:p>
            <a:r>
              <a:rPr lang="es-CO" sz="1050" b="1" dirty="0">
                <a:solidFill>
                  <a:srgbClr val="00B050"/>
                </a:solidFill>
              </a:rPr>
              <a:t>9%</a:t>
            </a:r>
          </a:p>
        </p:txBody>
      </p:sp>
      <p:sp>
        <p:nvSpPr>
          <p:cNvPr id="41" name="CuadroTexto 40">
            <a:extLst>
              <a:ext uri="{FF2B5EF4-FFF2-40B4-BE49-F238E27FC236}">
                <a16:creationId xmlns:a16="http://schemas.microsoft.com/office/drawing/2014/main" id="{FC593D7A-C1B2-4A0A-A99C-B4F1F90993AC}"/>
              </a:ext>
            </a:extLst>
          </p:cNvPr>
          <p:cNvSpPr txBox="1"/>
          <p:nvPr/>
        </p:nvSpPr>
        <p:spPr>
          <a:xfrm>
            <a:off x="5158215" y="4673420"/>
            <a:ext cx="419450" cy="253916"/>
          </a:xfrm>
          <a:prstGeom prst="rect">
            <a:avLst/>
          </a:prstGeom>
          <a:noFill/>
        </p:spPr>
        <p:txBody>
          <a:bodyPr wrap="square" rtlCol="0">
            <a:spAutoFit/>
          </a:bodyPr>
          <a:lstStyle/>
          <a:p>
            <a:r>
              <a:rPr lang="es-CO" sz="1050" b="1" dirty="0">
                <a:solidFill>
                  <a:srgbClr val="00B050"/>
                </a:solidFill>
              </a:rPr>
              <a:t>34%</a:t>
            </a:r>
          </a:p>
        </p:txBody>
      </p:sp>
      <p:sp>
        <p:nvSpPr>
          <p:cNvPr id="42" name="CuadroTexto 41">
            <a:extLst>
              <a:ext uri="{FF2B5EF4-FFF2-40B4-BE49-F238E27FC236}">
                <a16:creationId xmlns:a16="http://schemas.microsoft.com/office/drawing/2014/main" id="{1CC7D9B1-2067-4314-9AD6-ACE50F2C751D}"/>
              </a:ext>
            </a:extLst>
          </p:cNvPr>
          <p:cNvSpPr txBox="1"/>
          <p:nvPr/>
        </p:nvSpPr>
        <p:spPr>
          <a:xfrm>
            <a:off x="2757575" y="4992224"/>
            <a:ext cx="419450" cy="253916"/>
          </a:xfrm>
          <a:prstGeom prst="rect">
            <a:avLst/>
          </a:prstGeom>
          <a:noFill/>
        </p:spPr>
        <p:txBody>
          <a:bodyPr wrap="square" rtlCol="0">
            <a:spAutoFit/>
          </a:bodyPr>
          <a:lstStyle/>
          <a:p>
            <a:r>
              <a:rPr lang="es-CO" sz="1050" b="1" dirty="0">
                <a:solidFill>
                  <a:srgbClr val="00B050"/>
                </a:solidFill>
              </a:rPr>
              <a:t>13%</a:t>
            </a:r>
          </a:p>
        </p:txBody>
      </p:sp>
      <p:sp>
        <p:nvSpPr>
          <p:cNvPr id="43" name="CuadroTexto 42">
            <a:extLst>
              <a:ext uri="{FF2B5EF4-FFF2-40B4-BE49-F238E27FC236}">
                <a16:creationId xmlns:a16="http://schemas.microsoft.com/office/drawing/2014/main" id="{BD80447F-2623-4D98-B9A6-F8B07A60DDB2}"/>
              </a:ext>
            </a:extLst>
          </p:cNvPr>
          <p:cNvSpPr txBox="1"/>
          <p:nvPr/>
        </p:nvSpPr>
        <p:spPr>
          <a:xfrm>
            <a:off x="5158215" y="4967057"/>
            <a:ext cx="419450" cy="253916"/>
          </a:xfrm>
          <a:prstGeom prst="rect">
            <a:avLst/>
          </a:prstGeom>
          <a:noFill/>
        </p:spPr>
        <p:txBody>
          <a:bodyPr wrap="square" rtlCol="0">
            <a:spAutoFit/>
          </a:bodyPr>
          <a:lstStyle/>
          <a:p>
            <a:r>
              <a:rPr lang="es-CO" sz="1050" b="1" dirty="0">
                <a:solidFill>
                  <a:srgbClr val="00B050"/>
                </a:solidFill>
              </a:rPr>
              <a:t>19%</a:t>
            </a:r>
          </a:p>
        </p:txBody>
      </p:sp>
      <p:sp>
        <p:nvSpPr>
          <p:cNvPr id="44" name="CuadroTexto 43">
            <a:extLst>
              <a:ext uri="{FF2B5EF4-FFF2-40B4-BE49-F238E27FC236}">
                <a16:creationId xmlns:a16="http://schemas.microsoft.com/office/drawing/2014/main" id="{1591CA30-273E-4860-A16A-7F5BB296C6F5}"/>
              </a:ext>
            </a:extLst>
          </p:cNvPr>
          <p:cNvSpPr txBox="1"/>
          <p:nvPr/>
        </p:nvSpPr>
        <p:spPr>
          <a:xfrm>
            <a:off x="2757575" y="5302639"/>
            <a:ext cx="419450" cy="253916"/>
          </a:xfrm>
          <a:prstGeom prst="rect">
            <a:avLst/>
          </a:prstGeom>
          <a:noFill/>
        </p:spPr>
        <p:txBody>
          <a:bodyPr wrap="square" rtlCol="0">
            <a:spAutoFit/>
          </a:bodyPr>
          <a:lstStyle/>
          <a:p>
            <a:r>
              <a:rPr lang="es-CO" sz="1050" b="1" dirty="0">
                <a:solidFill>
                  <a:srgbClr val="00B050"/>
                </a:solidFill>
              </a:rPr>
              <a:t>23%</a:t>
            </a:r>
          </a:p>
        </p:txBody>
      </p:sp>
      <p:sp>
        <p:nvSpPr>
          <p:cNvPr id="45" name="CuadroTexto 44">
            <a:extLst>
              <a:ext uri="{FF2B5EF4-FFF2-40B4-BE49-F238E27FC236}">
                <a16:creationId xmlns:a16="http://schemas.microsoft.com/office/drawing/2014/main" id="{7C543656-9C6E-4E8C-B94C-1C12836B445F}"/>
              </a:ext>
            </a:extLst>
          </p:cNvPr>
          <p:cNvSpPr txBox="1"/>
          <p:nvPr/>
        </p:nvSpPr>
        <p:spPr>
          <a:xfrm>
            <a:off x="5158215" y="5285861"/>
            <a:ext cx="419450" cy="253916"/>
          </a:xfrm>
          <a:prstGeom prst="rect">
            <a:avLst/>
          </a:prstGeom>
          <a:noFill/>
        </p:spPr>
        <p:txBody>
          <a:bodyPr wrap="square" rtlCol="0">
            <a:spAutoFit/>
          </a:bodyPr>
          <a:lstStyle/>
          <a:p>
            <a:r>
              <a:rPr lang="es-CO" sz="1050" b="1" dirty="0">
                <a:solidFill>
                  <a:srgbClr val="00B050"/>
                </a:solidFill>
              </a:rPr>
              <a:t>15%</a:t>
            </a:r>
          </a:p>
        </p:txBody>
      </p:sp>
      <p:sp>
        <p:nvSpPr>
          <p:cNvPr id="46" name="CuadroTexto 45">
            <a:extLst>
              <a:ext uri="{FF2B5EF4-FFF2-40B4-BE49-F238E27FC236}">
                <a16:creationId xmlns:a16="http://schemas.microsoft.com/office/drawing/2014/main" id="{212552D1-DB79-43B4-A88A-296845AC2053}"/>
              </a:ext>
            </a:extLst>
          </p:cNvPr>
          <p:cNvSpPr txBox="1"/>
          <p:nvPr/>
        </p:nvSpPr>
        <p:spPr>
          <a:xfrm>
            <a:off x="2757575" y="5619234"/>
            <a:ext cx="419450" cy="253916"/>
          </a:xfrm>
          <a:prstGeom prst="rect">
            <a:avLst/>
          </a:prstGeom>
          <a:noFill/>
        </p:spPr>
        <p:txBody>
          <a:bodyPr wrap="square" rtlCol="0">
            <a:spAutoFit/>
          </a:bodyPr>
          <a:lstStyle/>
          <a:p>
            <a:r>
              <a:rPr lang="es-CO" sz="1050" b="1" dirty="0">
                <a:solidFill>
                  <a:srgbClr val="00B050"/>
                </a:solidFill>
              </a:rPr>
              <a:t>56%</a:t>
            </a:r>
          </a:p>
        </p:txBody>
      </p:sp>
      <p:sp>
        <p:nvSpPr>
          <p:cNvPr id="47" name="CuadroTexto 46">
            <a:extLst>
              <a:ext uri="{FF2B5EF4-FFF2-40B4-BE49-F238E27FC236}">
                <a16:creationId xmlns:a16="http://schemas.microsoft.com/office/drawing/2014/main" id="{AE38965F-BC30-4D45-A130-9079DA080693}"/>
              </a:ext>
            </a:extLst>
          </p:cNvPr>
          <p:cNvSpPr txBox="1"/>
          <p:nvPr/>
        </p:nvSpPr>
        <p:spPr>
          <a:xfrm>
            <a:off x="5158215" y="5627623"/>
            <a:ext cx="419450" cy="253916"/>
          </a:xfrm>
          <a:prstGeom prst="rect">
            <a:avLst/>
          </a:prstGeom>
          <a:noFill/>
        </p:spPr>
        <p:txBody>
          <a:bodyPr wrap="square" rtlCol="0">
            <a:spAutoFit/>
          </a:bodyPr>
          <a:lstStyle/>
          <a:p>
            <a:r>
              <a:rPr lang="es-CO" sz="1050" b="1" dirty="0">
                <a:solidFill>
                  <a:srgbClr val="00B050"/>
                </a:solidFill>
              </a:rPr>
              <a:t>10%</a:t>
            </a:r>
          </a:p>
        </p:txBody>
      </p:sp>
      <p:sp>
        <p:nvSpPr>
          <p:cNvPr id="10" name="CuadroTexto 9">
            <a:extLst>
              <a:ext uri="{FF2B5EF4-FFF2-40B4-BE49-F238E27FC236}">
                <a16:creationId xmlns:a16="http://schemas.microsoft.com/office/drawing/2014/main" id="{17B70302-F553-485C-8DED-84F0A5039BA2}"/>
              </a:ext>
            </a:extLst>
          </p:cNvPr>
          <p:cNvSpPr txBox="1"/>
          <p:nvPr/>
        </p:nvSpPr>
        <p:spPr>
          <a:xfrm>
            <a:off x="8976663" y="1752093"/>
            <a:ext cx="419450" cy="253916"/>
          </a:xfrm>
          <a:prstGeom prst="rect">
            <a:avLst/>
          </a:prstGeom>
          <a:noFill/>
        </p:spPr>
        <p:txBody>
          <a:bodyPr wrap="square" rtlCol="0">
            <a:spAutoFit/>
          </a:bodyPr>
          <a:lstStyle/>
          <a:p>
            <a:r>
              <a:rPr lang="es-CO" sz="1050" b="1" dirty="0">
                <a:solidFill>
                  <a:srgbClr val="00B050"/>
                </a:solidFill>
              </a:rPr>
              <a:t>26%</a:t>
            </a:r>
          </a:p>
        </p:txBody>
      </p:sp>
      <p:sp>
        <p:nvSpPr>
          <p:cNvPr id="21" name="CuadroTexto 20">
            <a:extLst>
              <a:ext uri="{FF2B5EF4-FFF2-40B4-BE49-F238E27FC236}">
                <a16:creationId xmlns:a16="http://schemas.microsoft.com/office/drawing/2014/main" id="{F715A3CD-09A4-4EE9-AB76-AF244EB48343}"/>
              </a:ext>
            </a:extLst>
          </p:cNvPr>
          <p:cNvSpPr txBox="1"/>
          <p:nvPr/>
        </p:nvSpPr>
        <p:spPr>
          <a:xfrm>
            <a:off x="8976663" y="2088641"/>
            <a:ext cx="419450" cy="253916"/>
          </a:xfrm>
          <a:prstGeom prst="rect">
            <a:avLst/>
          </a:prstGeom>
          <a:noFill/>
        </p:spPr>
        <p:txBody>
          <a:bodyPr wrap="square" rtlCol="0">
            <a:spAutoFit/>
          </a:bodyPr>
          <a:lstStyle/>
          <a:p>
            <a:r>
              <a:rPr lang="es-CO" sz="1050" b="1" dirty="0">
                <a:solidFill>
                  <a:srgbClr val="00B050"/>
                </a:solidFill>
              </a:rPr>
              <a:t>74%</a:t>
            </a:r>
          </a:p>
        </p:txBody>
      </p:sp>
      <p:sp>
        <p:nvSpPr>
          <p:cNvPr id="22" name="CuadroTexto 21">
            <a:extLst>
              <a:ext uri="{FF2B5EF4-FFF2-40B4-BE49-F238E27FC236}">
                <a16:creationId xmlns:a16="http://schemas.microsoft.com/office/drawing/2014/main" id="{985B60CC-B28D-40BD-8026-6338BF7CDA23}"/>
              </a:ext>
            </a:extLst>
          </p:cNvPr>
          <p:cNvSpPr txBox="1"/>
          <p:nvPr/>
        </p:nvSpPr>
        <p:spPr>
          <a:xfrm>
            <a:off x="8976662" y="2425189"/>
            <a:ext cx="502897" cy="253916"/>
          </a:xfrm>
          <a:prstGeom prst="rect">
            <a:avLst/>
          </a:prstGeom>
          <a:noFill/>
        </p:spPr>
        <p:txBody>
          <a:bodyPr wrap="square" rtlCol="0">
            <a:spAutoFit/>
          </a:bodyPr>
          <a:lstStyle/>
          <a:p>
            <a:r>
              <a:rPr lang="es-CO" sz="1050" b="1" dirty="0">
                <a:solidFill>
                  <a:srgbClr val="00B050"/>
                </a:solidFill>
              </a:rPr>
              <a:t>0.3%</a:t>
            </a:r>
          </a:p>
        </p:txBody>
      </p:sp>
      <p:sp>
        <p:nvSpPr>
          <p:cNvPr id="23" name="CuadroTexto 22">
            <a:extLst>
              <a:ext uri="{FF2B5EF4-FFF2-40B4-BE49-F238E27FC236}">
                <a16:creationId xmlns:a16="http://schemas.microsoft.com/office/drawing/2014/main" id="{B4071442-3A72-4EF4-995C-F02FB700586C}"/>
              </a:ext>
            </a:extLst>
          </p:cNvPr>
          <p:cNvSpPr txBox="1"/>
          <p:nvPr/>
        </p:nvSpPr>
        <p:spPr>
          <a:xfrm>
            <a:off x="11300953" y="1739183"/>
            <a:ext cx="419450" cy="253916"/>
          </a:xfrm>
          <a:prstGeom prst="rect">
            <a:avLst/>
          </a:prstGeom>
          <a:noFill/>
        </p:spPr>
        <p:txBody>
          <a:bodyPr wrap="square" rtlCol="0">
            <a:spAutoFit/>
          </a:bodyPr>
          <a:lstStyle/>
          <a:p>
            <a:r>
              <a:rPr lang="es-CO" sz="1050" b="1" dirty="0">
                <a:solidFill>
                  <a:srgbClr val="00B050"/>
                </a:solidFill>
              </a:rPr>
              <a:t>34%</a:t>
            </a:r>
          </a:p>
        </p:txBody>
      </p:sp>
      <p:sp>
        <p:nvSpPr>
          <p:cNvPr id="24" name="CuadroTexto 23">
            <a:extLst>
              <a:ext uri="{FF2B5EF4-FFF2-40B4-BE49-F238E27FC236}">
                <a16:creationId xmlns:a16="http://schemas.microsoft.com/office/drawing/2014/main" id="{028B5ED2-8CF0-46D9-88D0-74E37B98B094}"/>
              </a:ext>
            </a:extLst>
          </p:cNvPr>
          <p:cNvSpPr txBox="1"/>
          <p:nvPr/>
        </p:nvSpPr>
        <p:spPr>
          <a:xfrm>
            <a:off x="11300953" y="2075731"/>
            <a:ext cx="419450" cy="253916"/>
          </a:xfrm>
          <a:prstGeom prst="rect">
            <a:avLst/>
          </a:prstGeom>
          <a:noFill/>
        </p:spPr>
        <p:txBody>
          <a:bodyPr wrap="square" rtlCol="0">
            <a:spAutoFit/>
          </a:bodyPr>
          <a:lstStyle/>
          <a:p>
            <a:r>
              <a:rPr lang="es-CO" sz="1050" b="1" dirty="0">
                <a:solidFill>
                  <a:srgbClr val="00B050"/>
                </a:solidFill>
              </a:rPr>
              <a:t>57%</a:t>
            </a:r>
          </a:p>
        </p:txBody>
      </p:sp>
      <p:sp>
        <p:nvSpPr>
          <p:cNvPr id="26" name="CuadroTexto 25">
            <a:extLst>
              <a:ext uri="{FF2B5EF4-FFF2-40B4-BE49-F238E27FC236}">
                <a16:creationId xmlns:a16="http://schemas.microsoft.com/office/drawing/2014/main" id="{B94FF2DA-0761-4802-BB2C-2BC194D8463A}"/>
              </a:ext>
            </a:extLst>
          </p:cNvPr>
          <p:cNvSpPr txBox="1"/>
          <p:nvPr/>
        </p:nvSpPr>
        <p:spPr>
          <a:xfrm>
            <a:off x="11300953" y="2412279"/>
            <a:ext cx="419450" cy="253916"/>
          </a:xfrm>
          <a:prstGeom prst="rect">
            <a:avLst/>
          </a:prstGeom>
          <a:noFill/>
        </p:spPr>
        <p:txBody>
          <a:bodyPr wrap="square" rtlCol="0">
            <a:spAutoFit/>
          </a:bodyPr>
          <a:lstStyle/>
          <a:p>
            <a:r>
              <a:rPr lang="es-CO" sz="1050" b="1" dirty="0">
                <a:solidFill>
                  <a:srgbClr val="00B050"/>
                </a:solidFill>
              </a:rPr>
              <a:t>9%</a:t>
            </a:r>
          </a:p>
        </p:txBody>
      </p:sp>
      <p:pic>
        <p:nvPicPr>
          <p:cNvPr id="8" name="Imagen 7">
            <a:extLst>
              <a:ext uri="{FF2B5EF4-FFF2-40B4-BE49-F238E27FC236}">
                <a16:creationId xmlns:a16="http://schemas.microsoft.com/office/drawing/2014/main" id="{C0B2E508-898C-4F5A-BB94-552FF7E84DA3}"/>
              </a:ext>
            </a:extLst>
          </p:cNvPr>
          <p:cNvPicPr>
            <a:picLocks noChangeAspect="1"/>
          </p:cNvPicPr>
          <p:nvPr/>
        </p:nvPicPr>
        <p:blipFill>
          <a:blip r:embed="rId6"/>
          <a:stretch>
            <a:fillRect/>
          </a:stretch>
        </p:blipFill>
        <p:spPr>
          <a:xfrm>
            <a:off x="992031" y="1178524"/>
            <a:ext cx="4145987" cy="2294452"/>
          </a:xfrm>
          <a:prstGeom prst="rect">
            <a:avLst/>
          </a:prstGeom>
        </p:spPr>
      </p:pic>
      <p:pic>
        <p:nvPicPr>
          <p:cNvPr id="18" name="Imagen 17">
            <a:extLst>
              <a:ext uri="{FF2B5EF4-FFF2-40B4-BE49-F238E27FC236}">
                <a16:creationId xmlns:a16="http://schemas.microsoft.com/office/drawing/2014/main" id="{01DE66F9-BB89-4A71-B525-9A49B67B87EC}"/>
              </a:ext>
            </a:extLst>
          </p:cNvPr>
          <p:cNvPicPr>
            <a:picLocks noChangeAspect="1"/>
          </p:cNvPicPr>
          <p:nvPr/>
        </p:nvPicPr>
        <p:blipFill>
          <a:blip r:embed="rId7"/>
          <a:stretch>
            <a:fillRect/>
          </a:stretch>
        </p:blipFill>
        <p:spPr>
          <a:xfrm>
            <a:off x="6903925" y="3716564"/>
            <a:ext cx="4872198" cy="2614517"/>
          </a:xfrm>
          <a:prstGeom prst="rect">
            <a:avLst/>
          </a:prstGeom>
        </p:spPr>
      </p:pic>
      <p:sp>
        <p:nvSpPr>
          <p:cNvPr id="36" name="CuadroTexto 35">
            <a:extLst>
              <a:ext uri="{FF2B5EF4-FFF2-40B4-BE49-F238E27FC236}">
                <a16:creationId xmlns:a16="http://schemas.microsoft.com/office/drawing/2014/main" id="{0F3F635D-86BF-43D9-BF8E-EC54B563AB14}"/>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31 de marzo de  2019</a:t>
            </a:r>
          </a:p>
        </p:txBody>
      </p:sp>
    </p:spTree>
    <p:extLst>
      <p:ext uri="{BB962C8B-B14F-4D97-AF65-F5344CB8AC3E}">
        <p14:creationId xmlns:p14="http://schemas.microsoft.com/office/powerpoint/2010/main" val="20074998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CuadroTexto 16">
            <a:extLst>
              <a:ext uri="{FF2B5EF4-FFF2-40B4-BE49-F238E27FC236}">
                <a16:creationId xmlns:a16="http://schemas.microsoft.com/office/drawing/2014/main" id="{7D825DAA-985C-4BC9-A772-E3B79DFD6EBC}"/>
              </a:ext>
            </a:extLst>
          </p:cNvPr>
          <p:cNvSpPr txBox="1"/>
          <p:nvPr/>
        </p:nvSpPr>
        <p:spPr>
          <a:xfrm>
            <a:off x="2485170" y="572785"/>
            <a:ext cx="5479117" cy="3693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dirty="0">
                <a:solidFill>
                  <a:schemeClr val="bg1">
                    <a:lumMod val="50000"/>
                  </a:schemeClr>
                </a:solidFill>
              </a:rPr>
              <a:t>Top 10 Inmuebles disponibles.</a:t>
            </a:r>
          </a:p>
        </p:txBody>
      </p:sp>
      <p:sp>
        <p:nvSpPr>
          <p:cNvPr id="28" name="CuadroTexto 27">
            <a:extLst>
              <a:ext uri="{FF2B5EF4-FFF2-40B4-BE49-F238E27FC236}">
                <a16:creationId xmlns:a16="http://schemas.microsoft.com/office/drawing/2014/main" id="{E6EECC03-2560-4906-A61A-B011DBF596E2}"/>
              </a:ext>
            </a:extLst>
          </p:cNvPr>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3" name="Imagen 2">
            <a:extLst>
              <a:ext uri="{FF2B5EF4-FFF2-40B4-BE49-F238E27FC236}">
                <a16:creationId xmlns:a16="http://schemas.microsoft.com/office/drawing/2014/main" id="{DC92E849-6EFF-4390-BA0A-1679EBF64E92}"/>
              </a:ext>
            </a:extLst>
          </p:cNvPr>
          <p:cNvPicPr>
            <a:picLocks noChangeAspect="1"/>
          </p:cNvPicPr>
          <p:nvPr/>
        </p:nvPicPr>
        <p:blipFill>
          <a:blip r:embed="rId4"/>
          <a:stretch>
            <a:fillRect/>
          </a:stretch>
        </p:blipFill>
        <p:spPr>
          <a:xfrm>
            <a:off x="1340660" y="1008478"/>
            <a:ext cx="8927465" cy="5235458"/>
          </a:xfrm>
          <a:prstGeom prst="rect">
            <a:avLst/>
          </a:prstGeom>
        </p:spPr>
      </p:pic>
      <p:sp>
        <p:nvSpPr>
          <p:cNvPr id="12" name="CuadroTexto 11">
            <a:extLst>
              <a:ext uri="{FF2B5EF4-FFF2-40B4-BE49-F238E27FC236}">
                <a16:creationId xmlns:a16="http://schemas.microsoft.com/office/drawing/2014/main" id="{2FBFF529-8CBB-4A2C-ADF5-431A3B7E7690}"/>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31 de marzo de  2019</a:t>
            </a:r>
          </a:p>
        </p:txBody>
      </p:sp>
    </p:spTree>
    <p:extLst>
      <p:ext uri="{BB962C8B-B14F-4D97-AF65-F5344CB8AC3E}">
        <p14:creationId xmlns:p14="http://schemas.microsoft.com/office/powerpoint/2010/main" val="11438225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n 13">
            <a:extLst>
              <a:ext uri="{FF2B5EF4-FFF2-40B4-BE49-F238E27FC236}">
                <a16:creationId xmlns:a16="http://schemas.microsoft.com/office/drawing/2014/main" id="{2258912C-D2FF-43CD-BE82-5656F79FD29A}"/>
              </a:ext>
            </a:extLst>
          </p:cNvPr>
          <p:cNvPicPr>
            <a:picLocks noChangeAspect="1"/>
          </p:cNvPicPr>
          <p:nvPr/>
        </p:nvPicPr>
        <p:blipFill>
          <a:blip r:embed="rId2"/>
          <a:stretch>
            <a:fillRect/>
          </a:stretch>
        </p:blipFill>
        <p:spPr>
          <a:xfrm>
            <a:off x="5832046" y="3544181"/>
            <a:ext cx="5326011" cy="2915801"/>
          </a:xfrm>
          <a:prstGeom prst="rect">
            <a:avLst/>
          </a:prstGeom>
        </p:spPr>
      </p:pic>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CuadroTexto 16">
            <a:extLst>
              <a:ext uri="{FF2B5EF4-FFF2-40B4-BE49-F238E27FC236}">
                <a16:creationId xmlns:a16="http://schemas.microsoft.com/office/drawing/2014/main" id="{7D825DAA-985C-4BC9-A772-E3B79DFD6EBC}"/>
              </a:ext>
            </a:extLst>
          </p:cNvPr>
          <p:cNvSpPr txBox="1"/>
          <p:nvPr/>
        </p:nvSpPr>
        <p:spPr>
          <a:xfrm>
            <a:off x="2485170" y="214976"/>
            <a:ext cx="5479117" cy="3693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dirty="0">
                <a:solidFill>
                  <a:schemeClr val="bg1">
                    <a:lumMod val="50000"/>
                  </a:schemeClr>
                </a:solidFill>
              </a:rPr>
              <a:t>Análisis inmuebles vendidos a marzo de 2019</a:t>
            </a:r>
          </a:p>
        </p:txBody>
      </p:sp>
      <p:cxnSp>
        <p:nvCxnSpPr>
          <p:cNvPr id="19" name="Conector recto 18">
            <a:extLst>
              <a:ext uri="{FF2B5EF4-FFF2-40B4-BE49-F238E27FC236}">
                <a16:creationId xmlns:a16="http://schemas.microsoft.com/office/drawing/2014/main" id="{06E23E6D-C9B8-4B93-8F31-8887408B0FF4}"/>
              </a:ext>
            </a:extLst>
          </p:cNvPr>
          <p:cNvCxnSpPr/>
          <p:nvPr/>
        </p:nvCxnSpPr>
        <p:spPr>
          <a:xfrm>
            <a:off x="5248712" y="3801134"/>
            <a:ext cx="0" cy="2614523"/>
          </a:xfrm>
          <a:prstGeom prst="line">
            <a:avLst/>
          </a:prstGeom>
          <a:ln w="6350"/>
        </p:spPr>
        <p:style>
          <a:lnRef idx="2">
            <a:schemeClr val="accent1"/>
          </a:lnRef>
          <a:fillRef idx="0">
            <a:schemeClr val="accent1"/>
          </a:fillRef>
          <a:effectRef idx="1">
            <a:schemeClr val="accent1"/>
          </a:effectRef>
          <a:fontRef idx="minor">
            <a:schemeClr val="tx1"/>
          </a:fontRef>
        </p:style>
      </p:cxnSp>
      <p:cxnSp>
        <p:nvCxnSpPr>
          <p:cNvPr id="25" name="Conector recto 24">
            <a:extLst>
              <a:ext uri="{FF2B5EF4-FFF2-40B4-BE49-F238E27FC236}">
                <a16:creationId xmlns:a16="http://schemas.microsoft.com/office/drawing/2014/main" id="{D4D3D309-3D4E-4E01-B15F-325C53312FF2}"/>
              </a:ext>
            </a:extLst>
          </p:cNvPr>
          <p:cNvCxnSpPr/>
          <p:nvPr/>
        </p:nvCxnSpPr>
        <p:spPr>
          <a:xfrm>
            <a:off x="5248712" y="1017357"/>
            <a:ext cx="0" cy="2614523"/>
          </a:xfrm>
          <a:prstGeom prst="line">
            <a:avLst/>
          </a:prstGeom>
          <a:ln w="6350"/>
        </p:spPr>
        <p:style>
          <a:lnRef idx="2">
            <a:schemeClr val="accent1"/>
          </a:lnRef>
          <a:fillRef idx="0">
            <a:schemeClr val="accent1"/>
          </a:fillRef>
          <a:effectRef idx="1">
            <a:schemeClr val="accent1"/>
          </a:effectRef>
          <a:fontRef idx="minor">
            <a:schemeClr val="tx1"/>
          </a:fontRef>
        </p:style>
      </p:cxnSp>
      <p:sp>
        <p:nvSpPr>
          <p:cNvPr id="28" name="CuadroTexto 27">
            <a:extLst>
              <a:ext uri="{FF2B5EF4-FFF2-40B4-BE49-F238E27FC236}">
                <a16:creationId xmlns:a16="http://schemas.microsoft.com/office/drawing/2014/main" id="{E6EECC03-2560-4906-A61A-B011DBF596E2}"/>
              </a:ext>
            </a:extLst>
          </p:cNvPr>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sp>
        <p:nvSpPr>
          <p:cNvPr id="31" name="CuadroTexto 30">
            <a:extLst>
              <a:ext uri="{FF2B5EF4-FFF2-40B4-BE49-F238E27FC236}">
                <a16:creationId xmlns:a16="http://schemas.microsoft.com/office/drawing/2014/main" id="{27AA210D-649C-432A-BAD5-D3FE65C021B1}"/>
              </a:ext>
            </a:extLst>
          </p:cNvPr>
          <p:cNvSpPr txBox="1"/>
          <p:nvPr/>
        </p:nvSpPr>
        <p:spPr>
          <a:xfrm>
            <a:off x="5612940" y="3486450"/>
            <a:ext cx="6096000"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Evolución de ventas por rangos de valor.</a:t>
            </a:r>
          </a:p>
        </p:txBody>
      </p:sp>
      <p:sp>
        <p:nvSpPr>
          <p:cNvPr id="32" name="CuadroTexto 31">
            <a:extLst>
              <a:ext uri="{FF2B5EF4-FFF2-40B4-BE49-F238E27FC236}">
                <a16:creationId xmlns:a16="http://schemas.microsoft.com/office/drawing/2014/main" id="{D6393E48-C365-4365-97EA-46F9F6AC5D55}"/>
              </a:ext>
            </a:extLst>
          </p:cNvPr>
          <p:cNvSpPr txBox="1"/>
          <p:nvPr/>
        </p:nvSpPr>
        <p:spPr>
          <a:xfrm>
            <a:off x="-262390" y="935028"/>
            <a:ext cx="6095999"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Ventas por tipo de inmueble.</a:t>
            </a:r>
          </a:p>
        </p:txBody>
      </p:sp>
      <p:cxnSp>
        <p:nvCxnSpPr>
          <p:cNvPr id="20" name="Conector recto 19">
            <a:extLst>
              <a:ext uri="{FF2B5EF4-FFF2-40B4-BE49-F238E27FC236}">
                <a16:creationId xmlns:a16="http://schemas.microsoft.com/office/drawing/2014/main" id="{FF4FD7E4-D671-4250-A11F-D48C2EA57086}"/>
              </a:ext>
            </a:extLst>
          </p:cNvPr>
          <p:cNvCxnSpPr>
            <a:cxnSpLocks/>
          </p:cNvCxnSpPr>
          <p:nvPr/>
        </p:nvCxnSpPr>
        <p:spPr>
          <a:xfrm>
            <a:off x="5948918" y="3461530"/>
            <a:ext cx="4999512" cy="0"/>
          </a:xfrm>
          <a:prstGeom prst="line">
            <a:avLst/>
          </a:prstGeom>
          <a:ln w="6350"/>
        </p:spPr>
        <p:style>
          <a:lnRef idx="2">
            <a:schemeClr val="accent1"/>
          </a:lnRef>
          <a:fillRef idx="0">
            <a:schemeClr val="accent1"/>
          </a:fillRef>
          <a:effectRef idx="1">
            <a:schemeClr val="accent1"/>
          </a:effectRef>
          <a:fontRef idx="minor">
            <a:schemeClr val="tx1"/>
          </a:fontRef>
        </p:style>
      </p:cxnSp>
      <p:sp>
        <p:nvSpPr>
          <p:cNvPr id="22" name="CuadroTexto 21">
            <a:extLst>
              <a:ext uri="{FF2B5EF4-FFF2-40B4-BE49-F238E27FC236}">
                <a16:creationId xmlns:a16="http://schemas.microsoft.com/office/drawing/2014/main" id="{4E7EDFF4-F292-4355-95F1-30D33E45CF7C}"/>
              </a:ext>
            </a:extLst>
          </p:cNvPr>
          <p:cNvSpPr txBox="1"/>
          <p:nvPr/>
        </p:nvSpPr>
        <p:spPr>
          <a:xfrm>
            <a:off x="10830676" y="1033166"/>
            <a:ext cx="843632" cy="200055"/>
          </a:xfrm>
          <a:prstGeom prst="rect">
            <a:avLst/>
          </a:prstGeom>
          <a:noFill/>
        </p:spPr>
        <p:txBody>
          <a:bodyPr wrap="square" rtlCol="0">
            <a:spAutoFit/>
          </a:bodyPr>
          <a:lstStyle/>
          <a:p>
            <a:pPr algn="r"/>
            <a:r>
              <a:rPr lang="es-CO" sz="700" i="1" dirty="0">
                <a:solidFill>
                  <a:schemeClr val="bg1">
                    <a:lumMod val="50000"/>
                  </a:schemeClr>
                </a:solidFill>
                <a:latin typeface="Arial Narrow" panose="020B0606020202030204" pitchFamily="34" charset="0"/>
              </a:rPr>
              <a:t>Cifras en Millones $</a:t>
            </a:r>
          </a:p>
        </p:txBody>
      </p:sp>
      <p:sp>
        <p:nvSpPr>
          <p:cNvPr id="21" name="CuadroTexto 20">
            <a:extLst>
              <a:ext uri="{FF2B5EF4-FFF2-40B4-BE49-F238E27FC236}">
                <a16:creationId xmlns:a16="http://schemas.microsoft.com/office/drawing/2014/main" id="{346993E1-69DA-4E7D-A372-B73742332FE1}"/>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31 de marzo de  2019</a:t>
            </a:r>
          </a:p>
        </p:txBody>
      </p:sp>
      <p:pic>
        <p:nvPicPr>
          <p:cNvPr id="6" name="Imagen 5">
            <a:extLst>
              <a:ext uri="{FF2B5EF4-FFF2-40B4-BE49-F238E27FC236}">
                <a16:creationId xmlns:a16="http://schemas.microsoft.com/office/drawing/2014/main" id="{1CB5A406-9C80-4168-97D1-A0D11300021F}"/>
              </a:ext>
            </a:extLst>
          </p:cNvPr>
          <p:cNvPicPr>
            <a:picLocks noChangeAspect="1"/>
          </p:cNvPicPr>
          <p:nvPr/>
        </p:nvPicPr>
        <p:blipFill>
          <a:blip r:embed="rId5"/>
          <a:stretch>
            <a:fillRect/>
          </a:stretch>
        </p:blipFill>
        <p:spPr>
          <a:xfrm>
            <a:off x="1033943" y="1556449"/>
            <a:ext cx="3214193" cy="4217519"/>
          </a:xfrm>
          <a:prstGeom prst="rect">
            <a:avLst/>
          </a:prstGeom>
        </p:spPr>
      </p:pic>
      <p:sp>
        <p:nvSpPr>
          <p:cNvPr id="33" name="CuadroTexto 32">
            <a:extLst>
              <a:ext uri="{FF2B5EF4-FFF2-40B4-BE49-F238E27FC236}">
                <a16:creationId xmlns:a16="http://schemas.microsoft.com/office/drawing/2014/main" id="{427B2EED-A47A-419F-9524-7BAB1ED3C2C8}"/>
              </a:ext>
            </a:extLst>
          </p:cNvPr>
          <p:cNvSpPr txBox="1"/>
          <p:nvPr/>
        </p:nvSpPr>
        <p:spPr>
          <a:xfrm>
            <a:off x="7468528" y="937317"/>
            <a:ext cx="2781977"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Participación ventas por tipo de inmueble.</a:t>
            </a:r>
          </a:p>
        </p:txBody>
      </p:sp>
      <p:pic>
        <p:nvPicPr>
          <p:cNvPr id="3" name="Imagen 2">
            <a:extLst>
              <a:ext uri="{FF2B5EF4-FFF2-40B4-BE49-F238E27FC236}">
                <a16:creationId xmlns:a16="http://schemas.microsoft.com/office/drawing/2014/main" id="{2C7819B4-60ED-471B-9174-3A050014EEDF}"/>
              </a:ext>
            </a:extLst>
          </p:cNvPr>
          <p:cNvPicPr>
            <a:picLocks noChangeAspect="1"/>
          </p:cNvPicPr>
          <p:nvPr/>
        </p:nvPicPr>
        <p:blipFill>
          <a:blip r:embed="rId6"/>
          <a:stretch>
            <a:fillRect/>
          </a:stretch>
        </p:blipFill>
        <p:spPr>
          <a:xfrm>
            <a:off x="7125766" y="1265899"/>
            <a:ext cx="3467503" cy="2115113"/>
          </a:xfrm>
          <a:prstGeom prst="rect">
            <a:avLst/>
          </a:prstGeom>
        </p:spPr>
      </p:pic>
    </p:spTree>
    <p:extLst>
      <p:ext uri="{BB962C8B-B14F-4D97-AF65-F5344CB8AC3E}">
        <p14:creationId xmlns:p14="http://schemas.microsoft.com/office/powerpoint/2010/main" val="4135751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CuadroTexto 16">
            <a:extLst>
              <a:ext uri="{FF2B5EF4-FFF2-40B4-BE49-F238E27FC236}">
                <a16:creationId xmlns:a16="http://schemas.microsoft.com/office/drawing/2014/main" id="{7D825DAA-985C-4BC9-A772-E3B79DFD6EBC}"/>
              </a:ext>
            </a:extLst>
          </p:cNvPr>
          <p:cNvSpPr txBox="1"/>
          <p:nvPr/>
        </p:nvSpPr>
        <p:spPr>
          <a:xfrm>
            <a:off x="2371745" y="206246"/>
            <a:ext cx="5479117" cy="707886"/>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000" dirty="0">
                <a:solidFill>
                  <a:schemeClr val="bg1">
                    <a:lumMod val="50000"/>
                  </a:schemeClr>
                </a:solidFill>
              </a:rPr>
              <a:t>Evolución proceso Comercialización durante el 2019</a:t>
            </a:r>
          </a:p>
          <a:p>
            <a:endParaRPr lang="es-CO" sz="2000" dirty="0">
              <a:solidFill>
                <a:schemeClr val="bg1">
                  <a:lumMod val="50000"/>
                </a:schemeClr>
              </a:solidFill>
            </a:endParaRPr>
          </a:p>
        </p:txBody>
      </p:sp>
      <p:cxnSp>
        <p:nvCxnSpPr>
          <p:cNvPr id="19" name="Conector recto 18">
            <a:extLst>
              <a:ext uri="{FF2B5EF4-FFF2-40B4-BE49-F238E27FC236}">
                <a16:creationId xmlns:a16="http://schemas.microsoft.com/office/drawing/2014/main" id="{06E23E6D-C9B8-4B93-8F31-8887408B0FF4}"/>
              </a:ext>
            </a:extLst>
          </p:cNvPr>
          <p:cNvCxnSpPr/>
          <p:nvPr/>
        </p:nvCxnSpPr>
        <p:spPr>
          <a:xfrm>
            <a:off x="6096000" y="3994081"/>
            <a:ext cx="0" cy="2614523"/>
          </a:xfrm>
          <a:prstGeom prst="line">
            <a:avLst/>
          </a:prstGeom>
          <a:ln w="6350"/>
        </p:spPr>
        <p:style>
          <a:lnRef idx="2">
            <a:schemeClr val="accent1"/>
          </a:lnRef>
          <a:fillRef idx="0">
            <a:schemeClr val="accent1"/>
          </a:fillRef>
          <a:effectRef idx="1">
            <a:schemeClr val="accent1"/>
          </a:effectRef>
          <a:fontRef idx="minor">
            <a:schemeClr val="tx1"/>
          </a:fontRef>
        </p:style>
      </p:cxnSp>
      <p:sp>
        <p:nvSpPr>
          <p:cNvPr id="21" name="CuadroTexto 20">
            <a:extLst>
              <a:ext uri="{FF2B5EF4-FFF2-40B4-BE49-F238E27FC236}">
                <a16:creationId xmlns:a16="http://schemas.microsoft.com/office/drawing/2014/main" id="{9118B929-B64E-48A5-A9DB-A38CCB53F18F}"/>
              </a:ext>
            </a:extLst>
          </p:cNvPr>
          <p:cNvSpPr txBox="1"/>
          <p:nvPr/>
        </p:nvSpPr>
        <p:spPr>
          <a:xfrm>
            <a:off x="676251" y="3597533"/>
            <a:ext cx="4583377"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Valor ventas por mes año 2019</a:t>
            </a:r>
          </a:p>
        </p:txBody>
      </p:sp>
      <p:sp>
        <p:nvSpPr>
          <p:cNvPr id="22" name="CuadroTexto 21">
            <a:extLst>
              <a:ext uri="{FF2B5EF4-FFF2-40B4-BE49-F238E27FC236}">
                <a16:creationId xmlns:a16="http://schemas.microsoft.com/office/drawing/2014/main" id="{DC09FC08-9993-4E5A-B241-7B57612B8BDE}"/>
              </a:ext>
            </a:extLst>
          </p:cNvPr>
          <p:cNvSpPr txBox="1"/>
          <p:nvPr/>
        </p:nvSpPr>
        <p:spPr>
          <a:xfrm>
            <a:off x="6819997" y="3875323"/>
            <a:ext cx="4695747"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Cantidad unidades comerciales vendidas por mes año 2019.</a:t>
            </a:r>
          </a:p>
        </p:txBody>
      </p:sp>
      <p:sp>
        <p:nvSpPr>
          <p:cNvPr id="23" name="CuadroTexto 22">
            <a:extLst>
              <a:ext uri="{FF2B5EF4-FFF2-40B4-BE49-F238E27FC236}">
                <a16:creationId xmlns:a16="http://schemas.microsoft.com/office/drawing/2014/main" id="{1C25BC2E-3063-41B8-B65B-0613E2C39D43}"/>
              </a:ext>
            </a:extLst>
          </p:cNvPr>
          <p:cNvSpPr txBox="1"/>
          <p:nvPr/>
        </p:nvSpPr>
        <p:spPr>
          <a:xfrm>
            <a:off x="6463081" y="6327021"/>
            <a:ext cx="4063566" cy="2308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algn="l"/>
            <a:r>
              <a:rPr lang="es-CO" sz="900" dirty="0">
                <a:solidFill>
                  <a:srgbClr val="00B050"/>
                </a:solidFill>
              </a:rPr>
              <a:t>Promedio</a:t>
            </a:r>
            <a:r>
              <a:rPr lang="es-CO" sz="800" b="0" dirty="0">
                <a:solidFill>
                  <a:srgbClr val="00B050"/>
                </a:solidFill>
              </a:rPr>
              <a:t>: 24 unidades vendidas por mes.</a:t>
            </a:r>
            <a:endParaRPr lang="es-CO" sz="900" b="0" dirty="0">
              <a:solidFill>
                <a:srgbClr val="00B050"/>
              </a:solidFill>
            </a:endParaRPr>
          </a:p>
        </p:txBody>
      </p:sp>
      <p:cxnSp>
        <p:nvCxnSpPr>
          <p:cNvPr id="25" name="Conector recto 24">
            <a:extLst>
              <a:ext uri="{FF2B5EF4-FFF2-40B4-BE49-F238E27FC236}">
                <a16:creationId xmlns:a16="http://schemas.microsoft.com/office/drawing/2014/main" id="{D4D3D309-3D4E-4E01-B15F-325C53312FF2}"/>
              </a:ext>
            </a:extLst>
          </p:cNvPr>
          <p:cNvCxnSpPr/>
          <p:nvPr/>
        </p:nvCxnSpPr>
        <p:spPr>
          <a:xfrm>
            <a:off x="6096000" y="1098672"/>
            <a:ext cx="0" cy="2614523"/>
          </a:xfrm>
          <a:prstGeom prst="line">
            <a:avLst/>
          </a:prstGeom>
          <a:ln w="6350"/>
        </p:spPr>
        <p:style>
          <a:lnRef idx="2">
            <a:schemeClr val="accent1"/>
          </a:lnRef>
          <a:fillRef idx="0">
            <a:schemeClr val="accent1"/>
          </a:fillRef>
          <a:effectRef idx="1">
            <a:schemeClr val="accent1"/>
          </a:effectRef>
          <a:fontRef idx="minor">
            <a:schemeClr val="tx1"/>
          </a:fontRef>
        </p:style>
      </p:cxnSp>
      <p:sp>
        <p:nvSpPr>
          <p:cNvPr id="27" name="CuadroTexto 26">
            <a:extLst>
              <a:ext uri="{FF2B5EF4-FFF2-40B4-BE49-F238E27FC236}">
                <a16:creationId xmlns:a16="http://schemas.microsoft.com/office/drawing/2014/main" id="{78CC1F1B-2D8D-49E1-86FC-B54BD6A87BF1}"/>
              </a:ext>
            </a:extLst>
          </p:cNvPr>
          <p:cNvSpPr txBox="1"/>
          <p:nvPr/>
        </p:nvSpPr>
        <p:spPr>
          <a:xfrm>
            <a:off x="7382315" y="954798"/>
            <a:ext cx="3720336"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Ventas por estado legal</a:t>
            </a:r>
          </a:p>
        </p:txBody>
      </p:sp>
      <p:sp>
        <p:nvSpPr>
          <p:cNvPr id="28" name="CuadroTexto 27">
            <a:extLst>
              <a:ext uri="{FF2B5EF4-FFF2-40B4-BE49-F238E27FC236}">
                <a16:creationId xmlns:a16="http://schemas.microsoft.com/office/drawing/2014/main" id="{774B218A-06E1-4745-B3AD-AF855685ACAC}"/>
              </a:ext>
            </a:extLst>
          </p:cNvPr>
          <p:cNvSpPr txBox="1"/>
          <p:nvPr/>
        </p:nvSpPr>
        <p:spPr>
          <a:xfrm>
            <a:off x="5109385" y="1319058"/>
            <a:ext cx="843632" cy="200055"/>
          </a:xfrm>
          <a:prstGeom prst="rect">
            <a:avLst/>
          </a:prstGeom>
          <a:noFill/>
        </p:spPr>
        <p:txBody>
          <a:bodyPr wrap="square" rtlCol="0">
            <a:spAutoFit/>
          </a:bodyPr>
          <a:lstStyle/>
          <a:p>
            <a:pPr algn="r"/>
            <a:r>
              <a:rPr lang="es-CO" sz="700" i="1" dirty="0">
                <a:solidFill>
                  <a:schemeClr val="bg1">
                    <a:lumMod val="50000"/>
                  </a:schemeClr>
                </a:solidFill>
                <a:latin typeface="Arial Narrow" panose="020B0606020202030204" pitchFamily="34" charset="0"/>
              </a:rPr>
              <a:t>Cifras en Millones $</a:t>
            </a:r>
          </a:p>
        </p:txBody>
      </p:sp>
      <p:sp>
        <p:nvSpPr>
          <p:cNvPr id="29" name="CuadroTexto 28">
            <a:extLst>
              <a:ext uri="{FF2B5EF4-FFF2-40B4-BE49-F238E27FC236}">
                <a16:creationId xmlns:a16="http://schemas.microsoft.com/office/drawing/2014/main" id="{EBB154D6-1934-4507-9DE7-C1E74F793DC9}"/>
              </a:ext>
            </a:extLst>
          </p:cNvPr>
          <p:cNvSpPr txBox="1"/>
          <p:nvPr/>
        </p:nvSpPr>
        <p:spPr>
          <a:xfrm>
            <a:off x="11286409" y="1319058"/>
            <a:ext cx="843632" cy="200055"/>
          </a:xfrm>
          <a:prstGeom prst="rect">
            <a:avLst/>
          </a:prstGeom>
          <a:noFill/>
        </p:spPr>
        <p:txBody>
          <a:bodyPr wrap="square" rtlCol="0">
            <a:spAutoFit/>
          </a:bodyPr>
          <a:lstStyle/>
          <a:p>
            <a:pPr algn="r"/>
            <a:r>
              <a:rPr lang="es-CO" sz="700" i="1" dirty="0">
                <a:solidFill>
                  <a:schemeClr val="bg1">
                    <a:lumMod val="50000"/>
                  </a:schemeClr>
                </a:solidFill>
                <a:latin typeface="Arial Narrow" panose="020B0606020202030204" pitchFamily="34" charset="0"/>
              </a:rPr>
              <a:t>Cifras en Millones $</a:t>
            </a:r>
          </a:p>
        </p:txBody>
      </p:sp>
      <p:sp>
        <p:nvSpPr>
          <p:cNvPr id="30" name="CuadroTexto 29">
            <a:extLst>
              <a:ext uri="{FF2B5EF4-FFF2-40B4-BE49-F238E27FC236}">
                <a16:creationId xmlns:a16="http://schemas.microsoft.com/office/drawing/2014/main" id="{EABD02E6-167B-41E8-9ED2-3377ABA072A8}"/>
              </a:ext>
            </a:extLst>
          </p:cNvPr>
          <p:cNvSpPr txBox="1"/>
          <p:nvPr/>
        </p:nvSpPr>
        <p:spPr>
          <a:xfrm>
            <a:off x="5111304" y="4028955"/>
            <a:ext cx="843632" cy="200055"/>
          </a:xfrm>
          <a:prstGeom prst="rect">
            <a:avLst/>
          </a:prstGeom>
          <a:noFill/>
        </p:spPr>
        <p:txBody>
          <a:bodyPr wrap="square" rtlCol="0">
            <a:spAutoFit/>
          </a:bodyPr>
          <a:lstStyle/>
          <a:p>
            <a:pPr algn="r"/>
            <a:r>
              <a:rPr lang="es-CO" sz="700" i="1" dirty="0">
                <a:solidFill>
                  <a:schemeClr val="bg1">
                    <a:lumMod val="50000"/>
                  </a:schemeClr>
                </a:solidFill>
                <a:latin typeface="Arial Narrow" panose="020B0606020202030204" pitchFamily="34" charset="0"/>
              </a:rPr>
              <a:t>Cifras en Millones $</a:t>
            </a:r>
          </a:p>
        </p:txBody>
      </p:sp>
      <p:sp>
        <p:nvSpPr>
          <p:cNvPr id="31" name="CuadroTexto 30">
            <a:extLst>
              <a:ext uri="{FF2B5EF4-FFF2-40B4-BE49-F238E27FC236}">
                <a16:creationId xmlns:a16="http://schemas.microsoft.com/office/drawing/2014/main" id="{573E06FE-4860-4E86-BDCF-A6EC732A2D65}"/>
              </a:ext>
            </a:extLst>
          </p:cNvPr>
          <p:cNvSpPr txBox="1"/>
          <p:nvPr/>
        </p:nvSpPr>
        <p:spPr>
          <a:xfrm>
            <a:off x="1009009" y="906626"/>
            <a:ext cx="3917882"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Tablero de gestión de ventas 2019</a:t>
            </a:r>
          </a:p>
        </p:txBody>
      </p:sp>
      <p:sp>
        <p:nvSpPr>
          <p:cNvPr id="32" name="CuadroTexto 31">
            <a:extLst>
              <a:ext uri="{FF2B5EF4-FFF2-40B4-BE49-F238E27FC236}">
                <a16:creationId xmlns:a16="http://schemas.microsoft.com/office/drawing/2014/main" id="{8C7851F7-6170-4FBE-BA3C-1740698B33EC}"/>
              </a:ext>
            </a:extLst>
          </p:cNvPr>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cxnSp>
        <p:nvCxnSpPr>
          <p:cNvPr id="26" name="Conector recto 25">
            <a:extLst>
              <a:ext uri="{FF2B5EF4-FFF2-40B4-BE49-F238E27FC236}">
                <a16:creationId xmlns:a16="http://schemas.microsoft.com/office/drawing/2014/main" id="{9A9DED38-20DD-4DA0-BEDC-BCC938D21D23}"/>
              </a:ext>
            </a:extLst>
          </p:cNvPr>
          <p:cNvCxnSpPr>
            <a:cxnSpLocks/>
          </p:cNvCxnSpPr>
          <p:nvPr/>
        </p:nvCxnSpPr>
        <p:spPr>
          <a:xfrm>
            <a:off x="512055" y="3429000"/>
            <a:ext cx="4999512" cy="0"/>
          </a:xfrm>
          <a:prstGeom prst="line">
            <a:avLst/>
          </a:prstGeom>
          <a:ln w="6350"/>
        </p:spPr>
        <p:style>
          <a:lnRef idx="2">
            <a:schemeClr val="accent1"/>
          </a:lnRef>
          <a:fillRef idx="0">
            <a:schemeClr val="accent1"/>
          </a:fillRef>
          <a:effectRef idx="1">
            <a:schemeClr val="accent1"/>
          </a:effectRef>
          <a:fontRef idx="minor">
            <a:schemeClr val="tx1"/>
          </a:fontRef>
        </p:style>
      </p:cxnSp>
      <p:cxnSp>
        <p:nvCxnSpPr>
          <p:cNvPr id="33" name="Conector recto 32">
            <a:extLst>
              <a:ext uri="{FF2B5EF4-FFF2-40B4-BE49-F238E27FC236}">
                <a16:creationId xmlns:a16="http://schemas.microsoft.com/office/drawing/2014/main" id="{7927F9E1-D265-4F76-A880-FC642BF086F3}"/>
              </a:ext>
            </a:extLst>
          </p:cNvPr>
          <p:cNvCxnSpPr>
            <a:cxnSpLocks/>
          </p:cNvCxnSpPr>
          <p:nvPr/>
        </p:nvCxnSpPr>
        <p:spPr>
          <a:xfrm>
            <a:off x="6432277" y="3778768"/>
            <a:ext cx="4999512" cy="0"/>
          </a:xfrm>
          <a:prstGeom prst="line">
            <a:avLst/>
          </a:prstGeom>
          <a:ln w="6350"/>
        </p:spPr>
        <p:style>
          <a:lnRef idx="2">
            <a:schemeClr val="accent1"/>
          </a:lnRef>
          <a:fillRef idx="0">
            <a:schemeClr val="accent1"/>
          </a:fillRef>
          <a:effectRef idx="1">
            <a:schemeClr val="accent1"/>
          </a:effectRef>
          <a:fontRef idx="minor">
            <a:schemeClr val="tx1"/>
          </a:fontRef>
        </p:style>
      </p:cxnSp>
      <p:sp>
        <p:nvSpPr>
          <p:cNvPr id="24" name="CuadroTexto 23">
            <a:extLst>
              <a:ext uri="{FF2B5EF4-FFF2-40B4-BE49-F238E27FC236}">
                <a16:creationId xmlns:a16="http://schemas.microsoft.com/office/drawing/2014/main" id="{6DB37171-5B88-457C-B8CF-AD861F5696FB}"/>
              </a:ext>
            </a:extLst>
          </p:cNvPr>
          <p:cNvSpPr txBox="1"/>
          <p:nvPr/>
        </p:nvSpPr>
        <p:spPr>
          <a:xfrm>
            <a:off x="39147" y="6591481"/>
            <a:ext cx="3927903" cy="246221"/>
          </a:xfrm>
          <a:prstGeom prst="rect">
            <a:avLst/>
          </a:prstGeom>
          <a:noFill/>
        </p:spPr>
        <p:txBody>
          <a:bodyPr wrap="square" rtlCol="0">
            <a:spAutoFit/>
          </a:bodyPr>
          <a:lstStyle/>
          <a:p>
            <a:r>
              <a:rPr lang="es-CO" sz="1000" i="1" dirty="0">
                <a:solidFill>
                  <a:schemeClr val="bg1"/>
                </a:solidFill>
              </a:rPr>
              <a:t>Fuente de la información – CISA informe a corte  31 de marzo de  2019</a:t>
            </a:r>
          </a:p>
        </p:txBody>
      </p:sp>
      <p:pic>
        <p:nvPicPr>
          <p:cNvPr id="3" name="Imagen 2">
            <a:extLst>
              <a:ext uri="{FF2B5EF4-FFF2-40B4-BE49-F238E27FC236}">
                <a16:creationId xmlns:a16="http://schemas.microsoft.com/office/drawing/2014/main" id="{11E4AD8F-0D28-458C-AAA5-F096AAB70016}"/>
              </a:ext>
            </a:extLst>
          </p:cNvPr>
          <p:cNvPicPr>
            <a:picLocks noChangeAspect="1"/>
          </p:cNvPicPr>
          <p:nvPr/>
        </p:nvPicPr>
        <p:blipFill>
          <a:blip r:embed="rId4"/>
          <a:stretch>
            <a:fillRect/>
          </a:stretch>
        </p:blipFill>
        <p:spPr>
          <a:xfrm>
            <a:off x="7122126" y="1254531"/>
            <a:ext cx="3881426" cy="2417497"/>
          </a:xfrm>
          <a:prstGeom prst="rect">
            <a:avLst/>
          </a:prstGeom>
        </p:spPr>
      </p:pic>
      <p:pic>
        <p:nvPicPr>
          <p:cNvPr id="4" name="Imagen 3">
            <a:extLst>
              <a:ext uri="{FF2B5EF4-FFF2-40B4-BE49-F238E27FC236}">
                <a16:creationId xmlns:a16="http://schemas.microsoft.com/office/drawing/2014/main" id="{68B98635-93DB-4D25-BF6F-641963CCD61D}"/>
              </a:ext>
            </a:extLst>
          </p:cNvPr>
          <p:cNvPicPr>
            <a:picLocks noChangeAspect="1"/>
          </p:cNvPicPr>
          <p:nvPr/>
        </p:nvPicPr>
        <p:blipFill>
          <a:blip r:embed="rId5"/>
          <a:stretch>
            <a:fillRect/>
          </a:stretch>
        </p:blipFill>
        <p:spPr>
          <a:xfrm>
            <a:off x="1009009" y="3930481"/>
            <a:ext cx="3735215" cy="2353921"/>
          </a:xfrm>
          <a:prstGeom prst="rect">
            <a:avLst/>
          </a:prstGeom>
        </p:spPr>
      </p:pic>
      <p:pic>
        <p:nvPicPr>
          <p:cNvPr id="5" name="Imagen 4">
            <a:extLst>
              <a:ext uri="{FF2B5EF4-FFF2-40B4-BE49-F238E27FC236}">
                <a16:creationId xmlns:a16="http://schemas.microsoft.com/office/drawing/2014/main" id="{A16BA87A-1120-4A57-A723-973EBA7C04BD}"/>
              </a:ext>
            </a:extLst>
          </p:cNvPr>
          <p:cNvPicPr>
            <a:picLocks noChangeAspect="1"/>
          </p:cNvPicPr>
          <p:nvPr/>
        </p:nvPicPr>
        <p:blipFill>
          <a:blip r:embed="rId6"/>
          <a:stretch>
            <a:fillRect/>
          </a:stretch>
        </p:blipFill>
        <p:spPr>
          <a:xfrm>
            <a:off x="6772536" y="4345719"/>
            <a:ext cx="4652337" cy="1981301"/>
          </a:xfrm>
          <a:prstGeom prst="rect">
            <a:avLst/>
          </a:prstGeom>
        </p:spPr>
      </p:pic>
      <p:pic>
        <p:nvPicPr>
          <p:cNvPr id="7" name="Imagen 6">
            <a:extLst>
              <a:ext uri="{FF2B5EF4-FFF2-40B4-BE49-F238E27FC236}">
                <a16:creationId xmlns:a16="http://schemas.microsoft.com/office/drawing/2014/main" id="{0BB0B9FE-26DF-46B5-B1A0-78F385AF617A}"/>
              </a:ext>
            </a:extLst>
          </p:cNvPr>
          <p:cNvPicPr>
            <a:picLocks noChangeAspect="1"/>
          </p:cNvPicPr>
          <p:nvPr/>
        </p:nvPicPr>
        <p:blipFill>
          <a:blip r:embed="rId7"/>
          <a:stretch>
            <a:fillRect/>
          </a:stretch>
        </p:blipFill>
        <p:spPr>
          <a:xfrm>
            <a:off x="778112" y="1661071"/>
            <a:ext cx="4733333" cy="1304762"/>
          </a:xfrm>
          <a:prstGeom prst="rect">
            <a:avLst/>
          </a:prstGeom>
        </p:spPr>
      </p:pic>
      <p:sp>
        <p:nvSpPr>
          <p:cNvPr id="35" name="CuadroTexto 34">
            <a:extLst>
              <a:ext uri="{FF2B5EF4-FFF2-40B4-BE49-F238E27FC236}">
                <a16:creationId xmlns:a16="http://schemas.microsoft.com/office/drawing/2014/main" id="{D4ECF138-6058-42F6-8C61-00996ABAFDFA}"/>
              </a:ext>
            </a:extLst>
          </p:cNvPr>
          <p:cNvSpPr txBox="1"/>
          <p:nvPr/>
        </p:nvSpPr>
        <p:spPr>
          <a:xfrm>
            <a:off x="12701" y="6340351"/>
            <a:ext cx="4063566" cy="2308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algn="l"/>
            <a:r>
              <a:rPr lang="es-CO" sz="900" dirty="0">
                <a:solidFill>
                  <a:srgbClr val="00B050"/>
                </a:solidFill>
              </a:rPr>
              <a:t>Promedio</a:t>
            </a:r>
            <a:r>
              <a:rPr lang="es-CO" sz="800" b="0" dirty="0">
                <a:solidFill>
                  <a:srgbClr val="00B050"/>
                </a:solidFill>
              </a:rPr>
              <a:t>: $3.304 millones vendidos por mes.</a:t>
            </a:r>
            <a:endParaRPr lang="es-CO" sz="900" b="0" dirty="0">
              <a:solidFill>
                <a:srgbClr val="00B050"/>
              </a:solidFill>
            </a:endParaRPr>
          </a:p>
        </p:txBody>
      </p:sp>
    </p:spTree>
    <p:extLst>
      <p:ext uri="{BB962C8B-B14F-4D97-AF65-F5344CB8AC3E}">
        <p14:creationId xmlns:p14="http://schemas.microsoft.com/office/powerpoint/2010/main" val="34732088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8" name="CuadroTexto 27">
            <a:extLst>
              <a:ext uri="{FF2B5EF4-FFF2-40B4-BE49-F238E27FC236}">
                <a16:creationId xmlns:a16="http://schemas.microsoft.com/office/drawing/2014/main" id="{E6EECC03-2560-4906-A61A-B011DBF596E2}"/>
              </a:ext>
            </a:extLst>
          </p:cNvPr>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sp>
        <p:nvSpPr>
          <p:cNvPr id="12" name="CuadroTexto 11">
            <a:extLst>
              <a:ext uri="{FF2B5EF4-FFF2-40B4-BE49-F238E27FC236}">
                <a16:creationId xmlns:a16="http://schemas.microsoft.com/office/drawing/2014/main" id="{74F9CC46-E7C3-4C52-9F17-9491F60E5E9D}"/>
              </a:ext>
            </a:extLst>
          </p:cNvPr>
          <p:cNvSpPr txBox="1"/>
          <p:nvPr/>
        </p:nvSpPr>
        <p:spPr>
          <a:xfrm>
            <a:off x="730179" y="5985990"/>
            <a:ext cx="6479390" cy="33108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s-ES"/>
            </a:defPPr>
            <a:lvl1pPr>
              <a:defRPr sz="1400" b="1">
                <a:solidFill>
                  <a:schemeClr val="accent1">
                    <a:lumMod val="7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s-CO" sz="1600" b="0" dirty="0">
                <a:latin typeface="Arial Narrow" panose="020B0606020202030204" pitchFamily="34" charset="0"/>
              </a:rPr>
              <a:t>El valor de recaudo año 2018, corresponde a </a:t>
            </a:r>
            <a:r>
              <a:rPr lang="es-CO" sz="1800" dirty="0">
                <a:solidFill>
                  <a:srgbClr val="00B050"/>
                </a:solidFill>
                <a:latin typeface="Arial Narrow" panose="020B0606020202030204" pitchFamily="34" charset="0"/>
              </a:rPr>
              <a:t>$</a:t>
            </a:r>
            <a:r>
              <a:rPr lang="es-CO" sz="2000" dirty="0">
                <a:solidFill>
                  <a:srgbClr val="00B050"/>
                </a:solidFill>
                <a:latin typeface="Arial Narrow" panose="020B0606020202030204" pitchFamily="34" charset="0"/>
              </a:rPr>
              <a:t>6.535</a:t>
            </a:r>
          </a:p>
        </p:txBody>
      </p:sp>
      <p:sp>
        <p:nvSpPr>
          <p:cNvPr id="14" name="CuadroTexto 13">
            <a:extLst>
              <a:ext uri="{FF2B5EF4-FFF2-40B4-BE49-F238E27FC236}">
                <a16:creationId xmlns:a16="http://schemas.microsoft.com/office/drawing/2014/main" id="{568B85FE-A269-443A-AC24-FC196A197B74}"/>
              </a:ext>
            </a:extLst>
          </p:cNvPr>
          <p:cNvSpPr txBox="1"/>
          <p:nvPr/>
        </p:nvSpPr>
        <p:spPr>
          <a:xfrm>
            <a:off x="0" y="1037799"/>
            <a:ext cx="12179299" cy="400110"/>
          </a:xfrm>
          <a:prstGeom prst="rect">
            <a:avLst/>
          </a:prstGeom>
          <a:noFill/>
        </p:spPr>
        <p:txBody>
          <a:bodyPr wrap="square" rtlCol="0">
            <a:spAutoFit/>
          </a:bodyPr>
          <a:lstStyle/>
          <a:p>
            <a:pPr algn="ctr"/>
            <a:r>
              <a:rPr lang="es-CO" sz="2000" b="1" dirty="0">
                <a:solidFill>
                  <a:schemeClr val="tx1">
                    <a:lumMod val="50000"/>
                    <a:lumOff val="50000"/>
                  </a:schemeClr>
                </a:solidFill>
                <a:latin typeface="Arial Narrow" panose="020B0606020202030204" pitchFamily="34" charset="0"/>
              </a:rPr>
              <a:t>Ventas Gestión Directa SAE.</a:t>
            </a:r>
          </a:p>
        </p:txBody>
      </p:sp>
      <p:pic>
        <p:nvPicPr>
          <p:cNvPr id="5" name="Imagen 4">
            <a:extLst>
              <a:ext uri="{FF2B5EF4-FFF2-40B4-BE49-F238E27FC236}">
                <a16:creationId xmlns:a16="http://schemas.microsoft.com/office/drawing/2014/main" id="{6C3CE4EF-F1F5-4D8B-A6F7-2F2261D45E56}"/>
              </a:ext>
            </a:extLst>
          </p:cNvPr>
          <p:cNvPicPr>
            <a:picLocks noChangeAspect="1"/>
          </p:cNvPicPr>
          <p:nvPr/>
        </p:nvPicPr>
        <p:blipFill>
          <a:blip r:embed="rId4"/>
          <a:stretch>
            <a:fillRect/>
          </a:stretch>
        </p:blipFill>
        <p:spPr>
          <a:xfrm>
            <a:off x="2029154" y="1810035"/>
            <a:ext cx="8370967" cy="3237929"/>
          </a:xfrm>
          <a:prstGeom prst="rect">
            <a:avLst/>
          </a:prstGeom>
        </p:spPr>
      </p:pic>
      <p:sp>
        <p:nvSpPr>
          <p:cNvPr id="10" name="CuadroTexto 9">
            <a:extLst>
              <a:ext uri="{FF2B5EF4-FFF2-40B4-BE49-F238E27FC236}">
                <a16:creationId xmlns:a16="http://schemas.microsoft.com/office/drawing/2014/main" id="{8636C769-C0DB-494C-A13C-97A91162B2B3}"/>
              </a:ext>
            </a:extLst>
          </p:cNvPr>
          <p:cNvSpPr txBox="1"/>
          <p:nvPr/>
        </p:nvSpPr>
        <p:spPr>
          <a:xfrm>
            <a:off x="96472" y="6581694"/>
            <a:ext cx="3927903" cy="246221"/>
          </a:xfrm>
          <a:prstGeom prst="rect">
            <a:avLst/>
          </a:prstGeom>
          <a:noFill/>
        </p:spPr>
        <p:txBody>
          <a:bodyPr wrap="square" rtlCol="0">
            <a:spAutoFit/>
          </a:bodyPr>
          <a:lstStyle/>
          <a:p>
            <a:r>
              <a:rPr lang="es-CO" sz="1000" i="1" dirty="0">
                <a:solidFill>
                  <a:schemeClr val="bg1"/>
                </a:solidFill>
              </a:rPr>
              <a:t>Fuente de la información – CISA informe a corte  31 de marzo de  2019</a:t>
            </a:r>
          </a:p>
        </p:txBody>
      </p:sp>
    </p:spTree>
    <p:extLst>
      <p:ext uri="{BB962C8B-B14F-4D97-AF65-F5344CB8AC3E}">
        <p14:creationId xmlns:p14="http://schemas.microsoft.com/office/powerpoint/2010/main" val="80711625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8123</TotalTime>
  <Words>1278</Words>
  <Application>Microsoft Office PowerPoint</Application>
  <PresentationFormat>Panorámica</PresentationFormat>
  <Paragraphs>441</Paragraphs>
  <Slides>23</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23</vt:i4>
      </vt:variant>
    </vt:vector>
  </HeadingPairs>
  <TitlesOfParts>
    <vt:vector size="28" baseType="lpstr">
      <vt:lpstr>Arial</vt:lpstr>
      <vt:lpstr>Arial Narrow</vt:lpstr>
      <vt:lpstr>Calibri</vt:lpstr>
      <vt:lpstr>Lato Regular</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162</cp:revision>
  <cp:lastPrinted>2019-04-23T12:32:13Z</cp:lastPrinted>
  <dcterms:created xsi:type="dcterms:W3CDTF">2015-02-19T23:51:59Z</dcterms:created>
  <dcterms:modified xsi:type="dcterms:W3CDTF">2019-04-24T19:56:45Z</dcterms:modified>
</cp:coreProperties>
</file>