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320" r:id="rId4"/>
    <p:sldId id="462" r:id="rId5"/>
    <p:sldId id="463" r:id="rId6"/>
    <p:sldId id="464" r:id="rId7"/>
    <p:sldId id="465" r:id="rId8"/>
    <p:sldId id="258" r:id="rId9"/>
    <p:sldId id="273" r:id="rId10"/>
    <p:sldId id="274" r:id="rId11"/>
    <p:sldId id="283" r:id="rId12"/>
    <p:sldId id="290" r:id="rId13"/>
    <p:sldId id="321" r:id="rId14"/>
    <p:sldId id="322" r:id="rId15"/>
    <p:sldId id="293" r:id="rId16"/>
    <p:sldId id="294" r:id="rId17"/>
    <p:sldId id="295" r:id="rId18"/>
    <p:sldId id="303" r:id="rId19"/>
    <p:sldId id="304" r:id="rId20"/>
    <p:sldId id="305" r:id="rId21"/>
    <p:sldId id="291" r:id="rId22"/>
    <p:sldId id="307" r:id="rId23"/>
    <p:sldId id="289" r:id="rId24"/>
    <p:sldId id="308" r:id="rId25"/>
    <p:sldId id="309" r:id="rId26"/>
    <p:sldId id="310" r:id="rId27"/>
    <p:sldId id="319" r:id="rId28"/>
    <p:sldId id="323" r:id="rId29"/>
    <p:sldId id="324" r:id="rId30"/>
    <p:sldId id="325" r:id="rId31"/>
    <p:sldId id="326" r:id="rId32"/>
    <p:sldId id="327" r:id="rId33"/>
    <p:sldId id="328" r:id="rId34"/>
    <p:sldId id="329" r:id="rId35"/>
    <p:sldId id="330" r:id="rId36"/>
    <p:sldId id="331" r:id="rId37"/>
    <p:sldId id="332" r:id="rId38"/>
    <p:sldId id="333" r:id="rId39"/>
    <p:sldId id="334" r:id="rId40"/>
    <p:sldId id="335" r:id="rId41"/>
    <p:sldId id="336" r:id="rId42"/>
    <p:sldId id="337" r:id="rId43"/>
    <p:sldId id="338" r:id="rId44"/>
    <p:sldId id="339" r:id="rId45"/>
    <p:sldId id="340" r:id="rId46"/>
    <p:sldId id="341" r:id="rId47"/>
    <p:sldId id="342" r:id="rId48"/>
    <p:sldId id="343" r:id="rId49"/>
    <p:sldId id="344" r:id="rId50"/>
    <p:sldId id="345" r:id="rId51"/>
    <p:sldId id="347" r:id="rId52"/>
    <p:sldId id="346" r:id="rId53"/>
    <p:sldId id="348" r:id="rId54"/>
    <p:sldId id="349" r:id="rId55"/>
    <p:sldId id="350" r:id="rId56"/>
    <p:sldId id="351" r:id="rId57"/>
    <p:sldId id="352" r:id="rId58"/>
    <p:sldId id="354" r:id="rId59"/>
    <p:sldId id="353" r:id="rId60"/>
    <p:sldId id="358" r:id="rId61"/>
    <p:sldId id="357" r:id="rId62"/>
    <p:sldId id="356" r:id="rId63"/>
    <p:sldId id="355" r:id="rId64"/>
    <p:sldId id="359" r:id="rId65"/>
    <p:sldId id="460" r:id="rId66"/>
    <p:sldId id="361" r:id="rId67"/>
    <p:sldId id="360" r:id="rId68"/>
    <p:sldId id="461" r:id="rId69"/>
    <p:sldId id="362" r:id="rId70"/>
  </p:sldIdLst>
  <p:sldSz cx="9144000" cy="6858000" type="letter"/>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20" autoAdjust="0"/>
  </p:normalViewPr>
  <p:slideViewPr>
    <p:cSldViewPr snapToGrid="0" snapToObjects="1">
      <p:cViewPr varScale="1">
        <p:scale>
          <a:sx n="68" d="100"/>
          <a:sy n="68" d="100"/>
        </p:scale>
        <p:origin x="147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esktop\PRESENTACIONES%20PORTAFOLIO\A&#209;O%202019\4.ABRIL%202019\RESUMEN%20DE%20OPERACIONES%20MENSUAL%20A%20CONTABILIDAD%20ABRIL_%202019.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6.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7.xlsx"/></Relationships>
</file>

<file path=ppt/charts/_rels/chart6.xml.rels><?xml version="1.0" encoding="UTF-8" standalone="yes"?>
<Relationships xmlns="http://schemas.openxmlformats.org/package/2006/relationships"><Relationship Id="rId3" Type="http://schemas.openxmlformats.org/officeDocument/2006/relationships/oleObject" Target="file:///C:\Users\TOSHIBA\AppData\Local\Microsoft\Windows\INetCache\Content.Outlook\1NH3IDUY\Base%20-%20Informaci&#243;n%20Junta%20Directiva%20-MAYO%20201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Mis%20documentos\Desktop\Base%20Informaci&#243;n%20Junta%20Directiva%20-MAYO%20201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famorales\Desktop\Proyecto%20naves\Riesgos%20proyecto.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ABRIL 2019</a:t>
            </a:r>
            <a:r>
              <a:rPr lang="en-US"/>
              <a:t>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GRAFICOS!$N$3</c:f>
              <c:strCache>
                <c:ptCount val="1"/>
                <c:pt idx="0">
                  <c:v>TOTAL </c:v>
                </c:pt>
              </c:strCache>
            </c:strRef>
          </c:tx>
          <c:dPt>
            <c:idx val="0"/>
            <c:bubble3D val="0"/>
            <c:explosion val="1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F9A-4984-98DA-8BE0DA97EE9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F9A-4984-98DA-8BE0DA97EE9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F9A-4984-98DA-8BE0DA97EE9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F9A-4984-98DA-8BE0DA97EE97}"/>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GRAFICOS!$O$2:$P$2</c:f>
              <c:strCache>
                <c:ptCount val="2"/>
                <c:pt idx="0">
                  <c:v>EXTINTOS</c:v>
                </c:pt>
                <c:pt idx="1">
                  <c:v>EN PROCESO EXTINCION </c:v>
                </c:pt>
              </c:strCache>
            </c:strRef>
          </c:cat>
          <c:val>
            <c:numRef>
              <c:f>GRAFICOS!$O$3:$P$3</c:f>
              <c:numCache>
                <c:formatCode>_(* #,##0.00_);_(* \(#,##0.00\);_(* "-"??_);_(@_)</c:formatCode>
                <c:ptCount val="2"/>
                <c:pt idx="0">
                  <c:v>67571</c:v>
                </c:pt>
                <c:pt idx="1">
                  <c:v>630804</c:v>
                </c:pt>
              </c:numCache>
            </c:numRef>
          </c:val>
          <c:extLst>
            <c:ext xmlns:c16="http://schemas.microsoft.com/office/drawing/2014/chart" uri="{C3380CC4-5D6E-409C-BE32-E72D297353CC}">
              <c16:uniqueId val="{00000004-4F9A-4984-98DA-8BE0DA97EE9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EXTINTO </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52"/>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2964219386609256E-2"/>
          <c:y val="0.18592969269699106"/>
          <c:w val="0.89779179746025428"/>
          <c:h val="0.72258970911761"/>
        </c:manualLayout>
      </c:layout>
      <c:pie3DChart>
        <c:varyColors val="1"/>
        <c:ser>
          <c:idx val="0"/>
          <c:order val="0"/>
          <c:tx>
            <c:strRef>
              <c:f>GRAFICOS!$C$35</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45F-4462-9E82-4A6D8751A895}"/>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45F-4462-9E82-4A6D8751A895}"/>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E45F-4462-9E82-4A6D8751A89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E45F-4462-9E82-4A6D8751A895}"/>
              </c:ext>
            </c:extLst>
          </c:dPt>
          <c:dLbls>
            <c:dLbl>
              <c:idx val="0"/>
              <c:layout>
                <c:manualLayout>
                  <c:x val="-4.4179365161307688E-2"/>
                  <c:y val="1.600639650894190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45F-4462-9E82-4A6D8751A895}"/>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E45F-4462-9E82-4A6D8751A895}"/>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E45F-4462-9E82-4A6D8751A895}"/>
                </c:ext>
              </c:extLst>
            </c:dLbl>
            <c:dLbl>
              <c:idx val="3"/>
              <c:layout>
                <c:manualLayout>
                  <c:x val="2.9657134612934306E-2"/>
                  <c:y val="-1.9207551384350867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4"/>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45F-4462-9E82-4A6D8751A895}"/>
                </c:ext>
              </c:extLst>
            </c:dLbl>
            <c:spPr>
              <a:noFill/>
              <a:ln>
                <a:noFill/>
              </a:ln>
              <a:effectLst/>
            </c:spPr>
            <c:txPr>
              <a:bodyPr rot="0" spcFirstLastPara="1" vertOverflow="ellipsis"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GRAFICOS!$B$36:$B$39</c:f>
              <c:strCache>
                <c:ptCount val="4"/>
                <c:pt idx="0">
                  <c:v>Bancos Nacionales</c:v>
                </c:pt>
                <c:pt idx="1">
                  <c:v>FIC</c:v>
                </c:pt>
                <c:pt idx="2">
                  <c:v>TES</c:v>
                </c:pt>
                <c:pt idx="3">
                  <c:v>ACCIONES</c:v>
                </c:pt>
              </c:strCache>
            </c:strRef>
          </c:cat>
          <c:val>
            <c:numRef>
              <c:f>GRAFICOS!$C$36:$C$39</c:f>
              <c:numCache>
                <c:formatCode>_(* #,##0.00_);_(* \(#,##0.00\);_(* "-"??_);_(@_)</c:formatCode>
                <c:ptCount val="4"/>
                <c:pt idx="0">
                  <c:v>2380</c:v>
                </c:pt>
                <c:pt idx="1">
                  <c:v>23990</c:v>
                </c:pt>
                <c:pt idx="2">
                  <c:v>40211</c:v>
                </c:pt>
                <c:pt idx="3">
                  <c:v>990</c:v>
                </c:pt>
              </c:numCache>
            </c:numRef>
          </c:val>
          <c:extLst>
            <c:ext xmlns:c16="http://schemas.microsoft.com/office/drawing/2014/chart" uri="{C3380CC4-5D6E-409C-BE32-E72D297353CC}">
              <c16:uniqueId val="{00000008-E45F-4462-9E82-4A6D8751A89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EN PROCESO EXTINCION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6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423344026447949"/>
          <c:y val="0.24957582706647774"/>
          <c:w val="0.75268874631402738"/>
          <c:h val="0.59450086249439715"/>
        </c:manualLayout>
      </c:layout>
      <c:pie3DChart>
        <c:varyColors val="1"/>
        <c:ser>
          <c:idx val="0"/>
          <c:order val="0"/>
          <c:tx>
            <c:strRef>
              <c:f>GRAFICOS!$G$35</c:f>
              <c:strCache>
                <c:ptCount val="1"/>
                <c:pt idx="0">
                  <c:v>EN PROCESO EXTINCION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309-495E-9E45-C20D86005198}"/>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309-495E-9E45-C20D86005198}"/>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2309-495E-9E45-C20D86005198}"/>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2309-495E-9E45-C20D86005198}"/>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2309-495E-9E45-C20D86005198}"/>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2309-495E-9E45-C20D86005198}"/>
              </c:ext>
            </c:extLst>
          </c:dPt>
          <c:dLbls>
            <c:dLbl>
              <c:idx val="0"/>
              <c:layout>
                <c:manualLayout>
                  <c:x val="-1.5238093932136145E-2"/>
                  <c:y val="3.79596631254253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309-495E-9E45-C20D86005198}"/>
                </c:ext>
              </c:extLst>
            </c:dLbl>
            <c:dLbl>
              <c:idx val="1"/>
              <c:layout>
                <c:manualLayout>
                  <c:x val="-0.16761903325349761"/>
                  <c:y val="1.581652630226042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309-495E-9E45-C20D86005198}"/>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2309-495E-9E45-C20D86005198}"/>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7-2309-495E-9E45-C20D86005198}"/>
                </c:ext>
              </c:extLst>
            </c:dLbl>
            <c:dLbl>
              <c:idx val="4"/>
              <c:layout>
                <c:manualLayout>
                  <c:x val="0"/>
                  <c:y val="-0.30684061026385451"/>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5"/>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309-495E-9E45-C20D86005198}"/>
                </c:ext>
              </c:extLst>
            </c:dLbl>
            <c:dLbl>
              <c:idx val="5"/>
              <c:layout>
                <c:manualLayout>
                  <c:x val="8.9251693031083143E-2"/>
                  <c:y val="-1.5816526302260658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6"/>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309-495E-9E45-C20D8600519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GRAFICOS!$F$36:$F$41</c:f>
              <c:strCache>
                <c:ptCount val="6"/>
                <c:pt idx="0">
                  <c:v>Bancos Nacionales</c:v>
                </c:pt>
                <c:pt idx="1">
                  <c:v>Bancos Internacionales</c:v>
                </c:pt>
                <c:pt idx="2">
                  <c:v>FIC</c:v>
                </c:pt>
                <c:pt idx="3">
                  <c:v>TES</c:v>
                </c:pt>
                <c:pt idx="4">
                  <c:v>CDT</c:v>
                </c:pt>
                <c:pt idx="5">
                  <c:v>ACCIONES</c:v>
                </c:pt>
              </c:strCache>
            </c:strRef>
          </c:cat>
          <c:val>
            <c:numRef>
              <c:f>GRAFICOS!$G$36:$G$41</c:f>
              <c:numCache>
                <c:formatCode>_(* #,##0.00_);_(* \(#,##0.00\);_(* "-"??_);_(@_)</c:formatCode>
                <c:ptCount val="6"/>
                <c:pt idx="0">
                  <c:v>8472</c:v>
                </c:pt>
                <c:pt idx="1">
                  <c:v>245</c:v>
                </c:pt>
                <c:pt idx="2">
                  <c:v>206946</c:v>
                </c:pt>
                <c:pt idx="3">
                  <c:v>202427</c:v>
                </c:pt>
                <c:pt idx="4">
                  <c:v>212417</c:v>
                </c:pt>
                <c:pt idx="5">
                  <c:v>297</c:v>
                </c:pt>
              </c:numCache>
            </c:numRef>
          </c:val>
          <c:extLst>
            <c:ext xmlns:c16="http://schemas.microsoft.com/office/drawing/2014/chart" uri="{C3380CC4-5D6E-409C-BE32-E72D297353CC}">
              <c16:uniqueId val="{0000000C-2309-495E-9E45-C20D8600519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GRAFICOS!$C$153</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5D0-470C-AF33-ECA2A63587F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5D0-470C-AF33-ECA2A63587FD}"/>
              </c:ext>
            </c:extLst>
          </c:dPt>
          <c:dLbls>
            <c:dLbl>
              <c:idx val="0"/>
              <c:layout>
                <c:manualLayout>
                  <c:x val="0.125"/>
                  <c:y val="3.240740740740740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5D0-470C-AF33-ECA2A63587F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75D0-470C-AF33-ECA2A63587F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GRAFICOS!$B$154:$B$155</c:f>
              <c:strCache>
                <c:ptCount val="2"/>
                <c:pt idx="0">
                  <c:v>Bancos Nacionales</c:v>
                </c:pt>
                <c:pt idx="1">
                  <c:v>FIC</c:v>
                </c:pt>
              </c:strCache>
            </c:strRef>
          </c:cat>
          <c:val>
            <c:numRef>
              <c:f>GRAFICOS!$C$154:$C$155</c:f>
              <c:numCache>
                <c:formatCode>_(* #,##0.00_);_(* \(#,##0.00\);_(* "-"??_);_(@_)</c:formatCode>
                <c:ptCount val="2"/>
                <c:pt idx="0">
                  <c:v>285</c:v>
                </c:pt>
                <c:pt idx="1">
                  <c:v>3108</c:v>
                </c:pt>
              </c:numCache>
            </c:numRef>
          </c:val>
          <c:extLst>
            <c:ext xmlns:c16="http://schemas.microsoft.com/office/drawing/2014/chart" uri="{C3380CC4-5D6E-409C-BE32-E72D297353CC}">
              <c16:uniqueId val="{00000004-75D0-470C-AF33-ECA2A63587F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GRAFICOS!$E$153</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FB3-45C3-8540-B889C7941E3B}"/>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FB3-45C3-8540-B889C7941E3B}"/>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EFB3-45C3-8540-B889C7941E3B}"/>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EFB3-45C3-8540-B889C7941E3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GRAFICOS!$B$154:$B$155</c:f>
              <c:strCache>
                <c:ptCount val="2"/>
                <c:pt idx="0">
                  <c:v>Bancos Nacionales</c:v>
                </c:pt>
                <c:pt idx="1">
                  <c:v>FIC</c:v>
                </c:pt>
              </c:strCache>
            </c:strRef>
          </c:cat>
          <c:val>
            <c:numRef>
              <c:f>GRAFICOS!$E$154:$E$155</c:f>
              <c:numCache>
                <c:formatCode>_(* #,##0.00_);_(* \(#,##0.00\);_(* "-"??_);_(@_)</c:formatCode>
                <c:ptCount val="2"/>
                <c:pt idx="0">
                  <c:v>4926</c:v>
                </c:pt>
                <c:pt idx="1">
                  <c:v>7194</c:v>
                </c:pt>
              </c:numCache>
            </c:numRef>
          </c:val>
          <c:extLst>
            <c:ext xmlns:c16="http://schemas.microsoft.com/office/drawing/2014/chart" uri="{C3380CC4-5D6E-409C-BE32-E72D297353CC}">
              <c16:uniqueId val="{00000004-EFB3-45C3-8540-B889C7941E3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'RESULTADO COM'!$J$3</c:f>
              <c:strCache>
                <c:ptCount val="1"/>
                <c:pt idx="0">
                  <c:v>% Vr. Venta</c:v>
                </c:pt>
              </c:strCache>
            </c:strRef>
          </c:tx>
          <c:dPt>
            <c:idx val="0"/>
            <c:bubble3D val="0"/>
            <c:explosion val="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1-7469-4CB1-BE79-4FB5A89082DF}"/>
              </c:ext>
            </c:extLst>
          </c:dPt>
          <c:dPt>
            <c:idx val="1"/>
            <c:bubble3D val="0"/>
            <c:explosion val="1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3-7469-4CB1-BE79-4FB5A89082DF}"/>
              </c:ext>
            </c:extLst>
          </c:dPt>
          <c:dPt>
            <c:idx val="2"/>
            <c:bubble3D val="0"/>
            <c:explosion val="6"/>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5-7469-4CB1-BE79-4FB5A89082DF}"/>
              </c:ext>
            </c:extLst>
          </c:dPt>
          <c:dPt>
            <c:idx val="3"/>
            <c:bubble3D val="0"/>
            <c:explosion val="9"/>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7-7469-4CB1-BE79-4FB5A89082DF}"/>
              </c:ext>
            </c:extLst>
          </c:dPt>
          <c:dPt>
            <c:idx val="4"/>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9-7469-4CB1-BE79-4FB5A89082DF}"/>
              </c:ext>
            </c:extLst>
          </c:dPt>
          <c:dLbls>
            <c:dLbl>
              <c:idx val="0"/>
              <c:layout>
                <c:manualLayout>
                  <c:x val="-4.5988735783027118E-2"/>
                  <c:y val="9.31736657917760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69-4CB1-BE79-4FB5A89082DF}"/>
                </c:ext>
              </c:extLst>
            </c:dLbl>
            <c:dLbl>
              <c:idx val="2"/>
              <c:layout>
                <c:manualLayout>
                  <c:x val="-0.17102668416447944"/>
                  <c:y val="-0.15263342082239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69-4CB1-BE79-4FB5A89082DF}"/>
                </c:ext>
              </c:extLst>
            </c:dLbl>
            <c:dLbl>
              <c:idx val="3"/>
              <c:layout>
                <c:manualLayout>
                  <c:x val="0.22252012248468941"/>
                  <c:y val="-0.121174905220180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469-4CB1-BE79-4FB5A89082DF}"/>
                </c:ext>
              </c:extLst>
            </c:dLbl>
            <c:dLbl>
              <c:idx val="4"/>
              <c:layout>
                <c:manualLayout>
                  <c:x val="2.6528215223097062E-2"/>
                  <c:y val="7.7536089238845141E-2"/>
                </c:manualLayout>
              </c:layout>
              <c:spPr>
                <a:noFill/>
                <a:ln>
                  <a:noFill/>
                </a:ln>
                <a:effectLst/>
              </c:spPr>
              <c:txPr>
                <a:bodyPr rot="0" spcFirstLastPara="1" vertOverflow="ellipsis" vert="horz" wrap="square" lIns="38100" tIns="19050" rIns="38100" bIns="19050" anchor="ctr" anchorCtr="0">
                  <a:spAutoFit/>
                </a:bodyPr>
                <a:lstStyle/>
                <a:p>
                  <a:pPr algn="ctr" rtl="0">
                    <a:defRPr lang="es-CO" sz="1200" b="1" i="0" u="none" strike="noStrike" kern="1200" baseline="0">
                      <a:solidFill>
                        <a:sysClr val="window" lastClr="FFFFFF"/>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469-4CB1-BE79-4FB5A89082D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'RESULTADO COM'!$F$4:$F$8</c:f>
              <c:numCache>
                <c:formatCode>General</c:formatCode>
                <c:ptCount val="5"/>
                <c:pt idx="0">
                  <c:v>2015</c:v>
                </c:pt>
                <c:pt idx="1">
                  <c:v>2016</c:v>
                </c:pt>
                <c:pt idx="2">
                  <c:v>2017</c:v>
                </c:pt>
                <c:pt idx="3">
                  <c:v>2018</c:v>
                </c:pt>
                <c:pt idx="4">
                  <c:v>2019</c:v>
                </c:pt>
              </c:numCache>
            </c:numRef>
          </c:cat>
          <c:val>
            <c:numRef>
              <c:f>'RESULTADO COM'!$J$4:$J$8</c:f>
              <c:numCache>
                <c:formatCode>0%</c:formatCode>
                <c:ptCount val="5"/>
                <c:pt idx="0">
                  <c:v>5.1284101331778832E-2</c:v>
                </c:pt>
                <c:pt idx="1">
                  <c:v>0.11572745563418158</c:v>
                </c:pt>
                <c:pt idx="2">
                  <c:v>0.23651574288966803</c:v>
                </c:pt>
                <c:pt idx="3">
                  <c:v>0.53296271835663056</c:v>
                </c:pt>
                <c:pt idx="4">
                  <c:v>6.3509981787740949E-2</c:v>
                </c:pt>
              </c:numCache>
            </c:numRef>
          </c:val>
          <c:extLst>
            <c:ext xmlns:c16="http://schemas.microsoft.com/office/drawing/2014/chart" uri="{C3380CC4-5D6E-409C-BE32-E72D297353CC}">
              <c16:uniqueId val="{0000000A-7469-4CB1-BE79-4FB5A89082DF}"/>
            </c:ext>
          </c:extLst>
        </c:ser>
        <c:ser>
          <c:idx val="1"/>
          <c:order val="1"/>
          <c:tx>
            <c:strRef>
              <c:f>'RESULTADO COM'!$F$3:$F$8</c:f>
              <c:strCache>
                <c:ptCount val="6"/>
                <c:pt idx="0">
                  <c:v>Año Ejecución</c:v>
                </c:pt>
                <c:pt idx="1">
                  <c:v>2015</c:v>
                </c:pt>
                <c:pt idx="2">
                  <c:v>2016</c:v>
                </c:pt>
                <c:pt idx="3">
                  <c:v>2017</c:v>
                </c:pt>
                <c:pt idx="4">
                  <c:v>2018</c:v>
                </c:pt>
                <c:pt idx="5">
                  <c:v>2019</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C-7469-4CB1-BE79-4FB5A89082DF}"/>
              </c:ext>
            </c:extLst>
          </c:dPt>
          <c:dPt>
            <c:idx val="1"/>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0E-7469-4CB1-BE79-4FB5A89082DF}"/>
              </c:ext>
            </c:extLst>
          </c:dPt>
          <c:dPt>
            <c:idx val="2"/>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0-7469-4CB1-BE79-4FB5A89082DF}"/>
              </c:ext>
            </c:extLst>
          </c:dPt>
          <c:dPt>
            <c:idx val="3"/>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2-7469-4CB1-BE79-4FB5A89082DF}"/>
              </c:ext>
            </c:extLst>
          </c:dPt>
          <c:dPt>
            <c:idx val="4"/>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4-7469-4CB1-BE79-4FB5A89082DF}"/>
              </c:ext>
            </c:extLst>
          </c:dPt>
          <c:dPt>
            <c:idx val="5"/>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extLst>
              <c:ext xmlns:c16="http://schemas.microsoft.com/office/drawing/2014/chart" uri="{C3380CC4-5D6E-409C-BE32-E72D297353CC}">
                <c16:uniqueId val="{00000016-7469-4CB1-BE79-4FB5A89082DF}"/>
              </c:ext>
            </c:extLst>
          </c:dPt>
          <c:val>
            <c:numRef>
              <c:f>'RESULTADO COM'!$J$3:$J$8</c:f>
              <c:numCache>
                <c:formatCode>0%</c:formatCode>
                <c:ptCount val="6"/>
                <c:pt idx="0" formatCode="General">
                  <c:v>0</c:v>
                </c:pt>
                <c:pt idx="1">
                  <c:v>5.1284101331778832E-2</c:v>
                </c:pt>
                <c:pt idx="2">
                  <c:v>0.11572745563418158</c:v>
                </c:pt>
                <c:pt idx="3">
                  <c:v>0.23651574288966803</c:v>
                </c:pt>
                <c:pt idx="4">
                  <c:v>0.53296271835663056</c:v>
                </c:pt>
                <c:pt idx="5">
                  <c:v>6.3509981787740949E-2</c:v>
                </c:pt>
              </c:numCache>
            </c:numRef>
          </c:val>
          <c:extLst>
            <c:ext xmlns:c16="http://schemas.microsoft.com/office/drawing/2014/chart" uri="{C3380CC4-5D6E-409C-BE32-E72D297353CC}">
              <c16:uniqueId val="{00000017-7469-4CB1-BE79-4FB5A89082DF}"/>
            </c:ext>
          </c:extLst>
        </c:ser>
        <c:dLbls>
          <c:showLegendKey val="0"/>
          <c:showVal val="0"/>
          <c:showCatName val="0"/>
          <c:showSerName val="0"/>
          <c:showPercent val="0"/>
          <c:showBubbleSize val="0"/>
          <c:showLeaderLines val="1"/>
        </c:dLbls>
      </c:pie3DChart>
      <c:spPr>
        <a:noFill/>
        <a:ln>
          <a:noFill/>
        </a:ln>
        <a:effectLst/>
      </c:spPr>
    </c:plotArea>
    <c:legend>
      <c:legendPos val="b"/>
      <c:legendEntry>
        <c:idx val="5"/>
        <c:delete val="1"/>
      </c:legendEntry>
      <c:overlay val="0"/>
      <c:spPr>
        <a:noFill/>
        <a:ln>
          <a:no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Hoja6!$I$36</c:f>
              <c:strCache>
                <c:ptCount val="1"/>
                <c:pt idx="0">
                  <c:v>Vr. Venta</c:v>
                </c:pt>
              </c:strCache>
            </c:strRef>
          </c:tx>
          <c:explosion val="8"/>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D609-4BED-A1A2-F0E13C32CD1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D609-4BED-A1A2-F0E13C32CD10}"/>
              </c:ext>
            </c:extLst>
          </c:dPt>
          <c:dPt>
            <c:idx val="2"/>
            <c:bubble3D val="0"/>
            <c:spPr>
              <a:solidFill>
                <a:srgbClr val="92D05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D609-4BED-A1A2-F0E13C32CD10}"/>
              </c:ext>
            </c:extLst>
          </c:dPt>
          <c:dLbls>
            <c:dLbl>
              <c:idx val="0"/>
              <c:layout>
                <c:manualLayout>
                  <c:x val="2.6281687741543935E-2"/>
                  <c:y val="-4.5652555160395875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D609-4BED-A1A2-F0E13C32CD10}"/>
                </c:ext>
              </c:extLst>
            </c:dLbl>
            <c:dLbl>
              <c:idx val="1"/>
              <c:layout>
                <c:manualLayout>
                  <c:x val="2.5272431090959346E-2"/>
                  <c:y val="0.1095980747668488"/>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7466494013957393"/>
                      <c:h val="0.24759445895234217"/>
                    </c:manualLayout>
                  </c15:layout>
                </c:ext>
                <c:ext xmlns:c16="http://schemas.microsoft.com/office/drawing/2014/chart" uri="{C3380CC4-5D6E-409C-BE32-E72D297353CC}">
                  <c16:uniqueId val="{00000003-D609-4BED-A1A2-F0E13C32CD10}"/>
                </c:ext>
              </c:extLst>
            </c:dLbl>
            <c:dLbl>
              <c:idx val="2"/>
              <c:layout>
                <c:manualLayout>
                  <c:x val="-5.129107906762332E-2"/>
                  <c:y val="1.4950648693768996E-2"/>
                </c:manualLayout>
              </c:layout>
              <c:tx>
                <c:rich>
                  <a:bodyPr rot="0" spcFirstLastPara="1" vertOverflow="ellipsis" vert="horz" wrap="square" lIns="38100" tIns="19050" rIns="38100" bIns="19050" anchor="ctr" anchorCtr="1">
                    <a:spAutoFit/>
                  </a:bodyPr>
                  <a:lstStyle/>
                  <a:p>
                    <a:pPr>
                      <a:defRPr sz="1050" b="1" i="0" u="none" strike="noStrike" kern="1200" spc="0" baseline="0">
                        <a:solidFill>
                          <a:srgbClr val="00B050"/>
                        </a:solidFill>
                        <a:latin typeface="+mn-lt"/>
                        <a:ea typeface="+mn-ea"/>
                        <a:cs typeface="+mn-cs"/>
                      </a:defRPr>
                    </a:pPr>
                    <a:fld id="{097A8C89-096E-448E-8D89-F538F17EEC00}" type="CATEGORYNAME">
                      <a:rPr lang="en-US" sz="1050">
                        <a:solidFill>
                          <a:srgbClr val="00B050"/>
                        </a:solidFill>
                      </a:rPr>
                      <a:pPr>
                        <a:defRPr sz="1050">
                          <a:solidFill>
                            <a:srgbClr val="00B050"/>
                          </a:solidFill>
                        </a:defRPr>
                      </a:pPr>
                      <a:t>[NOMBRE DE CATEGORÍA]</a:t>
                    </a:fld>
                    <a:endParaRPr lang="en-US" sz="1050" baseline="0">
                      <a:solidFill>
                        <a:srgbClr val="00B050"/>
                      </a:solidFill>
                    </a:endParaRPr>
                  </a:p>
                  <a:p>
                    <a:pPr>
                      <a:defRPr sz="1050">
                        <a:solidFill>
                          <a:srgbClr val="00B050"/>
                        </a:solidFill>
                      </a:defRPr>
                    </a:pPr>
                    <a:fld id="{63F721A9-9C3C-4D17-A144-8F66AE849B17}" type="VALUE">
                      <a:rPr lang="en-US" sz="1050">
                        <a:solidFill>
                          <a:srgbClr val="00B050"/>
                        </a:solidFill>
                      </a:rPr>
                      <a:pPr>
                        <a:defRPr sz="1050">
                          <a:solidFill>
                            <a:srgbClr val="00B050"/>
                          </a:solidFill>
                        </a:defRPr>
                      </a:pPr>
                      <a:t>[VALOR]</a:t>
                    </a:fld>
                    <a:endParaRPr lang="en-US" sz="1050" baseline="0">
                      <a:solidFill>
                        <a:srgbClr val="00B050"/>
                      </a:solidFill>
                    </a:endParaRPr>
                  </a:p>
                  <a:p>
                    <a:pPr>
                      <a:defRPr sz="1050">
                        <a:solidFill>
                          <a:srgbClr val="00B050"/>
                        </a:solidFill>
                      </a:defRPr>
                    </a:pPr>
                    <a:fld id="{4DBB5AAB-119D-469E-BB1D-E6C16F149410}" type="PERCENTAGE">
                      <a:rPr lang="en-US" sz="1050">
                        <a:solidFill>
                          <a:srgbClr val="00B050"/>
                        </a:solidFill>
                      </a:rPr>
                      <a:pPr>
                        <a:defRPr sz="1050">
                          <a:solidFill>
                            <a:srgbClr val="00B050"/>
                          </a:solidFill>
                        </a:defRPr>
                      </a:pPr>
                      <a:t>[PORCENTAJE]</a:t>
                    </a:fld>
                    <a:endParaRPr lang="es-CO"/>
                  </a:p>
                </c:rich>
              </c:tx>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rgbClr val="00B050"/>
                      </a:solidFill>
                      <a:latin typeface="+mn-lt"/>
                      <a:ea typeface="+mn-ea"/>
                      <a:cs typeface="+mn-cs"/>
                    </a:defRPr>
                  </a:pPr>
                  <a:endParaRPr lang="es-CO"/>
                </a:p>
              </c:txPr>
              <c:dLblPos val="bestFit"/>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D609-4BED-A1A2-F0E13C32CD10}"/>
                </c:ext>
              </c:extLst>
            </c:dLbl>
            <c:spPr>
              <a:noFill/>
              <a:ln>
                <a:noFill/>
              </a:ln>
              <a:effectLst/>
            </c:spPr>
            <c:dLblPos val="outEnd"/>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Hoja6!$G$37:$G$39</c:f>
              <c:strCache>
                <c:ptCount val="3"/>
                <c:pt idx="0">
                  <c:v>Vivienda</c:v>
                </c:pt>
                <c:pt idx="1">
                  <c:v>Comercial</c:v>
                </c:pt>
                <c:pt idx="2">
                  <c:v>Terrenos</c:v>
                </c:pt>
              </c:strCache>
            </c:strRef>
          </c:cat>
          <c:val>
            <c:numRef>
              <c:f>Hoja6!$I$37:$I$39</c:f>
              <c:numCache>
                <c:formatCode>"$"#,##0</c:formatCode>
                <c:ptCount val="3"/>
                <c:pt idx="0">
                  <c:v>137742.44498900001</c:v>
                </c:pt>
                <c:pt idx="1">
                  <c:v>23508.537779000002</c:v>
                </c:pt>
                <c:pt idx="2">
                  <c:v>32363.867784000002</c:v>
                </c:pt>
              </c:numCache>
            </c:numRef>
          </c:val>
          <c:extLst>
            <c:ext xmlns:c16="http://schemas.microsoft.com/office/drawing/2014/chart" uri="{C3380CC4-5D6E-409C-BE32-E72D297353CC}">
              <c16:uniqueId val="{00000006-D609-4BED-A1A2-F0E13C32CD10}"/>
            </c:ext>
          </c:extLst>
        </c:ser>
        <c:ser>
          <c:idx val="1"/>
          <c:order val="1"/>
          <c:tx>
            <c:strRef>
              <c:f>Hoja6!$I$36</c:f>
              <c:strCache>
                <c:ptCount val="1"/>
                <c:pt idx="0">
                  <c:v>Vr. Venta</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8-D609-4BED-A1A2-F0E13C32CD1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A-D609-4BED-A1A2-F0E13C32CD10}"/>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C-D609-4BED-A1A2-F0E13C32CD1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8-D609-4BED-A1A2-F0E13C32CD10}"/>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A-D609-4BED-A1A2-F0E13C32CD10}"/>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D609-4BED-A1A2-F0E13C32CD10}"/>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Hoja6!$G$37:$G$39</c:f>
              <c:strCache>
                <c:ptCount val="3"/>
                <c:pt idx="0">
                  <c:v>Vivienda</c:v>
                </c:pt>
                <c:pt idx="1">
                  <c:v>Comercial</c:v>
                </c:pt>
                <c:pt idx="2">
                  <c:v>Terrenos</c:v>
                </c:pt>
              </c:strCache>
            </c:strRef>
          </c:cat>
          <c:val>
            <c:numRef>
              <c:f>Hoja6!$I$37:$I$39</c:f>
              <c:numCache>
                <c:formatCode>"$"#,##0</c:formatCode>
                <c:ptCount val="3"/>
                <c:pt idx="0">
                  <c:v>137742.44498900001</c:v>
                </c:pt>
                <c:pt idx="1">
                  <c:v>23508.537779000002</c:v>
                </c:pt>
                <c:pt idx="2">
                  <c:v>32363.867784000002</c:v>
                </c:pt>
              </c:numCache>
            </c:numRef>
          </c:val>
          <c:extLst>
            <c:ext xmlns:c16="http://schemas.microsoft.com/office/drawing/2014/chart" uri="{C3380CC4-5D6E-409C-BE32-E72D297353CC}">
              <c16:uniqueId val="{0000000D-D609-4BED-A1A2-F0E13C32CD10}"/>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s-CO" b="1" dirty="0" err="1"/>
              <a:t>Poligono</a:t>
            </a:r>
            <a:r>
              <a:rPr lang="es-CO" b="1" dirty="0"/>
              <a:t> de riesgos</a:t>
            </a:r>
          </a:p>
        </c:rich>
      </c:tx>
      <c:layout>
        <c:manualLayout>
          <c:xMode val="edge"/>
          <c:yMode val="edge"/>
          <c:x val="4.9428456458350999E-2"/>
          <c:y val="1.9501026116754777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23958883710964701"/>
          <c:y val="0.15857735174407547"/>
          <c:w val="0.52819454711018277"/>
          <c:h val="0.75018935676518705"/>
        </c:manualLayout>
      </c:layout>
      <c:radarChart>
        <c:radarStyle val="marker"/>
        <c:varyColors val="0"/>
        <c:ser>
          <c:idx val="0"/>
          <c:order val="0"/>
          <c:tx>
            <c:strRef>
              <c:f>Riesgos!$M$10</c:f>
              <c:strCache>
                <c:ptCount val="1"/>
                <c:pt idx="0">
                  <c:v>IMPACT</c:v>
                </c:pt>
              </c:strCache>
            </c:strRef>
          </c:tx>
          <c:spPr>
            <a:ln w="28575" cap="rnd">
              <a:solidFill>
                <a:schemeClr val="accent1"/>
              </a:solidFill>
              <a:round/>
            </a:ln>
            <a:effectLst/>
          </c:spPr>
          <c:marker>
            <c:symbol val="none"/>
          </c:marker>
          <c:cat>
            <c:strRef>
              <c:f>Riesgos!$L$11:$L$15</c:f>
              <c:strCache>
                <c:ptCount val="5"/>
                <c:pt idx="0">
                  <c:v>Riesgos Legales</c:v>
                </c:pt>
                <c:pt idx="1">
                  <c:v>Riesgos financieros</c:v>
                </c:pt>
                <c:pt idx="2">
                  <c:v>Riesgo ambiental</c:v>
                </c:pt>
                <c:pt idx="3">
                  <c:v>Riesgo reputacional</c:v>
                </c:pt>
                <c:pt idx="4">
                  <c:v>Riesgo operativo</c:v>
                </c:pt>
              </c:strCache>
            </c:strRef>
          </c:cat>
          <c:val>
            <c:numRef>
              <c:f>Riesgos!$M$11:$M$15</c:f>
              <c:numCache>
                <c:formatCode>General</c:formatCode>
                <c:ptCount val="5"/>
                <c:pt idx="0">
                  <c:v>3.4</c:v>
                </c:pt>
                <c:pt idx="1">
                  <c:v>2</c:v>
                </c:pt>
                <c:pt idx="2">
                  <c:v>2.4000000000000004</c:v>
                </c:pt>
                <c:pt idx="3">
                  <c:v>2</c:v>
                </c:pt>
                <c:pt idx="4">
                  <c:v>2.9</c:v>
                </c:pt>
              </c:numCache>
            </c:numRef>
          </c:val>
          <c:extLst>
            <c:ext xmlns:c16="http://schemas.microsoft.com/office/drawing/2014/chart" uri="{C3380CC4-5D6E-409C-BE32-E72D297353CC}">
              <c16:uniqueId val="{00000000-9A4C-4D87-BD94-3E2F8F24B4E9}"/>
            </c:ext>
          </c:extLst>
        </c:ser>
        <c:dLbls>
          <c:showLegendKey val="0"/>
          <c:showVal val="0"/>
          <c:showCatName val="0"/>
          <c:showSerName val="0"/>
          <c:showPercent val="0"/>
          <c:showBubbleSize val="0"/>
        </c:dLbls>
        <c:axId val="1205434159"/>
        <c:axId val="1121432127"/>
      </c:radarChart>
      <c:catAx>
        <c:axId val="1205434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crossAx val="1121432127"/>
        <c:crosses val="autoZero"/>
        <c:auto val="1"/>
        <c:lblAlgn val="ctr"/>
        <c:lblOffset val="100"/>
        <c:noMultiLvlLbl val="0"/>
      </c:catAx>
      <c:valAx>
        <c:axId val="11214321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6"/>
                </a:solidFill>
                <a:latin typeface="+mn-lt"/>
                <a:ea typeface="+mn-ea"/>
                <a:cs typeface="+mn-cs"/>
              </a:defRPr>
            </a:pPr>
            <a:endParaRPr lang="es-CO"/>
          </a:p>
        </c:txPr>
        <c:crossAx val="1205434159"/>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7.png"/></Relationships>
</file>

<file path=ppt/diagrams/_rels/drawing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0B5A9D-7F5B-43A6-A7FD-EB2FD7649303}" type="doc">
      <dgm:prSet loTypeId="urn:microsoft.com/office/officeart/2005/8/layout/process3" loCatId="process" qsTypeId="urn:microsoft.com/office/officeart/2005/8/quickstyle/simple1" qsCatId="simple" csTypeId="urn:microsoft.com/office/officeart/2005/8/colors/accent1_2" csCatId="accent1" phldr="1"/>
      <dgm:spPr/>
    </dgm:pt>
    <dgm:pt modelId="{F31B1AFD-3893-4676-96EA-CBDF406BE969}">
      <dgm:prSet phldrT="[Texto]" custT="1"/>
      <dgm:spPr/>
      <dgm:t>
        <a:bodyPr/>
        <a:lstStyle/>
        <a:p>
          <a:pPr algn="ctr"/>
          <a:r>
            <a:rPr lang="es-CO" sz="1400" b="1" dirty="0"/>
            <a:t>2016-2017 </a:t>
          </a:r>
        </a:p>
        <a:p>
          <a:pPr algn="ctr"/>
          <a:r>
            <a:rPr lang="es-CO" sz="1200" b="1" dirty="0"/>
            <a:t>PERIODO DE PREPARACION OBLIGATORIA </a:t>
          </a:r>
        </a:p>
      </dgm:t>
    </dgm:pt>
    <dgm:pt modelId="{BA536324-98BB-4F44-BC46-168017D4B383}" type="parTrans" cxnId="{9D6E3BD7-3EE8-4B93-8376-90B7092411D0}">
      <dgm:prSet/>
      <dgm:spPr/>
      <dgm:t>
        <a:bodyPr/>
        <a:lstStyle/>
        <a:p>
          <a:endParaRPr lang="es-CO"/>
        </a:p>
      </dgm:t>
    </dgm:pt>
    <dgm:pt modelId="{4CCE70C9-52CD-42BE-9138-254204C0E8D7}" type="sibTrans" cxnId="{9D6E3BD7-3EE8-4B93-8376-90B7092411D0}">
      <dgm:prSet/>
      <dgm:spPr/>
      <dgm:t>
        <a:bodyPr/>
        <a:lstStyle/>
        <a:p>
          <a:endParaRPr lang="es-CO"/>
        </a:p>
      </dgm:t>
    </dgm:pt>
    <dgm:pt modelId="{7160F5C8-DE2E-4B66-BD1F-DF88B4B492B0}">
      <dgm:prSet phldrT="[Texto]" custT="1"/>
      <dgm:spPr/>
      <dgm:t>
        <a:bodyPr/>
        <a:lstStyle/>
        <a:p>
          <a:pPr algn="ctr"/>
          <a:r>
            <a:rPr lang="es-CO" sz="1400" b="1" dirty="0"/>
            <a:t>2018 </a:t>
          </a:r>
        </a:p>
        <a:p>
          <a:pPr algn="ctr"/>
          <a:r>
            <a:rPr lang="es-CO" sz="1200" b="1" dirty="0"/>
            <a:t>PERIODO DE APLICACIÓN</a:t>
          </a:r>
        </a:p>
      </dgm:t>
    </dgm:pt>
    <dgm:pt modelId="{C9579E33-0AD0-41E2-86FB-ACE9FF53964E}" type="parTrans" cxnId="{9481D318-49A0-4ADD-B0D2-45550CEA482A}">
      <dgm:prSet/>
      <dgm:spPr/>
      <dgm:t>
        <a:bodyPr/>
        <a:lstStyle/>
        <a:p>
          <a:endParaRPr lang="es-CO"/>
        </a:p>
      </dgm:t>
    </dgm:pt>
    <dgm:pt modelId="{50D811F1-7FF7-468F-8F33-CD1F8700ACF0}" type="sibTrans" cxnId="{9481D318-49A0-4ADD-B0D2-45550CEA482A}">
      <dgm:prSet/>
      <dgm:spPr/>
      <dgm:t>
        <a:bodyPr/>
        <a:lstStyle/>
        <a:p>
          <a:endParaRPr lang="es-CO"/>
        </a:p>
      </dgm:t>
    </dgm:pt>
    <dgm:pt modelId="{46723B4C-30F2-48AE-9073-AC8199F398DB}">
      <dgm:prSet phldrT="[Texto]" custT="1"/>
      <dgm:spPr/>
      <dgm:t>
        <a:bodyPr/>
        <a:lstStyle/>
        <a:p>
          <a:pPr algn="ctr"/>
          <a:r>
            <a:rPr lang="es-CO" sz="1400" b="1" dirty="0"/>
            <a:t>2019</a:t>
          </a:r>
        </a:p>
        <a:p>
          <a:pPr algn="ctr"/>
          <a:r>
            <a:rPr lang="es-CO" sz="1200" b="1" dirty="0"/>
            <a:t>ESTADOS FINANCIEROS COMPARATIVOS                                           </a:t>
          </a:r>
        </a:p>
      </dgm:t>
    </dgm:pt>
    <dgm:pt modelId="{526BACC9-299D-4566-B8FD-9A41CDD261B6}" type="parTrans" cxnId="{59C5F971-9EBC-4358-A958-3C74D5F7A016}">
      <dgm:prSet/>
      <dgm:spPr/>
      <dgm:t>
        <a:bodyPr/>
        <a:lstStyle/>
        <a:p>
          <a:endParaRPr lang="es-CO"/>
        </a:p>
      </dgm:t>
    </dgm:pt>
    <dgm:pt modelId="{3574A313-1C0A-466E-9A55-B2EB2506EA10}" type="sibTrans" cxnId="{59C5F971-9EBC-4358-A958-3C74D5F7A016}">
      <dgm:prSet/>
      <dgm:spPr/>
      <dgm:t>
        <a:bodyPr/>
        <a:lstStyle/>
        <a:p>
          <a:endParaRPr lang="es-CO"/>
        </a:p>
      </dgm:t>
    </dgm:pt>
    <dgm:pt modelId="{390C3AFB-ABE2-472E-A395-2A6AB235C158}">
      <dgm:prSet custT="1"/>
      <dgm:spPr/>
      <dgm:t>
        <a:bodyPr/>
        <a:lstStyle/>
        <a:p>
          <a:pPr algn="ctr">
            <a:buNone/>
          </a:pPr>
          <a:r>
            <a:rPr lang="es-CO" sz="1600" b="1" dirty="0"/>
            <a:t>ACTIVIDADES:</a:t>
          </a:r>
        </a:p>
      </dgm:t>
    </dgm:pt>
    <dgm:pt modelId="{49FFB876-254B-4219-92CA-42EF235A37F9}" type="parTrans" cxnId="{572266D1-9984-454A-915A-81DA4658587B}">
      <dgm:prSet/>
      <dgm:spPr/>
      <dgm:t>
        <a:bodyPr/>
        <a:lstStyle/>
        <a:p>
          <a:endParaRPr lang="es-CO"/>
        </a:p>
      </dgm:t>
    </dgm:pt>
    <dgm:pt modelId="{5088713E-E602-4237-9932-712208DBFA45}" type="sibTrans" cxnId="{572266D1-9984-454A-915A-81DA4658587B}">
      <dgm:prSet/>
      <dgm:spPr/>
      <dgm:t>
        <a:bodyPr/>
        <a:lstStyle/>
        <a:p>
          <a:endParaRPr lang="es-CO"/>
        </a:p>
      </dgm:t>
    </dgm:pt>
    <dgm:pt modelId="{07A8C7D6-9245-4214-9EAE-C26C81CD7C21}">
      <dgm:prSet custT="1"/>
      <dgm:spPr/>
      <dgm:t>
        <a:bodyPr/>
        <a:lstStyle/>
        <a:p>
          <a:pPr algn="l"/>
          <a:r>
            <a:rPr lang="es-CO" sz="1600" dirty="0"/>
            <a:t>Capacitación</a:t>
          </a:r>
        </a:p>
      </dgm:t>
    </dgm:pt>
    <dgm:pt modelId="{091A44CB-6F42-401B-AA64-C61D6EBEDB95}" type="parTrans" cxnId="{D9F0A8D1-6A10-4490-8B09-9F202FB39AD8}">
      <dgm:prSet/>
      <dgm:spPr/>
      <dgm:t>
        <a:bodyPr/>
        <a:lstStyle/>
        <a:p>
          <a:endParaRPr lang="es-CO"/>
        </a:p>
      </dgm:t>
    </dgm:pt>
    <dgm:pt modelId="{B2BAADDA-FC9F-4F2C-BF7A-CEEDD279C4C9}" type="sibTrans" cxnId="{D9F0A8D1-6A10-4490-8B09-9F202FB39AD8}">
      <dgm:prSet/>
      <dgm:spPr/>
      <dgm:t>
        <a:bodyPr/>
        <a:lstStyle/>
        <a:p>
          <a:endParaRPr lang="es-CO"/>
        </a:p>
      </dgm:t>
    </dgm:pt>
    <dgm:pt modelId="{DAA66207-9505-4315-9B40-BBA9DEEEBBC1}">
      <dgm:prSet custT="1"/>
      <dgm:spPr/>
      <dgm:t>
        <a:bodyPr/>
        <a:lstStyle/>
        <a:p>
          <a:pPr algn="l"/>
          <a:r>
            <a:rPr lang="es-CO" sz="1600" dirty="0"/>
            <a:t>Determinación de saldos iniciales</a:t>
          </a:r>
        </a:p>
      </dgm:t>
    </dgm:pt>
    <dgm:pt modelId="{066D1E1E-6539-4A68-A158-DE47E757A4B5}" type="parTrans" cxnId="{9AD5D867-7C86-47C1-8B9E-32A07B5426CE}">
      <dgm:prSet/>
      <dgm:spPr/>
      <dgm:t>
        <a:bodyPr/>
        <a:lstStyle/>
        <a:p>
          <a:endParaRPr lang="es-CO"/>
        </a:p>
      </dgm:t>
    </dgm:pt>
    <dgm:pt modelId="{8F11AC0A-061D-4D5C-AD41-9616306234E4}" type="sibTrans" cxnId="{9AD5D867-7C86-47C1-8B9E-32A07B5426CE}">
      <dgm:prSet/>
      <dgm:spPr/>
      <dgm:t>
        <a:bodyPr/>
        <a:lstStyle/>
        <a:p>
          <a:endParaRPr lang="es-CO"/>
        </a:p>
      </dgm:t>
    </dgm:pt>
    <dgm:pt modelId="{BD1F3670-5343-4EF4-B8A4-4E5F340075E4}">
      <dgm:prSet custT="1"/>
      <dgm:spPr/>
      <dgm:t>
        <a:bodyPr/>
        <a:lstStyle/>
        <a:p>
          <a:pPr algn="l"/>
          <a:r>
            <a:rPr lang="es-CO" sz="1600" dirty="0"/>
            <a:t>Definición de políticas contables</a:t>
          </a:r>
        </a:p>
      </dgm:t>
    </dgm:pt>
    <dgm:pt modelId="{76AAC739-65B7-4AF7-A03C-4D660F9E061E}" type="parTrans" cxnId="{F7119D10-98CC-474A-9D45-1CBD3B19CC28}">
      <dgm:prSet/>
      <dgm:spPr/>
      <dgm:t>
        <a:bodyPr/>
        <a:lstStyle/>
        <a:p>
          <a:endParaRPr lang="es-CO"/>
        </a:p>
      </dgm:t>
    </dgm:pt>
    <dgm:pt modelId="{3F26949D-48EC-44AE-8573-0864B7DC3A6D}" type="sibTrans" cxnId="{F7119D10-98CC-474A-9D45-1CBD3B19CC28}">
      <dgm:prSet/>
      <dgm:spPr/>
      <dgm:t>
        <a:bodyPr/>
        <a:lstStyle/>
        <a:p>
          <a:endParaRPr lang="es-CO"/>
        </a:p>
      </dgm:t>
    </dgm:pt>
    <dgm:pt modelId="{69901857-5E1B-499D-B923-03664C6E1B59}">
      <dgm:prSet/>
      <dgm:spPr/>
      <dgm:t>
        <a:bodyPr/>
        <a:lstStyle/>
        <a:p>
          <a:pPr algn="l"/>
          <a:endParaRPr lang="es-CO" sz="1900" dirty="0"/>
        </a:p>
      </dgm:t>
    </dgm:pt>
    <dgm:pt modelId="{80732633-ADAC-4D7F-978F-89E7257571B5}" type="parTrans" cxnId="{5D3B0059-EDE1-4117-A491-B2BBB659534D}">
      <dgm:prSet/>
      <dgm:spPr/>
      <dgm:t>
        <a:bodyPr/>
        <a:lstStyle/>
        <a:p>
          <a:endParaRPr lang="es-CO"/>
        </a:p>
      </dgm:t>
    </dgm:pt>
    <dgm:pt modelId="{D7BC05EE-E5BD-452F-AFA1-91C22A60A112}" type="sibTrans" cxnId="{5D3B0059-EDE1-4117-A491-B2BBB659534D}">
      <dgm:prSet/>
      <dgm:spPr/>
      <dgm:t>
        <a:bodyPr/>
        <a:lstStyle/>
        <a:p>
          <a:endParaRPr lang="es-CO"/>
        </a:p>
      </dgm:t>
    </dgm:pt>
    <dgm:pt modelId="{2BA2500F-14F9-42CD-B568-8C3243AF999C}">
      <dgm:prSet custT="1"/>
      <dgm:spPr/>
      <dgm:t>
        <a:bodyPr/>
        <a:lstStyle/>
        <a:p>
          <a:pPr algn="l">
            <a:buFontTx/>
            <a:buNone/>
          </a:pPr>
          <a:r>
            <a:rPr lang="es-CO" sz="1400" b="1" dirty="0"/>
            <a:t>ENERO 1 :</a:t>
          </a:r>
          <a:endParaRPr lang="es-CO" sz="1400" dirty="0"/>
        </a:p>
      </dgm:t>
    </dgm:pt>
    <dgm:pt modelId="{F838AC54-8B65-4565-9C18-0EB85E5ECCCD}" type="parTrans" cxnId="{32ABDA1D-BE73-40DE-BF20-A56C39A454FB}">
      <dgm:prSet/>
      <dgm:spPr/>
      <dgm:t>
        <a:bodyPr/>
        <a:lstStyle/>
        <a:p>
          <a:endParaRPr lang="es-CO"/>
        </a:p>
      </dgm:t>
    </dgm:pt>
    <dgm:pt modelId="{47299135-451B-49E1-986B-DE9B2CCA8B52}" type="sibTrans" cxnId="{32ABDA1D-BE73-40DE-BF20-A56C39A454FB}">
      <dgm:prSet/>
      <dgm:spPr/>
      <dgm:t>
        <a:bodyPr/>
        <a:lstStyle/>
        <a:p>
          <a:endParaRPr lang="es-CO"/>
        </a:p>
      </dgm:t>
    </dgm:pt>
    <dgm:pt modelId="{D9BADD26-B695-4BFE-BC07-F4B83576860C}">
      <dgm:prSet custT="1"/>
      <dgm:spPr/>
      <dgm:t>
        <a:bodyPr/>
        <a:lstStyle/>
        <a:p>
          <a:pPr algn="l">
            <a:buFontTx/>
            <a:buNone/>
          </a:pPr>
          <a:r>
            <a:rPr lang="es-CO" sz="1400" b="1" dirty="0"/>
            <a:t>DICIEMBRE 31</a:t>
          </a:r>
          <a:r>
            <a:rPr lang="es-CO" sz="1400" dirty="0"/>
            <a:t>: </a:t>
          </a:r>
        </a:p>
      </dgm:t>
    </dgm:pt>
    <dgm:pt modelId="{0729B649-DF50-42E6-94B5-00692B0EF008}" type="parTrans" cxnId="{224BEF9A-0555-4668-AF83-04864ACEB006}">
      <dgm:prSet/>
      <dgm:spPr/>
      <dgm:t>
        <a:bodyPr/>
        <a:lstStyle/>
        <a:p>
          <a:endParaRPr lang="es-CO"/>
        </a:p>
      </dgm:t>
    </dgm:pt>
    <dgm:pt modelId="{76F63DFD-1173-438F-82A6-EC338F9E15EA}" type="sibTrans" cxnId="{224BEF9A-0555-4668-AF83-04864ACEB006}">
      <dgm:prSet/>
      <dgm:spPr/>
      <dgm:t>
        <a:bodyPr/>
        <a:lstStyle/>
        <a:p>
          <a:endParaRPr lang="es-CO"/>
        </a:p>
      </dgm:t>
    </dgm:pt>
    <dgm:pt modelId="{0554C3C4-DB38-4973-8F5F-E74A03A62FC4}">
      <dgm:prSet custT="1"/>
      <dgm:spPr/>
      <dgm:t>
        <a:bodyPr/>
        <a:lstStyle/>
        <a:p>
          <a:pPr algn="just">
            <a:buFontTx/>
            <a:buNone/>
          </a:pPr>
          <a:r>
            <a:rPr lang="es-CO" sz="1400" dirty="0"/>
            <a:t>    Primeros estados financieros bajo el nuevo marco normativo </a:t>
          </a:r>
          <a:r>
            <a:rPr lang="es-CO" sz="1400" u="sng" dirty="0"/>
            <a:t>NO COMPARATIVOS.</a:t>
          </a:r>
        </a:p>
      </dgm:t>
    </dgm:pt>
    <dgm:pt modelId="{A1284674-5317-40C1-8778-19A55738D84D}" type="parTrans" cxnId="{33B5D6B4-E6F9-4D8C-AA8A-9AEEE05C45C9}">
      <dgm:prSet/>
      <dgm:spPr/>
      <dgm:t>
        <a:bodyPr/>
        <a:lstStyle/>
        <a:p>
          <a:endParaRPr lang="es-CO"/>
        </a:p>
      </dgm:t>
    </dgm:pt>
    <dgm:pt modelId="{65DA3148-164B-45DA-9908-D3AB6FC90A3B}" type="sibTrans" cxnId="{33B5D6B4-E6F9-4D8C-AA8A-9AEEE05C45C9}">
      <dgm:prSet/>
      <dgm:spPr/>
      <dgm:t>
        <a:bodyPr/>
        <a:lstStyle/>
        <a:p>
          <a:endParaRPr lang="es-CO"/>
        </a:p>
      </dgm:t>
    </dgm:pt>
    <dgm:pt modelId="{BC2732BD-40B9-4CA8-B495-C147E43EDC49}">
      <dgm:prSet custT="1"/>
      <dgm:spPr/>
      <dgm:t>
        <a:bodyPr/>
        <a:lstStyle/>
        <a:p>
          <a:pPr algn="l">
            <a:buFontTx/>
            <a:buNone/>
          </a:pPr>
          <a:r>
            <a:rPr lang="es-CO" sz="1600" b="1" dirty="0"/>
            <a:t>DICIEMBRE 31</a:t>
          </a:r>
          <a:r>
            <a:rPr lang="es-CO" sz="1600" dirty="0"/>
            <a:t>: </a:t>
          </a:r>
        </a:p>
      </dgm:t>
    </dgm:pt>
    <dgm:pt modelId="{E34179FE-0DBE-4789-9691-73A4795982C6}" type="parTrans" cxnId="{E78D5C7A-E62D-41D4-B3F1-1E496E9C4460}">
      <dgm:prSet/>
      <dgm:spPr/>
      <dgm:t>
        <a:bodyPr/>
        <a:lstStyle/>
        <a:p>
          <a:endParaRPr lang="es-CO"/>
        </a:p>
      </dgm:t>
    </dgm:pt>
    <dgm:pt modelId="{7C076CAD-8E84-4B63-97E6-370A044B2B05}" type="sibTrans" cxnId="{E78D5C7A-E62D-41D4-B3F1-1E496E9C4460}">
      <dgm:prSet/>
      <dgm:spPr/>
      <dgm:t>
        <a:bodyPr/>
        <a:lstStyle/>
        <a:p>
          <a:endParaRPr lang="es-CO"/>
        </a:p>
      </dgm:t>
    </dgm:pt>
    <dgm:pt modelId="{EED0CDE7-48BE-496B-9DEB-CC961064C51A}">
      <dgm:prSet custT="1"/>
      <dgm:spPr/>
      <dgm:t>
        <a:bodyPr/>
        <a:lstStyle/>
        <a:p>
          <a:pPr algn="just">
            <a:buNone/>
          </a:pPr>
          <a:r>
            <a:rPr lang="es-CO" sz="1600" dirty="0"/>
            <a:t>  Primeros estados financieros bajo el nuevo marco normativo </a:t>
          </a:r>
          <a:r>
            <a:rPr lang="es-CO" sz="1600" u="sng" dirty="0"/>
            <a:t>COMPARATIVO</a:t>
          </a:r>
          <a:r>
            <a:rPr lang="es-CO" sz="1600" dirty="0"/>
            <a:t>.</a:t>
          </a:r>
        </a:p>
      </dgm:t>
    </dgm:pt>
    <dgm:pt modelId="{25027783-0DC7-4AC3-9524-01EC715FAEEB}" type="parTrans" cxnId="{3C9D5FE1-3A09-42AC-98C8-2118A356D4E7}">
      <dgm:prSet/>
      <dgm:spPr/>
      <dgm:t>
        <a:bodyPr/>
        <a:lstStyle/>
        <a:p>
          <a:endParaRPr lang="es-CO"/>
        </a:p>
      </dgm:t>
    </dgm:pt>
    <dgm:pt modelId="{1290D031-D047-4206-969D-BE5F0DF2B132}" type="sibTrans" cxnId="{3C9D5FE1-3A09-42AC-98C8-2118A356D4E7}">
      <dgm:prSet/>
      <dgm:spPr/>
      <dgm:t>
        <a:bodyPr/>
        <a:lstStyle/>
        <a:p>
          <a:endParaRPr lang="es-CO"/>
        </a:p>
      </dgm:t>
    </dgm:pt>
    <dgm:pt modelId="{A3270E7E-7A88-4A29-9F40-CC99FB7E54AE}">
      <dgm:prSet phldrT="[Texto]" custT="1"/>
      <dgm:spPr/>
      <dgm:t>
        <a:bodyPr/>
        <a:lstStyle/>
        <a:p>
          <a:pPr algn="ctr"/>
          <a:r>
            <a:rPr lang="es-CO" sz="1400" b="1" dirty="0"/>
            <a:t>2015</a:t>
          </a:r>
        </a:p>
      </dgm:t>
    </dgm:pt>
    <dgm:pt modelId="{D5036AD4-DADB-45BD-9FED-A73BDAD91F78}" type="sibTrans" cxnId="{E134616F-7E94-4C0E-AB94-92793A9D30A7}">
      <dgm:prSet/>
      <dgm:spPr/>
      <dgm:t>
        <a:bodyPr/>
        <a:lstStyle/>
        <a:p>
          <a:endParaRPr lang="es-CO"/>
        </a:p>
      </dgm:t>
    </dgm:pt>
    <dgm:pt modelId="{1B18972F-7468-40EF-A00D-A63A7BFF5329}" type="parTrans" cxnId="{E134616F-7E94-4C0E-AB94-92793A9D30A7}">
      <dgm:prSet/>
      <dgm:spPr/>
      <dgm:t>
        <a:bodyPr/>
        <a:lstStyle/>
        <a:p>
          <a:endParaRPr lang="es-CO"/>
        </a:p>
      </dgm:t>
    </dgm:pt>
    <dgm:pt modelId="{E3C1004E-8756-4D02-AFEB-0EE742EAF576}">
      <dgm:prSet custT="1"/>
      <dgm:spPr/>
      <dgm:t>
        <a:bodyPr/>
        <a:lstStyle/>
        <a:p>
          <a:pPr algn="l">
            <a:buNone/>
          </a:pPr>
          <a:r>
            <a:rPr lang="es-CO" sz="1600" b="1" dirty="0"/>
            <a:t>RESOLUCION 533 CGN</a:t>
          </a:r>
          <a:endParaRPr lang="es-CO" sz="1600" dirty="0"/>
        </a:p>
      </dgm:t>
    </dgm:pt>
    <dgm:pt modelId="{76DA9CA5-B8EE-4703-A9C4-CDF44CC114F0}" type="parTrans" cxnId="{98F9BEEA-974F-4C31-B42C-B559558B2438}">
      <dgm:prSet/>
      <dgm:spPr/>
      <dgm:t>
        <a:bodyPr/>
        <a:lstStyle/>
        <a:p>
          <a:endParaRPr lang="es-CO"/>
        </a:p>
      </dgm:t>
    </dgm:pt>
    <dgm:pt modelId="{DFBCF47A-41A9-4E71-9807-BDF9027208C6}" type="sibTrans" cxnId="{98F9BEEA-974F-4C31-B42C-B559558B2438}">
      <dgm:prSet/>
      <dgm:spPr/>
      <dgm:t>
        <a:bodyPr/>
        <a:lstStyle/>
        <a:p>
          <a:endParaRPr lang="es-CO"/>
        </a:p>
      </dgm:t>
    </dgm:pt>
    <dgm:pt modelId="{37C4ACE5-5FE5-4706-85D0-ECD7F226FE59}">
      <dgm:prSet custT="1"/>
      <dgm:spPr/>
      <dgm:t>
        <a:bodyPr/>
        <a:lstStyle/>
        <a:p>
          <a:pPr algn="l">
            <a:buNone/>
          </a:pPr>
          <a:r>
            <a:rPr lang="es-CO" sz="1600" b="1" dirty="0"/>
            <a:t>    </a:t>
          </a:r>
          <a:r>
            <a:rPr lang="es-CO" sz="1600" b="0" dirty="0"/>
            <a:t>Incorpora el</a:t>
          </a:r>
          <a:r>
            <a:rPr lang="es-CO" sz="1600" dirty="0"/>
            <a:t> marco conceptual para la preparación y presentación de la información financiera para entidades del gobierno.</a:t>
          </a:r>
        </a:p>
      </dgm:t>
    </dgm:pt>
    <dgm:pt modelId="{0FA1CF37-BB34-4699-8298-8B98337F32FF}" type="parTrans" cxnId="{556EE3AA-1158-4CFB-BE84-E9C83F876247}">
      <dgm:prSet/>
      <dgm:spPr/>
      <dgm:t>
        <a:bodyPr/>
        <a:lstStyle/>
        <a:p>
          <a:endParaRPr lang="es-CO"/>
        </a:p>
      </dgm:t>
    </dgm:pt>
    <dgm:pt modelId="{9440A356-E4E8-4878-8A67-F2A661E580F1}" type="sibTrans" cxnId="{556EE3AA-1158-4CFB-BE84-E9C83F876247}">
      <dgm:prSet/>
      <dgm:spPr/>
      <dgm:t>
        <a:bodyPr/>
        <a:lstStyle/>
        <a:p>
          <a:endParaRPr lang="es-CO"/>
        </a:p>
      </dgm:t>
    </dgm:pt>
    <dgm:pt modelId="{9E1DDC12-3404-485A-8974-5E239B50C732}">
      <dgm:prSet custT="1"/>
      <dgm:spPr/>
      <dgm:t>
        <a:bodyPr/>
        <a:lstStyle/>
        <a:p>
          <a:pPr algn="just">
            <a:buFontTx/>
            <a:buNone/>
          </a:pPr>
          <a:r>
            <a:rPr lang="es-CO" sz="1400" b="1" dirty="0"/>
            <a:t>   </a:t>
          </a:r>
          <a:r>
            <a:rPr lang="es-CO" sz="1400" dirty="0"/>
            <a:t>Determinación de saldos iniciales bajo el nuevo marco normativo.</a:t>
          </a:r>
        </a:p>
      </dgm:t>
    </dgm:pt>
    <dgm:pt modelId="{19647493-4C2B-4AE7-BCD1-6E274B95582A}" type="parTrans" cxnId="{B850A609-2DCF-4131-A082-D5409DD080EE}">
      <dgm:prSet/>
      <dgm:spPr/>
      <dgm:t>
        <a:bodyPr/>
        <a:lstStyle/>
        <a:p>
          <a:endParaRPr lang="es-CO"/>
        </a:p>
      </dgm:t>
    </dgm:pt>
    <dgm:pt modelId="{E9602EA4-E9C3-45B2-A4FF-23C1B5BE9E47}" type="sibTrans" cxnId="{B850A609-2DCF-4131-A082-D5409DD080EE}">
      <dgm:prSet/>
      <dgm:spPr/>
      <dgm:t>
        <a:bodyPr/>
        <a:lstStyle/>
        <a:p>
          <a:endParaRPr lang="es-CO"/>
        </a:p>
      </dgm:t>
    </dgm:pt>
    <dgm:pt modelId="{122380AC-6D17-4024-8EAB-80C237606A37}" type="pres">
      <dgm:prSet presAssocID="{970B5A9D-7F5B-43A6-A7FD-EB2FD7649303}" presName="linearFlow" presStyleCnt="0">
        <dgm:presLayoutVars>
          <dgm:dir/>
          <dgm:animLvl val="lvl"/>
          <dgm:resizeHandles val="exact"/>
        </dgm:presLayoutVars>
      </dgm:prSet>
      <dgm:spPr/>
    </dgm:pt>
    <dgm:pt modelId="{D0047A85-25B3-4194-A376-FB91B346CACE}" type="pres">
      <dgm:prSet presAssocID="{A3270E7E-7A88-4A29-9F40-CC99FB7E54AE}" presName="composite" presStyleCnt="0"/>
      <dgm:spPr/>
    </dgm:pt>
    <dgm:pt modelId="{FBBAE08F-F173-45B7-8E82-6943D1CA800D}" type="pres">
      <dgm:prSet presAssocID="{A3270E7E-7A88-4A29-9F40-CC99FB7E54AE}" presName="parTx" presStyleLbl="node1" presStyleIdx="0" presStyleCnt="4">
        <dgm:presLayoutVars>
          <dgm:chMax val="0"/>
          <dgm:chPref val="0"/>
          <dgm:bulletEnabled val="1"/>
        </dgm:presLayoutVars>
      </dgm:prSet>
      <dgm:spPr/>
    </dgm:pt>
    <dgm:pt modelId="{5773FA86-59D8-480D-827E-4EEBB189EAD1}" type="pres">
      <dgm:prSet presAssocID="{A3270E7E-7A88-4A29-9F40-CC99FB7E54AE}" presName="parSh" presStyleLbl="node1" presStyleIdx="0" presStyleCnt="4" custScaleX="114170" custScaleY="103092" custLinFactNeighborX="1259" custLinFactNeighborY="-19379"/>
      <dgm:spPr/>
    </dgm:pt>
    <dgm:pt modelId="{723644B4-9CF6-4BCD-A6DE-62A7578BFECB}" type="pres">
      <dgm:prSet presAssocID="{A3270E7E-7A88-4A29-9F40-CC99FB7E54AE}" presName="desTx" presStyleLbl="fgAcc1" presStyleIdx="0" presStyleCnt="4" custScaleX="176884" custScaleY="101299" custLinFactNeighborX="7927" custLinFactNeighborY="6401">
        <dgm:presLayoutVars>
          <dgm:bulletEnabled val="1"/>
        </dgm:presLayoutVars>
      </dgm:prSet>
      <dgm:spPr/>
    </dgm:pt>
    <dgm:pt modelId="{BBADA85D-0424-4557-B50A-CDF9302607DF}" type="pres">
      <dgm:prSet presAssocID="{D5036AD4-DADB-45BD-9FED-A73BDAD91F78}" presName="sibTrans" presStyleLbl="sibTrans2D1" presStyleIdx="0" presStyleCnt="3" custLinFactNeighborX="17131" custLinFactNeighborY="-14977"/>
      <dgm:spPr/>
    </dgm:pt>
    <dgm:pt modelId="{E01604B3-7070-4D02-B4B3-A7648BB550AE}" type="pres">
      <dgm:prSet presAssocID="{D5036AD4-DADB-45BD-9FED-A73BDAD91F78}" presName="connTx" presStyleLbl="sibTrans2D1" presStyleIdx="0" presStyleCnt="3"/>
      <dgm:spPr/>
    </dgm:pt>
    <dgm:pt modelId="{EC2C644A-E24A-4492-A74B-FAACAA5D04A4}" type="pres">
      <dgm:prSet presAssocID="{F31B1AFD-3893-4676-96EA-CBDF406BE969}" presName="composite" presStyleCnt="0"/>
      <dgm:spPr/>
    </dgm:pt>
    <dgm:pt modelId="{D846A429-0CA5-46B9-AFFC-C241095193FB}" type="pres">
      <dgm:prSet presAssocID="{F31B1AFD-3893-4676-96EA-CBDF406BE969}" presName="parTx" presStyleLbl="node1" presStyleIdx="0" presStyleCnt="4">
        <dgm:presLayoutVars>
          <dgm:chMax val="0"/>
          <dgm:chPref val="0"/>
          <dgm:bulletEnabled val="1"/>
        </dgm:presLayoutVars>
      </dgm:prSet>
      <dgm:spPr/>
    </dgm:pt>
    <dgm:pt modelId="{8DE59684-1E6B-4E37-A29C-AE30BE66685C}" type="pres">
      <dgm:prSet presAssocID="{F31B1AFD-3893-4676-96EA-CBDF406BE969}" presName="parSh" presStyleLbl="node1" presStyleIdx="1" presStyleCnt="4" custScaleX="169676" custScaleY="138137" custLinFactNeighborX="613" custLinFactNeighborY="-73132"/>
      <dgm:spPr/>
    </dgm:pt>
    <dgm:pt modelId="{F47B01B2-3485-4F52-85DE-A008F91619B6}" type="pres">
      <dgm:prSet presAssocID="{F31B1AFD-3893-4676-96EA-CBDF406BE969}" presName="desTx" presStyleLbl="fgAcc1" presStyleIdx="1" presStyleCnt="4" custScaleX="170874" custScaleY="102764" custLinFactNeighborX="-21764" custLinFactNeighborY="15162">
        <dgm:presLayoutVars>
          <dgm:bulletEnabled val="1"/>
        </dgm:presLayoutVars>
      </dgm:prSet>
      <dgm:spPr/>
    </dgm:pt>
    <dgm:pt modelId="{FC8AF037-AD4C-40EF-BF8A-200E40B3531F}" type="pres">
      <dgm:prSet presAssocID="{4CCE70C9-52CD-42BE-9138-254204C0E8D7}" presName="sibTrans" presStyleLbl="sibTrans2D1" presStyleIdx="1" presStyleCnt="3" custAng="21424131" custScaleX="104460" custScaleY="137883" custLinFactNeighborX="-2157" custLinFactNeighborY="-11381"/>
      <dgm:spPr/>
    </dgm:pt>
    <dgm:pt modelId="{18D2B333-660B-44BB-A225-321D19BE654E}" type="pres">
      <dgm:prSet presAssocID="{4CCE70C9-52CD-42BE-9138-254204C0E8D7}" presName="connTx" presStyleLbl="sibTrans2D1" presStyleIdx="1" presStyleCnt="3"/>
      <dgm:spPr/>
    </dgm:pt>
    <dgm:pt modelId="{A0786E11-E61F-4B41-88B3-2F3AAAFCDBE9}" type="pres">
      <dgm:prSet presAssocID="{7160F5C8-DE2E-4B66-BD1F-DF88B4B492B0}" presName="composite" presStyleCnt="0"/>
      <dgm:spPr/>
    </dgm:pt>
    <dgm:pt modelId="{8BBE414F-C1EC-4FB6-9229-C23717DB5D91}" type="pres">
      <dgm:prSet presAssocID="{7160F5C8-DE2E-4B66-BD1F-DF88B4B492B0}" presName="parTx" presStyleLbl="node1" presStyleIdx="1" presStyleCnt="4">
        <dgm:presLayoutVars>
          <dgm:chMax val="0"/>
          <dgm:chPref val="0"/>
          <dgm:bulletEnabled val="1"/>
        </dgm:presLayoutVars>
      </dgm:prSet>
      <dgm:spPr/>
    </dgm:pt>
    <dgm:pt modelId="{5526719D-9668-4F5C-B18C-5A836A4DD119}" type="pres">
      <dgm:prSet presAssocID="{7160F5C8-DE2E-4B66-BD1F-DF88B4B492B0}" presName="parSh" presStyleLbl="node1" presStyleIdx="2" presStyleCnt="4" custScaleX="130426" custScaleY="152769" custLinFactNeighborX="7212" custLinFactNeighborY="-10633"/>
      <dgm:spPr/>
    </dgm:pt>
    <dgm:pt modelId="{2E91DE42-CC84-4901-89E4-5E95829A3876}" type="pres">
      <dgm:prSet presAssocID="{7160F5C8-DE2E-4B66-BD1F-DF88B4B492B0}" presName="desTx" presStyleLbl="fgAcc1" presStyleIdx="2" presStyleCnt="4" custScaleX="162735" custScaleY="97151" custLinFactNeighborX="5369" custLinFactNeighborY="-893">
        <dgm:presLayoutVars>
          <dgm:bulletEnabled val="1"/>
        </dgm:presLayoutVars>
      </dgm:prSet>
      <dgm:spPr/>
    </dgm:pt>
    <dgm:pt modelId="{8627CF90-4A33-4C89-A246-29FB1CC95AAF}" type="pres">
      <dgm:prSet presAssocID="{50D811F1-7FF7-468F-8F33-CD1F8700ACF0}" presName="sibTrans" presStyleLbl="sibTrans2D1" presStyleIdx="2" presStyleCnt="3" custLinFactNeighborX="0" custLinFactNeighborY="3007"/>
      <dgm:spPr/>
    </dgm:pt>
    <dgm:pt modelId="{B2BCAA4E-888A-4161-9559-B0817A26099E}" type="pres">
      <dgm:prSet presAssocID="{50D811F1-7FF7-468F-8F33-CD1F8700ACF0}" presName="connTx" presStyleLbl="sibTrans2D1" presStyleIdx="2" presStyleCnt="3"/>
      <dgm:spPr/>
    </dgm:pt>
    <dgm:pt modelId="{3875BC7A-F79C-4550-B835-4E6D32467E72}" type="pres">
      <dgm:prSet presAssocID="{46723B4C-30F2-48AE-9073-AC8199F398DB}" presName="composite" presStyleCnt="0"/>
      <dgm:spPr/>
    </dgm:pt>
    <dgm:pt modelId="{95FE0B03-9760-4002-BB34-629081C91948}" type="pres">
      <dgm:prSet presAssocID="{46723B4C-30F2-48AE-9073-AC8199F398DB}" presName="parTx" presStyleLbl="node1" presStyleIdx="2" presStyleCnt="4">
        <dgm:presLayoutVars>
          <dgm:chMax val="0"/>
          <dgm:chPref val="0"/>
          <dgm:bulletEnabled val="1"/>
        </dgm:presLayoutVars>
      </dgm:prSet>
      <dgm:spPr/>
    </dgm:pt>
    <dgm:pt modelId="{7659219D-B7E1-4097-82EC-C463D91EF93A}" type="pres">
      <dgm:prSet presAssocID="{46723B4C-30F2-48AE-9073-AC8199F398DB}" presName="parSh" presStyleLbl="node1" presStyleIdx="3" presStyleCnt="4" custScaleX="145825" custScaleY="155444" custLinFactNeighborX="-374" custLinFactNeighborY="-56092"/>
      <dgm:spPr/>
    </dgm:pt>
    <dgm:pt modelId="{BF3D5952-EB7D-46D7-99D4-1DCCA04A2F3C}" type="pres">
      <dgm:prSet presAssocID="{46723B4C-30F2-48AE-9073-AC8199F398DB}" presName="desTx" presStyleLbl="fgAcc1" presStyleIdx="3" presStyleCnt="4" custScaleX="145992" custScaleY="98852" custLinFactNeighborX="-19033" custLinFactNeighborY="458">
        <dgm:presLayoutVars>
          <dgm:bulletEnabled val="1"/>
        </dgm:presLayoutVars>
      </dgm:prSet>
      <dgm:spPr/>
    </dgm:pt>
  </dgm:ptLst>
  <dgm:cxnLst>
    <dgm:cxn modelId="{C5DAB002-0649-48C6-969E-24611D2A8919}" type="presOf" srcId="{BD1F3670-5343-4EF4-B8A4-4E5F340075E4}" destId="{F47B01B2-3485-4F52-85DE-A008F91619B6}" srcOrd="0" destOrd="3" presId="urn:microsoft.com/office/officeart/2005/8/layout/process3"/>
    <dgm:cxn modelId="{B850A609-2DCF-4131-A082-D5409DD080EE}" srcId="{7160F5C8-DE2E-4B66-BD1F-DF88B4B492B0}" destId="{9E1DDC12-3404-485A-8974-5E239B50C732}" srcOrd="1" destOrd="0" parTransId="{19647493-4C2B-4AE7-BCD1-6E274B95582A}" sibTransId="{E9602EA4-E9C3-45B2-A4FF-23C1B5BE9E47}"/>
    <dgm:cxn modelId="{F7119D10-98CC-474A-9D45-1CBD3B19CC28}" srcId="{F31B1AFD-3893-4676-96EA-CBDF406BE969}" destId="{BD1F3670-5343-4EF4-B8A4-4E5F340075E4}" srcOrd="3" destOrd="0" parTransId="{76AAC739-65B7-4AF7-A03C-4D660F9E061E}" sibTransId="{3F26949D-48EC-44AE-8573-0864B7DC3A6D}"/>
    <dgm:cxn modelId="{954E3D11-2022-46B8-B572-F8C1AB9940F0}" type="presOf" srcId="{D9BADD26-B695-4BFE-BC07-F4B83576860C}" destId="{2E91DE42-CC84-4901-89E4-5E95829A3876}" srcOrd="0" destOrd="2" presId="urn:microsoft.com/office/officeart/2005/8/layout/process3"/>
    <dgm:cxn modelId="{9481D318-49A0-4ADD-B0D2-45550CEA482A}" srcId="{970B5A9D-7F5B-43A6-A7FD-EB2FD7649303}" destId="{7160F5C8-DE2E-4B66-BD1F-DF88B4B492B0}" srcOrd="2" destOrd="0" parTransId="{C9579E33-0AD0-41E2-86FB-ACE9FF53964E}" sibTransId="{50D811F1-7FF7-468F-8F33-CD1F8700ACF0}"/>
    <dgm:cxn modelId="{DB79AF1A-495E-4604-B490-0E322D017395}" type="presOf" srcId="{46723B4C-30F2-48AE-9073-AC8199F398DB}" destId="{7659219D-B7E1-4097-82EC-C463D91EF93A}" srcOrd="1" destOrd="0" presId="urn:microsoft.com/office/officeart/2005/8/layout/process3"/>
    <dgm:cxn modelId="{32ABDA1D-BE73-40DE-BF20-A56C39A454FB}" srcId="{7160F5C8-DE2E-4B66-BD1F-DF88B4B492B0}" destId="{2BA2500F-14F9-42CD-B568-8C3243AF999C}" srcOrd="0" destOrd="0" parTransId="{F838AC54-8B65-4565-9C18-0EB85E5ECCCD}" sibTransId="{47299135-451B-49E1-986B-DE9B2CCA8B52}"/>
    <dgm:cxn modelId="{6D006425-82D2-4B72-B0F3-797026A945BF}" type="presOf" srcId="{F31B1AFD-3893-4676-96EA-CBDF406BE969}" destId="{8DE59684-1E6B-4E37-A29C-AE30BE66685C}" srcOrd="1" destOrd="0" presId="urn:microsoft.com/office/officeart/2005/8/layout/process3"/>
    <dgm:cxn modelId="{AD2AA327-7A4E-439B-8280-DCCFB3EBE140}" type="presOf" srcId="{50D811F1-7FF7-468F-8F33-CD1F8700ACF0}" destId="{8627CF90-4A33-4C89-A246-29FB1CC95AAF}" srcOrd="0" destOrd="0" presId="urn:microsoft.com/office/officeart/2005/8/layout/process3"/>
    <dgm:cxn modelId="{7A5BE740-A59E-4640-9A35-28855860DA34}" type="presOf" srcId="{D5036AD4-DADB-45BD-9FED-A73BDAD91F78}" destId="{E01604B3-7070-4D02-B4B3-A7648BB550AE}" srcOrd="1" destOrd="0" presId="urn:microsoft.com/office/officeart/2005/8/layout/process3"/>
    <dgm:cxn modelId="{A043C542-C59A-42ED-96DE-5933637838F3}" type="presOf" srcId="{9E1DDC12-3404-485A-8974-5E239B50C732}" destId="{2E91DE42-CC84-4901-89E4-5E95829A3876}" srcOrd="0" destOrd="1" presId="urn:microsoft.com/office/officeart/2005/8/layout/process3"/>
    <dgm:cxn modelId="{049DFF62-D3EA-4EF7-8833-474B070291AE}" type="presOf" srcId="{50D811F1-7FF7-468F-8F33-CD1F8700ACF0}" destId="{B2BCAA4E-888A-4161-9559-B0817A26099E}" srcOrd="1" destOrd="0" presId="urn:microsoft.com/office/officeart/2005/8/layout/process3"/>
    <dgm:cxn modelId="{7AFB4E67-3D54-49C6-BCA6-E69EF105F707}" type="presOf" srcId="{A3270E7E-7A88-4A29-9F40-CC99FB7E54AE}" destId="{5773FA86-59D8-480D-827E-4EEBB189EAD1}" srcOrd="1" destOrd="0" presId="urn:microsoft.com/office/officeart/2005/8/layout/process3"/>
    <dgm:cxn modelId="{9AD5D867-7C86-47C1-8B9E-32A07B5426CE}" srcId="{F31B1AFD-3893-4676-96EA-CBDF406BE969}" destId="{DAA66207-9505-4315-9B40-BBA9DEEEBBC1}" srcOrd="2" destOrd="0" parTransId="{066D1E1E-6539-4A68-A158-DE47E757A4B5}" sibTransId="{8F11AC0A-061D-4D5C-AD41-9616306234E4}"/>
    <dgm:cxn modelId="{4CC61B4B-0BAA-4E1A-B33E-86C963804DE3}" type="presOf" srcId="{7160F5C8-DE2E-4B66-BD1F-DF88B4B492B0}" destId="{5526719D-9668-4F5C-B18C-5A836A4DD119}" srcOrd="1" destOrd="0" presId="urn:microsoft.com/office/officeart/2005/8/layout/process3"/>
    <dgm:cxn modelId="{9FCCCF4C-80CF-4FBD-A4F1-94A054999364}" type="presOf" srcId="{A3270E7E-7A88-4A29-9F40-CC99FB7E54AE}" destId="{FBBAE08F-F173-45B7-8E82-6943D1CA800D}" srcOrd="0" destOrd="0" presId="urn:microsoft.com/office/officeart/2005/8/layout/process3"/>
    <dgm:cxn modelId="{E134616F-7E94-4C0E-AB94-92793A9D30A7}" srcId="{970B5A9D-7F5B-43A6-A7FD-EB2FD7649303}" destId="{A3270E7E-7A88-4A29-9F40-CC99FB7E54AE}" srcOrd="0" destOrd="0" parTransId="{1B18972F-7468-40EF-A00D-A63A7BFF5329}" sibTransId="{D5036AD4-DADB-45BD-9FED-A73BDAD91F78}"/>
    <dgm:cxn modelId="{6E791471-14F1-4EE5-9EC5-79041A051836}" type="presOf" srcId="{07A8C7D6-9245-4214-9EAE-C26C81CD7C21}" destId="{F47B01B2-3485-4F52-85DE-A008F91619B6}" srcOrd="0" destOrd="1" presId="urn:microsoft.com/office/officeart/2005/8/layout/process3"/>
    <dgm:cxn modelId="{59C5F971-9EBC-4358-A958-3C74D5F7A016}" srcId="{970B5A9D-7F5B-43A6-A7FD-EB2FD7649303}" destId="{46723B4C-30F2-48AE-9073-AC8199F398DB}" srcOrd="3" destOrd="0" parTransId="{526BACC9-299D-4566-B8FD-9A41CDD261B6}" sibTransId="{3574A313-1C0A-466E-9A55-B2EB2506EA10}"/>
    <dgm:cxn modelId="{034B7F52-8449-4F09-957B-E6EB5CEEA33C}" type="presOf" srcId="{D5036AD4-DADB-45BD-9FED-A73BDAD91F78}" destId="{BBADA85D-0424-4557-B50A-CDF9302607DF}" srcOrd="0" destOrd="0" presId="urn:microsoft.com/office/officeart/2005/8/layout/process3"/>
    <dgm:cxn modelId="{C31A6D56-C7EF-4D7D-9BB5-8FE2E14820A4}" type="presOf" srcId="{7160F5C8-DE2E-4B66-BD1F-DF88B4B492B0}" destId="{8BBE414F-C1EC-4FB6-9229-C23717DB5D91}" srcOrd="0" destOrd="0" presId="urn:microsoft.com/office/officeart/2005/8/layout/process3"/>
    <dgm:cxn modelId="{FED57177-D740-4891-8A97-FDB6E748A794}" type="presOf" srcId="{F31B1AFD-3893-4676-96EA-CBDF406BE969}" destId="{D846A429-0CA5-46B9-AFFC-C241095193FB}" srcOrd="0" destOrd="0" presId="urn:microsoft.com/office/officeart/2005/8/layout/process3"/>
    <dgm:cxn modelId="{ED9B5358-6CD1-4E01-B0DB-93F9588D7D9D}" type="presOf" srcId="{4CCE70C9-52CD-42BE-9138-254204C0E8D7}" destId="{FC8AF037-AD4C-40EF-BF8A-200E40B3531F}" srcOrd="0" destOrd="0" presId="urn:microsoft.com/office/officeart/2005/8/layout/process3"/>
    <dgm:cxn modelId="{5D3B0059-EDE1-4117-A491-B2BBB659534D}" srcId="{F31B1AFD-3893-4676-96EA-CBDF406BE969}" destId="{69901857-5E1B-499D-B923-03664C6E1B59}" srcOrd="4" destOrd="0" parTransId="{80732633-ADAC-4D7F-978F-89E7257571B5}" sibTransId="{D7BC05EE-E5BD-452F-AFA1-91C22A60A112}"/>
    <dgm:cxn modelId="{E78D5C7A-E62D-41D4-B3F1-1E496E9C4460}" srcId="{46723B4C-30F2-48AE-9073-AC8199F398DB}" destId="{BC2732BD-40B9-4CA8-B495-C147E43EDC49}" srcOrd="0" destOrd="0" parTransId="{E34179FE-0DBE-4789-9691-73A4795982C6}" sibTransId="{7C076CAD-8E84-4B63-97E6-370A044B2B05}"/>
    <dgm:cxn modelId="{D913C47A-31BC-4A6F-90AD-0AC312F44CD5}" type="presOf" srcId="{0554C3C4-DB38-4973-8F5F-E74A03A62FC4}" destId="{2E91DE42-CC84-4901-89E4-5E95829A3876}" srcOrd="0" destOrd="3" presId="urn:microsoft.com/office/officeart/2005/8/layout/process3"/>
    <dgm:cxn modelId="{8522318A-9CCD-4100-A449-EC100A868F4F}" type="presOf" srcId="{BC2732BD-40B9-4CA8-B495-C147E43EDC49}" destId="{BF3D5952-EB7D-46D7-99D4-1DCCA04A2F3C}" srcOrd="0" destOrd="0" presId="urn:microsoft.com/office/officeart/2005/8/layout/process3"/>
    <dgm:cxn modelId="{8EE3A48D-788C-48F9-B9AA-ED7701A6E280}" type="presOf" srcId="{2BA2500F-14F9-42CD-B568-8C3243AF999C}" destId="{2E91DE42-CC84-4901-89E4-5E95829A3876}" srcOrd="0" destOrd="0" presId="urn:microsoft.com/office/officeart/2005/8/layout/process3"/>
    <dgm:cxn modelId="{C6E69E94-0773-4BBD-9D9F-85DA0ECADA08}" type="presOf" srcId="{970B5A9D-7F5B-43A6-A7FD-EB2FD7649303}" destId="{122380AC-6D17-4024-8EAB-80C237606A37}" srcOrd="0" destOrd="0" presId="urn:microsoft.com/office/officeart/2005/8/layout/process3"/>
    <dgm:cxn modelId="{87C69297-4E64-446B-A6D3-630C17F6AFA4}" type="presOf" srcId="{37C4ACE5-5FE5-4706-85D0-ECD7F226FE59}" destId="{723644B4-9CF6-4BCD-A6DE-62A7578BFECB}" srcOrd="0" destOrd="1" presId="urn:microsoft.com/office/officeart/2005/8/layout/process3"/>
    <dgm:cxn modelId="{224BEF9A-0555-4668-AF83-04864ACEB006}" srcId="{7160F5C8-DE2E-4B66-BD1F-DF88B4B492B0}" destId="{D9BADD26-B695-4BFE-BC07-F4B83576860C}" srcOrd="2" destOrd="0" parTransId="{0729B649-DF50-42E6-94B5-00692B0EF008}" sibTransId="{76F63DFD-1173-438F-82A6-EC338F9E15EA}"/>
    <dgm:cxn modelId="{8DE97EAA-C87D-4ABF-8A40-CE29884C5865}" type="presOf" srcId="{E3C1004E-8756-4D02-AFEB-0EE742EAF576}" destId="{723644B4-9CF6-4BCD-A6DE-62A7578BFECB}" srcOrd="0" destOrd="0" presId="urn:microsoft.com/office/officeart/2005/8/layout/process3"/>
    <dgm:cxn modelId="{556EE3AA-1158-4CFB-BE84-E9C83F876247}" srcId="{A3270E7E-7A88-4A29-9F40-CC99FB7E54AE}" destId="{37C4ACE5-5FE5-4706-85D0-ECD7F226FE59}" srcOrd="1" destOrd="0" parTransId="{0FA1CF37-BB34-4699-8298-8B98337F32FF}" sibTransId="{9440A356-E4E8-4878-8A67-F2A661E580F1}"/>
    <dgm:cxn modelId="{6E3F13B1-D670-4D34-8D5F-6F9B5D691DC0}" type="presOf" srcId="{46723B4C-30F2-48AE-9073-AC8199F398DB}" destId="{95FE0B03-9760-4002-BB34-629081C91948}" srcOrd="0" destOrd="0" presId="urn:microsoft.com/office/officeart/2005/8/layout/process3"/>
    <dgm:cxn modelId="{33B5D6B4-E6F9-4D8C-AA8A-9AEEE05C45C9}" srcId="{7160F5C8-DE2E-4B66-BD1F-DF88B4B492B0}" destId="{0554C3C4-DB38-4973-8F5F-E74A03A62FC4}" srcOrd="3" destOrd="0" parTransId="{A1284674-5317-40C1-8778-19A55738D84D}" sibTransId="{65DA3148-164B-45DA-9908-D3AB6FC90A3B}"/>
    <dgm:cxn modelId="{F875F3B6-70B2-453C-A85F-D20EB8BECB76}" type="presOf" srcId="{EED0CDE7-48BE-496B-9DEB-CC961064C51A}" destId="{BF3D5952-EB7D-46D7-99D4-1DCCA04A2F3C}" srcOrd="0" destOrd="1" presId="urn:microsoft.com/office/officeart/2005/8/layout/process3"/>
    <dgm:cxn modelId="{AE1953CF-C36B-46BD-B53F-922836407756}" type="presOf" srcId="{4CCE70C9-52CD-42BE-9138-254204C0E8D7}" destId="{18D2B333-660B-44BB-A225-321D19BE654E}" srcOrd="1" destOrd="0" presId="urn:microsoft.com/office/officeart/2005/8/layout/process3"/>
    <dgm:cxn modelId="{B1ACC0D0-04DB-44E6-9DED-E9E8344AC18D}" type="presOf" srcId="{69901857-5E1B-499D-B923-03664C6E1B59}" destId="{F47B01B2-3485-4F52-85DE-A008F91619B6}" srcOrd="0" destOrd="4" presId="urn:microsoft.com/office/officeart/2005/8/layout/process3"/>
    <dgm:cxn modelId="{572266D1-9984-454A-915A-81DA4658587B}" srcId="{F31B1AFD-3893-4676-96EA-CBDF406BE969}" destId="{390C3AFB-ABE2-472E-A395-2A6AB235C158}" srcOrd="0" destOrd="0" parTransId="{49FFB876-254B-4219-92CA-42EF235A37F9}" sibTransId="{5088713E-E602-4237-9932-712208DBFA45}"/>
    <dgm:cxn modelId="{D9F0A8D1-6A10-4490-8B09-9F202FB39AD8}" srcId="{F31B1AFD-3893-4676-96EA-CBDF406BE969}" destId="{07A8C7D6-9245-4214-9EAE-C26C81CD7C21}" srcOrd="1" destOrd="0" parTransId="{091A44CB-6F42-401B-AA64-C61D6EBEDB95}" sibTransId="{B2BAADDA-FC9F-4F2C-BF7A-CEEDD279C4C9}"/>
    <dgm:cxn modelId="{9D6E3BD7-3EE8-4B93-8376-90B7092411D0}" srcId="{970B5A9D-7F5B-43A6-A7FD-EB2FD7649303}" destId="{F31B1AFD-3893-4676-96EA-CBDF406BE969}" srcOrd="1" destOrd="0" parTransId="{BA536324-98BB-4F44-BC46-168017D4B383}" sibTransId="{4CCE70C9-52CD-42BE-9138-254204C0E8D7}"/>
    <dgm:cxn modelId="{3C9D5FE1-3A09-42AC-98C8-2118A356D4E7}" srcId="{46723B4C-30F2-48AE-9073-AC8199F398DB}" destId="{EED0CDE7-48BE-496B-9DEB-CC961064C51A}" srcOrd="1" destOrd="0" parTransId="{25027783-0DC7-4AC3-9524-01EC715FAEEB}" sibTransId="{1290D031-D047-4206-969D-BE5F0DF2B132}"/>
    <dgm:cxn modelId="{98F9BEEA-974F-4C31-B42C-B559558B2438}" srcId="{A3270E7E-7A88-4A29-9F40-CC99FB7E54AE}" destId="{E3C1004E-8756-4D02-AFEB-0EE742EAF576}" srcOrd="0" destOrd="0" parTransId="{76DA9CA5-B8EE-4703-A9C4-CDF44CC114F0}" sibTransId="{DFBCF47A-41A9-4E71-9807-BDF9027208C6}"/>
    <dgm:cxn modelId="{C1CDF9EC-68D6-4C34-AF90-75F3986FD204}" type="presOf" srcId="{DAA66207-9505-4315-9B40-BBA9DEEEBBC1}" destId="{F47B01B2-3485-4F52-85DE-A008F91619B6}" srcOrd="0" destOrd="2" presId="urn:microsoft.com/office/officeart/2005/8/layout/process3"/>
    <dgm:cxn modelId="{9412A2F6-1BA5-4678-ADA6-27CFDE03C932}" type="presOf" srcId="{390C3AFB-ABE2-472E-A395-2A6AB235C158}" destId="{F47B01B2-3485-4F52-85DE-A008F91619B6}" srcOrd="0" destOrd="0" presId="urn:microsoft.com/office/officeart/2005/8/layout/process3"/>
    <dgm:cxn modelId="{FDA953FB-0E09-476F-ADC3-BC705856FCE8}" type="presParOf" srcId="{122380AC-6D17-4024-8EAB-80C237606A37}" destId="{D0047A85-25B3-4194-A376-FB91B346CACE}" srcOrd="0" destOrd="0" presId="urn:microsoft.com/office/officeart/2005/8/layout/process3"/>
    <dgm:cxn modelId="{089E066F-E447-4603-9C05-9AE214EE9F2A}" type="presParOf" srcId="{D0047A85-25B3-4194-A376-FB91B346CACE}" destId="{FBBAE08F-F173-45B7-8E82-6943D1CA800D}" srcOrd="0" destOrd="0" presId="urn:microsoft.com/office/officeart/2005/8/layout/process3"/>
    <dgm:cxn modelId="{CDAB1B47-1834-4CB5-91FF-2BF72408C2C7}" type="presParOf" srcId="{D0047A85-25B3-4194-A376-FB91B346CACE}" destId="{5773FA86-59D8-480D-827E-4EEBB189EAD1}" srcOrd="1" destOrd="0" presId="urn:microsoft.com/office/officeart/2005/8/layout/process3"/>
    <dgm:cxn modelId="{5DA86F1D-9D71-4731-88F6-53DA8C081501}" type="presParOf" srcId="{D0047A85-25B3-4194-A376-FB91B346CACE}" destId="{723644B4-9CF6-4BCD-A6DE-62A7578BFECB}" srcOrd="2" destOrd="0" presId="urn:microsoft.com/office/officeart/2005/8/layout/process3"/>
    <dgm:cxn modelId="{A21CE380-2E28-4C4D-8271-9CA840CD78A9}" type="presParOf" srcId="{122380AC-6D17-4024-8EAB-80C237606A37}" destId="{BBADA85D-0424-4557-B50A-CDF9302607DF}" srcOrd="1" destOrd="0" presId="urn:microsoft.com/office/officeart/2005/8/layout/process3"/>
    <dgm:cxn modelId="{0DB5B298-CB89-4FFD-B663-90B60AF27158}" type="presParOf" srcId="{BBADA85D-0424-4557-B50A-CDF9302607DF}" destId="{E01604B3-7070-4D02-B4B3-A7648BB550AE}" srcOrd="0" destOrd="0" presId="urn:microsoft.com/office/officeart/2005/8/layout/process3"/>
    <dgm:cxn modelId="{8F59D17D-FC5E-4809-BBD3-4AE7AA42CA5D}" type="presParOf" srcId="{122380AC-6D17-4024-8EAB-80C237606A37}" destId="{EC2C644A-E24A-4492-A74B-FAACAA5D04A4}" srcOrd="2" destOrd="0" presId="urn:microsoft.com/office/officeart/2005/8/layout/process3"/>
    <dgm:cxn modelId="{D57FA704-216C-409D-AEB2-37B1568AD862}" type="presParOf" srcId="{EC2C644A-E24A-4492-A74B-FAACAA5D04A4}" destId="{D846A429-0CA5-46B9-AFFC-C241095193FB}" srcOrd="0" destOrd="0" presId="urn:microsoft.com/office/officeart/2005/8/layout/process3"/>
    <dgm:cxn modelId="{D4B7A4B0-BBC1-46D1-A9D4-733AE5C30886}" type="presParOf" srcId="{EC2C644A-E24A-4492-A74B-FAACAA5D04A4}" destId="{8DE59684-1E6B-4E37-A29C-AE30BE66685C}" srcOrd="1" destOrd="0" presId="urn:microsoft.com/office/officeart/2005/8/layout/process3"/>
    <dgm:cxn modelId="{36B28D33-5570-4F4D-BEE4-68631CCE6059}" type="presParOf" srcId="{EC2C644A-E24A-4492-A74B-FAACAA5D04A4}" destId="{F47B01B2-3485-4F52-85DE-A008F91619B6}" srcOrd="2" destOrd="0" presId="urn:microsoft.com/office/officeart/2005/8/layout/process3"/>
    <dgm:cxn modelId="{17FBB723-DCC8-434C-AC45-B90F90F1B673}" type="presParOf" srcId="{122380AC-6D17-4024-8EAB-80C237606A37}" destId="{FC8AF037-AD4C-40EF-BF8A-200E40B3531F}" srcOrd="3" destOrd="0" presId="urn:microsoft.com/office/officeart/2005/8/layout/process3"/>
    <dgm:cxn modelId="{9EB8D664-527F-44E0-8C59-2E5D62DC5811}" type="presParOf" srcId="{FC8AF037-AD4C-40EF-BF8A-200E40B3531F}" destId="{18D2B333-660B-44BB-A225-321D19BE654E}" srcOrd="0" destOrd="0" presId="urn:microsoft.com/office/officeart/2005/8/layout/process3"/>
    <dgm:cxn modelId="{432263CB-3DF8-48B2-823D-9DDB3D7B0EB4}" type="presParOf" srcId="{122380AC-6D17-4024-8EAB-80C237606A37}" destId="{A0786E11-E61F-4B41-88B3-2F3AAAFCDBE9}" srcOrd="4" destOrd="0" presId="urn:microsoft.com/office/officeart/2005/8/layout/process3"/>
    <dgm:cxn modelId="{652E1CEA-D769-4693-871B-3916A86C9509}" type="presParOf" srcId="{A0786E11-E61F-4B41-88B3-2F3AAAFCDBE9}" destId="{8BBE414F-C1EC-4FB6-9229-C23717DB5D91}" srcOrd="0" destOrd="0" presId="urn:microsoft.com/office/officeart/2005/8/layout/process3"/>
    <dgm:cxn modelId="{7751A97C-494D-4221-9EAF-522A3288F75A}" type="presParOf" srcId="{A0786E11-E61F-4B41-88B3-2F3AAAFCDBE9}" destId="{5526719D-9668-4F5C-B18C-5A836A4DD119}" srcOrd="1" destOrd="0" presId="urn:microsoft.com/office/officeart/2005/8/layout/process3"/>
    <dgm:cxn modelId="{9A072A42-9165-47A1-AC5C-DEA0510DAB6C}" type="presParOf" srcId="{A0786E11-E61F-4B41-88B3-2F3AAAFCDBE9}" destId="{2E91DE42-CC84-4901-89E4-5E95829A3876}" srcOrd="2" destOrd="0" presId="urn:microsoft.com/office/officeart/2005/8/layout/process3"/>
    <dgm:cxn modelId="{DA055F08-1D5B-4D3D-AF1E-7C10C9A32704}" type="presParOf" srcId="{122380AC-6D17-4024-8EAB-80C237606A37}" destId="{8627CF90-4A33-4C89-A246-29FB1CC95AAF}" srcOrd="5" destOrd="0" presId="urn:microsoft.com/office/officeart/2005/8/layout/process3"/>
    <dgm:cxn modelId="{CC9C84B3-06F0-4455-9D58-5D4A8F84BEED}" type="presParOf" srcId="{8627CF90-4A33-4C89-A246-29FB1CC95AAF}" destId="{B2BCAA4E-888A-4161-9559-B0817A26099E}" srcOrd="0" destOrd="0" presId="urn:microsoft.com/office/officeart/2005/8/layout/process3"/>
    <dgm:cxn modelId="{3738A87C-507B-4501-9CBF-172E07BC06FD}" type="presParOf" srcId="{122380AC-6D17-4024-8EAB-80C237606A37}" destId="{3875BC7A-F79C-4550-B835-4E6D32467E72}" srcOrd="6" destOrd="0" presId="urn:microsoft.com/office/officeart/2005/8/layout/process3"/>
    <dgm:cxn modelId="{CFDB4C82-5015-419A-9E16-C6070F4EECEE}" type="presParOf" srcId="{3875BC7A-F79C-4550-B835-4E6D32467E72}" destId="{95FE0B03-9760-4002-BB34-629081C91948}" srcOrd="0" destOrd="0" presId="urn:microsoft.com/office/officeart/2005/8/layout/process3"/>
    <dgm:cxn modelId="{0E359554-D926-400A-9B89-97EFF2CB8358}" type="presParOf" srcId="{3875BC7A-F79C-4550-B835-4E6D32467E72}" destId="{7659219D-B7E1-4097-82EC-C463D91EF93A}" srcOrd="1" destOrd="0" presId="urn:microsoft.com/office/officeart/2005/8/layout/process3"/>
    <dgm:cxn modelId="{5151146A-F624-4E31-B820-D42364588DAA}" type="presParOf" srcId="{3875BC7A-F79C-4550-B835-4E6D32467E72}" destId="{BF3D5952-EB7D-46D7-99D4-1DCCA04A2F3C}"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BBEB98-5BA0-49BD-A658-44ACA473DA9A}" type="doc">
      <dgm:prSet loTypeId="urn:microsoft.com/office/officeart/2005/8/layout/hProcess9" loCatId="process" qsTypeId="urn:microsoft.com/office/officeart/2005/8/quickstyle/simple1" qsCatId="simple" csTypeId="urn:microsoft.com/office/officeart/2005/8/colors/accent1_2" csCatId="accent1" phldr="1"/>
      <dgm:spPr/>
    </dgm:pt>
    <dgm:pt modelId="{A0431178-75E2-4B3F-B955-939275037C0F}">
      <dgm:prSet phldrT="[Texto]"/>
      <dgm:spPr/>
      <dgm:t>
        <a:bodyPr/>
        <a:lstStyle/>
        <a:p>
          <a:endParaRPr lang="es-CO" dirty="0"/>
        </a:p>
        <a:p>
          <a:r>
            <a:rPr lang="es-CO" dirty="0"/>
            <a:t>Contrato asesoría para el desarrollo del proyecto MCA AUDITING-(Hoy MAZARS)</a:t>
          </a:r>
        </a:p>
      </dgm:t>
    </dgm:pt>
    <dgm:pt modelId="{F23D2355-BA26-4519-B802-5528405849F6}" type="parTrans" cxnId="{88944797-A232-49FD-99D3-1CBD77E6BCE1}">
      <dgm:prSet/>
      <dgm:spPr/>
      <dgm:t>
        <a:bodyPr/>
        <a:lstStyle/>
        <a:p>
          <a:endParaRPr lang="es-CO"/>
        </a:p>
      </dgm:t>
    </dgm:pt>
    <dgm:pt modelId="{ED7ACCC3-A263-4F1B-8F5B-0BD6259ECFD6}" type="sibTrans" cxnId="{88944797-A232-49FD-99D3-1CBD77E6BCE1}">
      <dgm:prSet/>
      <dgm:spPr/>
      <dgm:t>
        <a:bodyPr/>
        <a:lstStyle/>
        <a:p>
          <a:endParaRPr lang="es-CO"/>
        </a:p>
      </dgm:t>
    </dgm:pt>
    <dgm:pt modelId="{781BA1F6-7D93-4DFF-BC73-53C10F4019A0}">
      <dgm:prSet phldrT="[Texto]"/>
      <dgm:spPr/>
      <dgm:t>
        <a:bodyPr/>
        <a:lstStyle/>
        <a:p>
          <a:r>
            <a:rPr lang="es-CO" dirty="0"/>
            <a:t>Etapa de Diagnóstico </a:t>
          </a:r>
        </a:p>
      </dgm:t>
    </dgm:pt>
    <dgm:pt modelId="{EFE0B22E-6FC1-4460-BAD0-4CAE1807689C}" type="parTrans" cxnId="{C445707F-4B5F-4A1D-88E6-9DFC24EC987C}">
      <dgm:prSet/>
      <dgm:spPr/>
      <dgm:t>
        <a:bodyPr/>
        <a:lstStyle/>
        <a:p>
          <a:endParaRPr lang="es-CO"/>
        </a:p>
      </dgm:t>
    </dgm:pt>
    <dgm:pt modelId="{14616DB0-BA0F-4974-AA74-46145A7818C6}" type="sibTrans" cxnId="{C445707F-4B5F-4A1D-88E6-9DFC24EC987C}">
      <dgm:prSet/>
      <dgm:spPr/>
      <dgm:t>
        <a:bodyPr/>
        <a:lstStyle/>
        <a:p>
          <a:endParaRPr lang="es-CO"/>
        </a:p>
      </dgm:t>
    </dgm:pt>
    <dgm:pt modelId="{68ED9515-9AAA-46C0-8D9E-5837503D42E9}">
      <dgm:prSet phldrT="[Texto]"/>
      <dgm:spPr/>
      <dgm:t>
        <a:bodyPr/>
        <a:lstStyle/>
        <a:p>
          <a:r>
            <a:rPr lang="es-CO" dirty="0"/>
            <a:t>Diseño y planeación</a:t>
          </a:r>
        </a:p>
      </dgm:t>
    </dgm:pt>
    <dgm:pt modelId="{F25A4EE9-2986-4B7D-8566-D75F7480AA1F}" type="parTrans" cxnId="{AB461D7C-2CB9-47AE-A572-8C1BD97041C0}">
      <dgm:prSet/>
      <dgm:spPr/>
      <dgm:t>
        <a:bodyPr/>
        <a:lstStyle/>
        <a:p>
          <a:endParaRPr lang="es-CO"/>
        </a:p>
      </dgm:t>
    </dgm:pt>
    <dgm:pt modelId="{CA723872-4DC3-4C1E-A148-E0FAD93B3293}" type="sibTrans" cxnId="{AB461D7C-2CB9-47AE-A572-8C1BD97041C0}">
      <dgm:prSet/>
      <dgm:spPr/>
      <dgm:t>
        <a:bodyPr/>
        <a:lstStyle/>
        <a:p>
          <a:endParaRPr lang="es-CO"/>
        </a:p>
      </dgm:t>
    </dgm:pt>
    <dgm:pt modelId="{AC405534-BFB2-4488-BC82-E09253928108}">
      <dgm:prSet phldrT="[Texto]"/>
      <dgm:spPr/>
      <dgm:t>
        <a:bodyPr/>
        <a:lstStyle/>
        <a:p>
          <a:r>
            <a:rPr lang="es-CO" dirty="0"/>
            <a:t>Desarrollo de Soluciones e impactos cuantitativos:</a:t>
          </a:r>
        </a:p>
      </dgm:t>
    </dgm:pt>
    <dgm:pt modelId="{DCCDA449-5737-4635-9625-01532C290E4B}" type="parTrans" cxnId="{7328A4B4-731F-4803-96C5-DB0D0E072AE8}">
      <dgm:prSet/>
      <dgm:spPr/>
      <dgm:t>
        <a:bodyPr/>
        <a:lstStyle/>
        <a:p>
          <a:endParaRPr lang="es-CO"/>
        </a:p>
      </dgm:t>
    </dgm:pt>
    <dgm:pt modelId="{FFB31D55-345B-473D-AF67-1AC776BAF172}" type="sibTrans" cxnId="{7328A4B4-731F-4803-96C5-DB0D0E072AE8}">
      <dgm:prSet/>
      <dgm:spPr/>
      <dgm:t>
        <a:bodyPr/>
        <a:lstStyle/>
        <a:p>
          <a:endParaRPr lang="es-CO"/>
        </a:p>
      </dgm:t>
    </dgm:pt>
    <dgm:pt modelId="{CD47CE14-EC36-45B8-983F-8283A882A8C7}">
      <dgm:prSet phldrT="[Texto]"/>
      <dgm:spPr/>
      <dgm:t>
        <a:bodyPr/>
        <a:lstStyle/>
        <a:p>
          <a:r>
            <a:rPr lang="es-CO" dirty="0"/>
            <a:t>Implementación </a:t>
          </a:r>
        </a:p>
      </dgm:t>
    </dgm:pt>
    <dgm:pt modelId="{F8199682-11D4-4B37-B956-2A72E05B0919}" type="parTrans" cxnId="{CA55DE6B-8619-4658-8913-D455EA4D31DE}">
      <dgm:prSet/>
      <dgm:spPr/>
      <dgm:t>
        <a:bodyPr/>
        <a:lstStyle/>
        <a:p>
          <a:endParaRPr lang="es-CO"/>
        </a:p>
      </dgm:t>
    </dgm:pt>
    <dgm:pt modelId="{5E1CE56F-6E7F-42C0-BDF3-0341D478D0AC}" type="sibTrans" cxnId="{CA55DE6B-8619-4658-8913-D455EA4D31DE}">
      <dgm:prSet/>
      <dgm:spPr/>
      <dgm:t>
        <a:bodyPr/>
        <a:lstStyle/>
        <a:p>
          <a:endParaRPr lang="es-CO"/>
        </a:p>
      </dgm:t>
    </dgm:pt>
    <dgm:pt modelId="{22201464-2631-4A85-B3E0-2B51B0BC8A0D}">
      <dgm:prSet phldrT="[Texto]"/>
      <dgm:spPr/>
      <dgm:t>
        <a:bodyPr/>
        <a:lstStyle/>
        <a:p>
          <a:r>
            <a:rPr lang="es-CO" dirty="0"/>
            <a:t>Capacitación</a:t>
          </a:r>
        </a:p>
      </dgm:t>
    </dgm:pt>
    <dgm:pt modelId="{E42FFDA9-DBA9-41BB-BD9D-6A4FFE3DED84}" type="parTrans" cxnId="{EC2AE915-783C-41CC-B0E7-B1CA8708C6FF}">
      <dgm:prSet/>
      <dgm:spPr/>
      <dgm:t>
        <a:bodyPr/>
        <a:lstStyle/>
        <a:p>
          <a:endParaRPr lang="es-CO"/>
        </a:p>
      </dgm:t>
    </dgm:pt>
    <dgm:pt modelId="{49CDB327-1BEE-4364-8847-16E140365BA7}" type="sibTrans" cxnId="{EC2AE915-783C-41CC-B0E7-B1CA8708C6FF}">
      <dgm:prSet/>
      <dgm:spPr/>
      <dgm:t>
        <a:bodyPr/>
        <a:lstStyle/>
        <a:p>
          <a:endParaRPr lang="es-CO"/>
        </a:p>
      </dgm:t>
    </dgm:pt>
    <dgm:pt modelId="{7E4AF3B4-49C8-4CAD-AD97-F0EEB1B49228}" type="pres">
      <dgm:prSet presAssocID="{59BBEB98-5BA0-49BD-A658-44ACA473DA9A}" presName="CompostProcess" presStyleCnt="0">
        <dgm:presLayoutVars>
          <dgm:dir/>
          <dgm:resizeHandles val="exact"/>
        </dgm:presLayoutVars>
      </dgm:prSet>
      <dgm:spPr/>
    </dgm:pt>
    <dgm:pt modelId="{BDFF01A0-80F4-4319-9A20-CA8E3AE720D5}" type="pres">
      <dgm:prSet presAssocID="{59BBEB98-5BA0-49BD-A658-44ACA473DA9A}" presName="arrow" presStyleLbl="bgShp" presStyleIdx="0" presStyleCnt="1" custLinFactNeighborX="0" custLinFactNeighborY="-3735"/>
      <dgm:spPr/>
    </dgm:pt>
    <dgm:pt modelId="{F2AB26BB-1301-441D-83E9-680CC1839A50}" type="pres">
      <dgm:prSet presAssocID="{59BBEB98-5BA0-49BD-A658-44ACA473DA9A}" presName="linearProcess" presStyleCnt="0"/>
      <dgm:spPr/>
    </dgm:pt>
    <dgm:pt modelId="{53922B30-C38D-4A6C-B7EF-03C4560064EA}" type="pres">
      <dgm:prSet presAssocID="{A0431178-75E2-4B3F-B955-939275037C0F}" presName="textNode" presStyleLbl="node1" presStyleIdx="0" presStyleCnt="6">
        <dgm:presLayoutVars>
          <dgm:bulletEnabled val="1"/>
        </dgm:presLayoutVars>
      </dgm:prSet>
      <dgm:spPr/>
    </dgm:pt>
    <dgm:pt modelId="{C271AF9C-E719-4941-9796-1EA635CDCFC9}" type="pres">
      <dgm:prSet presAssocID="{ED7ACCC3-A263-4F1B-8F5B-0BD6259ECFD6}" presName="sibTrans" presStyleCnt="0"/>
      <dgm:spPr/>
    </dgm:pt>
    <dgm:pt modelId="{A6F7B0A0-DEEC-4DA8-9B5B-E35FDF13DE93}" type="pres">
      <dgm:prSet presAssocID="{781BA1F6-7D93-4DFF-BC73-53C10F4019A0}" presName="textNode" presStyleLbl="node1" presStyleIdx="1" presStyleCnt="6">
        <dgm:presLayoutVars>
          <dgm:bulletEnabled val="1"/>
        </dgm:presLayoutVars>
      </dgm:prSet>
      <dgm:spPr/>
    </dgm:pt>
    <dgm:pt modelId="{B837F6D2-32BF-4F9C-AAF4-542DD9D01C1F}" type="pres">
      <dgm:prSet presAssocID="{14616DB0-BA0F-4974-AA74-46145A7818C6}" presName="sibTrans" presStyleCnt="0"/>
      <dgm:spPr/>
    </dgm:pt>
    <dgm:pt modelId="{F5494EA0-E391-4052-93E8-95AF7F8FBC3E}" type="pres">
      <dgm:prSet presAssocID="{68ED9515-9AAA-46C0-8D9E-5837503D42E9}" presName="textNode" presStyleLbl="node1" presStyleIdx="2" presStyleCnt="6">
        <dgm:presLayoutVars>
          <dgm:bulletEnabled val="1"/>
        </dgm:presLayoutVars>
      </dgm:prSet>
      <dgm:spPr/>
    </dgm:pt>
    <dgm:pt modelId="{826B5412-8C1F-497D-9262-C04F39A6FBAC}" type="pres">
      <dgm:prSet presAssocID="{CA723872-4DC3-4C1E-A148-E0FAD93B3293}" presName="sibTrans" presStyleCnt="0"/>
      <dgm:spPr/>
    </dgm:pt>
    <dgm:pt modelId="{0C1A3D40-8490-41F3-B28A-B667714B6DBF}" type="pres">
      <dgm:prSet presAssocID="{AC405534-BFB2-4488-BC82-E09253928108}" presName="textNode" presStyleLbl="node1" presStyleIdx="3" presStyleCnt="6" custLinFactX="95399" custLinFactNeighborX="100000" custLinFactNeighborY="1615">
        <dgm:presLayoutVars>
          <dgm:bulletEnabled val="1"/>
        </dgm:presLayoutVars>
      </dgm:prSet>
      <dgm:spPr/>
    </dgm:pt>
    <dgm:pt modelId="{5B051BFC-28E7-4F54-BB4B-334F5E09BA53}" type="pres">
      <dgm:prSet presAssocID="{FFB31D55-345B-473D-AF67-1AC776BAF172}" presName="sibTrans" presStyleCnt="0"/>
      <dgm:spPr/>
    </dgm:pt>
    <dgm:pt modelId="{D705008B-18AF-4D47-8A83-9EB6CDD32254}" type="pres">
      <dgm:prSet presAssocID="{22201464-2631-4A85-B3E0-2B51B0BC8A0D}" presName="textNode" presStyleLbl="node1" presStyleIdx="4" presStyleCnt="6" custLinFactX="-100000" custLinFactNeighborX="-165937">
        <dgm:presLayoutVars>
          <dgm:bulletEnabled val="1"/>
        </dgm:presLayoutVars>
      </dgm:prSet>
      <dgm:spPr/>
    </dgm:pt>
    <dgm:pt modelId="{6B456404-66E1-4861-99FF-5559C6C0DB82}" type="pres">
      <dgm:prSet presAssocID="{49CDB327-1BEE-4364-8847-16E140365BA7}" presName="sibTrans" presStyleCnt="0"/>
      <dgm:spPr/>
    </dgm:pt>
    <dgm:pt modelId="{2E185E5A-E15A-481F-9D87-970533CDD017}" type="pres">
      <dgm:prSet presAssocID="{CD47CE14-EC36-45B8-983F-8283A882A8C7}" presName="textNode" presStyleLbl="node1" presStyleIdx="5" presStyleCnt="6">
        <dgm:presLayoutVars>
          <dgm:bulletEnabled val="1"/>
        </dgm:presLayoutVars>
      </dgm:prSet>
      <dgm:spPr/>
    </dgm:pt>
  </dgm:ptLst>
  <dgm:cxnLst>
    <dgm:cxn modelId="{7DD09E05-D3E4-4C31-BD06-4853E338B8FC}" type="presOf" srcId="{22201464-2631-4A85-B3E0-2B51B0BC8A0D}" destId="{D705008B-18AF-4D47-8A83-9EB6CDD32254}" srcOrd="0" destOrd="0" presId="urn:microsoft.com/office/officeart/2005/8/layout/hProcess9"/>
    <dgm:cxn modelId="{EC2AE915-783C-41CC-B0E7-B1CA8708C6FF}" srcId="{59BBEB98-5BA0-49BD-A658-44ACA473DA9A}" destId="{22201464-2631-4A85-B3E0-2B51B0BC8A0D}" srcOrd="4" destOrd="0" parTransId="{E42FFDA9-DBA9-41BB-BD9D-6A4FFE3DED84}" sibTransId="{49CDB327-1BEE-4364-8847-16E140365BA7}"/>
    <dgm:cxn modelId="{E4FE403A-1037-432A-8398-3077BAFA795A}" type="presOf" srcId="{A0431178-75E2-4B3F-B955-939275037C0F}" destId="{53922B30-C38D-4A6C-B7EF-03C4560064EA}" srcOrd="0" destOrd="0" presId="urn:microsoft.com/office/officeart/2005/8/layout/hProcess9"/>
    <dgm:cxn modelId="{CA55DE6B-8619-4658-8913-D455EA4D31DE}" srcId="{59BBEB98-5BA0-49BD-A658-44ACA473DA9A}" destId="{CD47CE14-EC36-45B8-983F-8283A882A8C7}" srcOrd="5" destOrd="0" parTransId="{F8199682-11D4-4B37-B956-2A72E05B0919}" sibTransId="{5E1CE56F-6E7F-42C0-BDF3-0341D478D0AC}"/>
    <dgm:cxn modelId="{5FF24D75-4503-45A7-93A2-7F3D6A5DFDE3}" type="presOf" srcId="{AC405534-BFB2-4488-BC82-E09253928108}" destId="{0C1A3D40-8490-41F3-B28A-B667714B6DBF}" srcOrd="0" destOrd="0" presId="urn:microsoft.com/office/officeart/2005/8/layout/hProcess9"/>
    <dgm:cxn modelId="{94748F78-539D-4E38-8FFD-6C1982EE9FEB}" type="presOf" srcId="{59BBEB98-5BA0-49BD-A658-44ACA473DA9A}" destId="{7E4AF3B4-49C8-4CAD-AD97-F0EEB1B49228}" srcOrd="0" destOrd="0" presId="urn:microsoft.com/office/officeart/2005/8/layout/hProcess9"/>
    <dgm:cxn modelId="{AB461D7C-2CB9-47AE-A572-8C1BD97041C0}" srcId="{59BBEB98-5BA0-49BD-A658-44ACA473DA9A}" destId="{68ED9515-9AAA-46C0-8D9E-5837503D42E9}" srcOrd="2" destOrd="0" parTransId="{F25A4EE9-2986-4B7D-8566-D75F7480AA1F}" sibTransId="{CA723872-4DC3-4C1E-A148-E0FAD93B3293}"/>
    <dgm:cxn modelId="{C445707F-4B5F-4A1D-88E6-9DFC24EC987C}" srcId="{59BBEB98-5BA0-49BD-A658-44ACA473DA9A}" destId="{781BA1F6-7D93-4DFF-BC73-53C10F4019A0}" srcOrd="1" destOrd="0" parTransId="{EFE0B22E-6FC1-4460-BAD0-4CAE1807689C}" sibTransId="{14616DB0-BA0F-4974-AA74-46145A7818C6}"/>
    <dgm:cxn modelId="{D7551F97-0046-455A-990D-CBAF16C10891}" type="presOf" srcId="{68ED9515-9AAA-46C0-8D9E-5837503D42E9}" destId="{F5494EA0-E391-4052-93E8-95AF7F8FBC3E}" srcOrd="0" destOrd="0" presId="urn:microsoft.com/office/officeart/2005/8/layout/hProcess9"/>
    <dgm:cxn modelId="{88944797-A232-49FD-99D3-1CBD77E6BCE1}" srcId="{59BBEB98-5BA0-49BD-A658-44ACA473DA9A}" destId="{A0431178-75E2-4B3F-B955-939275037C0F}" srcOrd="0" destOrd="0" parTransId="{F23D2355-BA26-4519-B802-5528405849F6}" sibTransId="{ED7ACCC3-A263-4F1B-8F5B-0BD6259ECFD6}"/>
    <dgm:cxn modelId="{7328A4B4-731F-4803-96C5-DB0D0E072AE8}" srcId="{59BBEB98-5BA0-49BD-A658-44ACA473DA9A}" destId="{AC405534-BFB2-4488-BC82-E09253928108}" srcOrd="3" destOrd="0" parTransId="{DCCDA449-5737-4635-9625-01532C290E4B}" sibTransId="{FFB31D55-345B-473D-AF67-1AC776BAF172}"/>
    <dgm:cxn modelId="{F61A05C5-0C82-4F69-9A83-4CCADABDAE8D}" type="presOf" srcId="{781BA1F6-7D93-4DFF-BC73-53C10F4019A0}" destId="{A6F7B0A0-DEEC-4DA8-9B5B-E35FDF13DE93}" srcOrd="0" destOrd="0" presId="urn:microsoft.com/office/officeart/2005/8/layout/hProcess9"/>
    <dgm:cxn modelId="{D9FD04D6-9A7D-4285-8450-C960786BF228}" type="presOf" srcId="{CD47CE14-EC36-45B8-983F-8283A882A8C7}" destId="{2E185E5A-E15A-481F-9D87-970533CDD017}" srcOrd="0" destOrd="0" presId="urn:microsoft.com/office/officeart/2005/8/layout/hProcess9"/>
    <dgm:cxn modelId="{39FE45DA-4C5D-4A20-9480-1225D2B7DA6E}" type="presParOf" srcId="{7E4AF3B4-49C8-4CAD-AD97-F0EEB1B49228}" destId="{BDFF01A0-80F4-4319-9A20-CA8E3AE720D5}" srcOrd="0" destOrd="0" presId="urn:microsoft.com/office/officeart/2005/8/layout/hProcess9"/>
    <dgm:cxn modelId="{6DEB74D0-3110-45BA-9E51-A6B007B94AD3}" type="presParOf" srcId="{7E4AF3B4-49C8-4CAD-AD97-F0EEB1B49228}" destId="{F2AB26BB-1301-441D-83E9-680CC1839A50}" srcOrd="1" destOrd="0" presId="urn:microsoft.com/office/officeart/2005/8/layout/hProcess9"/>
    <dgm:cxn modelId="{2A5D8D07-FCCB-46EA-82A8-98CD972DD329}" type="presParOf" srcId="{F2AB26BB-1301-441D-83E9-680CC1839A50}" destId="{53922B30-C38D-4A6C-B7EF-03C4560064EA}" srcOrd="0" destOrd="0" presId="urn:microsoft.com/office/officeart/2005/8/layout/hProcess9"/>
    <dgm:cxn modelId="{60DC4F89-E556-4B90-8FCC-9E056DDB7720}" type="presParOf" srcId="{F2AB26BB-1301-441D-83E9-680CC1839A50}" destId="{C271AF9C-E719-4941-9796-1EA635CDCFC9}" srcOrd="1" destOrd="0" presId="urn:microsoft.com/office/officeart/2005/8/layout/hProcess9"/>
    <dgm:cxn modelId="{AA5BFBE8-B932-4719-9FE6-6C7855B018B5}" type="presParOf" srcId="{F2AB26BB-1301-441D-83E9-680CC1839A50}" destId="{A6F7B0A0-DEEC-4DA8-9B5B-E35FDF13DE93}" srcOrd="2" destOrd="0" presId="urn:microsoft.com/office/officeart/2005/8/layout/hProcess9"/>
    <dgm:cxn modelId="{9C99AF71-462B-45AE-8161-ED62724E4C21}" type="presParOf" srcId="{F2AB26BB-1301-441D-83E9-680CC1839A50}" destId="{B837F6D2-32BF-4F9C-AAF4-542DD9D01C1F}" srcOrd="3" destOrd="0" presId="urn:microsoft.com/office/officeart/2005/8/layout/hProcess9"/>
    <dgm:cxn modelId="{A8EE0DA1-7A82-43F8-9A23-16D27BDCFBEE}" type="presParOf" srcId="{F2AB26BB-1301-441D-83E9-680CC1839A50}" destId="{F5494EA0-E391-4052-93E8-95AF7F8FBC3E}" srcOrd="4" destOrd="0" presId="urn:microsoft.com/office/officeart/2005/8/layout/hProcess9"/>
    <dgm:cxn modelId="{9A0BD29C-0FA0-457D-B86E-B12BF6A2DBAA}" type="presParOf" srcId="{F2AB26BB-1301-441D-83E9-680CC1839A50}" destId="{826B5412-8C1F-497D-9262-C04F39A6FBAC}" srcOrd="5" destOrd="0" presId="urn:microsoft.com/office/officeart/2005/8/layout/hProcess9"/>
    <dgm:cxn modelId="{ED46F000-FC43-4347-993D-B233479D61D6}" type="presParOf" srcId="{F2AB26BB-1301-441D-83E9-680CC1839A50}" destId="{0C1A3D40-8490-41F3-B28A-B667714B6DBF}" srcOrd="6" destOrd="0" presId="urn:microsoft.com/office/officeart/2005/8/layout/hProcess9"/>
    <dgm:cxn modelId="{F78C81FD-0933-46E1-BA43-5EB9E304F960}" type="presParOf" srcId="{F2AB26BB-1301-441D-83E9-680CC1839A50}" destId="{5B051BFC-28E7-4F54-BB4B-334F5E09BA53}" srcOrd="7" destOrd="0" presId="urn:microsoft.com/office/officeart/2005/8/layout/hProcess9"/>
    <dgm:cxn modelId="{67D36742-B95F-4DDE-84AB-3FF03DBEB4C8}" type="presParOf" srcId="{F2AB26BB-1301-441D-83E9-680CC1839A50}" destId="{D705008B-18AF-4D47-8A83-9EB6CDD32254}" srcOrd="8" destOrd="0" presId="urn:microsoft.com/office/officeart/2005/8/layout/hProcess9"/>
    <dgm:cxn modelId="{4A4B04B9-072F-41C9-A519-02BAF8C76D75}" type="presParOf" srcId="{F2AB26BB-1301-441D-83E9-680CC1839A50}" destId="{6B456404-66E1-4861-99FF-5559C6C0DB82}" srcOrd="9" destOrd="0" presId="urn:microsoft.com/office/officeart/2005/8/layout/hProcess9"/>
    <dgm:cxn modelId="{D5360F9A-031A-45B2-AD91-3433A6686243}" type="presParOf" srcId="{F2AB26BB-1301-441D-83E9-680CC1839A50}" destId="{2E185E5A-E15A-481F-9D87-970533CDD017}"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EB18A7-61B1-4BC2-BC75-5C00DD642DB1}"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CO"/>
        </a:p>
      </dgm:t>
    </dgm:pt>
    <dgm:pt modelId="{D539BE9F-C5CB-438C-84B6-537E8FCEEFE5}">
      <dgm:prSet phldrT="[Texto]"/>
      <dgm:spPr/>
      <dgm:t>
        <a:bodyPr/>
        <a:lstStyle/>
        <a:p>
          <a:pPr algn="ctr"/>
          <a:r>
            <a:rPr lang="es-CO" dirty="0"/>
            <a:t>    </a:t>
          </a:r>
          <a:r>
            <a:rPr lang="es-CO" i="1" u="none" dirty="0"/>
            <a:t>CONCEPTOS  y MESAS DE TRABAJO CON LA CGN</a:t>
          </a:r>
        </a:p>
      </dgm:t>
    </dgm:pt>
    <dgm:pt modelId="{667E4B6A-5555-4E1F-A184-05627724119E}" type="parTrans" cxnId="{1582D941-F6E0-47CB-943C-E84FF95DC1AB}">
      <dgm:prSet/>
      <dgm:spPr/>
      <dgm:t>
        <a:bodyPr/>
        <a:lstStyle/>
        <a:p>
          <a:endParaRPr lang="es-CO"/>
        </a:p>
      </dgm:t>
    </dgm:pt>
    <dgm:pt modelId="{A5B66D7B-5548-43D2-89B1-9EEBD6E3F2CE}" type="sibTrans" cxnId="{1582D941-F6E0-47CB-943C-E84FF95DC1AB}">
      <dgm:prSet/>
      <dgm:spPr/>
      <dgm:t>
        <a:bodyPr/>
        <a:lstStyle/>
        <a:p>
          <a:endParaRPr lang="es-CO"/>
        </a:p>
      </dgm:t>
    </dgm:pt>
    <dgm:pt modelId="{0A7F3A92-DE90-469C-966C-55B73D81FA9B}">
      <dgm:prSet phldrT="[Texto]" custT="1"/>
      <dgm:spPr/>
      <dgm:t>
        <a:bodyPr/>
        <a:lstStyle/>
        <a:p>
          <a:pPr algn="just">
            <a:buFont typeface="Wingdings" panose="05000000000000000000" pitchFamily="2" charset="2"/>
            <a:buChar char="ü"/>
          </a:pPr>
          <a:r>
            <a:rPr lang="es-CO" sz="1400" dirty="0"/>
            <a:t>Tratamiento contable de los recursos recibidos en extinción de dominio</a:t>
          </a:r>
        </a:p>
      </dgm:t>
    </dgm:pt>
    <dgm:pt modelId="{3FE669CF-CB6D-43F8-B72D-DCC282F68614}" type="parTrans" cxnId="{43D7716B-4A94-4589-A5B2-433C1AF3B1ED}">
      <dgm:prSet/>
      <dgm:spPr/>
      <dgm:t>
        <a:bodyPr/>
        <a:lstStyle/>
        <a:p>
          <a:endParaRPr lang="es-CO"/>
        </a:p>
      </dgm:t>
    </dgm:pt>
    <dgm:pt modelId="{1EC1B6ED-C902-450E-A19E-6F7F1656A617}" type="sibTrans" cxnId="{43D7716B-4A94-4589-A5B2-433C1AF3B1ED}">
      <dgm:prSet/>
      <dgm:spPr/>
      <dgm:t>
        <a:bodyPr/>
        <a:lstStyle/>
        <a:p>
          <a:endParaRPr lang="es-CO"/>
        </a:p>
      </dgm:t>
    </dgm:pt>
    <dgm:pt modelId="{E2CBC53B-6BB5-42CE-8927-03BA6D6C56BC}">
      <dgm:prSet phldrT="[Texto]" custT="1"/>
      <dgm:spPr/>
      <dgm:t>
        <a:bodyPr/>
        <a:lstStyle/>
        <a:p>
          <a:pPr algn="just">
            <a:buFont typeface="Wingdings" panose="05000000000000000000" pitchFamily="2" charset="2"/>
            <a:buChar char="ü"/>
          </a:pPr>
          <a:r>
            <a:rPr lang="es-CO" sz="1400" dirty="0"/>
            <a:t>Sociedades declaradas en Extinción de Dominio Y tratamiento de los gastos a cargo de las Sociedades.</a:t>
          </a:r>
        </a:p>
      </dgm:t>
    </dgm:pt>
    <dgm:pt modelId="{6BF2CFC4-4C62-466D-A2BD-14A7CC32384A}" type="parTrans" cxnId="{EDA35FB4-A53B-44AA-AA9F-0E357D471A18}">
      <dgm:prSet/>
      <dgm:spPr/>
      <dgm:t>
        <a:bodyPr/>
        <a:lstStyle/>
        <a:p>
          <a:endParaRPr lang="es-CO"/>
        </a:p>
      </dgm:t>
    </dgm:pt>
    <dgm:pt modelId="{AC55F3D6-9B38-47BC-BAEA-AF20478B1239}" type="sibTrans" cxnId="{EDA35FB4-A53B-44AA-AA9F-0E357D471A18}">
      <dgm:prSet/>
      <dgm:spPr/>
      <dgm:t>
        <a:bodyPr/>
        <a:lstStyle/>
        <a:p>
          <a:endParaRPr lang="es-CO"/>
        </a:p>
      </dgm:t>
    </dgm:pt>
    <dgm:pt modelId="{D24264D6-176C-403E-9AC8-FF39128AF720}">
      <dgm:prSet phldrT="[Texto]" custT="1"/>
      <dgm:spPr/>
      <dgm:t>
        <a:bodyPr/>
        <a:lstStyle/>
        <a:p>
          <a:pPr algn="just">
            <a:buFont typeface="Wingdings" panose="05000000000000000000" pitchFamily="2" charset="2"/>
            <a:buChar char="ü"/>
          </a:pPr>
          <a:r>
            <a:rPr lang="es-CO" sz="1400" dirty="0"/>
            <a:t>Bienes Muebles e Inmuebles Extintos entregados en administración a los depositarios.</a:t>
          </a:r>
        </a:p>
      </dgm:t>
    </dgm:pt>
    <dgm:pt modelId="{4FAB74E6-A615-4E81-9FBF-9209F48328F4}" type="parTrans" cxnId="{774615E0-97F3-4C55-A56F-BD0940EB6C21}">
      <dgm:prSet/>
      <dgm:spPr/>
      <dgm:t>
        <a:bodyPr/>
        <a:lstStyle/>
        <a:p>
          <a:endParaRPr lang="es-CO"/>
        </a:p>
      </dgm:t>
    </dgm:pt>
    <dgm:pt modelId="{0CA7A31E-1017-4DC2-9FEC-B8117A6B15AC}" type="sibTrans" cxnId="{774615E0-97F3-4C55-A56F-BD0940EB6C21}">
      <dgm:prSet/>
      <dgm:spPr/>
      <dgm:t>
        <a:bodyPr/>
        <a:lstStyle/>
        <a:p>
          <a:endParaRPr lang="es-CO"/>
        </a:p>
      </dgm:t>
    </dgm:pt>
    <dgm:pt modelId="{C2DD2D81-EBE5-4261-A66C-985CB81C75C8}">
      <dgm:prSet phldrT="[Texto]"/>
      <dgm:spPr/>
      <dgm:t>
        <a:bodyPr/>
        <a:lstStyle/>
        <a:p>
          <a:pPr algn="ctr"/>
          <a:r>
            <a:rPr lang="es-CO" i="1" dirty="0"/>
            <a:t>MESAS DE TRABAJO INTERNAS</a:t>
          </a:r>
        </a:p>
      </dgm:t>
    </dgm:pt>
    <dgm:pt modelId="{4C3AC913-0A7C-43A1-BC0D-DD0F48FE0F24}" type="parTrans" cxnId="{E199DC16-BD61-4F92-934F-B7FED74244D1}">
      <dgm:prSet/>
      <dgm:spPr/>
      <dgm:t>
        <a:bodyPr/>
        <a:lstStyle/>
        <a:p>
          <a:endParaRPr lang="es-CO"/>
        </a:p>
      </dgm:t>
    </dgm:pt>
    <dgm:pt modelId="{61960F37-A596-439D-9D9D-D9EFFB0FC777}" type="sibTrans" cxnId="{E199DC16-BD61-4F92-934F-B7FED74244D1}">
      <dgm:prSet/>
      <dgm:spPr/>
      <dgm:t>
        <a:bodyPr/>
        <a:lstStyle/>
        <a:p>
          <a:endParaRPr lang="es-CO"/>
        </a:p>
      </dgm:t>
    </dgm:pt>
    <dgm:pt modelId="{DA90C69F-F329-45F0-B8ED-7C010D92707B}">
      <dgm:prSet phldrT="[Texto]" custT="1"/>
      <dgm:spPr/>
      <dgm:t>
        <a:bodyPr/>
        <a:lstStyle/>
        <a:p>
          <a:pPr algn="just">
            <a:buFont typeface="Wingdings" panose="05000000000000000000" pitchFamily="2" charset="2"/>
            <a:buChar char="ü"/>
          </a:pPr>
          <a:r>
            <a:rPr lang="es-CO" sz="1400" b="1" dirty="0"/>
            <a:t>Gerencia Técnica</a:t>
          </a:r>
          <a:r>
            <a:rPr lang="es-CO" sz="1400" dirty="0"/>
            <a:t>-Determinación del valor estimado de los bienes inmuebles.</a:t>
          </a:r>
        </a:p>
      </dgm:t>
    </dgm:pt>
    <dgm:pt modelId="{94A9C20B-99EB-4C9B-BCF4-224434774520}" type="parTrans" cxnId="{B154EACC-BC74-4348-A5CA-027C05384BBB}">
      <dgm:prSet/>
      <dgm:spPr/>
      <dgm:t>
        <a:bodyPr/>
        <a:lstStyle/>
        <a:p>
          <a:endParaRPr lang="es-CO"/>
        </a:p>
      </dgm:t>
    </dgm:pt>
    <dgm:pt modelId="{67981E96-319F-436D-8245-770EE5CED8DF}" type="sibTrans" cxnId="{B154EACC-BC74-4348-A5CA-027C05384BBB}">
      <dgm:prSet/>
      <dgm:spPr/>
      <dgm:t>
        <a:bodyPr/>
        <a:lstStyle/>
        <a:p>
          <a:endParaRPr lang="es-CO"/>
        </a:p>
      </dgm:t>
    </dgm:pt>
    <dgm:pt modelId="{7A6A28AD-B390-483E-8A9E-8D9BB698EDB4}">
      <dgm:prSet phldrT="[Texto]" custT="1"/>
      <dgm:spPr/>
      <dgm:t>
        <a:bodyPr/>
        <a:lstStyle/>
        <a:p>
          <a:pPr algn="just">
            <a:buFont typeface="Wingdings" panose="05000000000000000000" pitchFamily="2" charset="2"/>
            <a:buChar char="ü"/>
          </a:pPr>
          <a:r>
            <a:rPr lang="es-CO" sz="1400" b="1" dirty="0"/>
            <a:t>Gerencia de asuntos Legales- </a:t>
          </a:r>
          <a:r>
            <a:rPr lang="es-CO" sz="1400" dirty="0"/>
            <a:t>Provisión-contingencias</a:t>
          </a:r>
        </a:p>
      </dgm:t>
    </dgm:pt>
    <dgm:pt modelId="{845065CA-2068-43F7-BA0E-06FBB4B219C9}" type="sibTrans" cxnId="{D73C70CD-9AC3-4F50-B59F-070BE1EB5D84}">
      <dgm:prSet/>
      <dgm:spPr/>
      <dgm:t>
        <a:bodyPr/>
        <a:lstStyle/>
        <a:p>
          <a:endParaRPr lang="es-CO"/>
        </a:p>
      </dgm:t>
    </dgm:pt>
    <dgm:pt modelId="{441D3AAE-25A4-415F-BED8-CCF2C25385E9}" type="parTrans" cxnId="{D73C70CD-9AC3-4F50-B59F-070BE1EB5D84}">
      <dgm:prSet/>
      <dgm:spPr/>
      <dgm:t>
        <a:bodyPr/>
        <a:lstStyle/>
        <a:p>
          <a:endParaRPr lang="es-CO"/>
        </a:p>
      </dgm:t>
    </dgm:pt>
    <dgm:pt modelId="{2EB84D45-EC97-47A5-AF18-06AEC562A511}">
      <dgm:prSet phldrT="[Texto]" custT="1"/>
      <dgm:spPr/>
      <dgm:t>
        <a:bodyPr/>
        <a:lstStyle/>
        <a:p>
          <a:pPr algn="just">
            <a:buFont typeface="Wingdings" panose="05000000000000000000" pitchFamily="2" charset="2"/>
            <a:buChar char="ü"/>
          </a:pPr>
          <a:r>
            <a:rPr lang="es-CO" sz="1400" b="1" dirty="0"/>
            <a:t>Gerencia Financiera - Tesorería </a:t>
          </a:r>
          <a:r>
            <a:rPr lang="es-CO" sz="1400" dirty="0"/>
            <a:t>valoración y venta de las inversiones</a:t>
          </a:r>
        </a:p>
      </dgm:t>
    </dgm:pt>
    <dgm:pt modelId="{E0945FE7-2210-4E51-BB19-063CC245AAB1}" type="sibTrans" cxnId="{F6C39794-59A3-4269-85CA-624E3B3C6F5B}">
      <dgm:prSet/>
      <dgm:spPr/>
      <dgm:t>
        <a:bodyPr/>
        <a:lstStyle/>
        <a:p>
          <a:endParaRPr lang="es-CO"/>
        </a:p>
      </dgm:t>
    </dgm:pt>
    <dgm:pt modelId="{4D4AD6EC-A8DE-43BA-9335-3514BF22A573}" type="parTrans" cxnId="{F6C39794-59A3-4269-85CA-624E3B3C6F5B}">
      <dgm:prSet/>
      <dgm:spPr/>
      <dgm:t>
        <a:bodyPr/>
        <a:lstStyle/>
        <a:p>
          <a:endParaRPr lang="es-CO"/>
        </a:p>
      </dgm:t>
    </dgm:pt>
    <dgm:pt modelId="{C09ACB52-547B-46F8-A76C-C1EFC5815339}">
      <dgm:prSet phldrT="[Texto]" custT="1"/>
      <dgm:spPr/>
      <dgm:t>
        <a:bodyPr/>
        <a:lstStyle/>
        <a:p>
          <a:pPr algn="just">
            <a:buFont typeface="Wingdings" panose="05000000000000000000" pitchFamily="2" charset="2"/>
            <a:buChar char="ü"/>
          </a:pPr>
          <a:r>
            <a:rPr lang="es-CO" sz="1400" dirty="0"/>
            <a:t>Depuración saldos contables.</a:t>
          </a:r>
        </a:p>
      </dgm:t>
    </dgm:pt>
    <dgm:pt modelId="{92F233E4-0BEE-4CEC-B9EB-CB9926F4C103}" type="parTrans" cxnId="{562D7C66-21AE-4C3E-BBCF-092BD9E9725A}">
      <dgm:prSet/>
      <dgm:spPr/>
      <dgm:t>
        <a:bodyPr/>
        <a:lstStyle/>
        <a:p>
          <a:endParaRPr lang="es-CO"/>
        </a:p>
      </dgm:t>
    </dgm:pt>
    <dgm:pt modelId="{8A8EC66D-348A-4807-8D41-C36BA542E704}" type="sibTrans" cxnId="{562D7C66-21AE-4C3E-BBCF-092BD9E9725A}">
      <dgm:prSet/>
      <dgm:spPr/>
      <dgm:t>
        <a:bodyPr/>
        <a:lstStyle/>
        <a:p>
          <a:endParaRPr lang="es-CO"/>
        </a:p>
      </dgm:t>
    </dgm:pt>
    <dgm:pt modelId="{C2E1BD15-94DC-4FA0-B388-86FCEC199E7D}">
      <dgm:prSet phldrT="[Texto]" custT="1"/>
      <dgm:spPr/>
      <dgm:t>
        <a:bodyPr/>
        <a:lstStyle/>
        <a:p>
          <a:pPr algn="just">
            <a:buFont typeface="Wingdings" panose="05000000000000000000" pitchFamily="2" charset="2"/>
            <a:buChar char="ü"/>
          </a:pPr>
          <a:r>
            <a:rPr lang="es-CO" sz="1400" dirty="0"/>
            <a:t>Depósitos en custodia incautados Banco de La Republica.</a:t>
          </a:r>
        </a:p>
      </dgm:t>
    </dgm:pt>
    <dgm:pt modelId="{B79FFA56-A32A-4F47-ACCE-609E1360A667}" type="parTrans" cxnId="{71681FF6-3F3B-4D42-BC4B-EC88116F8321}">
      <dgm:prSet/>
      <dgm:spPr/>
      <dgm:t>
        <a:bodyPr/>
        <a:lstStyle/>
        <a:p>
          <a:endParaRPr lang="es-CO"/>
        </a:p>
      </dgm:t>
    </dgm:pt>
    <dgm:pt modelId="{FF1AB16F-978B-4B8C-B7EA-073C930C8F96}" type="sibTrans" cxnId="{71681FF6-3F3B-4D42-BC4B-EC88116F8321}">
      <dgm:prSet/>
      <dgm:spPr/>
      <dgm:t>
        <a:bodyPr/>
        <a:lstStyle/>
        <a:p>
          <a:endParaRPr lang="es-CO"/>
        </a:p>
      </dgm:t>
    </dgm:pt>
    <dgm:pt modelId="{56511068-5088-4901-BB44-EFACFD1B2553}">
      <dgm:prSet phldrT="[Texto]" custT="1"/>
      <dgm:spPr/>
      <dgm:t>
        <a:bodyPr/>
        <a:lstStyle/>
        <a:p>
          <a:pPr algn="just">
            <a:buFont typeface="Wingdings" panose="05000000000000000000" pitchFamily="2" charset="2"/>
            <a:buChar char="ü"/>
          </a:pPr>
          <a:r>
            <a:rPr lang="es-CO" sz="1400" dirty="0"/>
            <a:t>Ventas de Inmuebles declarados a favor de la nación.</a:t>
          </a:r>
        </a:p>
      </dgm:t>
    </dgm:pt>
    <dgm:pt modelId="{FCB19010-B89D-4627-98B9-CCCB53EDDB57}" type="parTrans" cxnId="{CD5539B3-1AEB-485D-BF54-087112C6C1D8}">
      <dgm:prSet/>
      <dgm:spPr/>
      <dgm:t>
        <a:bodyPr/>
        <a:lstStyle/>
        <a:p>
          <a:endParaRPr lang="es-CO"/>
        </a:p>
      </dgm:t>
    </dgm:pt>
    <dgm:pt modelId="{36F7C2EA-4B03-4D86-8683-D26A1E7F60A2}" type="sibTrans" cxnId="{CD5539B3-1AEB-485D-BF54-087112C6C1D8}">
      <dgm:prSet/>
      <dgm:spPr/>
      <dgm:t>
        <a:bodyPr/>
        <a:lstStyle/>
        <a:p>
          <a:endParaRPr lang="es-CO"/>
        </a:p>
      </dgm:t>
    </dgm:pt>
    <dgm:pt modelId="{E33DE1AA-F054-4231-A1F5-9CE8B7A4EB0D}">
      <dgm:prSet phldrT="[Texto]" custT="1"/>
      <dgm:spPr/>
      <dgm:t>
        <a:bodyPr/>
        <a:lstStyle/>
        <a:p>
          <a:pPr algn="just">
            <a:buFont typeface="Wingdings" panose="05000000000000000000" pitchFamily="2" charset="2"/>
            <a:buChar char="ü"/>
          </a:pPr>
          <a:r>
            <a:rPr lang="es-CO" sz="1400" dirty="0"/>
            <a:t>Reconocimiento de la Reserva Técnica.</a:t>
          </a:r>
        </a:p>
      </dgm:t>
    </dgm:pt>
    <dgm:pt modelId="{BBF18AF7-183F-46FF-A9E4-0F40BE892706}" type="parTrans" cxnId="{1BCC541E-D3F0-4CDC-AE71-530915CEB2CC}">
      <dgm:prSet/>
      <dgm:spPr/>
      <dgm:t>
        <a:bodyPr/>
        <a:lstStyle/>
        <a:p>
          <a:endParaRPr lang="es-CO"/>
        </a:p>
      </dgm:t>
    </dgm:pt>
    <dgm:pt modelId="{40D309ED-0032-40C9-A186-48322DACE4FC}" type="sibTrans" cxnId="{1BCC541E-D3F0-4CDC-AE71-530915CEB2CC}">
      <dgm:prSet/>
      <dgm:spPr/>
      <dgm:t>
        <a:bodyPr/>
        <a:lstStyle/>
        <a:p>
          <a:endParaRPr lang="es-CO"/>
        </a:p>
      </dgm:t>
    </dgm:pt>
    <dgm:pt modelId="{48367644-EC00-483F-9055-A95FA38B5856}">
      <dgm:prSet phldrT="[Texto]" custT="1"/>
      <dgm:spPr/>
      <dgm:t>
        <a:bodyPr/>
        <a:lstStyle/>
        <a:p>
          <a:pPr algn="just">
            <a:buFont typeface="Wingdings" panose="05000000000000000000" pitchFamily="2" charset="2"/>
            <a:buChar char="ü"/>
          </a:pPr>
          <a:r>
            <a:rPr lang="es-CO" sz="1400" dirty="0"/>
            <a:t>Reconocimiento en la medición para los saldos iniciales de los Inventarios</a:t>
          </a:r>
        </a:p>
      </dgm:t>
    </dgm:pt>
    <dgm:pt modelId="{8489D438-57F3-4F1D-AC2A-8622B1D73B0F}" type="parTrans" cxnId="{6554B5B8-A359-40DD-ABE3-81146224A7B2}">
      <dgm:prSet/>
      <dgm:spPr/>
      <dgm:t>
        <a:bodyPr/>
        <a:lstStyle/>
        <a:p>
          <a:endParaRPr lang="es-CO"/>
        </a:p>
      </dgm:t>
    </dgm:pt>
    <dgm:pt modelId="{5C9156E9-24E0-44B5-BFAE-D91B964415A0}" type="sibTrans" cxnId="{6554B5B8-A359-40DD-ABE3-81146224A7B2}">
      <dgm:prSet/>
      <dgm:spPr/>
      <dgm:t>
        <a:bodyPr/>
        <a:lstStyle/>
        <a:p>
          <a:endParaRPr lang="es-CO"/>
        </a:p>
      </dgm:t>
    </dgm:pt>
    <dgm:pt modelId="{6A51B8EF-F016-4636-AB83-59657B8C3C04}">
      <dgm:prSet phldrT="[Texto]" custT="1"/>
      <dgm:spPr/>
      <dgm:t>
        <a:bodyPr/>
        <a:lstStyle/>
        <a:p>
          <a:pPr algn="just">
            <a:buFont typeface="Wingdings" panose="05000000000000000000" pitchFamily="2" charset="2"/>
            <a:buChar char="ü"/>
          </a:pPr>
          <a:r>
            <a:rPr lang="es-CO" sz="1400" b="1" dirty="0"/>
            <a:t>Gerencia de Sociedades En Liquidación y Activas- </a:t>
          </a:r>
          <a:r>
            <a:rPr lang="es-CO" sz="1400" dirty="0"/>
            <a:t>reconocimiento y revelación según su participación patrimonial. </a:t>
          </a:r>
        </a:p>
      </dgm:t>
    </dgm:pt>
    <dgm:pt modelId="{13D55DD1-7187-45E5-B30D-304A15AD8A48}" type="parTrans" cxnId="{EA60A7D1-AAD9-47E3-80DE-A983836C209C}">
      <dgm:prSet/>
      <dgm:spPr/>
      <dgm:t>
        <a:bodyPr/>
        <a:lstStyle/>
        <a:p>
          <a:endParaRPr lang="es-CO"/>
        </a:p>
      </dgm:t>
    </dgm:pt>
    <dgm:pt modelId="{F79746A6-61C9-457A-A0EB-75017CED722B}" type="sibTrans" cxnId="{EA60A7D1-AAD9-47E3-80DE-A983836C209C}">
      <dgm:prSet/>
      <dgm:spPr/>
      <dgm:t>
        <a:bodyPr/>
        <a:lstStyle/>
        <a:p>
          <a:endParaRPr lang="es-CO"/>
        </a:p>
      </dgm:t>
    </dgm:pt>
    <dgm:pt modelId="{54917B5D-7462-4515-85EF-4B867318906C}">
      <dgm:prSet phldrT="[Texto]" custT="1"/>
      <dgm:spPr/>
      <dgm:t>
        <a:bodyPr/>
        <a:lstStyle/>
        <a:p>
          <a:pPr algn="just">
            <a:buFont typeface="Wingdings" panose="05000000000000000000" pitchFamily="2" charset="2"/>
            <a:buChar char="ü"/>
          </a:pPr>
          <a:r>
            <a:rPr lang="es-CO" sz="1400" b="1" dirty="0"/>
            <a:t>Oficina de Gestión de la Información-  </a:t>
          </a:r>
          <a:r>
            <a:rPr lang="es-CO" sz="1400" dirty="0"/>
            <a:t>Valoración de las licencias.</a:t>
          </a:r>
        </a:p>
      </dgm:t>
    </dgm:pt>
    <dgm:pt modelId="{0D54DDAA-EC3C-465B-9FA0-9025390D12B9}" type="parTrans" cxnId="{1A5A12DD-9BBF-4BEA-B825-2A42E70D8760}">
      <dgm:prSet/>
      <dgm:spPr/>
      <dgm:t>
        <a:bodyPr/>
        <a:lstStyle/>
        <a:p>
          <a:endParaRPr lang="es-CO"/>
        </a:p>
      </dgm:t>
    </dgm:pt>
    <dgm:pt modelId="{48459202-60F8-4417-B729-E72070F99802}" type="sibTrans" cxnId="{1A5A12DD-9BBF-4BEA-B825-2A42E70D8760}">
      <dgm:prSet/>
      <dgm:spPr/>
      <dgm:t>
        <a:bodyPr/>
        <a:lstStyle/>
        <a:p>
          <a:endParaRPr lang="es-CO"/>
        </a:p>
      </dgm:t>
    </dgm:pt>
    <dgm:pt modelId="{627B5AFC-3D4D-4454-A3AE-3E702CB63F90}">
      <dgm:prSet phldrT="[Texto]" custT="1"/>
      <dgm:spPr/>
      <dgm:t>
        <a:bodyPr/>
        <a:lstStyle/>
        <a:p>
          <a:pPr algn="just">
            <a:buFont typeface="Wingdings" panose="05000000000000000000" pitchFamily="2" charset="2"/>
            <a:buChar char="ü"/>
          </a:pPr>
          <a:r>
            <a:rPr lang="es-CO" sz="1400" b="1" dirty="0"/>
            <a:t>Coordinación Administrativa- </a:t>
          </a:r>
          <a:r>
            <a:rPr lang="es-CO" sz="1400" dirty="0"/>
            <a:t>clasificación de propiedad planta y equipo  y determinación de vidas útiles. </a:t>
          </a:r>
        </a:p>
      </dgm:t>
    </dgm:pt>
    <dgm:pt modelId="{F24EE94D-862F-45F3-BEEB-E53E061B0C1B}" type="parTrans" cxnId="{B392B9DB-3EA1-4424-8E2C-E600B31F6B94}">
      <dgm:prSet/>
      <dgm:spPr/>
      <dgm:t>
        <a:bodyPr/>
        <a:lstStyle/>
        <a:p>
          <a:endParaRPr lang="es-CO"/>
        </a:p>
      </dgm:t>
    </dgm:pt>
    <dgm:pt modelId="{18D17DA8-2BC8-43C8-8BB8-185886954ED7}" type="sibTrans" cxnId="{B392B9DB-3EA1-4424-8E2C-E600B31F6B94}">
      <dgm:prSet/>
      <dgm:spPr/>
      <dgm:t>
        <a:bodyPr/>
        <a:lstStyle/>
        <a:p>
          <a:endParaRPr lang="es-CO"/>
        </a:p>
      </dgm:t>
    </dgm:pt>
    <dgm:pt modelId="{0C2ED31C-5BD4-4DCD-B29C-E4A4B36DCF6E}">
      <dgm:prSet phldrT="[Texto]" custT="1"/>
      <dgm:spPr/>
      <dgm:t>
        <a:bodyPr/>
        <a:lstStyle/>
        <a:p>
          <a:pPr algn="just">
            <a:buFont typeface="Wingdings" panose="05000000000000000000" pitchFamily="2" charset="2"/>
            <a:buChar char="ü"/>
          </a:pPr>
          <a:r>
            <a:rPr lang="es-CO" sz="1400" b="1" dirty="0"/>
            <a:t>Gerencia de Bienes Muebles- </a:t>
          </a:r>
          <a:r>
            <a:rPr lang="es-CO" sz="1400" b="0" dirty="0"/>
            <a:t>Valoración de los bienes muebles.</a:t>
          </a:r>
          <a:endParaRPr lang="es-CO" sz="1400" b="1" dirty="0"/>
        </a:p>
      </dgm:t>
    </dgm:pt>
    <dgm:pt modelId="{50457983-1A12-4AFC-84CE-7D5A4458E8C6}" type="parTrans" cxnId="{31E7D3D9-F4B7-4CE2-8324-AAA687838141}">
      <dgm:prSet/>
      <dgm:spPr/>
      <dgm:t>
        <a:bodyPr/>
        <a:lstStyle/>
        <a:p>
          <a:endParaRPr lang="es-CO"/>
        </a:p>
      </dgm:t>
    </dgm:pt>
    <dgm:pt modelId="{47A28A93-09D1-4288-A018-6865E841DDA3}" type="sibTrans" cxnId="{31E7D3D9-F4B7-4CE2-8324-AAA687838141}">
      <dgm:prSet/>
      <dgm:spPr/>
      <dgm:t>
        <a:bodyPr/>
        <a:lstStyle/>
        <a:p>
          <a:endParaRPr lang="es-CO"/>
        </a:p>
      </dgm:t>
    </dgm:pt>
    <dgm:pt modelId="{06C916BA-E696-4CBC-8A7A-EC68738AD954}">
      <dgm:prSet phldrT="[Texto]" custT="1"/>
      <dgm:spPr/>
      <dgm:t>
        <a:bodyPr/>
        <a:lstStyle/>
        <a:p>
          <a:pPr algn="just">
            <a:buFont typeface="Wingdings" panose="05000000000000000000" pitchFamily="2" charset="2"/>
            <a:buChar char="ü"/>
          </a:pPr>
          <a:r>
            <a:rPr lang="es-CO" sz="1400" dirty="0"/>
            <a:t>Enajenación Temprana.</a:t>
          </a:r>
        </a:p>
      </dgm:t>
    </dgm:pt>
    <dgm:pt modelId="{7C665325-7584-474E-8004-E45DFAB87181}" type="parTrans" cxnId="{63348B5A-1299-4F3D-B769-D31945AA668C}">
      <dgm:prSet/>
      <dgm:spPr/>
      <dgm:t>
        <a:bodyPr/>
        <a:lstStyle/>
        <a:p>
          <a:endParaRPr lang="es-CO"/>
        </a:p>
      </dgm:t>
    </dgm:pt>
    <dgm:pt modelId="{F5BD5B2E-1127-4B99-B77E-09FE60C63606}" type="sibTrans" cxnId="{63348B5A-1299-4F3D-B769-D31945AA668C}">
      <dgm:prSet/>
      <dgm:spPr/>
      <dgm:t>
        <a:bodyPr/>
        <a:lstStyle/>
        <a:p>
          <a:endParaRPr lang="es-CO"/>
        </a:p>
      </dgm:t>
    </dgm:pt>
    <dgm:pt modelId="{7BB3846A-89B4-4650-A6BF-A7B41C7782B2}">
      <dgm:prSet phldrT="[Texto]" custT="1"/>
      <dgm:spPr/>
      <dgm:t>
        <a:bodyPr/>
        <a:lstStyle/>
        <a:p>
          <a:pPr algn="just">
            <a:buFont typeface="Wingdings" panose="05000000000000000000" pitchFamily="2" charset="2"/>
            <a:buChar char="ü"/>
          </a:pPr>
          <a:r>
            <a:rPr lang="es-CO" sz="1400" dirty="0"/>
            <a:t>Reconocimiento de provisiones o contingencias para la devolución de bienes incautados. </a:t>
          </a:r>
        </a:p>
      </dgm:t>
    </dgm:pt>
    <dgm:pt modelId="{0AEB8C50-2579-499E-B92D-1450CA521932}" type="parTrans" cxnId="{5F9F91C4-D31C-4F88-AA3C-F94FCDE9111D}">
      <dgm:prSet/>
      <dgm:spPr/>
      <dgm:t>
        <a:bodyPr/>
        <a:lstStyle/>
        <a:p>
          <a:endParaRPr lang="es-CO"/>
        </a:p>
      </dgm:t>
    </dgm:pt>
    <dgm:pt modelId="{073F06C6-8F54-4D84-8710-A22E619B0EBE}" type="sibTrans" cxnId="{5F9F91C4-D31C-4F88-AA3C-F94FCDE9111D}">
      <dgm:prSet/>
      <dgm:spPr/>
      <dgm:t>
        <a:bodyPr/>
        <a:lstStyle/>
        <a:p>
          <a:endParaRPr lang="es-CO"/>
        </a:p>
      </dgm:t>
    </dgm:pt>
    <dgm:pt modelId="{6FAB1789-1666-4583-A90E-88EF87483BF4}" type="pres">
      <dgm:prSet presAssocID="{D6EB18A7-61B1-4BC2-BC75-5C00DD642DB1}" presName="linearFlow" presStyleCnt="0">
        <dgm:presLayoutVars>
          <dgm:dir/>
          <dgm:animLvl val="lvl"/>
          <dgm:resizeHandles/>
        </dgm:presLayoutVars>
      </dgm:prSet>
      <dgm:spPr/>
    </dgm:pt>
    <dgm:pt modelId="{AB93B3DF-DF35-4696-B74E-D9F8B102728C}" type="pres">
      <dgm:prSet presAssocID="{D539BE9F-C5CB-438C-84B6-537E8FCEEFE5}" presName="compositeNode" presStyleCnt="0">
        <dgm:presLayoutVars>
          <dgm:bulletEnabled val="1"/>
        </dgm:presLayoutVars>
      </dgm:prSet>
      <dgm:spPr/>
    </dgm:pt>
    <dgm:pt modelId="{C994400C-73EB-4C62-8278-7CB4739E2333}" type="pres">
      <dgm:prSet presAssocID="{D539BE9F-C5CB-438C-84B6-537E8FCEEFE5}" presName="image" presStyleLbl="fgImgPlace1" presStyleIdx="0" presStyleCnt="2" custScaleX="40084" custScaleY="46319" custLinFactNeighborX="1685" custLinFactNeighborY="-1123"/>
      <dgm:spPr>
        <a:blipFill>
          <a:blip xmlns:r="http://schemas.openxmlformats.org/officeDocument/2006/relationships" r:embed="rId1"/>
          <a:srcRect/>
          <a:stretch>
            <a:fillRect t="-12000" b="-12000"/>
          </a:stretch>
        </a:blipFill>
      </dgm:spPr>
    </dgm:pt>
    <dgm:pt modelId="{FCB2B226-1491-415D-A5F7-8B762DD9B746}" type="pres">
      <dgm:prSet presAssocID="{D539BE9F-C5CB-438C-84B6-537E8FCEEFE5}" presName="childNode" presStyleLbl="node1" presStyleIdx="0" presStyleCnt="2" custScaleX="118266" custScaleY="110783" custLinFactNeighborX="7129" custLinFactNeighborY="475">
        <dgm:presLayoutVars>
          <dgm:bulletEnabled val="1"/>
        </dgm:presLayoutVars>
      </dgm:prSet>
      <dgm:spPr/>
    </dgm:pt>
    <dgm:pt modelId="{4BD5FB68-BD5C-4D43-9C88-3164AC7CD9AD}" type="pres">
      <dgm:prSet presAssocID="{D539BE9F-C5CB-438C-84B6-537E8FCEEFE5}" presName="parentNode" presStyleLbl="revTx" presStyleIdx="0" presStyleCnt="2" custScaleX="88844" custScaleY="107759">
        <dgm:presLayoutVars>
          <dgm:chMax val="0"/>
          <dgm:bulletEnabled val="1"/>
        </dgm:presLayoutVars>
      </dgm:prSet>
      <dgm:spPr/>
    </dgm:pt>
    <dgm:pt modelId="{3B7D9498-DFD8-4C9C-B9A5-6A941F0C5FC7}" type="pres">
      <dgm:prSet presAssocID="{A5B66D7B-5548-43D2-89B1-9EEBD6E3F2CE}" presName="sibTrans" presStyleCnt="0"/>
      <dgm:spPr/>
    </dgm:pt>
    <dgm:pt modelId="{7ECD3DB0-3E3F-4081-A1A4-9D6761FAA003}" type="pres">
      <dgm:prSet presAssocID="{C2DD2D81-EBE5-4261-A66C-985CB81C75C8}" presName="compositeNode" presStyleCnt="0">
        <dgm:presLayoutVars>
          <dgm:bulletEnabled val="1"/>
        </dgm:presLayoutVars>
      </dgm:prSet>
      <dgm:spPr/>
    </dgm:pt>
    <dgm:pt modelId="{71C37964-110D-4A9A-BBD5-F12C349ACE03}" type="pres">
      <dgm:prSet presAssocID="{C2DD2D81-EBE5-4261-A66C-985CB81C75C8}" presName="image" presStyleLbl="fgImgPlace1" presStyleIdx="1" presStyleCnt="2" custScaleX="46271" custScaleY="29987" custLinFactNeighborY="449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dgm:spPr>
    </dgm:pt>
    <dgm:pt modelId="{606B58C2-B845-434D-B353-060EDEB387E4}" type="pres">
      <dgm:prSet presAssocID="{C2DD2D81-EBE5-4261-A66C-985CB81C75C8}" presName="childNode" presStyleLbl="node1" presStyleIdx="1" presStyleCnt="2" custScaleX="108888" custScaleY="116906" custLinFactNeighborX="-655" custLinFactNeighborY="3516">
        <dgm:presLayoutVars>
          <dgm:bulletEnabled val="1"/>
        </dgm:presLayoutVars>
      </dgm:prSet>
      <dgm:spPr/>
    </dgm:pt>
    <dgm:pt modelId="{0DA505DC-9CD3-4AEB-8350-FB5F06963A52}" type="pres">
      <dgm:prSet presAssocID="{C2DD2D81-EBE5-4261-A66C-985CB81C75C8}" presName="parentNode" presStyleLbl="revTx" presStyleIdx="1" presStyleCnt="2" custScaleY="106114" custLinFactNeighborX="-12357">
        <dgm:presLayoutVars>
          <dgm:chMax val="0"/>
          <dgm:bulletEnabled val="1"/>
        </dgm:presLayoutVars>
      </dgm:prSet>
      <dgm:spPr/>
    </dgm:pt>
  </dgm:ptLst>
  <dgm:cxnLst>
    <dgm:cxn modelId="{00EF3C0A-CC19-4928-A52C-0F81A50CD793}" type="presOf" srcId="{C2E1BD15-94DC-4FA0-B388-86FCEC199E7D}" destId="{FCB2B226-1491-415D-A5F7-8B762DD9B746}" srcOrd="0" destOrd="4" presId="urn:microsoft.com/office/officeart/2005/8/layout/hList2"/>
    <dgm:cxn modelId="{BFE78B0C-F924-439F-B505-D6DB222378E5}" type="presOf" srcId="{C2DD2D81-EBE5-4261-A66C-985CB81C75C8}" destId="{0DA505DC-9CD3-4AEB-8350-FB5F06963A52}" srcOrd="0" destOrd="0" presId="urn:microsoft.com/office/officeart/2005/8/layout/hList2"/>
    <dgm:cxn modelId="{F5EC8D11-DE3B-4E54-BA32-1FCC4360EEAE}" type="presOf" srcId="{E33DE1AA-F054-4231-A1F5-9CE8B7A4EB0D}" destId="{FCB2B226-1491-415D-A5F7-8B762DD9B746}" srcOrd="0" destOrd="8" presId="urn:microsoft.com/office/officeart/2005/8/layout/hList2"/>
    <dgm:cxn modelId="{E7D29E13-9978-420F-99A7-EE7C9FDEDFA1}" type="presOf" srcId="{627B5AFC-3D4D-4454-A3AE-3E702CB63F90}" destId="{606B58C2-B845-434D-B353-060EDEB387E4}" srcOrd="0" destOrd="5" presId="urn:microsoft.com/office/officeart/2005/8/layout/hList2"/>
    <dgm:cxn modelId="{E199DC16-BD61-4F92-934F-B7FED74244D1}" srcId="{D6EB18A7-61B1-4BC2-BC75-5C00DD642DB1}" destId="{C2DD2D81-EBE5-4261-A66C-985CB81C75C8}" srcOrd="1" destOrd="0" parTransId="{4C3AC913-0A7C-43A1-BC0D-DD0F48FE0F24}" sibTransId="{61960F37-A596-439D-9D9D-D9EFFB0FC777}"/>
    <dgm:cxn modelId="{1BCC541E-D3F0-4CDC-AE71-530915CEB2CC}" srcId="{D539BE9F-C5CB-438C-84B6-537E8FCEEFE5}" destId="{E33DE1AA-F054-4231-A1F5-9CE8B7A4EB0D}" srcOrd="8" destOrd="0" parTransId="{BBF18AF7-183F-46FF-A9E4-0F40BE892706}" sibTransId="{40D309ED-0032-40C9-A186-48322DACE4FC}"/>
    <dgm:cxn modelId="{99B3AA21-A177-45D7-88CC-FCA52D6148EF}" type="presOf" srcId="{06C916BA-E696-4CBC-8A7A-EC68738AD954}" destId="{FCB2B226-1491-415D-A5F7-8B762DD9B746}" srcOrd="0" destOrd="6" presId="urn:microsoft.com/office/officeart/2005/8/layout/hList2"/>
    <dgm:cxn modelId="{A8DC3B22-C405-422C-A207-C4EF8DF6B4CA}" type="presOf" srcId="{C09ACB52-547B-46F8-A76C-C1EFC5815339}" destId="{FCB2B226-1491-415D-A5F7-8B762DD9B746}" srcOrd="0" destOrd="3" presId="urn:microsoft.com/office/officeart/2005/8/layout/hList2"/>
    <dgm:cxn modelId="{42D44F38-ACFC-4E73-8799-C20A9C4CD978}" type="presOf" srcId="{D539BE9F-C5CB-438C-84B6-537E8FCEEFE5}" destId="{4BD5FB68-BD5C-4D43-9C88-3164AC7CD9AD}" srcOrd="0" destOrd="0" presId="urn:microsoft.com/office/officeart/2005/8/layout/hList2"/>
    <dgm:cxn modelId="{277CC860-EBFD-412F-87F1-1717CEDC131D}" type="presOf" srcId="{54917B5D-7462-4515-85EF-4B867318906C}" destId="{606B58C2-B845-434D-B353-060EDEB387E4}" srcOrd="0" destOrd="4" presId="urn:microsoft.com/office/officeart/2005/8/layout/hList2"/>
    <dgm:cxn modelId="{1582D941-F6E0-47CB-943C-E84FF95DC1AB}" srcId="{D6EB18A7-61B1-4BC2-BC75-5C00DD642DB1}" destId="{D539BE9F-C5CB-438C-84B6-537E8FCEEFE5}" srcOrd="0" destOrd="0" parTransId="{667E4B6A-5555-4E1F-A184-05627724119E}" sibTransId="{A5B66D7B-5548-43D2-89B1-9EEBD6E3F2CE}"/>
    <dgm:cxn modelId="{562D7C66-21AE-4C3E-BBCF-092BD9E9725A}" srcId="{D539BE9F-C5CB-438C-84B6-537E8FCEEFE5}" destId="{C09ACB52-547B-46F8-A76C-C1EFC5815339}" srcOrd="3" destOrd="0" parTransId="{92F233E4-0BEE-4CEC-B9EB-CB9926F4C103}" sibTransId="{8A8EC66D-348A-4807-8D41-C36BA542E704}"/>
    <dgm:cxn modelId="{00C6F94A-38D1-4515-A0DF-F78AD08FF620}" type="presOf" srcId="{0C2ED31C-5BD4-4DCD-B29C-E4A4B36DCF6E}" destId="{606B58C2-B845-434D-B353-060EDEB387E4}" srcOrd="0" destOrd="6" presId="urn:microsoft.com/office/officeart/2005/8/layout/hList2"/>
    <dgm:cxn modelId="{43D7716B-4A94-4589-A5B2-433C1AF3B1ED}" srcId="{D539BE9F-C5CB-438C-84B6-537E8FCEEFE5}" destId="{0A7F3A92-DE90-469C-966C-55B73D81FA9B}" srcOrd="0" destOrd="0" parTransId="{3FE669CF-CB6D-43F8-B72D-DCC282F68614}" sibTransId="{1EC1B6ED-C902-450E-A19E-6F7F1656A617}"/>
    <dgm:cxn modelId="{BB9DCB6D-9850-4F93-8C45-8E148E4EA6F6}" type="presOf" srcId="{56511068-5088-4901-BB44-EFACFD1B2553}" destId="{FCB2B226-1491-415D-A5F7-8B762DD9B746}" srcOrd="0" destOrd="5" presId="urn:microsoft.com/office/officeart/2005/8/layout/hList2"/>
    <dgm:cxn modelId="{6411804E-4A3A-4CFD-A346-321E36984D7E}" type="presOf" srcId="{2EB84D45-EC97-47A5-AF18-06AEC562A511}" destId="{606B58C2-B845-434D-B353-060EDEB387E4}" srcOrd="0" destOrd="1" presId="urn:microsoft.com/office/officeart/2005/8/layout/hList2"/>
    <dgm:cxn modelId="{2B98B570-9D5D-4E42-BB15-B1654983BF4B}" type="presOf" srcId="{E2CBC53B-6BB5-42CE-8927-03BA6D6C56BC}" destId="{FCB2B226-1491-415D-A5F7-8B762DD9B746}" srcOrd="0" destOrd="1" presId="urn:microsoft.com/office/officeart/2005/8/layout/hList2"/>
    <dgm:cxn modelId="{63348B5A-1299-4F3D-B769-D31945AA668C}" srcId="{D539BE9F-C5CB-438C-84B6-537E8FCEEFE5}" destId="{06C916BA-E696-4CBC-8A7A-EC68738AD954}" srcOrd="6" destOrd="0" parTransId="{7C665325-7584-474E-8004-E45DFAB87181}" sibTransId="{F5BD5B2E-1127-4B99-B77E-09FE60C63606}"/>
    <dgm:cxn modelId="{50835894-F391-4E12-B494-A14D5B690D2C}" type="presOf" srcId="{D24264D6-176C-403E-9AC8-FF39128AF720}" destId="{FCB2B226-1491-415D-A5F7-8B762DD9B746}" srcOrd="0" destOrd="2" presId="urn:microsoft.com/office/officeart/2005/8/layout/hList2"/>
    <dgm:cxn modelId="{F6C39794-59A3-4269-85CA-624E3B3C6F5B}" srcId="{C2DD2D81-EBE5-4261-A66C-985CB81C75C8}" destId="{2EB84D45-EC97-47A5-AF18-06AEC562A511}" srcOrd="1" destOrd="0" parTransId="{4D4AD6EC-A8DE-43BA-9335-3514BF22A573}" sibTransId="{E0945FE7-2210-4E51-BB19-063CC245AAB1}"/>
    <dgm:cxn modelId="{4864B994-892B-4205-B4DE-1FCC82A44EDB}" type="presOf" srcId="{48367644-EC00-483F-9055-A95FA38B5856}" destId="{FCB2B226-1491-415D-A5F7-8B762DD9B746}" srcOrd="0" destOrd="9" presId="urn:microsoft.com/office/officeart/2005/8/layout/hList2"/>
    <dgm:cxn modelId="{F4FFB3A6-B1BA-42C5-A556-B158879F30A5}" type="presOf" srcId="{DA90C69F-F329-45F0-B8ED-7C010D92707B}" destId="{606B58C2-B845-434D-B353-060EDEB387E4}" srcOrd="0" destOrd="3" presId="urn:microsoft.com/office/officeart/2005/8/layout/hList2"/>
    <dgm:cxn modelId="{8CE69FA9-69CF-4F83-908B-DF7A23A62839}" type="presOf" srcId="{0A7F3A92-DE90-469C-966C-55B73D81FA9B}" destId="{FCB2B226-1491-415D-A5F7-8B762DD9B746}" srcOrd="0" destOrd="0" presId="urn:microsoft.com/office/officeart/2005/8/layout/hList2"/>
    <dgm:cxn modelId="{CD5539B3-1AEB-485D-BF54-087112C6C1D8}" srcId="{D539BE9F-C5CB-438C-84B6-537E8FCEEFE5}" destId="{56511068-5088-4901-BB44-EFACFD1B2553}" srcOrd="5" destOrd="0" parTransId="{FCB19010-B89D-4627-98B9-CCCB53EDDB57}" sibTransId="{36F7C2EA-4B03-4D86-8683-D26A1E7F60A2}"/>
    <dgm:cxn modelId="{EDA35FB4-A53B-44AA-AA9F-0E357D471A18}" srcId="{D539BE9F-C5CB-438C-84B6-537E8FCEEFE5}" destId="{E2CBC53B-6BB5-42CE-8927-03BA6D6C56BC}" srcOrd="1" destOrd="0" parTransId="{6BF2CFC4-4C62-466D-A2BD-14A7CC32384A}" sibTransId="{AC55F3D6-9B38-47BC-BAEA-AF20478B1239}"/>
    <dgm:cxn modelId="{6554B5B8-A359-40DD-ABE3-81146224A7B2}" srcId="{D539BE9F-C5CB-438C-84B6-537E8FCEEFE5}" destId="{48367644-EC00-483F-9055-A95FA38B5856}" srcOrd="9" destOrd="0" parTransId="{8489D438-57F3-4F1D-AC2A-8622B1D73B0F}" sibTransId="{5C9156E9-24E0-44B5-BFAE-D91B964415A0}"/>
    <dgm:cxn modelId="{136879BC-784B-4ED3-8038-30DECF5280EA}" type="presOf" srcId="{6A51B8EF-F016-4636-AB83-59657B8C3C04}" destId="{606B58C2-B845-434D-B353-060EDEB387E4}" srcOrd="0" destOrd="2" presId="urn:microsoft.com/office/officeart/2005/8/layout/hList2"/>
    <dgm:cxn modelId="{5F9F91C4-D31C-4F88-AA3C-F94FCDE9111D}" srcId="{D539BE9F-C5CB-438C-84B6-537E8FCEEFE5}" destId="{7BB3846A-89B4-4650-A6BF-A7B41C7782B2}" srcOrd="7" destOrd="0" parTransId="{0AEB8C50-2579-499E-B92D-1450CA521932}" sibTransId="{073F06C6-8F54-4D84-8710-A22E619B0EBE}"/>
    <dgm:cxn modelId="{B154EACC-BC74-4348-A5CA-027C05384BBB}" srcId="{C2DD2D81-EBE5-4261-A66C-985CB81C75C8}" destId="{DA90C69F-F329-45F0-B8ED-7C010D92707B}" srcOrd="3" destOrd="0" parTransId="{94A9C20B-99EB-4C9B-BCF4-224434774520}" sibTransId="{67981E96-319F-436D-8245-770EE5CED8DF}"/>
    <dgm:cxn modelId="{D73C70CD-9AC3-4F50-B59F-070BE1EB5D84}" srcId="{C2DD2D81-EBE5-4261-A66C-985CB81C75C8}" destId="{7A6A28AD-B390-483E-8A9E-8D9BB698EDB4}" srcOrd="0" destOrd="0" parTransId="{441D3AAE-25A4-415F-BED8-CCF2C25385E9}" sibTransId="{845065CA-2068-43F7-BA0E-06FBB4B219C9}"/>
    <dgm:cxn modelId="{EA60A7D1-AAD9-47E3-80DE-A983836C209C}" srcId="{C2DD2D81-EBE5-4261-A66C-985CB81C75C8}" destId="{6A51B8EF-F016-4636-AB83-59657B8C3C04}" srcOrd="2" destOrd="0" parTransId="{13D55DD1-7187-45E5-B30D-304A15AD8A48}" sibTransId="{F79746A6-61C9-457A-A0EB-75017CED722B}"/>
    <dgm:cxn modelId="{2435DFD7-10D7-432F-8CB6-02693A32CED8}" type="presOf" srcId="{D6EB18A7-61B1-4BC2-BC75-5C00DD642DB1}" destId="{6FAB1789-1666-4583-A90E-88EF87483BF4}" srcOrd="0" destOrd="0" presId="urn:microsoft.com/office/officeart/2005/8/layout/hList2"/>
    <dgm:cxn modelId="{31E7D3D9-F4B7-4CE2-8324-AAA687838141}" srcId="{C2DD2D81-EBE5-4261-A66C-985CB81C75C8}" destId="{0C2ED31C-5BD4-4DCD-B29C-E4A4B36DCF6E}" srcOrd="6" destOrd="0" parTransId="{50457983-1A12-4AFC-84CE-7D5A4458E8C6}" sibTransId="{47A28A93-09D1-4288-A018-6865E841DDA3}"/>
    <dgm:cxn modelId="{B392B9DB-3EA1-4424-8E2C-E600B31F6B94}" srcId="{C2DD2D81-EBE5-4261-A66C-985CB81C75C8}" destId="{627B5AFC-3D4D-4454-A3AE-3E702CB63F90}" srcOrd="5" destOrd="0" parTransId="{F24EE94D-862F-45F3-BEEB-E53E061B0C1B}" sibTransId="{18D17DA8-2BC8-43C8-8BB8-185886954ED7}"/>
    <dgm:cxn modelId="{1A5A12DD-9BBF-4BEA-B825-2A42E70D8760}" srcId="{C2DD2D81-EBE5-4261-A66C-985CB81C75C8}" destId="{54917B5D-7462-4515-85EF-4B867318906C}" srcOrd="4" destOrd="0" parTransId="{0D54DDAA-EC3C-465B-9FA0-9025390D12B9}" sibTransId="{48459202-60F8-4417-B729-E72070F99802}"/>
    <dgm:cxn modelId="{FDE3C7DD-6201-4DD6-B7C9-5261F7FF50A7}" type="presOf" srcId="{7BB3846A-89B4-4650-A6BF-A7B41C7782B2}" destId="{FCB2B226-1491-415D-A5F7-8B762DD9B746}" srcOrd="0" destOrd="7" presId="urn:microsoft.com/office/officeart/2005/8/layout/hList2"/>
    <dgm:cxn modelId="{774615E0-97F3-4C55-A56F-BD0940EB6C21}" srcId="{D539BE9F-C5CB-438C-84B6-537E8FCEEFE5}" destId="{D24264D6-176C-403E-9AC8-FF39128AF720}" srcOrd="2" destOrd="0" parTransId="{4FAB74E6-A615-4E81-9FBF-9209F48328F4}" sibTransId="{0CA7A31E-1017-4DC2-9FEC-B8117A6B15AC}"/>
    <dgm:cxn modelId="{7AC74BE4-65B4-4796-80B0-2EEE1D581F77}" type="presOf" srcId="{7A6A28AD-B390-483E-8A9E-8D9BB698EDB4}" destId="{606B58C2-B845-434D-B353-060EDEB387E4}" srcOrd="0" destOrd="0" presId="urn:microsoft.com/office/officeart/2005/8/layout/hList2"/>
    <dgm:cxn modelId="{71681FF6-3F3B-4D42-BC4B-EC88116F8321}" srcId="{D539BE9F-C5CB-438C-84B6-537E8FCEEFE5}" destId="{C2E1BD15-94DC-4FA0-B388-86FCEC199E7D}" srcOrd="4" destOrd="0" parTransId="{B79FFA56-A32A-4F47-ACCE-609E1360A667}" sibTransId="{FF1AB16F-978B-4B8C-B7EA-073C930C8F96}"/>
    <dgm:cxn modelId="{FBAE8BD5-93D6-4CB0-91F6-4764AF762DEE}" type="presParOf" srcId="{6FAB1789-1666-4583-A90E-88EF87483BF4}" destId="{AB93B3DF-DF35-4696-B74E-D9F8B102728C}" srcOrd="0" destOrd="0" presId="urn:microsoft.com/office/officeart/2005/8/layout/hList2"/>
    <dgm:cxn modelId="{B2E8F1EA-8053-4D82-9F7B-7423F0855E9C}" type="presParOf" srcId="{AB93B3DF-DF35-4696-B74E-D9F8B102728C}" destId="{C994400C-73EB-4C62-8278-7CB4739E2333}" srcOrd="0" destOrd="0" presId="urn:microsoft.com/office/officeart/2005/8/layout/hList2"/>
    <dgm:cxn modelId="{CE6C68C2-D9E6-48FA-B007-6A12E6151C47}" type="presParOf" srcId="{AB93B3DF-DF35-4696-B74E-D9F8B102728C}" destId="{FCB2B226-1491-415D-A5F7-8B762DD9B746}" srcOrd="1" destOrd="0" presId="urn:microsoft.com/office/officeart/2005/8/layout/hList2"/>
    <dgm:cxn modelId="{C5FE67F1-D27F-4497-8A16-753CFED500DB}" type="presParOf" srcId="{AB93B3DF-DF35-4696-B74E-D9F8B102728C}" destId="{4BD5FB68-BD5C-4D43-9C88-3164AC7CD9AD}" srcOrd="2" destOrd="0" presId="urn:microsoft.com/office/officeart/2005/8/layout/hList2"/>
    <dgm:cxn modelId="{59D045F6-53E7-4C80-B586-1A3F86AC123E}" type="presParOf" srcId="{6FAB1789-1666-4583-A90E-88EF87483BF4}" destId="{3B7D9498-DFD8-4C9C-B9A5-6A941F0C5FC7}" srcOrd="1" destOrd="0" presId="urn:microsoft.com/office/officeart/2005/8/layout/hList2"/>
    <dgm:cxn modelId="{E4A08FBC-D59A-460D-824B-4DA2328147AD}" type="presParOf" srcId="{6FAB1789-1666-4583-A90E-88EF87483BF4}" destId="{7ECD3DB0-3E3F-4081-A1A4-9D6761FAA003}" srcOrd="2" destOrd="0" presId="urn:microsoft.com/office/officeart/2005/8/layout/hList2"/>
    <dgm:cxn modelId="{0582EB1A-854D-4CAF-B2E4-5E34EC254F4B}" type="presParOf" srcId="{7ECD3DB0-3E3F-4081-A1A4-9D6761FAA003}" destId="{71C37964-110D-4A9A-BBD5-F12C349ACE03}" srcOrd="0" destOrd="0" presId="urn:microsoft.com/office/officeart/2005/8/layout/hList2"/>
    <dgm:cxn modelId="{99370C90-3F1D-4283-8DF1-5C287BE8184B}" type="presParOf" srcId="{7ECD3DB0-3E3F-4081-A1A4-9D6761FAA003}" destId="{606B58C2-B845-434D-B353-060EDEB387E4}" srcOrd="1" destOrd="0" presId="urn:microsoft.com/office/officeart/2005/8/layout/hList2"/>
    <dgm:cxn modelId="{5350582F-CC69-4BE4-AD45-995E417BC22B}" type="presParOf" srcId="{7ECD3DB0-3E3F-4081-A1A4-9D6761FAA003}" destId="{0DA505DC-9CD3-4AEB-8350-FB5F06963A52}"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5F8BD5-2C53-4466-A7B9-75DCCE517971}" type="doc">
      <dgm:prSet loTypeId="urn:microsoft.com/office/officeart/2005/8/layout/process1" loCatId="process" qsTypeId="urn:microsoft.com/office/officeart/2005/8/quickstyle/simple1" qsCatId="simple" csTypeId="urn:microsoft.com/office/officeart/2005/8/colors/accent1_2" csCatId="accent1" phldr="1"/>
      <dgm:spPr/>
    </dgm:pt>
    <dgm:pt modelId="{23A7C950-DA4D-418D-B4E6-3A278C263B31}">
      <dgm:prSet phldrT="[Texto]" custT="1"/>
      <dgm:spPr/>
      <dgm:t>
        <a:bodyPr/>
        <a:lstStyle/>
        <a:p>
          <a:r>
            <a:rPr lang="es-CO" sz="1800" b="1" dirty="0"/>
            <a:t>Áreas  Internas:</a:t>
          </a:r>
        </a:p>
        <a:p>
          <a:r>
            <a:rPr lang="es-CO" sz="1800" dirty="0"/>
            <a:t>Construcción conjunta de las políticas. </a:t>
          </a:r>
        </a:p>
      </dgm:t>
    </dgm:pt>
    <dgm:pt modelId="{1DA9F7F9-81BA-4F0A-9358-BD0D74CBC4A1}" type="parTrans" cxnId="{7D5DDA5E-F48C-4B6B-99AF-18EAE9C2333A}">
      <dgm:prSet/>
      <dgm:spPr/>
      <dgm:t>
        <a:bodyPr/>
        <a:lstStyle/>
        <a:p>
          <a:endParaRPr lang="es-CO"/>
        </a:p>
      </dgm:t>
    </dgm:pt>
    <dgm:pt modelId="{4097F612-768C-4DBA-B5A5-6D222323AAF9}" type="sibTrans" cxnId="{7D5DDA5E-F48C-4B6B-99AF-18EAE9C2333A}">
      <dgm:prSet/>
      <dgm:spPr/>
      <dgm:t>
        <a:bodyPr/>
        <a:lstStyle/>
        <a:p>
          <a:endParaRPr lang="es-CO"/>
        </a:p>
      </dgm:t>
    </dgm:pt>
    <dgm:pt modelId="{754EA507-EAD1-4285-A5A3-EE7DD2AE0463}">
      <dgm:prSet phldrT="[Texto]" custT="1"/>
      <dgm:spPr/>
      <dgm:t>
        <a:bodyPr/>
        <a:lstStyle/>
        <a:p>
          <a:r>
            <a:rPr lang="es-CO" sz="1800" b="1" dirty="0"/>
            <a:t>Comité Técnico Administrativo y Financiero</a:t>
          </a:r>
        </a:p>
      </dgm:t>
    </dgm:pt>
    <dgm:pt modelId="{87DF261C-A2EA-4FA5-A9B1-F4979524E600}" type="parTrans" cxnId="{5595A41F-4BB6-4CC8-B60C-5B5FE912E16D}">
      <dgm:prSet/>
      <dgm:spPr/>
      <dgm:t>
        <a:bodyPr/>
        <a:lstStyle/>
        <a:p>
          <a:endParaRPr lang="es-CO"/>
        </a:p>
      </dgm:t>
    </dgm:pt>
    <dgm:pt modelId="{C71B673E-B43F-47A4-AC29-5BEFF6C33C03}" type="sibTrans" cxnId="{5595A41F-4BB6-4CC8-B60C-5B5FE912E16D}">
      <dgm:prSet/>
      <dgm:spPr/>
      <dgm:t>
        <a:bodyPr/>
        <a:lstStyle/>
        <a:p>
          <a:endParaRPr lang="es-CO"/>
        </a:p>
      </dgm:t>
    </dgm:pt>
    <dgm:pt modelId="{C8C947A0-416A-432A-B93E-8C966F9CD03A}">
      <dgm:prSet phldrT="[Texto]" custT="1"/>
      <dgm:spPr/>
      <dgm:t>
        <a:bodyPr/>
        <a:lstStyle/>
        <a:p>
          <a:r>
            <a:rPr lang="es-CO" sz="1800" b="1" dirty="0"/>
            <a:t>Comité Directivo</a:t>
          </a:r>
        </a:p>
      </dgm:t>
    </dgm:pt>
    <dgm:pt modelId="{B414E62F-F7DC-4A8D-A32A-DAF38247BFF2}" type="parTrans" cxnId="{216950B4-FB11-46C3-8C57-B98126C0C9DC}">
      <dgm:prSet/>
      <dgm:spPr/>
      <dgm:t>
        <a:bodyPr/>
        <a:lstStyle/>
        <a:p>
          <a:endParaRPr lang="es-CO"/>
        </a:p>
      </dgm:t>
    </dgm:pt>
    <dgm:pt modelId="{502DAE29-6B64-4F16-A4C2-0C70AAB008B4}" type="sibTrans" cxnId="{216950B4-FB11-46C3-8C57-B98126C0C9DC}">
      <dgm:prSet/>
      <dgm:spPr/>
      <dgm:t>
        <a:bodyPr/>
        <a:lstStyle/>
        <a:p>
          <a:endParaRPr lang="es-CO"/>
        </a:p>
      </dgm:t>
    </dgm:pt>
    <dgm:pt modelId="{F6A6A3CF-1A85-455B-AFDA-8ADC9CC2B5D4}">
      <dgm:prSet phldrT="[Texto]" custT="1"/>
      <dgm:spPr/>
      <dgm:t>
        <a:bodyPr/>
        <a:lstStyle/>
        <a:p>
          <a:r>
            <a:rPr lang="es-CO" sz="1800" b="1" dirty="0"/>
            <a:t>Comité Financiero de Junta</a:t>
          </a:r>
          <a:endParaRPr lang="es-CO" sz="1800" dirty="0"/>
        </a:p>
      </dgm:t>
    </dgm:pt>
    <dgm:pt modelId="{130293D9-1659-489A-AEE3-1F108F545ADB}" type="parTrans" cxnId="{5EBC0491-F6BD-4432-8544-DED6232988EB}">
      <dgm:prSet/>
      <dgm:spPr/>
      <dgm:t>
        <a:bodyPr/>
        <a:lstStyle/>
        <a:p>
          <a:endParaRPr lang="es-CO"/>
        </a:p>
      </dgm:t>
    </dgm:pt>
    <dgm:pt modelId="{17257D5B-ECA5-416C-A08A-BB5E641020CA}" type="sibTrans" cxnId="{5EBC0491-F6BD-4432-8544-DED6232988EB}">
      <dgm:prSet/>
      <dgm:spPr/>
      <dgm:t>
        <a:bodyPr/>
        <a:lstStyle/>
        <a:p>
          <a:endParaRPr lang="es-CO"/>
        </a:p>
      </dgm:t>
    </dgm:pt>
    <dgm:pt modelId="{F5447907-4ADA-4034-AA7C-BD039264B2CC}">
      <dgm:prSet phldrT="[Texto]" custT="1"/>
      <dgm:spPr/>
      <dgm:t>
        <a:bodyPr/>
        <a:lstStyle/>
        <a:p>
          <a:r>
            <a:rPr lang="es-CO" sz="1800" b="1" dirty="0"/>
            <a:t>Junta Directiva</a:t>
          </a:r>
        </a:p>
      </dgm:t>
    </dgm:pt>
    <dgm:pt modelId="{8EF3761E-E7FA-4BB5-8B18-DFF72671D82C}" type="parTrans" cxnId="{3B8DBCC6-7A3D-4E7B-B671-FEA8D3AF76C8}">
      <dgm:prSet/>
      <dgm:spPr/>
      <dgm:t>
        <a:bodyPr/>
        <a:lstStyle/>
        <a:p>
          <a:endParaRPr lang="es-CO"/>
        </a:p>
      </dgm:t>
    </dgm:pt>
    <dgm:pt modelId="{2D72201D-690A-4BC3-A649-1FCC1288D4B7}" type="sibTrans" cxnId="{3B8DBCC6-7A3D-4E7B-B671-FEA8D3AF76C8}">
      <dgm:prSet/>
      <dgm:spPr/>
      <dgm:t>
        <a:bodyPr/>
        <a:lstStyle/>
        <a:p>
          <a:endParaRPr lang="es-CO"/>
        </a:p>
      </dgm:t>
    </dgm:pt>
    <dgm:pt modelId="{58212A71-8435-4026-BB1C-385CDD6CA76B}" type="pres">
      <dgm:prSet presAssocID="{BD5F8BD5-2C53-4466-A7B9-75DCCE517971}" presName="Name0" presStyleCnt="0">
        <dgm:presLayoutVars>
          <dgm:dir/>
          <dgm:resizeHandles val="exact"/>
        </dgm:presLayoutVars>
      </dgm:prSet>
      <dgm:spPr/>
    </dgm:pt>
    <dgm:pt modelId="{0B8AA4C5-6A16-4D27-ABDD-5467288D1727}" type="pres">
      <dgm:prSet presAssocID="{23A7C950-DA4D-418D-B4E6-3A278C263B31}" presName="node" presStyleLbl="node1" presStyleIdx="0" presStyleCnt="5" custScaleY="124472">
        <dgm:presLayoutVars>
          <dgm:bulletEnabled val="1"/>
        </dgm:presLayoutVars>
      </dgm:prSet>
      <dgm:spPr/>
    </dgm:pt>
    <dgm:pt modelId="{3D3C0D99-F9C7-4F00-BDD0-4DF2A2E2F62A}" type="pres">
      <dgm:prSet presAssocID="{4097F612-768C-4DBA-B5A5-6D222323AAF9}" presName="sibTrans" presStyleLbl="sibTrans2D1" presStyleIdx="0" presStyleCnt="4"/>
      <dgm:spPr/>
    </dgm:pt>
    <dgm:pt modelId="{9E268C3E-1186-42CC-99B5-6F8A1572C9C8}" type="pres">
      <dgm:prSet presAssocID="{4097F612-768C-4DBA-B5A5-6D222323AAF9}" presName="connectorText" presStyleLbl="sibTrans2D1" presStyleIdx="0" presStyleCnt="4"/>
      <dgm:spPr/>
    </dgm:pt>
    <dgm:pt modelId="{B3480E62-637C-4C87-8B5E-6EF3EB68CE77}" type="pres">
      <dgm:prSet presAssocID="{754EA507-EAD1-4285-A5A3-EE7DD2AE0463}" presName="node" presStyleLbl="node1" presStyleIdx="1" presStyleCnt="5" custScaleY="124472">
        <dgm:presLayoutVars>
          <dgm:bulletEnabled val="1"/>
        </dgm:presLayoutVars>
      </dgm:prSet>
      <dgm:spPr/>
    </dgm:pt>
    <dgm:pt modelId="{6EFDA219-E788-4D1B-9420-23CF8A52D9DA}" type="pres">
      <dgm:prSet presAssocID="{C71B673E-B43F-47A4-AC29-5BEFF6C33C03}" presName="sibTrans" presStyleLbl="sibTrans2D1" presStyleIdx="1" presStyleCnt="4"/>
      <dgm:spPr/>
    </dgm:pt>
    <dgm:pt modelId="{E17400D6-FBDB-466C-A31C-E277DEE7DAA4}" type="pres">
      <dgm:prSet presAssocID="{C71B673E-B43F-47A4-AC29-5BEFF6C33C03}" presName="connectorText" presStyleLbl="sibTrans2D1" presStyleIdx="1" presStyleCnt="4"/>
      <dgm:spPr/>
    </dgm:pt>
    <dgm:pt modelId="{078B9F2D-D6DA-4005-AC5F-B28DCD7A6492}" type="pres">
      <dgm:prSet presAssocID="{C8C947A0-416A-432A-B93E-8C966F9CD03A}" presName="node" presStyleLbl="node1" presStyleIdx="2" presStyleCnt="5" custScaleY="124472">
        <dgm:presLayoutVars>
          <dgm:bulletEnabled val="1"/>
        </dgm:presLayoutVars>
      </dgm:prSet>
      <dgm:spPr/>
    </dgm:pt>
    <dgm:pt modelId="{74FD7AA8-1ED6-4A6F-BF69-9FFD4F3FD17A}" type="pres">
      <dgm:prSet presAssocID="{502DAE29-6B64-4F16-A4C2-0C70AAB008B4}" presName="sibTrans" presStyleLbl="sibTrans2D1" presStyleIdx="2" presStyleCnt="4"/>
      <dgm:spPr/>
    </dgm:pt>
    <dgm:pt modelId="{DDADCE69-4F32-423B-A962-3167B2FF62E0}" type="pres">
      <dgm:prSet presAssocID="{502DAE29-6B64-4F16-A4C2-0C70AAB008B4}" presName="connectorText" presStyleLbl="sibTrans2D1" presStyleIdx="2" presStyleCnt="4"/>
      <dgm:spPr/>
    </dgm:pt>
    <dgm:pt modelId="{3A5BCC12-D0E8-43C2-B1FA-F55D06ED0A1E}" type="pres">
      <dgm:prSet presAssocID="{F6A6A3CF-1A85-455B-AFDA-8ADC9CC2B5D4}" presName="node" presStyleLbl="node1" presStyleIdx="3" presStyleCnt="5" custScaleY="124472">
        <dgm:presLayoutVars>
          <dgm:bulletEnabled val="1"/>
        </dgm:presLayoutVars>
      </dgm:prSet>
      <dgm:spPr/>
    </dgm:pt>
    <dgm:pt modelId="{1EA18B46-AA6F-4612-8F49-28328A8AAE73}" type="pres">
      <dgm:prSet presAssocID="{17257D5B-ECA5-416C-A08A-BB5E641020CA}" presName="sibTrans" presStyleLbl="sibTrans2D1" presStyleIdx="3" presStyleCnt="4"/>
      <dgm:spPr/>
    </dgm:pt>
    <dgm:pt modelId="{840CBA6A-1163-418B-9781-8C4B5656C488}" type="pres">
      <dgm:prSet presAssocID="{17257D5B-ECA5-416C-A08A-BB5E641020CA}" presName="connectorText" presStyleLbl="sibTrans2D1" presStyleIdx="3" presStyleCnt="4"/>
      <dgm:spPr/>
    </dgm:pt>
    <dgm:pt modelId="{80A70BDB-7F2A-4FB1-82C2-38ED9CB231AD}" type="pres">
      <dgm:prSet presAssocID="{F5447907-4ADA-4034-AA7C-BD039264B2CC}" presName="node" presStyleLbl="node1" presStyleIdx="4" presStyleCnt="5" custScaleY="124472">
        <dgm:presLayoutVars>
          <dgm:bulletEnabled val="1"/>
        </dgm:presLayoutVars>
      </dgm:prSet>
      <dgm:spPr/>
    </dgm:pt>
  </dgm:ptLst>
  <dgm:cxnLst>
    <dgm:cxn modelId="{593C1E05-B12E-498A-B7E6-20EEDC0DDA94}" type="presOf" srcId="{17257D5B-ECA5-416C-A08A-BB5E641020CA}" destId="{840CBA6A-1163-418B-9781-8C4B5656C488}" srcOrd="1" destOrd="0" presId="urn:microsoft.com/office/officeart/2005/8/layout/process1"/>
    <dgm:cxn modelId="{037FA30E-041D-46D6-9AE9-AD23D8ACD871}" type="presOf" srcId="{C8C947A0-416A-432A-B93E-8C966F9CD03A}" destId="{078B9F2D-D6DA-4005-AC5F-B28DCD7A6492}" srcOrd="0" destOrd="0" presId="urn:microsoft.com/office/officeart/2005/8/layout/process1"/>
    <dgm:cxn modelId="{5595A41F-4BB6-4CC8-B60C-5B5FE912E16D}" srcId="{BD5F8BD5-2C53-4466-A7B9-75DCCE517971}" destId="{754EA507-EAD1-4285-A5A3-EE7DD2AE0463}" srcOrd="1" destOrd="0" parTransId="{87DF261C-A2EA-4FA5-A9B1-F4979524E600}" sibTransId="{C71B673E-B43F-47A4-AC29-5BEFF6C33C03}"/>
    <dgm:cxn modelId="{C7564225-EC0B-4060-8E97-722518E1E2C7}" type="presOf" srcId="{C71B673E-B43F-47A4-AC29-5BEFF6C33C03}" destId="{6EFDA219-E788-4D1B-9420-23CF8A52D9DA}" srcOrd="0" destOrd="0" presId="urn:microsoft.com/office/officeart/2005/8/layout/process1"/>
    <dgm:cxn modelId="{7876532A-0A55-4F80-9381-89B40C50ADFA}" type="presOf" srcId="{17257D5B-ECA5-416C-A08A-BB5E641020CA}" destId="{1EA18B46-AA6F-4612-8F49-28328A8AAE73}" srcOrd="0" destOrd="0" presId="urn:microsoft.com/office/officeart/2005/8/layout/process1"/>
    <dgm:cxn modelId="{047FB73D-0DF9-4C5D-8991-C8ED8D431C6B}" type="presOf" srcId="{4097F612-768C-4DBA-B5A5-6D222323AAF9}" destId="{9E268C3E-1186-42CC-99B5-6F8A1572C9C8}" srcOrd="1" destOrd="0" presId="urn:microsoft.com/office/officeart/2005/8/layout/process1"/>
    <dgm:cxn modelId="{7D5DDA5E-F48C-4B6B-99AF-18EAE9C2333A}" srcId="{BD5F8BD5-2C53-4466-A7B9-75DCCE517971}" destId="{23A7C950-DA4D-418D-B4E6-3A278C263B31}" srcOrd="0" destOrd="0" parTransId="{1DA9F7F9-81BA-4F0A-9358-BD0D74CBC4A1}" sibTransId="{4097F612-768C-4DBA-B5A5-6D222323AAF9}"/>
    <dgm:cxn modelId="{0BBC1B4B-F540-48A6-BDD1-EE908702F8DC}" type="presOf" srcId="{C71B673E-B43F-47A4-AC29-5BEFF6C33C03}" destId="{E17400D6-FBDB-466C-A31C-E277DEE7DAA4}" srcOrd="1" destOrd="0" presId="urn:microsoft.com/office/officeart/2005/8/layout/process1"/>
    <dgm:cxn modelId="{7B2FE86C-759F-4E0A-B767-6A5E4130C9F4}" type="presOf" srcId="{502DAE29-6B64-4F16-A4C2-0C70AAB008B4}" destId="{74FD7AA8-1ED6-4A6F-BF69-9FFD4F3FD17A}" srcOrd="0" destOrd="0" presId="urn:microsoft.com/office/officeart/2005/8/layout/process1"/>
    <dgm:cxn modelId="{C71E2882-1592-481F-AC24-71A9059C5321}" type="presOf" srcId="{4097F612-768C-4DBA-B5A5-6D222323AAF9}" destId="{3D3C0D99-F9C7-4F00-BDD0-4DF2A2E2F62A}" srcOrd="0" destOrd="0" presId="urn:microsoft.com/office/officeart/2005/8/layout/process1"/>
    <dgm:cxn modelId="{5EBC0491-F6BD-4432-8544-DED6232988EB}" srcId="{BD5F8BD5-2C53-4466-A7B9-75DCCE517971}" destId="{F6A6A3CF-1A85-455B-AFDA-8ADC9CC2B5D4}" srcOrd="3" destOrd="0" parTransId="{130293D9-1659-489A-AEE3-1F108F545ADB}" sibTransId="{17257D5B-ECA5-416C-A08A-BB5E641020CA}"/>
    <dgm:cxn modelId="{A204469E-8947-4FDA-9187-37C3E4932205}" type="presOf" srcId="{F6A6A3CF-1A85-455B-AFDA-8ADC9CC2B5D4}" destId="{3A5BCC12-D0E8-43C2-B1FA-F55D06ED0A1E}" srcOrd="0" destOrd="0" presId="urn:microsoft.com/office/officeart/2005/8/layout/process1"/>
    <dgm:cxn modelId="{D90EAAA5-053C-4F54-8FE7-A4B9E08EFD56}" type="presOf" srcId="{754EA507-EAD1-4285-A5A3-EE7DD2AE0463}" destId="{B3480E62-637C-4C87-8B5E-6EF3EB68CE77}" srcOrd="0" destOrd="0" presId="urn:microsoft.com/office/officeart/2005/8/layout/process1"/>
    <dgm:cxn modelId="{216950B4-FB11-46C3-8C57-B98126C0C9DC}" srcId="{BD5F8BD5-2C53-4466-A7B9-75DCCE517971}" destId="{C8C947A0-416A-432A-B93E-8C966F9CD03A}" srcOrd="2" destOrd="0" parTransId="{B414E62F-F7DC-4A8D-A32A-DAF38247BFF2}" sibTransId="{502DAE29-6B64-4F16-A4C2-0C70AAB008B4}"/>
    <dgm:cxn modelId="{9FB6E6BA-8BB4-4460-8235-1B191B9E61A5}" type="presOf" srcId="{502DAE29-6B64-4F16-A4C2-0C70AAB008B4}" destId="{DDADCE69-4F32-423B-A962-3167B2FF62E0}" srcOrd="1" destOrd="0" presId="urn:microsoft.com/office/officeart/2005/8/layout/process1"/>
    <dgm:cxn modelId="{89AA50BE-9193-44DC-A357-BB608E1CA134}" type="presOf" srcId="{F5447907-4ADA-4034-AA7C-BD039264B2CC}" destId="{80A70BDB-7F2A-4FB1-82C2-38ED9CB231AD}" srcOrd="0" destOrd="0" presId="urn:microsoft.com/office/officeart/2005/8/layout/process1"/>
    <dgm:cxn modelId="{3B8DBCC6-7A3D-4E7B-B671-FEA8D3AF76C8}" srcId="{BD5F8BD5-2C53-4466-A7B9-75DCCE517971}" destId="{F5447907-4ADA-4034-AA7C-BD039264B2CC}" srcOrd="4" destOrd="0" parTransId="{8EF3761E-E7FA-4BB5-8B18-DFF72671D82C}" sibTransId="{2D72201D-690A-4BC3-A649-1FCC1288D4B7}"/>
    <dgm:cxn modelId="{02FBC5D6-0A7E-4C38-A3B1-A64EBB0D6983}" type="presOf" srcId="{BD5F8BD5-2C53-4466-A7B9-75DCCE517971}" destId="{58212A71-8435-4026-BB1C-385CDD6CA76B}" srcOrd="0" destOrd="0" presId="urn:microsoft.com/office/officeart/2005/8/layout/process1"/>
    <dgm:cxn modelId="{34C5C4FA-121E-43AF-8D16-BA34D3CD7243}" type="presOf" srcId="{23A7C950-DA4D-418D-B4E6-3A278C263B31}" destId="{0B8AA4C5-6A16-4D27-ABDD-5467288D1727}" srcOrd="0" destOrd="0" presId="urn:microsoft.com/office/officeart/2005/8/layout/process1"/>
    <dgm:cxn modelId="{191D1163-9121-4D82-B1DE-7324624E76A2}" type="presParOf" srcId="{58212A71-8435-4026-BB1C-385CDD6CA76B}" destId="{0B8AA4C5-6A16-4D27-ABDD-5467288D1727}" srcOrd="0" destOrd="0" presId="urn:microsoft.com/office/officeart/2005/8/layout/process1"/>
    <dgm:cxn modelId="{517CCEED-E182-4156-8112-68C082830332}" type="presParOf" srcId="{58212A71-8435-4026-BB1C-385CDD6CA76B}" destId="{3D3C0D99-F9C7-4F00-BDD0-4DF2A2E2F62A}" srcOrd="1" destOrd="0" presId="urn:microsoft.com/office/officeart/2005/8/layout/process1"/>
    <dgm:cxn modelId="{88B99C73-D4F9-48FE-B26E-5AC60A3280D3}" type="presParOf" srcId="{3D3C0D99-F9C7-4F00-BDD0-4DF2A2E2F62A}" destId="{9E268C3E-1186-42CC-99B5-6F8A1572C9C8}" srcOrd="0" destOrd="0" presId="urn:microsoft.com/office/officeart/2005/8/layout/process1"/>
    <dgm:cxn modelId="{44EA042A-3EBD-4343-A50A-3A2D534C9C8C}" type="presParOf" srcId="{58212A71-8435-4026-BB1C-385CDD6CA76B}" destId="{B3480E62-637C-4C87-8B5E-6EF3EB68CE77}" srcOrd="2" destOrd="0" presId="urn:microsoft.com/office/officeart/2005/8/layout/process1"/>
    <dgm:cxn modelId="{12AFA7CA-4645-4C54-ACC3-A8AA76D39A88}" type="presParOf" srcId="{58212A71-8435-4026-BB1C-385CDD6CA76B}" destId="{6EFDA219-E788-4D1B-9420-23CF8A52D9DA}" srcOrd="3" destOrd="0" presId="urn:microsoft.com/office/officeart/2005/8/layout/process1"/>
    <dgm:cxn modelId="{59BFFA79-FCB0-47B9-A8E9-B28856F1BD33}" type="presParOf" srcId="{6EFDA219-E788-4D1B-9420-23CF8A52D9DA}" destId="{E17400D6-FBDB-466C-A31C-E277DEE7DAA4}" srcOrd="0" destOrd="0" presId="urn:microsoft.com/office/officeart/2005/8/layout/process1"/>
    <dgm:cxn modelId="{3E01D651-50D4-4942-8EC8-823330DC538E}" type="presParOf" srcId="{58212A71-8435-4026-BB1C-385CDD6CA76B}" destId="{078B9F2D-D6DA-4005-AC5F-B28DCD7A6492}" srcOrd="4" destOrd="0" presId="urn:microsoft.com/office/officeart/2005/8/layout/process1"/>
    <dgm:cxn modelId="{2E3CEB4D-F78C-411F-9EB8-9C1691387311}" type="presParOf" srcId="{58212A71-8435-4026-BB1C-385CDD6CA76B}" destId="{74FD7AA8-1ED6-4A6F-BF69-9FFD4F3FD17A}" srcOrd="5" destOrd="0" presId="urn:microsoft.com/office/officeart/2005/8/layout/process1"/>
    <dgm:cxn modelId="{A079779F-57D0-4B32-A64E-4FF3D8032677}" type="presParOf" srcId="{74FD7AA8-1ED6-4A6F-BF69-9FFD4F3FD17A}" destId="{DDADCE69-4F32-423B-A962-3167B2FF62E0}" srcOrd="0" destOrd="0" presId="urn:microsoft.com/office/officeart/2005/8/layout/process1"/>
    <dgm:cxn modelId="{C284825C-4E5B-40D4-9B8C-F75C3744735B}" type="presParOf" srcId="{58212A71-8435-4026-BB1C-385CDD6CA76B}" destId="{3A5BCC12-D0E8-43C2-B1FA-F55D06ED0A1E}" srcOrd="6" destOrd="0" presId="urn:microsoft.com/office/officeart/2005/8/layout/process1"/>
    <dgm:cxn modelId="{5413F018-2821-4B80-9C71-FF3F5CCFD5C4}" type="presParOf" srcId="{58212A71-8435-4026-BB1C-385CDD6CA76B}" destId="{1EA18B46-AA6F-4612-8F49-28328A8AAE73}" srcOrd="7" destOrd="0" presId="urn:microsoft.com/office/officeart/2005/8/layout/process1"/>
    <dgm:cxn modelId="{CF7A7823-898B-4B58-80F5-B327AC3C6249}" type="presParOf" srcId="{1EA18B46-AA6F-4612-8F49-28328A8AAE73}" destId="{840CBA6A-1163-418B-9781-8C4B5656C488}" srcOrd="0" destOrd="0" presId="urn:microsoft.com/office/officeart/2005/8/layout/process1"/>
    <dgm:cxn modelId="{F21A3851-1D82-48BA-81C9-E4A9FA039545}" type="presParOf" srcId="{58212A71-8435-4026-BB1C-385CDD6CA76B}" destId="{80A70BDB-7F2A-4FB1-82C2-38ED9CB231AD}"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E62445-A9C5-495D-8EB2-A4F4B09955F4}" type="doc">
      <dgm:prSet loTypeId="urn:microsoft.com/office/officeart/2005/8/layout/radial5" loCatId="relationship" qsTypeId="urn:microsoft.com/office/officeart/2005/8/quickstyle/simple1" qsCatId="simple" csTypeId="urn:microsoft.com/office/officeart/2005/8/colors/accent5_1" csCatId="accent5" phldr="1"/>
      <dgm:spPr/>
      <dgm:t>
        <a:bodyPr/>
        <a:lstStyle/>
        <a:p>
          <a:endParaRPr lang="es-CO"/>
        </a:p>
      </dgm:t>
    </dgm:pt>
    <dgm:pt modelId="{CC7FB866-ADFD-41BE-B54C-4C3D426AFDBE}">
      <dgm:prSet phldrT="[Texto]">
        <dgm:style>
          <a:lnRef idx="1">
            <a:schemeClr val="accent3"/>
          </a:lnRef>
          <a:fillRef idx="2">
            <a:schemeClr val="accent3"/>
          </a:fillRef>
          <a:effectRef idx="1">
            <a:schemeClr val="accent3"/>
          </a:effectRef>
          <a:fontRef idx="minor">
            <a:schemeClr val="dk1"/>
          </a:fontRef>
        </dgm:style>
      </dgm:prSet>
      <dgm:spPr/>
      <dgm:t>
        <a:bodyPr/>
        <a:lstStyle/>
        <a:p>
          <a:r>
            <a:rPr lang="es-CO" dirty="0"/>
            <a:t>PUBLICIDAD Y ATENCIÓN AL PÚBLICO</a:t>
          </a:r>
        </a:p>
      </dgm:t>
    </dgm:pt>
    <dgm:pt modelId="{BF8E6F98-A059-4424-B89B-D2DA32543BE8}" type="parTrans" cxnId="{7347085C-820A-4D85-B2AC-556D01DC4DC3}">
      <dgm:prSet/>
      <dgm:spPr/>
      <dgm:t>
        <a:bodyPr/>
        <a:lstStyle/>
        <a:p>
          <a:endParaRPr lang="es-CO"/>
        </a:p>
      </dgm:t>
    </dgm:pt>
    <dgm:pt modelId="{A4A805AA-7541-41F1-B014-C90B9A44B075}" type="sibTrans" cxnId="{7347085C-820A-4D85-B2AC-556D01DC4DC3}">
      <dgm:prSet/>
      <dgm:spPr/>
      <dgm:t>
        <a:bodyPr/>
        <a:lstStyle/>
        <a:p>
          <a:endParaRPr lang="es-CO"/>
        </a:p>
      </dgm:t>
    </dgm:pt>
    <dgm:pt modelId="{E27AC012-EE4F-48C4-A2EE-B642D78BFBC9}">
      <dgm:prSet phldrT="[Texto]" custT="1">
        <dgm:style>
          <a:lnRef idx="2">
            <a:schemeClr val="accent6">
              <a:shade val="50000"/>
            </a:schemeClr>
          </a:lnRef>
          <a:fillRef idx="1">
            <a:schemeClr val="accent6"/>
          </a:fillRef>
          <a:effectRef idx="0">
            <a:schemeClr val="accent6"/>
          </a:effectRef>
          <a:fontRef idx="minor">
            <a:schemeClr val="lt1"/>
          </a:fontRef>
        </dgm:style>
      </dgm:prSet>
      <dgm:spPr>
        <a:ln/>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CONTAC CENTER</a:t>
          </a:r>
        </a:p>
      </dgm:t>
    </dgm:pt>
    <dgm:pt modelId="{FDBDC849-6FE3-4FAC-8546-B64E911F36B0}" type="parTrans" cxnId="{17443A25-5B56-456E-9050-418BE62EF6C3}">
      <dgm:prSet/>
      <dgm:spPr/>
      <dgm:t>
        <a:bodyPr/>
        <a:lstStyle/>
        <a:p>
          <a:endParaRPr lang="es-CO"/>
        </a:p>
      </dgm:t>
    </dgm:pt>
    <dgm:pt modelId="{E6E7EEB7-1C56-431A-81F0-4E9666E9689C}" type="sibTrans" cxnId="{17443A25-5B56-456E-9050-418BE62EF6C3}">
      <dgm:prSet/>
      <dgm:spPr/>
      <dgm:t>
        <a:bodyPr/>
        <a:lstStyle/>
        <a:p>
          <a:endParaRPr lang="es-CO"/>
        </a:p>
      </dgm:t>
    </dgm:pt>
    <dgm:pt modelId="{AF65182F-73B8-40CC-9C85-C337AAD58EA8}">
      <dgm:prSet phldrT="[Texto]" custT="1">
        <dgm:style>
          <a:lnRef idx="2">
            <a:schemeClr val="accent6">
              <a:shade val="50000"/>
            </a:schemeClr>
          </a:lnRef>
          <a:fillRef idx="1">
            <a:schemeClr val="accent6"/>
          </a:fillRef>
          <a:effectRef idx="0">
            <a:schemeClr val="accent6"/>
          </a:effectRef>
          <a:fontRef idx="minor">
            <a:schemeClr val="lt1"/>
          </a:fontRef>
        </dgm:style>
      </dgm:prSet>
      <dgm:spPr>
        <a:ln/>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AVISOS DE PRENSA</a:t>
          </a:r>
        </a:p>
      </dgm:t>
    </dgm:pt>
    <dgm:pt modelId="{5A758929-3912-430C-B942-C2606BB4DFF9}" type="parTrans" cxnId="{49F08E24-C144-46F9-9298-8D13A30B1177}">
      <dgm:prSet/>
      <dgm:spPr/>
      <dgm:t>
        <a:bodyPr/>
        <a:lstStyle/>
        <a:p>
          <a:endParaRPr lang="es-CO"/>
        </a:p>
      </dgm:t>
    </dgm:pt>
    <dgm:pt modelId="{60531BEE-7087-4F8A-A9BB-BADBA615785F}" type="sibTrans" cxnId="{49F08E24-C144-46F9-9298-8D13A30B1177}">
      <dgm:prSet/>
      <dgm:spPr/>
      <dgm:t>
        <a:bodyPr/>
        <a:lstStyle/>
        <a:p>
          <a:endParaRPr lang="es-CO"/>
        </a:p>
      </dgm:t>
    </dgm:pt>
    <dgm:pt modelId="{3E49437E-336B-4907-A59F-3F7E6F7F9DBF}">
      <dgm:prSet phldrT="[Texto]" custT="1">
        <dgm:style>
          <a:lnRef idx="2">
            <a:schemeClr val="accent6">
              <a:shade val="50000"/>
            </a:schemeClr>
          </a:lnRef>
          <a:fillRef idx="1">
            <a:schemeClr val="accent6"/>
          </a:fillRef>
          <a:effectRef idx="0">
            <a:schemeClr val="accent6"/>
          </a:effectRef>
          <a:fontRef idx="minor">
            <a:schemeClr val="lt1"/>
          </a:fontRef>
        </dgm:style>
      </dgm:prSet>
      <dgm:spPr>
        <a:ln/>
      </dgm:spPr>
      <dgm:t>
        <a:bodyPr spcFirstLastPara="0" vert="horz" wrap="square" lIns="17780" tIns="17780" rIns="17780" bIns="17780" numCol="1" spcCol="1270" anchor="ctr" anchorCtr="0"/>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VOLANTES</a:t>
          </a:r>
        </a:p>
      </dgm:t>
    </dgm:pt>
    <dgm:pt modelId="{CC838BFC-E2DF-404E-B0F0-5E8241817B67}" type="parTrans" cxnId="{97DE3DBC-EB31-4FCD-879F-5C47410347F4}">
      <dgm:prSet/>
      <dgm:spPr/>
      <dgm:t>
        <a:bodyPr/>
        <a:lstStyle/>
        <a:p>
          <a:endParaRPr lang="es-CO"/>
        </a:p>
      </dgm:t>
    </dgm:pt>
    <dgm:pt modelId="{2383A3A7-C358-4C49-8937-C03390231288}" type="sibTrans" cxnId="{97DE3DBC-EB31-4FCD-879F-5C47410347F4}">
      <dgm:prSet/>
      <dgm:spPr/>
      <dgm:t>
        <a:bodyPr/>
        <a:lstStyle/>
        <a:p>
          <a:endParaRPr lang="es-CO"/>
        </a:p>
      </dgm:t>
    </dgm:pt>
    <dgm:pt modelId="{087BBC19-5F65-46DD-BB5D-9EF4FDA3B56A}">
      <dgm:prSet phldrT="[Texto]">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CO" dirty="0"/>
            <a:t>PÁGINA WEB</a:t>
          </a:r>
        </a:p>
      </dgm:t>
    </dgm:pt>
    <dgm:pt modelId="{D4D21868-3DA3-4DB7-B903-F0F5E43EC357}" type="parTrans" cxnId="{B862E22B-FF70-446B-ACC9-73D875F5DE40}">
      <dgm:prSet/>
      <dgm:spPr/>
      <dgm:t>
        <a:bodyPr/>
        <a:lstStyle/>
        <a:p>
          <a:endParaRPr lang="es-CO"/>
        </a:p>
      </dgm:t>
    </dgm:pt>
    <dgm:pt modelId="{6F97C90E-1293-43D7-9104-BD2F598997EB}" type="sibTrans" cxnId="{B862E22B-FF70-446B-ACC9-73D875F5DE40}">
      <dgm:prSet/>
      <dgm:spPr/>
      <dgm:t>
        <a:bodyPr/>
        <a:lstStyle/>
        <a:p>
          <a:endParaRPr lang="es-CO"/>
        </a:p>
      </dgm:t>
    </dgm:pt>
    <dgm:pt modelId="{40B2F2D1-5215-49F9-BD2E-F5FD6FD3917B}" type="pres">
      <dgm:prSet presAssocID="{79E62445-A9C5-495D-8EB2-A4F4B09955F4}" presName="Name0" presStyleCnt="0">
        <dgm:presLayoutVars>
          <dgm:chMax val="1"/>
          <dgm:dir/>
          <dgm:animLvl val="ctr"/>
          <dgm:resizeHandles val="exact"/>
        </dgm:presLayoutVars>
      </dgm:prSet>
      <dgm:spPr/>
    </dgm:pt>
    <dgm:pt modelId="{CAD383E0-0C6D-42CC-BE9F-7431450E214E}" type="pres">
      <dgm:prSet presAssocID="{CC7FB866-ADFD-41BE-B54C-4C3D426AFDBE}" presName="centerShape" presStyleLbl="node0" presStyleIdx="0" presStyleCnt="1" custLinFactNeighborX="-2929" custLinFactNeighborY="-35675"/>
      <dgm:spPr/>
    </dgm:pt>
    <dgm:pt modelId="{71239871-B1BC-48F1-83CA-91054940EFFE}" type="pres">
      <dgm:prSet presAssocID="{FDBDC849-6FE3-4FAC-8546-B64E911F36B0}" presName="parTrans" presStyleLbl="sibTrans2D1" presStyleIdx="0" presStyleCnt="4"/>
      <dgm:spPr/>
    </dgm:pt>
    <dgm:pt modelId="{7F808F26-E096-4DDC-B4AB-D39ADF43A106}" type="pres">
      <dgm:prSet presAssocID="{FDBDC849-6FE3-4FAC-8546-B64E911F36B0}" presName="connectorText" presStyleLbl="sibTrans2D1" presStyleIdx="0" presStyleCnt="4"/>
      <dgm:spPr/>
    </dgm:pt>
    <dgm:pt modelId="{707750A1-768A-40A3-9FE8-E0ECE66DC518}" type="pres">
      <dgm:prSet presAssocID="{E27AC012-EE4F-48C4-A2EE-B642D78BFBC9}" presName="node" presStyleLbl="node1" presStyleIdx="0" presStyleCnt="4" custRadScaleRad="83953" custRadScaleInc="-282967">
        <dgm:presLayoutVars>
          <dgm:bulletEnabled val="1"/>
        </dgm:presLayoutVars>
      </dgm:prSet>
      <dgm:spPr>
        <a:xfrm>
          <a:off x="1805436" y="2758802"/>
          <a:ext cx="1303197" cy="1303197"/>
        </a:xfrm>
        <a:prstGeom prst="ellipse">
          <a:avLst/>
        </a:prstGeom>
      </dgm:spPr>
    </dgm:pt>
    <dgm:pt modelId="{47B41B14-F8F3-4BC4-A9BB-BE0AB97C2E3E}" type="pres">
      <dgm:prSet presAssocID="{5A758929-3912-430C-B942-C2606BB4DFF9}" presName="parTrans" presStyleLbl="sibTrans2D1" presStyleIdx="1" presStyleCnt="4"/>
      <dgm:spPr/>
    </dgm:pt>
    <dgm:pt modelId="{9ECC7064-26BD-4536-8F3C-38C892183699}" type="pres">
      <dgm:prSet presAssocID="{5A758929-3912-430C-B942-C2606BB4DFF9}" presName="connectorText" presStyleLbl="sibTrans2D1" presStyleIdx="1" presStyleCnt="4"/>
      <dgm:spPr/>
    </dgm:pt>
    <dgm:pt modelId="{4304C920-F334-40A7-A50C-1B59C59E39A9}" type="pres">
      <dgm:prSet presAssocID="{AF65182F-73B8-40CC-9C85-C337AAD58EA8}" presName="node" presStyleLbl="node1" presStyleIdx="1" presStyleCnt="4" custRadScaleRad="133581" custRadScaleInc="-8305">
        <dgm:presLayoutVars>
          <dgm:bulletEnabled val="1"/>
        </dgm:presLayoutVars>
      </dgm:prSet>
      <dgm:spPr>
        <a:xfrm>
          <a:off x="5459289" y="1669806"/>
          <a:ext cx="1303197" cy="1303197"/>
        </a:xfrm>
        <a:prstGeom prst="ellipse">
          <a:avLst/>
        </a:prstGeom>
      </dgm:spPr>
    </dgm:pt>
    <dgm:pt modelId="{562F39C0-73D6-45EB-B02C-A7B0D5CC6B5C}" type="pres">
      <dgm:prSet presAssocID="{CC838BFC-E2DF-404E-B0F0-5E8241817B67}" presName="parTrans" presStyleLbl="sibTrans2D1" presStyleIdx="2" presStyleCnt="4"/>
      <dgm:spPr/>
    </dgm:pt>
    <dgm:pt modelId="{8B630604-0E4B-49F0-A75C-89D83D7A060B}" type="pres">
      <dgm:prSet presAssocID="{CC838BFC-E2DF-404E-B0F0-5E8241817B67}" presName="connectorText" presStyleLbl="sibTrans2D1" presStyleIdx="2" presStyleCnt="4"/>
      <dgm:spPr/>
    </dgm:pt>
    <dgm:pt modelId="{08BF9AA4-4849-4548-9B3F-B090611F5105}" type="pres">
      <dgm:prSet presAssocID="{3E49437E-336B-4907-A59F-3F7E6F7F9DBF}" presName="node" presStyleLbl="node1" presStyleIdx="2" presStyleCnt="4" custRadScaleRad="71527" custRadScaleInc="-88270">
        <dgm:presLayoutVars>
          <dgm:bulletEnabled val="1"/>
        </dgm:presLayoutVars>
      </dgm:prSet>
      <dgm:spPr>
        <a:xfrm>
          <a:off x="3859521" y="2833692"/>
          <a:ext cx="1303197" cy="1303197"/>
        </a:xfrm>
        <a:prstGeom prst="ellipse">
          <a:avLst/>
        </a:prstGeom>
      </dgm:spPr>
    </dgm:pt>
    <dgm:pt modelId="{115FA6F0-EAE2-49F4-A44A-B09BBBDD1F92}" type="pres">
      <dgm:prSet presAssocID="{D4D21868-3DA3-4DB7-B903-F0F5E43EC357}" presName="parTrans" presStyleLbl="sibTrans2D1" presStyleIdx="3" presStyleCnt="4"/>
      <dgm:spPr/>
    </dgm:pt>
    <dgm:pt modelId="{4F65AF11-2B48-46FC-86C5-A65B1CE3A9BD}" type="pres">
      <dgm:prSet presAssocID="{D4D21868-3DA3-4DB7-B903-F0F5E43EC357}" presName="connectorText" presStyleLbl="sibTrans2D1" presStyleIdx="3" presStyleCnt="4"/>
      <dgm:spPr/>
    </dgm:pt>
    <dgm:pt modelId="{FE93E7CC-18A7-40A5-A714-2E80AB708F06}" type="pres">
      <dgm:prSet presAssocID="{087BBC19-5F65-46DD-BB5D-9EF4FDA3B56A}" presName="node" presStyleLbl="node1" presStyleIdx="3" presStyleCnt="4" custRadScaleRad="148143" custRadScaleInc="7488">
        <dgm:presLayoutVars>
          <dgm:bulletEnabled val="1"/>
        </dgm:presLayoutVars>
      </dgm:prSet>
      <dgm:spPr/>
    </dgm:pt>
  </dgm:ptLst>
  <dgm:cxnLst>
    <dgm:cxn modelId="{8D29FB0A-03AF-4308-9CFD-30D20E7AF3F7}" type="presOf" srcId="{5A758929-3912-430C-B942-C2606BB4DFF9}" destId="{47B41B14-F8F3-4BC4-A9BB-BE0AB97C2E3E}" srcOrd="0" destOrd="0" presId="urn:microsoft.com/office/officeart/2005/8/layout/radial5"/>
    <dgm:cxn modelId="{49F08E24-C144-46F9-9298-8D13A30B1177}" srcId="{CC7FB866-ADFD-41BE-B54C-4C3D426AFDBE}" destId="{AF65182F-73B8-40CC-9C85-C337AAD58EA8}" srcOrd="1" destOrd="0" parTransId="{5A758929-3912-430C-B942-C2606BB4DFF9}" sibTransId="{60531BEE-7087-4F8A-A9BB-BADBA615785F}"/>
    <dgm:cxn modelId="{17443A25-5B56-456E-9050-418BE62EF6C3}" srcId="{CC7FB866-ADFD-41BE-B54C-4C3D426AFDBE}" destId="{E27AC012-EE4F-48C4-A2EE-B642D78BFBC9}" srcOrd="0" destOrd="0" parTransId="{FDBDC849-6FE3-4FAC-8546-B64E911F36B0}" sibTransId="{E6E7EEB7-1C56-431A-81F0-4E9666E9689C}"/>
    <dgm:cxn modelId="{B9829E2B-EFDB-4D67-9DA3-8546796E6DF2}" type="presOf" srcId="{CC838BFC-E2DF-404E-B0F0-5E8241817B67}" destId="{562F39C0-73D6-45EB-B02C-A7B0D5CC6B5C}" srcOrd="0" destOrd="0" presId="urn:microsoft.com/office/officeart/2005/8/layout/radial5"/>
    <dgm:cxn modelId="{B862E22B-FF70-446B-ACC9-73D875F5DE40}" srcId="{CC7FB866-ADFD-41BE-B54C-4C3D426AFDBE}" destId="{087BBC19-5F65-46DD-BB5D-9EF4FDA3B56A}" srcOrd="3" destOrd="0" parTransId="{D4D21868-3DA3-4DB7-B903-F0F5E43EC357}" sibTransId="{6F97C90E-1293-43D7-9104-BD2F598997EB}"/>
    <dgm:cxn modelId="{7347085C-820A-4D85-B2AC-556D01DC4DC3}" srcId="{79E62445-A9C5-495D-8EB2-A4F4B09955F4}" destId="{CC7FB866-ADFD-41BE-B54C-4C3D426AFDBE}" srcOrd="0" destOrd="0" parTransId="{BF8E6F98-A059-4424-B89B-D2DA32543BE8}" sibTransId="{A4A805AA-7541-41F1-B014-C90B9A44B075}"/>
    <dgm:cxn modelId="{AB665347-C864-42A6-BFD9-D3A6E4134637}" type="presOf" srcId="{3E49437E-336B-4907-A59F-3F7E6F7F9DBF}" destId="{08BF9AA4-4849-4548-9B3F-B090611F5105}" srcOrd="0" destOrd="0" presId="urn:microsoft.com/office/officeart/2005/8/layout/radial5"/>
    <dgm:cxn modelId="{25204B4D-F85D-4F3A-8DDE-B27ABEECD377}" type="presOf" srcId="{FDBDC849-6FE3-4FAC-8546-B64E911F36B0}" destId="{71239871-B1BC-48F1-83CA-91054940EFFE}" srcOrd="0" destOrd="0" presId="urn:microsoft.com/office/officeart/2005/8/layout/radial5"/>
    <dgm:cxn modelId="{1CEB2673-37E0-44B4-B382-C286273B720E}" type="presOf" srcId="{AF65182F-73B8-40CC-9C85-C337AAD58EA8}" destId="{4304C920-F334-40A7-A50C-1B59C59E39A9}" srcOrd="0" destOrd="0" presId="urn:microsoft.com/office/officeart/2005/8/layout/radial5"/>
    <dgm:cxn modelId="{7F733E77-93AC-4B25-8BFF-B3AC3865A72C}" type="presOf" srcId="{79E62445-A9C5-495D-8EB2-A4F4B09955F4}" destId="{40B2F2D1-5215-49F9-BD2E-F5FD6FD3917B}" srcOrd="0" destOrd="0" presId="urn:microsoft.com/office/officeart/2005/8/layout/radial5"/>
    <dgm:cxn modelId="{941B4879-1523-457C-B5F3-BAD8F543DAC0}" type="presOf" srcId="{D4D21868-3DA3-4DB7-B903-F0F5E43EC357}" destId="{115FA6F0-EAE2-49F4-A44A-B09BBBDD1F92}" srcOrd="0" destOrd="0" presId="urn:microsoft.com/office/officeart/2005/8/layout/radial5"/>
    <dgm:cxn modelId="{28BCBB5A-B9B0-4F6A-A993-BCB7429DD315}" type="presOf" srcId="{CC7FB866-ADFD-41BE-B54C-4C3D426AFDBE}" destId="{CAD383E0-0C6D-42CC-BE9F-7431450E214E}" srcOrd="0" destOrd="0" presId="urn:microsoft.com/office/officeart/2005/8/layout/radial5"/>
    <dgm:cxn modelId="{11D2B296-CF4D-4003-9E1D-1230E0B49A23}" type="presOf" srcId="{D4D21868-3DA3-4DB7-B903-F0F5E43EC357}" destId="{4F65AF11-2B48-46FC-86C5-A65B1CE3A9BD}" srcOrd="1" destOrd="0" presId="urn:microsoft.com/office/officeart/2005/8/layout/radial5"/>
    <dgm:cxn modelId="{725E6BA1-AE52-4946-B0AF-62F262EDBB66}" type="presOf" srcId="{E27AC012-EE4F-48C4-A2EE-B642D78BFBC9}" destId="{707750A1-768A-40A3-9FE8-E0ECE66DC518}" srcOrd="0" destOrd="0" presId="urn:microsoft.com/office/officeart/2005/8/layout/radial5"/>
    <dgm:cxn modelId="{97DE3DBC-EB31-4FCD-879F-5C47410347F4}" srcId="{CC7FB866-ADFD-41BE-B54C-4C3D426AFDBE}" destId="{3E49437E-336B-4907-A59F-3F7E6F7F9DBF}" srcOrd="2" destOrd="0" parTransId="{CC838BFC-E2DF-404E-B0F0-5E8241817B67}" sibTransId="{2383A3A7-C358-4C49-8937-C03390231288}"/>
    <dgm:cxn modelId="{DE742ED9-A0BF-4EA9-9D8C-BD4A62C1CB66}" type="presOf" srcId="{FDBDC849-6FE3-4FAC-8546-B64E911F36B0}" destId="{7F808F26-E096-4DDC-B4AB-D39ADF43A106}" srcOrd="1" destOrd="0" presId="urn:microsoft.com/office/officeart/2005/8/layout/radial5"/>
    <dgm:cxn modelId="{B2FAB5E4-35AC-49FD-AD88-5769CA5B51FD}" type="presOf" srcId="{CC838BFC-E2DF-404E-B0F0-5E8241817B67}" destId="{8B630604-0E4B-49F0-A75C-89D83D7A060B}" srcOrd="1" destOrd="0" presId="urn:microsoft.com/office/officeart/2005/8/layout/radial5"/>
    <dgm:cxn modelId="{8FC7E5F3-72B2-42E7-8DCB-88CE9E12BD69}" type="presOf" srcId="{087BBC19-5F65-46DD-BB5D-9EF4FDA3B56A}" destId="{FE93E7CC-18A7-40A5-A714-2E80AB708F06}" srcOrd="0" destOrd="0" presId="urn:microsoft.com/office/officeart/2005/8/layout/radial5"/>
    <dgm:cxn modelId="{7B34ABFA-D020-433A-B808-F3023731014F}" type="presOf" srcId="{5A758929-3912-430C-B942-C2606BB4DFF9}" destId="{9ECC7064-26BD-4536-8F3C-38C892183699}" srcOrd="1" destOrd="0" presId="urn:microsoft.com/office/officeart/2005/8/layout/radial5"/>
    <dgm:cxn modelId="{3F214324-85DF-4337-923F-32F8438FD978}" type="presParOf" srcId="{40B2F2D1-5215-49F9-BD2E-F5FD6FD3917B}" destId="{CAD383E0-0C6D-42CC-BE9F-7431450E214E}" srcOrd="0" destOrd="0" presId="urn:microsoft.com/office/officeart/2005/8/layout/radial5"/>
    <dgm:cxn modelId="{767ECE73-80B2-4C25-A377-ED7C6C6DC591}" type="presParOf" srcId="{40B2F2D1-5215-49F9-BD2E-F5FD6FD3917B}" destId="{71239871-B1BC-48F1-83CA-91054940EFFE}" srcOrd="1" destOrd="0" presId="urn:microsoft.com/office/officeart/2005/8/layout/radial5"/>
    <dgm:cxn modelId="{6A645C84-65F4-42E7-BDD4-30E21F974223}" type="presParOf" srcId="{71239871-B1BC-48F1-83CA-91054940EFFE}" destId="{7F808F26-E096-4DDC-B4AB-D39ADF43A106}" srcOrd="0" destOrd="0" presId="urn:microsoft.com/office/officeart/2005/8/layout/radial5"/>
    <dgm:cxn modelId="{824BCBFD-047B-484E-9CD0-01000A7CAE05}" type="presParOf" srcId="{40B2F2D1-5215-49F9-BD2E-F5FD6FD3917B}" destId="{707750A1-768A-40A3-9FE8-E0ECE66DC518}" srcOrd="2" destOrd="0" presId="urn:microsoft.com/office/officeart/2005/8/layout/radial5"/>
    <dgm:cxn modelId="{F4D17E83-DB8C-4462-A656-8686A3814CB4}" type="presParOf" srcId="{40B2F2D1-5215-49F9-BD2E-F5FD6FD3917B}" destId="{47B41B14-F8F3-4BC4-A9BB-BE0AB97C2E3E}" srcOrd="3" destOrd="0" presId="urn:microsoft.com/office/officeart/2005/8/layout/radial5"/>
    <dgm:cxn modelId="{5AFC7DF2-F459-40E5-8B82-0ADB49A7338C}" type="presParOf" srcId="{47B41B14-F8F3-4BC4-A9BB-BE0AB97C2E3E}" destId="{9ECC7064-26BD-4536-8F3C-38C892183699}" srcOrd="0" destOrd="0" presId="urn:microsoft.com/office/officeart/2005/8/layout/radial5"/>
    <dgm:cxn modelId="{350D7956-423E-4C6A-9E87-6339C7113866}" type="presParOf" srcId="{40B2F2D1-5215-49F9-BD2E-F5FD6FD3917B}" destId="{4304C920-F334-40A7-A50C-1B59C59E39A9}" srcOrd="4" destOrd="0" presId="urn:microsoft.com/office/officeart/2005/8/layout/radial5"/>
    <dgm:cxn modelId="{7350D9CF-E5D0-4987-9AD8-A855AB2BF7D9}" type="presParOf" srcId="{40B2F2D1-5215-49F9-BD2E-F5FD6FD3917B}" destId="{562F39C0-73D6-45EB-B02C-A7B0D5CC6B5C}" srcOrd="5" destOrd="0" presId="urn:microsoft.com/office/officeart/2005/8/layout/radial5"/>
    <dgm:cxn modelId="{06D180C4-5783-4BB8-BD59-A107B58AF5D3}" type="presParOf" srcId="{562F39C0-73D6-45EB-B02C-A7B0D5CC6B5C}" destId="{8B630604-0E4B-49F0-A75C-89D83D7A060B}" srcOrd="0" destOrd="0" presId="urn:microsoft.com/office/officeart/2005/8/layout/radial5"/>
    <dgm:cxn modelId="{4E467C0D-A97D-4E0D-B3FF-3FC09F6B2912}" type="presParOf" srcId="{40B2F2D1-5215-49F9-BD2E-F5FD6FD3917B}" destId="{08BF9AA4-4849-4548-9B3F-B090611F5105}" srcOrd="6" destOrd="0" presId="urn:microsoft.com/office/officeart/2005/8/layout/radial5"/>
    <dgm:cxn modelId="{8EB18C4A-1772-4301-BD8B-8124489696EC}" type="presParOf" srcId="{40B2F2D1-5215-49F9-BD2E-F5FD6FD3917B}" destId="{115FA6F0-EAE2-49F4-A44A-B09BBBDD1F92}" srcOrd="7" destOrd="0" presId="urn:microsoft.com/office/officeart/2005/8/layout/radial5"/>
    <dgm:cxn modelId="{C17F11F6-FF91-46A2-A4D4-A7037517A3B4}" type="presParOf" srcId="{115FA6F0-EAE2-49F4-A44A-B09BBBDD1F92}" destId="{4F65AF11-2B48-46FC-86C5-A65B1CE3A9BD}" srcOrd="0" destOrd="0" presId="urn:microsoft.com/office/officeart/2005/8/layout/radial5"/>
    <dgm:cxn modelId="{252C24F2-8135-47EC-B2C7-17E5D70CB87A}" type="presParOf" srcId="{40B2F2D1-5215-49F9-BD2E-F5FD6FD3917B}" destId="{FE93E7CC-18A7-40A5-A714-2E80AB708F06}" srcOrd="8"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EF4D38-881F-4641-A19A-37BEAE3CEF2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FD565D0D-AB2F-4EF4-BF59-727D21520B00}">
      <dgm:prSet phldrT="[Texto]" custT="1"/>
      <dgm:spPr/>
      <dgm:t>
        <a:bodyPr/>
        <a:lstStyle/>
        <a:p>
          <a:r>
            <a:rPr lang="es-CO" sz="5400" dirty="0"/>
            <a:t>Fase I</a:t>
          </a:r>
        </a:p>
      </dgm:t>
    </dgm:pt>
    <dgm:pt modelId="{5980F6A1-DC49-4372-9D96-17C97B1CDA5E}" type="parTrans" cxnId="{F02ED947-600E-4452-A23F-67DCC64E920B}">
      <dgm:prSet/>
      <dgm:spPr/>
      <dgm:t>
        <a:bodyPr/>
        <a:lstStyle/>
        <a:p>
          <a:endParaRPr lang="es-CO" sz="2000"/>
        </a:p>
      </dgm:t>
    </dgm:pt>
    <dgm:pt modelId="{724E4B8D-F9C6-45E0-8B35-519AD54C6145}" type="sibTrans" cxnId="{F02ED947-600E-4452-A23F-67DCC64E920B}">
      <dgm:prSet/>
      <dgm:spPr/>
      <dgm:t>
        <a:bodyPr/>
        <a:lstStyle/>
        <a:p>
          <a:endParaRPr lang="es-CO" sz="2000"/>
        </a:p>
      </dgm:t>
    </dgm:pt>
    <dgm:pt modelId="{A45CDA21-F6A2-44C1-891D-87A6F84EA209}">
      <dgm:prSet phldrT="[Texto]" custT="1"/>
      <dgm:spPr/>
      <dgm:t>
        <a:bodyPr/>
        <a:lstStyle/>
        <a:p>
          <a:r>
            <a:rPr lang="es-CO" sz="2000" dirty="0"/>
            <a:t>Tramite de licencias.</a:t>
          </a:r>
        </a:p>
      </dgm:t>
    </dgm:pt>
    <dgm:pt modelId="{EC0DC706-EABB-490B-98CE-446F4F398DD0}" type="parTrans" cxnId="{968FD5DC-6728-4C34-8FC7-89FBDE2CD646}">
      <dgm:prSet/>
      <dgm:spPr/>
      <dgm:t>
        <a:bodyPr/>
        <a:lstStyle/>
        <a:p>
          <a:endParaRPr lang="es-CO" sz="2000"/>
        </a:p>
      </dgm:t>
    </dgm:pt>
    <dgm:pt modelId="{F340A301-9974-44B1-A1C7-23B156E96D19}" type="sibTrans" cxnId="{968FD5DC-6728-4C34-8FC7-89FBDE2CD646}">
      <dgm:prSet/>
      <dgm:spPr/>
      <dgm:t>
        <a:bodyPr/>
        <a:lstStyle/>
        <a:p>
          <a:endParaRPr lang="es-CO" sz="2000"/>
        </a:p>
      </dgm:t>
    </dgm:pt>
    <dgm:pt modelId="{BB92BA4A-080B-4D90-AB4E-BD920B256145}">
      <dgm:prSet phldrT="[Texto]" custT="1"/>
      <dgm:spPr/>
      <dgm:t>
        <a:bodyPr/>
        <a:lstStyle/>
        <a:p>
          <a:r>
            <a:rPr lang="es-CO" sz="2000" dirty="0"/>
            <a:t>Proceso de contratación del ejecutor.</a:t>
          </a:r>
        </a:p>
      </dgm:t>
    </dgm:pt>
    <dgm:pt modelId="{57D75B80-B372-4409-949A-93DE2DA6FD73}" type="parTrans" cxnId="{2EA41C98-2550-43ED-A9F4-9743A0C6F04F}">
      <dgm:prSet/>
      <dgm:spPr/>
      <dgm:t>
        <a:bodyPr/>
        <a:lstStyle/>
        <a:p>
          <a:endParaRPr lang="es-CO" sz="2000"/>
        </a:p>
      </dgm:t>
    </dgm:pt>
    <dgm:pt modelId="{87F3A0BF-FC2C-441C-866B-0EC403658319}" type="sibTrans" cxnId="{2EA41C98-2550-43ED-A9F4-9743A0C6F04F}">
      <dgm:prSet/>
      <dgm:spPr/>
      <dgm:t>
        <a:bodyPr/>
        <a:lstStyle/>
        <a:p>
          <a:endParaRPr lang="es-CO" sz="2000"/>
        </a:p>
      </dgm:t>
    </dgm:pt>
    <dgm:pt modelId="{A6004C34-23FC-4022-AB00-304836935688}">
      <dgm:prSet phldrT="[Texto]" custT="1"/>
      <dgm:spPr/>
      <dgm:t>
        <a:bodyPr/>
        <a:lstStyle/>
        <a:p>
          <a:r>
            <a:rPr lang="es-CO" sz="5400" dirty="0"/>
            <a:t>Fase II</a:t>
          </a:r>
        </a:p>
      </dgm:t>
    </dgm:pt>
    <dgm:pt modelId="{4E100341-9854-4FAF-B27F-58497C0D308A}" type="parTrans" cxnId="{47ECD2E0-4A7A-4DC5-ABA7-A487DABC9446}">
      <dgm:prSet/>
      <dgm:spPr/>
      <dgm:t>
        <a:bodyPr/>
        <a:lstStyle/>
        <a:p>
          <a:endParaRPr lang="es-CO" sz="2000"/>
        </a:p>
      </dgm:t>
    </dgm:pt>
    <dgm:pt modelId="{CB06D4E3-96B0-426B-8ECB-FC1D851D1249}" type="sibTrans" cxnId="{47ECD2E0-4A7A-4DC5-ABA7-A487DABC9446}">
      <dgm:prSet/>
      <dgm:spPr/>
      <dgm:t>
        <a:bodyPr/>
        <a:lstStyle/>
        <a:p>
          <a:endParaRPr lang="es-CO" sz="2000"/>
        </a:p>
      </dgm:t>
    </dgm:pt>
    <dgm:pt modelId="{DAE988D8-7029-47F8-87B3-00CE4CA7D321}">
      <dgm:prSet phldrT="[Texto]" custT="1"/>
      <dgm:spPr/>
      <dgm:t>
        <a:bodyPr/>
        <a:lstStyle/>
        <a:p>
          <a:r>
            <a:rPr lang="es-CO" sz="2000" dirty="0"/>
            <a:t>Alistamiento de embarcaciones</a:t>
          </a:r>
        </a:p>
      </dgm:t>
    </dgm:pt>
    <dgm:pt modelId="{D38D1C9F-FFBD-43E9-8A97-CEE68B5CB13E}" type="parTrans" cxnId="{4F92364C-6B9A-4E57-9CE1-1B88D40CFED3}">
      <dgm:prSet/>
      <dgm:spPr/>
      <dgm:t>
        <a:bodyPr/>
        <a:lstStyle/>
        <a:p>
          <a:endParaRPr lang="es-CO" sz="2000"/>
        </a:p>
      </dgm:t>
    </dgm:pt>
    <dgm:pt modelId="{FCDC7110-ADBA-465F-8C40-309B9B59FBD8}" type="sibTrans" cxnId="{4F92364C-6B9A-4E57-9CE1-1B88D40CFED3}">
      <dgm:prSet/>
      <dgm:spPr/>
      <dgm:t>
        <a:bodyPr/>
        <a:lstStyle/>
        <a:p>
          <a:endParaRPr lang="es-CO" sz="2000"/>
        </a:p>
      </dgm:t>
    </dgm:pt>
    <dgm:pt modelId="{3D4BD53F-0143-4047-8741-2501F1822D6E}">
      <dgm:prSet phldrT="[Texto]" custT="1"/>
      <dgm:spPr/>
      <dgm:t>
        <a:bodyPr/>
        <a:lstStyle/>
        <a:p>
          <a:r>
            <a:rPr lang="es-CO" sz="2000" dirty="0"/>
            <a:t>Disposición final.</a:t>
          </a:r>
        </a:p>
      </dgm:t>
    </dgm:pt>
    <dgm:pt modelId="{D9F125F4-160D-40C1-A8E1-9D956FDDF0FA}" type="parTrans" cxnId="{91115971-961B-4D34-98D6-1E9EF1ACA27D}">
      <dgm:prSet/>
      <dgm:spPr/>
      <dgm:t>
        <a:bodyPr/>
        <a:lstStyle/>
        <a:p>
          <a:endParaRPr lang="es-CO" sz="2000"/>
        </a:p>
      </dgm:t>
    </dgm:pt>
    <dgm:pt modelId="{8FC0E309-D4A3-416E-9F2D-8F09C8B49075}" type="sibTrans" cxnId="{91115971-961B-4D34-98D6-1E9EF1ACA27D}">
      <dgm:prSet/>
      <dgm:spPr/>
      <dgm:t>
        <a:bodyPr/>
        <a:lstStyle/>
        <a:p>
          <a:endParaRPr lang="es-CO" sz="2000"/>
        </a:p>
      </dgm:t>
    </dgm:pt>
    <dgm:pt modelId="{683C82C7-E6A0-4067-9F91-6055A07AAD44}">
      <dgm:prSet phldrT="[Texto]" custT="1"/>
      <dgm:spPr/>
      <dgm:t>
        <a:bodyPr/>
        <a:lstStyle/>
        <a:p>
          <a:r>
            <a:rPr lang="es-CO" sz="2000" dirty="0"/>
            <a:t>Diseño y celebración del contrato interadministrativo</a:t>
          </a:r>
        </a:p>
      </dgm:t>
    </dgm:pt>
    <dgm:pt modelId="{8859082C-548D-4C6C-97BA-238B10869547}" type="parTrans" cxnId="{3C5FF10A-76DE-4E14-B16A-A8CA849183CD}">
      <dgm:prSet/>
      <dgm:spPr/>
      <dgm:t>
        <a:bodyPr/>
        <a:lstStyle/>
        <a:p>
          <a:endParaRPr lang="es-CO" sz="2000"/>
        </a:p>
      </dgm:t>
    </dgm:pt>
    <dgm:pt modelId="{BDAE0171-06D7-4E3D-B962-8BDD3D512A2A}" type="sibTrans" cxnId="{3C5FF10A-76DE-4E14-B16A-A8CA849183CD}">
      <dgm:prSet/>
      <dgm:spPr/>
      <dgm:t>
        <a:bodyPr/>
        <a:lstStyle/>
        <a:p>
          <a:endParaRPr lang="es-CO" sz="2000"/>
        </a:p>
      </dgm:t>
    </dgm:pt>
    <dgm:pt modelId="{394139A2-174B-41C6-88F2-158C57708798}">
      <dgm:prSet phldrT="[Texto]" custT="1"/>
      <dgm:spPr/>
      <dgm:t>
        <a:bodyPr/>
        <a:lstStyle/>
        <a:p>
          <a:r>
            <a:rPr lang="es-CO" sz="2000" dirty="0"/>
            <a:t>Desmantelamiento y chatarrización</a:t>
          </a:r>
        </a:p>
      </dgm:t>
    </dgm:pt>
    <dgm:pt modelId="{18553C92-FC65-4FFC-B7B8-C5FA93C3786F}" type="parTrans" cxnId="{E25B5B38-B4F5-434B-98FF-5553E3540FC5}">
      <dgm:prSet/>
      <dgm:spPr/>
      <dgm:t>
        <a:bodyPr/>
        <a:lstStyle/>
        <a:p>
          <a:endParaRPr lang="es-CO" sz="2000"/>
        </a:p>
      </dgm:t>
    </dgm:pt>
    <dgm:pt modelId="{8FC494FB-5DED-4902-ABA6-D47D51AFADEF}" type="sibTrans" cxnId="{E25B5B38-B4F5-434B-98FF-5553E3540FC5}">
      <dgm:prSet/>
      <dgm:spPr/>
      <dgm:t>
        <a:bodyPr/>
        <a:lstStyle/>
        <a:p>
          <a:endParaRPr lang="es-CO" sz="2000"/>
        </a:p>
      </dgm:t>
    </dgm:pt>
    <dgm:pt modelId="{725CDE33-A316-4726-B71D-EBFCEEF1A727}" type="pres">
      <dgm:prSet presAssocID="{46EF4D38-881F-4641-A19A-37BEAE3CEF28}" presName="Name0" presStyleCnt="0">
        <dgm:presLayoutVars>
          <dgm:dir/>
          <dgm:animLvl val="lvl"/>
          <dgm:resizeHandles val="exact"/>
        </dgm:presLayoutVars>
      </dgm:prSet>
      <dgm:spPr/>
    </dgm:pt>
    <dgm:pt modelId="{91C10A9E-F24A-492D-BD9C-6DC26B5875B7}" type="pres">
      <dgm:prSet presAssocID="{FD565D0D-AB2F-4EF4-BF59-727D21520B00}" presName="linNode" presStyleCnt="0"/>
      <dgm:spPr/>
    </dgm:pt>
    <dgm:pt modelId="{755C1F3E-D8D9-44A2-AC84-598A6882BE80}" type="pres">
      <dgm:prSet presAssocID="{FD565D0D-AB2F-4EF4-BF59-727D21520B00}" presName="parentText" presStyleLbl="node1" presStyleIdx="0" presStyleCnt="2">
        <dgm:presLayoutVars>
          <dgm:chMax val="1"/>
          <dgm:bulletEnabled val="1"/>
        </dgm:presLayoutVars>
      </dgm:prSet>
      <dgm:spPr/>
    </dgm:pt>
    <dgm:pt modelId="{66BDBA7E-DE45-43DF-A0C2-BD8164A85CB8}" type="pres">
      <dgm:prSet presAssocID="{FD565D0D-AB2F-4EF4-BF59-727D21520B00}" presName="descendantText" presStyleLbl="alignAccFollowNode1" presStyleIdx="0" presStyleCnt="2">
        <dgm:presLayoutVars>
          <dgm:bulletEnabled val="1"/>
        </dgm:presLayoutVars>
      </dgm:prSet>
      <dgm:spPr/>
    </dgm:pt>
    <dgm:pt modelId="{D2E04625-5A2C-471D-B506-6BD97D958060}" type="pres">
      <dgm:prSet presAssocID="{724E4B8D-F9C6-45E0-8B35-519AD54C6145}" presName="sp" presStyleCnt="0"/>
      <dgm:spPr/>
    </dgm:pt>
    <dgm:pt modelId="{B70F59A6-D53B-4FB7-963B-705A4AC83372}" type="pres">
      <dgm:prSet presAssocID="{A6004C34-23FC-4022-AB00-304836935688}" presName="linNode" presStyleCnt="0"/>
      <dgm:spPr/>
    </dgm:pt>
    <dgm:pt modelId="{673CAA7C-52B2-4B89-B1FD-75A57AD63BD0}" type="pres">
      <dgm:prSet presAssocID="{A6004C34-23FC-4022-AB00-304836935688}" presName="parentText" presStyleLbl="node1" presStyleIdx="1" presStyleCnt="2">
        <dgm:presLayoutVars>
          <dgm:chMax val="1"/>
          <dgm:bulletEnabled val="1"/>
        </dgm:presLayoutVars>
      </dgm:prSet>
      <dgm:spPr/>
    </dgm:pt>
    <dgm:pt modelId="{AE91A67E-D488-43A0-8AA6-24E6F13C5490}" type="pres">
      <dgm:prSet presAssocID="{A6004C34-23FC-4022-AB00-304836935688}" presName="descendantText" presStyleLbl="alignAccFollowNode1" presStyleIdx="1" presStyleCnt="2">
        <dgm:presLayoutVars>
          <dgm:bulletEnabled val="1"/>
        </dgm:presLayoutVars>
      </dgm:prSet>
      <dgm:spPr/>
    </dgm:pt>
  </dgm:ptLst>
  <dgm:cxnLst>
    <dgm:cxn modelId="{CFE18104-B9E0-4D2D-81FA-F833F4105C1B}" type="presOf" srcId="{683C82C7-E6A0-4067-9F91-6055A07AAD44}" destId="{66BDBA7E-DE45-43DF-A0C2-BD8164A85CB8}" srcOrd="0" destOrd="1" presId="urn:microsoft.com/office/officeart/2005/8/layout/vList5"/>
    <dgm:cxn modelId="{561F0E09-46F8-4081-B72B-9F4F80523365}" type="presOf" srcId="{A45CDA21-F6A2-44C1-891D-87A6F84EA209}" destId="{66BDBA7E-DE45-43DF-A0C2-BD8164A85CB8}" srcOrd="0" destOrd="0" presId="urn:microsoft.com/office/officeart/2005/8/layout/vList5"/>
    <dgm:cxn modelId="{3C5FF10A-76DE-4E14-B16A-A8CA849183CD}" srcId="{FD565D0D-AB2F-4EF4-BF59-727D21520B00}" destId="{683C82C7-E6A0-4067-9F91-6055A07AAD44}" srcOrd="1" destOrd="0" parTransId="{8859082C-548D-4C6C-97BA-238B10869547}" sibTransId="{BDAE0171-06D7-4E3D-B962-8BDD3D512A2A}"/>
    <dgm:cxn modelId="{E25B5B38-B4F5-434B-98FF-5553E3540FC5}" srcId="{A6004C34-23FC-4022-AB00-304836935688}" destId="{394139A2-174B-41C6-88F2-158C57708798}" srcOrd="1" destOrd="0" parTransId="{18553C92-FC65-4FFC-B7B8-C5FA93C3786F}" sibTransId="{8FC494FB-5DED-4902-ABA6-D47D51AFADEF}"/>
    <dgm:cxn modelId="{111F673A-8A3B-4CC3-BD4F-B0A337AD1966}" type="presOf" srcId="{FD565D0D-AB2F-4EF4-BF59-727D21520B00}" destId="{755C1F3E-D8D9-44A2-AC84-598A6882BE80}" srcOrd="0" destOrd="0" presId="urn:microsoft.com/office/officeart/2005/8/layout/vList5"/>
    <dgm:cxn modelId="{9E150A46-5A3D-436A-A061-C9233F0C22E5}" type="presOf" srcId="{394139A2-174B-41C6-88F2-158C57708798}" destId="{AE91A67E-D488-43A0-8AA6-24E6F13C5490}" srcOrd="0" destOrd="1" presId="urn:microsoft.com/office/officeart/2005/8/layout/vList5"/>
    <dgm:cxn modelId="{F02ED947-600E-4452-A23F-67DCC64E920B}" srcId="{46EF4D38-881F-4641-A19A-37BEAE3CEF28}" destId="{FD565D0D-AB2F-4EF4-BF59-727D21520B00}" srcOrd="0" destOrd="0" parTransId="{5980F6A1-DC49-4372-9D96-17C97B1CDA5E}" sibTransId="{724E4B8D-F9C6-45E0-8B35-519AD54C6145}"/>
    <dgm:cxn modelId="{4F92364C-6B9A-4E57-9CE1-1B88D40CFED3}" srcId="{A6004C34-23FC-4022-AB00-304836935688}" destId="{DAE988D8-7029-47F8-87B3-00CE4CA7D321}" srcOrd="0" destOrd="0" parTransId="{D38D1C9F-FFBD-43E9-8A97-CEE68B5CB13E}" sibTransId="{FCDC7110-ADBA-465F-8C40-309B9B59FBD8}"/>
    <dgm:cxn modelId="{30843950-74AB-4749-85F1-7F85F75ABC18}" type="presOf" srcId="{46EF4D38-881F-4641-A19A-37BEAE3CEF28}" destId="{725CDE33-A316-4726-B71D-EBFCEEF1A727}" srcOrd="0" destOrd="0" presId="urn:microsoft.com/office/officeart/2005/8/layout/vList5"/>
    <dgm:cxn modelId="{91115971-961B-4D34-98D6-1E9EF1ACA27D}" srcId="{A6004C34-23FC-4022-AB00-304836935688}" destId="{3D4BD53F-0143-4047-8741-2501F1822D6E}" srcOrd="2" destOrd="0" parTransId="{D9F125F4-160D-40C1-A8E1-9D956FDDF0FA}" sibTransId="{8FC0E309-D4A3-416E-9F2D-8F09C8B49075}"/>
    <dgm:cxn modelId="{7F76DC78-00D0-449A-91AD-2D19905A60CF}" type="presOf" srcId="{3D4BD53F-0143-4047-8741-2501F1822D6E}" destId="{AE91A67E-D488-43A0-8AA6-24E6F13C5490}" srcOrd="0" destOrd="2" presId="urn:microsoft.com/office/officeart/2005/8/layout/vList5"/>
    <dgm:cxn modelId="{2EA41C98-2550-43ED-A9F4-9743A0C6F04F}" srcId="{FD565D0D-AB2F-4EF4-BF59-727D21520B00}" destId="{BB92BA4A-080B-4D90-AB4E-BD920B256145}" srcOrd="2" destOrd="0" parTransId="{57D75B80-B372-4409-949A-93DE2DA6FD73}" sibTransId="{87F3A0BF-FC2C-441C-866B-0EC403658319}"/>
    <dgm:cxn modelId="{A16249B9-CB36-4D1B-97D0-59A80D59C4AC}" type="presOf" srcId="{BB92BA4A-080B-4D90-AB4E-BD920B256145}" destId="{66BDBA7E-DE45-43DF-A0C2-BD8164A85CB8}" srcOrd="0" destOrd="2" presId="urn:microsoft.com/office/officeart/2005/8/layout/vList5"/>
    <dgm:cxn modelId="{672806C9-1569-4D21-911E-E04202019E41}" type="presOf" srcId="{A6004C34-23FC-4022-AB00-304836935688}" destId="{673CAA7C-52B2-4B89-B1FD-75A57AD63BD0}" srcOrd="0" destOrd="0" presId="urn:microsoft.com/office/officeart/2005/8/layout/vList5"/>
    <dgm:cxn modelId="{968FD5DC-6728-4C34-8FC7-89FBDE2CD646}" srcId="{FD565D0D-AB2F-4EF4-BF59-727D21520B00}" destId="{A45CDA21-F6A2-44C1-891D-87A6F84EA209}" srcOrd="0" destOrd="0" parTransId="{EC0DC706-EABB-490B-98CE-446F4F398DD0}" sibTransId="{F340A301-9974-44B1-A1C7-23B156E96D19}"/>
    <dgm:cxn modelId="{857AF6DE-FA2D-4446-9914-6511AFF986AA}" type="presOf" srcId="{DAE988D8-7029-47F8-87B3-00CE4CA7D321}" destId="{AE91A67E-D488-43A0-8AA6-24E6F13C5490}" srcOrd="0" destOrd="0" presId="urn:microsoft.com/office/officeart/2005/8/layout/vList5"/>
    <dgm:cxn modelId="{47ECD2E0-4A7A-4DC5-ABA7-A487DABC9446}" srcId="{46EF4D38-881F-4641-A19A-37BEAE3CEF28}" destId="{A6004C34-23FC-4022-AB00-304836935688}" srcOrd="1" destOrd="0" parTransId="{4E100341-9854-4FAF-B27F-58497C0D308A}" sibTransId="{CB06D4E3-96B0-426B-8ECB-FC1D851D1249}"/>
    <dgm:cxn modelId="{6A75AF7A-3987-4C4C-8D87-692DF83E5B11}" type="presParOf" srcId="{725CDE33-A316-4726-B71D-EBFCEEF1A727}" destId="{91C10A9E-F24A-492D-BD9C-6DC26B5875B7}" srcOrd="0" destOrd="0" presId="urn:microsoft.com/office/officeart/2005/8/layout/vList5"/>
    <dgm:cxn modelId="{AE17448F-E31C-4159-B431-2F7434E4282A}" type="presParOf" srcId="{91C10A9E-F24A-492D-BD9C-6DC26B5875B7}" destId="{755C1F3E-D8D9-44A2-AC84-598A6882BE80}" srcOrd="0" destOrd="0" presId="urn:microsoft.com/office/officeart/2005/8/layout/vList5"/>
    <dgm:cxn modelId="{8AF72CA2-FE22-4A73-8172-A475B32018BD}" type="presParOf" srcId="{91C10A9E-F24A-492D-BD9C-6DC26B5875B7}" destId="{66BDBA7E-DE45-43DF-A0C2-BD8164A85CB8}" srcOrd="1" destOrd="0" presId="urn:microsoft.com/office/officeart/2005/8/layout/vList5"/>
    <dgm:cxn modelId="{FA25C1F4-40D2-40C9-A9C0-B6EDE5F022D2}" type="presParOf" srcId="{725CDE33-A316-4726-B71D-EBFCEEF1A727}" destId="{D2E04625-5A2C-471D-B506-6BD97D958060}" srcOrd="1" destOrd="0" presId="urn:microsoft.com/office/officeart/2005/8/layout/vList5"/>
    <dgm:cxn modelId="{DE50815D-91E1-4395-B0A9-D5416347DD98}" type="presParOf" srcId="{725CDE33-A316-4726-B71D-EBFCEEF1A727}" destId="{B70F59A6-D53B-4FB7-963B-705A4AC83372}" srcOrd="2" destOrd="0" presId="urn:microsoft.com/office/officeart/2005/8/layout/vList5"/>
    <dgm:cxn modelId="{C28AA861-C309-4D5A-A6FD-220FB64FB382}" type="presParOf" srcId="{B70F59A6-D53B-4FB7-963B-705A4AC83372}" destId="{673CAA7C-52B2-4B89-B1FD-75A57AD63BD0}" srcOrd="0" destOrd="0" presId="urn:microsoft.com/office/officeart/2005/8/layout/vList5"/>
    <dgm:cxn modelId="{C92014C5-1A94-42FE-B021-6C13E30FDE7A}" type="presParOf" srcId="{B70F59A6-D53B-4FB7-963B-705A4AC83372}" destId="{AE91A67E-D488-43A0-8AA6-24E6F13C5490}"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3FA86-59D8-480D-827E-4EEBB189EAD1}">
      <dsp:nvSpPr>
        <dsp:cNvPr id="0" name=""/>
        <dsp:cNvSpPr/>
      </dsp:nvSpPr>
      <dsp:spPr>
        <a:xfrm>
          <a:off x="132590" y="0"/>
          <a:ext cx="1149730" cy="7111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2015</a:t>
          </a:r>
        </a:p>
      </dsp:txBody>
      <dsp:txXfrm>
        <a:off x="132590" y="0"/>
        <a:ext cx="1149730" cy="474111"/>
      </dsp:txXfrm>
    </dsp:sp>
    <dsp:sp modelId="{723644B4-9CF6-4BCD-A6DE-62A7578BFECB}">
      <dsp:nvSpPr>
        <dsp:cNvPr id="0" name=""/>
        <dsp:cNvSpPr/>
      </dsp:nvSpPr>
      <dsp:spPr>
        <a:xfrm>
          <a:off x="89787" y="603989"/>
          <a:ext cx="1781280" cy="35679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None/>
          </a:pPr>
          <a:r>
            <a:rPr lang="es-CO" sz="1600" b="1" kern="1200" dirty="0"/>
            <a:t>RESOLUCION 533 CGN</a:t>
          </a:r>
          <a:endParaRPr lang="es-CO" sz="1600" kern="1200" dirty="0"/>
        </a:p>
        <a:p>
          <a:pPr marL="171450" lvl="1" indent="-171450" algn="l" defTabSz="711200">
            <a:lnSpc>
              <a:spcPct val="90000"/>
            </a:lnSpc>
            <a:spcBef>
              <a:spcPct val="0"/>
            </a:spcBef>
            <a:spcAft>
              <a:spcPct val="15000"/>
            </a:spcAft>
            <a:buNone/>
          </a:pPr>
          <a:r>
            <a:rPr lang="es-CO" sz="1600" b="1" kern="1200" dirty="0"/>
            <a:t>    </a:t>
          </a:r>
          <a:r>
            <a:rPr lang="es-CO" sz="1600" b="0" kern="1200" dirty="0"/>
            <a:t>Incorpora el</a:t>
          </a:r>
          <a:r>
            <a:rPr lang="es-CO" sz="1600" kern="1200" dirty="0"/>
            <a:t> marco conceptual para la preparación y presentación de la información financiera para entidades del gobierno.</a:t>
          </a:r>
        </a:p>
      </dsp:txBody>
      <dsp:txXfrm>
        <a:off x="141959" y="656161"/>
        <a:ext cx="1676936" cy="3463638"/>
      </dsp:txXfrm>
    </dsp:sp>
    <dsp:sp modelId="{BBADA85D-0424-4557-B50A-CDF9302607DF}">
      <dsp:nvSpPr>
        <dsp:cNvPr id="0" name=""/>
        <dsp:cNvSpPr/>
      </dsp:nvSpPr>
      <dsp:spPr>
        <a:xfrm rot="92038">
          <a:off x="1595483" y="102373"/>
          <a:ext cx="487291" cy="2504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CO" sz="400" kern="1200"/>
        </a:p>
      </dsp:txBody>
      <dsp:txXfrm>
        <a:off x="1595496" y="151462"/>
        <a:ext cx="412148" cy="150287"/>
      </dsp:txXfrm>
    </dsp:sp>
    <dsp:sp modelId="{8DE59684-1E6B-4E37-A29C-AE30BE66685C}">
      <dsp:nvSpPr>
        <dsp:cNvPr id="0" name=""/>
        <dsp:cNvSpPr/>
      </dsp:nvSpPr>
      <dsp:spPr>
        <a:xfrm>
          <a:off x="2201409" y="-27520"/>
          <a:ext cx="1708693" cy="9823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2016-2017 </a:t>
          </a:r>
        </a:p>
        <a:p>
          <a:pPr marL="0" lvl="0" indent="0" algn="ctr" defTabSz="622300">
            <a:lnSpc>
              <a:spcPct val="90000"/>
            </a:lnSpc>
            <a:spcBef>
              <a:spcPct val="0"/>
            </a:spcBef>
            <a:spcAft>
              <a:spcPct val="35000"/>
            </a:spcAft>
            <a:buNone/>
          </a:pPr>
          <a:r>
            <a:rPr lang="es-CO" sz="1200" b="1" kern="1200" dirty="0"/>
            <a:t>PERIODO DE PREPARACION OBLIGATORIA </a:t>
          </a:r>
        </a:p>
      </dsp:txBody>
      <dsp:txXfrm>
        <a:off x="2201409" y="-27520"/>
        <a:ext cx="1708693" cy="654923"/>
      </dsp:txXfrm>
    </dsp:sp>
    <dsp:sp modelId="{F47B01B2-3485-4F52-85DE-A008F91619B6}">
      <dsp:nvSpPr>
        <dsp:cNvPr id="0" name=""/>
        <dsp:cNvSpPr/>
      </dsp:nvSpPr>
      <dsp:spPr>
        <a:xfrm>
          <a:off x="2175856" y="532891"/>
          <a:ext cx="1720758" cy="366660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ctr" defTabSz="711200">
            <a:lnSpc>
              <a:spcPct val="90000"/>
            </a:lnSpc>
            <a:spcBef>
              <a:spcPct val="0"/>
            </a:spcBef>
            <a:spcAft>
              <a:spcPct val="15000"/>
            </a:spcAft>
            <a:buNone/>
          </a:pPr>
          <a:r>
            <a:rPr lang="es-CO" sz="1600" b="1" kern="1200" dirty="0"/>
            <a:t>ACTIVIDADES:</a:t>
          </a:r>
        </a:p>
        <a:p>
          <a:pPr marL="171450" lvl="1" indent="-171450" algn="l" defTabSz="711200">
            <a:lnSpc>
              <a:spcPct val="90000"/>
            </a:lnSpc>
            <a:spcBef>
              <a:spcPct val="0"/>
            </a:spcBef>
            <a:spcAft>
              <a:spcPct val="15000"/>
            </a:spcAft>
            <a:buChar char="•"/>
          </a:pPr>
          <a:r>
            <a:rPr lang="es-CO" sz="1600" kern="1200" dirty="0"/>
            <a:t>Capacitación</a:t>
          </a:r>
        </a:p>
        <a:p>
          <a:pPr marL="171450" lvl="1" indent="-171450" algn="l" defTabSz="711200">
            <a:lnSpc>
              <a:spcPct val="90000"/>
            </a:lnSpc>
            <a:spcBef>
              <a:spcPct val="0"/>
            </a:spcBef>
            <a:spcAft>
              <a:spcPct val="15000"/>
            </a:spcAft>
            <a:buChar char="•"/>
          </a:pPr>
          <a:r>
            <a:rPr lang="es-CO" sz="1600" kern="1200" dirty="0"/>
            <a:t>Determinación de saldos iniciales</a:t>
          </a:r>
        </a:p>
        <a:p>
          <a:pPr marL="171450" lvl="1" indent="-171450" algn="l" defTabSz="711200">
            <a:lnSpc>
              <a:spcPct val="90000"/>
            </a:lnSpc>
            <a:spcBef>
              <a:spcPct val="0"/>
            </a:spcBef>
            <a:spcAft>
              <a:spcPct val="15000"/>
            </a:spcAft>
            <a:buChar char="•"/>
          </a:pPr>
          <a:r>
            <a:rPr lang="es-CO" sz="1600" kern="1200" dirty="0"/>
            <a:t>Definición de políticas contables</a:t>
          </a:r>
        </a:p>
        <a:p>
          <a:pPr marL="171450" lvl="1" indent="-171450" algn="l" defTabSz="844550">
            <a:lnSpc>
              <a:spcPct val="90000"/>
            </a:lnSpc>
            <a:spcBef>
              <a:spcPct val="0"/>
            </a:spcBef>
            <a:spcAft>
              <a:spcPct val="15000"/>
            </a:spcAft>
            <a:buChar char="•"/>
          </a:pPr>
          <a:endParaRPr lang="es-CO" sz="1900" kern="1200" dirty="0"/>
        </a:p>
      </dsp:txBody>
      <dsp:txXfrm>
        <a:off x="2226255" y="583290"/>
        <a:ext cx="1619960" cy="3565803"/>
      </dsp:txXfrm>
    </dsp:sp>
    <dsp:sp modelId="{FC8AF037-AD4C-40EF-BF8A-200E40B3531F}">
      <dsp:nvSpPr>
        <dsp:cNvPr id="0" name=""/>
        <dsp:cNvSpPr/>
      </dsp:nvSpPr>
      <dsp:spPr>
        <a:xfrm rot="21582886">
          <a:off x="4064605" y="154472"/>
          <a:ext cx="378153" cy="3453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CO" sz="400" kern="1200"/>
        </a:p>
      </dsp:txBody>
      <dsp:txXfrm>
        <a:off x="4064606" y="223803"/>
        <a:ext cx="274544" cy="207219"/>
      </dsp:txXfrm>
    </dsp:sp>
    <dsp:sp modelId="{5526719D-9668-4F5C-B18C-5A836A4DD119}">
      <dsp:nvSpPr>
        <dsp:cNvPr id="0" name=""/>
        <dsp:cNvSpPr/>
      </dsp:nvSpPr>
      <dsp:spPr>
        <a:xfrm>
          <a:off x="4592408" y="0"/>
          <a:ext cx="1313433" cy="120391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2018 </a:t>
          </a:r>
        </a:p>
        <a:p>
          <a:pPr marL="0" lvl="0" indent="0" algn="ctr" defTabSz="622300">
            <a:lnSpc>
              <a:spcPct val="90000"/>
            </a:lnSpc>
            <a:spcBef>
              <a:spcPct val="0"/>
            </a:spcBef>
            <a:spcAft>
              <a:spcPct val="35000"/>
            </a:spcAft>
            <a:buNone/>
          </a:pPr>
          <a:r>
            <a:rPr lang="es-CO" sz="1200" b="1" kern="1200" dirty="0"/>
            <a:t>PERIODO DE APLICACIÓN</a:t>
          </a:r>
        </a:p>
      </dsp:txBody>
      <dsp:txXfrm>
        <a:off x="4592408" y="0"/>
        <a:ext cx="1313433" cy="802607"/>
      </dsp:txXfrm>
    </dsp:sp>
    <dsp:sp modelId="{2E91DE42-CC84-4901-89E4-5E95829A3876}">
      <dsp:nvSpPr>
        <dsp:cNvPr id="0" name=""/>
        <dsp:cNvSpPr/>
      </dsp:nvSpPr>
      <dsp:spPr>
        <a:xfrm>
          <a:off x="4616990" y="784255"/>
          <a:ext cx="1638795" cy="33243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FontTx/>
            <a:buNone/>
          </a:pPr>
          <a:r>
            <a:rPr lang="es-CO" sz="1400" b="1" kern="1200" dirty="0"/>
            <a:t>ENERO 1 :</a:t>
          </a:r>
          <a:endParaRPr lang="es-CO" sz="1400" kern="1200" dirty="0"/>
        </a:p>
        <a:p>
          <a:pPr marL="114300" lvl="1" indent="-114300" algn="just" defTabSz="622300">
            <a:lnSpc>
              <a:spcPct val="90000"/>
            </a:lnSpc>
            <a:spcBef>
              <a:spcPct val="0"/>
            </a:spcBef>
            <a:spcAft>
              <a:spcPct val="15000"/>
            </a:spcAft>
            <a:buFontTx/>
            <a:buNone/>
          </a:pPr>
          <a:r>
            <a:rPr lang="es-CO" sz="1400" b="1" kern="1200" dirty="0"/>
            <a:t>   </a:t>
          </a:r>
          <a:r>
            <a:rPr lang="es-CO" sz="1400" kern="1200" dirty="0"/>
            <a:t>Determinación de saldos iniciales bajo el nuevo marco normativo.</a:t>
          </a:r>
        </a:p>
        <a:p>
          <a:pPr marL="114300" lvl="1" indent="-114300" algn="l" defTabSz="622300">
            <a:lnSpc>
              <a:spcPct val="90000"/>
            </a:lnSpc>
            <a:spcBef>
              <a:spcPct val="0"/>
            </a:spcBef>
            <a:spcAft>
              <a:spcPct val="15000"/>
            </a:spcAft>
            <a:buFontTx/>
            <a:buNone/>
          </a:pPr>
          <a:r>
            <a:rPr lang="es-CO" sz="1400" b="1" kern="1200" dirty="0"/>
            <a:t>DICIEMBRE 31</a:t>
          </a:r>
          <a:r>
            <a:rPr lang="es-CO" sz="1400" kern="1200" dirty="0"/>
            <a:t>: </a:t>
          </a:r>
        </a:p>
        <a:p>
          <a:pPr marL="114300" lvl="1" indent="-114300" algn="just" defTabSz="622300">
            <a:lnSpc>
              <a:spcPct val="90000"/>
            </a:lnSpc>
            <a:spcBef>
              <a:spcPct val="0"/>
            </a:spcBef>
            <a:spcAft>
              <a:spcPct val="15000"/>
            </a:spcAft>
            <a:buFontTx/>
            <a:buNone/>
          </a:pPr>
          <a:r>
            <a:rPr lang="es-CO" sz="1400" kern="1200" dirty="0"/>
            <a:t>    Primeros estados financieros bajo el nuevo marco normativo </a:t>
          </a:r>
          <a:r>
            <a:rPr lang="es-CO" sz="1400" u="sng" kern="1200" dirty="0"/>
            <a:t>NO COMPARATIVOS.</a:t>
          </a:r>
        </a:p>
      </dsp:txBody>
      <dsp:txXfrm>
        <a:off x="4664989" y="832254"/>
        <a:ext cx="1542797" cy="3228392"/>
      </dsp:txXfrm>
    </dsp:sp>
    <dsp:sp modelId="{8627CF90-4A33-4C89-A246-29FB1CC95AAF}">
      <dsp:nvSpPr>
        <dsp:cNvPr id="0" name=""/>
        <dsp:cNvSpPr/>
      </dsp:nvSpPr>
      <dsp:spPr>
        <a:xfrm rot="72138">
          <a:off x="6079827" y="304903"/>
          <a:ext cx="369017" cy="2504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s-CO" sz="400" kern="1200"/>
        </a:p>
      </dsp:txBody>
      <dsp:txXfrm>
        <a:off x="6079835" y="354210"/>
        <a:ext cx="293874" cy="150287"/>
      </dsp:txXfrm>
    </dsp:sp>
    <dsp:sp modelId="{7659219D-B7E1-4097-82EC-C463D91EF93A}">
      <dsp:nvSpPr>
        <dsp:cNvPr id="0" name=""/>
        <dsp:cNvSpPr/>
      </dsp:nvSpPr>
      <dsp:spPr>
        <a:xfrm>
          <a:off x="6601948" y="-11435"/>
          <a:ext cx="1468506" cy="1369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s-CO" sz="1400" b="1" kern="1200" dirty="0"/>
            <a:t>2019</a:t>
          </a:r>
        </a:p>
        <a:p>
          <a:pPr marL="0" lvl="0" indent="0" algn="ctr" defTabSz="622300">
            <a:lnSpc>
              <a:spcPct val="90000"/>
            </a:lnSpc>
            <a:spcBef>
              <a:spcPct val="0"/>
            </a:spcBef>
            <a:spcAft>
              <a:spcPct val="35000"/>
            </a:spcAft>
            <a:buNone/>
          </a:pPr>
          <a:r>
            <a:rPr lang="es-CO" sz="1200" b="1" kern="1200" dirty="0"/>
            <a:t>ESTADOS FINANCIEROS COMPARATIVOS                                           </a:t>
          </a:r>
        </a:p>
      </dsp:txBody>
      <dsp:txXfrm>
        <a:off x="6601948" y="-11435"/>
        <a:ext cx="1468506" cy="913082"/>
      </dsp:txXfrm>
    </dsp:sp>
    <dsp:sp modelId="{BF3D5952-EB7D-46D7-99D4-1DCCA04A2F3C}">
      <dsp:nvSpPr>
        <dsp:cNvPr id="0" name=""/>
        <dsp:cNvSpPr/>
      </dsp:nvSpPr>
      <dsp:spPr>
        <a:xfrm>
          <a:off x="6619028" y="839642"/>
          <a:ext cx="1470188" cy="334376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FontTx/>
            <a:buNone/>
          </a:pPr>
          <a:r>
            <a:rPr lang="es-CO" sz="1600" b="1" kern="1200" dirty="0"/>
            <a:t>DICIEMBRE 31</a:t>
          </a:r>
          <a:r>
            <a:rPr lang="es-CO" sz="1600" kern="1200" dirty="0"/>
            <a:t>: </a:t>
          </a:r>
        </a:p>
        <a:p>
          <a:pPr marL="171450" lvl="1" indent="-171450" algn="just" defTabSz="711200">
            <a:lnSpc>
              <a:spcPct val="90000"/>
            </a:lnSpc>
            <a:spcBef>
              <a:spcPct val="0"/>
            </a:spcBef>
            <a:spcAft>
              <a:spcPct val="15000"/>
            </a:spcAft>
            <a:buNone/>
          </a:pPr>
          <a:r>
            <a:rPr lang="es-CO" sz="1600" kern="1200" dirty="0"/>
            <a:t>  Primeros estados financieros bajo el nuevo marco normativo </a:t>
          </a:r>
          <a:r>
            <a:rPr lang="es-CO" sz="1600" u="sng" kern="1200" dirty="0"/>
            <a:t>COMPARATIVO</a:t>
          </a:r>
          <a:r>
            <a:rPr lang="es-CO" sz="1600" kern="1200" dirty="0"/>
            <a:t>.</a:t>
          </a:r>
        </a:p>
      </dsp:txBody>
      <dsp:txXfrm>
        <a:off x="6662088" y="882702"/>
        <a:ext cx="1384068" cy="32576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F01A0-80F4-4319-9A20-CA8E3AE720D5}">
      <dsp:nvSpPr>
        <dsp:cNvPr id="0" name=""/>
        <dsp:cNvSpPr/>
      </dsp:nvSpPr>
      <dsp:spPr>
        <a:xfrm>
          <a:off x="633221" y="0"/>
          <a:ext cx="7176516"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922B30-C38D-4A6C-B7EF-03C4560064EA}">
      <dsp:nvSpPr>
        <dsp:cNvPr id="0" name=""/>
        <dsp:cNvSpPr/>
      </dsp:nvSpPr>
      <dsp:spPr>
        <a:xfrm>
          <a:off x="2318"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s-CO" sz="1300" kern="1200" dirty="0"/>
        </a:p>
        <a:p>
          <a:pPr marL="0" lvl="0" indent="0" algn="ctr" defTabSz="577850">
            <a:lnSpc>
              <a:spcPct val="90000"/>
            </a:lnSpc>
            <a:spcBef>
              <a:spcPct val="0"/>
            </a:spcBef>
            <a:spcAft>
              <a:spcPct val="35000"/>
            </a:spcAft>
            <a:buNone/>
          </a:pPr>
          <a:r>
            <a:rPr lang="es-CO" sz="1300" kern="1200" dirty="0"/>
            <a:t>Contrato asesoría para el desarrollo del proyecto MCA AUDITING-(Hoy MAZARS)</a:t>
          </a:r>
        </a:p>
      </dsp:txBody>
      <dsp:txXfrm>
        <a:off x="68226" y="1423696"/>
        <a:ext cx="1218315" cy="1678569"/>
      </dsp:txXfrm>
    </dsp:sp>
    <dsp:sp modelId="{A6F7B0A0-DEEC-4DA8-9B5B-E35FDF13DE93}">
      <dsp:nvSpPr>
        <dsp:cNvPr id="0" name=""/>
        <dsp:cNvSpPr/>
      </dsp:nvSpPr>
      <dsp:spPr>
        <a:xfrm>
          <a:off x="1419957"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Etapa de Diagnóstico </a:t>
          </a:r>
        </a:p>
      </dsp:txBody>
      <dsp:txXfrm>
        <a:off x="1485865" y="1423696"/>
        <a:ext cx="1218315" cy="1678569"/>
      </dsp:txXfrm>
    </dsp:sp>
    <dsp:sp modelId="{F5494EA0-E391-4052-93E8-95AF7F8FBC3E}">
      <dsp:nvSpPr>
        <dsp:cNvPr id="0" name=""/>
        <dsp:cNvSpPr/>
      </dsp:nvSpPr>
      <dsp:spPr>
        <a:xfrm>
          <a:off x="2837595"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Diseño y planeación</a:t>
          </a:r>
        </a:p>
      </dsp:txBody>
      <dsp:txXfrm>
        <a:off x="2903503" y="1423696"/>
        <a:ext cx="1218315" cy="1678569"/>
      </dsp:txXfrm>
    </dsp:sp>
    <dsp:sp modelId="{0C1A3D40-8490-41F3-B28A-B667714B6DBF}">
      <dsp:nvSpPr>
        <dsp:cNvPr id="0" name=""/>
        <dsp:cNvSpPr/>
      </dsp:nvSpPr>
      <dsp:spPr>
        <a:xfrm>
          <a:off x="5610751" y="1387026"/>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Desarrollo de Soluciones e impactos cuantitativos:</a:t>
          </a:r>
        </a:p>
      </dsp:txBody>
      <dsp:txXfrm>
        <a:off x="5676659" y="1452934"/>
        <a:ext cx="1218315" cy="1678569"/>
      </dsp:txXfrm>
    </dsp:sp>
    <dsp:sp modelId="{D705008B-18AF-4D47-8A83-9EB6CDD32254}">
      <dsp:nvSpPr>
        <dsp:cNvPr id="0" name=""/>
        <dsp:cNvSpPr/>
      </dsp:nvSpPr>
      <dsp:spPr>
        <a:xfrm>
          <a:off x="4210721"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Capacitación</a:t>
          </a:r>
        </a:p>
      </dsp:txBody>
      <dsp:txXfrm>
        <a:off x="4276629" y="1423696"/>
        <a:ext cx="1218315" cy="1678569"/>
      </dsp:txXfrm>
    </dsp:sp>
    <dsp:sp modelId="{2E185E5A-E15A-481F-9D87-970533CDD017}">
      <dsp:nvSpPr>
        <dsp:cNvPr id="0" name=""/>
        <dsp:cNvSpPr/>
      </dsp:nvSpPr>
      <dsp:spPr>
        <a:xfrm>
          <a:off x="7090509" y="1357788"/>
          <a:ext cx="1350131"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Implementación </a:t>
          </a:r>
        </a:p>
      </dsp:txBody>
      <dsp:txXfrm>
        <a:off x="7156417" y="1423696"/>
        <a:ext cx="1218315" cy="16785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5FB68-BD5C-4D43-9C88-3164AC7CD9AD}">
      <dsp:nvSpPr>
        <dsp:cNvPr id="0" name=""/>
        <dsp:cNvSpPr/>
      </dsp:nvSpPr>
      <dsp:spPr>
        <a:xfrm rot="16200000">
          <a:off x="-1535457" y="2132189"/>
          <a:ext cx="3804163" cy="56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9321" bIns="0" numCol="1" spcCol="1270" anchor="t" anchorCtr="0">
          <a:noAutofit/>
        </a:bodyPr>
        <a:lstStyle/>
        <a:p>
          <a:pPr marL="0" lvl="0" indent="0" algn="ctr" defTabSz="889000">
            <a:lnSpc>
              <a:spcPct val="90000"/>
            </a:lnSpc>
            <a:spcBef>
              <a:spcPct val="0"/>
            </a:spcBef>
            <a:spcAft>
              <a:spcPct val="35000"/>
            </a:spcAft>
            <a:buNone/>
          </a:pPr>
          <a:r>
            <a:rPr lang="es-CO" sz="2000" kern="1200" dirty="0"/>
            <a:t>    </a:t>
          </a:r>
          <a:r>
            <a:rPr lang="es-CO" sz="2000" i="1" u="none" kern="1200" dirty="0"/>
            <a:t>CONCEPTOS  y MESAS DE TRABAJO CON LA CGN</a:t>
          </a:r>
        </a:p>
      </dsp:txBody>
      <dsp:txXfrm>
        <a:off x="-1535457" y="2132189"/>
        <a:ext cx="3804163" cy="563440"/>
      </dsp:txXfrm>
    </dsp:sp>
    <dsp:sp modelId="{FCB2B226-1491-415D-A5F7-8B762DD9B746}">
      <dsp:nvSpPr>
        <dsp:cNvPr id="0" name=""/>
        <dsp:cNvSpPr/>
      </dsp:nvSpPr>
      <dsp:spPr>
        <a:xfrm>
          <a:off x="620414" y="475219"/>
          <a:ext cx="3735955" cy="39109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59321" rIns="99568" bIns="99568" numCol="1" spcCol="1270" anchor="t" anchorCtr="0">
          <a:noAutofit/>
        </a:bodyPr>
        <a:lstStyle/>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Tratamiento contable de los recursos recibidos en extinción de dominio</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Sociedades declaradas en Extinción de Dominio Y tratamiento de los gastos a cargo de las Sociedades.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Bienes Muebles e Inmuebles Extintos entregados en administración a los depositarios.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Depuración saldos contables.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Depósitos en custodia incautados Banco de La Republica.</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Ventas de Inmuebles declarados a favor de la nación.</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Enajenación Temprana.</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Reconocimiento de provisiones o contingencias para la devolución de bienes incautados. </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Reconocimiento de la Reserva Técnica.</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kern="1200" dirty="0"/>
            <a:t>Reconocimiento en la medición para los saldos iniciales de los Inventarios</a:t>
          </a:r>
        </a:p>
      </dsp:txBody>
      <dsp:txXfrm>
        <a:off x="620414" y="475219"/>
        <a:ext cx="3735955" cy="3910918"/>
      </dsp:txXfrm>
    </dsp:sp>
    <dsp:sp modelId="{C994400C-73EB-4C62-8278-7CB4739E2333}">
      <dsp:nvSpPr>
        <dsp:cNvPr id="0" name=""/>
        <dsp:cNvSpPr/>
      </dsp:nvSpPr>
      <dsp:spPr>
        <a:xfrm>
          <a:off x="450882" y="137848"/>
          <a:ext cx="508418" cy="587501"/>
        </a:xfrm>
        <a:prstGeom prst="rect">
          <a:avLst/>
        </a:prstGeom>
        <a:blipFill>
          <a:blip xmlns:r="http://schemas.openxmlformats.org/officeDocument/2006/relationships" r:embed="rId1"/>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A505DC-9CD3-4AEB-8350-FB5F06963A52}">
      <dsp:nvSpPr>
        <dsp:cNvPr id="0" name=""/>
        <dsp:cNvSpPr/>
      </dsp:nvSpPr>
      <dsp:spPr>
        <a:xfrm rot="16200000">
          <a:off x="3320573" y="1993237"/>
          <a:ext cx="3746090" cy="634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9321" bIns="0" numCol="1" spcCol="1270" anchor="t" anchorCtr="0">
          <a:noAutofit/>
        </a:bodyPr>
        <a:lstStyle/>
        <a:p>
          <a:pPr marL="0" lvl="0" indent="0" algn="ctr" defTabSz="889000">
            <a:lnSpc>
              <a:spcPct val="90000"/>
            </a:lnSpc>
            <a:spcBef>
              <a:spcPct val="0"/>
            </a:spcBef>
            <a:spcAft>
              <a:spcPct val="35000"/>
            </a:spcAft>
            <a:buNone/>
          </a:pPr>
          <a:r>
            <a:rPr lang="es-CO" sz="2000" i="1" kern="1200" dirty="0"/>
            <a:t>MESAS DE TRABAJO INTERNAS</a:t>
          </a:r>
        </a:p>
      </dsp:txBody>
      <dsp:txXfrm>
        <a:off x="3320573" y="1993237"/>
        <a:ext cx="3746090" cy="634190"/>
      </dsp:txXfrm>
    </dsp:sp>
    <dsp:sp modelId="{606B58C2-B845-434D-B353-060EDEB387E4}">
      <dsp:nvSpPr>
        <dsp:cNvPr id="0" name=""/>
        <dsp:cNvSpPr/>
      </dsp:nvSpPr>
      <dsp:spPr>
        <a:xfrm>
          <a:off x="5428007" y="370919"/>
          <a:ext cx="3439709" cy="41270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59321" rIns="99568" bIns="99568" numCol="1" spcCol="1270" anchor="t" anchorCtr="0">
          <a:noAutofit/>
        </a:bodyPr>
        <a:lstStyle/>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de asuntos Legales- </a:t>
          </a:r>
          <a:r>
            <a:rPr lang="es-CO" sz="1400" kern="1200" dirty="0"/>
            <a:t>Provisión-contingencias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Financiera - Tesorería </a:t>
          </a:r>
          <a:r>
            <a:rPr lang="es-CO" sz="1400" kern="1200" dirty="0"/>
            <a:t>valoración y venta de las inversiones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de Sociedades En Liquidación y Activas- </a:t>
          </a:r>
          <a:r>
            <a:rPr lang="es-CO" sz="1400" kern="1200" dirty="0"/>
            <a:t>reconocimiento y revelación según su participación patrimonial. </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Técnica</a:t>
          </a:r>
          <a:r>
            <a:rPr lang="es-CO" sz="1400" kern="1200" dirty="0"/>
            <a:t>-Determinación del valor estimado de los bienes inmuebles.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Oficina de Gestión de la Información-  </a:t>
          </a:r>
          <a:r>
            <a:rPr lang="es-CO" sz="1400" kern="1200" dirty="0"/>
            <a:t>Valoración de las licencias.</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Coordinación Administrativa- </a:t>
          </a:r>
          <a:r>
            <a:rPr lang="es-CO" sz="1400" kern="1200" dirty="0"/>
            <a:t>clasificación de propiedad planta y equipo  y determinación de vidas útiles. </a:t>
          </a:r>
        </a:p>
        <a:p>
          <a:pPr marL="114300" lvl="1" indent="-114300" algn="just" defTabSz="622300">
            <a:lnSpc>
              <a:spcPct val="90000"/>
            </a:lnSpc>
            <a:spcBef>
              <a:spcPct val="0"/>
            </a:spcBef>
            <a:spcAft>
              <a:spcPct val="15000"/>
            </a:spcAft>
            <a:buFont typeface="Wingdings" panose="05000000000000000000" pitchFamily="2" charset="2"/>
            <a:buChar char="ü"/>
          </a:pPr>
          <a:r>
            <a:rPr lang="es-CO" sz="1400" b="1" kern="1200" dirty="0"/>
            <a:t>Gerencia de Bienes Muebles- </a:t>
          </a:r>
          <a:r>
            <a:rPr lang="es-CO" sz="1400" b="0" kern="1200" dirty="0"/>
            <a:t>Valoración de los bienes muebles.</a:t>
          </a:r>
          <a:endParaRPr lang="es-CO" sz="1400" b="1" kern="1200" dirty="0"/>
        </a:p>
      </dsp:txBody>
      <dsp:txXfrm>
        <a:off x="5428007" y="370919"/>
        <a:ext cx="3439709" cy="4127075"/>
      </dsp:txXfrm>
    </dsp:sp>
    <dsp:sp modelId="{71C37964-110D-4A9A-BBD5-F12C349ACE03}">
      <dsp:nvSpPr>
        <dsp:cNvPr id="0" name=""/>
        <dsp:cNvSpPr/>
      </dsp:nvSpPr>
      <dsp:spPr>
        <a:xfrm>
          <a:off x="5295635" y="209080"/>
          <a:ext cx="586892" cy="380349"/>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AA4C5-6A16-4D27-ABDD-5467288D1727}">
      <dsp:nvSpPr>
        <dsp:cNvPr id="0" name=""/>
        <dsp:cNvSpPr/>
      </dsp:nvSpPr>
      <dsp:spPr>
        <a:xfrm>
          <a:off x="8390" y="972352"/>
          <a:ext cx="1299915" cy="25812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Áreas  Internas:</a:t>
          </a:r>
        </a:p>
        <a:p>
          <a:pPr marL="0" lvl="0" indent="0" algn="ctr" defTabSz="800100">
            <a:lnSpc>
              <a:spcPct val="90000"/>
            </a:lnSpc>
            <a:spcBef>
              <a:spcPct val="0"/>
            </a:spcBef>
            <a:spcAft>
              <a:spcPct val="35000"/>
            </a:spcAft>
            <a:buNone/>
          </a:pPr>
          <a:r>
            <a:rPr lang="es-CO" sz="1800" kern="1200" dirty="0"/>
            <a:t>Construcción conjunta de las políticas. </a:t>
          </a:r>
        </a:p>
      </dsp:txBody>
      <dsp:txXfrm>
        <a:off x="46463" y="1010425"/>
        <a:ext cx="1223769" cy="2505112"/>
      </dsp:txXfrm>
    </dsp:sp>
    <dsp:sp modelId="{3D3C0D99-F9C7-4F00-BDD0-4DF2A2E2F62A}">
      <dsp:nvSpPr>
        <dsp:cNvPr id="0" name=""/>
        <dsp:cNvSpPr/>
      </dsp:nvSpPr>
      <dsp:spPr>
        <a:xfrm>
          <a:off x="1438298" y="2101791"/>
          <a:ext cx="275582" cy="322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1438298" y="2166267"/>
        <a:ext cx="192907" cy="193427"/>
      </dsp:txXfrm>
    </dsp:sp>
    <dsp:sp modelId="{B3480E62-637C-4C87-8B5E-6EF3EB68CE77}">
      <dsp:nvSpPr>
        <dsp:cNvPr id="0" name=""/>
        <dsp:cNvSpPr/>
      </dsp:nvSpPr>
      <dsp:spPr>
        <a:xfrm>
          <a:off x="1828272" y="972352"/>
          <a:ext cx="1299915" cy="25812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Comité Técnico Administrativo y Financiero</a:t>
          </a:r>
        </a:p>
      </dsp:txBody>
      <dsp:txXfrm>
        <a:off x="1866345" y="1010425"/>
        <a:ext cx="1223769" cy="2505112"/>
      </dsp:txXfrm>
    </dsp:sp>
    <dsp:sp modelId="{6EFDA219-E788-4D1B-9420-23CF8A52D9DA}">
      <dsp:nvSpPr>
        <dsp:cNvPr id="0" name=""/>
        <dsp:cNvSpPr/>
      </dsp:nvSpPr>
      <dsp:spPr>
        <a:xfrm>
          <a:off x="3258180" y="2101791"/>
          <a:ext cx="275582" cy="322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3258180" y="2166267"/>
        <a:ext cx="192907" cy="193427"/>
      </dsp:txXfrm>
    </dsp:sp>
    <dsp:sp modelId="{078B9F2D-D6DA-4005-AC5F-B28DCD7A6492}">
      <dsp:nvSpPr>
        <dsp:cNvPr id="0" name=""/>
        <dsp:cNvSpPr/>
      </dsp:nvSpPr>
      <dsp:spPr>
        <a:xfrm>
          <a:off x="3648155" y="972352"/>
          <a:ext cx="1299915" cy="25812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Comité Directivo</a:t>
          </a:r>
        </a:p>
      </dsp:txBody>
      <dsp:txXfrm>
        <a:off x="3686228" y="1010425"/>
        <a:ext cx="1223769" cy="2505112"/>
      </dsp:txXfrm>
    </dsp:sp>
    <dsp:sp modelId="{74FD7AA8-1ED6-4A6F-BF69-9FFD4F3FD17A}">
      <dsp:nvSpPr>
        <dsp:cNvPr id="0" name=""/>
        <dsp:cNvSpPr/>
      </dsp:nvSpPr>
      <dsp:spPr>
        <a:xfrm>
          <a:off x="5078062" y="2101791"/>
          <a:ext cx="275582" cy="322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5078062" y="2166267"/>
        <a:ext cx="192907" cy="193427"/>
      </dsp:txXfrm>
    </dsp:sp>
    <dsp:sp modelId="{3A5BCC12-D0E8-43C2-B1FA-F55D06ED0A1E}">
      <dsp:nvSpPr>
        <dsp:cNvPr id="0" name=""/>
        <dsp:cNvSpPr/>
      </dsp:nvSpPr>
      <dsp:spPr>
        <a:xfrm>
          <a:off x="5468037" y="972352"/>
          <a:ext cx="1299915" cy="25812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Comité Financiero de Junta</a:t>
          </a:r>
          <a:endParaRPr lang="es-CO" sz="1800" kern="1200" dirty="0"/>
        </a:p>
      </dsp:txBody>
      <dsp:txXfrm>
        <a:off x="5506110" y="1010425"/>
        <a:ext cx="1223769" cy="2505112"/>
      </dsp:txXfrm>
    </dsp:sp>
    <dsp:sp modelId="{1EA18B46-AA6F-4612-8F49-28328A8AAE73}">
      <dsp:nvSpPr>
        <dsp:cNvPr id="0" name=""/>
        <dsp:cNvSpPr/>
      </dsp:nvSpPr>
      <dsp:spPr>
        <a:xfrm>
          <a:off x="6897944" y="2101791"/>
          <a:ext cx="275582" cy="3223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CO" sz="1300" kern="1200"/>
        </a:p>
      </dsp:txBody>
      <dsp:txXfrm>
        <a:off x="6897944" y="2166267"/>
        <a:ext cx="192907" cy="193427"/>
      </dsp:txXfrm>
    </dsp:sp>
    <dsp:sp modelId="{80A70BDB-7F2A-4FB1-82C2-38ED9CB231AD}">
      <dsp:nvSpPr>
        <dsp:cNvPr id="0" name=""/>
        <dsp:cNvSpPr/>
      </dsp:nvSpPr>
      <dsp:spPr>
        <a:xfrm>
          <a:off x="7287919" y="972352"/>
          <a:ext cx="1299915" cy="25812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b="1" kern="1200" dirty="0"/>
            <a:t>Junta Directiva</a:t>
          </a:r>
        </a:p>
      </dsp:txBody>
      <dsp:txXfrm>
        <a:off x="7325992" y="1010425"/>
        <a:ext cx="1223769" cy="25051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383E0-0C6D-42CC-BE9F-7431450E214E}">
      <dsp:nvSpPr>
        <dsp:cNvPr id="0" name=""/>
        <dsp:cNvSpPr/>
      </dsp:nvSpPr>
      <dsp:spPr>
        <a:xfrm>
          <a:off x="2917642" y="525638"/>
          <a:ext cx="1303197" cy="1303197"/>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PUBLICIDAD Y ATENCIÓN AL PÚBLICO</a:t>
          </a:r>
        </a:p>
      </dsp:txBody>
      <dsp:txXfrm>
        <a:off x="3108491" y="716487"/>
        <a:ext cx="921499" cy="921499"/>
      </dsp:txXfrm>
    </dsp:sp>
    <dsp:sp modelId="{71239871-B1BC-48F1-83CA-91054940EFFE}">
      <dsp:nvSpPr>
        <dsp:cNvPr id="0" name=""/>
        <dsp:cNvSpPr/>
      </dsp:nvSpPr>
      <dsp:spPr>
        <a:xfrm rot="6988510">
          <a:off x="2705331" y="2056276"/>
          <a:ext cx="631548"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rot="10800000">
        <a:off x="2801424" y="2085400"/>
        <a:ext cx="498622" cy="265853"/>
      </dsp:txXfrm>
    </dsp:sp>
    <dsp:sp modelId="{707750A1-768A-40A3-9FE8-E0ECE66DC518}">
      <dsp:nvSpPr>
        <dsp:cNvPr id="0" name=""/>
        <dsp:cNvSpPr/>
      </dsp:nvSpPr>
      <dsp:spPr>
        <a:xfrm>
          <a:off x="1805436" y="2758802"/>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CONTAC CENTER</a:t>
          </a:r>
        </a:p>
      </dsp:txBody>
      <dsp:txXfrm>
        <a:off x="1996285" y="2949651"/>
        <a:ext cx="921499" cy="921499"/>
      </dsp:txXfrm>
    </dsp:sp>
    <dsp:sp modelId="{47B41B14-F8F3-4BC4-A9BB-BE0AB97C2E3E}">
      <dsp:nvSpPr>
        <dsp:cNvPr id="0" name=""/>
        <dsp:cNvSpPr/>
      </dsp:nvSpPr>
      <dsp:spPr>
        <a:xfrm rot="1454144">
          <a:off x="4426475" y="1518639"/>
          <a:ext cx="786578"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4432333" y="1579973"/>
        <a:ext cx="653652" cy="265853"/>
      </dsp:txXfrm>
    </dsp:sp>
    <dsp:sp modelId="{4304C920-F334-40A7-A50C-1B59C59E39A9}">
      <dsp:nvSpPr>
        <dsp:cNvPr id="0" name=""/>
        <dsp:cNvSpPr/>
      </dsp:nvSpPr>
      <dsp:spPr>
        <a:xfrm>
          <a:off x="5459289" y="1669806"/>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AVISOS DE PRENSA</a:t>
          </a:r>
        </a:p>
      </dsp:txBody>
      <dsp:txXfrm>
        <a:off x="5650138" y="1860655"/>
        <a:ext cx="921499" cy="921499"/>
      </dsp:txXfrm>
    </dsp:sp>
    <dsp:sp modelId="{562F39C0-73D6-45EB-B02C-A7B0D5CC6B5C}">
      <dsp:nvSpPr>
        <dsp:cNvPr id="0" name=""/>
        <dsp:cNvSpPr/>
      </dsp:nvSpPr>
      <dsp:spPr>
        <a:xfrm rot="4068025">
          <a:off x="3718183" y="2093198"/>
          <a:ext cx="630510"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a:off x="3759534" y="2120279"/>
        <a:ext cx="497584" cy="265853"/>
      </dsp:txXfrm>
    </dsp:sp>
    <dsp:sp modelId="{08BF9AA4-4849-4548-9B3F-B090611F5105}">
      <dsp:nvSpPr>
        <dsp:cNvPr id="0" name=""/>
        <dsp:cNvSpPr/>
      </dsp:nvSpPr>
      <dsp:spPr>
        <a:xfrm>
          <a:off x="3859521" y="2833692"/>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solidFill>
                <a:prstClr val="black">
                  <a:hueOff val="0"/>
                  <a:satOff val="0"/>
                  <a:lumOff val="0"/>
                  <a:alphaOff val="0"/>
                </a:prstClr>
              </a:solidFill>
              <a:latin typeface="Calibri"/>
              <a:ea typeface="+mn-ea"/>
              <a:cs typeface="+mn-cs"/>
            </a:rPr>
            <a:t>VOLANTES</a:t>
          </a:r>
        </a:p>
      </dsp:txBody>
      <dsp:txXfrm>
        <a:off x="4050370" y="3024541"/>
        <a:ext cx="921499" cy="921499"/>
      </dsp:txXfrm>
    </dsp:sp>
    <dsp:sp modelId="{115FA6F0-EAE2-49F4-A44A-B09BBBDD1F92}">
      <dsp:nvSpPr>
        <dsp:cNvPr id="0" name=""/>
        <dsp:cNvSpPr/>
      </dsp:nvSpPr>
      <dsp:spPr>
        <a:xfrm rot="9371991">
          <a:off x="1887202" y="1518499"/>
          <a:ext cx="811989" cy="44308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rot="10800000">
        <a:off x="2014476" y="1580295"/>
        <a:ext cx="679063" cy="265853"/>
      </dsp:txXfrm>
    </dsp:sp>
    <dsp:sp modelId="{FE93E7CC-18A7-40A5-A714-2E80AB708F06}">
      <dsp:nvSpPr>
        <dsp:cNvPr id="0" name=""/>
        <dsp:cNvSpPr/>
      </dsp:nvSpPr>
      <dsp:spPr>
        <a:xfrm>
          <a:off x="323502" y="1669798"/>
          <a:ext cx="1303197" cy="1303197"/>
        </a:xfrm>
        <a:prstGeom prst="ellipse">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CO" sz="2100" kern="1200" dirty="0"/>
            <a:t>PÁGINA WEB</a:t>
          </a:r>
        </a:p>
      </dsp:txBody>
      <dsp:txXfrm>
        <a:off x="514351" y="1860647"/>
        <a:ext cx="921499" cy="9214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DBA7E-DE45-43DF-A0C2-BD8164A85CB8}">
      <dsp:nvSpPr>
        <dsp:cNvPr id="0" name=""/>
        <dsp:cNvSpPr/>
      </dsp:nvSpPr>
      <dsp:spPr>
        <a:xfrm rot="5400000">
          <a:off x="4006600" y="-1320114"/>
          <a:ext cx="1450578" cy="445354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CO" sz="2000" kern="1200" dirty="0"/>
            <a:t>Tramite de licencias.</a:t>
          </a:r>
        </a:p>
        <a:p>
          <a:pPr marL="228600" lvl="1" indent="-228600" algn="l" defTabSz="889000">
            <a:lnSpc>
              <a:spcPct val="90000"/>
            </a:lnSpc>
            <a:spcBef>
              <a:spcPct val="0"/>
            </a:spcBef>
            <a:spcAft>
              <a:spcPct val="15000"/>
            </a:spcAft>
            <a:buChar char="•"/>
          </a:pPr>
          <a:r>
            <a:rPr lang="es-CO" sz="2000" kern="1200" dirty="0"/>
            <a:t>Diseño y celebración del contrato interadministrativo</a:t>
          </a:r>
        </a:p>
        <a:p>
          <a:pPr marL="228600" lvl="1" indent="-228600" algn="l" defTabSz="889000">
            <a:lnSpc>
              <a:spcPct val="90000"/>
            </a:lnSpc>
            <a:spcBef>
              <a:spcPct val="0"/>
            </a:spcBef>
            <a:spcAft>
              <a:spcPct val="15000"/>
            </a:spcAft>
            <a:buChar char="•"/>
          </a:pPr>
          <a:r>
            <a:rPr lang="es-CO" sz="2000" kern="1200" dirty="0"/>
            <a:t>Proceso de contratación del ejecutor.</a:t>
          </a:r>
        </a:p>
      </dsp:txBody>
      <dsp:txXfrm rot="-5400000">
        <a:off x="2505118" y="252179"/>
        <a:ext cx="4382732" cy="1308956"/>
      </dsp:txXfrm>
    </dsp:sp>
    <dsp:sp modelId="{755C1F3E-D8D9-44A2-AC84-598A6882BE80}">
      <dsp:nvSpPr>
        <dsp:cNvPr id="0" name=""/>
        <dsp:cNvSpPr/>
      </dsp:nvSpPr>
      <dsp:spPr>
        <a:xfrm>
          <a:off x="0" y="45"/>
          <a:ext cx="2505117" cy="18132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s-CO" sz="5400" kern="1200" dirty="0"/>
            <a:t>Fase I</a:t>
          </a:r>
        </a:p>
      </dsp:txBody>
      <dsp:txXfrm>
        <a:off x="88514" y="88559"/>
        <a:ext cx="2328089" cy="1636195"/>
      </dsp:txXfrm>
    </dsp:sp>
    <dsp:sp modelId="{AE91A67E-D488-43A0-8AA6-24E6F13C5490}">
      <dsp:nvSpPr>
        <dsp:cNvPr id="0" name=""/>
        <dsp:cNvSpPr/>
      </dsp:nvSpPr>
      <dsp:spPr>
        <a:xfrm rot="5400000">
          <a:off x="4006600" y="583769"/>
          <a:ext cx="1450578" cy="445354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CO" sz="2000" kern="1200" dirty="0"/>
            <a:t>Alistamiento de embarcaciones</a:t>
          </a:r>
        </a:p>
        <a:p>
          <a:pPr marL="228600" lvl="1" indent="-228600" algn="l" defTabSz="889000">
            <a:lnSpc>
              <a:spcPct val="90000"/>
            </a:lnSpc>
            <a:spcBef>
              <a:spcPct val="0"/>
            </a:spcBef>
            <a:spcAft>
              <a:spcPct val="15000"/>
            </a:spcAft>
            <a:buChar char="•"/>
          </a:pPr>
          <a:r>
            <a:rPr lang="es-CO" sz="2000" kern="1200" dirty="0"/>
            <a:t>Desmantelamiento y chatarrización</a:t>
          </a:r>
        </a:p>
        <a:p>
          <a:pPr marL="228600" lvl="1" indent="-228600" algn="l" defTabSz="889000">
            <a:lnSpc>
              <a:spcPct val="90000"/>
            </a:lnSpc>
            <a:spcBef>
              <a:spcPct val="0"/>
            </a:spcBef>
            <a:spcAft>
              <a:spcPct val="15000"/>
            </a:spcAft>
            <a:buChar char="•"/>
          </a:pPr>
          <a:r>
            <a:rPr lang="es-CO" sz="2000" kern="1200" dirty="0"/>
            <a:t>Disposición final.</a:t>
          </a:r>
        </a:p>
      </dsp:txBody>
      <dsp:txXfrm rot="-5400000">
        <a:off x="2505118" y="2156063"/>
        <a:ext cx="4382732" cy="1308956"/>
      </dsp:txXfrm>
    </dsp:sp>
    <dsp:sp modelId="{673CAA7C-52B2-4B89-B1FD-75A57AD63BD0}">
      <dsp:nvSpPr>
        <dsp:cNvPr id="0" name=""/>
        <dsp:cNvSpPr/>
      </dsp:nvSpPr>
      <dsp:spPr>
        <a:xfrm>
          <a:off x="0" y="1903929"/>
          <a:ext cx="2505117" cy="181322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s-CO" sz="5400" kern="1200" dirty="0"/>
            <a:t>Fase II</a:t>
          </a:r>
        </a:p>
      </dsp:txBody>
      <dsp:txXfrm>
        <a:off x="88514" y="1992443"/>
        <a:ext cx="2328089" cy="16361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29/05/2019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29/05/2019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29/05/2019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29/05/2019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29/05/2019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29/05/2019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29/05/2019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0"/>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40"/>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29/05/2019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29/05/2019</a:t>
            </a:fld>
            <a:endParaRPr lang="es-ES"/>
          </a:p>
        </p:txBody>
      </p:sp>
      <p:sp>
        <p:nvSpPr>
          <p:cNvPr id="5" name="Marcador de pie de página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2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22.xml"/><Relationship Id="rId5" Type="http://schemas.openxmlformats.org/officeDocument/2006/relationships/slide" Target="slide20.xml"/><Relationship Id="rId4" Type="http://schemas.openxmlformats.org/officeDocument/2006/relationships/slide" Target="slide1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14.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6.emf"/></Relationships>
</file>

<file path=ppt/slides/_rels/slide23.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5.png"/><Relationship Id="rId7" Type="http://schemas.openxmlformats.org/officeDocument/2006/relationships/package" Target="../embeddings/Microsoft_Excel_Worksheet1.xlsx"/><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7.emf"/><Relationship Id="rId5" Type="http://schemas.openxmlformats.org/officeDocument/2006/relationships/package" Target="../embeddings/Microsoft_Excel_Worksheet.xlsx"/><Relationship Id="rId10" Type="http://schemas.openxmlformats.org/officeDocument/2006/relationships/chart" Target="../charts/chart3.xml"/><Relationship Id="rId4" Type="http://schemas.openxmlformats.org/officeDocument/2006/relationships/image" Target="../media/image6.png"/><Relationship Id="rId9"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9.emf"/><Relationship Id="rId5" Type="http://schemas.openxmlformats.org/officeDocument/2006/relationships/package" Target="../embeddings/Microsoft_Excel_Worksheet4.xlsx"/><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5.png"/><Relationship Id="rId7" Type="http://schemas.openxmlformats.org/officeDocument/2006/relationships/chart" Target="../charts/chart4.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21.emf"/><Relationship Id="rId5" Type="http://schemas.openxmlformats.org/officeDocument/2006/relationships/package" Target="../embeddings/Microsoft_Excel_Worksheet5.xlsx"/><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chart" Target="../charts/chart6.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chart" Target="../charts/char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6.png"/><Relationship Id="rId7" Type="http://schemas.openxmlformats.org/officeDocument/2006/relationships/image" Target="../media/image50.jp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9.jpg"/><Relationship Id="rId5" Type="http://schemas.openxmlformats.org/officeDocument/2006/relationships/image" Target="../media/image48.png"/><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3.jpg"/></Relationships>
</file>

<file path=ppt/slides/_rels/slide4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png"/><Relationship Id="rId7" Type="http://schemas.openxmlformats.org/officeDocument/2006/relationships/diagramColors" Target="../diagrams/colors6.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4.emf"/></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5.emf"/></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56.emf"/><Relationship Id="rId5" Type="http://schemas.openxmlformats.org/officeDocument/2006/relationships/package" Target="../embeddings/Microsoft_Excel_Worksheet8.xlsx"/><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3702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3702342" y="-1"/>
            <a:ext cx="5441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8423" y="822420"/>
            <a:ext cx="4928616" cy="831834"/>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68312" y="5810108"/>
            <a:ext cx="1931604" cy="813307"/>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35" y="80474"/>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7922" y="112859"/>
            <a:ext cx="4150360" cy="713105"/>
          </a:xfrm>
          <a:prstGeom prst="rect">
            <a:avLst/>
          </a:prstGeom>
        </p:spPr>
      </p:pic>
      <p:sp>
        <p:nvSpPr>
          <p:cNvPr id="8" name="CuadroTexto 7">
            <a:extLst>
              <a:ext uri="{FF2B5EF4-FFF2-40B4-BE49-F238E27FC236}">
                <a16:creationId xmlns:a16="http://schemas.microsoft.com/office/drawing/2014/main" id="{21899CFB-AB90-4541-9B71-FFE5A4EFE29B}"/>
              </a:ext>
            </a:extLst>
          </p:cNvPr>
          <p:cNvSpPr txBox="1"/>
          <p:nvPr/>
        </p:nvSpPr>
        <p:spPr>
          <a:xfrm>
            <a:off x="972886" y="942420"/>
            <a:ext cx="7198228" cy="954107"/>
          </a:xfrm>
          <a:prstGeom prst="rect">
            <a:avLst/>
          </a:prstGeom>
          <a:noFill/>
        </p:spPr>
        <p:txBody>
          <a:bodyPr wrap="square" rtlCol="0">
            <a:spAutoFit/>
          </a:bodyPr>
          <a:lstStyle/>
          <a:p>
            <a:pPr algn="ctr"/>
            <a:r>
              <a:rPr lang="es-CO" sz="2800" b="1" dirty="0">
                <a:solidFill>
                  <a:srgbClr val="000A8B"/>
                </a:solidFill>
              </a:rPr>
              <a:t>COMITÉ FINANCIERO MAYO DE 2019</a:t>
            </a:r>
          </a:p>
          <a:p>
            <a:pPr algn="ctr"/>
            <a:r>
              <a:rPr lang="es-CO" sz="2800" b="1" dirty="0">
                <a:solidFill>
                  <a:srgbClr val="000A8B"/>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1247112" y="1997163"/>
            <a:ext cx="7198228" cy="4467057"/>
          </a:xfrm>
          <a:prstGeom prst="rect">
            <a:avLst/>
          </a:prstGeom>
          <a:noFill/>
        </p:spPr>
        <p:txBody>
          <a:bodyPr wrap="square" rtlCol="0">
            <a:spAutoFit/>
          </a:bodyPr>
          <a:lstStyle/>
          <a:p>
            <a:pPr marL="457200" indent="-457200">
              <a:lnSpc>
                <a:spcPct val="150000"/>
              </a:lnSpc>
              <a:buAutoNum type="arabicPeriod"/>
            </a:pPr>
            <a:r>
              <a:rPr lang="es-CO" sz="2400" dirty="0">
                <a:solidFill>
                  <a:srgbClr val="000A8B"/>
                </a:solidFill>
              </a:rPr>
              <a:t>Manual de Políticas Contables FRISCO</a:t>
            </a:r>
          </a:p>
          <a:p>
            <a:pPr marL="457200" indent="-457200">
              <a:lnSpc>
                <a:spcPct val="150000"/>
              </a:lnSpc>
              <a:buAutoNum type="arabicPeriod"/>
            </a:pPr>
            <a:r>
              <a:rPr lang="es-CO" sz="2400" dirty="0">
                <a:solidFill>
                  <a:srgbClr val="000A8B"/>
                </a:solidFill>
              </a:rPr>
              <a:t>Estados Financieros SAE a Abril 30 de 2019</a:t>
            </a:r>
          </a:p>
          <a:p>
            <a:pPr marL="457200" indent="-457200">
              <a:lnSpc>
                <a:spcPct val="150000"/>
              </a:lnSpc>
              <a:buAutoNum type="arabicPeriod"/>
            </a:pPr>
            <a:r>
              <a:rPr lang="es-CO" sz="2400" dirty="0">
                <a:solidFill>
                  <a:srgbClr val="000A8B"/>
                </a:solidFill>
              </a:rPr>
              <a:t>Ejecución Presupuestal Marzo 31 de 2019</a:t>
            </a:r>
          </a:p>
          <a:p>
            <a:pPr marL="457200" indent="-457200">
              <a:lnSpc>
                <a:spcPct val="150000"/>
              </a:lnSpc>
              <a:buAutoNum type="arabicPeriod"/>
            </a:pPr>
            <a:r>
              <a:rPr lang="es-CO" sz="2400" dirty="0">
                <a:solidFill>
                  <a:srgbClr val="000A8B"/>
                </a:solidFill>
              </a:rPr>
              <a:t>Informe Portafolio a Abril 30 de 2019</a:t>
            </a:r>
          </a:p>
          <a:p>
            <a:pPr marL="457200" indent="-457200">
              <a:lnSpc>
                <a:spcPct val="150000"/>
              </a:lnSpc>
              <a:buAutoNum type="arabicPeriod"/>
            </a:pPr>
            <a:r>
              <a:rPr lang="es-CO" sz="2400" dirty="0">
                <a:solidFill>
                  <a:srgbClr val="000A8B"/>
                </a:solidFill>
              </a:rPr>
              <a:t>Presentación Gerencia Comercial</a:t>
            </a:r>
          </a:p>
          <a:p>
            <a:pPr marL="457200" indent="-457200">
              <a:lnSpc>
                <a:spcPct val="150000"/>
              </a:lnSpc>
              <a:buAutoNum type="arabicPeriod"/>
            </a:pPr>
            <a:r>
              <a:rPr lang="es-CO" sz="2400" dirty="0">
                <a:solidFill>
                  <a:srgbClr val="000A8B"/>
                </a:solidFill>
              </a:rPr>
              <a:t>Comercialización de Bienes Muebles</a:t>
            </a:r>
          </a:p>
          <a:p>
            <a:pPr marL="457200" indent="-457200">
              <a:lnSpc>
                <a:spcPct val="150000"/>
              </a:lnSpc>
              <a:buAutoNum type="arabicPeriod"/>
            </a:pPr>
            <a:r>
              <a:rPr lang="es-CO" sz="2400" dirty="0">
                <a:solidFill>
                  <a:srgbClr val="000A8B"/>
                </a:solidFill>
              </a:rPr>
              <a:t>Proyectos Especiales</a:t>
            </a:r>
          </a:p>
          <a:p>
            <a:pPr marL="457200" indent="-457200">
              <a:lnSpc>
                <a:spcPct val="150000"/>
              </a:lnSpc>
              <a:buAutoNum type="arabicPeriod"/>
            </a:pPr>
            <a:r>
              <a:rPr lang="es-CO" sz="2400" dirty="0">
                <a:solidFill>
                  <a:srgbClr val="000A8B"/>
                </a:solidFill>
              </a:rPr>
              <a:t>Varios</a:t>
            </a:r>
          </a:p>
        </p:txBody>
      </p: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859536" y="2359792"/>
            <a:ext cx="8138159" cy="1843582"/>
          </a:xfrm>
          <a:prstGeom prst="rect">
            <a:avLst/>
          </a:prstGeom>
          <a:noFill/>
        </p:spPr>
        <p:txBody>
          <a:bodyPr wrap="square" rtlCol="0">
            <a:spAutoFit/>
          </a:bodyPr>
          <a:lstStyle/>
          <a:p>
            <a:pPr indent="-457200" algn="ctr">
              <a:lnSpc>
                <a:spcPct val="150000"/>
              </a:lnSpc>
              <a:buAutoNum type="arabicPeriod"/>
            </a:pPr>
            <a:r>
              <a:rPr lang="es-CO" sz="4000" dirty="0">
                <a:solidFill>
                  <a:srgbClr val="000A8B"/>
                </a:solidFill>
              </a:rPr>
              <a:t>MANUAL DE POLÍTICAS CONTABLES FRISCO</a:t>
            </a:r>
          </a:p>
        </p:txBody>
      </p:sp>
    </p:spTree>
    <p:extLst>
      <p:ext uri="{BB962C8B-B14F-4D97-AF65-F5344CB8AC3E}">
        <p14:creationId xmlns:p14="http://schemas.microsoft.com/office/powerpoint/2010/main" val="2516217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12" name="Título 1">
            <a:extLst>
              <a:ext uri="{FF2B5EF4-FFF2-40B4-BE49-F238E27FC236}">
                <a16:creationId xmlns:a16="http://schemas.microsoft.com/office/drawing/2014/main" id="{AA2DECF6-B4AE-44AA-85E1-66533A452BC2}"/>
              </a:ext>
            </a:extLst>
          </p:cNvPr>
          <p:cNvSpPr txBox="1">
            <a:spLocks/>
          </p:cNvSpPr>
          <p:nvPr/>
        </p:nvSpPr>
        <p:spPr>
          <a:xfrm>
            <a:off x="123038" y="587183"/>
            <a:ext cx="8747118" cy="81373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2800" dirty="0"/>
              <a:t>CRONOGRAMA DEL MARCO NORMATIVO </a:t>
            </a:r>
            <a:br>
              <a:rPr lang="es-CO" sz="3200" dirty="0"/>
            </a:br>
            <a:r>
              <a:rPr lang="es-CO" sz="1800" dirty="0"/>
              <a:t>ENTIDADES DEL GOBIERNO RESOLUCION 693 DE 2016</a:t>
            </a:r>
            <a:endParaRPr lang="es-CO" sz="3200" dirty="0"/>
          </a:p>
        </p:txBody>
      </p:sp>
      <p:graphicFrame>
        <p:nvGraphicFramePr>
          <p:cNvPr id="14" name="Marcador de contenido 5">
            <a:extLst>
              <a:ext uri="{FF2B5EF4-FFF2-40B4-BE49-F238E27FC236}">
                <a16:creationId xmlns:a16="http://schemas.microsoft.com/office/drawing/2014/main" id="{03BA5D31-A026-4782-A20C-D1A1F30ED6E6}"/>
              </a:ext>
            </a:extLst>
          </p:cNvPr>
          <p:cNvGraphicFramePr>
            <a:graphicFrameLocks/>
          </p:cNvGraphicFramePr>
          <p:nvPr>
            <p:extLst>
              <p:ext uri="{D42A27DB-BD31-4B8C-83A1-F6EECF244321}">
                <p14:modId xmlns:p14="http://schemas.microsoft.com/office/powerpoint/2010/main" val="2823482777"/>
              </p:ext>
            </p:extLst>
          </p:nvPr>
        </p:nvGraphicFramePr>
        <p:xfrm>
          <a:off x="612944" y="1606105"/>
          <a:ext cx="8290845" cy="41719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639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39A42EDE-CF04-4515-B814-9D7B799C5676}"/>
              </a:ext>
            </a:extLst>
          </p:cNvPr>
          <p:cNvSpPr txBox="1">
            <a:spLocks/>
          </p:cNvSpPr>
          <p:nvPr/>
        </p:nvSpPr>
        <p:spPr>
          <a:xfrm>
            <a:off x="-88616" y="258729"/>
            <a:ext cx="85290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2800" dirty="0"/>
              <a:t>GESTIONES ADELANTADAS POR SAE</a:t>
            </a:r>
          </a:p>
        </p:txBody>
      </p:sp>
      <p:graphicFrame>
        <p:nvGraphicFramePr>
          <p:cNvPr id="9" name="Marcador de contenido 15">
            <a:extLst>
              <a:ext uri="{FF2B5EF4-FFF2-40B4-BE49-F238E27FC236}">
                <a16:creationId xmlns:a16="http://schemas.microsoft.com/office/drawing/2014/main" id="{4835C1B9-D2D7-4786-96B0-9AC293B336E8}"/>
              </a:ext>
            </a:extLst>
          </p:cNvPr>
          <p:cNvGraphicFramePr>
            <a:graphicFrameLocks/>
          </p:cNvGraphicFramePr>
          <p:nvPr>
            <p:extLst>
              <p:ext uri="{D42A27DB-BD31-4B8C-83A1-F6EECF244321}">
                <p14:modId xmlns:p14="http://schemas.microsoft.com/office/powerpoint/2010/main" val="1145675177"/>
              </p:ext>
            </p:extLst>
          </p:nvPr>
        </p:nvGraphicFramePr>
        <p:xfrm>
          <a:off x="609600" y="1166018"/>
          <a:ext cx="844296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a:extLst>
              <a:ext uri="{FF2B5EF4-FFF2-40B4-BE49-F238E27FC236}">
                <a16:creationId xmlns:a16="http://schemas.microsoft.com/office/drawing/2014/main" id="{5E184003-E0CC-44A0-A640-19CAD2A2D643}"/>
              </a:ext>
            </a:extLst>
          </p:cNvPr>
          <p:cNvSpPr txBox="1"/>
          <p:nvPr/>
        </p:nvSpPr>
        <p:spPr>
          <a:xfrm>
            <a:off x="3105523" y="4764437"/>
            <a:ext cx="206369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s-CO" sz="1200" dirty="0"/>
              <a:t>Mesas de Trabajo internas</a:t>
            </a:r>
          </a:p>
          <a:p>
            <a:pPr marL="342900" indent="-342900">
              <a:buFont typeface="+mj-lt"/>
              <a:buAutoNum type="arabicPeriod"/>
            </a:pPr>
            <a:r>
              <a:rPr lang="es-CO" sz="1200" dirty="0"/>
              <a:t>Mesas de Trabajo CGN</a:t>
            </a:r>
          </a:p>
          <a:p>
            <a:pPr marL="342900" indent="-342900">
              <a:buFont typeface="+mj-lt"/>
              <a:buAutoNum type="arabicPeriod"/>
            </a:pPr>
            <a:r>
              <a:rPr lang="es-CO" sz="1200" dirty="0"/>
              <a:t>Consultas CGN</a:t>
            </a:r>
          </a:p>
        </p:txBody>
      </p:sp>
      <p:sp>
        <p:nvSpPr>
          <p:cNvPr id="11" name="Flecha: hacia abajo 10">
            <a:extLst>
              <a:ext uri="{FF2B5EF4-FFF2-40B4-BE49-F238E27FC236}">
                <a16:creationId xmlns:a16="http://schemas.microsoft.com/office/drawing/2014/main" id="{55B22DDF-F611-4014-994C-BED6A1367C01}"/>
              </a:ext>
            </a:extLst>
          </p:cNvPr>
          <p:cNvSpPr/>
          <p:nvPr/>
        </p:nvSpPr>
        <p:spPr>
          <a:xfrm>
            <a:off x="4007336" y="4368541"/>
            <a:ext cx="364921" cy="307777"/>
          </a:xfrm>
          <a:prstGeom prst="downArrow">
            <a:avLst>
              <a:gd name="adj1" fmla="val 3461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13" name="Flecha: hacia abajo 12">
            <a:extLst>
              <a:ext uri="{FF2B5EF4-FFF2-40B4-BE49-F238E27FC236}">
                <a16:creationId xmlns:a16="http://schemas.microsoft.com/office/drawing/2014/main" id="{1D3782ED-2091-43A9-ABA8-1E4857FB2EFD}"/>
              </a:ext>
            </a:extLst>
          </p:cNvPr>
          <p:cNvSpPr/>
          <p:nvPr/>
        </p:nvSpPr>
        <p:spPr>
          <a:xfrm>
            <a:off x="6723412" y="4410940"/>
            <a:ext cx="306197"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600"/>
          </a:p>
        </p:txBody>
      </p:sp>
      <p:sp>
        <p:nvSpPr>
          <p:cNvPr id="15" name="CuadroTexto 14">
            <a:extLst>
              <a:ext uri="{FF2B5EF4-FFF2-40B4-BE49-F238E27FC236}">
                <a16:creationId xmlns:a16="http://schemas.microsoft.com/office/drawing/2014/main" id="{EF7DF797-3138-4969-AEF9-78CF001B9990}"/>
              </a:ext>
            </a:extLst>
          </p:cNvPr>
          <p:cNvSpPr txBox="1"/>
          <p:nvPr/>
        </p:nvSpPr>
        <p:spPr>
          <a:xfrm>
            <a:off x="5800625" y="4799875"/>
            <a:ext cx="206369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mj-lt"/>
              <a:buAutoNum type="arabicPeriod"/>
            </a:pPr>
            <a:r>
              <a:rPr lang="es-CO" sz="1200" dirty="0"/>
              <a:t>Políticas contables</a:t>
            </a:r>
          </a:p>
          <a:p>
            <a:pPr marL="342900" indent="-342900">
              <a:buFont typeface="+mj-lt"/>
              <a:buAutoNum type="arabicPeriod"/>
            </a:pPr>
            <a:r>
              <a:rPr lang="es-CO" sz="1200" dirty="0"/>
              <a:t>Estado Financiero de Apertura.</a:t>
            </a:r>
          </a:p>
          <a:p>
            <a:pPr marL="342900" indent="-342900">
              <a:buFont typeface="+mj-lt"/>
              <a:buAutoNum type="arabicPeriod"/>
            </a:pPr>
            <a:r>
              <a:rPr lang="es-CO" sz="1200" dirty="0"/>
              <a:t>Impactos De transición </a:t>
            </a:r>
            <a:endParaRPr lang="es-CO" sz="1400" dirty="0"/>
          </a:p>
        </p:txBody>
      </p:sp>
    </p:spTree>
    <p:extLst>
      <p:ext uri="{BB962C8B-B14F-4D97-AF65-F5344CB8AC3E}">
        <p14:creationId xmlns:p14="http://schemas.microsoft.com/office/powerpoint/2010/main" val="295798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12" name="Título 1">
            <a:extLst>
              <a:ext uri="{FF2B5EF4-FFF2-40B4-BE49-F238E27FC236}">
                <a16:creationId xmlns:a16="http://schemas.microsoft.com/office/drawing/2014/main" id="{824E4658-252A-4242-B199-74540D79C5AC}"/>
              </a:ext>
            </a:extLst>
          </p:cNvPr>
          <p:cNvSpPr txBox="1">
            <a:spLocks/>
          </p:cNvSpPr>
          <p:nvPr/>
        </p:nvSpPr>
        <p:spPr>
          <a:xfrm>
            <a:off x="609600" y="274638"/>
            <a:ext cx="733653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3000" dirty="0"/>
              <a:t>MESAS DE TRABAJO</a:t>
            </a:r>
          </a:p>
        </p:txBody>
      </p:sp>
      <p:graphicFrame>
        <p:nvGraphicFramePr>
          <p:cNvPr id="14" name="Marcador de contenido 3">
            <a:extLst>
              <a:ext uri="{FF2B5EF4-FFF2-40B4-BE49-F238E27FC236}">
                <a16:creationId xmlns:a16="http://schemas.microsoft.com/office/drawing/2014/main" id="{27538CD1-C67B-42EE-B650-649EC6367C93}"/>
              </a:ext>
            </a:extLst>
          </p:cNvPr>
          <p:cNvGraphicFramePr>
            <a:graphicFrameLocks/>
          </p:cNvGraphicFramePr>
          <p:nvPr>
            <p:extLst>
              <p:ext uri="{D42A27DB-BD31-4B8C-83A1-F6EECF244321}">
                <p14:modId xmlns:p14="http://schemas.microsoft.com/office/powerpoint/2010/main" val="4286442225"/>
              </p:ext>
            </p:extLst>
          </p:nvPr>
        </p:nvGraphicFramePr>
        <p:xfrm>
          <a:off x="170688" y="1152460"/>
          <a:ext cx="8973312"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34819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E7C2038B-EE88-4323-9E84-A40D7A13F9C1}"/>
              </a:ext>
            </a:extLst>
          </p:cNvPr>
          <p:cNvSpPr txBox="1">
            <a:spLocks/>
          </p:cNvSpPr>
          <p:nvPr/>
        </p:nvSpPr>
        <p:spPr>
          <a:xfrm>
            <a:off x="9526" y="580639"/>
            <a:ext cx="859622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CO" sz="3000" dirty="0"/>
              <a:t>GESTIONES DE SOCIALIZACION </a:t>
            </a:r>
          </a:p>
          <a:p>
            <a:r>
              <a:rPr lang="es-CO" sz="3000" dirty="0"/>
              <a:t>POLITICAS CONTABLES</a:t>
            </a:r>
          </a:p>
        </p:txBody>
      </p:sp>
      <p:graphicFrame>
        <p:nvGraphicFramePr>
          <p:cNvPr id="9" name="Marcador de contenido 3">
            <a:extLst>
              <a:ext uri="{FF2B5EF4-FFF2-40B4-BE49-F238E27FC236}">
                <a16:creationId xmlns:a16="http://schemas.microsoft.com/office/drawing/2014/main" id="{95B837EF-BAD9-48D7-AC1E-DF83EE34B7C6}"/>
              </a:ext>
            </a:extLst>
          </p:cNvPr>
          <p:cNvGraphicFramePr>
            <a:graphicFrameLocks/>
          </p:cNvGraphicFramePr>
          <p:nvPr>
            <p:extLst>
              <p:ext uri="{D42A27DB-BD31-4B8C-83A1-F6EECF244321}">
                <p14:modId xmlns:p14="http://schemas.microsoft.com/office/powerpoint/2010/main" val="1947888022"/>
              </p:ext>
            </p:extLst>
          </p:nvPr>
        </p:nvGraphicFramePr>
        <p:xfrm>
          <a:off x="273930" y="1463040"/>
          <a:ext cx="8596226"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68996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1110661" y="2359792"/>
            <a:ext cx="7217494" cy="1323439"/>
          </a:xfrm>
          <a:prstGeom prst="rect">
            <a:avLst/>
          </a:prstGeom>
          <a:noFill/>
        </p:spPr>
        <p:txBody>
          <a:bodyPr wrap="square" rtlCol="0">
            <a:spAutoFit/>
          </a:bodyPr>
          <a:lstStyle/>
          <a:p>
            <a:pPr algn="ctr"/>
            <a:r>
              <a:rPr lang="es-CO" sz="4000" dirty="0">
                <a:solidFill>
                  <a:srgbClr val="000A8B"/>
                </a:solidFill>
              </a:rPr>
              <a:t>2. ESTADOS FINANCIEROS SAE</a:t>
            </a:r>
          </a:p>
          <a:p>
            <a:pPr algn="ctr"/>
            <a:r>
              <a:rPr lang="es-CO" sz="4000" dirty="0">
                <a:solidFill>
                  <a:srgbClr val="000A8B"/>
                </a:solidFill>
              </a:rPr>
              <a:t> AL 30 DE ABRIL DE 2019</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3118267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graphicFrame>
        <p:nvGraphicFramePr>
          <p:cNvPr id="2" name="Tabla 1">
            <a:extLst>
              <a:ext uri="{FF2B5EF4-FFF2-40B4-BE49-F238E27FC236}">
                <a16:creationId xmlns:a16="http://schemas.microsoft.com/office/drawing/2014/main" id="{196EA3E7-2E77-4098-8B74-18300568C933}"/>
              </a:ext>
            </a:extLst>
          </p:cNvPr>
          <p:cNvGraphicFramePr>
            <a:graphicFrameLocks noGrp="1"/>
          </p:cNvGraphicFramePr>
          <p:nvPr>
            <p:extLst>
              <p:ext uri="{D42A27DB-BD31-4B8C-83A1-F6EECF244321}">
                <p14:modId xmlns:p14="http://schemas.microsoft.com/office/powerpoint/2010/main" val="2608643364"/>
              </p:ext>
            </p:extLst>
          </p:nvPr>
        </p:nvGraphicFramePr>
        <p:xfrm>
          <a:off x="307380" y="893256"/>
          <a:ext cx="8562774" cy="5260653"/>
        </p:xfrm>
        <a:graphic>
          <a:graphicData uri="http://schemas.openxmlformats.org/drawingml/2006/table">
            <a:tbl>
              <a:tblPr/>
              <a:tblGrid>
                <a:gridCol w="3304931">
                  <a:extLst>
                    <a:ext uri="{9D8B030D-6E8A-4147-A177-3AD203B41FA5}">
                      <a16:colId xmlns:a16="http://schemas.microsoft.com/office/drawing/2014/main" val="627548322"/>
                    </a:ext>
                  </a:extLst>
                </a:gridCol>
                <a:gridCol w="1065224">
                  <a:extLst>
                    <a:ext uri="{9D8B030D-6E8A-4147-A177-3AD203B41FA5}">
                      <a16:colId xmlns:a16="http://schemas.microsoft.com/office/drawing/2014/main" val="2653089151"/>
                    </a:ext>
                  </a:extLst>
                </a:gridCol>
                <a:gridCol w="95598">
                  <a:extLst>
                    <a:ext uri="{9D8B030D-6E8A-4147-A177-3AD203B41FA5}">
                      <a16:colId xmlns:a16="http://schemas.microsoft.com/office/drawing/2014/main" val="294843436"/>
                    </a:ext>
                  </a:extLst>
                </a:gridCol>
                <a:gridCol w="1065224">
                  <a:extLst>
                    <a:ext uri="{9D8B030D-6E8A-4147-A177-3AD203B41FA5}">
                      <a16:colId xmlns:a16="http://schemas.microsoft.com/office/drawing/2014/main" val="3646296862"/>
                    </a:ext>
                  </a:extLst>
                </a:gridCol>
                <a:gridCol w="95598">
                  <a:extLst>
                    <a:ext uri="{9D8B030D-6E8A-4147-A177-3AD203B41FA5}">
                      <a16:colId xmlns:a16="http://schemas.microsoft.com/office/drawing/2014/main" val="3057858763"/>
                    </a:ext>
                  </a:extLst>
                </a:gridCol>
                <a:gridCol w="996943">
                  <a:extLst>
                    <a:ext uri="{9D8B030D-6E8A-4147-A177-3AD203B41FA5}">
                      <a16:colId xmlns:a16="http://schemas.microsoft.com/office/drawing/2014/main" val="1118099274"/>
                    </a:ext>
                  </a:extLst>
                </a:gridCol>
                <a:gridCol w="95598">
                  <a:extLst>
                    <a:ext uri="{9D8B030D-6E8A-4147-A177-3AD203B41FA5}">
                      <a16:colId xmlns:a16="http://schemas.microsoft.com/office/drawing/2014/main" val="2424753647"/>
                    </a:ext>
                  </a:extLst>
                </a:gridCol>
                <a:gridCol w="915001">
                  <a:extLst>
                    <a:ext uri="{9D8B030D-6E8A-4147-A177-3AD203B41FA5}">
                      <a16:colId xmlns:a16="http://schemas.microsoft.com/office/drawing/2014/main" val="2599879271"/>
                    </a:ext>
                  </a:extLst>
                </a:gridCol>
                <a:gridCol w="95598">
                  <a:extLst>
                    <a:ext uri="{9D8B030D-6E8A-4147-A177-3AD203B41FA5}">
                      <a16:colId xmlns:a16="http://schemas.microsoft.com/office/drawing/2014/main" val="4022680583"/>
                    </a:ext>
                  </a:extLst>
                </a:gridCol>
                <a:gridCol w="833059">
                  <a:extLst>
                    <a:ext uri="{9D8B030D-6E8A-4147-A177-3AD203B41FA5}">
                      <a16:colId xmlns:a16="http://schemas.microsoft.com/office/drawing/2014/main" val="3997152384"/>
                    </a:ext>
                  </a:extLst>
                </a:gridCol>
              </a:tblGrid>
              <a:tr h="696639">
                <a:tc>
                  <a:txBody>
                    <a:bodyPr/>
                    <a:lstStyle/>
                    <a:p>
                      <a:pPr algn="ctr" fontAlgn="ctr"/>
                      <a:r>
                        <a:rPr lang="es-CO" sz="1200" b="1" i="0" u="none" strike="noStrike" dirty="0">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dirty="0">
                          <a:effectLst/>
                          <a:latin typeface="Calibri" panose="020F0502020204030204" pitchFamily="34" charset="0"/>
                        </a:rPr>
                        <a:t>30-Abril-2019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dirty="0">
                          <a:effectLst/>
                          <a:latin typeface="Calibri" panose="020F0502020204030204" pitchFamily="34" charset="0"/>
                        </a:rPr>
                        <a:t>30-Abril-2018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Abril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3552741"/>
                  </a:ext>
                </a:extLst>
              </a:tr>
              <a:tr h="232214">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80431923"/>
                  </a:ext>
                </a:extLst>
              </a:tr>
              <a:tr h="293424">
                <a:tc>
                  <a:txBody>
                    <a:bodyPr/>
                    <a:lstStyle/>
                    <a:p>
                      <a:pPr algn="l" fontAlgn="ctr"/>
                      <a:r>
                        <a:rPr lang="es-CO" sz="1200" b="0" i="0" u="none" strike="noStrike">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576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3408801856"/>
                  </a:ext>
                </a:extLst>
              </a:tr>
              <a:tr h="293424">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12,455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6,488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101</a:t>
                      </a:r>
                    </a:p>
                  </a:txBody>
                  <a:tcPr marL="0" marR="0" marT="0" marB="0" anchor="ctr">
                    <a:lnL>
                      <a:noFill/>
                    </a:lnL>
                    <a:lnR>
                      <a:noFill/>
                    </a:lnR>
                    <a:lnT>
                      <a:noFill/>
                    </a:lnT>
                    <a:lnB>
                      <a:noFill/>
                    </a:lnB>
                  </a:tcPr>
                </a:tc>
                <a:extLst>
                  <a:ext uri="{0D108BD9-81ED-4DB2-BD59-A6C34878D82A}">
                    <a16:rowId xmlns:a16="http://schemas.microsoft.com/office/drawing/2014/main" val="542012666"/>
                  </a:ext>
                </a:extLst>
              </a:tr>
              <a:tr h="293424">
                <a:tc>
                  <a:txBody>
                    <a:bodyPr/>
                    <a:lstStyle/>
                    <a:p>
                      <a:pPr algn="l" fontAlgn="ctr"/>
                      <a:r>
                        <a:rPr lang="es-CO" sz="1200" b="0" i="0" u="none" strike="noStrike" dirty="0">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3,108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5,677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0" marR="0" marT="0" marB="0" anchor="ctr">
                    <a:lnL>
                      <a:noFill/>
                    </a:lnL>
                    <a:lnR>
                      <a:noFill/>
                    </a:lnR>
                    <a:lnT>
                      <a:noFill/>
                    </a:lnT>
                    <a:lnB>
                      <a:noFill/>
                    </a:lnB>
                  </a:tcPr>
                </a:tc>
                <a:extLst>
                  <a:ext uri="{0D108BD9-81ED-4DB2-BD59-A6C34878D82A}">
                    <a16:rowId xmlns:a16="http://schemas.microsoft.com/office/drawing/2014/main" val="596139723"/>
                  </a:ext>
                </a:extLst>
              </a:tr>
              <a:tr h="293424">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2,142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2862313"/>
                  </a:ext>
                </a:extLst>
              </a:tr>
              <a:tr h="232214">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17,995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15,759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58581919"/>
                  </a:ext>
                </a:extLst>
              </a:tr>
              <a:tr h="23221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3678987"/>
                  </a:ext>
                </a:extLst>
              </a:tr>
              <a:tr h="232214">
                <a:tc>
                  <a:txBody>
                    <a:bodyPr/>
                    <a:lstStyle/>
                    <a:p>
                      <a:pPr algn="l" fontAlgn="ctr"/>
                      <a:r>
                        <a:rPr lang="es-CO" sz="1200" b="1" i="0" u="none" strike="noStrike" dirty="0">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39213014"/>
                  </a:ext>
                </a:extLst>
              </a:tr>
              <a:tr h="293424">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609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178555112"/>
                  </a:ext>
                </a:extLst>
              </a:tr>
              <a:tr h="293424">
                <a:tc>
                  <a:txBody>
                    <a:bodyPr/>
                    <a:lstStyle/>
                    <a:p>
                      <a:pPr algn="l" fontAlgn="ctr"/>
                      <a:r>
                        <a:rPr lang="es-CO" sz="1200" b="0" i="0" u="none" strike="noStrike" dirty="0">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8462662"/>
                  </a:ext>
                </a:extLst>
              </a:tr>
              <a:tr h="293424">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340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9432023"/>
                  </a:ext>
                </a:extLst>
              </a:tr>
              <a:tr h="232214">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25551610"/>
                  </a:ext>
                </a:extLst>
              </a:tr>
              <a:tr h="293424">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494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773358596"/>
                  </a:ext>
                </a:extLst>
              </a:tr>
              <a:tr h="293424">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19,338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12,762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5812238"/>
                  </a:ext>
                </a:extLst>
              </a:tr>
              <a:tr h="293424">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19,843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13,506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35381851"/>
                  </a:ext>
                </a:extLst>
              </a:tr>
              <a:tr h="23221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dirty="0">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926100"/>
                  </a:ext>
                </a:extLst>
              </a:tr>
              <a:tr h="236490">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37,838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29,265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80729117"/>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2824028" y="214260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5" action="ppaction://hlinksldjump" highlightClick="1"/>
            <a:extLst>
              <a:ext uri="{FF2B5EF4-FFF2-40B4-BE49-F238E27FC236}">
                <a16:creationId xmlns:a16="http://schemas.microsoft.com/office/drawing/2014/main" id="{A730660A-1DBC-4EEF-8BE1-38EA3F255CEB}"/>
              </a:ext>
            </a:extLst>
          </p:cNvPr>
          <p:cNvSpPr/>
          <p:nvPr/>
        </p:nvSpPr>
        <p:spPr>
          <a:xfrm>
            <a:off x="2826657" y="2782907"/>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2826657" y="3971510"/>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6" action="ppaction://hlinksldjump" highlightClick="1"/>
            <a:extLst>
              <a:ext uri="{FF2B5EF4-FFF2-40B4-BE49-F238E27FC236}">
                <a16:creationId xmlns:a16="http://schemas.microsoft.com/office/drawing/2014/main" id="{611DAA7F-323D-403A-A9C7-573611DE96F2}"/>
              </a:ext>
            </a:extLst>
          </p:cNvPr>
          <p:cNvSpPr/>
          <p:nvPr/>
        </p:nvSpPr>
        <p:spPr>
          <a:xfrm>
            <a:off x="2824028" y="4875418"/>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Título 1">
            <a:extLst>
              <a:ext uri="{FF2B5EF4-FFF2-40B4-BE49-F238E27FC236}">
                <a16:creationId xmlns:a16="http://schemas.microsoft.com/office/drawing/2014/main" id="{55402F40-A35C-4482-AB55-DB6E16C35292}"/>
              </a:ext>
            </a:extLst>
          </p:cNvPr>
          <p:cNvSpPr txBox="1">
            <a:spLocks/>
          </p:cNvSpPr>
          <p:nvPr/>
        </p:nvSpPr>
        <p:spPr>
          <a:xfrm>
            <a:off x="1286351" y="10272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600" dirty="0">
                <a:solidFill>
                  <a:srgbClr val="0070C0"/>
                </a:solidFill>
                <a:latin typeface="+mn-lt"/>
                <a:ea typeface="+mn-ea"/>
              </a:rPr>
              <a:t>ESTADO DE SITUACION FINANCIERA INDIVIDUAL</a:t>
            </a:r>
          </a:p>
          <a:p>
            <a:pPr algn="ctr">
              <a:defRPr/>
            </a:pPr>
            <a:r>
              <a:rPr lang="es-CO" sz="900" dirty="0">
                <a:solidFill>
                  <a:srgbClr val="0070C0"/>
                </a:solidFill>
              </a:rPr>
              <a:t>AL 30 DE ABRIL DE 2019 Y 30 DE ABRIL DE 2018</a:t>
            </a:r>
          </a:p>
          <a:p>
            <a:pPr algn="ctr">
              <a:defRPr/>
            </a:pPr>
            <a:r>
              <a:rPr lang="es-CO" sz="900" dirty="0">
                <a:solidFill>
                  <a:srgbClr val="0070C0"/>
                </a:solidFill>
              </a:rPr>
              <a:t>(cifra en millones de pesos colombianos)</a:t>
            </a:r>
          </a:p>
          <a:p>
            <a:pPr>
              <a:defRPr/>
            </a:pPr>
            <a:endParaRPr lang="es-CO" sz="788" dirty="0">
              <a:solidFill>
                <a:srgbClr val="0070C0"/>
              </a:solidFill>
              <a:latin typeface="+mn-lt"/>
              <a:ea typeface="+mn-ea"/>
              <a:cs typeface="Lato Regular"/>
            </a:endParaRPr>
          </a:p>
        </p:txBody>
      </p:sp>
    </p:spTree>
    <p:extLst>
      <p:ext uri="{BB962C8B-B14F-4D97-AF65-F5344CB8AC3E}">
        <p14:creationId xmlns:p14="http://schemas.microsoft.com/office/powerpoint/2010/main" val="88485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graphicFrame>
        <p:nvGraphicFramePr>
          <p:cNvPr id="14" name="Tabla 13">
            <a:extLst>
              <a:ext uri="{FF2B5EF4-FFF2-40B4-BE49-F238E27FC236}">
                <a16:creationId xmlns:a16="http://schemas.microsoft.com/office/drawing/2014/main" id="{88BD52A5-B3AE-4850-843A-511C9FD9950D}"/>
              </a:ext>
            </a:extLst>
          </p:cNvPr>
          <p:cNvGraphicFramePr>
            <a:graphicFrameLocks noGrp="1"/>
          </p:cNvGraphicFramePr>
          <p:nvPr>
            <p:extLst>
              <p:ext uri="{D42A27DB-BD31-4B8C-83A1-F6EECF244321}">
                <p14:modId xmlns:p14="http://schemas.microsoft.com/office/powerpoint/2010/main" val="1845188084"/>
              </p:ext>
            </p:extLst>
          </p:nvPr>
        </p:nvGraphicFramePr>
        <p:xfrm>
          <a:off x="110343" y="979192"/>
          <a:ext cx="8869065" cy="4696724"/>
        </p:xfrm>
        <a:graphic>
          <a:graphicData uri="http://schemas.openxmlformats.org/drawingml/2006/table">
            <a:tbl>
              <a:tblPr/>
              <a:tblGrid>
                <a:gridCol w="3423148">
                  <a:extLst>
                    <a:ext uri="{9D8B030D-6E8A-4147-A177-3AD203B41FA5}">
                      <a16:colId xmlns:a16="http://schemas.microsoft.com/office/drawing/2014/main" val="346130687"/>
                    </a:ext>
                  </a:extLst>
                </a:gridCol>
                <a:gridCol w="1103328">
                  <a:extLst>
                    <a:ext uri="{9D8B030D-6E8A-4147-A177-3AD203B41FA5}">
                      <a16:colId xmlns:a16="http://schemas.microsoft.com/office/drawing/2014/main" val="4056011994"/>
                    </a:ext>
                  </a:extLst>
                </a:gridCol>
                <a:gridCol w="99017">
                  <a:extLst>
                    <a:ext uri="{9D8B030D-6E8A-4147-A177-3AD203B41FA5}">
                      <a16:colId xmlns:a16="http://schemas.microsoft.com/office/drawing/2014/main" val="4257796682"/>
                    </a:ext>
                  </a:extLst>
                </a:gridCol>
                <a:gridCol w="1103328">
                  <a:extLst>
                    <a:ext uri="{9D8B030D-6E8A-4147-A177-3AD203B41FA5}">
                      <a16:colId xmlns:a16="http://schemas.microsoft.com/office/drawing/2014/main" val="1761371166"/>
                    </a:ext>
                  </a:extLst>
                </a:gridCol>
                <a:gridCol w="99017">
                  <a:extLst>
                    <a:ext uri="{9D8B030D-6E8A-4147-A177-3AD203B41FA5}">
                      <a16:colId xmlns:a16="http://schemas.microsoft.com/office/drawing/2014/main" val="3265674027"/>
                    </a:ext>
                  </a:extLst>
                </a:gridCol>
                <a:gridCol w="1032602">
                  <a:extLst>
                    <a:ext uri="{9D8B030D-6E8A-4147-A177-3AD203B41FA5}">
                      <a16:colId xmlns:a16="http://schemas.microsoft.com/office/drawing/2014/main" val="3972075327"/>
                    </a:ext>
                  </a:extLst>
                </a:gridCol>
                <a:gridCol w="99017">
                  <a:extLst>
                    <a:ext uri="{9D8B030D-6E8A-4147-A177-3AD203B41FA5}">
                      <a16:colId xmlns:a16="http://schemas.microsoft.com/office/drawing/2014/main" val="4274078944"/>
                    </a:ext>
                  </a:extLst>
                </a:gridCol>
                <a:gridCol w="947732">
                  <a:extLst>
                    <a:ext uri="{9D8B030D-6E8A-4147-A177-3AD203B41FA5}">
                      <a16:colId xmlns:a16="http://schemas.microsoft.com/office/drawing/2014/main" val="2438013980"/>
                    </a:ext>
                  </a:extLst>
                </a:gridCol>
                <a:gridCol w="99017">
                  <a:extLst>
                    <a:ext uri="{9D8B030D-6E8A-4147-A177-3AD203B41FA5}">
                      <a16:colId xmlns:a16="http://schemas.microsoft.com/office/drawing/2014/main" val="397093329"/>
                    </a:ext>
                  </a:extLst>
                </a:gridCol>
                <a:gridCol w="862859">
                  <a:extLst>
                    <a:ext uri="{9D8B030D-6E8A-4147-A177-3AD203B41FA5}">
                      <a16:colId xmlns:a16="http://schemas.microsoft.com/office/drawing/2014/main" val="3506902818"/>
                    </a:ext>
                  </a:extLst>
                </a:gridCol>
              </a:tblGrid>
              <a:tr h="726080">
                <a:tc>
                  <a:txBody>
                    <a:bodyPr/>
                    <a:lstStyle/>
                    <a:p>
                      <a:pPr algn="ctr" fontAlgn="ctr"/>
                      <a:r>
                        <a:rPr lang="es-CO" sz="1300" b="1" i="0" u="none" strike="noStrike" dirty="0">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30-Abril-2019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30-Abril-2018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Abril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300" b="0" i="0" u="none" strike="noStrike">
                          <a:effectLst/>
                          <a:latin typeface="Calibri" panose="020F0502020204030204" pitchFamily="34" charset="0"/>
                        </a:rPr>
                        <a:t>Variación % Abr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06041370"/>
                  </a:ext>
                </a:extLst>
              </a:tr>
              <a:tr h="216548">
                <a:tc>
                  <a:txBody>
                    <a:bodyPr/>
                    <a:lstStyle/>
                    <a:p>
                      <a:pPr algn="l" fontAlgn="ctr"/>
                      <a:r>
                        <a:rPr lang="es-CO" sz="13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5770177"/>
                  </a:ext>
                </a:extLst>
              </a:tr>
              <a:tr h="216548">
                <a:tc>
                  <a:txBody>
                    <a:bodyPr/>
                    <a:lstStyle/>
                    <a:p>
                      <a:pPr algn="l" fontAlgn="ctr"/>
                      <a:r>
                        <a:rPr lang="es-CO" sz="1300" b="0" i="0" u="none" strike="noStrike" dirty="0">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2,764</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2,500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11</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25</a:t>
                      </a:r>
                    </a:p>
                  </a:txBody>
                  <a:tcPr marL="0" marR="0" marT="0" marB="0" anchor="ctr">
                    <a:lnL>
                      <a:noFill/>
                    </a:lnL>
                    <a:lnR>
                      <a:noFill/>
                    </a:lnR>
                    <a:lnT>
                      <a:noFill/>
                    </a:lnT>
                    <a:lnB>
                      <a:noFill/>
                    </a:lnB>
                  </a:tcPr>
                </a:tc>
                <a:extLst>
                  <a:ext uri="{0D108BD9-81ED-4DB2-BD59-A6C34878D82A}">
                    <a16:rowId xmlns:a16="http://schemas.microsoft.com/office/drawing/2014/main" val="2762774857"/>
                  </a:ext>
                </a:extLst>
              </a:tr>
              <a:tr h="216548">
                <a:tc>
                  <a:txBody>
                    <a:bodyPr/>
                    <a:lstStyle/>
                    <a:p>
                      <a:pPr algn="l" fontAlgn="ctr"/>
                      <a:r>
                        <a:rPr lang="es-CO" sz="13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1,969</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1,764</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4197969893"/>
                  </a:ext>
                </a:extLst>
              </a:tr>
              <a:tr h="216548">
                <a:tc>
                  <a:txBody>
                    <a:bodyPr/>
                    <a:lstStyle/>
                    <a:p>
                      <a:pPr algn="l" fontAlgn="ctr"/>
                      <a:r>
                        <a:rPr lang="es-CO" sz="13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697661642"/>
                  </a:ext>
                </a:extLst>
              </a:tr>
              <a:tr h="216548">
                <a:tc>
                  <a:txBody>
                    <a:bodyPr/>
                    <a:lstStyle/>
                    <a:p>
                      <a:pPr algn="l" fontAlgn="ctr"/>
                      <a:r>
                        <a:rPr lang="es-CO" sz="13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13,253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6,886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92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790555"/>
                  </a:ext>
                </a:extLst>
              </a:tr>
              <a:tr h="216548">
                <a:tc>
                  <a:txBody>
                    <a:bodyPr/>
                    <a:lstStyle/>
                    <a:p>
                      <a:pPr algn="l" fontAlgn="ctr"/>
                      <a:r>
                        <a:rPr lang="es-CO" sz="1300" b="1" i="0" u="none" strike="noStrike" dirty="0">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18,076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11,241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3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61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1" i="0" u="none" strike="noStrike">
                          <a:effectLst/>
                          <a:latin typeface="Calibri" panose="020F0502020204030204" pitchFamily="34" charset="0"/>
                        </a:rPr>
                        <a:t>53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323525"/>
                  </a:ext>
                </a:extLst>
              </a:tr>
              <a:tr h="185720">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013577"/>
                  </a:ext>
                </a:extLst>
              </a:tr>
              <a:tr h="185720">
                <a:tc>
                  <a:txBody>
                    <a:bodyPr/>
                    <a:lstStyle/>
                    <a:p>
                      <a:pPr algn="l" fontAlgn="ctr"/>
                      <a:r>
                        <a:rPr lang="es-CO" sz="1300" b="1" i="0" u="none" strike="noStrike">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18,076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11,241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61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53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4315493"/>
                  </a:ext>
                </a:extLst>
              </a:tr>
              <a:tr h="185720">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69840245"/>
                  </a:ext>
                </a:extLst>
              </a:tr>
              <a:tr h="216548">
                <a:tc>
                  <a:txBody>
                    <a:bodyPr/>
                    <a:lstStyle/>
                    <a:p>
                      <a:pPr algn="ctr" fontAlgn="ctr"/>
                      <a:r>
                        <a:rPr lang="es-CO" sz="13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546486424"/>
                  </a:ext>
                </a:extLst>
              </a:tr>
              <a:tr h="216548">
                <a:tc>
                  <a:txBody>
                    <a:bodyPr/>
                    <a:lstStyle/>
                    <a:p>
                      <a:pPr algn="l" fontAlgn="ctr"/>
                      <a:r>
                        <a:rPr lang="es-CO" sz="13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586824147"/>
                  </a:ext>
                </a:extLst>
              </a:tr>
              <a:tr h="216548">
                <a:tc>
                  <a:txBody>
                    <a:bodyPr/>
                    <a:lstStyle/>
                    <a:p>
                      <a:pPr algn="l" fontAlgn="ctr"/>
                      <a:r>
                        <a:rPr lang="es-CO" sz="1300" b="0" i="0" u="none" strike="noStrike" dirty="0">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300" b="0" i="0" u="none" strike="noStrike" dirty="0">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3774413122"/>
                  </a:ext>
                </a:extLst>
              </a:tr>
              <a:tr h="363040">
                <a:tc>
                  <a:txBody>
                    <a:bodyPr/>
                    <a:lstStyle/>
                    <a:p>
                      <a:pPr algn="l" fontAlgn="ctr"/>
                      <a:r>
                        <a:rPr lang="es-CO" sz="1300" b="0" i="0" u="none" strike="noStrike">
                          <a:effectLst/>
                          <a:latin typeface="Calibri" panose="020F0502020204030204" pitchFamily="34" charset="0"/>
                        </a:rPr>
                        <a:t>Resultados Ejercicio Anterior                                (1)</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-126</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1550833964"/>
                  </a:ext>
                </a:extLst>
              </a:tr>
              <a:tr h="216548">
                <a:tc>
                  <a:txBody>
                    <a:bodyPr/>
                    <a:lstStyle/>
                    <a:p>
                      <a:pPr algn="l" fontAlgn="ctr"/>
                      <a:r>
                        <a:rPr lang="es-CO" sz="13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1,863</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166</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1,024</a:t>
                      </a:r>
                    </a:p>
                  </a:txBody>
                  <a:tcPr marL="0" marR="0" marT="0" marB="0" anchor="ctr">
                    <a:lnL>
                      <a:noFill/>
                    </a:lnL>
                    <a:lnR>
                      <a:noFill/>
                    </a:lnR>
                    <a:lnT>
                      <a:noFill/>
                    </a:lnT>
                    <a:lnB>
                      <a:noFill/>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393</a:t>
                      </a:r>
                    </a:p>
                  </a:txBody>
                  <a:tcPr marL="0" marR="0" marT="0" marB="0" anchor="ctr">
                    <a:lnL>
                      <a:noFill/>
                    </a:lnL>
                    <a:lnR>
                      <a:noFill/>
                    </a:lnR>
                    <a:lnT>
                      <a:noFill/>
                    </a:lnT>
                    <a:lnB>
                      <a:noFill/>
                    </a:lnB>
                  </a:tcPr>
                </a:tc>
                <a:extLst>
                  <a:ext uri="{0D108BD9-81ED-4DB2-BD59-A6C34878D82A}">
                    <a16:rowId xmlns:a16="http://schemas.microsoft.com/office/drawing/2014/main" val="2144504997"/>
                  </a:ext>
                </a:extLst>
              </a:tr>
              <a:tr h="216548">
                <a:tc>
                  <a:txBody>
                    <a:bodyPr/>
                    <a:lstStyle/>
                    <a:p>
                      <a:pPr algn="l" fontAlgn="ctr"/>
                      <a:r>
                        <a:rPr lang="es-CO" sz="13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3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8765235"/>
                  </a:ext>
                </a:extLst>
              </a:tr>
              <a:tr h="216548">
                <a:tc>
                  <a:txBody>
                    <a:bodyPr/>
                    <a:lstStyle/>
                    <a:p>
                      <a:pPr algn="l" fontAlgn="ctr"/>
                      <a:r>
                        <a:rPr lang="es-CO" sz="13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19,762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18,023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876620062"/>
                  </a:ext>
                </a:extLst>
              </a:tr>
              <a:tr h="185720">
                <a:tc>
                  <a:txBody>
                    <a:bodyPr/>
                    <a:lstStyle/>
                    <a:p>
                      <a:pPr algn="l"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3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3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43379"/>
                  </a:ext>
                </a:extLst>
              </a:tr>
              <a:tr h="216548">
                <a:tc>
                  <a:txBody>
                    <a:bodyPr/>
                    <a:lstStyle/>
                    <a:p>
                      <a:pPr algn="l" fontAlgn="ctr"/>
                      <a:r>
                        <a:rPr lang="es-CO" sz="13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37,838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a:effectLst/>
                          <a:latin typeface="Calibri" panose="020F0502020204030204" pitchFamily="34" charset="0"/>
                        </a:rPr>
                        <a:t>29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3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300" b="1" i="0" u="none" strike="noStrike" dirty="0">
                          <a:effectLst/>
                          <a:latin typeface="Calibri" panose="020F0502020204030204" pitchFamily="34" charset="0"/>
                        </a:rPr>
                        <a:t>-74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526628256"/>
                  </a:ext>
                </a:extLst>
              </a:tr>
            </a:tbl>
          </a:graphicData>
        </a:graphic>
      </p:graphicFrame>
      <p:sp>
        <p:nvSpPr>
          <p:cNvPr id="24" name="Botón de acción: ir hacia delante o siguiente 23">
            <a:hlinkClick r:id="rId4" action="ppaction://hlinksldjump" highlightClick="1"/>
            <a:extLst>
              <a:ext uri="{FF2B5EF4-FFF2-40B4-BE49-F238E27FC236}">
                <a16:creationId xmlns:a16="http://schemas.microsoft.com/office/drawing/2014/main" id="{E87471E0-B782-4D46-88CC-937E6E0C21EE}"/>
              </a:ext>
            </a:extLst>
          </p:cNvPr>
          <p:cNvSpPr/>
          <p:nvPr/>
        </p:nvSpPr>
        <p:spPr>
          <a:xfrm>
            <a:off x="2925494" y="194143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5" name="Título 1">
            <a:extLst>
              <a:ext uri="{FF2B5EF4-FFF2-40B4-BE49-F238E27FC236}">
                <a16:creationId xmlns:a16="http://schemas.microsoft.com/office/drawing/2014/main" id="{83D084A1-C58C-46F9-9DBA-DBFAB59289AF}"/>
              </a:ext>
            </a:extLst>
          </p:cNvPr>
          <p:cNvSpPr txBox="1">
            <a:spLocks/>
          </p:cNvSpPr>
          <p:nvPr/>
        </p:nvSpPr>
        <p:spPr>
          <a:xfrm>
            <a:off x="1286351" y="10272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600" dirty="0">
                <a:solidFill>
                  <a:srgbClr val="0070C0"/>
                </a:solidFill>
                <a:latin typeface="+mn-lt"/>
                <a:ea typeface="+mn-ea"/>
              </a:rPr>
              <a:t>ESTADO DE SITUACION FINANCIERA INDIVIDUAL</a:t>
            </a:r>
          </a:p>
          <a:p>
            <a:pPr algn="ctr">
              <a:defRPr/>
            </a:pPr>
            <a:r>
              <a:rPr lang="es-CO" sz="900" dirty="0">
                <a:solidFill>
                  <a:srgbClr val="0070C0"/>
                </a:solidFill>
              </a:rPr>
              <a:t>AL 30 DE ABRIL DE 2019 Y 30 DE ABRIL DE 2018</a:t>
            </a:r>
          </a:p>
          <a:p>
            <a:pPr algn="ctr">
              <a:defRPr/>
            </a:pPr>
            <a:r>
              <a:rPr lang="es-CO" sz="900" dirty="0">
                <a:solidFill>
                  <a:srgbClr val="0070C0"/>
                </a:solidFill>
              </a:rPr>
              <a:t>(cifra en millones de pesos colombianos)</a:t>
            </a:r>
          </a:p>
          <a:p>
            <a:pPr>
              <a:defRPr/>
            </a:pPr>
            <a:endParaRPr lang="es-CO" sz="788" dirty="0">
              <a:solidFill>
                <a:srgbClr val="0070C0"/>
              </a:solidFill>
              <a:latin typeface="+mn-lt"/>
              <a:ea typeface="+mn-ea"/>
              <a:cs typeface="Lato Regular"/>
            </a:endParaRPr>
          </a:p>
        </p:txBody>
      </p:sp>
      <p:sp>
        <p:nvSpPr>
          <p:cNvPr id="10" name="Botón de acción: ir hacia delante o siguiente 9">
            <a:hlinkClick r:id="rId5" action="ppaction://hlinksldjump" highlightClick="1"/>
            <a:extLst>
              <a:ext uri="{FF2B5EF4-FFF2-40B4-BE49-F238E27FC236}">
                <a16:creationId xmlns:a16="http://schemas.microsoft.com/office/drawing/2014/main" id="{8101D9F2-F6E9-4655-ADB7-5852E3722097}"/>
              </a:ext>
            </a:extLst>
          </p:cNvPr>
          <p:cNvSpPr/>
          <p:nvPr/>
        </p:nvSpPr>
        <p:spPr>
          <a:xfrm>
            <a:off x="2925494" y="219162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6" action="ppaction://hlinksldjump" highlightClick="1"/>
            <a:extLst>
              <a:ext uri="{FF2B5EF4-FFF2-40B4-BE49-F238E27FC236}">
                <a16:creationId xmlns:a16="http://schemas.microsoft.com/office/drawing/2014/main" id="{C3C87580-3E62-4C81-8F83-A9A4D930AB74}"/>
              </a:ext>
            </a:extLst>
          </p:cNvPr>
          <p:cNvSpPr/>
          <p:nvPr/>
        </p:nvSpPr>
        <p:spPr>
          <a:xfrm>
            <a:off x="2925494" y="2638688"/>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Tree>
    <p:extLst>
      <p:ext uri="{BB962C8B-B14F-4D97-AF65-F5344CB8AC3E}">
        <p14:creationId xmlns:p14="http://schemas.microsoft.com/office/powerpoint/2010/main" val="3366971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7" name="Título 1">
            <a:extLst>
              <a:ext uri="{FF2B5EF4-FFF2-40B4-BE49-F238E27FC236}">
                <a16:creationId xmlns:a16="http://schemas.microsoft.com/office/drawing/2014/main" id="{845518C2-4883-4DA2-BE2D-2424997336BA}"/>
              </a:ext>
            </a:extLst>
          </p:cNvPr>
          <p:cNvSpPr txBox="1">
            <a:spLocks/>
          </p:cNvSpPr>
          <p:nvPr/>
        </p:nvSpPr>
        <p:spPr>
          <a:xfrm>
            <a:off x="483315" y="215706"/>
            <a:ext cx="6350952"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900" dirty="0">
                <a:solidFill>
                  <a:srgbClr val="0070C0"/>
                </a:solidFill>
                <a:cs typeface="Lato Regular"/>
              </a:rPr>
              <a:t>DEL 1° AL 30 DE ABRIL DE 2019 Y DEL 1° AL 30 DE ABRIL DE 2018</a:t>
            </a:r>
          </a:p>
          <a:p>
            <a:pPr algn="ctr">
              <a:defRPr/>
            </a:pPr>
            <a:r>
              <a:rPr lang="es-CO" sz="90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graphicFrame>
        <p:nvGraphicFramePr>
          <p:cNvPr id="8" name="Tabla 7">
            <a:extLst>
              <a:ext uri="{FF2B5EF4-FFF2-40B4-BE49-F238E27FC236}">
                <a16:creationId xmlns:a16="http://schemas.microsoft.com/office/drawing/2014/main" id="{7CD02871-365E-4174-953A-4551A66DEBAC}"/>
              </a:ext>
            </a:extLst>
          </p:cNvPr>
          <p:cNvGraphicFramePr>
            <a:graphicFrameLocks noGrp="1"/>
          </p:cNvGraphicFramePr>
          <p:nvPr>
            <p:extLst>
              <p:ext uri="{D42A27DB-BD31-4B8C-83A1-F6EECF244321}">
                <p14:modId xmlns:p14="http://schemas.microsoft.com/office/powerpoint/2010/main" val="235393671"/>
              </p:ext>
            </p:extLst>
          </p:nvPr>
        </p:nvGraphicFramePr>
        <p:xfrm>
          <a:off x="334812" y="1027599"/>
          <a:ext cx="8681172" cy="4802802"/>
        </p:xfrm>
        <a:graphic>
          <a:graphicData uri="http://schemas.openxmlformats.org/drawingml/2006/table">
            <a:tbl>
              <a:tblPr/>
              <a:tblGrid>
                <a:gridCol w="3349943">
                  <a:extLst>
                    <a:ext uri="{9D8B030D-6E8A-4147-A177-3AD203B41FA5}">
                      <a16:colId xmlns:a16="http://schemas.microsoft.com/office/drawing/2014/main" val="2860216166"/>
                    </a:ext>
                  </a:extLst>
                </a:gridCol>
                <a:gridCol w="104279">
                  <a:extLst>
                    <a:ext uri="{9D8B030D-6E8A-4147-A177-3AD203B41FA5}">
                      <a16:colId xmlns:a16="http://schemas.microsoft.com/office/drawing/2014/main" val="2857178709"/>
                    </a:ext>
                  </a:extLst>
                </a:gridCol>
                <a:gridCol w="65173">
                  <a:extLst>
                    <a:ext uri="{9D8B030D-6E8A-4147-A177-3AD203B41FA5}">
                      <a16:colId xmlns:a16="http://schemas.microsoft.com/office/drawing/2014/main" val="2234572535"/>
                    </a:ext>
                  </a:extLst>
                </a:gridCol>
                <a:gridCol w="1016714">
                  <a:extLst>
                    <a:ext uri="{9D8B030D-6E8A-4147-A177-3AD203B41FA5}">
                      <a16:colId xmlns:a16="http://schemas.microsoft.com/office/drawing/2014/main" val="1082444974"/>
                    </a:ext>
                  </a:extLst>
                </a:gridCol>
                <a:gridCol w="91243">
                  <a:extLst>
                    <a:ext uri="{9D8B030D-6E8A-4147-A177-3AD203B41FA5}">
                      <a16:colId xmlns:a16="http://schemas.microsoft.com/office/drawing/2014/main" val="2598606804"/>
                    </a:ext>
                  </a:extLst>
                </a:gridCol>
                <a:gridCol w="1029749">
                  <a:extLst>
                    <a:ext uri="{9D8B030D-6E8A-4147-A177-3AD203B41FA5}">
                      <a16:colId xmlns:a16="http://schemas.microsoft.com/office/drawing/2014/main" val="1316169275"/>
                    </a:ext>
                  </a:extLst>
                </a:gridCol>
                <a:gridCol w="91243">
                  <a:extLst>
                    <a:ext uri="{9D8B030D-6E8A-4147-A177-3AD203B41FA5}">
                      <a16:colId xmlns:a16="http://schemas.microsoft.com/office/drawing/2014/main" val="2184554848"/>
                    </a:ext>
                  </a:extLst>
                </a:gridCol>
                <a:gridCol w="1016714">
                  <a:extLst>
                    <a:ext uri="{9D8B030D-6E8A-4147-A177-3AD203B41FA5}">
                      <a16:colId xmlns:a16="http://schemas.microsoft.com/office/drawing/2014/main" val="178545128"/>
                    </a:ext>
                  </a:extLst>
                </a:gridCol>
                <a:gridCol w="91243">
                  <a:extLst>
                    <a:ext uri="{9D8B030D-6E8A-4147-A177-3AD203B41FA5}">
                      <a16:colId xmlns:a16="http://schemas.microsoft.com/office/drawing/2014/main" val="3683352475"/>
                    </a:ext>
                  </a:extLst>
                </a:gridCol>
                <a:gridCol w="860296">
                  <a:extLst>
                    <a:ext uri="{9D8B030D-6E8A-4147-A177-3AD203B41FA5}">
                      <a16:colId xmlns:a16="http://schemas.microsoft.com/office/drawing/2014/main" val="776557407"/>
                    </a:ext>
                  </a:extLst>
                </a:gridCol>
                <a:gridCol w="91243">
                  <a:extLst>
                    <a:ext uri="{9D8B030D-6E8A-4147-A177-3AD203B41FA5}">
                      <a16:colId xmlns:a16="http://schemas.microsoft.com/office/drawing/2014/main" val="3662851236"/>
                    </a:ext>
                  </a:extLst>
                </a:gridCol>
                <a:gridCol w="873332">
                  <a:extLst>
                    <a:ext uri="{9D8B030D-6E8A-4147-A177-3AD203B41FA5}">
                      <a16:colId xmlns:a16="http://schemas.microsoft.com/office/drawing/2014/main" val="2791742801"/>
                    </a:ext>
                  </a:extLst>
                </a:gridCol>
              </a:tblGrid>
              <a:tr h="577168">
                <a:tc>
                  <a:txBody>
                    <a:bodyPr/>
                    <a:lstStyle/>
                    <a:p>
                      <a:pPr algn="l" fontAlgn="b"/>
                      <a:r>
                        <a:rPr lang="es-CO" sz="1200" b="0" i="0" u="none" strike="noStrike" dirty="0">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30-Abril-2019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30-Abril-2018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Abril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Abr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83648234"/>
                  </a:ext>
                </a:extLst>
              </a:tr>
              <a:tr h="192389">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28014573"/>
                  </a:ext>
                </a:extLst>
              </a:tr>
              <a:tr h="250202">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15,910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12,159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0" marR="0" marT="0" marB="0" anchor="b">
                    <a:lnL>
                      <a:noFill/>
                    </a:lnL>
                    <a:lnR>
                      <a:noFill/>
                    </a:lnR>
                    <a:lnT>
                      <a:noFill/>
                    </a:lnT>
                    <a:lnB>
                      <a:noFill/>
                    </a:lnB>
                  </a:tcPr>
                </a:tc>
                <a:extLst>
                  <a:ext uri="{0D108BD9-81ED-4DB2-BD59-A6C34878D82A}">
                    <a16:rowId xmlns:a16="http://schemas.microsoft.com/office/drawing/2014/main" val="509493814"/>
                  </a:ext>
                </a:extLst>
              </a:tr>
              <a:tr h="250202">
                <a:tc>
                  <a:txBody>
                    <a:bodyPr/>
                    <a:lstStyle/>
                    <a:p>
                      <a:pPr algn="l" fontAlgn="b"/>
                      <a:r>
                        <a:rPr lang="es-CO" sz="1200" b="0" i="0" u="none" strike="noStrike" dirty="0">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116</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a:t>
                      </a:r>
                    </a:p>
                  </a:txBody>
                  <a:tcPr marL="0" marR="0" marT="0" marB="0" anchor="b">
                    <a:lnL>
                      <a:noFill/>
                    </a:lnL>
                    <a:lnR>
                      <a:noFill/>
                    </a:lnR>
                    <a:lnT>
                      <a:noFill/>
                    </a:lnT>
                    <a:lnB>
                      <a:noFill/>
                    </a:lnB>
                  </a:tcPr>
                </a:tc>
                <a:extLst>
                  <a:ext uri="{0D108BD9-81ED-4DB2-BD59-A6C34878D82A}">
                    <a16:rowId xmlns:a16="http://schemas.microsoft.com/office/drawing/2014/main" val="902611591"/>
                  </a:ext>
                </a:extLst>
              </a:tr>
              <a:tr h="250202">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591582"/>
                  </a:ext>
                </a:extLst>
              </a:tr>
              <a:tr h="250202">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15,955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12,324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27983857"/>
                  </a:ext>
                </a:extLst>
              </a:tr>
              <a:tr h="201655">
                <a:tc>
                  <a:txBody>
                    <a:bodyPr/>
                    <a:lstStyle/>
                    <a:p>
                      <a:pPr algn="l" fontAlgn="b"/>
                      <a:endParaRPr lang="es-CO" sz="12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74239001"/>
                  </a:ext>
                </a:extLst>
              </a:tr>
              <a:tr h="192389">
                <a:tc>
                  <a:txBody>
                    <a:bodyPr/>
                    <a:lstStyle/>
                    <a:p>
                      <a:pPr algn="l" fontAlgn="b"/>
                      <a:r>
                        <a:rPr lang="es-CO" sz="1200" b="0" i="0" u="none" strike="noStrike" dirty="0">
                          <a:solidFill>
                            <a:srgbClr val="000000"/>
                          </a:solidFill>
                          <a:effectLst/>
                          <a:latin typeface="Calibri" panose="020F0502020204030204" pitchFamily="34" charset="0"/>
                        </a:rPr>
                        <a:t>GASTOS DE ADMINISTRACIÓN Y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515072426"/>
                  </a:ext>
                </a:extLst>
              </a:tr>
              <a:tr h="250202">
                <a:tc>
                  <a:txBody>
                    <a:bodyPr/>
                    <a:lstStyle/>
                    <a:p>
                      <a:pPr algn="l" fontAlgn="b"/>
                      <a:r>
                        <a:rPr lang="es-CO" sz="1200" b="0" i="0" u="none" strike="noStrike" dirty="0">
                          <a:solidFill>
                            <a:srgbClr val="000000"/>
                          </a:solidFill>
                          <a:effectLst/>
                          <a:latin typeface="Calibri" panose="020F0502020204030204" pitchFamily="34" charset="0"/>
                        </a:rPr>
                        <a:t>GASTOS DE PERSONAL  </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8,222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8,064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-66</a:t>
                      </a:r>
                    </a:p>
                  </a:txBody>
                  <a:tcPr marL="0" marR="0" marT="0" marB="0" anchor="b">
                    <a:lnL>
                      <a:noFill/>
                    </a:lnL>
                    <a:lnR>
                      <a:noFill/>
                    </a:lnR>
                    <a:lnT>
                      <a:noFill/>
                    </a:lnT>
                    <a:lnB>
                      <a:noFill/>
                    </a:lnB>
                  </a:tcPr>
                </a:tc>
                <a:extLst>
                  <a:ext uri="{0D108BD9-81ED-4DB2-BD59-A6C34878D82A}">
                    <a16:rowId xmlns:a16="http://schemas.microsoft.com/office/drawing/2014/main" val="2763720394"/>
                  </a:ext>
                </a:extLst>
              </a:tr>
              <a:tr h="250202">
                <a:tc>
                  <a:txBody>
                    <a:bodyPr/>
                    <a:lstStyle/>
                    <a:p>
                      <a:pPr algn="l" fontAlgn="b"/>
                      <a:r>
                        <a:rPr lang="es-CO" sz="1200" b="0" i="0" u="none" strike="noStrike" dirty="0">
                          <a:solidFill>
                            <a:srgbClr val="000000"/>
                          </a:solidFill>
                          <a:effectLst/>
                          <a:latin typeface="Calibri" panose="020F0502020204030204" pitchFamily="34" charset="0"/>
                        </a:rPr>
                        <a:t>GASTOS GENERALES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3,936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3,078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extLst>
                  <a:ext uri="{0D108BD9-81ED-4DB2-BD59-A6C34878D82A}">
                    <a16:rowId xmlns:a16="http://schemas.microsoft.com/office/drawing/2014/main" val="2470698688"/>
                  </a:ext>
                </a:extLst>
              </a:tr>
              <a:tr h="250202">
                <a:tc>
                  <a:txBody>
                    <a:bodyPr/>
                    <a:lstStyle/>
                    <a:p>
                      <a:pPr algn="l" fontAlgn="b"/>
                      <a:r>
                        <a:rPr lang="es-CO" sz="1200" b="0" i="0" u="none" strike="noStrike" dirty="0">
                          <a:solidFill>
                            <a:srgbClr val="000000"/>
                          </a:solidFill>
                          <a:effectLst/>
                          <a:latin typeface="Calibri" panose="020F0502020204030204" pitchFamily="34" charset="0"/>
                        </a:rPr>
                        <a:t>IMPUESTOS, TASAS Y CONTRIBUCIONES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81</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-67</a:t>
                      </a:r>
                    </a:p>
                  </a:txBody>
                  <a:tcPr marL="0" marR="0" marT="0" marB="0" anchor="b">
                    <a:lnL>
                      <a:noFill/>
                    </a:lnL>
                    <a:lnR>
                      <a:noFill/>
                    </a:lnR>
                    <a:lnT>
                      <a:noFill/>
                    </a:lnT>
                    <a:lnB>
                      <a:noFill/>
                    </a:lnB>
                  </a:tcPr>
                </a:tc>
                <a:extLst>
                  <a:ext uri="{0D108BD9-81ED-4DB2-BD59-A6C34878D82A}">
                    <a16:rowId xmlns:a16="http://schemas.microsoft.com/office/drawing/2014/main" val="3536298819"/>
                  </a:ext>
                </a:extLst>
              </a:tr>
              <a:tr h="250202">
                <a:tc>
                  <a:txBody>
                    <a:bodyPr/>
                    <a:lstStyle/>
                    <a:p>
                      <a:pPr algn="l" fontAlgn="b"/>
                      <a:r>
                        <a:rPr lang="es-CO" sz="1200" b="0" i="0" u="none" strike="noStrike" dirty="0">
                          <a:solidFill>
                            <a:srgbClr val="000000"/>
                          </a:solidFill>
                          <a:effectLst/>
                          <a:latin typeface="Calibri" panose="020F0502020204030204" pitchFamily="34" charset="0"/>
                        </a:rPr>
                        <a:t>GASTOS DE OPERACIÓN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946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-61</a:t>
                      </a:r>
                    </a:p>
                  </a:txBody>
                  <a:tcPr marL="0" marR="0" marT="0" marB="0" anchor="b">
                    <a:lnL>
                      <a:noFill/>
                    </a:lnL>
                    <a:lnR>
                      <a:noFill/>
                    </a:lnR>
                    <a:lnT>
                      <a:noFill/>
                    </a:lnT>
                    <a:lnB>
                      <a:noFill/>
                    </a:lnB>
                  </a:tcPr>
                </a:tc>
                <a:extLst>
                  <a:ext uri="{0D108BD9-81ED-4DB2-BD59-A6C34878D82A}">
                    <a16:rowId xmlns:a16="http://schemas.microsoft.com/office/drawing/2014/main" val="2978639742"/>
                  </a:ext>
                </a:extLst>
              </a:tr>
              <a:tr h="250202">
                <a:tc>
                  <a:txBody>
                    <a:bodyPr/>
                    <a:lstStyle/>
                    <a:p>
                      <a:pPr algn="l" fontAlgn="b"/>
                      <a:r>
                        <a:rPr lang="es-CO" sz="1200" b="0" i="0" u="none" strike="noStrike" dirty="0">
                          <a:solidFill>
                            <a:srgbClr val="000000"/>
                          </a:solidFill>
                          <a:effectLst/>
                          <a:latin typeface="Calibri" panose="020F0502020204030204" pitchFamily="34" charset="0"/>
                        </a:rPr>
                        <a:t>DETERIORO, DEPRECIACION, AMORTIZACION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112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a:t>
                      </a:r>
                    </a:p>
                  </a:txBody>
                  <a:tcPr marL="0" marR="0" marT="0" marB="0" anchor="b">
                    <a:lnL>
                      <a:noFill/>
                    </a:lnL>
                    <a:lnR>
                      <a:noFill/>
                    </a:lnR>
                    <a:lnT>
                      <a:noFill/>
                    </a:lnT>
                    <a:lnB>
                      <a:noFill/>
                    </a:lnB>
                  </a:tcPr>
                </a:tc>
                <a:extLst>
                  <a:ext uri="{0D108BD9-81ED-4DB2-BD59-A6C34878D82A}">
                    <a16:rowId xmlns:a16="http://schemas.microsoft.com/office/drawing/2014/main" val="604541696"/>
                  </a:ext>
                </a:extLst>
              </a:tr>
              <a:tr h="250202">
                <a:tc>
                  <a:txBody>
                    <a:bodyPr/>
                    <a:lstStyle/>
                    <a:p>
                      <a:pPr algn="l" fontAlgn="b"/>
                      <a:r>
                        <a:rPr lang="es-CO" sz="1200" b="0" i="0" u="none" strike="noStrike" dirty="0">
                          <a:solidFill>
                            <a:srgbClr val="000000"/>
                          </a:solidFill>
                          <a:effectLst/>
                          <a:latin typeface="Calibri" panose="020F0502020204030204" pitchFamily="34" charset="0"/>
                        </a:rPr>
                        <a:t>OTROS GASTOS OPERACIONALES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1203001"/>
                  </a:ext>
                </a:extLst>
              </a:tr>
              <a:tr h="250202">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13,738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12,086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97125722"/>
                  </a:ext>
                </a:extLst>
              </a:tr>
              <a:tr h="192389">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78541061"/>
                  </a:ext>
                </a:extLst>
              </a:tr>
              <a:tr h="250202">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2,217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239</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829</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271</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2858950515"/>
                  </a:ext>
                </a:extLst>
              </a:tr>
              <a:tr h="194186">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8152368"/>
                  </a:ext>
                </a:extLst>
              </a:tr>
              <a:tr h="250202">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1,863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166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1,024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392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90633089"/>
                  </a:ext>
                </a:extLst>
              </a:tr>
            </a:tbl>
          </a:graphicData>
        </a:graphic>
      </p:graphicFrame>
      <p:sp>
        <p:nvSpPr>
          <p:cNvPr id="9" name="Botón de acción: ir hacia delante o siguiente 8">
            <a:hlinkClick r:id="rId4" action="ppaction://hlinksldjump" highlightClick="1"/>
            <a:extLst>
              <a:ext uri="{FF2B5EF4-FFF2-40B4-BE49-F238E27FC236}">
                <a16:creationId xmlns:a16="http://schemas.microsoft.com/office/drawing/2014/main" id="{A77FC3AA-E988-407B-BA17-A391EB49A7CC}"/>
              </a:ext>
            </a:extLst>
          </p:cNvPr>
          <p:cNvSpPr/>
          <p:nvPr/>
        </p:nvSpPr>
        <p:spPr>
          <a:xfrm>
            <a:off x="3262940" y="3325416"/>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215" dirty="0"/>
              <a:t>  </a:t>
            </a:r>
          </a:p>
        </p:txBody>
      </p:sp>
      <p:sp>
        <p:nvSpPr>
          <p:cNvPr id="10" name="Botón de acción: ir hacia delante o siguiente 9">
            <a:hlinkClick r:id="rId5" action="ppaction://hlinksldjump" highlightClick="1"/>
            <a:extLst>
              <a:ext uri="{FF2B5EF4-FFF2-40B4-BE49-F238E27FC236}">
                <a16:creationId xmlns:a16="http://schemas.microsoft.com/office/drawing/2014/main" id="{C4E883D4-4185-4A5F-A862-6D184ED92242}"/>
              </a:ext>
            </a:extLst>
          </p:cNvPr>
          <p:cNvSpPr/>
          <p:nvPr/>
        </p:nvSpPr>
        <p:spPr>
          <a:xfrm>
            <a:off x="3262940" y="357535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6" action="ppaction://hlinksldjump" highlightClick="1"/>
            <a:extLst>
              <a:ext uri="{FF2B5EF4-FFF2-40B4-BE49-F238E27FC236}">
                <a16:creationId xmlns:a16="http://schemas.microsoft.com/office/drawing/2014/main" id="{66DEF795-0E03-451E-9A33-2FFD105AC3C1}"/>
              </a:ext>
            </a:extLst>
          </p:cNvPr>
          <p:cNvSpPr/>
          <p:nvPr/>
        </p:nvSpPr>
        <p:spPr>
          <a:xfrm>
            <a:off x="3262940" y="3794974"/>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6" action="ppaction://hlinksldjump" highlightClick="1"/>
            <a:extLst>
              <a:ext uri="{FF2B5EF4-FFF2-40B4-BE49-F238E27FC236}">
                <a16:creationId xmlns:a16="http://schemas.microsoft.com/office/drawing/2014/main" id="{162EAF28-5025-4052-B5F6-30E9A8B21306}"/>
              </a:ext>
            </a:extLst>
          </p:cNvPr>
          <p:cNvSpPr/>
          <p:nvPr/>
        </p:nvSpPr>
        <p:spPr>
          <a:xfrm>
            <a:off x="3262354" y="4027795"/>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7" action="ppaction://hlinksldjump" highlightClick="1"/>
            <a:extLst>
              <a:ext uri="{FF2B5EF4-FFF2-40B4-BE49-F238E27FC236}">
                <a16:creationId xmlns:a16="http://schemas.microsoft.com/office/drawing/2014/main" id="{7295BDD6-92F7-478A-956C-9AA0C5C38D53}"/>
              </a:ext>
            </a:extLst>
          </p:cNvPr>
          <p:cNvSpPr/>
          <p:nvPr/>
        </p:nvSpPr>
        <p:spPr>
          <a:xfrm>
            <a:off x="3262940" y="4296429"/>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Botón de acción: ir hacia delante o siguiente 13">
            <a:hlinkClick r:id="rId7" action="ppaction://hlinksldjump" highlightClick="1"/>
            <a:extLst>
              <a:ext uri="{FF2B5EF4-FFF2-40B4-BE49-F238E27FC236}">
                <a16:creationId xmlns:a16="http://schemas.microsoft.com/office/drawing/2014/main" id="{A3D2E985-FF8E-476F-80C6-0FD0D626F363}"/>
              </a:ext>
            </a:extLst>
          </p:cNvPr>
          <p:cNvSpPr/>
          <p:nvPr/>
        </p:nvSpPr>
        <p:spPr>
          <a:xfrm>
            <a:off x="3272084" y="4557661"/>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Tree>
    <p:extLst>
      <p:ext uri="{BB962C8B-B14F-4D97-AF65-F5344CB8AC3E}">
        <p14:creationId xmlns:p14="http://schemas.microsoft.com/office/powerpoint/2010/main" val="694669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1110661" y="2359792"/>
            <a:ext cx="7217494" cy="1323439"/>
          </a:xfrm>
          <a:prstGeom prst="rect">
            <a:avLst/>
          </a:prstGeom>
          <a:noFill/>
        </p:spPr>
        <p:txBody>
          <a:bodyPr wrap="square" rtlCol="0">
            <a:spAutoFit/>
          </a:bodyPr>
          <a:lstStyle/>
          <a:p>
            <a:pPr algn="ctr"/>
            <a:r>
              <a:rPr lang="es-CO" sz="4000" dirty="0">
                <a:solidFill>
                  <a:srgbClr val="000A8B"/>
                </a:solidFill>
              </a:rPr>
              <a:t>3. EJECUCION PRESUPUESTAL</a:t>
            </a:r>
          </a:p>
          <a:p>
            <a:pPr algn="ctr"/>
            <a:r>
              <a:rPr lang="es-CO" sz="4000" dirty="0">
                <a:solidFill>
                  <a:srgbClr val="000A8B"/>
                </a:solidFill>
              </a:rPr>
              <a:t> AL 31 DE MARZO DE 2019</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4143406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1110661" y="2359792"/>
            <a:ext cx="7217494" cy="1938992"/>
          </a:xfrm>
          <a:prstGeom prst="rect">
            <a:avLst/>
          </a:prstGeom>
          <a:noFill/>
        </p:spPr>
        <p:txBody>
          <a:bodyPr wrap="square" rtlCol="0">
            <a:spAutoFit/>
          </a:bodyPr>
          <a:lstStyle/>
          <a:p>
            <a:pPr algn="ctr"/>
            <a:r>
              <a:rPr lang="es-CO" sz="4000" dirty="0">
                <a:solidFill>
                  <a:srgbClr val="000A8B"/>
                </a:solidFill>
              </a:rPr>
              <a:t>3. EJECUCION PRESUPUESTAL</a:t>
            </a:r>
          </a:p>
          <a:p>
            <a:pPr algn="ctr"/>
            <a:r>
              <a:rPr lang="es-CO" sz="4000" dirty="0">
                <a:solidFill>
                  <a:srgbClr val="000A8B"/>
                </a:solidFill>
              </a:rPr>
              <a:t> INGRESOS FRISCO </a:t>
            </a:r>
          </a:p>
          <a:p>
            <a:pPr algn="ctr"/>
            <a:r>
              <a:rPr lang="es-CO" sz="4000" dirty="0">
                <a:solidFill>
                  <a:srgbClr val="000A8B"/>
                </a:solidFill>
              </a:rPr>
              <a:t>AL 31 DE MARZO DE 2019</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272569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a:solidFill>
                  <a:srgbClr val="A9A8A9"/>
                </a:solidFill>
                <a:latin typeface="Lato Regular"/>
                <a:cs typeface="Lato Regular"/>
              </a:rPr>
              <a:t>Vicepresidencia Administrativa y Financiera – Gerencia Financiera </a:t>
            </a:r>
            <a:endParaRPr lang="es-ES" sz="1050" dirty="0">
              <a:solidFill>
                <a:srgbClr val="A9A8A9"/>
              </a:solidFill>
              <a:latin typeface="Lato Regular"/>
              <a:cs typeface="Lato Regular"/>
            </a:endParaRPr>
          </a:p>
        </p:txBody>
      </p:sp>
      <p:pic>
        <p:nvPicPr>
          <p:cNvPr id="2" name="Imagen 1">
            <a:extLst>
              <a:ext uri="{FF2B5EF4-FFF2-40B4-BE49-F238E27FC236}">
                <a16:creationId xmlns:a16="http://schemas.microsoft.com/office/drawing/2014/main" id="{2C2C6E36-13E6-4C04-8724-3589D19D2D12}"/>
              </a:ext>
            </a:extLst>
          </p:cNvPr>
          <p:cNvPicPr>
            <a:picLocks noChangeAspect="1"/>
          </p:cNvPicPr>
          <p:nvPr/>
        </p:nvPicPr>
        <p:blipFill>
          <a:blip r:embed="rId4"/>
          <a:stretch>
            <a:fillRect/>
          </a:stretch>
        </p:blipFill>
        <p:spPr>
          <a:xfrm>
            <a:off x="220865" y="1075066"/>
            <a:ext cx="8702270" cy="4707867"/>
          </a:xfrm>
          <a:prstGeom prst="rect">
            <a:avLst/>
          </a:prstGeom>
        </p:spPr>
      </p:pic>
      <p:sp>
        <p:nvSpPr>
          <p:cNvPr id="13" name="Título 1">
            <a:extLst>
              <a:ext uri="{FF2B5EF4-FFF2-40B4-BE49-F238E27FC236}">
                <a16:creationId xmlns:a16="http://schemas.microsoft.com/office/drawing/2014/main" id="{140ED444-A790-4D85-A6DF-3B80801089C1}"/>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EJECUCIÓN DE INGRESOS FRISCO CORTE MARZO DE 2019</a:t>
            </a:r>
          </a:p>
          <a:p>
            <a:pPr algn="ctr">
              <a:defRPr/>
            </a:pPr>
            <a:endParaRPr lang="es-CO" sz="2400" dirty="0">
              <a:solidFill>
                <a:srgbClr val="0070C0"/>
              </a:solidFill>
              <a:latin typeface="+mn-lt"/>
              <a:ea typeface="+mn-ea"/>
              <a:cs typeface="Lato Regular"/>
            </a:endParaRPr>
          </a:p>
        </p:txBody>
      </p:sp>
    </p:spTree>
    <p:extLst>
      <p:ext uri="{BB962C8B-B14F-4D97-AF65-F5344CB8AC3E}">
        <p14:creationId xmlns:p14="http://schemas.microsoft.com/office/powerpoint/2010/main" val="394878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1110661" y="2359792"/>
            <a:ext cx="7217494" cy="1938992"/>
          </a:xfrm>
          <a:prstGeom prst="rect">
            <a:avLst/>
          </a:prstGeom>
          <a:noFill/>
        </p:spPr>
        <p:txBody>
          <a:bodyPr wrap="square" rtlCol="0">
            <a:spAutoFit/>
          </a:bodyPr>
          <a:lstStyle/>
          <a:p>
            <a:pPr algn="ctr"/>
            <a:r>
              <a:rPr lang="es-CO" sz="4000" dirty="0">
                <a:solidFill>
                  <a:srgbClr val="000A8B"/>
                </a:solidFill>
              </a:rPr>
              <a:t>3. EJECUCION PRESUPUESTAL</a:t>
            </a:r>
          </a:p>
          <a:p>
            <a:pPr algn="ctr"/>
            <a:r>
              <a:rPr lang="es-CO" sz="4000" dirty="0">
                <a:solidFill>
                  <a:srgbClr val="000A8B"/>
                </a:solidFill>
              </a:rPr>
              <a:t> GASTOS FRISCO </a:t>
            </a:r>
          </a:p>
          <a:p>
            <a:pPr algn="ctr"/>
            <a:r>
              <a:rPr lang="es-CO" sz="4000" dirty="0">
                <a:solidFill>
                  <a:srgbClr val="000A8B"/>
                </a:solidFill>
              </a:rPr>
              <a:t>AL 31 DE MARZO DE 2019</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1828150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1AAA1AB2-34B0-493D-9D1B-056AFAED7AF1}"/>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EJECUCIÓN DE GASTO FRISCO CORTE MARZO DE 2019</a:t>
            </a:r>
          </a:p>
          <a:p>
            <a:pPr algn="ctr">
              <a:defRPr/>
            </a:pPr>
            <a:endParaRPr lang="es-CO" sz="2400" dirty="0">
              <a:solidFill>
                <a:srgbClr val="0070C0"/>
              </a:solidFill>
              <a:latin typeface="+mn-lt"/>
              <a:ea typeface="+mn-ea"/>
              <a:cs typeface="Lato Regular"/>
            </a:endParaRPr>
          </a:p>
        </p:txBody>
      </p:sp>
      <p:pic>
        <p:nvPicPr>
          <p:cNvPr id="10" name="Imagen 9">
            <a:extLst>
              <a:ext uri="{FF2B5EF4-FFF2-40B4-BE49-F238E27FC236}">
                <a16:creationId xmlns:a16="http://schemas.microsoft.com/office/drawing/2014/main" id="{926F1BD6-F9C3-4295-8085-BEE6639FC19F}"/>
              </a:ext>
            </a:extLst>
          </p:cNvPr>
          <p:cNvPicPr>
            <a:picLocks noChangeAspect="1"/>
          </p:cNvPicPr>
          <p:nvPr/>
        </p:nvPicPr>
        <p:blipFill>
          <a:blip r:embed="rId4"/>
          <a:stretch>
            <a:fillRect/>
          </a:stretch>
        </p:blipFill>
        <p:spPr>
          <a:xfrm>
            <a:off x="230164" y="1112891"/>
            <a:ext cx="8683671" cy="1773778"/>
          </a:xfrm>
          <a:prstGeom prst="rect">
            <a:avLst/>
          </a:prstGeom>
        </p:spPr>
      </p:pic>
      <p:sp>
        <p:nvSpPr>
          <p:cNvPr id="11" name="Rectángulo 10">
            <a:extLst>
              <a:ext uri="{FF2B5EF4-FFF2-40B4-BE49-F238E27FC236}">
                <a16:creationId xmlns:a16="http://schemas.microsoft.com/office/drawing/2014/main" id="{6418759D-CABD-4735-9CD5-21C964FCDC7D}"/>
              </a:ext>
            </a:extLst>
          </p:cNvPr>
          <p:cNvSpPr/>
          <p:nvPr/>
        </p:nvSpPr>
        <p:spPr>
          <a:xfrm>
            <a:off x="3289542" y="3220165"/>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2" name="Imagen 11">
            <a:extLst>
              <a:ext uri="{FF2B5EF4-FFF2-40B4-BE49-F238E27FC236}">
                <a16:creationId xmlns:a16="http://schemas.microsoft.com/office/drawing/2014/main" id="{1298160D-E158-47AE-92E6-BD54A8736EF0}"/>
              </a:ext>
            </a:extLst>
          </p:cNvPr>
          <p:cNvPicPr>
            <a:picLocks noChangeAspect="1"/>
          </p:cNvPicPr>
          <p:nvPr/>
        </p:nvPicPr>
        <p:blipFill>
          <a:blip r:embed="rId5"/>
          <a:stretch>
            <a:fillRect/>
          </a:stretch>
        </p:blipFill>
        <p:spPr>
          <a:xfrm>
            <a:off x="2340381" y="3675029"/>
            <a:ext cx="4314407" cy="2750938"/>
          </a:xfrm>
          <a:prstGeom prst="rect">
            <a:avLst/>
          </a:prstGeom>
        </p:spPr>
      </p:pic>
    </p:spTree>
    <p:extLst>
      <p:ext uri="{BB962C8B-B14F-4D97-AF65-F5344CB8AC3E}">
        <p14:creationId xmlns:p14="http://schemas.microsoft.com/office/powerpoint/2010/main" val="3141804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1AAA1AB2-34B0-493D-9D1B-056AFAED7AF1}"/>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EJECUCIÓN DE GASTO FRISCO CORTE MARZO DE 2019</a:t>
            </a:r>
          </a:p>
          <a:p>
            <a:pPr algn="ctr">
              <a:defRPr/>
            </a:pPr>
            <a:endParaRPr lang="es-CO" sz="2400" dirty="0">
              <a:solidFill>
                <a:srgbClr val="0070C0"/>
              </a:solidFill>
              <a:latin typeface="+mn-lt"/>
              <a:ea typeface="+mn-ea"/>
              <a:cs typeface="Lato Regular"/>
            </a:endParaRPr>
          </a:p>
        </p:txBody>
      </p:sp>
      <p:pic>
        <p:nvPicPr>
          <p:cNvPr id="13" name="Imagen 12">
            <a:extLst>
              <a:ext uri="{FF2B5EF4-FFF2-40B4-BE49-F238E27FC236}">
                <a16:creationId xmlns:a16="http://schemas.microsoft.com/office/drawing/2014/main" id="{6DE40762-B25B-4F27-93E6-118190F3FE94}"/>
              </a:ext>
            </a:extLst>
          </p:cNvPr>
          <p:cNvPicPr>
            <a:picLocks noChangeAspect="1"/>
          </p:cNvPicPr>
          <p:nvPr/>
        </p:nvPicPr>
        <p:blipFill>
          <a:blip r:embed="rId4"/>
          <a:stretch>
            <a:fillRect/>
          </a:stretch>
        </p:blipFill>
        <p:spPr>
          <a:xfrm>
            <a:off x="58311" y="1536969"/>
            <a:ext cx="9027377" cy="1621757"/>
          </a:xfrm>
          <a:prstGeom prst="rect">
            <a:avLst/>
          </a:prstGeom>
        </p:spPr>
      </p:pic>
      <p:sp>
        <p:nvSpPr>
          <p:cNvPr id="2" name="Rectángulo 1">
            <a:extLst>
              <a:ext uri="{FF2B5EF4-FFF2-40B4-BE49-F238E27FC236}">
                <a16:creationId xmlns:a16="http://schemas.microsoft.com/office/drawing/2014/main" id="{C5F19B56-4105-4B0E-AEFE-CC145436FC44}"/>
              </a:ext>
            </a:extLst>
          </p:cNvPr>
          <p:cNvSpPr/>
          <p:nvPr/>
        </p:nvSpPr>
        <p:spPr>
          <a:xfrm>
            <a:off x="767661" y="1081371"/>
            <a:ext cx="2199641" cy="369332"/>
          </a:xfrm>
          <a:prstGeom prst="rect">
            <a:avLst/>
          </a:prstGeom>
        </p:spPr>
        <p:txBody>
          <a:bodyPr wrap="none">
            <a:spAutoFit/>
          </a:bodyPr>
          <a:lstStyle/>
          <a:p>
            <a:r>
              <a:rPr lang="es-ES" dirty="0">
                <a:solidFill>
                  <a:srgbClr val="0070C0"/>
                </a:solidFill>
              </a:rPr>
              <a:t>SIN TRANSFERENCIAS</a:t>
            </a:r>
            <a:endParaRPr lang="es-CO" dirty="0"/>
          </a:p>
        </p:txBody>
      </p:sp>
      <p:sp>
        <p:nvSpPr>
          <p:cNvPr id="14" name="Rectángulo 13">
            <a:extLst>
              <a:ext uri="{FF2B5EF4-FFF2-40B4-BE49-F238E27FC236}">
                <a16:creationId xmlns:a16="http://schemas.microsoft.com/office/drawing/2014/main" id="{8B650886-6E9B-47CC-AC0E-AA109A6F7976}"/>
              </a:ext>
            </a:extLst>
          </p:cNvPr>
          <p:cNvSpPr/>
          <p:nvPr/>
        </p:nvSpPr>
        <p:spPr>
          <a:xfrm>
            <a:off x="3179815" y="3323492"/>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5" name="Imagen 14">
            <a:extLst>
              <a:ext uri="{FF2B5EF4-FFF2-40B4-BE49-F238E27FC236}">
                <a16:creationId xmlns:a16="http://schemas.microsoft.com/office/drawing/2014/main" id="{FF88A747-9421-4BDB-8181-2B51F902F119}"/>
              </a:ext>
            </a:extLst>
          </p:cNvPr>
          <p:cNvPicPr>
            <a:picLocks noChangeAspect="1"/>
          </p:cNvPicPr>
          <p:nvPr/>
        </p:nvPicPr>
        <p:blipFill>
          <a:blip r:embed="rId5"/>
          <a:stretch>
            <a:fillRect/>
          </a:stretch>
        </p:blipFill>
        <p:spPr>
          <a:xfrm>
            <a:off x="2367812" y="3686699"/>
            <a:ext cx="4277813" cy="2721764"/>
          </a:xfrm>
          <a:prstGeom prst="rect">
            <a:avLst/>
          </a:prstGeom>
        </p:spPr>
      </p:pic>
    </p:spTree>
    <p:extLst>
      <p:ext uri="{BB962C8B-B14F-4D97-AF65-F5344CB8AC3E}">
        <p14:creationId xmlns:p14="http://schemas.microsoft.com/office/powerpoint/2010/main" val="3033354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1AAA1AB2-34B0-493D-9D1B-056AFAED7AF1}"/>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EJECUCIÓN TRANSFERENCIAS- CORTE MARZO DE 2019- FRISCO</a:t>
            </a:r>
          </a:p>
          <a:p>
            <a:pPr algn="ctr">
              <a:defRPr/>
            </a:pPr>
            <a:endParaRPr lang="es-CO" sz="24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00EA0E3E-BFCD-4AE8-8A18-980BBEB755A6}"/>
              </a:ext>
            </a:extLst>
          </p:cNvPr>
          <p:cNvPicPr>
            <a:picLocks noChangeAspect="1"/>
          </p:cNvPicPr>
          <p:nvPr/>
        </p:nvPicPr>
        <p:blipFill>
          <a:blip r:embed="rId4"/>
          <a:stretch>
            <a:fillRect/>
          </a:stretch>
        </p:blipFill>
        <p:spPr>
          <a:xfrm>
            <a:off x="223564" y="2083655"/>
            <a:ext cx="8737556" cy="2690690"/>
          </a:xfrm>
          <a:prstGeom prst="rect">
            <a:avLst/>
          </a:prstGeom>
        </p:spPr>
      </p:pic>
    </p:spTree>
    <p:extLst>
      <p:ext uri="{BB962C8B-B14F-4D97-AF65-F5344CB8AC3E}">
        <p14:creationId xmlns:p14="http://schemas.microsoft.com/office/powerpoint/2010/main" val="2161981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7" name="CuadroTexto 6">
            <a:extLst>
              <a:ext uri="{FF2B5EF4-FFF2-40B4-BE49-F238E27FC236}">
                <a16:creationId xmlns:a16="http://schemas.microsoft.com/office/drawing/2014/main" id="{855FBD03-3C9D-4F8C-826F-6A9BDAFA3C4A}"/>
              </a:ext>
            </a:extLst>
          </p:cNvPr>
          <p:cNvSpPr txBox="1"/>
          <p:nvPr/>
        </p:nvSpPr>
        <p:spPr>
          <a:xfrm>
            <a:off x="186367" y="2030889"/>
            <a:ext cx="9143999" cy="1938992"/>
          </a:xfrm>
          <a:prstGeom prst="rect">
            <a:avLst/>
          </a:prstGeom>
          <a:noFill/>
        </p:spPr>
        <p:txBody>
          <a:bodyPr wrap="square" rtlCol="0">
            <a:spAutoFit/>
          </a:bodyPr>
          <a:lstStyle/>
          <a:p>
            <a:pPr algn="ctr"/>
            <a:r>
              <a:rPr lang="es-CO" sz="4000" b="1" dirty="0">
                <a:solidFill>
                  <a:srgbClr val="000A8B"/>
                </a:solidFill>
              </a:rPr>
              <a:t>Ejecución Presupuestal de </a:t>
            </a:r>
          </a:p>
          <a:p>
            <a:pPr algn="ctr"/>
            <a:r>
              <a:rPr lang="es-CO" sz="4000" b="1" dirty="0">
                <a:solidFill>
                  <a:srgbClr val="000A8B"/>
                </a:solidFill>
              </a:rPr>
              <a:t>Gastos SAE</a:t>
            </a:r>
          </a:p>
          <a:p>
            <a:pPr algn="ctr"/>
            <a:r>
              <a:rPr lang="es-CO" sz="4000" b="1" dirty="0">
                <a:solidFill>
                  <a:srgbClr val="000A8B"/>
                </a:solidFill>
              </a:rPr>
              <a:t> Corte Marzo 2019</a:t>
            </a:r>
            <a:endParaRPr lang="es-ES" sz="4000" b="1" dirty="0">
              <a:solidFill>
                <a:srgbClr val="000A8B"/>
              </a:solidFill>
            </a:endParaRPr>
          </a:p>
        </p:txBody>
      </p:sp>
    </p:spTree>
    <p:extLst>
      <p:ext uri="{BB962C8B-B14F-4D97-AF65-F5344CB8AC3E}">
        <p14:creationId xmlns:p14="http://schemas.microsoft.com/office/powerpoint/2010/main" val="2912390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1AAA1AB2-34B0-493D-9D1B-056AFAED7AF1}"/>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EJECUCIÓN DE GASTO SAE CORTE MARZO DE 2019</a:t>
            </a:r>
          </a:p>
          <a:p>
            <a:pPr algn="ctr">
              <a:defRPr/>
            </a:pPr>
            <a:endParaRPr lang="es-CO" sz="24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E9FB4925-E6F0-4BD1-9FD4-919605C2273B}"/>
              </a:ext>
            </a:extLst>
          </p:cNvPr>
          <p:cNvPicPr>
            <a:picLocks noChangeAspect="1"/>
          </p:cNvPicPr>
          <p:nvPr/>
        </p:nvPicPr>
        <p:blipFill>
          <a:blip r:embed="rId4"/>
          <a:stretch>
            <a:fillRect/>
          </a:stretch>
        </p:blipFill>
        <p:spPr>
          <a:xfrm>
            <a:off x="345794" y="1233152"/>
            <a:ext cx="8452412" cy="1706836"/>
          </a:xfrm>
          <a:prstGeom prst="rect">
            <a:avLst/>
          </a:prstGeom>
        </p:spPr>
      </p:pic>
      <p:sp>
        <p:nvSpPr>
          <p:cNvPr id="9" name="Rectángulo 8">
            <a:extLst>
              <a:ext uri="{FF2B5EF4-FFF2-40B4-BE49-F238E27FC236}">
                <a16:creationId xmlns:a16="http://schemas.microsoft.com/office/drawing/2014/main" id="{14FFEDE3-3821-4B56-9A3B-FB665D4AE5B5}"/>
              </a:ext>
            </a:extLst>
          </p:cNvPr>
          <p:cNvSpPr/>
          <p:nvPr/>
        </p:nvSpPr>
        <p:spPr>
          <a:xfrm>
            <a:off x="3582149" y="3315898"/>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0" name="Imagen 9">
            <a:extLst>
              <a:ext uri="{FF2B5EF4-FFF2-40B4-BE49-F238E27FC236}">
                <a16:creationId xmlns:a16="http://schemas.microsoft.com/office/drawing/2014/main" id="{5ACD889E-728B-45D5-AA17-70FED9B7CC6E}"/>
              </a:ext>
            </a:extLst>
          </p:cNvPr>
          <p:cNvPicPr>
            <a:picLocks noChangeAspect="1"/>
          </p:cNvPicPr>
          <p:nvPr/>
        </p:nvPicPr>
        <p:blipFill>
          <a:blip r:embed="rId5"/>
          <a:stretch>
            <a:fillRect/>
          </a:stretch>
        </p:blipFill>
        <p:spPr>
          <a:xfrm>
            <a:off x="2748119" y="3680467"/>
            <a:ext cx="3842759" cy="2684368"/>
          </a:xfrm>
          <a:prstGeom prst="rect">
            <a:avLst/>
          </a:prstGeom>
        </p:spPr>
      </p:pic>
    </p:spTree>
    <p:extLst>
      <p:ext uri="{BB962C8B-B14F-4D97-AF65-F5344CB8AC3E}">
        <p14:creationId xmlns:p14="http://schemas.microsoft.com/office/powerpoint/2010/main" val="3831449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1110661" y="2359792"/>
            <a:ext cx="7217494" cy="1323439"/>
          </a:xfrm>
          <a:prstGeom prst="rect">
            <a:avLst/>
          </a:prstGeom>
          <a:noFill/>
        </p:spPr>
        <p:txBody>
          <a:bodyPr wrap="square" rtlCol="0">
            <a:spAutoFit/>
          </a:bodyPr>
          <a:lstStyle/>
          <a:p>
            <a:pPr algn="ctr"/>
            <a:r>
              <a:rPr lang="es-CO" sz="4000" dirty="0">
                <a:solidFill>
                  <a:srgbClr val="000A8B"/>
                </a:solidFill>
              </a:rPr>
              <a:t>4. INFORME PORTAFOLIO</a:t>
            </a:r>
          </a:p>
          <a:p>
            <a:pPr algn="ctr"/>
            <a:r>
              <a:rPr lang="es-CO" sz="4000" dirty="0">
                <a:solidFill>
                  <a:srgbClr val="000A8B"/>
                </a:solidFill>
              </a:rPr>
              <a:t> AL 30 DE ABRIL DE 2019</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66714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8" name="Título 1">
            <a:extLst>
              <a:ext uri="{FF2B5EF4-FFF2-40B4-BE49-F238E27FC236}">
                <a16:creationId xmlns:a16="http://schemas.microsoft.com/office/drawing/2014/main" id="{1AAA1AB2-34B0-493D-9D1B-056AFAED7AF1}"/>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COMPOSICION PORTAFOLIO</a:t>
            </a:r>
          </a:p>
          <a:p>
            <a:pPr algn="ctr"/>
            <a:r>
              <a:rPr lang="es-ES" sz="2400" dirty="0">
                <a:solidFill>
                  <a:srgbClr val="0070C0"/>
                </a:solidFill>
                <a:latin typeface="+mn-lt"/>
                <a:ea typeface="+mn-ea"/>
              </a:rPr>
              <a:t>ABRIL 2019</a:t>
            </a:r>
          </a:p>
          <a:p>
            <a:pPr algn="ctr">
              <a:defRPr/>
            </a:pPr>
            <a:endParaRPr lang="es-CO" sz="2400" dirty="0">
              <a:solidFill>
                <a:srgbClr val="0070C0"/>
              </a:solidFill>
              <a:latin typeface="+mn-lt"/>
              <a:ea typeface="+mn-ea"/>
              <a:cs typeface="Lato Regular"/>
            </a:endParaRPr>
          </a:p>
        </p:txBody>
      </p:sp>
      <p:pic>
        <p:nvPicPr>
          <p:cNvPr id="11" name="Imagen 10">
            <a:extLst>
              <a:ext uri="{FF2B5EF4-FFF2-40B4-BE49-F238E27FC236}">
                <a16:creationId xmlns:a16="http://schemas.microsoft.com/office/drawing/2014/main" id="{F361C9FE-2877-49A6-9529-1DFD938DC7A6}"/>
              </a:ext>
            </a:extLst>
          </p:cNvPr>
          <p:cNvPicPr>
            <a:picLocks noChangeAspect="1"/>
          </p:cNvPicPr>
          <p:nvPr/>
        </p:nvPicPr>
        <p:blipFill>
          <a:blip r:embed="rId4"/>
          <a:stretch>
            <a:fillRect/>
          </a:stretch>
        </p:blipFill>
        <p:spPr>
          <a:xfrm>
            <a:off x="567966" y="965265"/>
            <a:ext cx="7835370" cy="2266953"/>
          </a:xfrm>
          <a:prstGeom prst="rect">
            <a:avLst/>
          </a:prstGeom>
        </p:spPr>
      </p:pic>
      <p:graphicFrame>
        <p:nvGraphicFramePr>
          <p:cNvPr id="12" name="Gráfico 11">
            <a:extLst>
              <a:ext uri="{FF2B5EF4-FFF2-40B4-BE49-F238E27FC236}">
                <a16:creationId xmlns:a16="http://schemas.microsoft.com/office/drawing/2014/main" id="{CE8137A5-2BC2-4AB8-8E61-B0049F80F703}"/>
              </a:ext>
            </a:extLst>
          </p:cNvPr>
          <p:cNvGraphicFramePr>
            <a:graphicFrameLocks/>
          </p:cNvGraphicFramePr>
          <p:nvPr>
            <p:extLst>
              <p:ext uri="{D42A27DB-BD31-4B8C-83A1-F6EECF244321}">
                <p14:modId xmlns:p14="http://schemas.microsoft.com/office/powerpoint/2010/main" val="3680715293"/>
              </p:ext>
            </p:extLst>
          </p:nvPr>
        </p:nvGraphicFramePr>
        <p:xfrm>
          <a:off x="866531" y="3525045"/>
          <a:ext cx="7410938" cy="267362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4909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graphicFrame>
        <p:nvGraphicFramePr>
          <p:cNvPr id="7" name="Objeto 6">
            <a:extLst>
              <a:ext uri="{FF2B5EF4-FFF2-40B4-BE49-F238E27FC236}">
                <a16:creationId xmlns:a16="http://schemas.microsoft.com/office/drawing/2014/main" id="{CD1753A3-3301-47A8-ACB6-01A40F23C8DD}"/>
              </a:ext>
            </a:extLst>
          </p:cNvPr>
          <p:cNvGraphicFramePr>
            <a:graphicFrameLocks noChangeAspect="1"/>
          </p:cNvGraphicFramePr>
          <p:nvPr>
            <p:extLst>
              <p:ext uri="{D42A27DB-BD31-4B8C-83A1-F6EECF244321}">
                <p14:modId xmlns:p14="http://schemas.microsoft.com/office/powerpoint/2010/main" val="327737093"/>
              </p:ext>
            </p:extLst>
          </p:nvPr>
        </p:nvGraphicFramePr>
        <p:xfrm>
          <a:off x="217229" y="955736"/>
          <a:ext cx="3679373" cy="1609725"/>
        </p:xfrm>
        <a:graphic>
          <a:graphicData uri="http://schemas.openxmlformats.org/presentationml/2006/ole">
            <mc:AlternateContent xmlns:mc="http://schemas.openxmlformats.org/markup-compatibility/2006">
              <mc:Choice xmlns:v="urn:schemas-microsoft-com:vml" Requires="v">
                <p:oleObj spid="_x0000_s1106" name="Worksheet" r:id="rId5" imgW="2847908" imgH="1609718" progId="Excel.Sheet.12">
                  <p:embed/>
                </p:oleObj>
              </mc:Choice>
              <mc:Fallback>
                <p:oleObj name="Worksheet" r:id="rId5" imgW="2847908" imgH="1609718" progId="Excel.Sheet.12">
                  <p:embed/>
                  <p:pic>
                    <p:nvPicPr>
                      <p:cNvPr id="3" name="Objeto 2">
                        <a:extLst>
                          <a:ext uri="{FF2B5EF4-FFF2-40B4-BE49-F238E27FC236}">
                            <a16:creationId xmlns:a16="http://schemas.microsoft.com/office/drawing/2014/main" id="{4A775E79-D348-4A6F-BBCB-432E20E63646}"/>
                          </a:ext>
                        </a:extLst>
                      </p:cNvPr>
                      <p:cNvPicPr/>
                      <p:nvPr/>
                    </p:nvPicPr>
                    <p:blipFill>
                      <a:blip r:embed="rId6"/>
                      <a:stretch>
                        <a:fillRect/>
                      </a:stretch>
                    </p:blipFill>
                    <p:spPr>
                      <a:xfrm>
                        <a:off x="217229" y="955736"/>
                        <a:ext cx="3679373" cy="1609725"/>
                      </a:xfrm>
                      <a:prstGeom prst="rect">
                        <a:avLst/>
                      </a:prstGeom>
                    </p:spPr>
                  </p:pic>
                </p:oleObj>
              </mc:Fallback>
            </mc:AlternateContent>
          </a:graphicData>
        </a:graphic>
      </p:graphicFrame>
      <p:graphicFrame>
        <p:nvGraphicFramePr>
          <p:cNvPr id="8" name="Objeto 7">
            <a:extLst>
              <a:ext uri="{FF2B5EF4-FFF2-40B4-BE49-F238E27FC236}">
                <a16:creationId xmlns:a16="http://schemas.microsoft.com/office/drawing/2014/main" id="{5EADD318-9788-4CF5-918B-DC8C788FF4EC}"/>
              </a:ext>
            </a:extLst>
          </p:cNvPr>
          <p:cNvGraphicFramePr>
            <a:graphicFrameLocks noChangeAspect="1"/>
          </p:cNvGraphicFramePr>
          <p:nvPr>
            <p:extLst>
              <p:ext uri="{D42A27DB-BD31-4B8C-83A1-F6EECF244321}">
                <p14:modId xmlns:p14="http://schemas.microsoft.com/office/powerpoint/2010/main" val="252536141"/>
              </p:ext>
            </p:extLst>
          </p:nvPr>
        </p:nvGraphicFramePr>
        <p:xfrm>
          <a:off x="4773336" y="955735"/>
          <a:ext cx="3909270" cy="1609725"/>
        </p:xfrm>
        <a:graphic>
          <a:graphicData uri="http://schemas.openxmlformats.org/presentationml/2006/ole">
            <mc:AlternateContent xmlns:mc="http://schemas.openxmlformats.org/markup-compatibility/2006">
              <mc:Choice xmlns:v="urn:schemas-microsoft-com:vml" Requires="v">
                <p:oleObj spid="_x0000_s1107" name="Worksheet" r:id="rId7" imgW="2847908" imgH="2067078" progId="Excel.Sheet.12">
                  <p:embed/>
                </p:oleObj>
              </mc:Choice>
              <mc:Fallback>
                <p:oleObj name="Worksheet" r:id="rId7" imgW="2847908" imgH="2067078" progId="Excel.Sheet.12">
                  <p:embed/>
                  <p:pic>
                    <p:nvPicPr>
                      <p:cNvPr id="4" name="Objeto 3">
                        <a:extLst>
                          <a:ext uri="{FF2B5EF4-FFF2-40B4-BE49-F238E27FC236}">
                            <a16:creationId xmlns:a16="http://schemas.microsoft.com/office/drawing/2014/main" id="{53165C5A-3E29-41ED-B22D-CDF989F6A663}"/>
                          </a:ext>
                        </a:extLst>
                      </p:cNvPr>
                      <p:cNvPicPr/>
                      <p:nvPr/>
                    </p:nvPicPr>
                    <p:blipFill>
                      <a:blip r:embed="rId8"/>
                      <a:stretch>
                        <a:fillRect/>
                      </a:stretch>
                    </p:blipFill>
                    <p:spPr>
                      <a:xfrm>
                        <a:off x="4773336" y="955735"/>
                        <a:ext cx="3909270" cy="1609725"/>
                      </a:xfrm>
                      <a:prstGeom prst="rect">
                        <a:avLst/>
                      </a:prstGeom>
                    </p:spPr>
                  </p:pic>
                </p:oleObj>
              </mc:Fallback>
            </mc:AlternateContent>
          </a:graphicData>
        </a:graphic>
      </p:graphicFrame>
      <p:graphicFrame>
        <p:nvGraphicFramePr>
          <p:cNvPr id="9" name="Gráfico 8">
            <a:extLst>
              <a:ext uri="{FF2B5EF4-FFF2-40B4-BE49-F238E27FC236}">
                <a16:creationId xmlns:a16="http://schemas.microsoft.com/office/drawing/2014/main" id="{78930FBC-BC14-431C-BB66-BF982A489992}"/>
              </a:ext>
            </a:extLst>
          </p:cNvPr>
          <p:cNvGraphicFramePr>
            <a:graphicFrameLocks/>
          </p:cNvGraphicFramePr>
          <p:nvPr>
            <p:extLst>
              <p:ext uri="{D42A27DB-BD31-4B8C-83A1-F6EECF244321}">
                <p14:modId xmlns:p14="http://schemas.microsoft.com/office/powerpoint/2010/main" val="2164751628"/>
              </p:ext>
            </p:extLst>
          </p:nvPr>
        </p:nvGraphicFramePr>
        <p:xfrm>
          <a:off x="355774" y="2986482"/>
          <a:ext cx="3900548" cy="350413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0" name="Gráfico 9">
            <a:extLst>
              <a:ext uri="{FF2B5EF4-FFF2-40B4-BE49-F238E27FC236}">
                <a16:creationId xmlns:a16="http://schemas.microsoft.com/office/drawing/2014/main" id="{CDEE4D63-16AE-4333-A633-03DD54D1EB45}"/>
              </a:ext>
            </a:extLst>
          </p:cNvPr>
          <p:cNvGraphicFramePr>
            <a:graphicFrameLocks/>
          </p:cNvGraphicFramePr>
          <p:nvPr>
            <p:extLst>
              <p:ext uri="{D42A27DB-BD31-4B8C-83A1-F6EECF244321}">
                <p14:modId xmlns:p14="http://schemas.microsoft.com/office/powerpoint/2010/main" val="2759333740"/>
              </p:ext>
            </p:extLst>
          </p:nvPr>
        </p:nvGraphicFramePr>
        <p:xfrm>
          <a:off x="4393035" y="2925064"/>
          <a:ext cx="4568672" cy="3533936"/>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984992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ES" sz="2400" dirty="0">
                <a:solidFill>
                  <a:srgbClr val="0070C0"/>
                </a:solidFill>
                <a:latin typeface="+mn-lt"/>
                <a:ea typeface="+mn-ea"/>
              </a:rPr>
              <a:t>CONCENTRACION PORTAFOLIO DE INVERSIONES ABRIL 2019 </a:t>
            </a: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graphicFrame>
        <p:nvGraphicFramePr>
          <p:cNvPr id="10" name="Objeto 9">
            <a:extLst>
              <a:ext uri="{FF2B5EF4-FFF2-40B4-BE49-F238E27FC236}">
                <a16:creationId xmlns:a16="http://schemas.microsoft.com/office/drawing/2014/main" id="{FA145AF4-225B-46F7-8CC0-5FA8FF4EDF5C}"/>
              </a:ext>
            </a:extLst>
          </p:cNvPr>
          <p:cNvGraphicFramePr>
            <a:graphicFrameLocks noChangeAspect="1"/>
          </p:cNvGraphicFramePr>
          <p:nvPr>
            <p:extLst>
              <p:ext uri="{D42A27DB-BD31-4B8C-83A1-F6EECF244321}">
                <p14:modId xmlns:p14="http://schemas.microsoft.com/office/powerpoint/2010/main" val="746294906"/>
              </p:ext>
            </p:extLst>
          </p:nvPr>
        </p:nvGraphicFramePr>
        <p:xfrm>
          <a:off x="573844" y="1100879"/>
          <a:ext cx="8039213" cy="5144413"/>
        </p:xfrm>
        <a:graphic>
          <a:graphicData uri="http://schemas.openxmlformats.org/presentationml/2006/ole">
            <mc:AlternateContent xmlns:mc="http://schemas.openxmlformats.org/markup-compatibility/2006">
              <mc:Choice xmlns:v="urn:schemas-microsoft-com:vml" Requires="v">
                <p:oleObj spid="_x0000_s2090" name="Worksheet" r:id="rId5" imgW="6972390" imgH="5353183" progId="Excel.Sheet.12">
                  <p:embed/>
                </p:oleObj>
              </mc:Choice>
              <mc:Fallback>
                <p:oleObj name="Worksheet" r:id="rId5" imgW="6972390" imgH="5353183" progId="Excel.Sheet.12">
                  <p:embed/>
                  <p:pic>
                    <p:nvPicPr>
                      <p:cNvPr id="5" name="Objeto 4">
                        <a:extLst>
                          <a:ext uri="{FF2B5EF4-FFF2-40B4-BE49-F238E27FC236}">
                            <a16:creationId xmlns:a16="http://schemas.microsoft.com/office/drawing/2014/main" id="{A47E33F4-9BC5-45C9-BFB8-F7F86752C3CD}"/>
                          </a:ext>
                        </a:extLst>
                      </p:cNvPr>
                      <p:cNvPicPr/>
                      <p:nvPr/>
                    </p:nvPicPr>
                    <p:blipFill>
                      <a:blip r:embed="rId6"/>
                      <a:stretch>
                        <a:fillRect/>
                      </a:stretch>
                    </p:blipFill>
                    <p:spPr>
                      <a:xfrm>
                        <a:off x="573844" y="1100879"/>
                        <a:ext cx="8039213" cy="5144413"/>
                      </a:xfrm>
                      <a:prstGeom prst="rect">
                        <a:avLst/>
                      </a:prstGeom>
                    </p:spPr>
                  </p:pic>
                </p:oleObj>
              </mc:Fallback>
            </mc:AlternateContent>
          </a:graphicData>
        </a:graphic>
      </p:graphicFrame>
    </p:spTree>
    <p:extLst>
      <p:ext uri="{BB962C8B-B14F-4D97-AF65-F5344CB8AC3E}">
        <p14:creationId xmlns:p14="http://schemas.microsoft.com/office/powerpoint/2010/main" val="1585997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ES" sz="2400" dirty="0">
                <a:solidFill>
                  <a:srgbClr val="0070C0"/>
                </a:solidFill>
                <a:latin typeface="+mn-lt"/>
                <a:ea typeface="+mn-ea"/>
              </a:rPr>
              <a:t>HECHOS RELEVANTES PORTAFOLIO DE INVERSIONES ABRIL 2019</a:t>
            </a: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8" name="CuadroTexto 7">
            <a:extLst>
              <a:ext uri="{FF2B5EF4-FFF2-40B4-BE49-F238E27FC236}">
                <a16:creationId xmlns:a16="http://schemas.microsoft.com/office/drawing/2014/main" id="{60EEB25F-0DC1-4DE2-818F-AE357537BA19}"/>
              </a:ext>
            </a:extLst>
          </p:cNvPr>
          <p:cNvSpPr txBox="1"/>
          <p:nvPr/>
        </p:nvSpPr>
        <p:spPr>
          <a:xfrm>
            <a:off x="573844" y="1308347"/>
            <a:ext cx="3184424" cy="3416320"/>
          </a:xfrm>
          <a:prstGeom prst="rect">
            <a:avLst/>
          </a:prstGeom>
          <a:noFill/>
        </p:spPr>
        <p:txBody>
          <a:bodyPr wrap="square" rtlCol="0">
            <a:spAutoFit/>
          </a:bodyPr>
          <a:lstStyle/>
          <a:p>
            <a:r>
              <a:rPr lang="es-CO" b="1" dirty="0">
                <a:solidFill>
                  <a:srgbClr val="000A8B"/>
                </a:solidFill>
              </a:rPr>
              <a:t>Valoración Portafolio Incautado</a:t>
            </a:r>
          </a:p>
          <a:p>
            <a:endParaRPr lang="es-CO" dirty="0"/>
          </a:p>
          <a:p>
            <a:pPr marL="285750" indent="-285750">
              <a:buFont typeface="Arial" panose="020B0604020202020204" pitchFamily="34" charset="0"/>
              <a:buChar char="•"/>
            </a:pPr>
            <a:r>
              <a:rPr lang="es-CO" dirty="0"/>
              <a:t>Los TES se valoraron en $1,419,651,860 (0,71%)</a:t>
            </a:r>
          </a:p>
          <a:p>
            <a:pPr marL="285750" indent="-285750">
              <a:buFont typeface="Arial" panose="020B0604020202020204" pitchFamily="34" charset="0"/>
              <a:buChar char="•"/>
            </a:pPr>
            <a:r>
              <a:rPr lang="es-CO" dirty="0"/>
              <a:t>Los CDT se valoraron en $860,145,064 (0,41%)</a:t>
            </a:r>
          </a:p>
          <a:p>
            <a:pPr marL="285750" indent="-285750">
              <a:buFont typeface="Arial" panose="020B0604020202020204" pitchFamily="34" charset="0"/>
              <a:buChar char="•"/>
            </a:pPr>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pic>
        <p:nvPicPr>
          <p:cNvPr id="11" name="Picture 6" descr="analisis financieros">
            <a:extLst>
              <a:ext uri="{FF2B5EF4-FFF2-40B4-BE49-F238E27FC236}">
                <a16:creationId xmlns:a16="http://schemas.microsoft.com/office/drawing/2014/main" id="{1255A913-057F-4521-9D85-918FFF2215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844" y="3605049"/>
            <a:ext cx="2870731" cy="2164571"/>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B0D3217-4F21-4652-A3A2-3EE632D6E4DC}"/>
              </a:ext>
            </a:extLst>
          </p:cNvPr>
          <p:cNvSpPr txBox="1"/>
          <p:nvPr/>
        </p:nvSpPr>
        <p:spPr>
          <a:xfrm>
            <a:off x="4971073" y="1308347"/>
            <a:ext cx="3184424" cy="1754326"/>
          </a:xfrm>
          <a:prstGeom prst="rect">
            <a:avLst/>
          </a:prstGeom>
          <a:noFill/>
        </p:spPr>
        <p:txBody>
          <a:bodyPr wrap="square" rtlCol="0">
            <a:spAutoFit/>
          </a:bodyPr>
          <a:lstStyle/>
          <a:p>
            <a:r>
              <a:rPr lang="es-CO" b="1" dirty="0">
                <a:solidFill>
                  <a:srgbClr val="000A8B"/>
                </a:solidFill>
              </a:rPr>
              <a:t>Valoración Portafolio Extinto</a:t>
            </a:r>
          </a:p>
          <a:p>
            <a:endParaRPr lang="es-CO" dirty="0"/>
          </a:p>
          <a:p>
            <a:pPr marL="285750" indent="-285750">
              <a:buFont typeface="Arial" panose="020B0604020202020204" pitchFamily="34" charset="0"/>
              <a:buChar char="•"/>
            </a:pPr>
            <a:r>
              <a:rPr lang="es-CO" dirty="0"/>
              <a:t>Los TES se valoraron en $334,658,883.15 (0,53%)</a:t>
            </a:r>
          </a:p>
          <a:p>
            <a:endParaRPr lang="es-CO" dirty="0"/>
          </a:p>
          <a:p>
            <a:pPr marL="285750" indent="-285750">
              <a:buFont typeface="Arial" panose="020B0604020202020204" pitchFamily="34" charset="0"/>
              <a:buChar char="•"/>
            </a:pPr>
            <a:endParaRPr lang="es-CO" dirty="0"/>
          </a:p>
        </p:txBody>
      </p:sp>
      <p:sp>
        <p:nvSpPr>
          <p:cNvPr id="13" name="CuadroTexto 12">
            <a:extLst>
              <a:ext uri="{FF2B5EF4-FFF2-40B4-BE49-F238E27FC236}">
                <a16:creationId xmlns:a16="http://schemas.microsoft.com/office/drawing/2014/main" id="{8B49183C-A0D4-4647-ABD2-585E7F2B43E6}"/>
              </a:ext>
            </a:extLst>
          </p:cNvPr>
          <p:cNvSpPr txBox="1"/>
          <p:nvPr/>
        </p:nvSpPr>
        <p:spPr>
          <a:xfrm>
            <a:off x="4971073" y="3297493"/>
            <a:ext cx="3184424" cy="2585323"/>
          </a:xfrm>
          <a:prstGeom prst="rect">
            <a:avLst/>
          </a:prstGeom>
          <a:noFill/>
        </p:spPr>
        <p:txBody>
          <a:bodyPr wrap="square" rtlCol="0">
            <a:spAutoFit/>
          </a:bodyPr>
          <a:lstStyle/>
          <a:p>
            <a:pPr algn="ctr"/>
            <a:r>
              <a:rPr lang="es-CO" b="1" dirty="0">
                <a:solidFill>
                  <a:srgbClr val="000A8B"/>
                </a:solidFill>
              </a:rPr>
              <a:t>Vencimiento TES Portafolio Extinto</a:t>
            </a:r>
          </a:p>
          <a:p>
            <a:endParaRPr lang="es-CO" dirty="0"/>
          </a:p>
          <a:p>
            <a:pPr marL="285750" indent="-285750">
              <a:buFont typeface="Arial" panose="020B0604020202020204" pitchFamily="34" charset="0"/>
              <a:buChar char="•"/>
            </a:pPr>
            <a:r>
              <a:rPr lang="es-CO" dirty="0"/>
              <a:t>Recibimos del vencimiento  TES capital por valor de $17,212,678,815.8 y rendimientos financieros $5,706,155,519.35</a:t>
            </a:r>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707089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472183" y="286019"/>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ES" sz="2400" dirty="0">
                <a:solidFill>
                  <a:srgbClr val="0070C0"/>
                </a:solidFill>
                <a:latin typeface="+mn-lt"/>
                <a:ea typeface="+mn-ea"/>
              </a:rPr>
              <a:t>PORTAFOLIO RECURSOS PROPIOS SAE ABRIL 2019 </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graphicFrame>
        <p:nvGraphicFramePr>
          <p:cNvPr id="8" name="Objeto 7">
            <a:extLst>
              <a:ext uri="{FF2B5EF4-FFF2-40B4-BE49-F238E27FC236}">
                <a16:creationId xmlns:a16="http://schemas.microsoft.com/office/drawing/2014/main" id="{2CEF8EC3-9807-4A5F-84F2-E1854DB1333C}"/>
              </a:ext>
            </a:extLst>
          </p:cNvPr>
          <p:cNvGraphicFramePr>
            <a:graphicFrameLocks noChangeAspect="1"/>
          </p:cNvGraphicFramePr>
          <p:nvPr>
            <p:extLst>
              <p:ext uri="{D42A27DB-BD31-4B8C-83A1-F6EECF244321}">
                <p14:modId xmlns:p14="http://schemas.microsoft.com/office/powerpoint/2010/main" val="102881829"/>
              </p:ext>
            </p:extLst>
          </p:nvPr>
        </p:nvGraphicFramePr>
        <p:xfrm>
          <a:off x="698879" y="1499886"/>
          <a:ext cx="7859905" cy="996426"/>
        </p:xfrm>
        <a:graphic>
          <a:graphicData uri="http://schemas.openxmlformats.org/presentationml/2006/ole">
            <mc:AlternateContent xmlns:mc="http://schemas.openxmlformats.org/markup-compatibility/2006">
              <mc:Choice xmlns:v="urn:schemas-microsoft-com:vml" Requires="v">
                <p:oleObj spid="_x0000_s3114" name="Worksheet" r:id="rId5" imgW="6667590" imgH="771704" progId="Excel.Sheet.12">
                  <p:embed/>
                </p:oleObj>
              </mc:Choice>
              <mc:Fallback>
                <p:oleObj name="Worksheet" r:id="rId5" imgW="6667590" imgH="771704" progId="Excel.Sheet.12">
                  <p:embed/>
                  <p:pic>
                    <p:nvPicPr>
                      <p:cNvPr id="4" name="Objeto 3">
                        <a:extLst>
                          <a:ext uri="{FF2B5EF4-FFF2-40B4-BE49-F238E27FC236}">
                            <a16:creationId xmlns:a16="http://schemas.microsoft.com/office/drawing/2014/main" id="{720EFED2-3060-4523-823F-42B58097E5EB}"/>
                          </a:ext>
                        </a:extLst>
                      </p:cNvPr>
                      <p:cNvPicPr/>
                      <p:nvPr/>
                    </p:nvPicPr>
                    <p:blipFill>
                      <a:blip r:embed="rId6"/>
                      <a:stretch>
                        <a:fillRect/>
                      </a:stretch>
                    </p:blipFill>
                    <p:spPr>
                      <a:xfrm>
                        <a:off x="698879" y="1499886"/>
                        <a:ext cx="7859905" cy="996426"/>
                      </a:xfrm>
                      <a:prstGeom prst="rect">
                        <a:avLst/>
                      </a:prstGeom>
                    </p:spPr>
                  </p:pic>
                </p:oleObj>
              </mc:Fallback>
            </mc:AlternateContent>
          </a:graphicData>
        </a:graphic>
      </p:graphicFrame>
      <p:sp>
        <p:nvSpPr>
          <p:cNvPr id="11" name="CuadroTexto 10">
            <a:extLst>
              <a:ext uri="{FF2B5EF4-FFF2-40B4-BE49-F238E27FC236}">
                <a16:creationId xmlns:a16="http://schemas.microsoft.com/office/drawing/2014/main" id="{CAFCBEEE-1550-4644-B737-21732E0591D4}"/>
              </a:ext>
            </a:extLst>
          </p:cNvPr>
          <p:cNvSpPr txBox="1"/>
          <p:nvPr/>
        </p:nvSpPr>
        <p:spPr>
          <a:xfrm>
            <a:off x="6529418" y="1205182"/>
            <a:ext cx="2116394" cy="276999"/>
          </a:xfrm>
          <a:prstGeom prst="rect">
            <a:avLst/>
          </a:prstGeom>
          <a:noFill/>
        </p:spPr>
        <p:txBody>
          <a:bodyPr wrap="square" rtlCol="0">
            <a:spAutoFit/>
          </a:bodyPr>
          <a:lstStyle/>
          <a:p>
            <a:r>
              <a:rPr lang="es-CO" sz="1200" dirty="0"/>
              <a:t>Cifras en Millones de Pesos</a:t>
            </a:r>
          </a:p>
        </p:txBody>
      </p:sp>
      <p:graphicFrame>
        <p:nvGraphicFramePr>
          <p:cNvPr id="12" name="Gráfico 11">
            <a:extLst>
              <a:ext uri="{FF2B5EF4-FFF2-40B4-BE49-F238E27FC236}">
                <a16:creationId xmlns:a16="http://schemas.microsoft.com/office/drawing/2014/main" id="{6C74E794-81DB-4D2D-804E-BF63396B4B11}"/>
              </a:ext>
            </a:extLst>
          </p:cNvPr>
          <p:cNvGraphicFramePr>
            <a:graphicFrameLocks/>
          </p:cNvGraphicFramePr>
          <p:nvPr>
            <p:extLst>
              <p:ext uri="{D42A27DB-BD31-4B8C-83A1-F6EECF244321}">
                <p14:modId xmlns:p14="http://schemas.microsoft.com/office/powerpoint/2010/main" val="62547100"/>
              </p:ext>
            </p:extLst>
          </p:nvPr>
        </p:nvGraphicFramePr>
        <p:xfrm>
          <a:off x="253423" y="2902083"/>
          <a:ext cx="4416847" cy="300513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Gráfico 12">
            <a:extLst>
              <a:ext uri="{FF2B5EF4-FFF2-40B4-BE49-F238E27FC236}">
                <a16:creationId xmlns:a16="http://schemas.microsoft.com/office/drawing/2014/main" id="{A7AB1027-C0A3-4962-8E30-B49F2474AFDB}"/>
              </a:ext>
            </a:extLst>
          </p:cNvPr>
          <p:cNvGraphicFramePr>
            <a:graphicFrameLocks/>
          </p:cNvGraphicFramePr>
          <p:nvPr>
            <p:extLst>
              <p:ext uri="{D42A27DB-BD31-4B8C-83A1-F6EECF244321}">
                <p14:modId xmlns:p14="http://schemas.microsoft.com/office/powerpoint/2010/main" val="3088163926"/>
              </p:ext>
            </p:extLst>
          </p:nvPr>
        </p:nvGraphicFramePr>
        <p:xfrm>
          <a:off x="4670270" y="2902083"/>
          <a:ext cx="4262978" cy="312568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3015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606288" y="652475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658368" y="1646560"/>
            <a:ext cx="8010144" cy="3170099"/>
          </a:xfrm>
          <a:prstGeom prst="rect">
            <a:avLst/>
          </a:prstGeom>
          <a:noFill/>
        </p:spPr>
        <p:txBody>
          <a:bodyPr wrap="square" rtlCol="0">
            <a:spAutoFit/>
          </a:bodyPr>
          <a:lstStyle/>
          <a:p>
            <a:pPr algn="ctr"/>
            <a:r>
              <a:rPr lang="es-CO" sz="4000" dirty="0">
                <a:solidFill>
                  <a:srgbClr val="000A8B"/>
                </a:solidFill>
              </a:rPr>
              <a:t>5. PRESENTACIÓN GERENCIA COMERCIAL</a:t>
            </a:r>
          </a:p>
          <a:p>
            <a:pPr algn="ctr"/>
            <a:endParaRPr lang="es-CO" sz="4000" dirty="0">
              <a:solidFill>
                <a:srgbClr val="000A8B"/>
              </a:solidFill>
            </a:endParaRPr>
          </a:p>
          <a:p>
            <a:pPr algn="ctr"/>
            <a:r>
              <a:rPr lang="es-CO" sz="4000" dirty="0">
                <a:solidFill>
                  <a:srgbClr val="000A8B"/>
                </a:solidFill>
              </a:rPr>
              <a:t>Informe gestión Comercialización de inmuebles al cierre de abril de 2019</a:t>
            </a:r>
          </a:p>
        </p:txBody>
      </p:sp>
    </p:spTree>
    <p:extLst>
      <p:ext uri="{BB962C8B-B14F-4D97-AF65-F5344CB8AC3E}">
        <p14:creationId xmlns:p14="http://schemas.microsoft.com/office/powerpoint/2010/main" val="940410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472183" y="14538"/>
            <a:ext cx="455904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RESULTADO COMERCIALIZACIÓN INMUEBLES – CISA</a:t>
            </a: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8" name="CuadroTexto 7">
            <a:extLst>
              <a:ext uri="{FF2B5EF4-FFF2-40B4-BE49-F238E27FC236}">
                <a16:creationId xmlns:a16="http://schemas.microsoft.com/office/drawing/2014/main" id="{8878BE06-D472-445F-8996-18E169CDBCE0}"/>
              </a:ext>
            </a:extLst>
          </p:cNvPr>
          <p:cNvSpPr txBox="1"/>
          <p:nvPr/>
        </p:nvSpPr>
        <p:spPr>
          <a:xfrm>
            <a:off x="415063" y="1038657"/>
            <a:ext cx="3659976" cy="307777"/>
          </a:xfrm>
          <a:prstGeom prst="rect">
            <a:avLst/>
          </a:prstGeom>
          <a:noFill/>
        </p:spPr>
        <p:txBody>
          <a:bodyPr wrap="none" rtlCol="0">
            <a:spAutoFit/>
          </a:bodyPr>
          <a:lstStyle/>
          <a:p>
            <a:r>
              <a:rPr lang="es-CO" sz="1400" dirty="0">
                <a:solidFill>
                  <a:schemeClr val="accent1">
                    <a:lumMod val="75000"/>
                  </a:schemeClr>
                </a:solidFill>
                <a:latin typeface="Arial Narrow" panose="020B0606020202030204" pitchFamily="34" charset="0"/>
              </a:rPr>
              <a:t>Fecha inicio Contrato Interadministrativo: 31-07-2015</a:t>
            </a:r>
            <a:endParaRPr lang="es-CO" sz="2000" dirty="0">
              <a:solidFill>
                <a:schemeClr val="accent1">
                  <a:lumMod val="75000"/>
                </a:schemeClr>
              </a:solidFill>
              <a:latin typeface="Arial Narrow" panose="020B0606020202030204" pitchFamily="34" charset="0"/>
            </a:endParaRPr>
          </a:p>
        </p:txBody>
      </p:sp>
      <p:pic>
        <p:nvPicPr>
          <p:cNvPr id="11" name="Imagen 10">
            <a:extLst>
              <a:ext uri="{FF2B5EF4-FFF2-40B4-BE49-F238E27FC236}">
                <a16:creationId xmlns:a16="http://schemas.microsoft.com/office/drawing/2014/main" id="{7A93D80D-E843-4592-B84D-D66CF1490D4C}"/>
              </a:ext>
            </a:extLst>
          </p:cNvPr>
          <p:cNvPicPr>
            <a:picLocks noChangeAspect="1"/>
          </p:cNvPicPr>
          <p:nvPr/>
        </p:nvPicPr>
        <p:blipFill>
          <a:blip r:embed="rId4"/>
          <a:stretch>
            <a:fillRect/>
          </a:stretch>
        </p:blipFill>
        <p:spPr>
          <a:xfrm>
            <a:off x="499111" y="1456118"/>
            <a:ext cx="5043905" cy="1742950"/>
          </a:xfrm>
          <a:prstGeom prst="rect">
            <a:avLst/>
          </a:prstGeom>
        </p:spPr>
      </p:pic>
      <p:sp>
        <p:nvSpPr>
          <p:cNvPr id="12" name="CuadroTexto 11">
            <a:extLst>
              <a:ext uri="{FF2B5EF4-FFF2-40B4-BE49-F238E27FC236}">
                <a16:creationId xmlns:a16="http://schemas.microsoft.com/office/drawing/2014/main" id="{2F8C7A4A-E8B2-47C5-B4C5-F6677A1B781E}"/>
              </a:ext>
            </a:extLst>
          </p:cNvPr>
          <p:cNvSpPr txBox="1"/>
          <p:nvPr/>
        </p:nvSpPr>
        <p:spPr>
          <a:xfrm>
            <a:off x="5543016" y="1640229"/>
            <a:ext cx="3670853"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2">
                    <a:lumMod val="60000"/>
                    <a:lumOff val="40000"/>
                  </a:schemeClr>
                </a:solidFill>
              </a:rPr>
              <a:t>Participación anual - valor ventas.</a:t>
            </a:r>
          </a:p>
        </p:txBody>
      </p:sp>
      <p:graphicFrame>
        <p:nvGraphicFramePr>
          <p:cNvPr id="13" name="Gráfico 12">
            <a:extLst>
              <a:ext uri="{FF2B5EF4-FFF2-40B4-BE49-F238E27FC236}">
                <a16:creationId xmlns:a16="http://schemas.microsoft.com/office/drawing/2014/main" id="{AE0126D2-258A-4CA1-8D43-2717A58E4E96}"/>
              </a:ext>
            </a:extLst>
          </p:cNvPr>
          <p:cNvGraphicFramePr>
            <a:graphicFrameLocks/>
          </p:cNvGraphicFramePr>
          <p:nvPr>
            <p:extLst>
              <p:ext uri="{D42A27DB-BD31-4B8C-83A1-F6EECF244321}">
                <p14:modId xmlns:p14="http://schemas.microsoft.com/office/powerpoint/2010/main" val="3987521826"/>
              </p:ext>
            </p:extLst>
          </p:nvPr>
        </p:nvGraphicFramePr>
        <p:xfrm>
          <a:off x="5106654" y="197826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4" name="CuadroTexto 13">
            <a:extLst>
              <a:ext uri="{FF2B5EF4-FFF2-40B4-BE49-F238E27FC236}">
                <a16:creationId xmlns:a16="http://schemas.microsoft.com/office/drawing/2014/main" id="{3982D17B-F0D4-435D-A46A-237156DF177B}"/>
              </a:ext>
            </a:extLst>
          </p:cNvPr>
          <p:cNvSpPr txBox="1"/>
          <p:nvPr/>
        </p:nvSpPr>
        <p:spPr>
          <a:xfrm>
            <a:off x="335016" y="4440534"/>
            <a:ext cx="6144004" cy="523220"/>
          </a:xfrm>
          <a:prstGeom prst="rect">
            <a:avLst/>
          </a:prstGeom>
          <a:noFill/>
        </p:spPr>
        <p:txBody>
          <a:bodyPr wrap="square" rtlCol="0">
            <a:spAutoFit/>
          </a:bodyPr>
          <a:lstStyle/>
          <a:p>
            <a:endParaRPr lang="es-CO" sz="1400" dirty="0">
              <a:solidFill>
                <a:schemeClr val="accent1">
                  <a:lumMod val="75000"/>
                </a:schemeClr>
              </a:solidFill>
              <a:latin typeface="Arial Narrow" panose="020B0606020202030204" pitchFamily="34" charset="0"/>
            </a:endParaRPr>
          </a:p>
          <a:p>
            <a:r>
              <a:rPr lang="es-CO" sz="1400" dirty="0">
                <a:solidFill>
                  <a:schemeClr val="accent1">
                    <a:lumMod val="75000"/>
                  </a:schemeClr>
                </a:solidFill>
                <a:latin typeface="Arial Narrow" panose="020B0606020202030204" pitchFamily="34" charset="0"/>
              </a:rPr>
              <a:t>El valor de venta corresponde a los inmuebles que presentan los siguientes estados:</a:t>
            </a:r>
          </a:p>
        </p:txBody>
      </p:sp>
      <p:pic>
        <p:nvPicPr>
          <p:cNvPr id="15" name="Imagen 14">
            <a:extLst>
              <a:ext uri="{FF2B5EF4-FFF2-40B4-BE49-F238E27FC236}">
                <a16:creationId xmlns:a16="http://schemas.microsoft.com/office/drawing/2014/main" id="{763E4B93-94FD-472D-8249-F9AE089DF20C}"/>
              </a:ext>
            </a:extLst>
          </p:cNvPr>
          <p:cNvPicPr>
            <a:picLocks noChangeAspect="1"/>
          </p:cNvPicPr>
          <p:nvPr/>
        </p:nvPicPr>
        <p:blipFill>
          <a:blip r:embed="rId6"/>
          <a:stretch>
            <a:fillRect/>
          </a:stretch>
        </p:blipFill>
        <p:spPr>
          <a:xfrm>
            <a:off x="335016" y="5003188"/>
            <a:ext cx="5863550" cy="1089511"/>
          </a:xfrm>
          <a:prstGeom prst="rect">
            <a:avLst/>
          </a:prstGeom>
        </p:spPr>
      </p:pic>
      <p:sp>
        <p:nvSpPr>
          <p:cNvPr id="16" name="Flecha: a la derecha 15">
            <a:extLst>
              <a:ext uri="{FF2B5EF4-FFF2-40B4-BE49-F238E27FC236}">
                <a16:creationId xmlns:a16="http://schemas.microsoft.com/office/drawing/2014/main" id="{173C177F-FE8E-4732-B466-2E92FFA3BC9D}"/>
              </a:ext>
            </a:extLst>
          </p:cNvPr>
          <p:cNvSpPr/>
          <p:nvPr/>
        </p:nvSpPr>
        <p:spPr>
          <a:xfrm>
            <a:off x="89701" y="2769096"/>
            <a:ext cx="376417" cy="21382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CO"/>
          </a:p>
        </p:txBody>
      </p:sp>
      <p:sp>
        <p:nvSpPr>
          <p:cNvPr id="17" name="CuadroTexto 16">
            <a:extLst>
              <a:ext uri="{FF2B5EF4-FFF2-40B4-BE49-F238E27FC236}">
                <a16:creationId xmlns:a16="http://schemas.microsoft.com/office/drawing/2014/main" id="{8C374C31-AE04-4FBF-A51D-7AF7A7AF312F}"/>
              </a:ext>
            </a:extLst>
          </p:cNvPr>
          <p:cNvSpPr txBox="1"/>
          <p:nvPr/>
        </p:nvSpPr>
        <p:spPr>
          <a:xfrm>
            <a:off x="4185104" y="1208566"/>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Tree>
    <p:extLst>
      <p:ext uri="{BB962C8B-B14F-4D97-AF65-F5344CB8AC3E}">
        <p14:creationId xmlns:p14="http://schemas.microsoft.com/office/powerpoint/2010/main" val="707078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291685" y="121057"/>
            <a:ext cx="4800601"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Estado portafolio Inmuebles gestionado por CISA. S.A. (Abril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pic>
        <p:nvPicPr>
          <p:cNvPr id="23" name="Imagen 22">
            <a:extLst>
              <a:ext uri="{FF2B5EF4-FFF2-40B4-BE49-F238E27FC236}">
                <a16:creationId xmlns:a16="http://schemas.microsoft.com/office/drawing/2014/main" id="{F3FB99B3-C276-42E7-AC0F-04C205F0F914}"/>
              </a:ext>
            </a:extLst>
          </p:cNvPr>
          <p:cNvPicPr>
            <a:picLocks noChangeAspect="1"/>
          </p:cNvPicPr>
          <p:nvPr/>
        </p:nvPicPr>
        <p:blipFill>
          <a:blip r:embed="rId4"/>
          <a:stretch>
            <a:fillRect/>
          </a:stretch>
        </p:blipFill>
        <p:spPr>
          <a:xfrm>
            <a:off x="1925205" y="1016960"/>
            <a:ext cx="4666667" cy="2047619"/>
          </a:xfrm>
          <a:prstGeom prst="rect">
            <a:avLst/>
          </a:prstGeom>
        </p:spPr>
      </p:pic>
      <p:pic>
        <p:nvPicPr>
          <p:cNvPr id="24" name="Imagen 23">
            <a:extLst>
              <a:ext uri="{FF2B5EF4-FFF2-40B4-BE49-F238E27FC236}">
                <a16:creationId xmlns:a16="http://schemas.microsoft.com/office/drawing/2014/main" id="{D83AFEE4-994F-423C-A18C-365F7A687C63}"/>
              </a:ext>
            </a:extLst>
          </p:cNvPr>
          <p:cNvPicPr>
            <a:picLocks noChangeAspect="1"/>
          </p:cNvPicPr>
          <p:nvPr/>
        </p:nvPicPr>
        <p:blipFill>
          <a:blip r:embed="rId5"/>
          <a:stretch>
            <a:fillRect/>
          </a:stretch>
        </p:blipFill>
        <p:spPr>
          <a:xfrm>
            <a:off x="206710" y="3793422"/>
            <a:ext cx="4365290" cy="1609524"/>
          </a:xfrm>
          <a:prstGeom prst="rect">
            <a:avLst/>
          </a:prstGeom>
        </p:spPr>
      </p:pic>
      <p:pic>
        <p:nvPicPr>
          <p:cNvPr id="25" name="Imagen 24">
            <a:extLst>
              <a:ext uri="{FF2B5EF4-FFF2-40B4-BE49-F238E27FC236}">
                <a16:creationId xmlns:a16="http://schemas.microsoft.com/office/drawing/2014/main" id="{CF276DF9-E059-471A-BEB3-6A3819AA4FE3}"/>
              </a:ext>
            </a:extLst>
          </p:cNvPr>
          <p:cNvPicPr>
            <a:picLocks noChangeAspect="1"/>
          </p:cNvPicPr>
          <p:nvPr/>
        </p:nvPicPr>
        <p:blipFill>
          <a:blip r:embed="rId6"/>
          <a:stretch>
            <a:fillRect/>
          </a:stretch>
        </p:blipFill>
        <p:spPr>
          <a:xfrm>
            <a:off x="4758367" y="3793422"/>
            <a:ext cx="4351426" cy="1266667"/>
          </a:xfrm>
          <a:prstGeom prst="rect">
            <a:avLst/>
          </a:prstGeom>
        </p:spPr>
      </p:pic>
      <p:sp>
        <p:nvSpPr>
          <p:cNvPr id="26" name="Abrir llave 25">
            <a:extLst>
              <a:ext uri="{FF2B5EF4-FFF2-40B4-BE49-F238E27FC236}">
                <a16:creationId xmlns:a16="http://schemas.microsoft.com/office/drawing/2014/main" id="{DFD3F3E2-9D30-4790-9680-566B86784183}"/>
              </a:ext>
            </a:extLst>
          </p:cNvPr>
          <p:cNvSpPr/>
          <p:nvPr/>
        </p:nvSpPr>
        <p:spPr>
          <a:xfrm rot="5400000">
            <a:off x="4027704" y="747164"/>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
        <p:nvSpPr>
          <p:cNvPr id="27" name="CuadroTexto 26">
            <a:extLst>
              <a:ext uri="{FF2B5EF4-FFF2-40B4-BE49-F238E27FC236}">
                <a16:creationId xmlns:a16="http://schemas.microsoft.com/office/drawing/2014/main" id="{0153F04B-C0D6-4E84-B7BE-385F6E20A671}"/>
              </a:ext>
            </a:extLst>
          </p:cNvPr>
          <p:cNvSpPr txBox="1"/>
          <p:nvPr/>
        </p:nvSpPr>
        <p:spPr>
          <a:xfrm>
            <a:off x="7587615" y="75535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Tree>
    <p:extLst>
      <p:ext uri="{BB962C8B-B14F-4D97-AF65-F5344CB8AC3E}">
        <p14:creationId xmlns:p14="http://schemas.microsoft.com/office/powerpoint/2010/main" val="2018812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291685" y="121057"/>
            <a:ext cx="4800601"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Estado portafolio Inmuebles no sociales gestionado por CISA. S.A. (Abril 2019)</a:t>
            </a: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pic>
        <p:nvPicPr>
          <p:cNvPr id="13" name="Imagen 12">
            <a:extLst>
              <a:ext uri="{FF2B5EF4-FFF2-40B4-BE49-F238E27FC236}">
                <a16:creationId xmlns:a16="http://schemas.microsoft.com/office/drawing/2014/main" id="{AF07F448-397C-44D7-BBF6-3081BD2BE8DD}"/>
              </a:ext>
            </a:extLst>
          </p:cNvPr>
          <p:cNvPicPr>
            <a:picLocks noChangeAspect="1"/>
          </p:cNvPicPr>
          <p:nvPr/>
        </p:nvPicPr>
        <p:blipFill>
          <a:blip r:embed="rId4"/>
          <a:stretch>
            <a:fillRect/>
          </a:stretch>
        </p:blipFill>
        <p:spPr>
          <a:xfrm>
            <a:off x="2147594" y="1230907"/>
            <a:ext cx="4666667" cy="1609524"/>
          </a:xfrm>
          <a:prstGeom prst="rect">
            <a:avLst/>
          </a:prstGeom>
        </p:spPr>
      </p:pic>
      <p:pic>
        <p:nvPicPr>
          <p:cNvPr id="14" name="Imagen 13">
            <a:extLst>
              <a:ext uri="{FF2B5EF4-FFF2-40B4-BE49-F238E27FC236}">
                <a16:creationId xmlns:a16="http://schemas.microsoft.com/office/drawing/2014/main" id="{BA53625A-DEE4-494B-95A8-B75F44312697}"/>
              </a:ext>
            </a:extLst>
          </p:cNvPr>
          <p:cNvPicPr>
            <a:picLocks noChangeAspect="1"/>
          </p:cNvPicPr>
          <p:nvPr/>
        </p:nvPicPr>
        <p:blipFill>
          <a:blip r:embed="rId5"/>
          <a:stretch>
            <a:fillRect/>
          </a:stretch>
        </p:blipFill>
        <p:spPr>
          <a:xfrm>
            <a:off x="215853" y="3687495"/>
            <a:ext cx="4292139" cy="1542857"/>
          </a:xfrm>
          <a:prstGeom prst="rect">
            <a:avLst/>
          </a:prstGeom>
        </p:spPr>
      </p:pic>
      <p:pic>
        <p:nvPicPr>
          <p:cNvPr id="15" name="Imagen 14">
            <a:extLst>
              <a:ext uri="{FF2B5EF4-FFF2-40B4-BE49-F238E27FC236}">
                <a16:creationId xmlns:a16="http://schemas.microsoft.com/office/drawing/2014/main" id="{2AF471D3-1DBD-4B28-8F47-8A73192862BB}"/>
              </a:ext>
            </a:extLst>
          </p:cNvPr>
          <p:cNvPicPr>
            <a:picLocks noChangeAspect="1"/>
          </p:cNvPicPr>
          <p:nvPr/>
        </p:nvPicPr>
        <p:blipFill>
          <a:blip r:embed="rId6"/>
          <a:stretch>
            <a:fillRect/>
          </a:stretch>
        </p:blipFill>
        <p:spPr>
          <a:xfrm>
            <a:off x="4758367" y="3687495"/>
            <a:ext cx="4292139" cy="1352381"/>
          </a:xfrm>
          <a:prstGeom prst="rect">
            <a:avLst/>
          </a:prstGeom>
        </p:spPr>
      </p:pic>
      <p:sp>
        <p:nvSpPr>
          <p:cNvPr id="16" name="Elipse 15">
            <a:extLst>
              <a:ext uri="{FF2B5EF4-FFF2-40B4-BE49-F238E27FC236}">
                <a16:creationId xmlns:a16="http://schemas.microsoft.com/office/drawing/2014/main" id="{CA4F91ED-D67F-4129-85F6-FC04D27911B3}"/>
              </a:ext>
            </a:extLst>
          </p:cNvPr>
          <p:cNvSpPr/>
          <p:nvPr/>
        </p:nvSpPr>
        <p:spPr>
          <a:xfrm>
            <a:off x="4089856" y="4204935"/>
            <a:ext cx="591555" cy="3175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CO" sz="1000" b="1" dirty="0">
                <a:solidFill>
                  <a:schemeClr val="tx1"/>
                </a:solidFill>
              </a:rPr>
              <a:t>37%</a:t>
            </a:r>
          </a:p>
        </p:txBody>
      </p:sp>
      <p:sp>
        <p:nvSpPr>
          <p:cNvPr id="17" name="Elipse 16">
            <a:extLst>
              <a:ext uri="{FF2B5EF4-FFF2-40B4-BE49-F238E27FC236}">
                <a16:creationId xmlns:a16="http://schemas.microsoft.com/office/drawing/2014/main" id="{759594F1-3189-4374-8322-7B55EFF2191E}"/>
              </a:ext>
            </a:extLst>
          </p:cNvPr>
          <p:cNvSpPr/>
          <p:nvPr/>
        </p:nvSpPr>
        <p:spPr>
          <a:xfrm>
            <a:off x="8517672" y="4188604"/>
            <a:ext cx="626328" cy="35016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CO" sz="1050" b="1" dirty="0">
                <a:solidFill>
                  <a:schemeClr val="tx1"/>
                </a:solidFill>
              </a:rPr>
              <a:t>63%</a:t>
            </a:r>
          </a:p>
        </p:txBody>
      </p:sp>
      <p:sp>
        <p:nvSpPr>
          <p:cNvPr id="28" name="Abrir llave 27">
            <a:extLst>
              <a:ext uri="{FF2B5EF4-FFF2-40B4-BE49-F238E27FC236}">
                <a16:creationId xmlns:a16="http://schemas.microsoft.com/office/drawing/2014/main" id="{1B6B2B90-F75E-46F1-BBCD-A9EE805BFE5B}"/>
              </a:ext>
            </a:extLst>
          </p:cNvPr>
          <p:cNvSpPr/>
          <p:nvPr/>
        </p:nvSpPr>
        <p:spPr>
          <a:xfrm rot="5400000">
            <a:off x="4341166" y="532446"/>
            <a:ext cx="461666" cy="5264825"/>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solidFill>
                <a:schemeClr val="accent6">
                  <a:lumMod val="75000"/>
                </a:schemeClr>
              </a:solidFill>
            </a:endParaRPr>
          </a:p>
        </p:txBody>
      </p:sp>
      <p:sp>
        <p:nvSpPr>
          <p:cNvPr id="29" name="CuadroTexto 28">
            <a:extLst>
              <a:ext uri="{FF2B5EF4-FFF2-40B4-BE49-F238E27FC236}">
                <a16:creationId xmlns:a16="http://schemas.microsoft.com/office/drawing/2014/main" id="{193CE9B1-0F35-4D26-972E-F006278B5010}"/>
              </a:ext>
            </a:extLst>
          </p:cNvPr>
          <p:cNvSpPr txBox="1"/>
          <p:nvPr/>
        </p:nvSpPr>
        <p:spPr>
          <a:xfrm>
            <a:off x="7587615" y="95607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Tree>
    <p:extLst>
      <p:ext uri="{BB962C8B-B14F-4D97-AF65-F5344CB8AC3E}">
        <p14:creationId xmlns:p14="http://schemas.microsoft.com/office/powerpoint/2010/main" val="267174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291685" y="121057"/>
            <a:ext cx="4800601"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Análisis del portafolio de inmuebles por rangos P.B.V. (Abril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pic>
        <p:nvPicPr>
          <p:cNvPr id="8" name="Imagen 7">
            <a:extLst>
              <a:ext uri="{FF2B5EF4-FFF2-40B4-BE49-F238E27FC236}">
                <a16:creationId xmlns:a16="http://schemas.microsoft.com/office/drawing/2014/main" id="{E8C686DF-F60C-4180-994A-72396B380F9B}"/>
              </a:ext>
            </a:extLst>
          </p:cNvPr>
          <p:cNvPicPr>
            <a:picLocks noChangeAspect="1"/>
          </p:cNvPicPr>
          <p:nvPr/>
        </p:nvPicPr>
        <p:blipFill>
          <a:blip r:embed="rId4"/>
          <a:stretch>
            <a:fillRect/>
          </a:stretch>
        </p:blipFill>
        <p:spPr>
          <a:xfrm>
            <a:off x="601159" y="1280015"/>
            <a:ext cx="4919216" cy="1487205"/>
          </a:xfrm>
          <a:prstGeom prst="rect">
            <a:avLst/>
          </a:prstGeom>
        </p:spPr>
      </p:pic>
      <p:pic>
        <p:nvPicPr>
          <p:cNvPr id="10" name="Imagen 9">
            <a:extLst>
              <a:ext uri="{FF2B5EF4-FFF2-40B4-BE49-F238E27FC236}">
                <a16:creationId xmlns:a16="http://schemas.microsoft.com/office/drawing/2014/main" id="{309EBCFE-04F4-4DA9-945B-F8D65ED9303F}"/>
              </a:ext>
            </a:extLst>
          </p:cNvPr>
          <p:cNvPicPr>
            <a:picLocks noChangeAspect="1"/>
          </p:cNvPicPr>
          <p:nvPr/>
        </p:nvPicPr>
        <p:blipFill>
          <a:blip r:embed="rId5"/>
          <a:stretch>
            <a:fillRect/>
          </a:stretch>
        </p:blipFill>
        <p:spPr>
          <a:xfrm>
            <a:off x="599126" y="3049733"/>
            <a:ext cx="4919217" cy="1135204"/>
          </a:xfrm>
          <a:prstGeom prst="rect">
            <a:avLst/>
          </a:prstGeom>
        </p:spPr>
      </p:pic>
      <p:pic>
        <p:nvPicPr>
          <p:cNvPr id="11" name="Imagen 10">
            <a:extLst>
              <a:ext uri="{FF2B5EF4-FFF2-40B4-BE49-F238E27FC236}">
                <a16:creationId xmlns:a16="http://schemas.microsoft.com/office/drawing/2014/main" id="{F32348AC-A4FF-4DF2-B4C6-9D9AE8B3C6D6}"/>
              </a:ext>
            </a:extLst>
          </p:cNvPr>
          <p:cNvPicPr>
            <a:picLocks noChangeAspect="1"/>
          </p:cNvPicPr>
          <p:nvPr/>
        </p:nvPicPr>
        <p:blipFill>
          <a:blip r:embed="rId6"/>
          <a:stretch>
            <a:fillRect/>
          </a:stretch>
        </p:blipFill>
        <p:spPr>
          <a:xfrm>
            <a:off x="520288" y="4720398"/>
            <a:ext cx="5030069" cy="1520719"/>
          </a:xfrm>
          <a:prstGeom prst="rect">
            <a:avLst/>
          </a:prstGeom>
        </p:spPr>
      </p:pic>
      <p:sp>
        <p:nvSpPr>
          <p:cNvPr id="12" name="Rectángulo 11">
            <a:extLst>
              <a:ext uri="{FF2B5EF4-FFF2-40B4-BE49-F238E27FC236}">
                <a16:creationId xmlns:a16="http://schemas.microsoft.com/office/drawing/2014/main" id="{B1315E74-3AFD-4D69-9497-7323A1C760FE}"/>
              </a:ext>
            </a:extLst>
          </p:cNvPr>
          <p:cNvSpPr/>
          <p:nvPr/>
        </p:nvSpPr>
        <p:spPr>
          <a:xfrm>
            <a:off x="6096000" y="1451486"/>
            <a:ext cx="2901696" cy="121422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60% del valor del portafolio ($292,100) está concentrado en 66 unidades comerciales.</a:t>
            </a:r>
          </a:p>
          <a:p>
            <a:endParaRPr lang="es-CO" sz="1400" b="1" dirty="0">
              <a:solidFill>
                <a:schemeClr val="accent1">
                  <a:lumMod val="75000"/>
                </a:schemeClr>
              </a:solidFill>
            </a:endParaRPr>
          </a:p>
          <a:p>
            <a:r>
              <a:rPr lang="es-CO" sz="1400" b="1" dirty="0">
                <a:solidFill>
                  <a:schemeClr val="accent1">
                    <a:lumMod val="75000"/>
                  </a:schemeClr>
                </a:solidFill>
              </a:rPr>
              <a:t>El 86% de las unidades disponibles (971) tienen un valor inferior a $500.</a:t>
            </a:r>
          </a:p>
        </p:txBody>
      </p:sp>
      <p:sp>
        <p:nvSpPr>
          <p:cNvPr id="13" name="CuadroTexto 12">
            <a:extLst>
              <a:ext uri="{FF2B5EF4-FFF2-40B4-BE49-F238E27FC236}">
                <a16:creationId xmlns:a16="http://schemas.microsoft.com/office/drawing/2014/main" id="{4E8AEA79-C554-4D33-B457-8E023BE82BE1}"/>
              </a:ext>
            </a:extLst>
          </p:cNvPr>
          <p:cNvSpPr txBox="1"/>
          <p:nvPr/>
        </p:nvSpPr>
        <p:spPr>
          <a:xfrm>
            <a:off x="5961753" y="4883872"/>
            <a:ext cx="3182247" cy="131202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s-CO" dirty="0"/>
          </a:p>
          <a:p>
            <a:r>
              <a:rPr lang="es-CO" dirty="0"/>
              <a:t>El 63% del valor de las ventas ($122.757) está concentrado 27 unidades, con valor superior a $1.000 millones de pesos.</a:t>
            </a:r>
          </a:p>
          <a:p>
            <a:endParaRPr lang="es-CO" sz="800" dirty="0"/>
          </a:p>
          <a:p>
            <a:r>
              <a:rPr lang="es-CO" dirty="0"/>
              <a:t>El 14% de las unidades comerciales vendidas (367) presentan un valor inferior a $500</a:t>
            </a:r>
          </a:p>
        </p:txBody>
      </p:sp>
      <p:sp>
        <p:nvSpPr>
          <p:cNvPr id="14" name="Rectángulo 13">
            <a:extLst>
              <a:ext uri="{FF2B5EF4-FFF2-40B4-BE49-F238E27FC236}">
                <a16:creationId xmlns:a16="http://schemas.microsoft.com/office/drawing/2014/main" id="{A13695B3-50BB-4046-883B-486D1FD580E7}"/>
              </a:ext>
            </a:extLst>
          </p:cNvPr>
          <p:cNvSpPr/>
          <p:nvPr/>
        </p:nvSpPr>
        <p:spPr>
          <a:xfrm>
            <a:off x="602763" y="1662315"/>
            <a:ext cx="16444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5" name="Conector recto de flecha 14">
            <a:extLst>
              <a:ext uri="{FF2B5EF4-FFF2-40B4-BE49-F238E27FC236}">
                <a16:creationId xmlns:a16="http://schemas.microsoft.com/office/drawing/2014/main" id="{364F3DB3-16B6-4906-8C9E-00D154F78B39}"/>
              </a:ext>
            </a:extLst>
          </p:cNvPr>
          <p:cNvCxnSpPr>
            <a:cxnSpLocks/>
          </p:cNvCxnSpPr>
          <p:nvPr/>
        </p:nvCxnSpPr>
        <p:spPr>
          <a:xfrm>
            <a:off x="5416658" y="1825864"/>
            <a:ext cx="410705"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16" name="Rectángulo 15">
            <a:extLst>
              <a:ext uri="{FF2B5EF4-FFF2-40B4-BE49-F238E27FC236}">
                <a16:creationId xmlns:a16="http://schemas.microsoft.com/office/drawing/2014/main" id="{E235770A-CDEF-4177-A248-9A2525462A0D}"/>
              </a:ext>
            </a:extLst>
          </p:cNvPr>
          <p:cNvSpPr/>
          <p:nvPr/>
        </p:nvSpPr>
        <p:spPr>
          <a:xfrm>
            <a:off x="4866467" y="1632913"/>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7" name="Conector recto de flecha 16">
            <a:extLst>
              <a:ext uri="{FF2B5EF4-FFF2-40B4-BE49-F238E27FC236}">
                <a16:creationId xmlns:a16="http://schemas.microsoft.com/office/drawing/2014/main" id="{157B1C22-F425-44C4-9769-47C0A559B615}"/>
              </a:ext>
            </a:extLst>
          </p:cNvPr>
          <p:cNvCxnSpPr>
            <a:cxnSpLocks/>
          </p:cNvCxnSpPr>
          <p:nvPr/>
        </p:nvCxnSpPr>
        <p:spPr>
          <a:xfrm>
            <a:off x="2247255" y="1841362"/>
            <a:ext cx="2619212"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3" name="Rectángulo 22">
            <a:extLst>
              <a:ext uri="{FF2B5EF4-FFF2-40B4-BE49-F238E27FC236}">
                <a16:creationId xmlns:a16="http://schemas.microsoft.com/office/drawing/2014/main" id="{CCDE46BD-CF99-4D59-AC88-B0E722D68D23}"/>
              </a:ext>
            </a:extLst>
          </p:cNvPr>
          <p:cNvSpPr/>
          <p:nvPr/>
        </p:nvSpPr>
        <p:spPr>
          <a:xfrm>
            <a:off x="604437" y="2216203"/>
            <a:ext cx="2452548"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4" name="Conector recto de flecha 23">
            <a:extLst>
              <a:ext uri="{FF2B5EF4-FFF2-40B4-BE49-F238E27FC236}">
                <a16:creationId xmlns:a16="http://schemas.microsoft.com/office/drawing/2014/main" id="{7942A4A6-8D0A-4DE6-A2AA-36FF3A808509}"/>
              </a:ext>
            </a:extLst>
          </p:cNvPr>
          <p:cNvCxnSpPr>
            <a:cxnSpLocks/>
          </p:cNvCxnSpPr>
          <p:nvPr/>
        </p:nvCxnSpPr>
        <p:spPr>
          <a:xfrm>
            <a:off x="3069432" y="2388969"/>
            <a:ext cx="2827673"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25" name="Rectángulo 24">
            <a:extLst>
              <a:ext uri="{FF2B5EF4-FFF2-40B4-BE49-F238E27FC236}">
                <a16:creationId xmlns:a16="http://schemas.microsoft.com/office/drawing/2014/main" id="{D03F1B6A-E543-4264-BD98-1D8C35236705}"/>
              </a:ext>
            </a:extLst>
          </p:cNvPr>
          <p:cNvSpPr/>
          <p:nvPr/>
        </p:nvSpPr>
        <p:spPr>
          <a:xfrm>
            <a:off x="1801943" y="5087269"/>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6" name="Rectángulo 25">
            <a:extLst>
              <a:ext uri="{FF2B5EF4-FFF2-40B4-BE49-F238E27FC236}">
                <a16:creationId xmlns:a16="http://schemas.microsoft.com/office/drawing/2014/main" id="{E6D6A4D8-09A0-4938-8CA4-200A7B053358}"/>
              </a:ext>
            </a:extLst>
          </p:cNvPr>
          <p:cNvSpPr/>
          <p:nvPr/>
        </p:nvSpPr>
        <p:spPr>
          <a:xfrm>
            <a:off x="4030246" y="5110233"/>
            <a:ext cx="622516" cy="37116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7" name="Rectángulo 26">
            <a:extLst>
              <a:ext uri="{FF2B5EF4-FFF2-40B4-BE49-F238E27FC236}">
                <a16:creationId xmlns:a16="http://schemas.microsoft.com/office/drawing/2014/main" id="{39B6A6A0-78E0-4425-8099-3E6A6DAB92CF}"/>
              </a:ext>
            </a:extLst>
          </p:cNvPr>
          <p:cNvSpPr/>
          <p:nvPr/>
        </p:nvSpPr>
        <p:spPr>
          <a:xfrm>
            <a:off x="4829683" y="5098751"/>
            <a:ext cx="550191" cy="39412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28" name="Conector recto de flecha 27">
            <a:extLst>
              <a:ext uri="{FF2B5EF4-FFF2-40B4-BE49-F238E27FC236}">
                <a16:creationId xmlns:a16="http://schemas.microsoft.com/office/drawing/2014/main" id="{1D34F85E-DE07-4659-B520-3BAD5EC1472C}"/>
              </a:ext>
            </a:extLst>
          </p:cNvPr>
          <p:cNvCxnSpPr>
            <a:cxnSpLocks/>
          </p:cNvCxnSpPr>
          <p:nvPr/>
        </p:nvCxnSpPr>
        <p:spPr>
          <a:xfrm>
            <a:off x="2352134" y="5298045"/>
            <a:ext cx="1672241" cy="2274"/>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29" name="Conector recto 28">
            <a:extLst>
              <a:ext uri="{FF2B5EF4-FFF2-40B4-BE49-F238E27FC236}">
                <a16:creationId xmlns:a16="http://schemas.microsoft.com/office/drawing/2014/main" id="{2F42BB7E-32A5-4F6B-B05A-3C2F5770E4AF}"/>
              </a:ext>
            </a:extLst>
          </p:cNvPr>
          <p:cNvCxnSpPr>
            <a:cxnSpLocks/>
          </p:cNvCxnSpPr>
          <p:nvPr/>
        </p:nvCxnSpPr>
        <p:spPr>
          <a:xfrm flipV="1">
            <a:off x="5383624" y="5298045"/>
            <a:ext cx="541344" cy="2274"/>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0" name="Rectángulo 29">
            <a:extLst>
              <a:ext uri="{FF2B5EF4-FFF2-40B4-BE49-F238E27FC236}">
                <a16:creationId xmlns:a16="http://schemas.microsoft.com/office/drawing/2014/main" id="{1BA70FEC-1471-4E1E-A545-84EDD2EF504C}"/>
              </a:ext>
            </a:extLst>
          </p:cNvPr>
          <p:cNvSpPr/>
          <p:nvPr/>
        </p:nvSpPr>
        <p:spPr>
          <a:xfrm>
            <a:off x="4829682" y="5696805"/>
            <a:ext cx="550191"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1" name="Conector recto de flecha 30">
            <a:extLst>
              <a:ext uri="{FF2B5EF4-FFF2-40B4-BE49-F238E27FC236}">
                <a16:creationId xmlns:a16="http://schemas.microsoft.com/office/drawing/2014/main" id="{739EDD63-A0DD-4554-9C4E-E2BB916CD642}"/>
              </a:ext>
            </a:extLst>
          </p:cNvPr>
          <p:cNvCxnSpPr>
            <a:cxnSpLocks/>
          </p:cNvCxnSpPr>
          <p:nvPr/>
        </p:nvCxnSpPr>
        <p:spPr>
          <a:xfrm>
            <a:off x="5416658" y="5884142"/>
            <a:ext cx="508310"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2" name="CuadroTexto 31">
            <a:extLst>
              <a:ext uri="{FF2B5EF4-FFF2-40B4-BE49-F238E27FC236}">
                <a16:creationId xmlns:a16="http://schemas.microsoft.com/office/drawing/2014/main" id="{A13C045E-37D5-445C-A160-5F9A79DAE97C}"/>
              </a:ext>
            </a:extLst>
          </p:cNvPr>
          <p:cNvSpPr txBox="1"/>
          <p:nvPr/>
        </p:nvSpPr>
        <p:spPr>
          <a:xfrm>
            <a:off x="7658870" y="909415"/>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Tree>
    <p:extLst>
      <p:ext uri="{BB962C8B-B14F-4D97-AF65-F5344CB8AC3E}">
        <p14:creationId xmlns:p14="http://schemas.microsoft.com/office/powerpoint/2010/main" val="3464107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3" name="Título 1">
            <a:extLst>
              <a:ext uri="{FF2B5EF4-FFF2-40B4-BE49-F238E27FC236}">
                <a16:creationId xmlns:a16="http://schemas.microsoft.com/office/drawing/2014/main" id="{F42D6786-A509-4736-8A76-77244937A454}"/>
              </a:ext>
            </a:extLst>
          </p:cNvPr>
          <p:cNvSpPr txBox="1">
            <a:spLocks/>
          </p:cNvSpPr>
          <p:nvPr/>
        </p:nvSpPr>
        <p:spPr>
          <a:xfrm>
            <a:off x="1507584" y="121057"/>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Análisis portafolio disponible (Abril de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34" name="CuadroTexto 33">
            <a:extLst>
              <a:ext uri="{FF2B5EF4-FFF2-40B4-BE49-F238E27FC236}">
                <a16:creationId xmlns:a16="http://schemas.microsoft.com/office/drawing/2014/main" id="{A5DED877-254C-4C75-BA2A-3A5ECEC50EAA}"/>
              </a:ext>
            </a:extLst>
          </p:cNvPr>
          <p:cNvSpPr txBox="1"/>
          <p:nvPr/>
        </p:nvSpPr>
        <p:spPr>
          <a:xfrm>
            <a:off x="0" y="849246"/>
            <a:ext cx="4951519"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tipo de inmueble.</a:t>
            </a:r>
          </a:p>
        </p:txBody>
      </p:sp>
      <p:pic>
        <p:nvPicPr>
          <p:cNvPr id="35" name="Imagen 34">
            <a:extLst>
              <a:ext uri="{FF2B5EF4-FFF2-40B4-BE49-F238E27FC236}">
                <a16:creationId xmlns:a16="http://schemas.microsoft.com/office/drawing/2014/main" id="{13FF634B-986D-4F19-BEA3-DAB7E2710110}"/>
              </a:ext>
            </a:extLst>
          </p:cNvPr>
          <p:cNvPicPr>
            <a:picLocks noChangeAspect="1"/>
          </p:cNvPicPr>
          <p:nvPr/>
        </p:nvPicPr>
        <p:blipFill>
          <a:blip r:embed="rId4"/>
          <a:stretch>
            <a:fillRect/>
          </a:stretch>
        </p:blipFill>
        <p:spPr>
          <a:xfrm>
            <a:off x="297783" y="1126245"/>
            <a:ext cx="4274217" cy="2302755"/>
          </a:xfrm>
          <a:prstGeom prst="rect">
            <a:avLst/>
          </a:prstGeom>
        </p:spPr>
      </p:pic>
      <p:sp>
        <p:nvSpPr>
          <p:cNvPr id="36" name="CuadroTexto 35">
            <a:extLst>
              <a:ext uri="{FF2B5EF4-FFF2-40B4-BE49-F238E27FC236}">
                <a16:creationId xmlns:a16="http://schemas.microsoft.com/office/drawing/2014/main" id="{A1C85C65-093D-4E3B-AD96-D407B3D8C928}"/>
              </a:ext>
            </a:extLst>
          </p:cNvPr>
          <p:cNvSpPr txBox="1"/>
          <p:nvPr/>
        </p:nvSpPr>
        <p:spPr>
          <a:xfrm>
            <a:off x="4951519" y="847462"/>
            <a:ext cx="505972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estado legal</a:t>
            </a:r>
          </a:p>
        </p:txBody>
      </p:sp>
      <p:pic>
        <p:nvPicPr>
          <p:cNvPr id="37" name="Imagen 36">
            <a:extLst>
              <a:ext uri="{FF2B5EF4-FFF2-40B4-BE49-F238E27FC236}">
                <a16:creationId xmlns:a16="http://schemas.microsoft.com/office/drawing/2014/main" id="{A157D4BA-EBED-4F66-AF8A-F88D3640046D}"/>
              </a:ext>
            </a:extLst>
          </p:cNvPr>
          <p:cNvPicPr>
            <a:picLocks noChangeAspect="1"/>
          </p:cNvPicPr>
          <p:nvPr/>
        </p:nvPicPr>
        <p:blipFill>
          <a:blip r:embed="rId5"/>
          <a:stretch>
            <a:fillRect/>
          </a:stretch>
        </p:blipFill>
        <p:spPr>
          <a:xfrm>
            <a:off x="5147423" y="1139522"/>
            <a:ext cx="3932569" cy="1948994"/>
          </a:xfrm>
          <a:prstGeom prst="rect">
            <a:avLst/>
          </a:prstGeom>
        </p:spPr>
      </p:pic>
      <p:pic>
        <p:nvPicPr>
          <p:cNvPr id="38" name="Imagen 37">
            <a:extLst>
              <a:ext uri="{FF2B5EF4-FFF2-40B4-BE49-F238E27FC236}">
                <a16:creationId xmlns:a16="http://schemas.microsoft.com/office/drawing/2014/main" id="{8CEE7072-5F96-465D-8903-CEEDF6DC3834}"/>
              </a:ext>
            </a:extLst>
          </p:cNvPr>
          <p:cNvPicPr>
            <a:picLocks noChangeAspect="1"/>
          </p:cNvPicPr>
          <p:nvPr/>
        </p:nvPicPr>
        <p:blipFill>
          <a:blip r:embed="rId6"/>
          <a:stretch>
            <a:fillRect/>
          </a:stretch>
        </p:blipFill>
        <p:spPr>
          <a:xfrm>
            <a:off x="5147423" y="3909498"/>
            <a:ext cx="3841129" cy="2438909"/>
          </a:xfrm>
          <a:prstGeom prst="rect">
            <a:avLst/>
          </a:prstGeom>
        </p:spPr>
      </p:pic>
      <p:pic>
        <p:nvPicPr>
          <p:cNvPr id="39" name="Imagen 38">
            <a:extLst>
              <a:ext uri="{FF2B5EF4-FFF2-40B4-BE49-F238E27FC236}">
                <a16:creationId xmlns:a16="http://schemas.microsoft.com/office/drawing/2014/main" id="{5A0E84A5-6E08-4BCC-879B-62523AC1076D}"/>
              </a:ext>
            </a:extLst>
          </p:cNvPr>
          <p:cNvPicPr>
            <a:picLocks noChangeAspect="1"/>
          </p:cNvPicPr>
          <p:nvPr/>
        </p:nvPicPr>
        <p:blipFill>
          <a:blip r:embed="rId7"/>
          <a:stretch>
            <a:fillRect/>
          </a:stretch>
        </p:blipFill>
        <p:spPr>
          <a:xfrm>
            <a:off x="297783" y="3915242"/>
            <a:ext cx="4274217" cy="2278853"/>
          </a:xfrm>
          <a:prstGeom prst="rect">
            <a:avLst/>
          </a:prstGeom>
        </p:spPr>
      </p:pic>
      <p:sp>
        <p:nvSpPr>
          <p:cNvPr id="40" name="CuadroTexto 39">
            <a:extLst>
              <a:ext uri="{FF2B5EF4-FFF2-40B4-BE49-F238E27FC236}">
                <a16:creationId xmlns:a16="http://schemas.microsoft.com/office/drawing/2014/main" id="{F1F84CF6-092F-4C69-A066-CEE3E5AC0EE3}"/>
              </a:ext>
            </a:extLst>
          </p:cNvPr>
          <p:cNvSpPr txBox="1"/>
          <p:nvPr/>
        </p:nvSpPr>
        <p:spPr>
          <a:xfrm>
            <a:off x="-170514" y="3632499"/>
            <a:ext cx="49288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Portafolio disponible por rango de valor</a:t>
            </a:r>
          </a:p>
        </p:txBody>
      </p:sp>
      <p:sp>
        <p:nvSpPr>
          <p:cNvPr id="41" name="CuadroTexto 40">
            <a:extLst>
              <a:ext uri="{FF2B5EF4-FFF2-40B4-BE49-F238E27FC236}">
                <a16:creationId xmlns:a16="http://schemas.microsoft.com/office/drawing/2014/main" id="{38597A66-6E1E-40BA-B580-C8130F897177}"/>
              </a:ext>
            </a:extLst>
          </p:cNvPr>
          <p:cNvSpPr txBox="1"/>
          <p:nvPr/>
        </p:nvSpPr>
        <p:spPr>
          <a:xfrm>
            <a:off x="6086226" y="3632499"/>
            <a:ext cx="2207381"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1200" dirty="0">
                <a:solidFill>
                  <a:schemeClr val="tx2">
                    <a:lumMod val="75000"/>
                  </a:schemeClr>
                </a:solidFill>
              </a:rPr>
              <a:t>Portafolio disponible por ciudad.</a:t>
            </a:r>
          </a:p>
        </p:txBody>
      </p:sp>
      <p:cxnSp>
        <p:nvCxnSpPr>
          <p:cNvPr id="42" name="Conector recto 41">
            <a:extLst>
              <a:ext uri="{FF2B5EF4-FFF2-40B4-BE49-F238E27FC236}">
                <a16:creationId xmlns:a16="http://schemas.microsoft.com/office/drawing/2014/main" id="{52FC75D9-36D9-42D8-BFE5-D3B4426F4CCB}"/>
              </a:ext>
            </a:extLst>
          </p:cNvPr>
          <p:cNvCxnSpPr>
            <a:cxnSpLocks/>
          </p:cNvCxnSpPr>
          <p:nvPr/>
        </p:nvCxnSpPr>
        <p:spPr>
          <a:xfrm>
            <a:off x="4921039" y="3742871"/>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43" name="Conector recto 42">
            <a:extLst>
              <a:ext uri="{FF2B5EF4-FFF2-40B4-BE49-F238E27FC236}">
                <a16:creationId xmlns:a16="http://schemas.microsoft.com/office/drawing/2014/main" id="{BBB5EA29-D780-4A38-A802-391B1A71CBA8}"/>
              </a:ext>
            </a:extLst>
          </p:cNvPr>
          <p:cNvCxnSpPr>
            <a:cxnSpLocks/>
          </p:cNvCxnSpPr>
          <p:nvPr/>
        </p:nvCxnSpPr>
        <p:spPr>
          <a:xfrm>
            <a:off x="4921039" y="847462"/>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44" name="Conector recto 43">
            <a:extLst>
              <a:ext uri="{FF2B5EF4-FFF2-40B4-BE49-F238E27FC236}">
                <a16:creationId xmlns:a16="http://schemas.microsoft.com/office/drawing/2014/main" id="{32D65464-E942-45F2-B72F-1E66710873E4}"/>
              </a:ext>
            </a:extLst>
          </p:cNvPr>
          <p:cNvCxnSpPr>
            <a:cxnSpLocks/>
          </p:cNvCxnSpPr>
          <p:nvPr/>
        </p:nvCxnSpPr>
        <p:spPr>
          <a:xfrm>
            <a:off x="297783" y="3510780"/>
            <a:ext cx="4274217"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45" name="Conector recto 44">
            <a:extLst>
              <a:ext uri="{FF2B5EF4-FFF2-40B4-BE49-F238E27FC236}">
                <a16:creationId xmlns:a16="http://schemas.microsoft.com/office/drawing/2014/main" id="{25B5B494-F24C-4DB5-AD76-E0FA96D79F20}"/>
              </a:ext>
            </a:extLst>
          </p:cNvPr>
          <p:cNvCxnSpPr>
            <a:cxnSpLocks/>
          </p:cNvCxnSpPr>
          <p:nvPr/>
        </p:nvCxnSpPr>
        <p:spPr>
          <a:xfrm>
            <a:off x="5257316" y="3510780"/>
            <a:ext cx="3822676" cy="0"/>
          </a:xfrm>
          <a:prstGeom prst="line">
            <a:avLst/>
          </a:prstGeom>
          <a:ln w="63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4441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507584" y="121057"/>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Top 10 Inmuebles disponibles</a:t>
            </a: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2" name="CuadroTexto 31">
            <a:extLst>
              <a:ext uri="{FF2B5EF4-FFF2-40B4-BE49-F238E27FC236}">
                <a16:creationId xmlns:a16="http://schemas.microsoft.com/office/drawing/2014/main" id="{A13C045E-37D5-445C-A160-5F9A79DAE97C}"/>
              </a:ext>
            </a:extLst>
          </p:cNvPr>
          <p:cNvSpPr txBox="1"/>
          <p:nvPr/>
        </p:nvSpPr>
        <p:spPr>
          <a:xfrm>
            <a:off x="7658870" y="909415"/>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10" name="Imagen 9">
            <a:extLst>
              <a:ext uri="{FF2B5EF4-FFF2-40B4-BE49-F238E27FC236}">
                <a16:creationId xmlns:a16="http://schemas.microsoft.com/office/drawing/2014/main" id="{430E326A-D3BF-49A6-B4C9-0DF439515C27}"/>
              </a:ext>
            </a:extLst>
          </p:cNvPr>
          <p:cNvPicPr>
            <a:picLocks noChangeAspect="1"/>
          </p:cNvPicPr>
          <p:nvPr/>
        </p:nvPicPr>
        <p:blipFill>
          <a:blip r:embed="rId4"/>
          <a:stretch>
            <a:fillRect/>
          </a:stretch>
        </p:blipFill>
        <p:spPr>
          <a:xfrm>
            <a:off x="146304" y="879080"/>
            <a:ext cx="8876280" cy="5397266"/>
          </a:xfrm>
          <a:prstGeom prst="rect">
            <a:avLst/>
          </a:prstGeom>
        </p:spPr>
      </p:pic>
    </p:spTree>
    <p:extLst>
      <p:ext uri="{BB962C8B-B14F-4D97-AF65-F5344CB8AC3E}">
        <p14:creationId xmlns:p14="http://schemas.microsoft.com/office/powerpoint/2010/main" val="677404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507584" y="121057"/>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Análisis inmuebles vendidos (Abril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2" name="CuadroTexto 31">
            <a:extLst>
              <a:ext uri="{FF2B5EF4-FFF2-40B4-BE49-F238E27FC236}">
                <a16:creationId xmlns:a16="http://schemas.microsoft.com/office/drawing/2014/main" id="{A13C045E-37D5-445C-A160-5F9A79DAE97C}"/>
              </a:ext>
            </a:extLst>
          </p:cNvPr>
          <p:cNvSpPr txBox="1"/>
          <p:nvPr/>
        </p:nvSpPr>
        <p:spPr>
          <a:xfrm>
            <a:off x="7722878" y="580638"/>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a:extLst>
              <a:ext uri="{FF2B5EF4-FFF2-40B4-BE49-F238E27FC236}">
                <a16:creationId xmlns:a16="http://schemas.microsoft.com/office/drawing/2014/main" id="{893DB71E-E554-4848-87CD-9279B13CCB2A}"/>
              </a:ext>
            </a:extLst>
          </p:cNvPr>
          <p:cNvSpPr txBox="1"/>
          <p:nvPr/>
        </p:nvSpPr>
        <p:spPr>
          <a:xfrm>
            <a:off x="0" y="916781"/>
            <a:ext cx="418516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tipo de inmueble.</a:t>
            </a:r>
          </a:p>
        </p:txBody>
      </p:sp>
      <p:sp>
        <p:nvSpPr>
          <p:cNvPr id="11" name="CuadroTexto 10">
            <a:extLst>
              <a:ext uri="{FF2B5EF4-FFF2-40B4-BE49-F238E27FC236}">
                <a16:creationId xmlns:a16="http://schemas.microsoft.com/office/drawing/2014/main" id="{9CE63436-5014-46DF-B0FE-03C7B6BD8051}"/>
              </a:ext>
            </a:extLst>
          </p:cNvPr>
          <p:cNvSpPr txBox="1"/>
          <p:nvPr/>
        </p:nvSpPr>
        <p:spPr>
          <a:xfrm>
            <a:off x="5423272" y="916781"/>
            <a:ext cx="27819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Participación ventas por tipo de inmueble.</a:t>
            </a:r>
          </a:p>
        </p:txBody>
      </p:sp>
      <p:graphicFrame>
        <p:nvGraphicFramePr>
          <p:cNvPr id="12" name="Gráfico 11">
            <a:extLst>
              <a:ext uri="{FF2B5EF4-FFF2-40B4-BE49-F238E27FC236}">
                <a16:creationId xmlns:a16="http://schemas.microsoft.com/office/drawing/2014/main" id="{36AA925C-E77C-4603-8793-71749E475029}"/>
              </a:ext>
            </a:extLst>
          </p:cNvPr>
          <p:cNvGraphicFramePr>
            <a:graphicFrameLocks/>
          </p:cNvGraphicFramePr>
          <p:nvPr>
            <p:extLst>
              <p:ext uri="{D42A27DB-BD31-4B8C-83A1-F6EECF244321}">
                <p14:modId xmlns:p14="http://schemas.microsoft.com/office/powerpoint/2010/main" val="3854551165"/>
              </p:ext>
            </p:extLst>
          </p:nvPr>
        </p:nvGraphicFramePr>
        <p:xfrm>
          <a:off x="5121520" y="1193031"/>
          <a:ext cx="3663158" cy="2491756"/>
        </p:xfrm>
        <a:graphic>
          <a:graphicData uri="http://schemas.openxmlformats.org/drawingml/2006/chart">
            <c:chart xmlns:c="http://schemas.openxmlformats.org/drawingml/2006/chart" xmlns:r="http://schemas.openxmlformats.org/officeDocument/2006/relationships" r:id="rId4"/>
          </a:graphicData>
        </a:graphic>
      </p:graphicFrame>
      <p:pic>
        <p:nvPicPr>
          <p:cNvPr id="13" name="Imagen 12">
            <a:extLst>
              <a:ext uri="{FF2B5EF4-FFF2-40B4-BE49-F238E27FC236}">
                <a16:creationId xmlns:a16="http://schemas.microsoft.com/office/drawing/2014/main" id="{51C8F932-0D1C-4FF1-8D0D-FE1FD281E929}"/>
              </a:ext>
            </a:extLst>
          </p:cNvPr>
          <p:cNvPicPr>
            <a:picLocks noChangeAspect="1"/>
          </p:cNvPicPr>
          <p:nvPr/>
        </p:nvPicPr>
        <p:blipFill>
          <a:blip r:embed="rId5"/>
          <a:stretch>
            <a:fillRect/>
          </a:stretch>
        </p:blipFill>
        <p:spPr>
          <a:xfrm>
            <a:off x="289928" y="1320001"/>
            <a:ext cx="3895238" cy="4523809"/>
          </a:xfrm>
          <a:prstGeom prst="rect">
            <a:avLst/>
          </a:prstGeom>
        </p:spPr>
      </p:pic>
      <p:cxnSp>
        <p:nvCxnSpPr>
          <p:cNvPr id="14" name="Conector recto 13">
            <a:extLst>
              <a:ext uri="{FF2B5EF4-FFF2-40B4-BE49-F238E27FC236}">
                <a16:creationId xmlns:a16="http://schemas.microsoft.com/office/drawing/2014/main" id="{E324E756-85A4-4FB3-A948-B9EDDD714EFF}"/>
              </a:ext>
            </a:extLst>
          </p:cNvPr>
          <p:cNvCxnSpPr/>
          <p:nvPr/>
        </p:nvCxnSpPr>
        <p:spPr>
          <a:xfrm>
            <a:off x="4389176" y="3700558"/>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615AEC12-2DDF-4ED3-80CC-B61907F1DBA1}"/>
              </a:ext>
            </a:extLst>
          </p:cNvPr>
          <p:cNvCxnSpPr/>
          <p:nvPr/>
        </p:nvCxnSpPr>
        <p:spPr>
          <a:xfrm>
            <a:off x="4389176" y="916781"/>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16" name="Conector recto 15">
            <a:extLst>
              <a:ext uri="{FF2B5EF4-FFF2-40B4-BE49-F238E27FC236}">
                <a16:creationId xmlns:a16="http://schemas.microsoft.com/office/drawing/2014/main" id="{2FCA1711-1390-4E67-9627-F9DBEF49C198}"/>
              </a:ext>
            </a:extLst>
          </p:cNvPr>
          <p:cNvCxnSpPr>
            <a:cxnSpLocks/>
          </p:cNvCxnSpPr>
          <p:nvPr/>
        </p:nvCxnSpPr>
        <p:spPr>
          <a:xfrm flipV="1">
            <a:off x="4568190" y="3581905"/>
            <a:ext cx="4493514" cy="2344"/>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a16="http://schemas.microsoft.com/office/drawing/2014/main" id="{2D19E7CA-293B-4BE8-83F0-21EEBD67C373}"/>
              </a:ext>
            </a:extLst>
          </p:cNvPr>
          <p:cNvSpPr txBox="1"/>
          <p:nvPr/>
        </p:nvSpPr>
        <p:spPr>
          <a:xfrm>
            <a:off x="3905099" y="3615289"/>
            <a:ext cx="6096000"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Evolución de ventas por rangos de valor.</a:t>
            </a:r>
          </a:p>
        </p:txBody>
      </p:sp>
      <p:pic>
        <p:nvPicPr>
          <p:cNvPr id="23" name="Imagen 22">
            <a:extLst>
              <a:ext uri="{FF2B5EF4-FFF2-40B4-BE49-F238E27FC236}">
                <a16:creationId xmlns:a16="http://schemas.microsoft.com/office/drawing/2014/main" id="{04601945-69C3-4C16-B0E6-9D13FC02207F}"/>
              </a:ext>
            </a:extLst>
          </p:cNvPr>
          <p:cNvPicPr>
            <a:picLocks noChangeAspect="1"/>
          </p:cNvPicPr>
          <p:nvPr/>
        </p:nvPicPr>
        <p:blipFill>
          <a:blip r:embed="rId6"/>
          <a:stretch>
            <a:fillRect/>
          </a:stretch>
        </p:blipFill>
        <p:spPr>
          <a:xfrm>
            <a:off x="4462194" y="3858667"/>
            <a:ext cx="4619284" cy="2532186"/>
          </a:xfrm>
          <a:prstGeom prst="rect">
            <a:avLst/>
          </a:prstGeom>
        </p:spPr>
      </p:pic>
    </p:spTree>
    <p:extLst>
      <p:ext uri="{BB962C8B-B14F-4D97-AF65-F5344CB8AC3E}">
        <p14:creationId xmlns:p14="http://schemas.microsoft.com/office/powerpoint/2010/main" val="3400720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507584" y="121057"/>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Evolución proceso Comercialización durante el 2019</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sp>
        <p:nvSpPr>
          <p:cNvPr id="19" name="CuadroTexto 18">
            <a:extLst>
              <a:ext uri="{FF2B5EF4-FFF2-40B4-BE49-F238E27FC236}">
                <a16:creationId xmlns:a16="http://schemas.microsoft.com/office/drawing/2014/main" id="{050D2466-3ABC-461B-9611-7F7235B6689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06 de mayo de  2019</a:t>
            </a:r>
          </a:p>
        </p:txBody>
      </p:sp>
      <p:sp>
        <p:nvSpPr>
          <p:cNvPr id="32" name="CuadroTexto 31">
            <a:extLst>
              <a:ext uri="{FF2B5EF4-FFF2-40B4-BE49-F238E27FC236}">
                <a16:creationId xmlns:a16="http://schemas.microsoft.com/office/drawing/2014/main" id="{A13C045E-37D5-445C-A160-5F9A79DAE97C}"/>
              </a:ext>
            </a:extLst>
          </p:cNvPr>
          <p:cNvSpPr txBox="1"/>
          <p:nvPr/>
        </p:nvSpPr>
        <p:spPr>
          <a:xfrm>
            <a:off x="7636416" y="63258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a:extLst>
              <a:ext uri="{FF2B5EF4-FFF2-40B4-BE49-F238E27FC236}">
                <a16:creationId xmlns:a16="http://schemas.microsoft.com/office/drawing/2014/main" id="{24BDDE14-C547-4DB1-A4A7-3F1DE9A3B8E8}"/>
              </a:ext>
            </a:extLst>
          </p:cNvPr>
          <p:cNvSpPr txBox="1"/>
          <p:nvPr/>
        </p:nvSpPr>
        <p:spPr>
          <a:xfrm>
            <a:off x="-170567" y="906626"/>
            <a:ext cx="3917882"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Tablero de gestión de ventas 2019</a:t>
            </a:r>
          </a:p>
        </p:txBody>
      </p:sp>
      <p:sp>
        <p:nvSpPr>
          <p:cNvPr id="11" name="CuadroTexto 10">
            <a:extLst>
              <a:ext uri="{FF2B5EF4-FFF2-40B4-BE49-F238E27FC236}">
                <a16:creationId xmlns:a16="http://schemas.microsoft.com/office/drawing/2014/main" id="{D7E2B837-1FE2-4147-9CE7-A15FCCEF0091}"/>
              </a:ext>
            </a:extLst>
          </p:cNvPr>
          <p:cNvSpPr txBox="1"/>
          <p:nvPr/>
        </p:nvSpPr>
        <p:spPr>
          <a:xfrm>
            <a:off x="4954093" y="901720"/>
            <a:ext cx="3720336"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Ventas por estado legal</a:t>
            </a:r>
          </a:p>
        </p:txBody>
      </p:sp>
      <p:pic>
        <p:nvPicPr>
          <p:cNvPr id="12" name="Imagen 11">
            <a:extLst>
              <a:ext uri="{FF2B5EF4-FFF2-40B4-BE49-F238E27FC236}">
                <a16:creationId xmlns:a16="http://schemas.microsoft.com/office/drawing/2014/main" id="{3E4E0BE9-48D3-44CD-A64F-202907AEE591}"/>
              </a:ext>
            </a:extLst>
          </p:cNvPr>
          <p:cNvPicPr>
            <a:picLocks noChangeAspect="1"/>
          </p:cNvPicPr>
          <p:nvPr/>
        </p:nvPicPr>
        <p:blipFill>
          <a:blip r:embed="rId4"/>
          <a:stretch>
            <a:fillRect/>
          </a:stretch>
        </p:blipFill>
        <p:spPr>
          <a:xfrm>
            <a:off x="4882896" y="1167790"/>
            <a:ext cx="4175964" cy="2187493"/>
          </a:xfrm>
          <a:prstGeom prst="rect">
            <a:avLst/>
          </a:prstGeom>
        </p:spPr>
      </p:pic>
      <p:pic>
        <p:nvPicPr>
          <p:cNvPr id="13" name="Imagen 12">
            <a:extLst>
              <a:ext uri="{FF2B5EF4-FFF2-40B4-BE49-F238E27FC236}">
                <a16:creationId xmlns:a16="http://schemas.microsoft.com/office/drawing/2014/main" id="{02FEEAF3-27C7-4D16-9DDD-6B55491FDE8B}"/>
              </a:ext>
            </a:extLst>
          </p:cNvPr>
          <p:cNvPicPr>
            <a:picLocks noChangeAspect="1"/>
          </p:cNvPicPr>
          <p:nvPr/>
        </p:nvPicPr>
        <p:blipFill>
          <a:blip r:embed="rId5"/>
          <a:stretch>
            <a:fillRect/>
          </a:stretch>
        </p:blipFill>
        <p:spPr>
          <a:xfrm>
            <a:off x="149563" y="1381268"/>
            <a:ext cx="4175965" cy="1571429"/>
          </a:xfrm>
          <a:prstGeom prst="rect">
            <a:avLst/>
          </a:prstGeom>
        </p:spPr>
      </p:pic>
      <p:sp>
        <p:nvSpPr>
          <p:cNvPr id="14" name="CuadroTexto 13">
            <a:extLst>
              <a:ext uri="{FF2B5EF4-FFF2-40B4-BE49-F238E27FC236}">
                <a16:creationId xmlns:a16="http://schemas.microsoft.com/office/drawing/2014/main" id="{46DB746E-D317-466D-A18C-D70C09C7284F}"/>
              </a:ext>
            </a:extLst>
          </p:cNvPr>
          <p:cNvSpPr txBox="1"/>
          <p:nvPr/>
        </p:nvSpPr>
        <p:spPr>
          <a:xfrm>
            <a:off x="-257849" y="3597533"/>
            <a:ext cx="4583377"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Valor ventas por mes año 2019</a:t>
            </a:r>
          </a:p>
        </p:txBody>
      </p:sp>
      <p:sp>
        <p:nvSpPr>
          <p:cNvPr id="15" name="CuadroTexto 14">
            <a:extLst>
              <a:ext uri="{FF2B5EF4-FFF2-40B4-BE49-F238E27FC236}">
                <a16:creationId xmlns:a16="http://schemas.microsoft.com/office/drawing/2014/main" id="{B05E508C-0FFE-40B7-BA3A-EBBFD69A9141}"/>
              </a:ext>
            </a:extLst>
          </p:cNvPr>
          <p:cNvSpPr txBox="1"/>
          <p:nvPr/>
        </p:nvSpPr>
        <p:spPr>
          <a:xfrm>
            <a:off x="4954093" y="3598324"/>
            <a:ext cx="4313654" cy="27699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200" dirty="0">
                <a:solidFill>
                  <a:schemeClr val="tx2">
                    <a:lumMod val="75000"/>
                  </a:schemeClr>
                </a:solidFill>
              </a:rPr>
              <a:t>Cantidad unidades comerciales vendidas por mes año 2019.</a:t>
            </a:r>
          </a:p>
        </p:txBody>
      </p:sp>
      <p:pic>
        <p:nvPicPr>
          <p:cNvPr id="16" name="Imagen 15">
            <a:extLst>
              <a:ext uri="{FF2B5EF4-FFF2-40B4-BE49-F238E27FC236}">
                <a16:creationId xmlns:a16="http://schemas.microsoft.com/office/drawing/2014/main" id="{9C4249DB-58A9-4174-B2E9-D6A58629B47B}"/>
              </a:ext>
            </a:extLst>
          </p:cNvPr>
          <p:cNvPicPr>
            <a:picLocks noChangeAspect="1"/>
          </p:cNvPicPr>
          <p:nvPr/>
        </p:nvPicPr>
        <p:blipFill>
          <a:blip r:embed="rId6"/>
          <a:stretch>
            <a:fillRect/>
          </a:stretch>
        </p:blipFill>
        <p:spPr>
          <a:xfrm>
            <a:off x="222481" y="3793571"/>
            <a:ext cx="4417330" cy="2589469"/>
          </a:xfrm>
          <a:prstGeom prst="rect">
            <a:avLst/>
          </a:prstGeom>
        </p:spPr>
      </p:pic>
      <p:sp>
        <p:nvSpPr>
          <p:cNvPr id="17" name="CuadroTexto 16">
            <a:extLst>
              <a:ext uri="{FF2B5EF4-FFF2-40B4-BE49-F238E27FC236}">
                <a16:creationId xmlns:a16="http://schemas.microsoft.com/office/drawing/2014/main" id="{437A70EE-2CE5-4A60-A9F8-B81422543B28}"/>
              </a:ext>
            </a:extLst>
          </p:cNvPr>
          <p:cNvSpPr txBox="1"/>
          <p:nvPr/>
        </p:nvSpPr>
        <p:spPr>
          <a:xfrm>
            <a:off x="12701" y="6340351"/>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$3,070 millones vendidos por mes.</a:t>
            </a:r>
            <a:endParaRPr lang="es-CO" sz="900" b="0" dirty="0">
              <a:solidFill>
                <a:srgbClr val="00B050"/>
              </a:solidFill>
            </a:endParaRPr>
          </a:p>
        </p:txBody>
      </p:sp>
      <p:pic>
        <p:nvPicPr>
          <p:cNvPr id="23" name="Imagen 22">
            <a:extLst>
              <a:ext uri="{FF2B5EF4-FFF2-40B4-BE49-F238E27FC236}">
                <a16:creationId xmlns:a16="http://schemas.microsoft.com/office/drawing/2014/main" id="{DCC8A8ED-B77E-4CFB-A297-73D1A9377968}"/>
              </a:ext>
            </a:extLst>
          </p:cNvPr>
          <p:cNvPicPr>
            <a:picLocks noChangeAspect="1"/>
          </p:cNvPicPr>
          <p:nvPr/>
        </p:nvPicPr>
        <p:blipFill>
          <a:blip r:embed="rId7"/>
          <a:stretch>
            <a:fillRect/>
          </a:stretch>
        </p:blipFill>
        <p:spPr>
          <a:xfrm>
            <a:off x="4758367" y="3869561"/>
            <a:ext cx="4216875" cy="2263192"/>
          </a:xfrm>
          <a:prstGeom prst="rect">
            <a:avLst/>
          </a:prstGeom>
        </p:spPr>
      </p:pic>
      <p:sp>
        <p:nvSpPr>
          <p:cNvPr id="24" name="CuadroTexto 23">
            <a:extLst>
              <a:ext uri="{FF2B5EF4-FFF2-40B4-BE49-F238E27FC236}">
                <a16:creationId xmlns:a16="http://schemas.microsoft.com/office/drawing/2014/main" id="{F31816F6-A396-49E6-AE65-7E0733F3CE12}"/>
              </a:ext>
            </a:extLst>
          </p:cNvPr>
          <p:cNvSpPr txBox="1"/>
          <p:nvPr/>
        </p:nvSpPr>
        <p:spPr>
          <a:xfrm>
            <a:off x="5067735" y="6339724"/>
            <a:ext cx="4063566" cy="2308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900" dirty="0">
                <a:solidFill>
                  <a:srgbClr val="00B050"/>
                </a:solidFill>
              </a:rPr>
              <a:t>Promedio</a:t>
            </a:r>
            <a:r>
              <a:rPr lang="es-CO" sz="800" b="0" dirty="0">
                <a:solidFill>
                  <a:srgbClr val="00B050"/>
                </a:solidFill>
              </a:rPr>
              <a:t>: 23 unidades vendidas por mes.</a:t>
            </a:r>
            <a:endParaRPr lang="es-CO" sz="900" b="0" dirty="0">
              <a:solidFill>
                <a:srgbClr val="00B050"/>
              </a:solidFill>
            </a:endParaRPr>
          </a:p>
        </p:txBody>
      </p:sp>
      <p:cxnSp>
        <p:nvCxnSpPr>
          <p:cNvPr id="25" name="Conector recto 24">
            <a:extLst>
              <a:ext uri="{FF2B5EF4-FFF2-40B4-BE49-F238E27FC236}">
                <a16:creationId xmlns:a16="http://schemas.microsoft.com/office/drawing/2014/main" id="{1E30BC58-F10A-44BC-A5D4-2A0F2D997C9D}"/>
              </a:ext>
            </a:extLst>
          </p:cNvPr>
          <p:cNvCxnSpPr/>
          <p:nvPr/>
        </p:nvCxnSpPr>
        <p:spPr>
          <a:xfrm>
            <a:off x="4667243" y="3709886"/>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id="{32C40525-B7BC-4CC4-B99E-1DA9934CC6C7}"/>
              </a:ext>
            </a:extLst>
          </p:cNvPr>
          <p:cNvCxnSpPr/>
          <p:nvPr/>
        </p:nvCxnSpPr>
        <p:spPr>
          <a:xfrm>
            <a:off x="4667243" y="814477"/>
            <a:ext cx="0" cy="2614523"/>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3D59603F-0512-48B5-9BA2-3C6B99327ADA}"/>
              </a:ext>
            </a:extLst>
          </p:cNvPr>
          <p:cNvCxnSpPr>
            <a:cxnSpLocks/>
          </p:cNvCxnSpPr>
          <p:nvPr/>
        </p:nvCxnSpPr>
        <p:spPr>
          <a:xfrm>
            <a:off x="96472" y="3502986"/>
            <a:ext cx="4414381" cy="0"/>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28" name="Conector recto 27">
            <a:extLst>
              <a:ext uri="{FF2B5EF4-FFF2-40B4-BE49-F238E27FC236}">
                <a16:creationId xmlns:a16="http://schemas.microsoft.com/office/drawing/2014/main" id="{491471B4-2909-4C5B-8382-F0C3D3F54772}"/>
              </a:ext>
            </a:extLst>
          </p:cNvPr>
          <p:cNvCxnSpPr>
            <a:cxnSpLocks/>
          </p:cNvCxnSpPr>
          <p:nvPr/>
        </p:nvCxnSpPr>
        <p:spPr>
          <a:xfrm>
            <a:off x="4882896" y="3494573"/>
            <a:ext cx="4175964" cy="8413"/>
          </a:xfrm>
          <a:prstGeom prst="line">
            <a:avLst/>
          </a:prstGeom>
          <a:ln w="63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7855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606288" y="652475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658368" y="2308279"/>
            <a:ext cx="8010144" cy="1323439"/>
          </a:xfrm>
          <a:prstGeom prst="rect">
            <a:avLst/>
          </a:prstGeom>
          <a:noFill/>
        </p:spPr>
        <p:txBody>
          <a:bodyPr wrap="square" rtlCol="0">
            <a:spAutoFit/>
          </a:bodyPr>
          <a:lstStyle/>
          <a:p>
            <a:pPr algn="ctr"/>
            <a:r>
              <a:rPr lang="es-CO" sz="4000" dirty="0">
                <a:solidFill>
                  <a:srgbClr val="000A8B"/>
                </a:solidFill>
              </a:rPr>
              <a:t>6. COMERCIALIZACIÓN DE BIENES MUEBLES</a:t>
            </a:r>
          </a:p>
        </p:txBody>
      </p:sp>
    </p:spTree>
    <p:extLst>
      <p:ext uri="{BB962C8B-B14F-4D97-AF65-F5344CB8AC3E}">
        <p14:creationId xmlns:p14="http://schemas.microsoft.com/office/powerpoint/2010/main" val="612716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598771" y="105996"/>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dirty="0">
                <a:solidFill>
                  <a:srgbClr val="0070C0"/>
                </a:solidFill>
                <a:latin typeface="+mn-lt"/>
                <a:ea typeface="+mn-ea"/>
              </a:rPr>
              <a:t>PROCESO DE VENTA MUEBLES - RESULTADOS</a:t>
            </a: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pic>
        <p:nvPicPr>
          <p:cNvPr id="30" name="Imagen 29">
            <a:extLst>
              <a:ext uri="{FF2B5EF4-FFF2-40B4-BE49-F238E27FC236}">
                <a16:creationId xmlns:a16="http://schemas.microsoft.com/office/drawing/2014/main" id="{C302FA16-C4FA-448B-8593-D36EB012C94C}"/>
              </a:ext>
            </a:extLst>
          </p:cNvPr>
          <p:cNvPicPr>
            <a:picLocks noChangeAspect="1"/>
          </p:cNvPicPr>
          <p:nvPr/>
        </p:nvPicPr>
        <p:blipFill>
          <a:blip r:embed="rId4"/>
          <a:stretch>
            <a:fillRect/>
          </a:stretch>
        </p:blipFill>
        <p:spPr>
          <a:xfrm>
            <a:off x="1286350" y="1288381"/>
            <a:ext cx="6632353" cy="2361764"/>
          </a:xfrm>
          <a:prstGeom prst="rect">
            <a:avLst/>
          </a:prstGeom>
          <a:ln>
            <a:solidFill>
              <a:schemeClr val="tx1"/>
            </a:solidFill>
          </a:ln>
        </p:spPr>
      </p:pic>
      <p:pic>
        <p:nvPicPr>
          <p:cNvPr id="31" name="Imagen 30">
            <a:extLst>
              <a:ext uri="{FF2B5EF4-FFF2-40B4-BE49-F238E27FC236}">
                <a16:creationId xmlns:a16="http://schemas.microsoft.com/office/drawing/2014/main" id="{304BFC3B-7C0C-4390-ABD8-20C3F9600711}"/>
              </a:ext>
            </a:extLst>
          </p:cNvPr>
          <p:cNvPicPr>
            <a:picLocks noChangeAspect="1"/>
          </p:cNvPicPr>
          <p:nvPr/>
        </p:nvPicPr>
        <p:blipFill>
          <a:blip r:embed="rId5"/>
          <a:stretch>
            <a:fillRect/>
          </a:stretch>
        </p:blipFill>
        <p:spPr>
          <a:xfrm>
            <a:off x="1273613" y="4013878"/>
            <a:ext cx="6632353" cy="1968980"/>
          </a:xfrm>
          <a:prstGeom prst="rect">
            <a:avLst/>
          </a:prstGeom>
          <a:ln>
            <a:solidFill>
              <a:schemeClr val="tx1"/>
            </a:solidFill>
          </a:ln>
        </p:spPr>
      </p:pic>
    </p:spTree>
    <p:extLst>
      <p:ext uri="{BB962C8B-B14F-4D97-AF65-F5344CB8AC3E}">
        <p14:creationId xmlns:p14="http://schemas.microsoft.com/office/powerpoint/2010/main" val="3201314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507584" y="121057"/>
            <a:ext cx="4267867" cy="919163"/>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400" dirty="0">
                <a:latin typeface="+mn-lt"/>
              </a:rPr>
              <a:t> </a:t>
            </a:r>
            <a:endParaRPr lang="es-CO" sz="2400" dirty="0">
              <a:solidFill>
                <a:srgbClr val="0070C0"/>
              </a:solidFill>
              <a:latin typeface="+mn-lt"/>
              <a:ea typeface="+mn-ea"/>
              <a:cs typeface="Lato Regular"/>
            </a:endParaRPr>
          </a:p>
          <a:p>
            <a:pPr algn="ctr"/>
            <a:r>
              <a:rPr lang="es-ES" sz="2400" dirty="0">
                <a:solidFill>
                  <a:srgbClr val="0070C0"/>
                </a:solidFill>
                <a:latin typeface="+mn-lt"/>
                <a:ea typeface="+mn-ea"/>
              </a:rPr>
              <a:t> </a:t>
            </a:r>
          </a:p>
          <a:p>
            <a:pPr algn="ctr"/>
            <a:r>
              <a:rPr lang="es-CO" sz="2400" b="1" dirty="0">
                <a:solidFill>
                  <a:srgbClr val="0070C0"/>
                </a:solidFill>
                <a:latin typeface="+mn-lt"/>
                <a:ea typeface="+mn-ea"/>
              </a:rPr>
              <a:t>VALOR ALMACENAMIENTO MUEBLES ENVIADOS</a:t>
            </a:r>
          </a:p>
          <a:p>
            <a:pPr algn="ctr"/>
            <a:endParaRPr lang="es-ES" sz="2400" dirty="0">
              <a:solidFill>
                <a:srgbClr val="0070C0"/>
              </a:solidFill>
              <a:latin typeface="+mn-lt"/>
              <a:ea typeface="+mn-ea"/>
            </a:endParaRPr>
          </a:p>
          <a:p>
            <a:pPr algn="ctr"/>
            <a:endParaRPr lang="es-ES" sz="2400" dirty="0">
              <a:solidFill>
                <a:srgbClr val="0070C0"/>
              </a:solidFill>
              <a:latin typeface="+mn-lt"/>
              <a:ea typeface="+mn-ea"/>
            </a:endParaRPr>
          </a:p>
          <a:p>
            <a:pPr algn="ctr">
              <a:defRPr/>
            </a:pPr>
            <a:endParaRPr lang="es-CO" sz="2400" dirty="0">
              <a:solidFill>
                <a:srgbClr val="0070C0"/>
              </a:solidFill>
              <a:latin typeface="+mn-lt"/>
              <a:ea typeface="+mn-ea"/>
              <a:cs typeface="Lato Regular"/>
            </a:endParaRPr>
          </a:p>
        </p:txBody>
      </p:sp>
      <p:pic>
        <p:nvPicPr>
          <p:cNvPr id="7" name="Imagen 6">
            <a:extLst>
              <a:ext uri="{FF2B5EF4-FFF2-40B4-BE49-F238E27FC236}">
                <a16:creationId xmlns:a16="http://schemas.microsoft.com/office/drawing/2014/main" id="{99BFC358-2644-4667-B0F9-B88E7B073D38}"/>
              </a:ext>
            </a:extLst>
          </p:cNvPr>
          <p:cNvPicPr>
            <a:picLocks noChangeAspect="1"/>
          </p:cNvPicPr>
          <p:nvPr/>
        </p:nvPicPr>
        <p:blipFill>
          <a:blip r:embed="rId4"/>
          <a:stretch>
            <a:fillRect/>
          </a:stretch>
        </p:blipFill>
        <p:spPr>
          <a:xfrm>
            <a:off x="560942" y="1096430"/>
            <a:ext cx="8188510" cy="1477541"/>
          </a:xfrm>
          <a:prstGeom prst="rect">
            <a:avLst/>
          </a:prstGeom>
          <a:ln>
            <a:solidFill>
              <a:schemeClr val="tx1"/>
            </a:solidFill>
          </a:ln>
        </p:spPr>
      </p:pic>
      <p:sp>
        <p:nvSpPr>
          <p:cNvPr id="8" name="CuadroTexto 7">
            <a:extLst>
              <a:ext uri="{FF2B5EF4-FFF2-40B4-BE49-F238E27FC236}">
                <a16:creationId xmlns:a16="http://schemas.microsoft.com/office/drawing/2014/main" id="{173E08AA-2675-4E59-B148-F829ECEC3907}"/>
              </a:ext>
            </a:extLst>
          </p:cNvPr>
          <p:cNvSpPr txBox="1"/>
          <p:nvPr/>
        </p:nvSpPr>
        <p:spPr>
          <a:xfrm>
            <a:off x="399818" y="3121419"/>
            <a:ext cx="8030950"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rgbClr val="0070C0"/>
                </a:solidFill>
                <a:latin typeface="+mn-lt"/>
                <a:cs typeface="+mj-cs"/>
              </a:rPr>
              <a:t>SITUACIÓN ACTUAL SAE</a:t>
            </a:r>
            <a:endParaRPr lang="es-CO" sz="2400" dirty="0">
              <a:solidFill>
                <a:schemeClr val="tx1"/>
              </a:solidFill>
            </a:endParaRPr>
          </a:p>
        </p:txBody>
      </p:sp>
      <p:pic>
        <p:nvPicPr>
          <p:cNvPr id="10" name="Imagen 9">
            <a:extLst>
              <a:ext uri="{FF2B5EF4-FFF2-40B4-BE49-F238E27FC236}">
                <a16:creationId xmlns:a16="http://schemas.microsoft.com/office/drawing/2014/main" id="{CEC096FB-7CE5-42D1-AFB5-979A1A9C4D76}"/>
              </a:ext>
            </a:extLst>
          </p:cNvPr>
          <p:cNvPicPr>
            <a:picLocks noChangeAspect="1"/>
          </p:cNvPicPr>
          <p:nvPr/>
        </p:nvPicPr>
        <p:blipFill>
          <a:blip r:embed="rId5"/>
          <a:stretch>
            <a:fillRect/>
          </a:stretch>
        </p:blipFill>
        <p:spPr>
          <a:xfrm>
            <a:off x="560942" y="3658379"/>
            <a:ext cx="8193936" cy="2103191"/>
          </a:xfrm>
          <a:prstGeom prst="rect">
            <a:avLst/>
          </a:prstGeom>
          <a:ln>
            <a:solidFill>
              <a:schemeClr val="tx1"/>
            </a:solidFill>
          </a:ln>
        </p:spPr>
      </p:pic>
    </p:spTree>
    <p:extLst>
      <p:ext uri="{BB962C8B-B14F-4D97-AF65-F5344CB8AC3E}">
        <p14:creationId xmlns:p14="http://schemas.microsoft.com/office/powerpoint/2010/main" val="120663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9" name="Título 1">
            <a:extLst>
              <a:ext uri="{FF2B5EF4-FFF2-40B4-BE49-F238E27FC236}">
                <a16:creationId xmlns:a16="http://schemas.microsoft.com/office/drawing/2014/main" id="{BA021EDC-2C91-421B-8EA5-272EAE81F979}"/>
              </a:ext>
            </a:extLst>
          </p:cNvPr>
          <p:cNvSpPr txBox="1">
            <a:spLocks/>
          </p:cNvSpPr>
          <p:nvPr/>
        </p:nvSpPr>
        <p:spPr>
          <a:xfrm>
            <a:off x="1535016" y="2212849"/>
            <a:ext cx="6209952" cy="1607148"/>
          </a:xfrm>
          <a:prstGeom prst="rect">
            <a:avLst/>
          </a:prstGeom>
        </p:spPr>
        <p:txBody>
          <a:bodyPr lIns="61722" tIns="30862" rIns="61722" bIns="30862"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200" dirty="0">
                <a:latin typeface="+mn-lt"/>
              </a:rPr>
              <a:t> </a:t>
            </a:r>
            <a:endParaRPr lang="es-CO" sz="3200" dirty="0">
              <a:solidFill>
                <a:srgbClr val="0070C0"/>
              </a:solidFill>
              <a:latin typeface="+mn-lt"/>
              <a:ea typeface="+mn-ea"/>
              <a:cs typeface="Lato Regular"/>
            </a:endParaRPr>
          </a:p>
          <a:p>
            <a:pPr algn="ctr"/>
            <a:r>
              <a:rPr lang="es-ES" sz="3200" dirty="0">
                <a:solidFill>
                  <a:srgbClr val="0070C0"/>
                </a:solidFill>
                <a:latin typeface="+mn-lt"/>
                <a:ea typeface="+mn-ea"/>
              </a:rPr>
              <a:t> </a:t>
            </a:r>
          </a:p>
          <a:p>
            <a:pPr algn="ctr"/>
            <a:endParaRPr lang="es-CO" sz="3200" b="1" dirty="0">
              <a:solidFill>
                <a:srgbClr val="0070C0"/>
              </a:solidFill>
              <a:latin typeface="+mn-lt"/>
              <a:ea typeface="+mn-ea"/>
            </a:endParaRPr>
          </a:p>
          <a:p>
            <a:pPr algn="ctr"/>
            <a:endParaRPr lang="es-CO" sz="3200" b="1" dirty="0">
              <a:solidFill>
                <a:srgbClr val="0070C0"/>
              </a:solidFill>
              <a:latin typeface="+mn-lt"/>
              <a:ea typeface="+mn-ea"/>
            </a:endParaRPr>
          </a:p>
          <a:p>
            <a:pPr algn="ctr"/>
            <a:r>
              <a:rPr lang="es-CO" sz="3200" b="1" dirty="0">
                <a:solidFill>
                  <a:srgbClr val="0070C0"/>
                </a:solidFill>
                <a:latin typeface="+mn-lt"/>
                <a:ea typeface="+mn-ea"/>
              </a:rPr>
              <a:t>PROPUESTA</a:t>
            </a:r>
          </a:p>
          <a:p>
            <a:pPr algn="ctr"/>
            <a:r>
              <a:rPr lang="es-CO" sz="3200" b="1" dirty="0">
                <a:solidFill>
                  <a:srgbClr val="0070C0"/>
                </a:solidFill>
                <a:latin typeface="+mn-lt"/>
                <a:ea typeface="+mn-ea"/>
              </a:rPr>
              <a:t>COMERCIALIZACIÓN DE BIENES MUEBLES – MODALIDAD MARTILLO </a:t>
            </a:r>
          </a:p>
          <a:p>
            <a:pPr algn="ctr"/>
            <a:endParaRPr lang="es-CO" sz="3200" b="1" dirty="0">
              <a:solidFill>
                <a:srgbClr val="0070C0"/>
              </a:solidFill>
              <a:latin typeface="+mn-lt"/>
              <a:ea typeface="+mn-ea"/>
            </a:endParaRPr>
          </a:p>
          <a:p>
            <a:pPr algn="ctr"/>
            <a:endParaRPr lang="es-ES" sz="3200" dirty="0">
              <a:solidFill>
                <a:srgbClr val="0070C0"/>
              </a:solidFill>
              <a:latin typeface="+mn-lt"/>
              <a:ea typeface="+mn-ea"/>
            </a:endParaRPr>
          </a:p>
          <a:p>
            <a:pPr algn="ctr"/>
            <a:endParaRPr lang="es-ES" sz="3200" dirty="0">
              <a:solidFill>
                <a:srgbClr val="0070C0"/>
              </a:solidFill>
              <a:latin typeface="+mn-lt"/>
              <a:ea typeface="+mn-ea"/>
            </a:endParaRPr>
          </a:p>
          <a:p>
            <a:pPr algn="ctr">
              <a:defRPr/>
            </a:pPr>
            <a:endParaRPr lang="es-CO" sz="3200" dirty="0">
              <a:solidFill>
                <a:srgbClr val="0070C0"/>
              </a:solidFill>
              <a:latin typeface="+mn-lt"/>
              <a:ea typeface="+mn-ea"/>
              <a:cs typeface="Lato Regular"/>
            </a:endParaRPr>
          </a:p>
        </p:txBody>
      </p:sp>
    </p:spTree>
    <p:extLst>
      <p:ext uri="{BB962C8B-B14F-4D97-AF65-F5344CB8AC3E}">
        <p14:creationId xmlns:p14="http://schemas.microsoft.com/office/powerpoint/2010/main" val="181919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503034" y="828725"/>
            <a:ext cx="8510666" cy="95410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Proceso de venta Muebles modalidad Martillo – Banco Popular </a:t>
            </a:r>
          </a:p>
        </p:txBody>
      </p:sp>
      <p:sp>
        <p:nvSpPr>
          <p:cNvPr id="8" name="Rectángulo 7">
            <a:extLst>
              <a:ext uri="{FF2B5EF4-FFF2-40B4-BE49-F238E27FC236}">
                <a16:creationId xmlns:a16="http://schemas.microsoft.com/office/drawing/2014/main" id="{490E0808-E93E-4354-A434-3644620F4C99}"/>
              </a:ext>
            </a:extLst>
          </p:cNvPr>
          <p:cNvSpPr/>
          <p:nvPr/>
        </p:nvSpPr>
        <p:spPr>
          <a:xfrm>
            <a:off x="398493" y="1839808"/>
            <a:ext cx="8297451" cy="4524315"/>
          </a:xfrm>
          <a:prstGeom prst="rect">
            <a:avLst/>
          </a:prstGeom>
        </p:spPr>
        <p:txBody>
          <a:bodyPr wrap="square">
            <a:spAutoFit/>
          </a:bodyPr>
          <a:lstStyle/>
          <a:p>
            <a:pPr algn="just"/>
            <a:r>
              <a:rPr lang="es-CO" dirty="0">
                <a:solidFill>
                  <a:srgbClr val="000000"/>
                </a:solidFill>
                <a:latin typeface="Arial Narrow" panose="020B0606020202030204" pitchFamily="34" charset="0"/>
              </a:rPr>
              <a:t>El servicio bancario de Martillo (Ley 101 de 1.960) permite tanto la enajenación de activos como la comercialización de bienes y servicios, legalmente están facultados para adelantar los siguientes procesos:</a:t>
            </a:r>
          </a:p>
          <a:p>
            <a:pPr algn="just"/>
            <a:endParaRPr lang="es-CO" dirty="0">
              <a:solidFill>
                <a:srgbClr val="000000"/>
              </a:solidFill>
              <a:latin typeface="Arial Narrow" panose="020B0606020202030204" pitchFamily="34" charset="0"/>
            </a:endParaRPr>
          </a:p>
          <a:p>
            <a:pPr marL="285750" indent="-285750" algn="just">
              <a:buFont typeface="Wingdings" panose="05000000000000000000" pitchFamily="2" charset="2"/>
              <a:buChar char="ü"/>
            </a:pPr>
            <a:r>
              <a:rPr lang="es-CO" dirty="0">
                <a:solidFill>
                  <a:srgbClr val="000000"/>
                </a:solidFill>
                <a:latin typeface="Arial Narrow" panose="020B0606020202030204" pitchFamily="34" charset="0"/>
              </a:rPr>
              <a:t>Subastas públicas</a:t>
            </a:r>
          </a:p>
          <a:p>
            <a:pPr marL="285750" indent="-285750" algn="just">
              <a:buFont typeface="Wingdings" panose="05000000000000000000" pitchFamily="2" charset="2"/>
              <a:buChar char="ü"/>
            </a:pPr>
            <a:r>
              <a:rPr lang="es-CO" dirty="0">
                <a:solidFill>
                  <a:srgbClr val="000000"/>
                </a:solidFill>
                <a:latin typeface="Arial Narrow" panose="020B0606020202030204" pitchFamily="34" charset="0"/>
              </a:rPr>
              <a:t>Licitaciones(subastas inversas)</a:t>
            </a:r>
          </a:p>
          <a:p>
            <a:pPr marL="285750" indent="-285750" algn="just">
              <a:buFont typeface="Wingdings" panose="05000000000000000000" pitchFamily="2" charset="2"/>
              <a:buChar char="ü"/>
            </a:pPr>
            <a:r>
              <a:rPr lang="es-CO" dirty="0">
                <a:solidFill>
                  <a:srgbClr val="000000"/>
                </a:solidFill>
                <a:latin typeface="Arial Narrow" panose="020B0606020202030204" pitchFamily="34" charset="0"/>
              </a:rPr>
              <a:t>Remates, cobros coactivos y remates prendarios.</a:t>
            </a:r>
          </a:p>
          <a:p>
            <a:pPr marL="285750" indent="-285750" algn="just">
              <a:buFont typeface="Wingdings" panose="05000000000000000000" pitchFamily="2" charset="2"/>
              <a:buChar char="ü"/>
            </a:pPr>
            <a:r>
              <a:rPr lang="es-CO" dirty="0">
                <a:solidFill>
                  <a:srgbClr val="000000"/>
                </a:solidFill>
                <a:latin typeface="Arial Narrow" panose="020B0606020202030204" pitchFamily="34" charset="0"/>
              </a:rPr>
              <a:t>Subastas privadas</a:t>
            </a:r>
          </a:p>
          <a:p>
            <a:pPr marL="285750" indent="-285750" algn="just">
              <a:buFont typeface="Wingdings" panose="05000000000000000000" pitchFamily="2" charset="2"/>
              <a:buChar char="ü"/>
            </a:pPr>
            <a:r>
              <a:rPr lang="es-CO" dirty="0">
                <a:solidFill>
                  <a:srgbClr val="000000"/>
                </a:solidFill>
                <a:latin typeface="Arial Narrow" panose="020B0606020202030204" pitchFamily="34" charset="0"/>
              </a:rPr>
              <a:t>Ventas directas</a:t>
            </a:r>
          </a:p>
          <a:p>
            <a:pPr algn="just"/>
            <a:endParaRPr lang="es-CO" dirty="0">
              <a:solidFill>
                <a:srgbClr val="000000"/>
              </a:solidFill>
              <a:latin typeface="Arial Narrow" panose="020B0606020202030204" pitchFamily="34" charset="0"/>
            </a:endParaRPr>
          </a:p>
          <a:p>
            <a:pPr algn="just"/>
            <a:r>
              <a:rPr lang="es-CO" dirty="0">
                <a:solidFill>
                  <a:srgbClr val="000000"/>
                </a:solidFill>
                <a:latin typeface="Arial Narrow" panose="020B0606020202030204" pitchFamily="34" charset="0"/>
              </a:rPr>
              <a:t>Desde  1960 hasta 1996 el Banco Popular fue el canal oficial del sector público. Desde 2014 se enfocaron en la venta de bienes muebles e inmuebles, ofreciendo este producto tanto al sector público como al privado.</a:t>
            </a:r>
          </a:p>
          <a:p>
            <a:pPr algn="just"/>
            <a:endParaRPr lang="es-CO" dirty="0">
              <a:solidFill>
                <a:srgbClr val="000000"/>
              </a:solidFill>
              <a:latin typeface="Arial Narrow" panose="020B0606020202030204" pitchFamily="34" charset="0"/>
            </a:endParaRPr>
          </a:p>
          <a:p>
            <a:pPr algn="just"/>
            <a:r>
              <a:rPr lang="es-CO" dirty="0">
                <a:solidFill>
                  <a:srgbClr val="000000"/>
                </a:solidFill>
                <a:latin typeface="Arial Narrow" panose="020B0606020202030204" pitchFamily="34" charset="0"/>
              </a:rPr>
              <a:t>El Banco Popular cuenta con certificación expedida por la Superfinanciera para realizar operación de martillo de bines muebles. </a:t>
            </a:r>
            <a:endParaRPr lang="es-CO" dirty="0">
              <a:latin typeface="Arial Narrow" panose="020B0606020202030204" pitchFamily="34" charset="0"/>
            </a:endParaRPr>
          </a:p>
        </p:txBody>
      </p:sp>
    </p:spTree>
    <p:extLst>
      <p:ext uri="{BB962C8B-B14F-4D97-AF65-F5344CB8AC3E}">
        <p14:creationId xmlns:p14="http://schemas.microsoft.com/office/powerpoint/2010/main" val="24024559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503034" y="828725"/>
            <a:ext cx="8510666" cy="95410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Riesgos que se mitigan con el Martillo – Banco Popular </a:t>
            </a:r>
          </a:p>
          <a:p>
            <a:endParaRPr lang="es-CO" sz="2800" dirty="0">
              <a:solidFill>
                <a:srgbClr val="0070C0"/>
              </a:solidFill>
              <a:latin typeface="+mn-lt"/>
              <a:cs typeface="+mj-cs"/>
            </a:endParaRPr>
          </a:p>
        </p:txBody>
      </p:sp>
      <p:sp>
        <p:nvSpPr>
          <p:cNvPr id="9" name="Rectángulo 8">
            <a:extLst>
              <a:ext uri="{FF2B5EF4-FFF2-40B4-BE49-F238E27FC236}">
                <a16:creationId xmlns:a16="http://schemas.microsoft.com/office/drawing/2014/main" id="{778AF159-F8F4-4F94-8F36-05A01B8A3204}"/>
              </a:ext>
            </a:extLst>
          </p:cNvPr>
          <p:cNvSpPr/>
          <p:nvPr/>
        </p:nvSpPr>
        <p:spPr>
          <a:xfrm>
            <a:off x="275413" y="1757293"/>
            <a:ext cx="8594743" cy="4454040"/>
          </a:xfrm>
          <a:prstGeom prst="rect">
            <a:avLst/>
          </a:prstGeom>
        </p:spPr>
        <p:txBody>
          <a:bodyPr wrap="square">
            <a:spAutoFit/>
          </a:bodyPr>
          <a:lstStyle/>
          <a:p>
            <a:endParaRPr lang="es-CO" dirty="0"/>
          </a:p>
          <a:p>
            <a:pPr algn="just"/>
            <a:r>
              <a:rPr lang="es-CO" b="1" dirty="0">
                <a:latin typeface="Arial Narrow" panose="020B0606020202030204" pitchFamily="34" charset="0"/>
              </a:rPr>
              <a:t>CONTROL SARLAFT</a:t>
            </a:r>
            <a:r>
              <a:rPr lang="es-CO" dirty="0">
                <a:latin typeface="Arial Narrow" panose="020B0606020202030204" pitchFamily="34" charset="0"/>
              </a:rPr>
              <a:t>: los proponentes son consultados en las listas que previenen el lavado de activos y la lucha contra el terrorismo. Es un control que mitiga el riesgo de operaciones ilícitas.</a:t>
            </a:r>
          </a:p>
          <a:p>
            <a:pPr algn="just"/>
            <a:endParaRPr lang="es-CO" dirty="0">
              <a:latin typeface="Arial Narrow" panose="020B0606020202030204" pitchFamily="34" charset="0"/>
            </a:endParaRPr>
          </a:p>
          <a:p>
            <a:pPr marR="6985" indent="-396240" algn="just">
              <a:lnSpc>
                <a:spcPct val="101200"/>
              </a:lnSpc>
              <a:spcBef>
                <a:spcPts val="1205"/>
              </a:spcBef>
            </a:pPr>
            <a:r>
              <a:rPr lang="es-CO" b="1" dirty="0">
                <a:latin typeface="Arial Narrow" panose="020B0606020202030204" pitchFamily="34" charset="0"/>
              </a:rPr>
              <a:t>GARANTÍA DE RECAUDO DEL DINERO:  </a:t>
            </a:r>
            <a:r>
              <a:rPr lang="es-CO" dirty="0">
                <a:latin typeface="Arial Narrow" panose="020B0606020202030204" pitchFamily="34" charset="0"/>
              </a:rPr>
              <a:t>El Banco Popular se encarga de recaudar los depósitos de seriedad,  anticipos y saldos; también de entregarlos al vendedor, una vez cumplidas  las condiciones del negocio.</a:t>
            </a:r>
          </a:p>
          <a:p>
            <a:pPr marR="6985" algn="just">
              <a:lnSpc>
                <a:spcPct val="101499"/>
              </a:lnSpc>
              <a:spcBef>
                <a:spcPts val="1195"/>
              </a:spcBef>
            </a:pPr>
            <a:r>
              <a:rPr lang="es-CO" dirty="0">
                <a:latin typeface="Arial Narrow" panose="020B0606020202030204" pitchFamily="34" charset="0"/>
              </a:rPr>
              <a:t>La devolución de los recursos a los oferentes vencidos, así como el  reembolso a la entidad vendedora, es garantizada por la solidez del  intermediario: un Banco vigilado por la Superintendencia Financiera.</a:t>
            </a:r>
          </a:p>
          <a:p>
            <a:pPr marR="6985" algn="just">
              <a:lnSpc>
                <a:spcPct val="101499"/>
              </a:lnSpc>
              <a:spcBef>
                <a:spcPts val="1195"/>
              </a:spcBef>
            </a:pPr>
            <a:r>
              <a:rPr lang="es-CO" b="1" dirty="0">
                <a:latin typeface="Arial Narrow" panose="020B0606020202030204" pitchFamily="34" charset="0"/>
              </a:rPr>
              <a:t>GESTOR DE TRANSITO: </a:t>
            </a:r>
            <a:r>
              <a:rPr lang="es-CO" dirty="0">
                <a:latin typeface="Arial Narrow" panose="020B0606020202030204" pitchFamily="34" charset="0"/>
              </a:rPr>
              <a:t>El Banco Popular suministra un gestor de transito el cual acompañara al comprador hasta que se logre la trasferencia de dominio del bien mueble (traspaso)</a:t>
            </a:r>
          </a:p>
          <a:p>
            <a:endParaRPr lang="es-CO" dirty="0">
              <a:latin typeface="Arial Narrow" panose="020B0606020202030204" pitchFamily="34" charset="0"/>
            </a:endParaRPr>
          </a:p>
          <a:p>
            <a:endParaRPr lang="es-CO" dirty="0">
              <a:latin typeface="Arial Narrow" panose="020B0606020202030204" pitchFamily="34" charset="0"/>
            </a:endParaRPr>
          </a:p>
        </p:txBody>
      </p:sp>
    </p:spTree>
    <p:extLst>
      <p:ext uri="{BB962C8B-B14F-4D97-AF65-F5344CB8AC3E}">
        <p14:creationId xmlns:p14="http://schemas.microsoft.com/office/powerpoint/2010/main" val="3187081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503034" y="828725"/>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 </a:t>
            </a:r>
          </a:p>
        </p:txBody>
      </p:sp>
      <p:sp>
        <p:nvSpPr>
          <p:cNvPr id="31" name="object 14">
            <a:extLst>
              <a:ext uri="{FF2B5EF4-FFF2-40B4-BE49-F238E27FC236}">
                <a16:creationId xmlns:a16="http://schemas.microsoft.com/office/drawing/2014/main" id="{E8B9F381-06B2-41A5-888D-0C985AC3F52B}"/>
              </a:ext>
            </a:extLst>
          </p:cNvPr>
          <p:cNvSpPr txBox="1"/>
          <p:nvPr/>
        </p:nvSpPr>
        <p:spPr>
          <a:xfrm>
            <a:off x="684620" y="2095540"/>
            <a:ext cx="1693830" cy="438582"/>
          </a:xfrm>
          <a:prstGeom prst="rect">
            <a:avLst/>
          </a:prstGeom>
        </p:spPr>
        <p:txBody>
          <a:bodyPr vert="horz" wrap="square" lIns="0" tIns="15240" rIns="0" bIns="0" rtlCol="0">
            <a:spAutoFit/>
          </a:bodyPr>
          <a:lstStyle/>
          <a:p>
            <a:pPr marL="12700">
              <a:lnSpc>
                <a:spcPct val="100000"/>
              </a:lnSpc>
              <a:spcBef>
                <a:spcPts val="120"/>
              </a:spcBef>
            </a:pPr>
            <a:r>
              <a:rPr sz="2750" b="1" spc="5" dirty="0">
                <a:latin typeface="Calibri"/>
                <a:cs typeface="Calibri"/>
              </a:rPr>
              <a:t>V</a:t>
            </a:r>
            <a:r>
              <a:rPr sz="2750" b="1" spc="10" dirty="0">
                <a:latin typeface="Calibri"/>
                <a:cs typeface="Calibri"/>
              </a:rPr>
              <a:t>EHICU</a:t>
            </a:r>
            <a:r>
              <a:rPr sz="2750" b="1" spc="-35" dirty="0">
                <a:latin typeface="Calibri"/>
                <a:cs typeface="Calibri"/>
              </a:rPr>
              <a:t>L</a:t>
            </a:r>
            <a:r>
              <a:rPr sz="2750" b="1" spc="5" dirty="0">
                <a:latin typeface="Calibri"/>
                <a:cs typeface="Calibri"/>
              </a:rPr>
              <a:t>OS</a:t>
            </a:r>
            <a:endParaRPr sz="2750" dirty="0">
              <a:latin typeface="Calibri"/>
              <a:cs typeface="Calibri"/>
            </a:endParaRPr>
          </a:p>
        </p:txBody>
      </p:sp>
      <p:sp>
        <p:nvSpPr>
          <p:cNvPr id="32" name="object 15">
            <a:extLst>
              <a:ext uri="{FF2B5EF4-FFF2-40B4-BE49-F238E27FC236}">
                <a16:creationId xmlns:a16="http://schemas.microsoft.com/office/drawing/2014/main" id="{BE7270BE-01EC-4568-B66C-A0A17604F6C6}"/>
              </a:ext>
            </a:extLst>
          </p:cNvPr>
          <p:cNvSpPr/>
          <p:nvPr/>
        </p:nvSpPr>
        <p:spPr>
          <a:xfrm>
            <a:off x="227454" y="2915404"/>
            <a:ext cx="2558282" cy="1303663"/>
          </a:xfrm>
          <a:prstGeom prst="rect">
            <a:avLst/>
          </a:prstGeom>
          <a:blipFill>
            <a:blip r:embed="rId4" cstate="print"/>
            <a:stretch>
              <a:fillRect/>
            </a:stretch>
          </a:blipFill>
        </p:spPr>
        <p:txBody>
          <a:bodyPr wrap="square" lIns="0" tIns="0" rIns="0" bIns="0" rtlCol="0"/>
          <a:lstStyle/>
          <a:p>
            <a:endParaRPr/>
          </a:p>
        </p:txBody>
      </p:sp>
      <p:sp>
        <p:nvSpPr>
          <p:cNvPr id="33" name="object 16">
            <a:extLst>
              <a:ext uri="{FF2B5EF4-FFF2-40B4-BE49-F238E27FC236}">
                <a16:creationId xmlns:a16="http://schemas.microsoft.com/office/drawing/2014/main" id="{CE950B76-50F7-4D62-90E9-F43E7D69F34C}"/>
              </a:ext>
            </a:extLst>
          </p:cNvPr>
          <p:cNvSpPr/>
          <p:nvPr/>
        </p:nvSpPr>
        <p:spPr>
          <a:xfrm>
            <a:off x="83734" y="4876685"/>
            <a:ext cx="2814914" cy="1517080"/>
          </a:xfrm>
          <a:prstGeom prst="rect">
            <a:avLst/>
          </a:prstGeom>
          <a:blipFill>
            <a:blip r:embed="rId5" cstate="print"/>
            <a:stretch>
              <a:fillRect/>
            </a:stretch>
          </a:blipFill>
        </p:spPr>
        <p:txBody>
          <a:bodyPr wrap="square" lIns="0" tIns="0" rIns="0" bIns="0" rtlCol="0"/>
          <a:lstStyle/>
          <a:p>
            <a:endParaRPr/>
          </a:p>
        </p:txBody>
      </p:sp>
      <p:sp>
        <p:nvSpPr>
          <p:cNvPr id="34" name="object 5">
            <a:extLst>
              <a:ext uri="{FF2B5EF4-FFF2-40B4-BE49-F238E27FC236}">
                <a16:creationId xmlns:a16="http://schemas.microsoft.com/office/drawing/2014/main" id="{BFD727D9-B706-4162-AD21-2FB104359A45}"/>
              </a:ext>
            </a:extLst>
          </p:cNvPr>
          <p:cNvSpPr txBox="1"/>
          <p:nvPr/>
        </p:nvSpPr>
        <p:spPr>
          <a:xfrm>
            <a:off x="3589798" y="1999916"/>
            <a:ext cx="1964404" cy="861774"/>
          </a:xfrm>
          <a:prstGeom prst="rect">
            <a:avLst/>
          </a:prstGeom>
        </p:spPr>
        <p:txBody>
          <a:bodyPr vert="horz" wrap="square" lIns="0" tIns="15240" rIns="0" bIns="0" rtlCol="0">
            <a:spAutoFit/>
          </a:bodyPr>
          <a:lstStyle/>
          <a:p>
            <a:pPr marL="12700" algn="ctr">
              <a:lnSpc>
                <a:spcPct val="100000"/>
              </a:lnSpc>
              <a:spcBef>
                <a:spcPts val="120"/>
              </a:spcBef>
            </a:pPr>
            <a:r>
              <a:rPr lang="es-CO" sz="2750" b="1" spc="5" dirty="0">
                <a:latin typeface="Calibri"/>
                <a:cs typeface="Calibri"/>
              </a:rPr>
              <a:t>VENTA POR </a:t>
            </a:r>
            <a:r>
              <a:rPr sz="2750" b="1" spc="5" dirty="0">
                <a:latin typeface="Calibri"/>
                <a:cs typeface="Calibri"/>
              </a:rPr>
              <a:t>CH</a:t>
            </a:r>
            <a:r>
              <a:rPr sz="2750" b="1" spc="-210" dirty="0">
                <a:latin typeface="Calibri"/>
                <a:cs typeface="Calibri"/>
              </a:rPr>
              <a:t>AT</a:t>
            </a:r>
            <a:r>
              <a:rPr sz="2750" b="1" spc="10" dirty="0">
                <a:latin typeface="Calibri"/>
                <a:cs typeface="Calibri"/>
              </a:rPr>
              <a:t>ARRA</a:t>
            </a:r>
            <a:endParaRPr sz="2750" dirty="0">
              <a:latin typeface="Calibri"/>
              <a:cs typeface="Calibri"/>
            </a:endParaRPr>
          </a:p>
        </p:txBody>
      </p:sp>
      <p:sp>
        <p:nvSpPr>
          <p:cNvPr id="35" name="object 20">
            <a:extLst>
              <a:ext uri="{FF2B5EF4-FFF2-40B4-BE49-F238E27FC236}">
                <a16:creationId xmlns:a16="http://schemas.microsoft.com/office/drawing/2014/main" id="{982F6A09-C136-4782-8249-67305390EF2E}"/>
              </a:ext>
            </a:extLst>
          </p:cNvPr>
          <p:cNvSpPr txBox="1"/>
          <p:nvPr/>
        </p:nvSpPr>
        <p:spPr>
          <a:xfrm>
            <a:off x="4009624" y="3154235"/>
            <a:ext cx="1312183" cy="381515"/>
          </a:xfrm>
          <a:prstGeom prst="rect">
            <a:avLst/>
          </a:prstGeom>
        </p:spPr>
        <p:txBody>
          <a:bodyPr vert="horz" wrap="square" lIns="0" tIns="12065" rIns="0" bIns="0" rtlCol="0">
            <a:spAutoFit/>
          </a:bodyPr>
          <a:lstStyle/>
          <a:p>
            <a:pPr marL="12700">
              <a:lnSpc>
                <a:spcPct val="100000"/>
              </a:lnSpc>
              <a:spcBef>
                <a:spcPts val="95"/>
              </a:spcBef>
            </a:pPr>
            <a:r>
              <a:rPr sz="2400" spc="-10" dirty="0">
                <a:solidFill>
                  <a:srgbClr val="E36C09"/>
                </a:solidFill>
                <a:latin typeface="Calibri"/>
                <a:cs typeface="Calibri"/>
              </a:rPr>
              <a:t>Aviones</a:t>
            </a:r>
            <a:endParaRPr sz="2400" dirty="0">
              <a:latin typeface="Calibri"/>
              <a:cs typeface="Calibri"/>
            </a:endParaRPr>
          </a:p>
        </p:txBody>
      </p:sp>
      <p:sp>
        <p:nvSpPr>
          <p:cNvPr id="36" name="object 22">
            <a:extLst>
              <a:ext uri="{FF2B5EF4-FFF2-40B4-BE49-F238E27FC236}">
                <a16:creationId xmlns:a16="http://schemas.microsoft.com/office/drawing/2014/main" id="{8D39977D-78A0-410B-9BC5-F68D40AFFAFA}"/>
              </a:ext>
            </a:extLst>
          </p:cNvPr>
          <p:cNvSpPr/>
          <p:nvPr/>
        </p:nvSpPr>
        <p:spPr>
          <a:xfrm>
            <a:off x="2955286" y="4116219"/>
            <a:ext cx="3085347" cy="1510385"/>
          </a:xfrm>
          <a:prstGeom prst="rect">
            <a:avLst/>
          </a:prstGeom>
          <a:blipFill>
            <a:blip r:embed="rId6" cstate="print"/>
            <a:stretch>
              <a:fillRect/>
            </a:stretch>
          </a:blipFill>
        </p:spPr>
        <p:txBody>
          <a:bodyPr wrap="square" lIns="0" tIns="0" rIns="0" bIns="0" rtlCol="0"/>
          <a:lstStyle/>
          <a:p>
            <a:endParaRPr/>
          </a:p>
        </p:txBody>
      </p:sp>
      <p:sp>
        <p:nvSpPr>
          <p:cNvPr id="37" name="object 11">
            <a:extLst>
              <a:ext uri="{FF2B5EF4-FFF2-40B4-BE49-F238E27FC236}">
                <a16:creationId xmlns:a16="http://schemas.microsoft.com/office/drawing/2014/main" id="{2D9DFC80-9E46-4EED-A7A2-029B095FC450}"/>
              </a:ext>
            </a:extLst>
          </p:cNvPr>
          <p:cNvSpPr txBox="1"/>
          <p:nvPr/>
        </p:nvSpPr>
        <p:spPr>
          <a:xfrm>
            <a:off x="7228103" y="2001480"/>
            <a:ext cx="1013588" cy="439223"/>
          </a:xfrm>
          <a:prstGeom prst="rect">
            <a:avLst/>
          </a:prstGeom>
        </p:spPr>
        <p:txBody>
          <a:bodyPr vert="horz" wrap="square" lIns="0" tIns="15875" rIns="0" bIns="0" rtlCol="0">
            <a:spAutoFit/>
          </a:bodyPr>
          <a:lstStyle/>
          <a:p>
            <a:pPr marL="12700">
              <a:lnSpc>
                <a:spcPct val="100000"/>
              </a:lnSpc>
              <a:spcBef>
                <a:spcPts val="125"/>
              </a:spcBef>
            </a:pPr>
            <a:r>
              <a:rPr sz="2750" b="1" dirty="0">
                <a:latin typeface="Calibri"/>
                <a:cs typeface="Calibri"/>
              </a:rPr>
              <a:t>J</a:t>
            </a:r>
            <a:r>
              <a:rPr sz="2750" b="1" spc="-80" dirty="0">
                <a:latin typeface="Calibri"/>
                <a:cs typeface="Calibri"/>
              </a:rPr>
              <a:t>O</a:t>
            </a:r>
            <a:r>
              <a:rPr sz="2750" b="1" spc="-235" dirty="0">
                <a:latin typeface="Calibri"/>
                <a:cs typeface="Calibri"/>
              </a:rPr>
              <a:t>Y</a:t>
            </a:r>
            <a:r>
              <a:rPr sz="2750" b="1" spc="10" dirty="0">
                <a:latin typeface="Calibri"/>
                <a:cs typeface="Calibri"/>
              </a:rPr>
              <a:t>AS</a:t>
            </a:r>
            <a:endParaRPr sz="2750" dirty="0">
              <a:latin typeface="Calibri"/>
              <a:cs typeface="Calibri"/>
            </a:endParaRPr>
          </a:p>
        </p:txBody>
      </p:sp>
      <p:sp>
        <p:nvSpPr>
          <p:cNvPr id="38" name="object 13">
            <a:extLst>
              <a:ext uri="{FF2B5EF4-FFF2-40B4-BE49-F238E27FC236}">
                <a16:creationId xmlns:a16="http://schemas.microsoft.com/office/drawing/2014/main" id="{7974BFCB-2C5A-401F-8C3B-F3E12B681B92}"/>
              </a:ext>
            </a:extLst>
          </p:cNvPr>
          <p:cNvSpPr/>
          <p:nvPr/>
        </p:nvSpPr>
        <p:spPr>
          <a:xfrm>
            <a:off x="6706509" y="4734095"/>
            <a:ext cx="1813742" cy="1089047"/>
          </a:xfrm>
          <a:prstGeom prst="rect">
            <a:avLst/>
          </a:prstGeom>
          <a:blipFill>
            <a:blip r:embed="rId7" cstate="print"/>
            <a:stretch>
              <a:fillRect/>
            </a:stretch>
          </a:blipFill>
        </p:spPr>
        <p:txBody>
          <a:bodyPr wrap="square" lIns="0" tIns="0" rIns="0" bIns="0" rtlCol="0"/>
          <a:lstStyle/>
          <a:p>
            <a:endParaRPr/>
          </a:p>
        </p:txBody>
      </p:sp>
      <p:sp>
        <p:nvSpPr>
          <p:cNvPr id="39" name="object 24">
            <a:extLst>
              <a:ext uri="{FF2B5EF4-FFF2-40B4-BE49-F238E27FC236}">
                <a16:creationId xmlns:a16="http://schemas.microsoft.com/office/drawing/2014/main" id="{34E20BC9-661D-4351-87FA-CC348DCD9757}"/>
              </a:ext>
            </a:extLst>
          </p:cNvPr>
          <p:cNvSpPr/>
          <p:nvPr/>
        </p:nvSpPr>
        <p:spPr>
          <a:xfrm>
            <a:off x="6708408" y="2881929"/>
            <a:ext cx="2161748" cy="926411"/>
          </a:xfrm>
          <a:prstGeom prst="rect">
            <a:avLst/>
          </a:prstGeom>
          <a:blipFill>
            <a:blip r:embed="rId8"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527989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359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sp>
        <p:nvSpPr>
          <p:cNvPr id="8" name="Rectángulo 7">
            <a:extLst>
              <a:ext uri="{FF2B5EF4-FFF2-40B4-BE49-F238E27FC236}">
                <a16:creationId xmlns:a16="http://schemas.microsoft.com/office/drawing/2014/main" id="{52540806-D5AD-43B9-A9A5-09FDBA8CE0D9}"/>
              </a:ext>
            </a:extLst>
          </p:cNvPr>
          <p:cNvSpPr/>
          <p:nvPr/>
        </p:nvSpPr>
        <p:spPr>
          <a:xfrm>
            <a:off x="316667" y="1082866"/>
            <a:ext cx="8510666" cy="5319470"/>
          </a:xfrm>
          <a:prstGeom prst="rect">
            <a:avLst/>
          </a:prstGeom>
        </p:spPr>
        <p:txBody>
          <a:bodyPr wrap="square">
            <a:spAutoFit/>
          </a:bodyPr>
          <a:lstStyle/>
          <a:p>
            <a:pPr marR="8255" indent="-396240" algn="just">
              <a:lnSpc>
                <a:spcPct val="101499"/>
              </a:lnSpc>
              <a:spcBef>
                <a:spcPts val="90"/>
              </a:spcBef>
            </a:pPr>
            <a:r>
              <a:rPr lang="es-CO" b="1" dirty="0">
                <a:latin typeface="Arial Narrow" panose="020B0606020202030204" pitchFamily="34" charset="0"/>
              </a:rPr>
              <a:t>COBERTURA: </a:t>
            </a:r>
            <a:r>
              <a:rPr lang="es-CO" dirty="0">
                <a:latin typeface="Arial Narrow" panose="020B0606020202030204" pitchFamily="34" charset="0"/>
              </a:rPr>
              <a:t>El Banco Popular tiene con una red de más de </a:t>
            </a:r>
            <a:r>
              <a:rPr lang="es-CO" b="1" dirty="0">
                <a:latin typeface="Arial Narrow" panose="020B0606020202030204" pitchFamily="34" charset="0"/>
              </a:rPr>
              <a:t>200 oficinas </a:t>
            </a:r>
            <a:r>
              <a:rPr lang="es-CO" dirty="0">
                <a:latin typeface="Arial Narrow" panose="020B0606020202030204" pitchFamily="34" charset="0"/>
              </a:rPr>
              <a:t>en 100 municipios, incluidas 30 capitales de departamento garantiza un </a:t>
            </a:r>
            <a:r>
              <a:rPr lang="es-CO" b="1" dirty="0">
                <a:latin typeface="Arial Narrow" panose="020B0606020202030204" pitchFamily="34" charset="0"/>
              </a:rPr>
              <a:t>cubrimiento nacional</a:t>
            </a:r>
            <a:r>
              <a:rPr lang="es-CO" dirty="0">
                <a:latin typeface="Arial Narrow" panose="020B0606020202030204" pitchFamily="34" charset="0"/>
              </a:rPr>
              <a:t>.  Cuenta con un grupo de especialistas en Bogotá, Medellín, Cali y Barranquilla que apoyan el servicio de manera local, reduciendo los gastos logísticos y de publicidad.</a:t>
            </a:r>
          </a:p>
          <a:p>
            <a:pPr marR="5715" algn="just">
              <a:lnSpc>
                <a:spcPct val="101499"/>
              </a:lnSpc>
              <a:spcBef>
                <a:spcPts val="1195"/>
              </a:spcBef>
            </a:pPr>
            <a:r>
              <a:rPr lang="es-CO" b="1" dirty="0">
                <a:latin typeface="Arial Narrow" panose="020B0606020202030204" pitchFamily="34" charset="0"/>
              </a:rPr>
              <a:t>FINANCIACIÓN: </a:t>
            </a:r>
            <a:r>
              <a:rPr lang="es-CO" dirty="0">
                <a:latin typeface="Arial Narrow" panose="020B0606020202030204" pitchFamily="34" charset="0"/>
              </a:rPr>
              <a:t>El Banco Ofrece a los interesados líneas de financiamiento para la compra de los bienes publicados en la subasta. </a:t>
            </a:r>
          </a:p>
          <a:p>
            <a:pPr marR="5715" algn="just">
              <a:lnSpc>
                <a:spcPct val="101499"/>
              </a:lnSpc>
              <a:spcBef>
                <a:spcPts val="1195"/>
              </a:spcBef>
            </a:pPr>
            <a:r>
              <a:rPr lang="es-CO" b="1" dirty="0">
                <a:latin typeface="Arial Narrow" panose="020B0606020202030204" pitchFamily="34" charset="0"/>
              </a:rPr>
              <a:t>MERCADEO: </a:t>
            </a:r>
            <a:r>
              <a:rPr lang="es-CO" dirty="0">
                <a:latin typeface="Arial Narrow" panose="020B0606020202030204" pitchFamily="34" charset="0"/>
              </a:rPr>
              <a:t>El Banco cuenta con una base de datos de todos los segmentos: corporativo, oficial, empresarial, mediana empresa, PYME y  banca personal a quienes se les da a conocer los bienes que son subastados, lo que da una publicidad importante al proceso de venta. </a:t>
            </a:r>
          </a:p>
          <a:p>
            <a:pPr marR="6985" algn="just">
              <a:lnSpc>
                <a:spcPct val="101499"/>
              </a:lnSpc>
              <a:spcBef>
                <a:spcPts val="1200"/>
              </a:spcBef>
            </a:pPr>
            <a:r>
              <a:rPr lang="es-CO" dirty="0">
                <a:latin typeface="Arial Narrow" panose="020B0606020202030204" pitchFamily="34" charset="0"/>
              </a:rPr>
              <a:t>Adicionalmente nos ofrece los convenios corporativos con medios (radio y prensa), portal web,  que aparte de ser interactivo, funciona también como vitrina comercial.</a:t>
            </a:r>
          </a:p>
          <a:p>
            <a:pPr marR="6985" algn="just">
              <a:lnSpc>
                <a:spcPct val="101499"/>
              </a:lnSpc>
              <a:spcBef>
                <a:spcPts val="1200"/>
              </a:spcBef>
            </a:pPr>
            <a:r>
              <a:rPr lang="es-CO" b="1" dirty="0">
                <a:latin typeface="Arial Narrow" panose="020B0606020202030204" pitchFamily="34" charset="0"/>
              </a:rPr>
              <a:t>PROMOCIÓN FISÍCA: </a:t>
            </a:r>
            <a:r>
              <a:rPr lang="es-CO" dirty="0">
                <a:latin typeface="Arial Narrow" panose="020B0606020202030204" pitchFamily="34" charset="0"/>
              </a:rPr>
              <a:t>El cliente tiene la opción de inspeccionar físicamente el bien antes de la subasta. (Actividad coordinada y ejecutada por el contratista. </a:t>
            </a:r>
          </a:p>
          <a:p>
            <a:pPr marR="6985" algn="just">
              <a:lnSpc>
                <a:spcPct val="101499"/>
              </a:lnSpc>
              <a:spcBef>
                <a:spcPts val="1200"/>
              </a:spcBef>
            </a:pPr>
            <a:r>
              <a:rPr lang="es-CO" b="1" dirty="0">
                <a:latin typeface="Arial Narrow" panose="020B0606020202030204" pitchFamily="34" charset="0"/>
              </a:rPr>
              <a:t>FORMALIZACION DE LA VENTA: </a:t>
            </a:r>
            <a:r>
              <a:rPr lang="es-CO" dirty="0">
                <a:latin typeface="Arial Narrow" panose="020B0606020202030204" pitchFamily="34" charset="0"/>
              </a:rPr>
              <a:t>El contratista gestionará la recolección de documentos para el traspaso, constitución de garantías, firma contrato de obligación de hacer, verificación de realización efectiva con el cumplimiento de requisitos legales.</a:t>
            </a:r>
          </a:p>
        </p:txBody>
      </p:sp>
    </p:spTree>
    <p:extLst>
      <p:ext uri="{BB962C8B-B14F-4D97-AF65-F5344CB8AC3E}">
        <p14:creationId xmlns:p14="http://schemas.microsoft.com/office/powerpoint/2010/main" val="1441244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359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sp>
        <p:nvSpPr>
          <p:cNvPr id="9" name="Rectángulo 8">
            <a:extLst>
              <a:ext uri="{FF2B5EF4-FFF2-40B4-BE49-F238E27FC236}">
                <a16:creationId xmlns:a16="http://schemas.microsoft.com/office/drawing/2014/main" id="{89388815-CDD2-418E-9D0E-A4FB6F966250}"/>
              </a:ext>
            </a:extLst>
          </p:cNvPr>
          <p:cNvSpPr/>
          <p:nvPr/>
        </p:nvSpPr>
        <p:spPr>
          <a:xfrm>
            <a:off x="211405" y="1261027"/>
            <a:ext cx="8658752" cy="923330"/>
          </a:xfrm>
          <a:prstGeom prst="rect">
            <a:avLst/>
          </a:prstGeom>
        </p:spPr>
        <p:txBody>
          <a:bodyPr wrap="square">
            <a:spAutoFit/>
          </a:bodyPr>
          <a:lstStyle/>
          <a:p>
            <a:pPr algn="just"/>
            <a:r>
              <a:rPr lang="es-CO" b="1" dirty="0">
                <a:latin typeface="Arial Narrow" panose="020B0606020202030204" pitchFamily="34" charset="0"/>
              </a:rPr>
              <a:t>PERIODICIDAD DE SUBASTAS: </a:t>
            </a:r>
            <a:r>
              <a:rPr lang="es-CO" dirty="0">
                <a:latin typeface="Arial Narrow" panose="020B0606020202030204" pitchFamily="34" charset="0"/>
              </a:rPr>
              <a:t>El Martillo ofrece servicios de </a:t>
            </a:r>
            <a:r>
              <a:rPr lang="es-CO" b="1" dirty="0">
                <a:latin typeface="Arial Narrow" panose="020B0606020202030204" pitchFamily="34" charset="0"/>
              </a:rPr>
              <a:t>subastas semanales </a:t>
            </a:r>
            <a:r>
              <a:rPr lang="es-CO" dirty="0">
                <a:latin typeface="Arial Narrow" panose="020B0606020202030204" pitchFamily="34" charset="0"/>
              </a:rPr>
              <a:t>dentro de los cuales esta Sociedad puede incluir los bienes a enajenar, entre ellos la subasta mediante la página www.elmartillo.com.co</a:t>
            </a:r>
          </a:p>
        </p:txBody>
      </p:sp>
      <p:sp>
        <p:nvSpPr>
          <p:cNvPr id="10" name="object 2">
            <a:extLst>
              <a:ext uri="{FF2B5EF4-FFF2-40B4-BE49-F238E27FC236}">
                <a16:creationId xmlns:a16="http://schemas.microsoft.com/office/drawing/2014/main" id="{E7B5DDB2-7EB0-4245-BF04-8CA1AE9E2CF3}"/>
              </a:ext>
            </a:extLst>
          </p:cNvPr>
          <p:cNvSpPr/>
          <p:nvPr/>
        </p:nvSpPr>
        <p:spPr>
          <a:xfrm>
            <a:off x="1633545" y="2205699"/>
            <a:ext cx="5962555" cy="438637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923412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359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sp>
        <p:nvSpPr>
          <p:cNvPr id="9" name="Rectángulo 8">
            <a:extLst>
              <a:ext uri="{FF2B5EF4-FFF2-40B4-BE49-F238E27FC236}">
                <a16:creationId xmlns:a16="http://schemas.microsoft.com/office/drawing/2014/main" id="{0247DDE7-930C-491F-BF90-38BAFA540627}"/>
              </a:ext>
            </a:extLst>
          </p:cNvPr>
          <p:cNvSpPr/>
          <p:nvPr/>
        </p:nvSpPr>
        <p:spPr>
          <a:xfrm>
            <a:off x="485725" y="1700200"/>
            <a:ext cx="3510203" cy="4247317"/>
          </a:xfrm>
          <a:prstGeom prst="rect">
            <a:avLst/>
          </a:prstGeom>
        </p:spPr>
        <p:txBody>
          <a:bodyPr wrap="square">
            <a:spAutoFit/>
          </a:bodyPr>
          <a:lstStyle/>
          <a:p>
            <a:pPr algn="just"/>
            <a:r>
              <a:rPr lang="es-CO" b="1" dirty="0">
                <a:latin typeface="Arial Narrow" panose="020B0606020202030204" pitchFamily="34" charset="0"/>
              </a:rPr>
              <a:t>BROCHURE COMERCIAL: </a:t>
            </a:r>
            <a:r>
              <a:rPr lang="es-CO" dirty="0">
                <a:latin typeface="Arial Narrow" panose="020B0606020202030204" pitchFamily="34" charset="0"/>
              </a:rPr>
              <a:t>El Martillo elabora un catálogo en el cual se detalla: Descripción, lugar de la exhibición, días de exhibición, como constituir el deposito para  participar en la subasta y números telefónicos de contacto (también se encuentra publicada en la página web)</a:t>
            </a:r>
          </a:p>
          <a:p>
            <a:pPr algn="just"/>
            <a:endParaRPr lang="es-CO" dirty="0">
              <a:latin typeface="Arial Narrow" panose="020B0606020202030204" pitchFamily="34" charset="0"/>
            </a:endParaRPr>
          </a:p>
          <a:p>
            <a:pPr algn="just"/>
            <a:r>
              <a:rPr lang="es-CO" dirty="0">
                <a:latin typeface="Arial Narrow" panose="020B0606020202030204" pitchFamily="34" charset="0"/>
              </a:rPr>
              <a:t>Las fichas son enviadas por correos electrónicos masivos de acuerdo a la segmentación de los clientes interesados.</a:t>
            </a:r>
          </a:p>
          <a:p>
            <a:pPr algn="just"/>
            <a:endParaRPr lang="es-CO" dirty="0">
              <a:latin typeface="Arial Narrow" panose="020B0606020202030204" pitchFamily="34" charset="0"/>
            </a:endParaRPr>
          </a:p>
          <a:p>
            <a:pPr algn="just"/>
            <a:endParaRPr lang="es-CO" dirty="0">
              <a:latin typeface="Arial Narrow" panose="020B0606020202030204" pitchFamily="34" charset="0"/>
            </a:endParaRPr>
          </a:p>
        </p:txBody>
      </p:sp>
      <p:sp>
        <p:nvSpPr>
          <p:cNvPr id="10" name="object 8">
            <a:extLst>
              <a:ext uri="{FF2B5EF4-FFF2-40B4-BE49-F238E27FC236}">
                <a16:creationId xmlns:a16="http://schemas.microsoft.com/office/drawing/2014/main" id="{85FA146E-CE30-4E6E-8F31-E7838A02C8D2}"/>
              </a:ext>
            </a:extLst>
          </p:cNvPr>
          <p:cNvSpPr/>
          <p:nvPr/>
        </p:nvSpPr>
        <p:spPr>
          <a:xfrm>
            <a:off x="5054444" y="1192042"/>
            <a:ext cx="3815712" cy="5263622"/>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33106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7" name="CuadroTexto 6">
            <a:extLst>
              <a:ext uri="{FF2B5EF4-FFF2-40B4-BE49-F238E27FC236}">
                <a16:creationId xmlns:a16="http://schemas.microsoft.com/office/drawing/2014/main" id="{E4F79D5D-3F6D-4347-BC05-86D1AEA44ED4}"/>
              </a:ext>
            </a:extLst>
          </p:cNvPr>
          <p:cNvSpPr txBox="1"/>
          <p:nvPr/>
        </p:nvSpPr>
        <p:spPr>
          <a:xfrm>
            <a:off x="359490" y="526144"/>
            <a:ext cx="8510666"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rgbClr val="0070C0"/>
                </a:solidFill>
                <a:latin typeface="+mn-lt"/>
                <a:cs typeface="+mj-cs"/>
              </a:rPr>
              <a:t>Alcance del servicio Martillo – Banco Popular</a:t>
            </a:r>
          </a:p>
        </p:txBody>
      </p:sp>
      <p:graphicFrame>
        <p:nvGraphicFramePr>
          <p:cNvPr id="11" name="Diagrama 10">
            <a:extLst>
              <a:ext uri="{FF2B5EF4-FFF2-40B4-BE49-F238E27FC236}">
                <a16:creationId xmlns:a16="http://schemas.microsoft.com/office/drawing/2014/main" id="{27C76A9F-0F6E-471A-9829-1EADABCDBB2B}"/>
              </a:ext>
            </a:extLst>
          </p:cNvPr>
          <p:cNvGraphicFramePr/>
          <p:nvPr>
            <p:extLst>
              <p:ext uri="{D42A27DB-BD31-4B8C-83A1-F6EECF244321}">
                <p14:modId xmlns:p14="http://schemas.microsoft.com/office/powerpoint/2010/main" val="3096225595"/>
              </p:ext>
            </p:extLst>
          </p:nvPr>
        </p:nvGraphicFramePr>
        <p:xfrm>
          <a:off x="1082130" y="1358942"/>
          <a:ext cx="7352473" cy="49608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42606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Comercial </a:t>
            </a:r>
          </a:p>
        </p:txBody>
      </p:sp>
      <p:sp>
        <p:nvSpPr>
          <p:cNvPr id="8" name="CuadroTexto 7">
            <a:extLst>
              <a:ext uri="{FF2B5EF4-FFF2-40B4-BE49-F238E27FC236}">
                <a16:creationId xmlns:a16="http://schemas.microsoft.com/office/drawing/2014/main" id="{35C0CF60-A7B8-4D77-97C5-8174BA55E057}"/>
              </a:ext>
            </a:extLst>
          </p:cNvPr>
          <p:cNvSpPr txBox="1"/>
          <p:nvPr/>
        </p:nvSpPr>
        <p:spPr>
          <a:xfrm>
            <a:off x="633334" y="1338215"/>
            <a:ext cx="851066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l"/>
            <a:r>
              <a:rPr lang="es-CO" sz="2400" dirty="0">
                <a:solidFill>
                  <a:schemeClr val="tx1"/>
                </a:solidFill>
              </a:rPr>
              <a:t>Solicitud:</a:t>
            </a:r>
          </a:p>
        </p:txBody>
      </p:sp>
      <p:sp>
        <p:nvSpPr>
          <p:cNvPr id="9" name="CuadroTexto 8">
            <a:extLst>
              <a:ext uri="{FF2B5EF4-FFF2-40B4-BE49-F238E27FC236}">
                <a16:creationId xmlns:a16="http://schemas.microsoft.com/office/drawing/2014/main" id="{1ECD0C3F-110A-4F5A-BC8E-DEF9D0658ADF}"/>
              </a:ext>
            </a:extLst>
          </p:cNvPr>
          <p:cNvSpPr txBox="1"/>
          <p:nvPr/>
        </p:nvSpPr>
        <p:spPr>
          <a:xfrm>
            <a:off x="643175" y="2125362"/>
            <a:ext cx="8044920" cy="1200329"/>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lgn="just"/>
            <a:r>
              <a:rPr lang="es-CO" sz="2400" b="0" dirty="0">
                <a:solidFill>
                  <a:schemeClr val="tx1"/>
                </a:solidFill>
              </a:rPr>
              <a:t>Se solicita a la Junta Directiva, autorizar iniciar el proceso de negociación y contratación con el Banco Popular para la venta a través de la modalidad Martillo de los bienes muebles.</a:t>
            </a:r>
          </a:p>
        </p:txBody>
      </p:sp>
    </p:spTree>
    <p:extLst>
      <p:ext uri="{BB962C8B-B14F-4D97-AF65-F5344CB8AC3E}">
        <p14:creationId xmlns:p14="http://schemas.microsoft.com/office/powerpoint/2010/main" val="1053715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5606288" y="652475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658368" y="1375591"/>
            <a:ext cx="8010144" cy="4401205"/>
          </a:xfrm>
          <a:prstGeom prst="rect">
            <a:avLst/>
          </a:prstGeom>
          <a:noFill/>
        </p:spPr>
        <p:txBody>
          <a:bodyPr wrap="square" rtlCol="0">
            <a:spAutoFit/>
          </a:bodyPr>
          <a:lstStyle/>
          <a:p>
            <a:pPr algn="ctr"/>
            <a:r>
              <a:rPr lang="es-CO" sz="4000" dirty="0">
                <a:solidFill>
                  <a:srgbClr val="000A8B"/>
                </a:solidFill>
              </a:rPr>
              <a:t>7. </a:t>
            </a:r>
            <a:r>
              <a:rPr lang="es-ES" sz="4000" dirty="0">
                <a:solidFill>
                  <a:srgbClr val="000A8B"/>
                </a:solidFill>
              </a:rPr>
              <a:t>PROYECTO DISPOSICIÓN FINAL MOTONAVES </a:t>
            </a:r>
          </a:p>
          <a:p>
            <a:pPr algn="ctr"/>
            <a:r>
              <a:rPr lang="es-ES" sz="4000" dirty="0">
                <a:solidFill>
                  <a:srgbClr val="000A8B"/>
                </a:solidFill>
              </a:rPr>
              <a:t>SAN ANDRÉS ISLAS</a:t>
            </a:r>
          </a:p>
          <a:p>
            <a:pPr algn="ctr"/>
            <a:endParaRPr lang="es-ES" sz="4000" dirty="0">
              <a:solidFill>
                <a:srgbClr val="000A8B"/>
              </a:solidFill>
            </a:endParaRPr>
          </a:p>
          <a:p>
            <a:pPr algn="ctr"/>
            <a:endParaRPr lang="es-ES" sz="4000" dirty="0">
              <a:solidFill>
                <a:srgbClr val="000A8B"/>
              </a:solidFill>
            </a:endParaRPr>
          </a:p>
          <a:p>
            <a:pPr algn="r"/>
            <a:r>
              <a:rPr lang="es-MX" sz="4000" b="1" dirty="0">
                <a:solidFill>
                  <a:schemeClr val="bg1">
                    <a:lumMod val="50000"/>
                  </a:schemeClr>
                </a:solidFill>
              </a:rPr>
              <a:t>Bienes incluidos en la Acción </a:t>
            </a:r>
          </a:p>
          <a:p>
            <a:pPr algn="r"/>
            <a:r>
              <a:rPr lang="es-MX" sz="4000" b="1" dirty="0">
                <a:solidFill>
                  <a:schemeClr val="bg1">
                    <a:lumMod val="50000"/>
                  </a:schemeClr>
                </a:solidFill>
              </a:rPr>
              <a:t>Popular 2010-0028</a:t>
            </a:r>
            <a:endParaRPr lang="es-ES" sz="4000" b="1" dirty="0">
              <a:solidFill>
                <a:schemeClr val="bg1">
                  <a:lumMod val="50000"/>
                </a:schemeClr>
              </a:solidFill>
            </a:endParaRPr>
          </a:p>
        </p:txBody>
      </p:sp>
    </p:spTree>
    <p:extLst>
      <p:ext uri="{BB962C8B-B14F-4D97-AF65-F5344CB8AC3E}">
        <p14:creationId xmlns:p14="http://schemas.microsoft.com/office/powerpoint/2010/main" val="36503875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10" name="CuadroTexto 9">
            <a:extLst>
              <a:ext uri="{FF2B5EF4-FFF2-40B4-BE49-F238E27FC236}">
                <a16:creationId xmlns:a16="http://schemas.microsoft.com/office/drawing/2014/main" id="{73DD03C9-37E2-4B3D-A128-58EF8AFA83CC}"/>
              </a:ext>
            </a:extLst>
          </p:cNvPr>
          <p:cNvSpPr txBox="1"/>
          <p:nvPr/>
        </p:nvSpPr>
        <p:spPr>
          <a:xfrm>
            <a:off x="808074" y="1176460"/>
            <a:ext cx="3365500" cy="584775"/>
          </a:xfrm>
          <a:prstGeom prst="rect">
            <a:avLst/>
          </a:prstGeom>
          <a:noFill/>
        </p:spPr>
        <p:txBody>
          <a:bodyPr wrap="square" rtlCol="0">
            <a:spAutoFit/>
          </a:bodyPr>
          <a:lstStyle/>
          <a:p>
            <a:r>
              <a:rPr lang="es-ES" sz="3200" b="1" dirty="0">
                <a:solidFill>
                  <a:schemeClr val="accent1">
                    <a:lumMod val="75000"/>
                  </a:schemeClr>
                </a:solidFill>
                <a:latin typeface="+mj-lt"/>
                <a:cs typeface="Lato Bold"/>
              </a:rPr>
              <a:t>Objetivo</a:t>
            </a:r>
          </a:p>
        </p:txBody>
      </p:sp>
      <p:sp>
        <p:nvSpPr>
          <p:cNvPr id="8" name="CuadroTexto 7">
            <a:extLst>
              <a:ext uri="{FF2B5EF4-FFF2-40B4-BE49-F238E27FC236}">
                <a16:creationId xmlns:a16="http://schemas.microsoft.com/office/drawing/2014/main" id="{DA90CF42-FCEE-4B26-B9C7-33DDA236F0F2}"/>
              </a:ext>
            </a:extLst>
          </p:cNvPr>
          <p:cNvSpPr txBox="1"/>
          <p:nvPr/>
        </p:nvSpPr>
        <p:spPr>
          <a:xfrm>
            <a:off x="808075" y="2055147"/>
            <a:ext cx="7878726" cy="3385542"/>
          </a:xfrm>
          <a:prstGeom prst="rect">
            <a:avLst/>
          </a:prstGeom>
          <a:noFill/>
        </p:spPr>
        <p:txBody>
          <a:bodyPr wrap="square" rtlCol="0">
            <a:spAutoFit/>
          </a:bodyPr>
          <a:lstStyle/>
          <a:p>
            <a:pPr marL="457200" indent="-457200" algn="just">
              <a:buFontTx/>
              <a:buChar char="-"/>
            </a:pPr>
            <a:r>
              <a:rPr lang="es-ES" sz="2800" dirty="0"/>
              <a:t>Intermediación y coordinación de las actividades necesarias para la remoción, transporte, desmantelamiento, chatarrización y/o mantenimiento a las embarcaciones siniestradas o en estado de abandono en el departamento de San Andrés y Providencia.</a:t>
            </a:r>
          </a:p>
          <a:p>
            <a:pPr marL="457200" indent="-457200" algn="just">
              <a:buFontTx/>
              <a:buChar char="-"/>
            </a:pPr>
            <a:endParaRPr lang="es-CO" sz="2800" dirty="0"/>
          </a:p>
          <a:p>
            <a:endParaRPr lang="es-CO" dirty="0"/>
          </a:p>
        </p:txBody>
      </p:sp>
    </p:spTree>
    <p:extLst>
      <p:ext uri="{BB962C8B-B14F-4D97-AF65-F5344CB8AC3E}">
        <p14:creationId xmlns:p14="http://schemas.microsoft.com/office/powerpoint/2010/main" val="4239753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10" name="CuadroTexto 9">
            <a:extLst>
              <a:ext uri="{FF2B5EF4-FFF2-40B4-BE49-F238E27FC236}">
                <a16:creationId xmlns:a16="http://schemas.microsoft.com/office/drawing/2014/main" id="{C9DFD4D5-74EA-4766-BC33-0158213A2F22}"/>
              </a:ext>
            </a:extLst>
          </p:cNvPr>
          <p:cNvSpPr txBox="1"/>
          <p:nvPr/>
        </p:nvSpPr>
        <p:spPr>
          <a:xfrm>
            <a:off x="597904" y="565578"/>
            <a:ext cx="3365500" cy="584775"/>
          </a:xfrm>
          <a:prstGeom prst="rect">
            <a:avLst/>
          </a:prstGeom>
          <a:noFill/>
        </p:spPr>
        <p:txBody>
          <a:bodyPr wrap="square" rtlCol="0">
            <a:spAutoFit/>
          </a:bodyPr>
          <a:lstStyle/>
          <a:p>
            <a:r>
              <a:rPr lang="es-ES" sz="3200" b="1" dirty="0">
                <a:solidFill>
                  <a:schemeClr val="accent1">
                    <a:lumMod val="75000"/>
                  </a:schemeClr>
                </a:solidFill>
                <a:latin typeface="+mj-lt"/>
                <a:cs typeface="Lato Bold"/>
              </a:rPr>
              <a:t>Antecedentes</a:t>
            </a:r>
          </a:p>
        </p:txBody>
      </p:sp>
      <p:sp>
        <p:nvSpPr>
          <p:cNvPr id="8" name="CuadroTexto 7">
            <a:extLst>
              <a:ext uri="{FF2B5EF4-FFF2-40B4-BE49-F238E27FC236}">
                <a16:creationId xmlns:a16="http://schemas.microsoft.com/office/drawing/2014/main" id="{B9DAB14B-54AB-4F35-B27B-8EA91344BE3F}"/>
              </a:ext>
            </a:extLst>
          </p:cNvPr>
          <p:cNvSpPr txBox="1"/>
          <p:nvPr/>
        </p:nvSpPr>
        <p:spPr>
          <a:xfrm>
            <a:off x="540959" y="1270933"/>
            <a:ext cx="8062082" cy="4862870"/>
          </a:xfrm>
          <a:prstGeom prst="rect">
            <a:avLst/>
          </a:prstGeom>
          <a:noFill/>
        </p:spPr>
        <p:txBody>
          <a:bodyPr wrap="square" rtlCol="0">
            <a:spAutoFit/>
          </a:bodyPr>
          <a:lstStyle/>
          <a:p>
            <a:pPr marL="285750" indent="-285750" algn="just">
              <a:spcAft>
                <a:spcPts val="1200"/>
              </a:spcAft>
              <a:buFontTx/>
              <a:buChar char="-"/>
            </a:pPr>
            <a:r>
              <a:rPr lang="es-ES" sz="2000" dirty="0"/>
              <a:t>En 2010 se interpuso una demanda de acción popular por la presencia de motonaves abandonadas en diferentes zonas costeras de la isla.</a:t>
            </a:r>
          </a:p>
          <a:p>
            <a:pPr marL="285750" indent="-285750" algn="just">
              <a:spcAft>
                <a:spcPts val="1200"/>
              </a:spcAft>
              <a:buFontTx/>
              <a:buChar char="-"/>
            </a:pPr>
            <a:r>
              <a:rPr lang="es-ES" sz="2000" dirty="0"/>
              <a:t>En 2011 El Tribunal Contencioso Administrativo de San Andrés, Providencia y Santa Catalina ordena </a:t>
            </a:r>
            <a:r>
              <a:rPr lang="es-ES" sz="2000" i="1" dirty="0"/>
              <a:t>“ejecutar la remoción o mantenimiento de las embarcaciones administradas, entre otros, por la Dirección Nacional de Estupefacientes DNE…”</a:t>
            </a:r>
            <a:endParaRPr lang="es-CO" sz="2000" i="1" dirty="0"/>
          </a:p>
          <a:p>
            <a:pPr marL="285750" indent="-285750" algn="just">
              <a:spcAft>
                <a:spcPts val="1200"/>
              </a:spcAft>
              <a:buFontTx/>
              <a:buChar char="-"/>
            </a:pPr>
            <a:r>
              <a:rPr lang="es-CO" sz="2000" dirty="0"/>
              <a:t>En</a:t>
            </a:r>
            <a:r>
              <a:rPr lang="es-CO" sz="2000" i="1" dirty="0"/>
              <a:t> </a:t>
            </a:r>
            <a:r>
              <a:rPr lang="es-ES" sz="2000" dirty="0"/>
              <a:t>2012, El Consejo de estado resolvió el recurso de apelación interpuesto por DIMAR, en el que confirma la decisión de primera instancia.</a:t>
            </a:r>
          </a:p>
          <a:p>
            <a:pPr marL="285750" indent="-285750" algn="just">
              <a:spcAft>
                <a:spcPts val="1200"/>
              </a:spcAft>
              <a:buFontTx/>
              <a:buChar char="-"/>
            </a:pPr>
            <a:r>
              <a:rPr lang="es-ES" sz="2000" dirty="0"/>
              <a:t>En 2013 la Procuraduría Judicial Ambiental y Agraria, promovió incidente de desacato en contra de la Dirección Nacional de Estupefacientes – DNE en liquidación, el cual fue resuelto por medio de auto de fecha 16 de diciembre de 2013, en el cual se dispuso que la entidad no había incurrido en desacato.  </a:t>
            </a:r>
            <a:endParaRPr lang="es-CO" sz="2000" dirty="0"/>
          </a:p>
        </p:txBody>
      </p:sp>
    </p:spTree>
    <p:extLst>
      <p:ext uri="{BB962C8B-B14F-4D97-AF65-F5344CB8AC3E}">
        <p14:creationId xmlns:p14="http://schemas.microsoft.com/office/powerpoint/2010/main" val="3090304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E71CC8F9-5613-45C1-919C-A76022C93DEC}"/>
              </a:ext>
            </a:extLst>
          </p:cNvPr>
          <p:cNvSpPr txBox="1"/>
          <p:nvPr/>
        </p:nvSpPr>
        <p:spPr>
          <a:xfrm>
            <a:off x="919526" y="1022536"/>
            <a:ext cx="3365500" cy="584775"/>
          </a:xfrm>
          <a:prstGeom prst="rect">
            <a:avLst/>
          </a:prstGeom>
          <a:noFill/>
        </p:spPr>
        <p:txBody>
          <a:bodyPr wrap="square" rtlCol="0">
            <a:spAutoFit/>
          </a:bodyPr>
          <a:lstStyle/>
          <a:p>
            <a:r>
              <a:rPr lang="es-ES" sz="3200" b="1" dirty="0">
                <a:solidFill>
                  <a:schemeClr val="accent1">
                    <a:lumMod val="75000"/>
                  </a:schemeClr>
                </a:solidFill>
                <a:latin typeface="+mj-lt"/>
              </a:rPr>
              <a:t>Fases de Ejecución</a:t>
            </a:r>
          </a:p>
        </p:txBody>
      </p:sp>
      <p:graphicFrame>
        <p:nvGraphicFramePr>
          <p:cNvPr id="7" name="Diagrama 6">
            <a:extLst>
              <a:ext uri="{FF2B5EF4-FFF2-40B4-BE49-F238E27FC236}">
                <a16:creationId xmlns:a16="http://schemas.microsoft.com/office/drawing/2014/main" id="{0AE61B4D-ABC2-4D83-BB24-FA95F8E4EF7E}"/>
              </a:ext>
            </a:extLst>
          </p:cNvPr>
          <p:cNvGraphicFramePr/>
          <p:nvPr>
            <p:extLst>
              <p:ext uri="{D42A27DB-BD31-4B8C-83A1-F6EECF244321}">
                <p14:modId xmlns:p14="http://schemas.microsoft.com/office/powerpoint/2010/main" val="850921814"/>
              </p:ext>
            </p:extLst>
          </p:nvPr>
        </p:nvGraphicFramePr>
        <p:xfrm>
          <a:off x="1092161" y="2041376"/>
          <a:ext cx="6958661" cy="37171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04567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56F1CF28-07DF-4031-B97C-797820E72A0A}"/>
              </a:ext>
            </a:extLst>
          </p:cNvPr>
          <p:cNvSpPr txBox="1"/>
          <p:nvPr/>
        </p:nvSpPr>
        <p:spPr>
          <a:xfrm>
            <a:off x="1089415" y="2282538"/>
            <a:ext cx="7670537" cy="1015663"/>
          </a:xfrm>
          <a:prstGeom prst="rect">
            <a:avLst/>
          </a:prstGeom>
          <a:noFill/>
        </p:spPr>
        <p:txBody>
          <a:bodyPr wrap="square" rtlCol="0">
            <a:spAutoFit/>
          </a:bodyPr>
          <a:lstStyle/>
          <a:p>
            <a:pPr algn="ctr"/>
            <a:r>
              <a:rPr lang="es-CO" sz="6000" b="1" dirty="0">
                <a:solidFill>
                  <a:schemeClr val="accent1">
                    <a:lumMod val="75000"/>
                  </a:schemeClr>
                </a:solidFill>
              </a:rPr>
              <a:t>FASE I - Contractual</a:t>
            </a:r>
            <a:endParaRPr lang="es-ES" sz="4000" b="1" dirty="0">
              <a:solidFill>
                <a:schemeClr val="bg1">
                  <a:lumMod val="50000"/>
                </a:schemeClr>
              </a:solidFill>
            </a:endParaRPr>
          </a:p>
        </p:txBody>
      </p:sp>
    </p:spTree>
    <p:extLst>
      <p:ext uri="{BB962C8B-B14F-4D97-AF65-F5344CB8AC3E}">
        <p14:creationId xmlns:p14="http://schemas.microsoft.com/office/powerpoint/2010/main" val="23086909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E276B3A5-8E9A-419A-8697-810AF2317224}"/>
              </a:ext>
            </a:extLst>
          </p:cNvPr>
          <p:cNvSpPr txBox="1"/>
          <p:nvPr/>
        </p:nvSpPr>
        <p:spPr>
          <a:xfrm>
            <a:off x="919525" y="1022536"/>
            <a:ext cx="6729503" cy="523220"/>
          </a:xfrm>
          <a:prstGeom prst="rect">
            <a:avLst/>
          </a:prstGeom>
          <a:noFill/>
        </p:spPr>
        <p:txBody>
          <a:bodyPr wrap="square" rtlCol="0">
            <a:spAutoFit/>
          </a:bodyPr>
          <a:lstStyle/>
          <a:p>
            <a:r>
              <a:rPr lang="es-ES" sz="2800" b="1" dirty="0">
                <a:solidFill>
                  <a:schemeClr val="accent1">
                    <a:lumMod val="75000"/>
                  </a:schemeClr>
                </a:solidFill>
                <a:latin typeface="+mj-lt"/>
              </a:rPr>
              <a:t>Convenio Interadministrativo </a:t>
            </a:r>
          </a:p>
        </p:txBody>
      </p:sp>
      <p:sp>
        <p:nvSpPr>
          <p:cNvPr id="7" name="Marcador de contenido 2">
            <a:extLst>
              <a:ext uri="{FF2B5EF4-FFF2-40B4-BE49-F238E27FC236}">
                <a16:creationId xmlns:a16="http://schemas.microsoft.com/office/drawing/2014/main" id="{04BCE482-146A-43BA-9A4F-DE7DBFEF4A42}"/>
              </a:ext>
            </a:extLst>
          </p:cNvPr>
          <p:cNvSpPr txBox="1">
            <a:spLocks/>
          </p:cNvSpPr>
          <p:nvPr/>
        </p:nvSpPr>
        <p:spPr>
          <a:xfrm>
            <a:off x="838199" y="1622117"/>
            <a:ext cx="7912609" cy="4879901"/>
          </a:xfrm>
          <a:prstGeom prst="rect">
            <a:avLst/>
          </a:prstGeom>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400" dirty="0">
                <a:solidFill>
                  <a:schemeClr val="accent1"/>
                </a:solidFill>
              </a:rPr>
              <a:t>Partes Contractuales:</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DIMAR</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CORALINA</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Departamento Archipiélago de San Andrés, Providencia y Santa Catalina</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Armada Nacional </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SAE</a:t>
            </a:r>
          </a:p>
          <a:p>
            <a:pPr algn="l">
              <a:lnSpc>
                <a:spcPct val="110000"/>
              </a:lnSpc>
              <a:spcBef>
                <a:spcPts val="0"/>
              </a:spcBef>
            </a:pPr>
            <a:endParaRPr lang="es-CO" sz="2400" dirty="0">
              <a:solidFill>
                <a:schemeClr val="tx1"/>
              </a:solidFill>
            </a:endParaRPr>
          </a:p>
          <a:p>
            <a:pPr algn="l"/>
            <a:r>
              <a:rPr lang="es-CO" sz="2400" dirty="0">
                <a:solidFill>
                  <a:schemeClr val="accent1"/>
                </a:solidFill>
              </a:rPr>
              <a:t>Objeto: </a:t>
            </a:r>
          </a:p>
          <a:p>
            <a:pPr algn="just"/>
            <a:r>
              <a:rPr lang="es-MX" sz="2400" dirty="0">
                <a:solidFill>
                  <a:schemeClr val="tx1"/>
                </a:solidFill>
              </a:rPr>
              <a:t>Aunar esfuerzos técnicos, logísticos, humanos y administrativos en el proceso de remoción y/o mantenimiento de las embarcaciones ubicadas en la bahía de San Andrés que se encuentran fondeadas, en estado de abandono y/o siniestradas, secuestradas, decomisadas y/o retenidas, en cumplimiento de lo ordenado por el </a:t>
            </a:r>
            <a:r>
              <a:rPr lang="es-ES" sz="2400" dirty="0">
                <a:solidFill>
                  <a:schemeClr val="tx1"/>
                </a:solidFill>
              </a:rPr>
              <a:t>Tribunal Contencioso Administrativo de San Andrés, Providencia y Santa Catalina en sentencia del 27 de mayo de 2011, con número de radicado 88-001-23-31-002-2010-0028-00</a:t>
            </a:r>
            <a:r>
              <a:rPr lang="es-CO" sz="2400" dirty="0">
                <a:solidFill>
                  <a:schemeClr val="tx1"/>
                </a:solidFill>
              </a:rPr>
              <a:t>.</a:t>
            </a:r>
          </a:p>
          <a:p>
            <a:pPr algn="l"/>
            <a:endParaRPr lang="es-CO" sz="2400" dirty="0">
              <a:solidFill>
                <a:schemeClr val="tx1"/>
              </a:solidFill>
            </a:endParaRPr>
          </a:p>
          <a:p>
            <a:pPr algn="l"/>
            <a:endParaRPr lang="es-CO" sz="2400" dirty="0">
              <a:solidFill>
                <a:schemeClr val="tx1"/>
              </a:solidFill>
            </a:endParaRPr>
          </a:p>
        </p:txBody>
      </p:sp>
    </p:spTree>
    <p:extLst>
      <p:ext uri="{BB962C8B-B14F-4D97-AF65-F5344CB8AC3E}">
        <p14:creationId xmlns:p14="http://schemas.microsoft.com/office/powerpoint/2010/main" val="123654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AA88CD6B-9A16-4ADB-B937-ECB1BAC53F42}"/>
              </a:ext>
            </a:extLst>
          </p:cNvPr>
          <p:cNvSpPr txBox="1"/>
          <p:nvPr/>
        </p:nvSpPr>
        <p:spPr>
          <a:xfrm>
            <a:off x="919525" y="1022536"/>
            <a:ext cx="6322523" cy="523220"/>
          </a:xfrm>
          <a:prstGeom prst="rect">
            <a:avLst/>
          </a:prstGeom>
          <a:noFill/>
        </p:spPr>
        <p:txBody>
          <a:bodyPr wrap="square" rtlCol="0">
            <a:spAutoFit/>
          </a:bodyPr>
          <a:lstStyle/>
          <a:p>
            <a:r>
              <a:rPr lang="es-ES" sz="2800" b="1" dirty="0">
                <a:solidFill>
                  <a:schemeClr val="accent1">
                    <a:lumMod val="75000"/>
                  </a:schemeClr>
                </a:solidFill>
                <a:latin typeface="+mj-lt"/>
              </a:rPr>
              <a:t>Convenio Interadministrativo </a:t>
            </a:r>
          </a:p>
        </p:txBody>
      </p:sp>
      <p:sp>
        <p:nvSpPr>
          <p:cNvPr id="7" name="Marcador de contenido 2">
            <a:extLst>
              <a:ext uri="{FF2B5EF4-FFF2-40B4-BE49-F238E27FC236}">
                <a16:creationId xmlns:a16="http://schemas.microsoft.com/office/drawing/2014/main" id="{74BC1ADC-61F3-48B4-8F14-AA65BC88312D}"/>
              </a:ext>
            </a:extLst>
          </p:cNvPr>
          <p:cNvSpPr txBox="1">
            <a:spLocks/>
          </p:cNvSpPr>
          <p:nvPr/>
        </p:nvSpPr>
        <p:spPr>
          <a:xfrm>
            <a:off x="838199" y="1612973"/>
            <a:ext cx="7620001" cy="4879901"/>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800" dirty="0">
                <a:solidFill>
                  <a:schemeClr val="accent1"/>
                </a:solidFill>
              </a:rPr>
              <a:t>Justificación:</a:t>
            </a:r>
          </a:p>
          <a:p>
            <a:pPr algn="l"/>
            <a:endParaRPr lang="es-CO" sz="1300" dirty="0">
              <a:solidFill>
                <a:schemeClr val="accent1"/>
              </a:solidFill>
            </a:endParaRPr>
          </a:p>
          <a:p>
            <a:pPr marL="342900" indent="-342900" algn="l">
              <a:lnSpc>
                <a:spcPct val="110000"/>
              </a:lnSpc>
              <a:spcBef>
                <a:spcPts val="0"/>
              </a:spcBef>
              <a:buFont typeface="Wingdings" panose="05000000000000000000" pitchFamily="2" charset="2"/>
              <a:buChar char="ü"/>
            </a:pPr>
            <a:r>
              <a:rPr lang="es-ES" sz="2300" dirty="0">
                <a:solidFill>
                  <a:schemeClr val="tx1"/>
                </a:solidFill>
              </a:rPr>
              <a:t>Las entidades suscribientes observan la necesidad de aunar esfuerzos técnicos y administrativos para el cumplimiento del fallo de acción popular, dentro del marco de sus propias competencias y funciones legales. </a:t>
            </a:r>
          </a:p>
          <a:p>
            <a:pPr algn="l">
              <a:lnSpc>
                <a:spcPct val="110000"/>
              </a:lnSpc>
              <a:spcBef>
                <a:spcPts val="0"/>
              </a:spcBef>
            </a:pPr>
            <a:endParaRPr lang="es-ES" sz="1300" dirty="0">
              <a:solidFill>
                <a:schemeClr val="tx1"/>
              </a:solidFill>
            </a:endParaRPr>
          </a:p>
          <a:p>
            <a:pPr marL="342900" indent="-342900" algn="l">
              <a:lnSpc>
                <a:spcPct val="110000"/>
              </a:lnSpc>
              <a:spcBef>
                <a:spcPts val="0"/>
              </a:spcBef>
              <a:buFont typeface="Wingdings" panose="05000000000000000000" pitchFamily="2" charset="2"/>
              <a:buChar char="ü"/>
            </a:pPr>
            <a:r>
              <a:rPr lang="es-CO" sz="2300" dirty="0">
                <a:solidFill>
                  <a:schemeClr val="tx1"/>
                </a:solidFill>
              </a:rPr>
              <a:t>El convenio no prevé ejecución presupuestal. Los aportes consisten en recursos técnicos, administrativos, logísticos y humanos en el marco de sus competencias, funciones, experticia y conocimiento propio de sus labores. </a:t>
            </a:r>
          </a:p>
          <a:p>
            <a:pPr algn="l">
              <a:lnSpc>
                <a:spcPct val="110000"/>
              </a:lnSpc>
              <a:spcBef>
                <a:spcPts val="0"/>
              </a:spcBef>
            </a:pPr>
            <a:endParaRPr lang="es-CO" sz="1200" dirty="0">
              <a:solidFill>
                <a:schemeClr val="tx1"/>
              </a:solidFill>
            </a:endParaRPr>
          </a:p>
          <a:p>
            <a:pPr marL="342900" indent="-342900" algn="l">
              <a:lnSpc>
                <a:spcPct val="110000"/>
              </a:lnSpc>
              <a:spcBef>
                <a:spcPts val="0"/>
              </a:spcBef>
              <a:buFont typeface="Wingdings" panose="05000000000000000000" pitchFamily="2" charset="2"/>
              <a:buChar char="ü"/>
            </a:pPr>
            <a:r>
              <a:rPr lang="es-CO" sz="2300" dirty="0">
                <a:solidFill>
                  <a:schemeClr val="tx1"/>
                </a:solidFill>
              </a:rPr>
              <a:t>Es un convenio marco que faculta a las partes a suscribir contratos derivados en cumplimiento de su objeto.</a:t>
            </a:r>
          </a:p>
          <a:p>
            <a:pPr algn="l">
              <a:lnSpc>
                <a:spcPct val="110000"/>
              </a:lnSpc>
              <a:spcBef>
                <a:spcPts val="0"/>
              </a:spcBef>
            </a:pPr>
            <a:endParaRPr lang="es-CO" sz="2400" dirty="0">
              <a:solidFill>
                <a:schemeClr val="tx1"/>
              </a:solidFill>
            </a:endParaRPr>
          </a:p>
          <a:p>
            <a:pPr algn="l"/>
            <a:endParaRPr lang="es-CO" sz="2400" dirty="0">
              <a:solidFill>
                <a:schemeClr val="tx1"/>
              </a:solidFill>
            </a:endParaRPr>
          </a:p>
          <a:p>
            <a:pPr algn="l"/>
            <a:endParaRPr lang="es-CO" sz="2400" dirty="0">
              <a:solidFill>
                <a:schemeClr val="tx1"/>
              </a:solidFill>
            </a:endParaRPr>
          </a:p>
        </p:txBody>
      </p:sp>
    </p:spTree>
    <p:extLst>
      <p:ext uri="{BB962C8B-B14F-4D97-AF65-F5344CB8AC3E}">
        <p14:creationId xmlns:p14="http://schemas.microsoft.com/office/powerpoint/2010/main" val="19520920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Marcador de contenido 2">
            <a:extLst>
              <a:ext uri="{FF2B5EF4-FFF2-40B4-BE49-F238E27FC236}">
                <a16:creationId xmlns:a16="http://schemas.microsoft.com/office/drawing/2014/main" id="{E2AEC85B-5C6B-47B1-ADC5-803B6D693D12}"/>
              </a:ext>
            </a:extLst>
          </p:cNvPr>
          <p:cNvSpPr txBox="1">
            <a:spLocks/>
          </p:cNvSpPr>
          <p:nvPr/>
        </p:nvSpPr>
        <p:spPr>
          <a:xfrm>
            <a:off x="838200" y="1612973"/>
            <a:ext cx="7958328" cy="4879901"/>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2400" dirty="0">
                <a:solidFill>
                  <a:schemeClr val="accent1"/>
                </a:solidFill>
              </a:rPr>
              <a:t>Partes Contractuales:</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Departamento Archipiélago de San Andrés, Providencia y Santa Catalina</a:t>
            </a:r>
          </a:p>
          <a:p>
            <a:pPr marL="342900" indent="-342900" algn="l">
              <a:lnSpc>
                <a:spcPct val="110000"/>
              </a:lnSpc>
              <a:spcBef>
                <a:spcPts val="0"/>
              </a:spcBef>
              <a:buFont typeface="Wingdings" panose="05000000000000000000" pitchFamily="2" charset="2"/>
              <a:buChar char="ü"/>
            </a:pPr>
            <a:r>
              <a:rPr lang="es-CO" sz="2400" dirty="0">
                <a:solidFill>
                  <a:schemeClr val="tx1"/>
                </a:solidFill>
              </a:rPr>
              <a:t>SAE</a:t>
            </a:r>
          </a:p>
          <a:p>
            <a:pPr algn="l"/>
            <a:endParaRPr lang="es-CO" sz="1400" dirty="0">
              <a:solidFill>
                <a:schemeClr val="accent1"/>
              </a:solidFill>
            </a:endParaRPr>
          </a:p>
          <a:p>
            <a:pPr algn="l"/>
            <a:r>
              <a:rPr lang="es-CO" sz="2400" dirty="0">
                <a:solidFill>
                  <a:schemeClr val="accent1"/>
                </a:solidFill>
              </a:rPr>
              <a:t>Objeto: </a:t>
            </a:r>
          </a:p>
          <a:p>
            <a:pPr algn="just"/>
            <a:r>
              <a:rPr lang="es-CO" sz="2400" dirty="0">
                <a:solidFill>
                  <a:schemeClr val="tx1"/>
                </a:solidFill>
              </a:rPr>
              <a:t>SAE realice la </a:t>
            </a:r>
            <a:r>
              <a:rPr lang="es-CO" sz="2400" dirty="0">
                <a:solidFill>
                  <a:schemeClr val="tx1"/>
                </a:solidFill>
                <a:latin typeface="+mj-lt"/>
              </a:rPr>
              <a:t>intermediación en la administración de embarcaciones ubicadas en la bahía o zonas marítimas aledañas a la Isla de San Andrés que se encuentran fondeadas, en estado de abandono y/o siniestradas, secuestradas, decomisadas y/o retenidas, para removerlas en cumplimiento de la sentencia del</a:t>
            </a:r>
            <a:r>
              <a:rPr lang="es-MX" sz="2400" dirty="0">
                <a:solidFill>
                  <a:schemeClr val="tx1"/>
                </a:solidFill>
                <a:latin typeface="+mj-lt"/>
              </a:rPr>
              <a:t> </a:t>
            </a:r>
            <a:r>
              <a:rPr lang="es-ES" sz="2400" dirty="0">
                <a:solidFill>
                  <a:schemeClr val="tx1"/>
                </a:solidFill>
                <a:latin typeface="+mj-lt"/>
              </a:rPr>
              <a:t>Tribunal Contencioso Administrativo de San Andrés, Providencia y Santa Catalina en sentencia del 27 de mayo de 2011, con número de radicado 88-001-23-31-002-2010-0028-00</a:t>
            </a:r>
            <a:r>
              <a:rPr lang="es-CO" sz="2400" dirty="0">
                <a:solidFill>
                  <a:schemeClr val="tx1"/>
                </a:solidFill>
                <a:latin typeface="+mj-lt"/>
              </a:rPr>
              <a:t>, </a:t>
            </a:r>
            <a:r>
              <a:rPr lang="es-CO" sz="2400" dirty="0">
                <a:solidFill>
                  <a:schemeClr val="tx1"/>
                </a:solidFill>
              </a:rPr>
              <a:t>a cambio de una contraprestación.</a:t>
            </a:r>
          </a:p>
          <a:p>
            <a:pPr algn="l"/>
            <a:endParaRPr lang="es-CO" sz="2400" dirty="0">
              <a:solidFill>
                <a:schemeClr val="tx1"/>
              </a:solidFill>
            </a:endParaRPr>
          </a:p>
        </p:txBody>
      </p:sp>
      <p:sp>
        <p:nvSpPr>
          <p:cNvPr id="7" name="CuadroTexto 6">
            <a:extLst>
              <a:ext uri="{FF2B5EF4-FFF2-40B4-BE49-F238E27FC236}">
                <a16:creationId xmlns:a16="http://schemas.microsoft.com/office/drawing/2014/main" id="{7A427480-3B2E-450E-AC28-5B2E6DB81988}"/>
              </a:ext>
            </a:extLst>
          </p:cNvPr>
          <p:cNvSpPr txBox="1"/>
          <p:nvPr/>
        </p:nvSpPr>
        <p:spPr>
          <a:xfrm>
            <a:off x="919525" y="1022536"/>
            <a:ext cx="6322523" cy="523220"/>
          </a:xfrm>
          <a:prstGeom prst="rect">
            <a:avLst/>
          </a:prstGeom>
          <a:noFill/>
        </p:spPr>
        <p:txBody>
          <a:bodyPr wrap="square" rtlCol="0">
            <a:spAutoFit/>
          </a:bodyPr>
          <a:lstStyle/>
          <a:p>
            <a:r>
              <a:rPr lang="es-ES" sz="2800" b="1" dirty="0">
                <a:solidFill>
                  <a:schemeClr val="accent1">
                    <a:lumMod val="75000"/>
                  </a:schemeClr>
                </a:solidFill>
                <a:latin typeface="+mj-lt"/>
              </a:rPr>
              <a:t>Contrato Interadministrativo </a:t>
            </a:r>
          </a:p>
        </p:txBody>
      </p:sp>
    </p:spTree>
    <p:extLst>
      <p:ext uri="{BB962C8B-B14F-4D97-AF65-F5344CB8AC3E}">
        <p14:creationId xmlns:p14="http://schemas.microsoft.com/office/powerpoint/2010/main" val="1792590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806C331C-2254-409F-8CF2-C6C8F07B8296}"/>
              </a:ext>
            </a:extLst>
          </p:cNvPr>
          <p:cNvSpPr txBox="1"/>
          <p:nvPr/>
        </p:nvSpPr>
        <p:spPr>
          <a:xfrm>
            <a:off x="919525" y="1022536"/>
            <a:ext cx="6322523" cy="523220"/>
          </a:xfrm>
          <a:prstGeom prst="rect">
            <a:avLst/>
          </a:prstGeom>
          <a:noFill/>
        </p:spPr>
        <p:txBody>
          <a:bodyPr wrap="square" rtlCol="0">
            <a:spAutoFit/>
          </a:bodyPr>
          <a:lstStyle/>
          <a:p>
            <a:r>
              <a:rPr lang="es-ES" sz="2800" b="1" dirty="0">
                <a:solidFill>
                  <a:schemeClr val="accent1">
                    <a:lumMod val="75000"/>
                  </a:schemeClr>
                </a:solidFill>
                <a:latin typeface="+mj-lt"/>
              </a:rPr>
              <a:t>Contrato Interadministrativo </a:t>
            </a:r>
          </a:p>
        </p:txBody>
      </p:sp>
      <p:sp>
        <p:nvSpPr>
          <p:cNvPr id="7" name="Marcador de contenido 2">
            <a:extLst>
              <a:ext uri="{FF2B5EF4-FFF2-40B4-BE49-F238E27FC236}">
                <a16:creationId xmlns:a16="http://schemas.microsoft.com/office/drawing/2014/main" id="{CC126FAB-E4C8-4132-8534-7A15014F1FF3}"/>
              </a:ext>
            </a:extLst>
          </p:cNvPr>
          <p:cNvSpPr txBox="1">
            <a:spLocks/>
          </p:cNvSpPr>
          <p:nvPr/>
        </p:nvSpPr>
        <p:spPr>
          <a:xfrm>
            <a:off x="838200" y="1612973"/>
            <a:ext cx="8031956" cy="4879901"/>
          </a:xfrm>
          <a:prstGeom prst="rect">
            <a:avLst/>
          </a:prstGeom>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CO" sz="3600" dirty="0">
                <a:solidFill>
                  <a:schemeClr val="accent1"/>
                </a:solidFill>
              </a:rPr>
              <a:t>Justificación:</a:t>
            </a:r>
          </a:p>
          <a:p>
            <a:pPr algn="l"/>
            <a:endParaRPr lang="es-CO" sz="1400" dirty="0">
              <a:solidFill>
                <a:schemeClr val="accent1"/>
              </a:solidFill>
            </a:endParaRPr>
          </a:p>
          <a:p>
            <a:pPr marL="457200" indent="-457200" algn="l">
              <a:buFont typeface="Wingdings" panose="05000000000000000000" pitchFamily="2" charset="2"/>
              <a:buChar char="ü"/>
            </a:pPr>
            <a:r>
              <a:rPr lang="es-CO" sz="2800" dirty="0">
                <a:solidFill>
                  <a:schemeClr val="tx1"/>
                </a:solidFill>
              </a:rPr>
              <a:t>Contrato derivado del Convenio Interadministrativo celebrado entre el Dpto. Archipiélago de San Andrés, Providencia y Santa Catalina y SAE.</a:t>
            </a:r>
          </a:p>
          <a:p>
            <a:pPr marL="457200" indent="-457200" algn="l">
              <a:buFont typeface="Wingdings" panose="05000000000000000000" pitchFamily="2" charset="2"/>
              <a:buChar char="ü"/>
            </a:pPr>
            <a:endParaRPr lang="es-CO" sz="1400" dirty="0">
              <a:solidFill>
                <a:schemeClr val="tx1"/>
              </a:solidFill>
            </a:endParaRPr>
          </a:p>
          <a:p>
            <a:pPr marL="457200" indent="-457200" algn="l">
              <a:buFont typeface="Wingdings" panose="05000000000000000000" pitchFamily="2" charset="2"/>
              <a:buChar char="ü"/>
            </a:pPr>
            <a:r>
              <a:rPr lang="es-CO" sz="2800" dirty="0">
                <a:solidFill>
                  <a:schemeClr val="tx1"/>
                </a:solidFill>
              </a:rPr>
              <a:t>Existe contraprestación directa a favor de la SAE, quien prestará un servicio al Departamento Archipiélago de San Andrés, Providencia y Santa Catalina. </a:t>
            </a:r>
          </a:p>
          <a:p>
            <a:pPr marL="457200" indent="-457200" algn="l">
              <a:buFont typeface="Wingdings" panose="05000000000000000000" pitchFamily="2" charset="2"/>
              <a:buChar char="ü"/>
            </a:pPr>
            <a:endParaRPr lang="es-CO" sz="1400" dirty="0">
              <a:solidFill>
                <a:schemeClr val="tx1"/>
              </a:solidFill>
            </a:endParaRPr>
          </a:p>
          <a:p>
            <a:pPr marL="457200" indent="-457200" algn="l">
              <a:buFont typeface="Wingdings" panose="05000000000000000000" pitchFamily="2" charset="2"/>
              <a:buChar char="ü"/>
            </a:pPr>
            <a:r>
              <a:rPr lang="es-CO" sz="2800" dirty="0">
                <a:solidFill>
                  <a:schemeClr val="tx1"/>
                </a:solidFill>
              </a:rPr>
              <a:t>Las obligaciones que asumirá la SAE como entidad ejecutora, están relacionadas directamente su objeto social.</a:t>
            </a:r>
          </a:p>
          <a:p>
            <a:endParaRPr lang="es-CO" sz="2800" dirty="0">
              <a:solidFill>
                <a:schemeClr val="tx1"/>
              </a:solidFill>
            </a:endParaRPr>
          </a:p>
          <a:p>
            <a:r>
              <a:rPr lang="es-CO" sz="2800" dirty="0">
                <a:solidFill>
                  <a:schemeClr val="tx1"/>
                </a:solidFill>
              </a:rPr>
              <a:t>(Ley 1150 de 2007 y Circular Externa Única Colombia Compra Eficiente)</a:t>
            </a:r>
          </a:p>
          <a:p>
            <a:pPr algn="l"/>
            <a:endParaRPr lang="es-CO" sz="3600" dirty="0">
              <a:solidFill>
                <a:schemeClr val="accent1"/>
              </a:solidFill>
            </a:endParaRPr>
          </a:p>
        </p:txBody>
      </p:sp>
    </p:spTree>
    <p:extLst>
      <p:ext uri="{BB962C8B-B14F-4D97-AF65-F5344CB8AC3E}">
        <p14:creationId xmlns:p14="http://schemas.microsoft.com/office/powerpoint/2010/main" val="33629289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29644668-3C8F-408F-9E80-8D70CD9392BA}"/>
              </a:ext>
            </a:extLst>
          </p:cNvPr>
          <p:cNvSpPr txBox="1"/>
          <p:nvPr/>
        </p:nvSpPr>
        <p:spPr>
          <a:xfrm>
            <a:off x="919525" y="1022536"/>
            <a:ext cx="6322523" cy="523220"/>
          </a:xfrm>
          <a:prstGeom prst="rect">
            <a:avLst/>
          </a:prstGeom>
          <a:noFill/>
        </p:spPr>
        <p:txBody>
          <a:bodyPr wrap="square" rtlCol="0">
            <a:spAutoFit/>
          </a:bodyPr>
          <a:lstStyle/>
          <a:p>
            <a:r>
              <a:rPr lang="es-ES" sz="2800" b="1" dirty="0">
                <a:solidFill>
                  <a:schemeClr val="accent1">
                    <a:lumMod val="75000"/>
                  </a:schemeClr>
                </a:solidFill>
                <a:latin typeface="+mj-lt"/>
              </a:rPr>
              <a:t>Contrato Interadministrativo </a:t>
            </a:r>
          </a:p>
        </p:txBody>
      </p:sp>
      <p:sp>
        <p:nvSpPr>
          <p:cNvPr id="7" name="Marcador de contenido 2">
            <a:extLst>
              <a:ext uri="{FF2B5EF4-FFF2-40B4-BE49-F238E27FC236}">
                <a16:creationId xmlns:a16="http://schemas.microsoft.com/office/drawing/2014/main" id="{4E978334-C48F-4E5D-84C7-F0396797EC92}"/>
              </a:ext>
            </a:extLst>
          </p:cNvPr>
          <p:cNvSpPr txBox="1">
            <a:spLocks/>
          </p:cNvSpPr>
          <p:nvPr/>
        </p:nvSpPr>
        <p:spPr>
          <a:xfrm>
            <a:off x="838200" y="1612974"/>
            <a:ext cx="7181088" cy="402026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pPr>
            <a:endParaRPr lang="es-CO" sz="1100" dirty="0">
              <a:solidFill>
                <a:schemeClr val="accent1"/>
              </a:solidFill>
            </a:endParaRPr>
          </a:p>
          <a:p>
            <a:pPr algn="l">
              <a:spcBef>
                <a:spcPts val="0"/>
              </a:spcBef>
            </a:pPr>
            <a:r>
              <a:rPr lang="es-CO" dirty="0">
                <a:solidFill>
                  <a:schemeClr val="accent1"/>
                </a:solidFill>
              </a:rPr>
              <a:t>Normas aplicables: </a:t>
            </a:r>
          </a:p>
          <a:p>
            <a:pPr algn="just"/>
            <a:r>
              <a:rPr lang="es-CO" dirty="0">
                <a:solidFill>
                  <a:schemeClr val="tx1"/>
                </a:solidFill>
              </a:rPr>
              <a:t>Contratación directa – Ley 80 de 1993 y Ley 1150 de 2007.</a:t>
            </a:r>
          </a:p>
          <a:p>
            <a:pPr algn="l"/>
            <a:r>
              <a:rPr lang="es-CO" dirty="0">
                <a:solidFill>
                  <a:schemeClr val="accent1"/>
                </a:solidFill>
              </a:rPr>
              <a:t>Aspectos a tener en cuenta: </a:t>
            </a:r>
          </a:p>
          <a:p>
            <a:pPr algn="just"/>
            <a:r>
              <a:rPr lang="es-CO" dirty="0">
                <a:solidFill>
                  <a:schemeClr val="tx1"/>
                </a:solidFill>
              </a:rPr>
              <a:t>Aplica ley de garantías (parágrafo del artículo 38, Ley 996 de 2005), entra en vigencia el 27 de junio de 2019.</a:t>
            </a:r>
            <a:endParaRPr lang="es-CO" dirty="0">
              <a:solidFill>
                <a:schemeClr val="accent1"/>
              </a:solidFill>
            </a:endParaRPr>
          </a:p>
        </p:txBody>
      </p:sp>
    </p:spTree>
    <p:extLst>
      <p:ext uri="{BB962C8B-B14F-4D97-AF65-F5344CB8AC3E}">
        <p14:creationId xmlns:p14="http://schemas.microsoft.com/office/powerpoint/2010/main" val="1189766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EAE128E1-CBEF-41E8-8CA6-7989A73D1A86}"/>
              </a:ext>
            </a:extLst>
          </p:cNvPr>
          <p:cNvSpPr txBox="1"/>
          <p:nvPr/>
        </p:nvSpPr>
        <p:spPr>
          <a:xfrm>
            <a:off x="919525" y="789917"/>
            <a:ext cx="7639259" cy="954107"/>
          </a:xfrm>
          <a:prstGeom prst="rect">
            <a:avLst/>
          </a:prstGeom>
          <a:noFill/>
        </p:spPr>
        <p:txBody>
          <a:bodyPr wrap="square" rtlCol="0">
            <a:spAutoFit/>
          </a:bodyPr>
          <a:lstStyle/>
          <a:p>
            <a:r>
              <a:rPr lang="es-CO" sz="2800" b="1" dirty="0">
                <a:solidFill>
                  <a:schemeClr val="accent1">
                    <a:lumMod val="75000"/>
                  </a:schemeClr>
                </a:solidFill>
                <a:latin typeface="+mj-lt"/>
              </a:rPr>
              <a:t>Contrato para operación de remolque, remoción y transporte de embarcaciones</a:t>
            </a:r>
            <a:endParaRPr lang="es-ES" sz="2800" b="1" dirty="0">
              <a:solidFill>
                <a:schemeClr val="accent1">
                  <a:lumMod val="75000"/>
                </a:schemeClr>
              </a:solidFill>
              <a:latin typeface="+mj-lt"/>
            </a:endParaRPr>
          </a:p>
        </p:txBody>
      </p:sp>
      <p:sp>
        <p:nvSpPr>
          <p:cNvPr id="7" name="Marcador de contenido 2">
            <a:extLst>
              <a:ext uri="{FF2B5EF4-FFF2-40B4-BE49-F238E27FC236}">
                <a16:creationId xmlns:a16="http://schemas.microsoft.com/office/drawing/2014/main" id="{783DDB4B-0691-4182-8512-2DF1565105F4}"/>
              </a:ext>
            </a:extLst>
          </p:cNvPr>
          <p:cNvSpPr txBox="1">
            <a:spLocks/>
          </p:cNvSpPr>
          <p:nvPr/>
        </p:nvSpPr>
        <p:spPr>
          <a:xfrm>
            <a:off x="919525" y="1819349"/>
            <a:ext cx="7639259" cy="4879901"/>
          </a:xfrm>
          <a:prstGeom prst="rect">
            <a:avLst/>
          </a:prstGeom>
        </p:spPr>
        <p:txBody>
          <a:bodyPr vert="horz" lIns="91440" tIns="45720" rIns="91440" bIns="45720" rtlCol="0">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spcBef>
                <a:spcPts val="0"/>
              </a:spcBef>
            </a:pPr>
            <a:endParaRPr lang="es-CO" sz="1200" dirty="0">
              <a:solidFill>
                <a:schemeClr val="accent1"/>
              </a:solidFill>
            </a:endParaRPr>
          </a:p>
          <a:p>
            <a:pPr algn="just"/>
            <a:r>
              <a:rPr lang="es-CO" sz="3600" dirty="0">
                <a:solidFill>
                  <a:schemeClr val="accent1"/>
                </a:solidFill>
              </a:rPr>
              <a:t>Valor estimado: </a:t>
            </a:r>
          </a:p>
          <a:p>
            <a:pPr algn="just"/>
            <a:r>
              <a:rPr lang="es-CO" sz="3600" dirty="0">
                <a:solidFill>
                  <a:schemeClr val="tx1"/>
                </a:solidFill>
              </a:rPr>
              <a:t>$2.200.000.000 pesos colombianos, con la opción de adicionar $1.000.000.000 según necesidades de las partes.</a:t>
            </a:r>
          </a:p>
          <a:p>
            <a:pPr algn="just"/>
            <a:r>
              <a:rPr lang="es-CO" sz="3600" dirty="0">
                <a:solidFill>
                  <a:schemeClr val="accent1"/>
                </a:solidFill>
              </a:rPr>
              <a:t>Modalidad: </a:t>
            </a:r>
          </a:p>
          <a:p>
            <a:pPr algn="just"/>
            <a:r>
              <a:rPr lang="es-CO" sz="3600" dirty="0">
                <a:solidFill>
                  <a:schemeClr val="tx1"/>
                </a:solidFill>
              </a:rPr>
              <a:t>Concurso público</a:t>
            </a:r>
          </a:p>
          <a:p>
            <a:pPr algn="just"/>
            <a:r>
              <a:rPr lang="es-CO" sz="3600" dirty="0">
                <a:solidFill>
                  <a:schemeClr val="accent1"/>
                </a:solidFill>
              </a:rPr>
              <a:t>Justificación:</a:t>
            </a:r>
          </a:p>
          <a:p>
            <a:pPr algn="just"/>
            <a:r>
              <a:rPr lang="es-CO" sz="3600" dirty="0">
                <a:solidFill>
                  <a:schemeClr val="tx1"/>
                </a:solidFill>
              </a:rPr>
              <a:t>Aplicación de régimen de contratación de SAE en la ejecución del contrato interadministrativo. Cuando entidad ejecutora se rige por derecho privado y el objeto del contrato interadministrativo tiene relación directa con el desarrollo de su actividad (artículo 2 Ley 1150 de 2007).</a:t>
            </a:r>
          </a:p>
          <a:p>
            <a:pPr algn="just"/>
            <a:endParaRPr lang="es-CO" sz="3600" dirty="0">
              <a:solidFill>
                <a:schemeClr val="accent1"/>
              </a:solidFill>
            </a:endParaRPr>
          </a:p>
        </p:txBody>
      </p:sp>
    </p:spTree>
    <p:extLst>
      <p:ext uri="{BB962C8B-B14F-4D97-AF65-F5344CB8AC3E}">
        <p14:creationId xmlns:p14="http://schemas.microsoft.com/office/powerpoint/2010/main" val="1524329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76D909F1-4824-4B2D-B4CB-8C9B74480FC4}"/>
              </a:ext>
            </a:extLst>
          </p:cNvPr>
          <p:cNvSpPr txBox="1"/>
          <p:nvPr/>
        </p:nvSpPr>
        <p:spPr>
          <a:xfrm>
            <a:off x="919525" y="1022536"/>
            <a:ext cx="6729503" cy="523220"/>
          </a:xfrm>
          <a:prstGeom prst="rect">
            <a:avLst/>
          </a:prstGeom>
          <a:noFill/>
        </p:spPr>
        <p:txBody>
          <a:bodyPr wrap="square" rtlCol="0">
            <a:spAutoFit/>
          </a:bodyPr>
          <a:lstStyle/>
          <a:p>
            <a:r>
              <a:rPr lang="es-ES" sz="2800" b="1" dirty="0">
                <a:solidFill>
                  <a:schemeClr val="accent1">
                    <a:lumMod val="75000"/>
                  </a:schemeClr>
                </a:solidFill>
                <a:latin typeface="+mj-lt"/>
              </a:rPr>
              <a:t>Contrato Interadministrativo</a:t>
            </a:r>
          </a:p>
        </p:txBody>
      </p:sp>
      <p:sp>
        <p:nvSpPr>
          <p:cNvPr id="7" name="CuadroTexto 6">
            <a:extLst>
              <a:ext uri="{FF2B5EF4-FFF2-40B4-BE49-F238E27FC236}">
                <a16:creationId xmlns:a16="http://schemas.microsoft.com/office/drawing/2014/main" id="{7ED02D78-07BF-4445-A07D-CFA98A5D7997}"/>
              </a:ext>
            </a:extLst>
          </p:cNvPr>
          <p:cNvSpPr txBox="1"/>
          <p:nvPr/>
        </p:nvSpPr>
        <p:spPr>
          <a:xfrm>
            <a:off x="846650" y="1879716"/>
            <a:ext cx="7823433" cy="4124206"/>
          </a:xfrm>
          <a:prstGeom prst="rect">
            <a:avLst/>
          </a:prstGeom>
          <a:noFill/>
        </p:spPr>
        <p:txBody>
          <a:bodyPr wrap="square" rtlCol="0">
            <a:spAutoFit/>
          </a:bodyPr>
          <a:lstStyle/>
          <a:p>
            <a:pPr algn="just"/>
            <a:r>
              <a:rPr lang="es-CO" sz="3200" dirty="0">
                <a:solidFill>
                  <a:schemeClr val="accent1"/>
                </a:solidFill>
              </a:rPr>
              <a:t>¿Por qué SAE puede celebrar el contrato? </a:t>
            </a:r>
          </a:p>
          <a:p>
            <a:pPr algn="just"/>
            <a:endParaRPr lang="es-CO" sz="1600" dirty="0"/>
          </a:p>
          <a:p>
            <a:pPr algn="just"/>
            <a:r>
              <a:rPr lang="es-CO" sz="2000" dirty="0"/>
              <a:t>“La sociedad </a:t>
            </a:r>
            <a:r>
              <a:rPr lang="es-CO" sz="2000" b="1" dirty="0">
                <a:solidFill>
                  <a:schemeClr val="accent1"/>
                </a:solidFill>
              </a:rPr>
              <a:t>tendrá por objeto </a:t>
            </a:r>
            <a:r>
              <a:rPr lang="es-CO" sz="2000" dirty="0"/>
              <a:t>administrar, adquirir, comercializar, </a:t>
            </a:r>
            <a:r>
              <a:rPr lang="es-CO" sz="2000" b="1" dirty="0">
                <a:solidFill>
                  <a:schemeClr val="accent1"/>
                </a:solidFill>
              </a:rPr>
              <a:t>intermediar, </a:t>
            </a:r>
            <a:r>
              <a:rPr lang="es-CO" sz="2000" dirty="0"/>
              <a:t>enajenar y arrendar a cualquier título bienes muebles, inmuebles …” “La sociedad podrá </a:t>
            </a:r>
            <a:r>
              <a:rPr lang="es-CO" sz="2000" b="1" dirty="0">
                <a:solidFill>
                  <a:schemeClr val="accent1"/>
                </a:solidFill>
              </a:rPr>
              <a:t>celebrar todos los actos, contratos, negocios jurídicos </a:t>
            </a:r>
            <a:r>
              <a:rPr lang="es-CO" sz="2000" dirty="0"/>
              <a:t>y actividades que sean requeridas para el desarrollo de su objeto social y en especial las que a título enunciativo se relacionan a continuación… c. Ejecutar las actividades y obligaciones derivadas de los contratos que suscriba la sociedad en desarrollo de su objeto social …” (art. 5 y 6 Estatutos Sociales)</a:t>
            </a:r>
          </a:p>
          <a:p>
            <a:pPr algn="just"/>
            <a:endParaRPr lang="es-CO" sz="1600" dirty="0"/>
          </a:p>
          <a:p>
            <a:pPr algn="just"/>
            <a:endParaRPr lang="es-CO" sz="1600" dirty="0"/>
          </a:p>
          <a:p>
            <a:pPr algn="just"/>
            <a:endParaRPr lang="es-CO" sz="1600" dirty="0"/>
          </a:p>
        </p:txBody>
      </p:sp>
    </p:spTree>
    <p:extLst>
      <p:ext uri="{BB962C8B-B14F-4D97-AF65-F5344CB8AC3E}">
        <p14:creationId xmlns:p14="http://schemas.microsoft.com/office/powerpoint/2010/main" val="50645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35B8EB82-6AB6-4110-950D-37D240FD2B53}"/>
              </a:ext>
            </a:extLst>
          </p:cNvPr>
          <p:cNvSpPr txBox="1"/>
          <p:nvPr/>
        </p:nvSpPr>
        <p:spPr>
          <a:xfrm>
            <a:off x="919526" y="958168"/>
            <a:ext cx="6729503" cy="584775"/>
          </a:xfrm>
          <a:prstGeom prst="rect">
            <a:avLst/>
          </a:prstGeom>
          <a:noFill/>
        </p:spPr>
        <p:txBody>
          <a:bodyPr wrap="square" rtlCol="0">
            <a:spAutoFit/>
          </a:bodyPr>
          <a:lstStyle/>
          <a:p>
            <a:r>
              <a:rPr lang="es-ES" sz="3200" b="1" dirty="0">
                <a:solidFill>
                  <a:schemeClr val="accent1">
                    <a:lumMod val="75000"/>
                  </a:schemeClr>
                </a:solidFill>
                <a:latin typeface="+mj-lt"/>
              </a:rPr>
              <a:t>Contrato Interadministrativo</a:t>
            </a:r>
          </a:p>
        </p:txBody>
      </p:sp>
      <p:sp>
        <p:nvSpPr>
          <p:cNvPr id="7" name="CuadroTexto 6">
            <a:extLst>
              <a:ext uri="{FF2B5EF4-FFF2-40B4-BE49-F238E27FC236}">
                <a16:creationId xmlns:a16="http://schemas.microsoft.com/office/drawing/2014/main" id="{A5A19371-A70F-48EB-9B96-AA976013EA39}"/>
              </a:ext>
            </a:extLst>
          </p:cNvPr>
          <p:cNvSpPr txBox="1"/>
          <p:nvPr/>
        </p:nvSpPr>
        <p:spPr>
          <a:xfrm>
            <a:off x="872511" y="1614540"/>
            <a:ext cx="7997645" cy="4462760"/>
          </a:xfrm>
          <a:prstGeom prst="rect">
            <a:avLst/>
          </a:prstGeom>
          <a:noFill/>
        </p:spPr>
        <p:txBody>
          <a:bodyPr wrap="square" rtlCol="0">
            <a:spAutoFit/>
          </a:bodyPr>
          <a:lstStyle/>
          <a:p>
            <a:pPr algn="just"/>
            <a:r>
              <a:rPr lang="es-CO" sz="3200" dirty="0">
                <a:solidFill>
                  <a:schemeClr val="accent1"/>
                </a:solidFill>
              </a:rPr>
              <a:t>¿Por qué SAE puede celebrar el contrato? </a:t>
            </a:r>
          </a:p>
          <a:p>
            <a:pPr algn="just"/>
            <a:endParaRPr lang="es-CO" sz="1600" dirty="0">
              <a:solidFill>
                <a:schemeClr val="accent1"/>
              </a:solidFill>
            </a:endParaRPr>
          </a:p>
          <a:p>
            <a:pPr algn="just"/>
            <a:r>
              <a:rPr lang="es-CO" sz="3200" dirty="0">
                <a:solidFill>
                  <a:schemeClr val="accent1"/>
                </a:solidFill>
              </a:rPr>
              <a:t>Finalidad de la Gerencia de Proyectos Especiales</a:t>
            </a:r>
            <a:endParaRPr lang="es-CO" sz="1600" dirty="0"/>
          </a:p>
          <a:p>
            <a:pPr algn="just"/>
            <a:r>
              <a:rPr lang="es-CO" sz="2000" dirty="0"/>
              <a:t>Contar dentro de la estructura de SAE una dependencia que asuma las múltiples obligaciones y responsabilidades derivadas de la funciones atribuida por el Decreto 1407 de 2017 y el Convenio 014 de 2017, además de asumir funciones que en el futuro sean asignadas por la Ley con cargo a otras  fuentes </a:t>
            </a:r>
            <a:r>
              <a:rPr lang="es-CO" sz="2000" b="1" dirty="0">
                <a:solidFill>
                  <a:schemeClr val="accent1"/>
                </a:solidFill>
              </a:rPr>
              <a:t>o las de origen contractual celebradas en desarrollo del objeto social de la Sociedad. </a:t>
            </a:r>
            <a:r>
              <a:rPr lang="es-CO" sz="2000" dirty="0"/>
              <a:t>(Sesión junta directiva SAE del 23 de enero de 2018 “Modificación Gerencia FRISCO- Gerencia Proyectos Especiales”)</a:t>
            </a:r>
            <a:endParaRPr lang="es-CO" sz="1600" dirty="0"/>
          </a:p>
          <a:p>
            <a:pPr algn="just"/>
            <a:endParaRPr lang="es-CO" sz="1600" dirty="0"/>
          </a:p>
          <a:p>
            <a:pPr algn="just"/>
            <a:endParaRPr lang="es-CO" sz="1600" dirty="0"/>
          </a:p>
        </p:txBody>
      </p:sp>
    </p:spTree>
    <p:extLst>
      <p:ext uri="{BB962C8B-B14F-4D97-AF65-F5344CB8AC3E}">
        <p14:creationId xmlns:p14="http://schemas.microsoft.com/office/powerpoint/2010/main" val="374195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127F2B10-4374-4842-8BAE-2D3C8B5CB886}"/>
              </a:ext>
            </a:extLst>
          </p:cNvPr>
          <p:cNvSpPr txBox="1"/>
          <p:nvPr/>
        </p:nvSpPr>
        <p:spPr>
          <a:xfrm>
            <a:off x="1089415" y="2282538"/>
            <a:ext cx="7286489" cy="1938992"/>
          </a:xfrm>
          <a:prstGeom prst="rect">
            <a:avLst/>
          </a:prstGeom>
          <a:noFill/>
        </p:spPr>
        <p:txBody>
          <a:bodyPr wrap="square" rtlCol="0">
            <a:spAutoFit/>
          </a:bodyPr>
          <a:lstStyle/>
          <a:p>
            <a:pPr algn="ctr"/>
            <a:r>
              <a:rPr lang="es-CO" sz="6000" b="1" dirty="0">
                <a:solidFill>
                  <a:schemeClr val="accent1">
                    <a:lumMod val="75000"/>
                  </a:schemeClr>
                </a:solidFill>
              </a:rPr>
              <a:t>FASE II</a:t>
            </a:r>
          </a:p>
          <a:p>
            <a:pPr algn="ctr"/>
            <a:r>
              <a:rPr lang="es-CO" sz="6000" b="1" dirty="0">
                <a:solidFill>
                  <a:schemeClr val="accent1">
                    <a:lumMod val="75000"/>
                  </a:schemeClr>
                </a:solidFill>
              </a:rPr>
              <a:t>Ejecución</a:t>
            </a:r>
            <a:endParaRPr lang="es-ES" sz="4000" b="1" dirty="0">
              <a:solidFill>
                <a:schemeClr val="bg1">
                  <a:lumMod val="50000"/>
                </a:schemeClr>
              </a:solidFill>
            </a:endParaRPr>
          </a:p>
        </p:txBody>
      </p:sp>
    </p:spTree>
    <p:extLst>
      <p:ext uri="{BB962C8B-B14F-4D97-AF65-F5344CB8AC3E}">
        <p14:creationId xmlns:p14="http://schemas.microsoft.com/office/powerpoint/2010/main" val="7852669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EED39EF0-F671-499D-9B81-C6E2D1372FC3}"/>
              </a:ext>
            </a:extLst>
          </p:cNvPr>
          <p:cNvSpPr txBox="1"/>
          <p:nvPr/>
        </p:nvSpPr>
        <p:spPr>
          <a:xfrm>
            <a:off x="1206500" y="319029"/>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Cronograma</a:t>
            </a:r>
          </a:p>
        </p:txBody>
      </p:sp>
      <p:pic>
        <p:nvPicPr>
          <p:cNvPr id="7" name="Imagen 6">
            <a:extLst>
              <a:ext uri="{FF2B5EF4-FFF2-40B4-BE49-F238E27FC236}">
                <a16:creationId xmlns:a16="http://schemas.microsoft.com/office/drawing/2014/main" id="{4EDA7B94-0029-4079-9692-79B7E00E6213}"/>
              </a:ext>
            </a:extLst>
          </p:cNvPr>
          <p:cNvPicPr>
            <a:picLocks noChangeAspect="1"/>
          </p:cNvPicPr>
          <p:nvPr/>
        </p:nvPicPr>
        <p:blipFill>
          <a:blip r:embed="rId4"/>
          <a:stretch>
            <a:fillRect/>
          </a:stretch>
        </p:blipFill>
        <p:spPr>
          <a:xfrm>
            <a:off x="174506" y="795933"/>
            <a:ext cx="8695650" cy="5448147"/>
          </a:xfrm>
          <a:prstGeom prst="rect">
            <a:avLst/>
          </a:prstGeom>
        </p:spPr>
      </p:pic>
    </p:spTree>
    <p:extLst>
      <p:ext uri="{BB962C8B-B14F-4D97-AF65-F5344CB8AC3E}">
        <p14:creationId xmlns:p14="http://schemas.microsoft.com/office/powerpoint/2010/main" val="12741579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68C98EFD-85B7-4B69-A5EB-3899856C3537}"/>
              </a:ext>
            </a:extLst>
          </p:cNvPr>
          <p:cNvSpPr txBox="1"/>
          <p:nvPr/>
        </p:nvSpPr>
        <p:spPr>
          <a:xfrm>
            <a:off x="1392867" y="377821"/>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Presupuesto</a:t>
            </a:r>
          </a:p>
        </p:txBody>
      </p:sp>
      <p:pic>
        <p:nvPicPr>
          <p:cNvPr id="7" name="Imagen 6">
            <a:extLst>
              <a:ext uri="{FF2B5EF4-FFF2-40B4-BE49-F238E27FC236}">
                <a16:creationId xmlns:a16="http://schemas.microsoft.com/office/drawing/2014/main" id="{87F25F03-3751-4960-9736-04E39BBF9664}"/>
              </a:ext>
            </a:extLst>
          </p:cNvPr>
          <p:cNvPicPr>
            <a:picLocks noChangeAspect="1"/>
          </p:cNvPicPr>
          <p:nvPr/>
        </p:nvPicPr>
        <p:blipFill>
          <a:blip r:embed="rId4"/>
          <a:stretch>
            <a:fillRect/>
          </a:stretch>
        </p:blipFill>
        <p:spPr>
          <a:xfrm>
            <a:off x="143259" y="1235870"/>
            <a:ext cx="5315709" cy="4018559"/>
          </a:xfrm>
          <a:prstGeom prst="rect">
            <a:avLst/>
          </a:prstGeom>
        </p:spPr>
      </p:pic>
      <p:sp>
        <p:nvSpPr>
          <p:cNvPr id="8" name="Rectángulo 7">
            <a:extLst>
              <a:ext uri="{FF2B5EF4-FFF2-40B4-BE49-F238E27FC236}">
                <a16:creationId xmlns:a16="http://schemas.microsoft.com/office/drawing/2014/main" id="{056A79A8-7DDB-48DE-B5EC-2806ACAC1BE8}"/>
              </a:ext>
            </a:extLst>
          </p:cNvPr>
          <p:cNvSpPr/>
          <p:nvPr/>
        </p:nvSpPr>
        <p:spPr>
          <a:xfrm>
            <a:off x="5565484" y="821647"/>
            <a:ext cx="3222744" cy="6170920"/>
          </a:xfrm>
          <a:prstGeom prst="rect">
            <a:avLst/>
          </a:prstGeom>
        </p:spPr>
        <p:txBody>
          <a:bodyPr wrap="square">
            <a:spAutoFit/>
          </a:bodyPr>
          <a:lstStyle/>
          <a:p>
            <a:pPr algn="just"/>
            <a:r>
              <a:rPr lang="es-CO" sz="2400" b="1" dirty="0">
                <a:solidFill>
                  <a:schemeClr val="accent1">
                    <a:lumMod val="75000"/>
                  </a:schemeClr>
                </a:solidFill>
              </a:rPr>
              <a:t>Consideraciones</a:t>
            </a:r>
          </a:p>
          <a:p>
            <a:pPr algn="just"/>
            <a:endParaRPr lang="es-CO" sz="1600" dirty="0"/>
          </a:p>
          <a:p>
            <a:pPr marL="285750" indent="-285750" algn="just">
              <a:buFont typeface="Wingdings" panose="05000000000000000000" pitchFamily="2" charset="2"/>
              <a:buChar char="ü"/>
            </a:pPr>
            <a:r>
              <a:rPr lang="es-CO" sz="2000" dirty="0"/>
              <a:t>Se proyecta un valor aproximado de $2.200 millones para la disposición de las embarcaciones.</a:t>
            </a:r>
          </a:p>
          <a:p>
            <a:pPr marL="285750" indent="-285750" algn="just">
              <a:buFont typeface="Wingdings" panose="05000000000000000000" pitchFamily="2" charset="2"/>
              <a:buChar char="ü"/>
            </a:pPr>
            <a:endParaRPr lang="es-CO" sz="1100" dirty="0"/>
          </a:p>
          <a:p>
            <a:pPr marL="285750" indent="-285750" algn="just">
              <a:buFont typeface="Wingdings" panose="05000000000000000000" pitchFamily="2" charset="2"/>
              <a:buChar char="ü"/>
            </a:pPr>
            <a:r>
              <a:rPr lang="es-CO" sz="2000" dirty="0"/>
              <a:t>La operación para las 3 embarcaciones donde la SAE tiene responsabilidad, tiene un costo aproximado de $500 millones de pesos.</a:t>
            </a:r>
          </a:p>
          <a:p>
            <a:pPr marL="285750" indent="-285750" algn="just">
              <a:buFont typeface="Wingdings" panose="05000000000000000000" pitchFamily="2" charset="2"/>
              <a:buChar char="ü"/>
            </a:pPr>
            <a:endParaRPr lang="es-CO" sz="1200" dirty="0"/>
          </a:p>
          <a:p>
            <a:pPr marL="285750" indent="-285750" algn="just">
              <a:buFont typeface="Wingdings" panose="05000000000000000000" pitchFamily="2" charset="2"/>
              <a:buChar char="ü"/>
            </a:pPr>
            <a:r>
              <a:rPr lang="es-CO" sz="2000" dirty="0"/>
              <a:t>Se estableció una comisión del 7% para la Gerencia de Proyectos Especiales.</a:t>
            </a:r>
          </a:p>
          <a:p>
            <a:pPr algn="just"/>
            <a:endParaRPr lang="es-CO" sz="1600" dirty="0"/>
          </a:p>
          <a:p>
            <a:pPr algn="just"/>
            <a:endParaRPr lang="es-CO" sz="1600" dirty="0"/>
          </a:p>
        </p:txBody>
      </p:sp>
    </p:spTree>
    <p:extLst>
      <p:ext uri="{BB962C8B-B14F-4D97-AF65-F5344CB8AC3E}">
        <p14:creationId xmlns:p14="http://schemas.microsoft.com/office/powerpoint/2010/main" val="4071863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7" name="CuadroTexto 6">
            <a:extLst>
              <a:ext uri="{FF2B5EF4-FFF2-40B4-BE49-F238E27FC236}">
                <a16:creationId xmlns:a16="http://schemas.microsoft.com/office/drawing/2014/main" id="{269CEEEB-E601-414C-BE22-04DF4459BC25}"/>
              </a:ext>
            </a:extLst>
          </p:cNvPr>
          <p:cNvSpPr txBox="1"/>
          <p:nvPr/>
        </p:nvSpPr>
        <p:spPr>
          <a:xfrm>
            <a:off x="917802" y="582731"/>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Análisis de Riesgos</a:t>
            </a:r>
          </a:p>
        </p:txBody>
      </p:sp>
      <p:graphicFrame>
        <p:nvGraphicFramePr>
          <p:cNvPr id="8" name="Gráfico 7">
            <a:extLst>
              <a:ext uri="{FF2B5EF4-FFF2-40B4-BE49-F238E27FC236}">
                <a16:creationId xmlns:a16="http://schemas.microsoft.com/office/drawing/2014/main" id="{5A6C2DA3-FBFC-4F79-BB2F-6C829418CEF8}"/>
              </a:ext>
            </a:extLst>
          </p:cNvPr>
          <p:cNvGraphicFramePr/>
          <p:nvPr>
            <p:extLst>
              <p:ext uri="{D42A27DB-BD31-4B8C-83A1-F6EECF244321}">
                <p14:modId xmlns:p14="http://schemas.microsoft.com/office/powerpoint/2010/main" val="300637179"/>
              </p:ext>
            </p:extLst>
          </p:nvPr>
        </p:nvGraphicFramePr>
        <p:xfrm>
          <a:off x="74268" y="1525454"/>
          <a:ext cx="5934456" cy="43679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Tabla 8">
            <a:extLst>
              <a:ext uri="{FF2B5EF4-FFF2-40B4-BE49-F238E27FC236}">
                <a16:creationId xmlns:a16="http://schemas.microsoft.com/office/drawing/2014/main" id="{982AA9BB-02D6-4B13-A739-C8B783FD04F8}"/>
              </a:ext>
            </a:extLst>
          </p:cNvPr>
          <p:cNvGraphicFramePr>
            <a:graphicFrameLocks noGrp="1"/>
          </p:cNvGraphicFramePr>
          <p:nvPr>
            <p:extLst>
              <p:ext uri="{D42A27DB-BD31-4B8C-83A1-F6EECF244321}">
                <p14:modId xmlns:p14="http://schemas.microsoft.com/office/powerpoint/2010/main" val="2363934460"/>
              </p:ext>
            </p:extLst>
          </p:nvPr>
        </p:nvGraphicFramePr>
        <p:xfrm>
          <a:off x="5956962" y="1439712"/>
          <a:ext cx="3112770" cy="3875423"/>
        </p:xfrm>
        <a:graphic>
          <a:graphicData uri="http://schemas.openxmlformats.org/drawingml/2006/table">
            <a:tbl>
              <a:tblPr firstRow="1" firstCol="1" bandRow="1"/>
              <a:tblGrid>
                <a:gridCol w="2302302">
                  <a:extLst>
                    <a:ext uri="{9D8B030D-6E8A-4147-A177-3AD203B41FA5}">
                      <a16:colId xmlns:a16="http://schemas.microsoft.com/office/drawing/2014/main" val="1138721902"/>
                    </a:ext>
                  </a:extLst>
                </a:gridCol>
                <a:gridCol w="810468">
                  <a:extLst>
                    <a:ext uri="{9D8B030D-6E8A-4147-A177-3AD203B41FA5}">
                      <a16:colId xmlns:a16="http://schemas.microsoft.com/office/drawing/2014/main" val="3188372630"/>
                    </a:ext>
                  </a:extLst>
                </a:gridCol>
              </a:tblGrid>
              <a:tr h="539099">
                <a:tc>
                  <a:txBody>
                    <a:bodyPr/>
                    <a:lstStyle/>
                    <a:p>
                      <a:pPr algn="ctr">
                        <a:lnSpc>
                          <a:spcPct val="107000"/>
                        </a:lnSpc>
                        <a:spcAft>
                          <a:spcPts val="0"/>
                        </a:spcAft>
                      </a:pPr>
                      <a:r>
                        <a:rPr lang="es-CO" sz="1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Factores Críticos</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a:lnSpc>
                          <a:spcPct val="107000"/>
                        </a:lnSpc>
                        <a:spcAft>
                          <a:spcPts val="0"/>
                        </a:spcAft>
                      </a:pPr>
                      <a:r>
                        <a:rPr lang="es-CO" sz="1400" b="1"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Nivel de riesgo</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extLst>
                  <a:ext uri="{0D108BD9-81ED-4DB2-BD59-A6C34878D82A}">
                    <a16:rowId xmlns:a16="http://schemas.microsoft.com/office/drawing/2014/main" val="3595704613"/>
                  </a:ext>
                </a:extLst>
              </a:tr>
              <a:tr h="539099">
                <a:tc>
                  <a:txBody>
                    <a:bodyPr/>
                    <a:lstStyle/>
                    <a:p>
                      <a:pPr>
                        <a:lnSpc>
                          <a:spcPct val="107000"/>
                        </a:lnSpc>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Demandas por incumplimiento de decisión judicial</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Alto</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569152825"/>
                  </a:ext>
                </a:extLst>
              </a:tr>
              <a:tr h="792259">
                <a:tc>
                  <a:txBody>
                    <a:bodyPr/>
                    <a:lstStyle/>
                    <a:p>
                      <a:pPr>
                        <a:lnSpc>
                          <a:spcPct val="107000"/>
                        </a:lnSpc>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celebrar el convenio antes de entrada en vigencia de la Ley de garantías</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102448880"/>
                  </a:ext>
                </a:extLst>
              </a:tr>
              <a:tr h="792259">
                <a:tc>
                  <a:txBody>
                    <a:bodyPr/>
                    <a:lstStyle/>
                    <a:p>
                      <a:pPr>
                        <a:lnSpc>
                          <a:spcPct val="107000"/>
                        </a:lnSpc>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contar con las licencias necesarias para la operación</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980481"/>
                  </a:ext>
                </a:extLst>
              </a:tr>
              <a:tr h="539099">
                <a:tc>
                  <a:txBody>
                    <a:bodyPr/>
                    <a:lstStyle/>
                    <a:p>
                      <a:pPr>
                        <a:lnSpc>
                          <a:spcPct val="107000"/>
                        </a:lnSpc>
                        <a:spcAft>
                          <a:spcPts val="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Liquidez</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31550760"/>
                  </a:ext>
                </a:extLst>
              </a:tr>
              <a:tr h="539099">
                <a:tc>
                  <a:txBody>
                    <a:bodyPr/>
                    <a:lstStyle/>
                    <a:p>
                      <a:pPr>
                        <a:lnSpc>
                          <a:spcPct val="107000"/>
                        </a:lnSpc>
                        <a:spcAft>
                          <a:spcPts val="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Sanciones financieras</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Medio</a:t>
                      </a:r>
                      <a:endParaRPr lang="es-CO" sz="16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70098057"/>
                  </a:ext>
                </a:extLst>
              </a:tr>
            </a:tbl>
          </a:graphicData>
        </a:graphic>
      </p:graphicFrame>
    </p:spTree>
    <p:extLst>
      <p:ext uri="{BB962C8B-B14F-4D97-AF65-F5344CB8AC3E}">
        <p14:creationId xmlns:p14="http://schemas.microsoft.com/office/powerpoint/2010/main" val="39214559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9" name="CuadroTexto 8">
            <a:extLst>
              <a:ext uri="{FF2B5EF4-FFF2-40B4-BE49-F238E27FC236}">
                <a16:creationId xmlns:a16="http://schemas.microsoft.com/office/drawing/2014/main" id="{659BF0AD-BF04-44A1-82EE-A976E8570D3D}"/>
              </a:ext>
            </a:extLst>
          </p:cNvPr>
          <p:cNvSpPr txBox="1"/>
          <p:nvPr/>
        </p:nvSpPr>
        <p:spPr>
          <a:xfrm>
            <a:off x="406259" y="833362"/>
            <a:ext cx="6524893" cy="523220"/>
          </a:xfrm>
          <a:prstGeom prst="rect">
            <a:avLst/>
          </a:prstGeom>
          <a:noFill/>
        </p:spPr>
        <p:txBody>
          <a:bodyPr wrap="square" rtlCol="0">
            <a:spAutoFit/>
          </a:bodyPr>
          <a:lstStyle/>
          <a:p>
            <a:r>
              <a:rPr lang="es-ES" sz="2800" b="1" dirty="0">
                <a:solidFill>
                  <a:schemeClr val="accent1">
                    <a:lumMod val="75000"/>
                  </a:schemeClr>
                </a:solidFill>
                <a:latin typeface="+mj-lt"/>
              </a:rPr>
              <a:t>Análisis de Riesgos- Proyección de multas</a:t>
            </a:r>
          </a:p>
        </p:txBody>
      </p:sp>
      <p:graphicFrame>
        <p:nvGraphicFramePr>
          <p:cNvPr id="10" name="Tabla 9">
            <a:extLst>
              <a:ext uri="{FF2B5EF4-FFF2-40B4-BE49-F238E27FC236}">
                <a16:creationId xmlns:a16="http://schemas.microsoft.com/office/drawing/2014/main" id="{F5FB7417-033D-4164-83BF-5BA3F38C8C69}"/>
              </a:ext>
            </a:extLst>
          </p:cNvPr>
          <p:cNvGraphicFramePr>
            <a:graphicFrameLocks noGrp="1"/>
          </p:cNvGraphicFramePr>
          <p:nvPr>
            <p:extLst>
              <p:ext uri="{D42A27DB-BD31-4B8C-83A1-F6EECF244321}">
                <p14:modId xmlns:p14="http://schemas.microsoft.com/office/powerpoint/2010/main" val="951645464"/>
              </p:ext>
            </p:extLst>
          </p:nvPr>
        </p:nvGraphicFramePr>
        <p:xfrm>
          <a:off x="406259" y="2029014"/>
          <a:ext cx="4019437" cy="1940924"/>
        </p:xfrm>
        <a:graphic>
          <a:graphicData uri="http://schemas.openxmlformats.org/drawingml/2006/table">
            <a:tbl>
              <a:tblPr>
                <a:tableStyleId>{5C22544A-7EE6-4342-B048-85BDC9FD1C3A}</a:tableStyleId>
              </a:tblPr>
              <a:tblGrid>
                <a:gridCol w="1637549">
                  <a:extLst>
                    <a:ext uri="{9D8B030D-6E8A-4147-A177-3AD203B41FA5}">
                      <a16:colId xmlns:a16="http://schemas.microsoft.com/office/drawing/2014/main" val="1329292859"/>
                    </a:ext>
                  </a:extLst>
                </a:gridCol>
                <a:gridCol w="2381888">
                  <a:extLst>
                    <a:ext uri="{9D8B030D-6E8A-4147-A177-3AD203B41FA5}">
                      <a16:colId xmlns:a16="http://schemas.microsoft.com/office/drawing/2014/main" val="3490166237"/>
                    </a:ext>
                  </a:extLst>
                </a:gridCol>
              </a:tblGrid>
              <a:tr h="634268">
                <a:tc>
                  <a:txBody>
                    <a:bodyPr/>
                    <a:lstStyle/>
                    <a:p>
                      <a:pPr algn="ctr" fontAlgn="ctr"/>
                      <a:r>
                        <a:rPr lang="es-CO" sz="1800" b="1" u="none" strike="noStrike" dirty="0">
                          <a:solidFill>
                            <a:schemeClr val="bg1"/>
                          </a:solidFill>
                          <a:effectLst/>
                        </a:rPr>
                        <a:t>Embarcación</a:t>
                      </a:r>
                      <a:endParaRPr lang="es-CO" sz="18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tc>
                  <a:txBody>
                    <a:bodyPr/>
                    <a:lstStyle/>
                    <a:p>
                      <a:pPr algn="ctr" fontAlgn="ctr"/>
                      <a:r>
                        <a:rPr lang="es-CO" sz="1800" b="1" u="none" strike="noStrike" dirty="0">
                          <a:solidFill>
                            <a:schemeClr val="bg1"/>
                          </a:solidFill>
                          <a:effectLst/>
                        </a:rPr>
                        <a:t>Multa proyectada 2019</a:t>
                      </a:r>
                      <a:endParaRPr lang="es-CO" sz="1800" b="1" i="0" u="none" strike="noStrike" dirty="0">
                        <a:solidFill>
                          <a:schemeClr val="bg1"/>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74051344"/>
                  </a:ext>
                </a:extLst>
              </a:tr>
              <a:tr h="326664">
                <a:tc>
                  <a:txBody>
                    <a:bodyPr/>
                    <a:lstStyle/>
                    <a:p>
                      <a:pPr algn="l" fontAlgn="ctr"/>
                      <a:r>
                        <a:rPr lang="es-CO" sz="1800" u="none" strike="noStrike">
                          <a:effectLst/>
                        </a:rPr>
                        <a:t>TANYA LEE</a:t>
                      </a:r>
                      <a:endParaRPr lang="es-CO" sz="18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fontAlgn="b"/>
                      <a:r>
                        <a:rPr lang="es-CO" sz="1800" u="none" strike="noStrike" dirty="0">
                          <a:effectLst/>
                        </a:rPr>
                        <a:t>         783,707,451.38 </a:t>
                      </a:r>
                      <a:endParaRPr lang="es-CO" sz="1800" b="0"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7789282"/>
                  </a:ext>
                </a:extLst>
              </a:tr>
              <a:tr h="326664">
                <a:tc>
                  <a:txBody>
                    <a:bodyPr/>
                    <a:lstStyle/>
                    <a:p>
                      <a:pPr algn="l" fontAlgn="ctr"/>
                      <a:r>
                        <a:rPr lang="es-CO" sz="1800" u="none" strike="noStrike" dirty="0">
                          <a:effectLst/>
                        </a:rPr>
                        <a:t>CHAMBERO</a:t>
                      </a:r>
                      <a:endParaRPr lang="es-CO" sz="18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fontAlgn="b"/>
                      <a:r>
                        <a:rPr lang="es-CO" sz="1800" u="none" strike="noStrike" dirty="0">
                          <a:effectLst/>
                        </a:rPr>
                        <a:t>         783,707,451.38 </a:t>
                      </a:r>
                      <a:endParaRPr lang="es-CO" sz="1800" b="0"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2180408"/>
                  </a:ext>
                </a:extLst>
              </a:tr>
              <a:tr h="326664">
                <a:tc>
                  <a:txBody>
                    <a:bodyPr/>
                    <a:lstStyle/>
                    <a:p>
                      <a:pPr algn="l" fontAlgn="b"/>
                      <a:r>
                        <a:rPr lang="es-CO" sz="1800" u="none" strike="noStrike">
                          <a:effectLst/>
                        </a:rPr>
                        <a:t>Lady V</a:t>
                      </a:r>
                      <a:endParaRPr lang="es-CO" sz="1800" b="0" i="0" u="none" strike="noStrike">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fontAlgn="b"/>
                      <a:r>
                        <a:rPr lang="es-CO" sz="1800" u="none" strike="noStrike" dirty="0">
                          <a:effectLst/>
                        </a:rPr>
                        <a:t>         783,707,451.38 </a:t>
                      </a:r>
                      <a:endParaRPr lang="es-CO" sz="1800" b="0"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0768100"/>
                  </a:ext>
                </a:extLst>
              </a:tr>
              <a:tr h="326664">
                <a:tc>
                  <a:txBody>
                    <a:bodyPr/>
                    <a:lstStyle/>
                    <a:p>
                      <a:pPr algn="l" fontAlgn="b"/>
                      <a:r>
                        <a:rPr lang="es-CO" sz="1800" b="1" u="none" strike="noStrike" dirty="0">
                          <a:effectLst/>
                        </a:rPr>
                        <a:t>Total</a:t>
                      </a:r>
                      <a:endParaRPr lang="es-CO" sz="1800" b="1"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l" fontAlgn="b"/>
                      <a:r>
                        <a:rPr lang="es-CO" sz="1800" b="1" u="none" strike="noStrike" dirty="0">
                          <a:effectLst/>
                        </a:rPr>
                        <a:t>      2,351,122,354.15 </a:t>
                      </a:r>
                      <a:endParaRPr lang="es-CO" sz="1800" b="1" i="0" u="none" strike="noStrike" dirty="0">
                        <a:solidFill>
                          <a:srgbClr val="000000"/>
                        </a:solidFill>
                        <a:effectLst/>
                        <a:latin typeface="Calibri" panose="020F0502020204030204" pitchFamily="34" charset="0"/>
                      </a:endParaRPr>
                    </a:p>
                  </a:txBody>
                  <a:tcPr marL="9525" marR="9525" marT="9525"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7362099"/>
                  </a:ext>
                </a:extLst>
              </a:tr>
            </a:tbl>
          </a:graphicData>
        </a:graphic>
      </p:graphicFrame>
      <p:sp>
        <p:nvSpPr>
          <p:cNvPr id="11" name="Rectángulo 10">
            <a:extLst>
              <a:ext uri="{FF2B5EF4-FFF2-40B4-BE49-F238E27FC236}">
                <a16:creationId xmlns:a16="http://schemas.microsoft.com/office/drawing/2014/main" id="{42E143B6-3CD8-4C2C-B91A-C4DD19B3EF25}"/>
              </a:ext>
            </a:extLst>
          </p:cNvPr>
          <p:cNvSpPr/>
          <p:nvPr/>
        </p:nvSpPr>
        <p:spPr>
          <a:xfrm>
            <a:off x="4718306" y="1558171"/>
            <a:ext cx="4019435" cy="4062651"/>
          </a:xfrm>
          <a:prstGeom prst="rect">
            <a:avLst/>
          </a:prstGeom>
        </p:spPr>
        <p:txBody>
          <a:bodyPr wrap="square">
            <a:spAutoFit/>
          </a:bodyPr>
          <a:lstStyle/>
          <a:p>
            <a:pPr algn="just"/>
            <a:endParaRPr lang="es-CO" b="1" dirty="0">
              <a:solidFill>
                <a:schemeClr val="accent1">
                  <a:lumMod val="75000"/>
                </a:schemeClr>
              </a:solidFill>
            </a:endParaRPr>
          </a:p>
          <a:p>
            <a:pPr marL="285750" indent="-285750" algn="just">
              <a:buFont typeface="Wingdings" panose="05000000000000000000" pitchFamily="2" charset="2"/>
              <a:buChar char="ü"/>
            </a:pPr>
            <a:r>
              <a:rPr lang="es-CO" sz="1600" dirty="0"/>
              <a:t>Se proyecta un valor inicial a cancelar de 2.351 millones de pesos.</a:t>
            </a:r>
          </a:p>
          <a:p>
            <a:pPr marL="285750" indent="-285750" algn="just">
              <a:buFont typeface="Wingdings" panose="05000000000000000000" pitchFamily="2" charset="2"/>
              <a:buChar char="ü"/>
            </a:pPr>
            <a:endParaRPr lang="es-CO" sz="1600" dirty="0"/>
          </a:p>
          <a:p>
            <a:pPr marL="285750" indent="-285750" algn="just">
              <a:buFont typeface="Wingdings" panose="05000000000000000000" pitchFamily="2" charset="2"/>
              <a:buChar char="ü"/>
            </a:pPr>
            <a:r>
              <a:rPr lang="es-CO" sz="1600" dirty="0"/>
              <a:t>Se realiza un calculo de alrededor de $784 millones por embarcación.</a:t>
            </a:r>
          </a:p>
          <a:p>
            <a:pPr algn="just"/>
            <a:endParaRPr lang="es-CO" sz="1600" dirty="0"/>
          </a:p>
          <a:p>
            <a:pPr marL="285750" indent="-285750" algn="just">
              <a:buFont typeface="Wingdings" panose="05000000000000000000" pitchFamily="2" charset="2"/>
              <a:buChar char="ü"/>
            </a:pPr>
            <a:r>
              <a:rPr lang="es-CO" sz="1600" dirty="0"/>
              <a:t>La multa máxima no puede superar los 5.000 SMMLV por embarcación, alrededor de $4.140 millones de pesos.</a:t>
            </a:r>
          </a:p>
          <a:p>
            <a:pPr algn="just"/>
            <a:endParaRPr lang="es-CO" sz="1600" dirty="0"/>
          </a:p>
          <a:p>
            <a:pPr marL="285750" indent="-285750" algn="just">
              <a:buFont typeface="Wingdings" panose="05000000000000000000" pitchFamily="2" charset="2"/>
              <a:buChar char="ü"/>
            </a:pPr>
            <a:r>
              <a:rPr lang="es-CO" sz="1600" dirty="0"/>
              <a:t>La entidad se puede verse inmersa en un proceso de desacato que podría generar para el representante legal una sanción de carácter personal la cual involucra arresto o multa hasta 50 SMMLV.</a:t>
            </a:r>
          </a:p>
        </p:txBody>
      </p:sp>
      <p:sp>
        <p:nvSpPr>
          <p:cNvPr id="12" name="Rectángulo 11">
            <a:extLst>
              <a:ext uri="{FF2B5EF4-FFF2-40B4-BE49-F238E27FC236}">
                <a16:creationId xmlns:a16="http://schemas.microsoft.com/office/drawing/2014/main" id="{FEBD6EAB-807C-4235-8F4B-13D3EF551711}"/>
              </a:ext>
            </a:extLst>
          </p:cNvPr>
          <p:cNvSpPr/>
          <p:nvPr/>
        </p:nvSpPr>
        <p:spPr>
          <a:xfrm>
            <a:off x="232523" y="4203117"/>
            <a:ext cx="4193173" cy="1015663"/>
          </a:xfrm>
          <a:prstGeom prst="rect">
            <a:avLst/>
          </a:prstGeom>
        </p:spPr>
        <p:txBody>
          <a:bodyPr wrap="square">
            <a:spAutoFit/>
          </a:bodyPr>
          <a:lstStyle/>
          <a:p>
            <a:pPr algn="just"/>
            <a:r>
              <a:rPr lang="es-CO" sz="1200" i="1" dirty="0"/>
              <a:t>La multa se proyectó según metodología dispuesta en el  articulo 7 de la Resolución 2086 del 25 de octubre de 2010.</a:t>
            </a:r>
            <a:endParaRPr lang="es-CO" sz="2400" dirty="0"/>
          </a:p>
          <a:p>
            <a:pPr algn="just"/>
            <a:endParaRPr lang="es-CO" dirty="0"/>
          </a:p>
          <a:p>
            <a:pPr algn="just"/>
            <a:endParaRPr lang="es-CO" dirty="0"/>
          </a:p>
        </p:txBody>
      </p:sp>
    </p:spTree>
    <p:extLst>
      <p:ext uri="{BB962C8B-B14F-4D97-AF65-F5344CB8AC3E}">
        <p14:creationId xmlns:p14="http://schemas.microsoft.com/office/powerpoint/2010/main" val="23082453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6" name="CuadroTexto 5">
            <a:extLst>
              <a:ext uri="{FF2B5EF4-FFF2-40B4-BE49-F238E27FC236}">
                <a16:creationId xmlns:a16="http://schemas.microsoft.com/office/drawing/2014/main" id="{893A4485-301C-492A-800F-E5552258BE5F}"/>
              </a:ext>
            </a:extLst>
          </p:cNvPr>
          <p:cNvSpPr txBox="1"/>
          <p:nvPr/>
        </p:nvSpPr>
        <p:spPr>
          <a:xfrm>
            <a:off x="808074" y="916492"/>
            <a:ext cx="3365500" cy="523220"/>
          </a:xfrm>
          <a:prstGeom prst="rect">
            <a:avLst/>
          </a:prstGeom>
          <a:noFill/>
        </p:spPr>
        <p:txBody>
          <a:bodyPr wrap="square" rtlCol="0">
            <a:spAutoFit/>
          </a:bodyPr>
          <a:lstStyle/>
          <a:p>
            <a:r>
              <a:rPr lang="es-ES" sz="2800" b="1" dirty="0" err="1">
                <a:solidFill>
                  <a:schemeClr val="accent1">
                    <a:lumMod val="75000"/>
                  </a:schemeClr>
                </a:solidFill>
                <a:latin typeface="+mj-lt"/>
              </a:rPr>
              <a:t>Stakeholders</a:t>
            </a:r>
            <a:endParaRPr lang="es-ES" sz="2800" b="1" dirty="0">
              <a:solidFill>
                <a:schemeClr val="accent1">
                  <a:lumMod val="75000"/>
                </a:schemeClr>
              </a:solidFill>
              <a:latin typeface="+mj-lt"/>
            </a:endParaRPr>
          </a:p>
        </p:txBody>
      </p:sp>
      <p:sp>
        <p:nvSpPr>
          <p:cNvPr id="7" name="Rectángulo 6">
            <a:extLst>
              <a:ext uri="{FF2B5EF4-FFF2-40B4-BE49-F238E27FC236}">
                <a16:creationId xmlns:a16="http://schemas.microsoft.com/office/drawing/2014/main" id="{C54A6F83-C467-4B64-9A3E-95A110CA9789}"/>
              </a:ext>
            </a:extLst>
          </p:cNvPr>
          <p:cNvSpPr/>
          <p:nvPr/>
        </p:nvSpPr>
        <p:spPr>
          <a:xfrm>
            <a:off x="323288" y="1460174"/>
            <a:ext cx="8870157" cy="707886"/>
          </a:xfrm>
          <a:prstGeom prst="rect">
            <a:avLst/>
          </a:prstGeom>
        </p:spPr>
        <p:txBody>
          <a:bodyPr wrap="square">
            <a:spAutoFit/>
          </a:bodyPr>
          <a:lstStyle/>
          <a:p>
            <a:r>
              <a:rPr lang="es-CO" sz="2000" dirty="0"/>
              <a:t>Todas las partes involucradas tienen un poder y un interés alto en la ejecución del proyecto</a:t>
            </a:r>
          </a:p>
        </p:txBody>
      </p:sp>
      <p:graphicFrame>
        <p:nvGraphicFramePr>
          <p:cNvPr id="8" name="Objeto 7">
            <a:extLst>
              <a:ext uri="{FF2B5EF4-FFF2-40B4-BE49-F238E27FC236}">
                <a16:creationId xmlns:a16="http://schemas.microsoft.com/office/drawing/2014/main" id="{39B7B391-8E29-4CC2-91B9-847D63C242D6}"/>
              </a:ext>
            </a:extLst>
          </p:cNvPr>
          <p:cNvGraphicFramePr>
            <a:graphicFrameLocks noChangeAspect="1"/>
          </p:cNvGraphicFramePr>
          <p:nvPr>
            <p:extLst>
              <p:ext uri="{D42A27DB-BD31-4B8C-83A1-F6EECF244321}">
                <p14:modId xmlns:p14="http://schemas.microsoft.com/office/powerpoint/2010/main" val="3355176640"/>
              </p:ext>
            </p:extLst>
          </p:nvPr>
        </p:nvGraphicFramePr>
        <p:xfrm>
          <a:off x="323288" y="2385131"/>
          <a:ext cx="7760007" cy="3934347"/>
        </p:xfrm>
        <a:graphic>
          <a:graphicData uri="http://schemas.openxmlformats.org/presentationml/2006/ole">
            <mc:AlternateContent xmlns:mc="http://schemas.openxmlformats.org/markup-compatibility/2006">
              <mc:Choice xmlns:v="urn:schemas-microsoft-com:vml" Requires="v">
                <p:oleObj spid="_x0000_s4109" name="Worksheet" r:id="rId5" imgW="5667219" imgH="2438541" progId="Excel.Sheet.12">
                  <p:embed/>
                </p:oleObj>
              </mc:Choice>
              <mc:Fallback>
                <p:oleObj name="Worksheet" r:id="rId5" imgW="5667219" imgH="2438541" progId="Excel.Sheet.12">
                  <p:embed/>
                  <p:pic>
                    <p:nvPicPr>
                      <p:cNvPr id="7" name="Objeto 6">
                        <a:extLst>
                          <a:ext uri="{FF2B5EF4-FFF2-40B4-BE49-F238E27FC236}">
                            <a16:creationId xmlns:a16="http://schemas.microsoft.com/office/drawing/2014/main" id="{8A1C96E5-BE65-4C4A-BB36-B337A184B59E}"/>
                          </a:ext>
                        </a:extLst>
                      </p:cNvPr>
                      <p:cNvPicPr/>
                      <p:nvPr/>
                    </p:nvPicPr>
                    <p:blipFill>
                      <a:blip r:embed="rId6"/>
                      <a:stretch>
                        <a:fillRect/>
                      </a:stretch>
                    </p:blipFill>
                    <p:spPr>
                      <a:xfrm>
                        <a:off x="323288" y="2385131"/>
                        <a:ext cx="7760007" cy="3934347"/>
                      </a:xfrm>
                      <a:prstGeom prst="rect">
                        <a:avLst/>
                      </a:prstGeom>
                    </p:spPr>
                  </p:pic>
                </p:oleObj>
              </mc:Fallback>
            </mc:AlternateContent>
          </a:graphicData>
        </a:graphic>
      </p:graphicFrame>
    </p:spTree>
    <p:extLst>
      <p:ext uri="{BB962C8B-B14F-4D97-AF65-F5344CB8AC3E}">
        <p14:creationId xmlns:p14="http://schemas.microsoft.com/office/powerpoint/2010/main" val="36980602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0"/>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30" y="-8685"/>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9526" y="661341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58367" y="6598354"/>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Proyectos Especiales </a:t>
            </a:r>
          </a:p>
        </p:txBody>
      </p:sp>
      <p:sp>
        <p:nvSpPr>
          <p:cNvPr id="7" name="CuadroTexto 6">
            <a:extLst>
              <a:ext uri="{FF2B5EF4-FFF2-40B4-BE49-F238E27FC236}">
                <a16:creationId xmlns:a16="http://schemas.microsoft.com/office/drawing/2014/main" id="{DB56EC09-843E-4D32-9EF7-ED6AEF54ED0D}"/>
              </a:ext>
            </a:extLst>
          </p:cNvPr>
          <p:cNvSpPr txBox="1"/>
          <p:nvPr/>
        </p:nvSpPr>
        <p:spPr>
          <a:xfrm>
            <a:off x="643175" y="809267"/>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Factores de éxito</a:t>
            </a:r>
          </a:p>
        </p:txBody>
      </p:sp>
      <p:graphicFrame>
        <p:nvGraphicFramePr>
          <p:cNvPr id="8" name="Tabla 7">
            <a:extLst>
              <a:ext uri="{FF2B5EF4-FFF2-40B4-BE49-F238E27FC236}">
                <a16:creationId xmlns:a16="http://schemas.microsoft.com/office/drawing/2014/main" id="{9BFA2797-CCF9-4E3C-A0BF-689B5A8D3120}"/>
              </a:ext>
            </a:extLst>
          </p:cNvPr>
          <p:cNvGraphicFramePr>
            <a:graphicFrameLocks noGrp="1"/>
          </p:cNvGraphicFramePr>
          <p:nvPr>
            <p:extLst>
              <p:ext uri="{D42A27DB-BD31-4B8C-83A1-F6EECF244321}">
                <p14:modId xmlns:p14="http://schemas.microsoft.com/office/powerpoint/2010/main" val="2846741127"/>
              </p:ext>
            </p:extLst>
          </p:nvPr>
        </p:nvGraphicFramePr>
        <p:xfrm>
          <a:off x="643175" y="1666391"/>
          <a:ext cx="7736114" cy="4180115"/>
        </p:xfrm>
        <a:graphic>
          <a:graphicData uri="http://schemas.openxmlformats.org/drawingml/2006/table">
            <a:tbl>
              <a:tblPr firstRow="1" firstCol="1" bandRow="1">
                <a:tableStyleId>{5C22544A-7EE6-4342-B048-85BDC9FD1C3A}</a:tableStyleId>
              </a:tblPr>
              <a:tblGrid>
                <a:gridCol w="674801">
                  <a:extLst>
                    <a:ext uri="{9D8B030D-6E8A-4147-A177-3AD203B41FA5}">
                      <a16:colId xmlns:a16="http://schemas.microsoft.com/office/drawing/2014/main" val="2229007016"/>
                    </a:ext>
                  </a:extLst>
                </a:gridCol>
                <a:gridCol w="7061313">
                  <a:extLst>
                    <a:ext uri="{9D8B030D-6E8A-4147-A177-3AD203B41FA5}">
                      <a16:colId xmlns:a16="http://schemas.microsoft.com/office/drawing/2014/main" val="235949129"/>
                    </a:ext>
                  </a:extLst>
                </a:gridCol>
              </a:tblGrid>
              <a:tr h="603105">
                <a:tc>
                  <a:txBody>
                    <a:bodyPr/>
                    <a:lstStyle/>
                    <a:p>
                      <a:pPr algn="ctr">
                        <a:spcAft>
                          <a:spcPts val="0"/>
                        </a:spcAft>
                      </a:pPr>
                      <a:r>
                        <a:rPr lang="es-CO" sz="2000">
                          <a:effectLst/>
                        </a:rPr>
                        <a:t>#</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Factores claves de éxito</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331777686"/>
                  </a:ext>
                </a:extLst>
              </a:tr>
              <a:tr h="579908">
                <a:tc>
                  <a:txBody>
                    <a:bodyPr/>
                    <a:lstStyle/>
                    <a:p>
                      <a:pPr algn="ctr">
                        <a:spcAft>
                          <a:spcPts val="0"/>
                        </a:spcAft>
                      </a:pPr>
                      <a:r>
                        <a:rPr lang="es-CO" sz="2000">
                          <a:effectLst/>
                        </a:rPr>
                        <a:t>1</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Agilidad en la elaboración del convenio interadministrativo</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404271563"/>
                  </a:ext>
                </a:extLst>
              </a:tr>
              <a:tr h="677470">
                <a:tc>
                  <a:txBody>
                    <a:bodyPr/>
                    <a:lstStyle/>
                    <a:p>
                      <a:pPr algn="ctr">
                        <a:spcAft>
                          <a:spcPts val="0"/>
                        </a:spcAft>
                      </a:pPr>
                      <a:r>
                        <a:rPr lang="es-CO" sz="2000">
                          <a:effectLst/>
                        </a:rPr>
                        <a:t>2</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Obtener los permisos por parte de las autoridades ambientales</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095037349"/>
                  </a:ext>
                </a:extLst>
              </a:tr>
              <a:tr h="579908">
                <a:tc>
                  <a:txBody>
                    <a:bodyPr/>
                    <a:lstStyle/>
                    <a:p>
                      <a:pPr algn="ctr">
                        <a:spcAft>
                          <a:spcPts val="0"/>
                        </a:spcAft>
                      </a:pPr>
                      <a:r>
                        <a:rPr lang="es-CO" sz="2000">
                          <a:effectLst/>
                        </a:rPr>
                        <a:t>3</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Obtener los permisos de las autoridades administrativas</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2504590004"/>
                  </a:ext>
                </a:extLst>
              </a:tr>
              <a:tr h="579908">
                <a:tc>
                  <a:txBody>
                    <a:bodyPr/>
                    <a:lstStyle/>
                    <a:p>
                      <a:pPr algn="ctr">
                        <a:spcAft>
                          <a:spcPts val="0"/>
                        </a:spcAft>
                      </a:pPr>
                      <a:r>
                        <a:rPr lang="es-CO" sz="2000">
                          <a:effectLst/>
                        </a:rPr>
                        <a:t>4</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Cumplimiento del cronograma</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355421604"/>
                  </a:ext>
                </a:extLst>
              </a:tr>
              <a:tr h="579908">
                <a:tc>
                  <a:txBody>
                    <a:bodyPr/>
                    <a:lstStyle/>
                    <a:p>
                      <a:pPr algn="ctr">
                        <a:spcAft>
                          <a:spcPts val="0"/>
                        </a:spcAft>
                      </a:pPr>
                      <a:r>
                        <a:rPr lang="es-CO" sz="2000">
                          <a:effectLst/>
                        </a:rPr>
                        <a:t>5</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a:effectLst/>
                        </a:rPr>
                        <a:t>Comunicación con las entidades</a:t>
                      </a:r>
                      <a:endParaRPr lang="es-CO" sz="200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3582757378"/>
                  </a:ext>
                </a:extLst>
              </a:tr>
              <a:tr h="579908">
                <a:tc>
                  <a:txBody>
                    <a:bodyPr/>
                    <a:lstStyle/>
                    <a:p>
                      <a:pPr algn="ctr">
                        <a:spcAft>
                          <a:spcPts val="0"/>
                        </a:spcAft>
                      </a:pPr>
                      <a:r>
                        <a:rPr lang="es-CO" sz="2000">
                          <a:effectLst/>
                        </a:rPr>
                        <a:t>6</a:t>
                      </a:r>
                      <a:endParaRPr lang="es-CO" sz="2000">
                        <a:effectLst/>
                        <a:latin typeface="Times New Roman" panose="02020603050405020304" pitchFamily="18" charset="0"/>
                        <a:ea typeface="MS Mincho" panose="02020609040205080304" pitchFamily="49" charset="-128"/>
                      </a:endParaRPr>
                    </a:p>
                  </a:txBody>
                  <a:tcPr marL="44450" marR="44450" marT="0" marB="0" anchor="ctr"/>
                </a:tc>
                <a:tc>
                  <a:txBody>
                    <a:bodyPr/>
                    <a:lstStyle/>
                    <a:p>
                      <a:pPr>
                        <a:spcAft>
                          <a:spcPts val="0"/>
                        </a:spcAft>
                      </a:pPr>
                      <a:r>
                        <a:rPr lang="es-CO" sz="2000" dirty="0">
                          <a:effectLst/>
                        </a:rPr>
                        <a:t>Selección ágil del contratista</a:t>
                      </a:r>
                      <a:endParaRPr lang="es-CO" sz="2000" dirty="0">
                        <a:effectLst/>
                        <a:latin typeface="Times New Roman" panose="02020603050405020304" pitchFamily="18" charset="0"/>
                        <a:ea typeface="MS Mincho" panose="02020609040205080304" pitchFamily="49" charset="-128"/>
                      </a:endParaRPr>
                    </a:p>
                  </a:txBody>
                  <a:tcPr marL="44450" marR="44450" marT="0" marB="0" anchor="ctr"/>
                </a:tc>
                <a:extLst>
                  <a:ext uri="{0D108BD9-81ED-4DB2-BD59-A6C34878D82A}">
                    <a16:rowId xmlns:a16="http://schemas.microsoft.com/office/drawing/2014/main" val="1336497343"/>
                  </a:ext>
                </a:extLst>
              </a:tr>
            </a:tbl>
          </a:graphicData>
        </a:graphic>
      </p:graphicFrame>
    </p:spTree>
    <p:extLst>
      <p:ext uri="{BB962C8B-B14F-4D97-AF65-F5344CB8AC3E}">
        <p14:creationId xmlns:p14="http://schemas.microsoft.com/office/powerpoint/2010/main" val="25460976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10" name="CuadroTexto 9">
            <a:extLst>
              <a:ext uri="{FF2B5EF4-FFF2-40B4-BE49-F238E27FC236}">
                <a16:creationId xmlns:a16="http://schemas.microsoft.com/office/drawing/2014/main" id="{91217864-9712-426F-AA77-1179431DE026}"/>
              </a:ext>
            </a:extLst>
          </p:cNvPr>
          <p:cNvSpPr txBox="1"/>
          <p:nvPr/>
        </p:nvSpPr>
        <p:spPr>
          <a:xfrm>
            <a:off x="808074" y="1404577"/>
            <a:ext cx="3365500" cy="523220"/>
          </a:xfrm>
          <a:prstGeom prst="rect">
            <a:avLst/>
          </a:prstGeom>
          <a:noFill/>
        </p:spPr>
        <p:txBody>
          <a:bodyPr wrap="square" rtlCol="0">
            <a:spAutoFit/>
          </a:bodyPr>
          <a:lstStyle/>
          <a:p>
            <a:r>
              <a:rPr lang="es-ES" sz="2800" b="1" dirty="0">
                <a:solidFill>
                  <a:schemeClr val="accent1">
                    <a:lumMod val="75000"/>
                  </a:schemeClr>
                </a:solidFill>
                <a:latin typeface="+mj-lt"/>
              </a:rPr>
              <a:t>Conclusiones</a:t>
            </a:r>
          </a:p>
        </p:txBody>
      </p:sp>
      <p:sp>
        <p:nvSpPr>
          <p:cNvPr id="11" name="CuadroTexto 10">
            <a:extLst>
              <a:ext uri="{FF2B5EF4-FFF2-40B4-BE49-F238E27FC236}">
                <a16:creationId xmlns:a16="http://schemas.microsoft.com/office/drawing/2014/main" id="{430E33ED-BBD9-4FC8-AD67-056566AC3960}"/>
              </a:ext>
            </a:extLst>
          </p:cNvPr>
          <p:cNvSpPr txBox="1"/>
          <p:nvPr/>
        </p:nvSpPr>
        <p:spPr>
          <a:xfrm>
            <a:off x="781009" y="2147777"/>
            <a:ext cx="7759487" cy="3416320"/>
          </a:xfrm>
          <a:prstGeom prst="rect">
            <a:avLst/>
          </a:prstGeom>
          <a:noFill/>
        </p:spPr>
        <p:txBody>
          <a:bodyPr wrap="square" rtlCol="0">
            <a:spAutoFit/>
          </a:bodyPr>
          <a:lstStyle/>
          <a:p>
            <a:pPr marL="457200" indent="-457200" algn="just">
              <a:buFontTx/>
              <a:buChar char="-"/>
            </a:pPr>
            <a:r>
              <a:rPr lang="es-CO" sz="2800" dirty="0"/>
              <a:t>Se establece la necesidad de celebrar un contrato interadministrativo entre SAE y las entidades involucradas en el proyecto.</a:t>
            </a:r>
          </a:p>
          <a:p>
            <a:pPr marL="457200" indent="-457200" algn="just">
              <a:buFontTx/>
              <a:buChar char="-"/>
            </a:pPr>
            <a:r>
              <a:rPr lang="es-CO" sz="2800" dirty="0"/>
              <a:t>Se estima una duración aproximada a 6 meses.</a:t>
            </a:r>
          </a:p>
          <a:p>
            <a:pPr marL="457200" indent="-457200" algn="just">
              <a:buFontTx/>
              <a:buChar char="-"/>
            </a:pPr>
            <a:r>
              <a:rPr lang="es-CO" sz="2800" dirty="0"/>
              <a:t>El proyecta que el costo de ejecución será de 5.691 millones de pesos aproximadamente.</a:t>
            </a:r>
          </a:p>
          <a:p>
            <a:pPr marL="457200" indent="-457200" algn="just">
              <a:buFontTx/>
              <a:buChar char="-"/>
            </a:pPr>
            <a:endParaRPr lang="es-CO" sz="2800" dirty="0"/>
          </a:p>
          <a:p>
            <a:endParaRPr lang="es-CO" dirty="0"/>
          </a:p>
        </p:txBody>
      </p:sp>
    </p:spTree>
    <p:extLst>
      <p:ext uri="{BB962C8B-B14F-4D97-AF65-F5344CB8AC3E}">
        <p14:creationId xmlns:p14="http://schemas.microsoft.com/office/powerpoint/2010/main" val="39613413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40500"/>
            <a:ext cx="9144001"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66208"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Dependencia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94" y="80474"/>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208" y="112859"/>
            <a:ext cx="4150360" cy="713105"/>
          </a:xfrm>
          <a:prstGeom prst="rect">
            <a:avLst/>
          </a:prstGeom>
        </p:spPr>
      </p:pic>
      <p:sp>
        <p:nvSpPr>
          <p:cNvPr id="7" name="CuadroTexto 6">
            <a:extLst>
              <a:ext uri="{FF2B5EF4-FFF2-40B4-BE49-F238E27FC236}">
                <a16:creationId xmlns:a16="http://schemas.microsoft.com/office/drawing/2014/main" id="{0BC6F387-F733-4A36-82CB-51E3C31E63D3}"/>
              </a:ext>
            </a:extLst>
          </p:cNvPr>
          <p:cNvSpPr txBox="1"/>
          <p:nvPr/>
        </p:nvSpPr>
        <p:spPr>
          <a:xfrm>
            <a:off x="859536" y="2359792"/>
            <a:ext cx="8138159" cy="920252"/>
          </a:xfrm>
          <a:prstGeom prst="rect">
            <a:avLst/>
          </a:prstGeom>
          <a:noFill/>
        </p:spPr>
        <p:txBody>
          <a:bodyPr wrap="square" rtlCol="0">
            <a:spAutoFit/>
          </a:bodyPr>
          <a:lstStyle/>
          <a:p>
            <a:pPr algn="ctr">
              <a:lnSpc>
                <a:spcPct val="150000"/>
              </a:lnSpc>
            </a:pPr>
            <a:r>
              <a:rPr lang="es-CO" sz="4000" dirty="0">
                <a:solidFill>
                  <a:srgbClr val="000A8B"/>
                </a:solidFill>
              </a:rPr>
              <a:t>GRACIAS POR SU ATENCION</a:t>
            </a:r>
          </a:p>
        </p:txBody>
      </p:sp>
    </p:spTree>
    <p:extLst>
      <p:ext uri="{BB962C8B-B14F-4D97-AF65-F5344CB8AC3E}">
        <p14:creationId xmlns:p14="http://schemas.microsoft.com/office/powerpoint/2010/main" val="2083238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941</TotalTime>
  <Words>3835</Words>
  <Application>Microsoft Office PowerPoint</Application>
  <PresentationFormat>Carta (216 x 279 mm)</PresentationFormat>
  <Paragraphs>821</Paragraphs>
  <Slides>69</Slides>
  <Notes>0</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69</vt:i4>
      </vt:variant>
    </vt:vector>
  </HeadingPairs>
  <TitlesOfParts>
    <vt:vector size="79" baseType="lpstr">
      <vt:lpstr>MS Mincho</vt:lpstr>
      <vt:lpstr>Arial</vt:lpstr>
      <vt:lpstr>Arial Narrow</vt:lpstr>
      <vt:lpstr>Calibri</vt:lpstr>
      <vt:lpstr>Lato Bold</vt:lpstr>
      <vt:lpstr>Lato Regular</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67</cp:revision>
  <cp:lastPrinted>2019-05-27T14:59:21Z</cp:lastPrinted>
  <dcterms:created xsi:type="dcterms:W3CDTF">2015-02-19T23:51:59Z</dcterms:created>
  <dcterms:modified xsi:type="dcterms:W3CDTF">2019-05-29T11:48:25Z</dcterms:modified>
</cp:coreProperties>
</file>