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459" r:id="rId3"/>
    <p:sldId id="448" r:id="rId4"/>
    <p:sldId id="273" r:id="rId5"/>
    <p:sldId id="274" r:id="rId6"/>
    <p:sldId id="286" r:id="rId7"/>
    <p:sldId id="447" r:id="rId8"/>
    <p:sldId id="450" r:id="rId9"/>
    <p:sldId id="451" r:id="rId10"/>
    <p:sldId id="456" r:id="rId11"/>
    <p:sldId id="454" r:id="rId12"/>
    <p:sldId id="457" r:id="rId13"/>
    <p:sldId id="458" r:id="rId14"/>
    <p:sldId id="453" r:id="rId15"/>
  </p:sldIdLst>
  <p:sldSz cx="9144000" cy="6858000" type="screen4x3"/>
  <p:notesSz cx="7010400" cy="92964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166"/>
    <a:srgbClr val="A9A8A9"/>
    <a:srgbClr val="000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72" d="100"/>
          <a:sy n="72" d="100"/>
        </p:scale>
        <p:origin x="135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barreiro\Desktop\PRESENTACIONES%20PORTAFOLIO\A&#209;O%202019\5.MAYO%202019\RESUMEN%20DE%20OPERACIONES%20MENSUAL%20A%20CONTABILIDAD%20MAYO_%202019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barreiro\Desktop\PRESENTACIONES%20PORTAFOLIO\A&#209;O%202019\5.MAYO%202019\RESUMEN%20DE%20OPERACIONES%20MENSUAL%20A%20CONTABILIDAD%20MAYO_%202019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barreiro\Desktop\PRESENTACIONES%20PORTAFOLIO\A&#209;O%202019\5.MAYO%202019\RESUMEN%20DE%20OPERACIONES%20MENSUAL%20A%20CONTABILIDAD%20MAYO_%202019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barreiro\Desktop\PRESENTACIONES%20PORTAFOLIO\A&#209;O%202019\5.MAYO%202019\RESUMEN%20DE%20OPERACIONES%20MENSUAL%20A%20CONTABILIDAD%20MAYO_%202019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barreiro\Desktop\PRESENTACIONES%20PORTAFOLIO\A&#209;O%202019\5.MAYO%202019\RESUMEN%20DE%20OPERACIONES%20MENSUAL%20A%20CONTABILIDAD%20MAYO_%202019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COMPOSICION PORTAFOLIO</a:t>
            </a:r>
            <a:r>
              <a:rPr lang="en-US" baseline="0"/>
              <a:t> MAYO 2019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30"/>
      <c:rotY val="6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Hoja11!$O$4</c:f>
              <c:strCache>
                <c:ptCount val="1"/>
                <c:pt idx="0">
                  <c:v>TOTAL </c:v>
                </c:pt>
              </c:strCache>
            </c:strRef>
          </c:tx>
          <c:dPt>
            <c:idx val="0"/>
            <c:bubble3D val="0"/>
            <c:explosion val="12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422B-4227-9D8F-2E2FA8238C47}"/>
              </c:ext>
            </c:extLst>
          </c:dPt>
          <c:dPt>
            <c:idx val="1"/>
            <c:bubble3D val="0"/>
            <c:explosion val="9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422B-4227-9D8F-2E2FA8238C4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422B-4227-9D8F-2E2FA8238C47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422B-4227-9D8F-2E2FA8238C47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Hoja11!$P$3:$Q$3</c:f>
              <c:strCache>
                <c:ptCount val="2"/>
                <c:pt idx="0">
                  <c:v>EXTINTOS</c:v>
                </c:pt>
                <c:pt idx="1">
                  <c:v>EN PROCESO EXTINCION </c:v>
                </c:pt>
              </c:strCache>
            </c:strRef>
          </c:cat>
          <c:val>
            <c:numRef>
              <c:f>Hoja11!$P$4:$Q$4</c:f>
              <c:numCache>
                <c:formatCode>_(* #,##0.00_);_(* \(#,##0.00\);_(* "-"??_);_(@_)</c:formatCode>
                <c:ptCount val="2"/>
                <c:pt idx="0">
                  <c:v>53316</c:v>
                </c:pt>
                <c:pt idx="1">
                  <c:v>1098912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2B-4227-9D8F-2E2FA8238C47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COMPOSICION PORTAFOLIO EXTINTO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30"/>
      <c:rotY val="13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Hoja11!$C$37</c:f>
              <c:strCache>
                <c:ptCount val="1"/>
                <c:pt idx="0">
                  <c:v>EXTINTOS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8450-45E1-8AB6-46141137593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8450-45E1-8AB6-46141137593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8450-45E1-8AB6-46141137593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8450-45E1-8AB6-46141137593B}"/>
              </c:ext>
            </c:extLst>
          </c:dPt>
          <c:dLbls>
            <c:dLbl>
              <c:idx val="0"/>
              <c:layout>
                <c:manualLayout>
                  <c:x val="-1.9826513324978099E-3"/>
                  <c:y val="1.14572105887179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450-45E1-8AB6-46141137593B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8450-45E1-8AB6-46141137593B}"/>
                </c:ext>
              </c:extLst>
            </c:dLbl>
            <c:dLbl>
              <c:idx val="2"/>
              <c:layout>
                <c:manualLayout>
                  <c:x val="-5.4401004990277713E-17"/>
                  <c:y val="1.23354743961202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450-45E1-8AB6-46141137593B}"/>
                </c:ext>
              </c:extLst>
            </c:dLbl>
            <c:dLbl>
              <c:idx val="3"/>
              <c:layout>
                <c:manualLayout>
                  <c:x val="-1.4539275146036766E-16"/>
                  <c:y val="-4.010023706051279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450-45E1-8AB6-4614113759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Hoja11!$B$38:$B$41</c:f>
              <c:strCache>
                <c:ptCount val="4"/>
                <c:pt idx="0">
                  <c:v>Bancos Nacionales</c:v>
                </c:pt>
                <c:pt idx="1">
                  <c:v>FIC</c:v>
                </c:pt>
                <c:pt idx="2">
                  <c:v>TES</c:v>
                </c:pt>
                <c:pt idx="3">
                  <c:v>ACCIONES</c:v>
                </c:pt>
              </c:strCache>
            </c:strRef>
          </c:cat>
          <c:val>
            <c:numRef>
              <c:f>Hoja11!$C$38:$C$41</c:f>
              <c:numCache>
                <c:formatCode>_(* #,##0.00_);_(* \(#,##0.00\);_(* "-"??_);_(@_)</c:formatCode>
                <c:ptCount val="4"/>
                <c:pt idx="0">
                  <c:v>2027</c:v>
                </c:pt>
                <c:pt idx="1">
                  <c:v>10003</c:v>
                </c:pt>
                <c:pt idx="2">
                  <c:v>40323</c:v>
                </c:pt>
                <c:pt idx="3">
                  <c:v>963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50-45E1-8AB6-46141137593B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COMPOSICION</a:t>
            </a:r>
            <a:r>
              <a:rPr lang="en-US" baseline="0"/>
              <a:t> PORTAFOLIO </a:t>
            </a:r>
            <a:r>
              <a:rPr lang="en-US"/>
              <a:t>EN PROCESO EXTINCION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30"/>
      <c:rotY val="12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Hoja11!$G$37</c:f>
              <c:strCache>
                <c:ptCount val="1"/>
                <c:pt idx="0">
                  <c:v>EN PROCESO EXTINCION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1A29-428D-BCCC-9AD3D14D35B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1A29-428D-BCCC-9AD3D14D35B8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1A29-428D-BCCC-9AD3D14D35B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1A29-428D-BCCC-9AD3D14D35B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1A29-428D-BCCC-9AD3D14D35B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1A29-428D-BCCC-9AD3D14D35B8}"/>
              </c:ext>
            </c:extLst>
          </c:dPt>
          <c:dLbls>
            <c:dLbl>
              <c:idx val="0"/>
              <c:layout>
                <c:manualLayout>
                  <c:x val="8.0624823335617175E-3"/>
                  <c:y val="4.6647216042724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A29-428D-BCCC-9AD3D14D35B8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A29-428D-BCCC-9AD3D14D35B8}"/>
                </c:ext>
              </c:extLst>
            </c:dLbl>
            <c:dLbl>
              <c:idx val="2"/>
              <c:layout>
                <c:manualLayout>
                  <c:x val="4.8374894001370301E-2"/>
                  <c:y val="0.1995464241827655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A29-428D-BCCC-9AD3D14D35B8}"/>
                </c:ext>
              </c:extLst>
            </c:dLbl>
            <c:dLbl>
              <c:idx val="3"/>
              <c:layout>
                <c:manualLayout>
                  <c:x val="-4.8262627374630725E-2"/>
                  <c:y val="2.5829160302755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A29-428D-BCCC-9AD3D14D35B8}"/>
                </c:ext>
              </c:extLst>
            </c:dLbl>
            <c:dLbl>
              <c:idx val="4"/>
              <c:layout>
                <c:manualLayout>
                  <c:x val="0"/>
                  <c:y val="-8.29283840759545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A29-428D-BCCC-9AD3D14D35B8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A29-428D-BCCC-9AD3D14D35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Hoja11!$F$38:$F$43</c:f>
              <c:strCache>
                <c:ptCount val="6"/>
                <c:pt idx="0">
                  <c:v>Bancos Nacionales</c:v>
                </c:pt>
                <c:pt idx="1">
                  <c:v>Bancos Internacionales</c:v>
                </c:pt>
                <c:pt idx="2">
                  <c:v>FIC</c:v>
                </c:pt>
                <c:pt idx="3">
                  <c:v>TES</c:v>
                </c:pt>
                <c:pt idx="4">
                  <c:v>CDT</c:v>
                </c:pt>
                <c:pt idx="5">
                  <c:v>ACCIONES</c:v>
                </c:pt>
              </c:strCache>
            </c:strRef>
          </c:cat>
          <c:val>
            <c:numRef>
              <c:f>Hoja11!$G$38:$G$43</c:f>
              <c:numCache>
                <c:formatCode>_(* #,##0.00_);_(* \(#,##0.00\);_(* "-"??_);_(@_)</c:formatCode>
                <c:ptCount val="6"/>
                <c:pt idx="0">
                  <c:v>123474</c:v>
                </c:pt>
                <c:pt idx="1">
                  <c:v>253</c:v>
                </c:pt>
                <c:pt idx="2">
                  <c:v>543311</c:v>
                </c:pt>
                <c:pt idx="3">
                  <c:v>200522</c:v>
                </c:pt>
                <c:pt idx="4">
                  <c:v>231067</c:v>
                </c:pt>
                <c:pt idx="5">
                  <c:v>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A29-428D-BCCC-9AD3D14D35B8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30"/>
      <c:rotY val="13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Hoja11!$C$78</c:f>
              <c:strCache>
                <c:ptCount val="1"/>
                <c:pt idx="0">
                  <c:v>RECURSOS PROPIOS </c:v>
                </c:pt>
              </c:strCache>
            </c:strRef>
          </c:tx>
          <c:explosion val="13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A1C7-4CAA-A478-D745481376EB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A1C7-4CAA-A478-D745481376EB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A1C7-4CAA-A478-D745481376EB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A1C7-4CAA-A478-D745481376EB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Hoja11!$B$79:$B$80</c:f>
              <c:strCache>
                <c:ptCount val="2"/>
                <c:pt idx="0">
                  <c:v>Bancos Nacionales</c:v>
                </c:pt>
                <c:pt idx="1">
                  <c:v>FIC</c:v>
                </c:pt>
              </c:strCache>
            </c:strRef>
          </c:cat>
          <c:val>
            <c:numRef>
              <c:f>Hoja11!$C$79:$C$80</c:f>
              <c:numCache>
                <c:formatCode>_(* #,##0.00_);_(* \(#,##0.00\);_(* "-"??_);_(@_)</c:formatCode>
                <c:ptCount val="2"/>
                <c:pt idx="0">
                  <c:v>350</c:v>
                </c:pt>
                <c:pt idx="1">
                  <c:v>2969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1C7-4CAA-A478-D745481376EB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30"/>
      <c:rotY val="15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5212733620129665E-2"/>
          <c:y val="0.21130663028539995"/>
          <c:w val="0.87771317419619166"/>
          <c:h val="0.75158848683842039"/>
        </c:manualLayout>
      </c:layout>
      <c:pie3DChart>
        <c:varyColors val="1"/>
        <c:ser>
          <c:idx val="0"/>
          <c:order val="0"/>
          <c:tx>
            <c:strRef>
              <c:f>Hoja11!$G$86</c:f>
              <c:strCache>
                <c:ptCount val="1"/>
                <c:pt idx="0">
                  <c:v>RECURSOS TERCEROS </c:v>
                </c:pt>
              </c:strCache>
            </c:strRef>
          </c:tx>
          <c:explosion val="36"/>
          <c:dPt>
            <c:idx val="0"/>
            <c:bubble3D val="0"/>
            <c:explosion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FB2B-427B-813C-6A6EC097923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FB2B-427B-813C-6A6EC097923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FB2B-427B-813C-6A6EC097923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FB2B-427B-813C-6A6EC097923D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Hoja11!$F$87:$F$88</c:f>
              <c:strCache>
                <c:ptCount val="2"/>
                <c:pt idx="0">
                  <c:v>Bancos Nacionales</c:v>
                </c:pt>
                <c:pt idx="1">
                  <c:v>FIC</c:v>
                </c:pt>
              </c:strCache>
            </c:strRef>
          </c:cat>
          <c:val>
            <c:numRef>
              <c:f>Hoja11!$G$87:$G$88</c:f>
              <c:numCache>
                <c:formatCode>_(* #,##0.00_);_(* \(#,##0.00\);_(* "-"??_);_(@_)</c:formatCode>
                <c:ptCount val="2"/>
                <c:pt idx="0">
                  <c:v>81</c:v>
                </c:pt>
                <c:pt idx="1">
                  <c:v>8655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B2B-427B-813C-6A6EC097923D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25/06/2019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25/06/2019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25/06/2019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25/06/2019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25/06/2019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25/06/2019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25/06/2019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25/06/2019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25/06/2019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25/06/2019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25/06/2019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25/06/2019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emf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emf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emf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image" Target="../media/image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E30CA15-771A-482C-BA9E-16FCF3AD6747}"/>
              </a:ext>
            </a:extLst>
          </p:cNvPr>
          <p:cNvSpPr/>
          <p:nvPr/>
        </p:nvSpPr>
        <p:spPr>
          <a:xfrm>
            <a:off x="1" y="0"/>
            <a:ext cx="3846442" cy="6858000"/>
          </a:xfrm>
          <a:prstGeom prst="rect">
            <a:avLst/>
          </a:prstGeom>
          <a:solidFill>
            <a:srgbClr val="069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085610-40FD-42D5-B0E4-193B4CF70415}"/>
              </a:ext>
            </a:extLst>
          </p:cNvPr>
          <p:cNvSpPr/>
          <p:nvPr/>
        </p:nvSpPr>
        <p:spPr>
          <a:xfrm>
            <a:off x="3919756" y="0"/>
            <a:ext cx="5224243" cy="6858000"/>
          </a:xfrm>
          <a:prstGeom prst="rect">
            <a:avLst/>
          </a:prstGeom>
          <a:solidFill>
            <a:srgbClr val="E4E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E1561C7-A647-475B-88DC-D6656EF90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4865" y="1582996"/>
            <a:ext cx="4503341" cy="760058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653221C5-86B2-4714-B9CF-E6115C033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22319" y="5034968"/>
            <a:ext cx="1840466" cy="77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0DAAC2B1-364D-4B30-AD9A-E13A6E77198C}"/>
              </a:ext>
            </a:extLst>
          </p:cNvPr>
          <p:cNvSpPr/>
          <p:nvPr/>
        </p:nvSpPr>
        <p:spPr>
          <a:xfrm>
            <a:off x="1" y="6553934"/>
            <a:ext cx="9134474" cy="238125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0AB5296-6D3A-4484-BE2B-583D11978131}"/>
              </a:ext>
            </a:extLst>
          </p:cNvPr>
          <p:cNvSpPr txBox="1"/>
          <p:nvPr/>
        </p:nvSpPr>
        <p:spPr>
          <a:xfrm>
            <a:off x="4775218" y="6530079"/>
            <a:ext cx="41117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 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D865CDB-B976-4507-88AD-E9A1E7DCE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0" y="49365"/>
            <a:ext cx="1286351" cy="55911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09C95E7-2650-46DE-9DE2-436F17F6C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761" y="70799"/>
            <a:ext cx="3112770" cy="53482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A2D6685-F22F-45AB-A683-4830AC9A1570}"/>
              </a:ext>
            </a:extLst>
          </p:cNvPr>
          <p:cNvSpPr/>
          <p:nvPr/>
        </p:nvSpPr>
        <p:spPr>
          <a:xfrm>
            <a:off x="737675" y="1534571"/>
            <a:ext cx="7542259" cy="2098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>
              <a:lnSpc>
                <a:spcPct val="150000"/>
              </a:lnSpc>
              <a:buAutoNum type="arabicPeriod"/>
            </a:pPr>
            <a:r>
              <a:rPr lang="es-CO" sz="3000" dirty="0">
                <a:solidFill>
                  <a:srgbClr val="000A8B"/>
                </a:solidFill>
              </a:rPr>
              <a:t>Estados Financieros SAE a mayo 31 de 2019</a:t>
            </a:r>
          </a:p>
          <a:p>
            <a:pPr indent="-457200">
              <a:lnSpc>
                <a:spcPct val="150000"/>
              </a:lnSpc>
              <a:buAutoNum type="arabicPeriod"/>
            </a:pPr>
            <a:r>
              <a:rPr lang="es-CO" sz="3000" dirty="0">
                <a:solidFill>
                  <a:srgbClr val="000A8B"/>
                </a:solidFill>
              </a:rPr>
              <a:t>Informe Portafolio a mayo 31 de 2019</a:t>
            </a:r>
          </a:p>
          <a:p>
            <a:pPr indent="-457200">
              <a:lnSpc>
                <a:spcPct val="150000"/>
              </a:lnSpc>
              <a:buAutoNum type="arabicPeriod"/>
            </a:pPr>
            <a:r>
              <a:rPr lang="es-CO" sz="3000" dirty="0">
                <a:solidFill>
                  <a:srgbClr val="000A8B"/>
                </a:solidFill>
              </a:rPr>
              <a:t>Varios</a:t>
            </a:r>
          </a:p>
        </p:txBody>
      </p:sp>
    </p:spTree>
    <p:extLst>
      <p:ext uri="{BB962C8B-B14F-4D97-AF65-F5344CB8AC3E}">
        <p14:creationId xmlns:p14="http://schemas.microsoft.com/office/powerpoint/2010/main" val="968848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1865440" y="2652172"/>
            <a:ext cx="54131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000" dirty="0">
                <a:solidFill>
                  <a:srgbClr val="000A8B"/>
                </a:solidFill>
              </a:rPr>
              <a:t>1. ESTADOS FINANCIEROS SAE</a:t>
            </a:r>
          </a:p>
          <a:p>
            <a:pPr algn="ctr"/>
            <a:r>
              <a:rPr lang="es-CO" sz="3000" dirty="0">
                <a:solidFill>
                  <a:srgbClr val="000A8B"/>
                </a:solidFill>
              </a:rPr>
              <a:t> AL 31 DE MAYO DE 2019</a:t>
            </a:r>
            <a:endParaRPr lang="es-ES" sz="30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DAAC2B1-364D-4B30-AD9A-E13A6E77198C}"/>
              </a:ext>
            </a:extLst>
          </p:cNvPr>
          <p:cNvSpPr/>
          <p:nvPr/>
        </p:nvSpPr>
        <p:spPr>
          <a:xfrm>
            <a:off x="1" y="6553934"/>
            <a:ext cx="9134474" cy="238125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0AB5296-6D3A-4484-BE2B-583D11978131}"/>
              </a:ext>
            </a:extLst>
          </p:cNvPr>
          <p:cNvSpPr txBox="1"/>
          <p:nvPr/>
        </p:nvSpPr>
        <p:spPr>
          <a:xfrm>
            <a:off x="4775218" y="6530079"/>
            <a:ext cx="41117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 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D865CDB-B976-4507-88AD-E9A1E7DCE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0" y="49365"/>
            <a:ext cx="1286351" cy="55911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09C95E7-2650-46DE-9DE2-436F17F6C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761" y="70799"/>
            <a:ext cx="3112770" cy="53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02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">
            <a:extLst>
              <a:ext uri="{FF2B5EF4-FFF2-40B4-BE49-F238E27FC236}">
                <a16:creationId xmlns:a16="http://schemas.microsoft.com/office/drawing/2014/main" id="{9D848C52-0D13-42D4-9770-5D43EE2B895B}"/>
              </a:ext>
            </a:extLst>
          </p:cNvPr>
          <p:cNvSpPr txBox="1">
            <a:spLocks/>
          </p:cNvSpPr>
          <p:nvPr/>
        </p:nvSpPr>
        <p:spPr>
          <a:xfrm>
            <a:off x="1332821" y="285556"/>
            <a:ext cx="5064919" cy="615554"/>
          </a:xfrm>
          <a:prstGeom prst="rect">
            <a:avLst/>
          </a:prstGeom>
        </p:spPr>
        <p:txBody>
          <a:bodyPr lIns="46292" tIns="23147" rIns="46292" bIns="23147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CO" sz="2700" dirty="0">
                <a:latin typeface="+mn-lt"/>
              </a:rPr>
              <a:t> </a:t>
            </a:r>
            <a:r>
              <a:rPr lang="es-CO" sz="120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ESTADO DE SITUACION FINANCIERA INDIVIDUAL</a:t>
            </a:r>
          </a:p>
          <a:p>
            <a:pPr algn="ctr">
              <a:defRPr/>
            </a:pPr>
            <a:r>
              <a:rPr lang="es-CO" sz="788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AL 31 DE MAYO DE 2019 Y 31 DE MAYO DE 2018</a:t>
            </a:r>
          </a:p>
          <a:p>
            <a:pPr algn="ctr">
              <a:defRPr/>
            </a:pPr>
            <a:r>
              <a:rPr lang="es-CO" sz="788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(cifra en millones de pesos colombianos)</a:t>
            </a:r>
          </a:p>
          <a:p>
            <a:pPr>
              <a:defRPr/>
            </a:pPr>
            <a:endParaRPr lang="es-CO" sz="788" dirty="0">
              <a:solidFill>
                <a:srgbClr val="0070C0"/>
              </a:solidFill>
              <a:latin typeface="+mn-lt"/>
              <a:ea typeface="+mn-ea"/>
              <a:cs typeface="Lato Regular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0C192886-395E-4880-B76C-70D872AD4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0" y="146082"/>
            <a:ext cx="1286351" cy="559118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0A1D32A8-5972-4649-90F3-F2E0156BBF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761" y="167513"/>
            <a:ext cx="3112770" cy="534829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8D385DBD-F6C7-4CFC-B30F-24F70DE0B2EE}"/>
              </a:ext>
            </a:extLst>
          </p:cNvPr>
          <p:cNvSpPr/>
          <p:nvPr/>
        </p:nvSpPr>
        <p:spPr>
          <a:xfrm>
            <a:off x="1" y="6580308"/>
            <a:ext cx="9134474" cy="238125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7014E63-92DC-4285-A78D-58D3E9211E3E}"/>
              </a:ext>
            </a:extLst>
          </p:cNvPr>
          <p:cNvSpPr txBox="1"/>
          <p:nvPr/>
        </p:nvSpPr>
        <p:spPr>
          <a:xfrm>
            <a:off x="4748842" y="6574039"/>
            <a:ext cx="41117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 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C27202E7-D802-4FEE-B786-441EC38301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317330"/>
              </p:ext>
            </p:extLst>
          </p:nvPr>
        </p:nvGraphicFramePr>
        <p:xfrm>
          <a:off x="712177" y="1441938"/>
          <a:ext cx="7841278" cy="4665336"/>
        </p:xfrm>
        <a:graphic>
          <a:graphicData uri="http://schemas.openxmlformats.org/drawingml/2006/table">
            <a:tbl>
              <a:tblPr/>
              <a:tblGrid>
                <a:gridCol w="3026456">
                  <a:extLst>
                    <a:ext uri="{9D8B030D-6E8A-4147-A177-3AD203B41FA5}">
                      <a16:colId xmlns:a16="http://schemas.microsoft.com/office/drawing/2014/main" val="2608842012"/>
                    </a:ext>
                  </a:extLst>
                </a:gridCol>
                <a:gridCol w="975471">
                  <a:extLst>
                    <a:ext uri="{9D8B030D-6E8A-4147-A177-3AD203B41FA5}">
                      <a16:colId xmlns:a16="http://schemas.microsoft.com/office/drawing/2014/main" val="29792807"/>
                    </a:ext>
                  </a:extLst>
                </a:gridCol>
                <a:gridCol w="87543">
                  <a:extLst>
                    <a:ext uri="{9D8B030D-6E8A-4147-A177-3AD203B41FA5}">
                      <a16:colId xmlns:a16="http://schemas.microsoft.com/office/drawing/2014/main" val="3090646826"/>
                    </a:ext>
                  </a:extLst>
                </a:gridCol>
                <a:gridCol w="975471">
                  <a:extLst>
                    <a:ext uri="{9D8B030D-6E8A-4147-A177-3AD203B41FA5}">
                      <a16:colId xmlns:a16="http://schemas.microsoft.com/office/drawing/2014/main" val="943754424"/>
                    </a:ext>
                  </a:extLst>
                </a:gridCol>
                <a:gridCol w="87543">
                  <a:extLst>
                    <a:ext uri="{9D8B030D-6E8A-4147-A177-3AD203B41FA5}">
                      <a16:colId xmlns:a16="http://schemas.microsoft.com/office/drawing/2014/main" val="1324195165"/>
                    </a:ext>
                  </a:extLst>
                </a:gridCol>
                <a:gridCol w="912939">
                  <a:extLst>
                    <a:ext uri="{9D8B030D-6E8A-4147-A177-3AD203B41FA5}">
                      <a16:colId xmlns:a16="http://schemas.microsoft.com/office/drawing/2014/main" val="3869458738"/>
                    </a:ext>
                  </a:extLst>
                </a:gridCol>
                <a:gridCol w="87543">
                  <a:extLst>
                    <a:ext uri="{9D8B030D-6E8A-4147-A177-3AD203B41FA5}">
                      <a16:colId xmlns:a16="http://schemas.microsoft.com/office/drawing/2014/main" val="3423091937"/>
                    </a:ext>
                  </a:extLst>
                </a:gridCol>
                <a:gridCol w="837902">
                  <a:extLst>
                    <a:ext uri="{9D8B030D-6E8A-4147-A177-3AD203B41FA5}">
                      <a16:colId xmlns:a16="http://schemas.microsoft.com/office/drawing/2014/main" val="811570351"/>
                    </a:ext>
                  </a:extLst>
                </a:gridCol>
                <a:gridCol w="87543">
                  <a:extLst>
                    <a:ext uri="{9D8B030D-6E8A-4147-A177-3AD203B41FA5}">
                      <a16:colId xmlns:a16="http://schemas.microsoft.com/office/drawing/2014/main" val="1228217585"/>
                    </a:ext>
                  </a:extLst>
                </a:gridCol>
                <a:gridCol w="762867">
                  <a:extLst>
                    <a:ext uri="{9D8B030D-6E8A-4147-A177-3AD203B41FA5}">
                      <a16:colId xmlns:a16="http://schemas.microsoft.com/office/drawing/2014/main" val="1960980701"/>
                    </a:ext>
                  </a:extLst>
                </a:gridCol>
              </a:tblGrid>
              <a:tr h="56237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ACTIVO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31-Mayo-2019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31-Mayo-2018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Al 31-Dic 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Variación % Mayo 2019 - 2018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Variación % May - Dic 2019-2018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947463"/>
                  </a:ext>
                </a:extLst>
              </a:tr>
              <a:tr h="20594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ACTIVO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7682270"/>
                  </a:ext>
                </a:extLst>
              </a:tr>
              <a:tr h="26534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Efectivo en Bancos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358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673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448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-47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0996664"/>
                  </a:ext>
                </a:extLst>
              </a:tr>
              <a:tr h="26534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Efectivo de uso restringido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9,070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6,546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6,201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9822719"/>
                  </a:ext>
                </a:extLst>
              </a:tr>
              <a:tr h="26534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Inversiones de administración de liquidez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2,969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5,690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3,538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9022925"/>
                  </a:ext>
                </a:extLst>
              </a:tr>
              <a:tr h="26534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Cuentas por Cobrar Corto Plazo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1,552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3,139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2,368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6202490"/>
                  </a:ext>
                </a:extLst>
              </a:tr>
              <a:tr h="20594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TOTAL ACTIVO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13,949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16,047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12,555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-13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9405727"/>
                  </a:ext>
                </a:extLst>
              </a:tr>
              <a:tr h="205940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0133240"/>
                  </a:ext>
                </a:extLst>
              </a:tr>
              <a:tr h="20594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ACTIVO NO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207030"/>
                  </a:ext>
                </a:extLst>
              </a:tr>
              <a:tr h="26534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Cuentas por Cobrar Largo Plazo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598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938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612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8996379"/>
                  </a:ext>
                </a:extLst>
              </a:tr>
              <a:tr h="26534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Deterioro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-598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-598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-598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8756141"/>
                  </a:ext>
                </a:extLst>
              </a:tr>
              <a:tr h="26534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Total Cuenta por Cobrar Largo Plazo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340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-100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1170214"/>
                  </a:ext>
                </a:extLst>
              </a:tr>
              <a:tr h="205940"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5670050"/>
                  </a:ext>
                </a:extLst>
              </a:tr>
              <a:tr h="26534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Propiedades, Planta y equipo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499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837815"/>
                  </a:ext>
                </a:extLst>
              </a:tr>
              <a:tr h="26534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Otros Activos (anticipos Impuestos / Diferidos)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19,879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13,101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17,000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8704358"/>
                  </a:ext>
                </a:extLst>
              </a:tr>
              <a:tr h="26534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TOTAL ACTIVO NO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20,380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13,839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17,512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514585"/>
                  </a:ext>
                </a:extLst>
              </a:tr>
              <a:tr h="205940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8199028"/>
                  </a:ext>
                </a:extLst>
              </a:tr>
              <a:tr h="21386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TOTAL ACTIVO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34,329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29,886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30,067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419661"/>
                  </a:ext>
                </a:extLst>
              </a:tr>
            </a:tbl>
          </a:graphicData>
        </a:graphic>
      </p:graphicFrame>
      <p:sp>
        <p:nvSpPr>
          <p:cNvPr id="11" name="Botón de acción: ir hacia delante o siguiente 10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ECAF7EDB-E616-45CA-8A85-A9411523CD32}"/>
              </a:ext>
            </a:extLst>
          </p:cNvPr>
          <p:cNvSpPr/>
          <p:nvPr/>
        </p:nvSpPr>
        <p:spPr>
          <a:xfrm>
            <a:off x="1907798" y="2289887"/>
            <a:ext cx="202932" cy="103584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2" name="Botón de acción: ir hacia delante o siguiente 1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84B38472-9759-4EFB-8A8C-025D33140739}"/>
              </a:ext>
            </a:extLst>
          </p:cNvPr>
          <p:cNvSpPr/>
          <p:nvPr/>
        </p:nvSpPr>
        <p:spPr>
          <a:xfrm>
            <a:off x="2370881" y="2555122"/>
            <a:ext cx="189077" cy="101489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3" name="Botón de acción: ir hacia delante o siguiente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730660A-1DBC-4EEF-8BE1-38EA3F255CEB}"/>
              </a:ext>
            </a:extLst>
          </p:cNvPr>
          <p:cNvSpPr/>
          <p:nvPr/>
        </p:nvSpPr>
        <p:spPr>
          <a:xfrm>
            <a:off x="3292569" y="2820120"/>
            <a:ext cx="200303" cy="103584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pic>
        <p:nvPicPr>
          <p:cNvPr id="9" name="Imagen 8">
            <a:hlinkClick r:id="" action="ppaction://noaction"/>
            <a:extLst>
              <a:ext uri="{FF2B5EF4-FFF2-40B4-BE49-F238E27FC236}">
                <a16:creationId xmlns:a16="http://schemas.microsoft.com/office/drawing/2014/main" id="{79CFFCDC-058C-4BA2-9EF9-7895B413B9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9511" y="3095266"/>
            <a:ext cx="205758" cy="109738"/>
          </a:xfrm>
          <a:prstGeom prst="rect">
            <a:avLst/>
          </a:prstGeom>
        </p:spPr>
      </p:pic>
      <p:sp>
        <p:nvSpPr>
          <p:cNvPr id="15" name="Botón de acción: ir hacia delante o siguiente 1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21CF3E4-21C9-477B-B9FA-6383BBD158D6}"/>
              </a:ext>
            </a:extLst>
          </p:cNvPr>
          <p:cNvSpPr/>
          <p:nvPr/>
        </p:nvSpPr>
        <p:spPr>
          <a:xfrm>
            <a:off x="2654956" y="3979124"/>
            <a:ext cx="239105" cy="111537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6" name="Botón de acción: ir hacia delante o siguiente 1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037C0688-6BFA-4FA7-8A0B-381199F24186}"/>
              </a:ext>
            </a:extLst>
          </p:cNvPr>
          <p:cNvSpPr/>
          <p:nvPr/>
        </p:nvSpPr>
        <p:spPr>
          <a:xfrm>
            <a:off x="2550841" y="4976319"/>
            <a:ext cx="239105" cy="101489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7" name="Botón de acción: ir hacia delante o siguiente 16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611DAA7F-323D-403A-A9C7-573611DE96F2}"/>
              </a:ext>
            </a:extLst>
          </p:cNvPr>
          <p:cNvSpPr/>
          <p:nvPr/>
        </p:nvSpPr>
        <p:spPr>
          <a:xfrm>
            <a:off x="3617383" y="5244156"/>
            <a:ext cx="239105" cy="103584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</p:spTree>
    <p:extLst>
      <p:ext uri="{BB962C8B-B14F-4D97-AF65-F5344CB8AC3E}">
        <p14:creationId xmlns:p14="http://schemas.microsoft.com/office/powerpoint/2010/main" val="88485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1">
            <a:extLst>
              <a:ext uri="{FF2B5EF4-FFF2-40B4-BE49-F238E27FC236}">
                <a16:creationId xmlns:a16="http://schemas.microsoft.com/office/drawing/2014/main" id="{E91AF023-2ACF-4E61-9CD7-0DB47CE6DF11}"/>
              </a:ext>
            </a:extLst>
          </p:cNvPr>
          <p:cNvSpPr txBox="1">
            <a:spLocks/>
          </p:cNvSpPr>
          <p:nvPr/>
        </p:nvSpPr>
        <p:spPr>
          <a:xfrm>
            <a:off x="1389648" y="278096"/>
            <a:ext cx="5064919" cy="615554"/>
          </a:xfrm>
          <a:prstGeom prst="rect">
            <a:avLst/>
          </a:prstGeom>
        </p:spPr>
        <p:txBody>
          <a:bodyPr lIns="46292" tIns="23147" rIns="46292" bIns="23147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CO" sz="2700" dirty="0">
                <a:latin typeface="+mn-lt"/>
              </a:rPr>
              <a:t> </a:t>
            </a:r>
            <a:r>
              <a:rPr lang="es-CO" sz="120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ESTADO DE SITUACION FINANCIERA INDIVIDUAL</a:t>
            </a:r>
          </a:p>
          <a:p>
            <a:pPr algn="ctr">
              <a:defRPr/>
            </a:pPr>
            <a:r>
              <a:rPr lang="es-CO" sz="788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AL 31 DE MAYO DE 2019 Y 31 DE MAYO DE 2018</a:t>
            </a:r>
          </a:p>
          <a:p>
            <a:pPr algn="ctr">
              <a:defRPr/>
            </a:pPr>
            <a:r>
              <a:rPr lang="es-CO" sz="788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(cifra en millones de pesos colombianos)</a:t>
            </a:r>
          </a:p>
          <a:p>
            <a:pPr>
              <a:defRPr/>
            </a:pPr>
            <a:endParaRPr lang="es-CO" sz="788" dirty="0">
              <a:solidFill>
                <a:srgbClr val="0070C0"/>
              </a:solidFill>
              <a:latin typeface="+mn-lt"/>
              <a:ea typeface="+mn-ea"/>
              <a:cs typeface="Lato Regular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AC2E0EB-E395-4F7B-AE4A-77A25FDD6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0" y="110915"/>
            <a:ext cx="1286351" cy="55911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66511F9-F051-4AB1-818B-363F0B3EA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761" y="132346"/>
            <a:ext cx="3112770" cy="534829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087350F7-4A6F-47D6-9B54-33052DC81DF8}"/>
              </a:ext>
            </a:extLst>
          </p:cNvPr>
          <p:cNvSpPr/>
          <p:nvPr/>
        </p:nvSpPr>
        <p:spPr>
          <a:xfrm>
            <a:off x="1" y="6571516"/>
            <a:ext cx="9134474" cy="238125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2652F71-02A2-4C37-909A-31A1B26E66AD}"/>
              </a:ext>
            </a:extLst>
          </p:cNvPr>
          <p:cNvSpPr txBox="1"/>
          <p:nvPr/>
        </p:nvSpPr>
        <p:spPr>
          <a:xfrm>
            <a:off x="4748842" y="6556455"/>
            <a:ext cx="41117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 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AE1CFA37-3890-4AC6-914C-3851DCED04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919656"/>
              </p:ext>
            </p:extLst>
          </p:nvPr>
        </p:nvGraphicFramePr>
        <p:xfrm>
          <a:off x="703385" y="1415563"/>
          <a:ext cx="7789984" cy="4729355"/>
        </p:xfrm>
        <a:graphic>
          <a:graphicData uri="http://schemas.openxmlformats.org/drawingml/2006/table">
            <a:tbl>
              <a:tblPr/>
              <a:tblGrid>
                <a:gridCol w="3006658">
                  <a:extLst>
                    <a:ext uri="{9D8B030D-6E8A-4147-A177-3AD203B41FA5}">
                      <a16:colId xmlns:a16="http://schemas.microsoft.com/office/drawing/2014/main" val="711959646"/>
                    </a:ext>
                  </a:extLst>
                </a:gridCol>
                <a:gridCol w="969089">
                  <a:extLst>
                    <a:ext uri="{9D8B030D-6E8A-4147-A177-3AD203B41FA5}">
                      <a16:colId xmlns:a16="http://schemas.microsoft.com/office/drawing/2014/main" val="4257893168"/>
                    </a:ext>
                  </a:extLst>
                </a:gridCol>
                <a:gridCol w="86970">
                  <a:extLst>
                    <a:ext uri="{9D8B030D-6E8A-4147-A177-3AD203B41FA5}">
                      <a16:colId xmlns:a16="http://schemas.microsoft.com/office/drawing/2014/main" val="1314993039"/>
                    </a:ext>
                  </a:extLst>
                </a:gridCol>
                <a:gridCol w="969089">
                  <a:extLst>
                    <a:ext uri="{9D8B030D-6E8A-4147-A177-3AD203B41FA5}">
                      <a16:colId xmlns:a16="http://schemas.microsoft.com/office/drawing/2014/main" val="4174306694"/>
                    </a:ext>
                  </a:extLst>
                </a:gridCol>
                <a:gridCol w="86970">
                  <a:extLst>
                    <a:ext uri="{9D8B030D-6E8A-4147-A177-3AD203B41FA5}">
                      <a16:colId xmlns:a16="http://schemas.microsoft.com/office/drawing/2014/main" val="2253908123"/>
                    </a:ext>
                  </a:extLst>
                </a:gridCol>
                <a:gridCol w="906968">
                  <a:extLst>
                    <a:ext uri="{9D8B030D-6E8A-4147-A177-3AD203B41FA5}">
                      <a16:colId xmlns:a16="http://schemas.microsoft.com/office/drawing/2014/main" val="3688267468"/>
                    </a:ext>
                  </a:extLst>
                </a:gridCol>
                <a:gridCol w="86970">
                  <a:extLst>
                    <a:ext uri="{9D8B030D-6E8A-4147-A177-3AD203B41FA5}">
                      <a16:colId xmlns:a16="http://schemas.microsoft.com/office/drawing/2014/main" val="60367082"/>
                    </a:ext>
                  </a:extLst>
                </a:gridCol>
                <a:gridCol w="832423">
                  <a:extLst>
                    <a:ext uri="{9D8B030D-6E8A-4147-A177-3AD203B41FA5}">
                      <a16:colId xmlns:a16="http://schemas.microsoft.com/office/drawing/2014/main" val="706754129"/>
                    </a:ext>
                  </a:extLst>
                </a:gridCol>
                <a:gridCol w="86970">
                  <a:extLst>
                    <a:ext uri="{9D8B030D-6E8A-4147-A177-3AD203B41FA5}">
                      <a16:colId xmlns:a16="http://schemas.microsoft.com/office/drawing/2014/main" val="379331588"/>
                    </a:ext>
                  </a:extLst>
                </a:gridCol>
                <a:gridCol w="757877">
                  <a:extLst>
                    <a:ext uri="{9D8B030D-6E8A-4147-A177-3AD203B41FA5}">
                      <a16:colId xmlns:a16="http://schemas.microsoft.com/office/drawing/2014/main" val="2148277863"/>
                    </a:ext>
                  </a:extLst>
                </a:gridCol>
              </a:tblGrid>
              <a:tr h="53504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PASIVO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31-Mayo-2019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31-Mayo-2018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Al 31-Dic 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Variación % Mayo 2019 - 2018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Variación % May - Dic 2019-2018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803245"/>
                  </a:ext>
                </a:extLst>
              </a:tr>
              <a:tr h="24553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PASIVO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286210"/>
                  </a:ext>
                </a:extLst>
              </a:tr>
              <a:tr h="24553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Cuentas por Pagar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2,368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2,902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2,218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460419"/>
                  </a:ext>
                </a:extLst>
              </a:tr>
              <a:tr h="24553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Beneficios a los empleados Corto Plazo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2,203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1,992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2,277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3406774"/>
                  </a:ext>
                </a:extLst>
              </a:tr>
              <a:tr h="24553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Provisiones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1620509"/>
                  </a:ext>
                </a:extLst>
              </a:tr>
              <a:tr h="24553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Otros pasivos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9,749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6,859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7,217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9850277"/>
                  </a:ext>
                </a:extLst>
              </a:tr>
              <a:tr h="24553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TOTAL PASIVO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14,410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11,843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11,802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6599982"/>
                  </a:ext>
                </a:extLst>
              </a:tr>
              <a:tr h="192397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4058240"/>
                  </a:ext>
                </a:extLst>
              </a:tr>
              <a:tr h="19239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TOTAL PASIVO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14,410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11,843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11,802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901506"/>
                  </a:ext>
                </a:extLst>
              </a:tr>
              <a:tr h="175906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8671255"/>
                  </a:ext>
                </a:extLst>
              </a:tr>
              <a:tr h="24553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PATRIMONIO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3943586"/>
                  </a:ext>
                </a:extLst>
              </a:tr>
              <a:tr h="24553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Capital Suscrito y Pagado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17,430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17,430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17,430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3837091"/>
                  </a:ext>
                </a:extLst>
              </a:tr>
              <a:tr h="24553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Reservas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595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554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554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5248350"/>
                  </a:ext>
                </a:extLst>
              </a:tr>
              <a:tr h="23820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Resultados Ejercicio Anterior                           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( 126)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-550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8520101"/>
                  </a:ext>
                </a:extLst>
              </a:tr>
              <a:tr h="24553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Resultado del ejercicio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2,020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185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991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434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358122"/>
                  </a:ext>
                </a:extLst>
              </a:tr>
              <a:tr h="24553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Impactos por Transición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 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( 126)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( 126)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-100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-100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325889"/>
                  </a:ext>
                </a:extLst>
              </a:tr>
              <a:tr h="24553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TOTAL PATRIMONIO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19,919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18,043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18,265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5446624"/>
                  </a:ext>
                </a:extLst>
              </a:tr>
              <a:tr h="175906"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413433"/>
                  </a:ext>
                </a:extLst>
              </a:tr>
              <a:tr h="24553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TOTAL PASIVO Y PATRIMONIO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34,329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29,886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30,067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-86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6330661"/>
                  </a:ext>
                </a:extLst>
              </a:tr>
            </a:tbl>
          </a:graphicData>
        </a:graphic>
      </p:graphicFrame>
      <p:sp>
        <p:nvSpPr>
          <p:cNvPr id="10" name="Botón de acción: ir hacia delante o siguiente 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A0A57A23-DDB4-433A-BAB4-029987C401C5}"/>
              </a:ext>
            </a:extLst>
          </p:cNvPr>
          <p:cNvSpPr/>
          <p:nvPr/>
        </p:nvSpPr>
        <p:spPr>
          <a:xfrm>
            <a:off x="1845736" y="2295820"/>
            <a:ext cx="266700" cy="109538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2" name="Botón de acción: ir hacia delante o siguiente 1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1B556D5F-8F83-487E-A39B-93CAD4D923D6}"/>
              </a:ext>
            </a:extLst>
          </p:cNvPr>
          <p:cNvSpPr/>
          <p:nvPr/>
        </p:nvSpPr>
        <p:spPr>
          <a:xfrm>
            <a:off x="1459340" y="2772089"/>
            <a:ext cx="266700" cy="109538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3" name="Botón de acción: ir hacia delante o siguiente 1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7AF8EB9-3138-4F3C-AFD5-DD77A678DEB9}"/>
              </a:ext>
            </a:extLst>
          </p:cNvPr>
          <p:cNvSpPr/>
          <p:nvPr/>
        </p:nvSpPr>
        <p:spPr>
          <a:xfrm>
            <a:off x="1584257" y="3019825"/>
            <a:ext cx="266700" cy="109538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1" name="Botón de acción: ir hacia delante o siguiente 1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6D2C9ED-9E91-4915-B3CA-938A547D369D}"/>
              </a:ext>
            </a:extLst>
          </p:cNvPr>
          <p:cNvSpPr/>
          <p:nvPr/>
        </p:nvSpPr>
        <p:spPr>
          <a:xfrm>
            <a:off x="3148024" y="2525521"/>
            <a:ext cx="266700" cy="109538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</p:spTree>
    <p:extLst>
      <p:ext uri="{BB962C8B-B14F-4D97-AF65-F5344CB8AC3E}">
        <p14:creationId xmlns:p14="http://schemas.microsoft.com/office/powerpoint/2010/main" val="28643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7304EFE3-98E5-46B8-AC3D-521DB0A1AE9C}"/>
              </a:ext>
            </a:extLst>
          </p:cNvPr>
          <p:cNvSpPr txBox="1">
            <a:spLocks/>
          </p:cNvSpPr>
          <p:nvPr/>
        </p:nvSpPr>
        <p:spPr>
          <a:xfrm>
            <a:off x="1043644" y="470797"/>
            <a:ext cx="5516165" cy="689372"/>
          </a:xfrm>
          <a:prstGeom prst="rect">
            <a:avLst/>
          </a:prstGeom>
        </p:spPr>
        <p:txBody>
          <a:bodyPr lIns="46292" tIns="23147" rIns="46292" bIns="23147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CO" sz="1200" dirty="0">
                <a:latin typeface="+mn-lt"/>
              </a:rPr>
              <a:t> </a:t>
            </a:r>
            <a:r>
              <a:rPr lang="es-CO" sz="120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ESTADO DE RESULTADO INTEGRAL INDIVIDUAL</a:t>
            </a:r>
          </a:p>
          <a:p>
            <a:pPr algn="ctr">
              <a:defRPr/>
            </a:pPr>
            <a:r>
              <a:rPr lang="es-CO" sz="675" dirty="0">
                <a:solidFill>
                  <a:srgbClr val="0070C0"/>
                </a:solidFill>
                <a:cs typeface="Lato Regular"/>
              </a:rPr>
              <a:t>DEL 1° AL 31 DE MAYO DE 2019 Y DEL 1° AL 31 DE MAYO DE 2018</a:t>
            </a:r>
          </a:p>
          <a:p>
            <a:pPr algn="ctr">
              <a:defRPr/>
            </a:pPr>
            <a:r>
              <a:rPr lang="es-CO" sz="675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(cifras expresadas en millones de pesos)</a:t>
            </a:r>
          </a:p>
          <a:p>
            <a:pPr>
              <a:defRPr/>
            </a:pPr>
            <a:endParaRPr lang="es-CO" sz="1200" dirty="0">
              <a:solidFill>
                <a:srgbClr val="0070C0"/>
              </a:solidFill>
              <a:latin typeface="+mn-lt"/>
              <a:ea typeface="+mn-ea"/>
              <a:cs typeface="Lato Regular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DE0B302A-67AB-443B-BD76-7C9977D68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0" y="277203"/>
            <a:ext cx="1286351" cy="55911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0465F43-DEFE-4BDA-BFDE-E3FAA8E47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761" y="298634"/>
            <a:ext cx="3112770" cy="534829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AF816BFD-AD1B-48C5-8B73-42226AF00784}"/>
              </a:ext>
            </a:extLst>
          </p:cNvPr>
          <p:cNvSpPr/>
          <p:nvPr/>
        </p:nvSpPr>
        <p:spPr>
          <a:xfrm>
            <a:off x="1" y="6508060"/>
            <a:ext cx="9134474" cy="238125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C1B2133-2D03-4D3F-901A-F4208CC93B20}"/>
              </a:ext>
            </a:extLst>
          </p:cNvPr>
          <p:cNvSpPr txBox="1"/>
          <p:nvPr/>
        </p:nvSpPr>
        <p:spPr>
          <a:xfrm>
            <a:off x="4748842" y="6492999"/>
            <a:ext cx="41117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 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01387825-15A9-4948-9D5D-7248EFA164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577639"/>
              </p:ext>
            </p:extLst>
          </p:nvPr>
        </p:nvGraphicFramePr>
        <p:xfrm>
          <a:off x="571500" y="1424354"/>
          <a:ext cx="8097716" cy="4869182"/>
        </p:xfrm>
        <a:graphic>
          <a:graphicData uri="http://schemas.openxmlformats.org/drawingml/2006/table">
            <a:tbl>
              <a:tblPr/>
              <a:tblGrid>
                <a:gridCol w="3120110">
                  <a:extLst>
                    <a:ext uri="{9D8B030D-6E8A-4147-A177-3AD203B41FA5}">
                      <a16:colId xmlns:a16="http://schemas.microsoft.com/office/drawing/2014/main" val="2267694061"/>
                    </a:ext>
                  </a:extLst>
                </a:gridCol>
                <a:gridCol w="97125">
                  <a:extLst>
                    <a:ext uri="{9D8B030D-6E8A-4147-A177-3AD203B41FA5}">
                      <a16:colId xmlns:a16="http://schemas.microsoft.com/office/drawing/2014/main" val="4280628105"/>
                    </a:ext>
                  </a:extLst>
                </a:gridCol>
                <a:gridCol w="60703">
                  <a:extLst>
                    <a:ext uri="{9D8B030D-6E8A-4147-A177-3AD203B41FA5}">
                      <a16:colId xmlns:a16="http://schemas.microsoft.com/office/drawing/2014/main" val="2194940959"/>
                    </a:ext>
                  </a:extLst>
                </a:gridCol>
                <a:gridCol w="946958">
                  <a:extLst>
                    <a:ext uri="{9D8B030D-6E8A-4147-A177-3AD203B41FA5}">
                      <a16:colId xmlns:a16="http://schemas.microsoft.com/office/drawing/2014/main" val="3182978460"/>
                    </a:ext>
                  </a:extLst>
                </a:gridCol>
                <a:gridCol w="84984">
                  <a:extLst>
                    <a:ext uri="{9D8B030D-6E8A-4147-A177-3AD203B41FA5}">
                      <a16:colId xmlns:a16="http://schemas.microsoft.com/office/drawing/2014/main" val="655269137"/>
                    </a:ext>
                  </a:extLst>
                </a:gridCol>
                <a:gridCol w="959100">
                  <a:extLst>
                    <a:ext uri="{9D8B030D-6E8A-4147-A177-3AD203B41FA5}">
                      <a16:colId xmlns:a16="http://schemas.microsoft.com/office/drawing/2014/main" val="1148570559"/>
                    </a:ext>
                  </a:extLst>
                </a:gridCol>
                <a:gridCol w="84984">
                  <a:extLst>
                    <a:ext uri="{9D8B030D-6E8A-4147-A177-3AD203B41FA5}">
                      <a16:colId xmlns:a16="http://schemas.microsoft.com/office/drawing/2014/main" val="2643208174"/>
                    </a:ext>
                  </a:extLst>
                </a:gridCol>
                <a:gridCol w="946958">
                  <a:extLst>
                    <a:ext uri="{9D8B030D-6E8A-4147-A177-3AD203B41FA5}">
                      <a16:colId xmlns:a16="http://schemas.microsoft.com/office/drawing/2014/main" val="2928681602"/>
                    </a:ext>
                  </a:extLst>
                </a:gridCol>
                <a:gridCol w="84984">
                  <a:extLst>
                    <a:ext uri="{9D8B030D-6E8A-4147-A177-3AD203B41FA5}">
                      <a16:colId xmlns:a16="http://schemas.microsoft.com/office/drawing/2014/main" val="2942036673"/>
                    </a:ext>
                  </a:extLst>
                </a:gridCol>
                <a:gridCol w="813413">
                  <a:extLst>
                    <a:ext uri="{9D8B030D-6E8A-4147-A177-3AD203B41FA5}">
                      <a16:colId xmlns:a16="http://schemas.microsoft.com/office/drawing/2014/main" val="1223423829"/>
                    </a:ext>
                  </a:extLst>
                </a:gridCol>
                <a:gridCol w="84984">
                  <a:extLst>
                    <a:ext uri="{9D8B030D-6E8A-4147-A177-3AD203B41FA5}">
                      <a16:colId xmlns:a16="http://schemas.microsoft.com/office/drawing/2014/main" val="736168090"/>
                    </a:ext>
                  </a:extLst>
                </a:gridCol>
                <a:gridCol w="813413">
                  <a:extLst>
                    <a:ext uri="{9D8B030D-6E8A-4147-A177-3AD203B41FA5}">
                      <a16:colId xmlns:a16="http://schemas.microsoft.com/office/drawing/2014/main" val="451044056"/>
                    </a:ext>
                  </a:extLst>
                </a:gridCol>
              </a:tblGrid>
              <a:tr h="56919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31-Mayo-2019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31-Mayo-2018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Al 31-Dic 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Variación % Mayo 2019 - 2018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Variación % May - Dic 2019-2018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020919"/>
                  </a:ext>
                </a:extLst>
              </a:tr>
              <a:tr h="189732"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0093111"/>
                  </a:ext>
                </a:extLst>
              </a:tr>
              <a:tr h="24674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INGRESOS POR PRESTACION DE SERVICIOS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19,479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15,467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39,993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1353277"/>
                  </a:ext>
                </a:extLst>
              </a:tr>
              <a:tr h="24674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FINANCIEROS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2662362"/>
                  </a:ext>
                </a:extLst>
              </a:tr>
              <a:tr h="24674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INGRESOS DIVERSOS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9587866"/>
                  </a:ext>
                </a:extLst>
              </a:tr>
              <a:tr h="24674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INGRESOS OPERACIONALES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19,633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15,653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40,370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76016"/>
                  </a:ext>
                </a:extLst>
              </a:tr>
              <a:tr h="198870"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724986"/>
                  </a:ext>
                </a:extLst>
              </a:tr>
              <a:tr h="189732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DE ADMINISTRACIÓN DE OPERACIÓN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2917739"/>
                  </a:ext>
                </a:extLst>
              </a:tr>
              <a:tr h="24674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DE PERSONAL</a:t>
                      </a:r>
                    </a:p>
                  </a:txBody>
                  <a:tcPr marL="10649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10,278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24,407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3958877"/>
                  </a:ext>
                </a:extLst>
              </a:tr>
              <a:tr h="24674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GENERALES</a:t>
                      </a:r>
                    </a:p>
                  </a:txBody>
                  <a:tcPr marL="10649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4,819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4,079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11,183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3702218"/>
                  </a:ext>
                </a:extLst>
              </a:tr>
              <a:tr h="24674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IMPUESTOS, CONTRIBUCIONES Y TASAS</a:t>
                      </a:r>
                    </a:p>
                  </a:txBody>
                  <a:tcPr marL="10649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6274330"/>
                  </a:ext>
                </a:extLst>
              </a:tr>
              <a:tr h="24674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DE OPERACIÓN</a:t>
                      </a:r>
                    </a:p>
                  </a:txBody>
                  <a:tcPr marL="10649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1,146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2,447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9279672"/>
                  </a:ext>
                </a:extLst>
              </a:tr>
              <a:tr h="24674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DETERIORO, DEPRECIACION, AMORTIZACION</a:t>
                      </a:r>
                    </a:p>
                  </a:txBody>
                  <a:tcPr marL="10649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5907621"/>
                  </a:ext>
                </a:extLst>
              </a:tr>
              <a:tr h="24674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OTROS GASTOS OPERACIONALES</a:t>
                      </a:r>
                    </a:p>
                  </a:txBody>
                  <a:tcPr marL="10649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1,377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7950970"/>
                  </a:ext>
                </a:extLst>
              </a:tr>
              <a:tr h="24674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GASTOS DE ADMINISTRACION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17,173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15,376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39,773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626939"/>
                  </a:ext>
                </a:extLst>
              </a:tr>
              <a:tr h="189732"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0601745"/>
                  </a:ext>
                </a:extLst>
              </a:tr>
              <a:tr h="379464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DEL PERIODO ANTES DE IMPUESTOS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2,460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9897019"/>
                  </a:ext>
                </a:extLst>
              </a:tr>
              <a:tr h="191504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IMPUESTO SOBRE LA RENTA Y COMPLEM.</a:t>
                      </a:r>
                    </a:p>
                  </a:txBody>
                  <a:tcPr marL="10649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0380020"/>
                  </a:ext>
                </a:extLst>
              </a:tr>
              <a:tr h="24674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DEL PERIODO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175104"/>
                  </a:ext>
                </a:extLst>
              </a:tr>
            </a:tbl>
          </a:graphicData>
        </a:graphic>
      </p:graphicFrame>
      <p:sp>
        <p:nvSpPr>
          <p:cNvPr id="18" name="Botón de acción: ir hacia delante o siguiente 1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7BAF632-D41C-45B4-B094-4C30C9BE35C0}"/>
              </a:ext>
            </a:extLst>
          </p:cNvPr>
          <p:cNvSpPr/>
          <p:nvPr/>
        </p:nvSpPr>
        <p:spPr>
          <a:xfrm>
            <a:off x="2138467" y="3671822"/>
            <a:ext cx="232678" cy="111919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9" name="Botón de acción: ir hacia delante o siguiente 1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3515E80-29A4-4E6F-926C-75C64A956359}"/>
              </a:ext>
            </a:extLst>
          </p:cNvPr>
          <p:cNvSpPr/>
          <p:nvPr/>
        </p:nvSpPr>
        <p:spPr>
          <a:xfrm>
            <a:off x="1983628" y="3905751"/>
            <a:ext cx="232678" cy="111919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20" name="Botón de acción: ir hacia delante o siguiente 1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D1160F1-BFAD-40DE-9AA2-D7C6FF6B85A5}"/>
              </a:ext>
            </a:extLst>
          </p:cNvPr>
          <p:cNvSpPr/>
          <p:nvPr/>
        </p:nvSpPr>
        <p:spPr>
          <a:xfrm>
            <a:off x="3164607" y="4149500"/>
            <a:ext cx="232678" cy="111919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22" name="Botón de acción: ir hacia delante o siguiente 2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710B5F8-C171-426F-A441-4EDCF92F5EA5}"/>
              </a:ext>
            </a:extLst>
          </p:cNvPr>
          <p:cNvSpPr/>
          <p:nvPr/>
        </p:nvSpPr>
        <p:spPr>
          <a:xfrm>
            <a:off x="2204360" y="4401742"/>
            <a:ext cx="232678" cy="111919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23" name="Botón de acción: ir hacia delante o siguiente 2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5BA6AD03-7F56-49BE-B4CB-42AF7C62AB0A}"/>
              </a:ext>
            </a:extLst>
          </p:cNvPr>
          <p:cNvSpPr/>
          <p:nvPr/>
        </p:nvSpPr>
        <p:spPr>
          <a:xfrm>
            <a:off x="3532126" y="4650646"/>
            <a:ext cx="232678" cy="111919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24" name="Botón de acción: ir hacia delante o siguiente 2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D6F6483-8BDA-4515-AF7A-9F411F33C362}"/>
              </a:ext>
            </a:extLst>
          </p:cNvPr>
          <p:cNvSpPr/>
          <p:nvPr/>
        </p:nvSpPr>
        <p:spPr>
          <a:xfrm>
            <a:off x="2749491" y="4888813"/>
            <a:ext cx="232678" cy="111919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</p:spTree>
    <p:extLst>
      <p:ext uri="{BB962C8B-B14F-4D97-AF65-F5344CB8AC3E}">
        <p14:creationId xmlns:p14="http://schemas.microsoft.com/office/powerpoint/2010/main" val="61037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963253" y="2393228"/>
            <a:ext cx="7217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dirty="0">
                <a:solidFill>
                  <a:srgbClr val="000A8B"/>
                </a:solidFill>
              </a:rPr>
              <a:t>2. PORTAFOLIO</a:t>
            </a:r>
          </a:p>
          <a:p>
            <a:pPr algn="ctr"/>
            <a:r>
              <a:rPr lang="es-CO" sz="4000" dirty="0">
                <a:solidFill>
                  <a:srgbClr val="000A8B"/>
                </a:solidFill>
              </a:rPr>
              <a:t> A 31 DE MAYO DE 2019</a:t>
            </a:r>
            <a:endParaRPr lang="es-ES" sz="40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E12D6B5B-0F64-4A9B-AB6A-A6B48067C9BA}"/>
              </a:ext>
            </a:extLst>
          </p:cNvPr>
          <p:cNvGrpSpPr/>
          <p:nvPr/>
        </p:nvGrpSpPr>
        <p:grpSpPr>
          <a:xfrm>
            <a:off x="573845" y="305680"/>
            <a:ext cx="8039213" cy="745490"/>
            <a:chOff x="0" y="0"/>
            <a:chExt cx="7303135" cy="745490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C8B44B1B-87E8-410E-8F09-5CB81BE25F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31A9D36C-7B65-45C4-8A0F-3EA7DA769C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83571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sp>
        <p:nvSpPr>
          <p:cNvPr id="10" name="Título 7">
            <a:extLst>
              <a:ext uri="{FF2B5EF4-FFF2-40B4-BE49-F238E27FC236}">
                <a16:creationId xmlns:a16="http://schemas.microsoft.com/office/drawing/2014/main" id="{6BFD5352-2453-4412-99D2-8980474CB1BC}"/>
              </a:ext>
            </a:extLst>
          </p:cNvPr>
          <p:cNvSpPr txBox="1">
            <a:spLocks/>
          </p:cNvSpPr>
          <p:nvPr/>
        </p:nvSpPr>
        <p:spPr>
          <a:xfrm>
            <a:off x="2907101" y="1001213"/>
            <a:ext cx="6061493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000" b="1" dirty="0">
                <a:solidFill>
                  <a:srgbClr val="000A8B"/>
                </a:solidFill>
              </a:rPr>
              <a:t>COMPOSICIÓN PORTAFOLIO MAYO 2019 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845588BC-CBE0-437B-9DF7-4F9000703EBE}"/>
              </a:ext>
            </a:extLst>
          </p:cNvPr>
          <p:cNvGrpSpPr/>
          <p:nvPr/>
        </p:nvGrpSpPr>
        <p:grpSpPr>
          <a:xfrm>
            <a:off x="573845" y="253723"/>
            <a:ext cx="8039213" cy="745490"/>
            <a:chOff x="0" y="0"/>
            <a:chExt cx="7303135" cy="745490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0B1202FB-5DEF-4D68-A7FA-552AF0149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CA478DD0-7FEE-4B36-939F-64B4B257C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C28B2043-83CE-49AD-936C-9254ADB7D2F9}"/>
              </a:ext>
            </a:extLst>
          </p:cNvPr>
          <p:cNvGraphicFramePr>
            <a:graphicFrameLocks/>
          </p:cNvGraphicFramePr>
          <p:nvPr/>
        </p:nvGraphicFramePr>
        <p:xfrm>
          <a:off x="956345" y="3882208"/>
          <a:ext cx="6669248" cy="2493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BE8D8D56-4DD4-4D22-82CC-DEEA29954F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394" y="1401322"/>
            <a:ext cx="8151664" cy="207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296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5D5A5448-AE6F-42E6-B0C6-6B1043EB6D48}"/>
              </a:ext>
            </a:extLst>
          </p:cNvPr>
          <p:cNvGrpSpPr/>
          <p:nvPr/>
        </p:nvGrpSpPr>
        <p:grpSpPr>
          <a:xfrm>
            <a:off x="573845" y="249913"/>
            <a:ext cx="8039213" cy="745490"/>
            <a:chOff x="0" y="0"/>
            <a:chExt cx="7303135" cy="745490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A8EBE262-9E27-48A4-A97D-1A08D39F1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B41A44A1-0632-4333-86B2-6EFD53111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0E53283D-3755-46B1-848E-4EAD41BC1676}"/>
              </a:ext>
            </a:extLst>
          </p:cNvPr>
          <p:cNvGraphicFramePr>
            <a:graphicFrameLocks/>
          </p:cNvGraphicFramePr>
          <p:nvPr/>
        </p:nvGraphicFramePr>
        <p:xfrm>
          <a:off x="1937858" y="3313651"/>
          <a:ext cx="4647500" cy="3126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2" name="Imagen 21">
            <a:extLst>
              <a:ext uri="{FF2B5EF4-FFF2-40B4-BE49-F238E27FC236}">
                <a16:creationId xmlns:a16="http://schemas.microsoft.com/office/drawing/2014/main" id="{F1D12034-5CF6-445B-85D7-AD321EDF99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011" y="1204595"/>
            <a:ext cx="7466202" cy="190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527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5D5A5448-AE6F-42E6-B0C6-6B1043EB6D48}"/>
              </a:ext>
            </a:extLst>
          </p:cNvPr>
          <p:cNvGrpSpPr/>
          <p:nvPr/>
        </p:nvGrpSpPr>
        <p:grpSpPr>
          <a:xfrm>
            <a:off x="573845" y="249913"/>
            <a:ext cx="8039213" cy="745490"/>
            <a:chOff x="0" y="0"/>
            <a:chExt cx="7303135" cy="745490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A8EBE262-9E27-48A4-A97D-1A08D39F1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B41A44A1-0632-4333-86B2-6EFD53111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7B182496-02CD-4CEF-9D69-A78682FC029F}"/>
              </a:ext>
            </a:extLst>
          </p:cNvPr>
          <p:cNvGraphicFramePr>
            <a:graphicFrameLocks/>
          </p:cNvGraphicFramePr>
          <p:nvPr/>
        </p:nvGraphicFramePr>
        <p:xfrm>
          <a:off x="2368596" y="3337205"/>
          <a:ext cx="4123957" cy="3185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AFE9AF39-0688-49E5-B5C6-564C8F7D46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845" y="1301186"/>
            <a:ext cx="8039213" cy="208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320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A9A8A9"/>
                </a:solidFill>
                <a:effectLst/>
                <a:uLnTx/>
                <a:uFillTx/>
                <a:latin typeface="Lato Regular"/>
                <a:ea typeface="+mn-ea"/>
                <a:cs typeface="Lato Regular"/>
              </a:rPr>
              <a:t>Vicepresidencia Administrativa y Financiera – Gerencia Financiera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EFBBDD03-0B9B-47F1-AF62-E1BC0C55822A}"/>
              </a:ext>
            </a:extLst>
          </p:cNvPr>
          <p:cNvGrpSpPr/>
          <p:nvPr/>
        </p:nvGrpSpPr>
        <p:grpSpPr>
          <a:xfrm>
            <a:off x="573845" y="249913"/>
            <a:ext cx="8039213" cy="745490"/>
            <a:chOff x="0" y="0"/>
            <a:chExt cx="7303135" cy="745490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98B9207C-B554-41EC-A9D1-0ACE21DAE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C8960F77-CF05-4631-AE75-0BCE22BE9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sp>
        <p:nvSpPr>
          <p:cNvPr id="9" name="Título 7">
            <a:extLst>
              <a:ext uri="{FF2B5EF4-FFF2-40B4-BE49-F238E27FC236}">
                <a16:creationId xmlns:a16="http://schemas.microsoft.com/office/drawing/2014/main" id="{089F6186-EA6E-46AF-8B42-6A6C0340ED9D}"/>
              </a:ext>
            </a:extLst>
          </p:cNvPr>
          <p:cNvSpPr txBox="1">
            <a:spLocks/>
          </p:cNvSpPr>
          <p:nvPr/>
        </p:nvSpPr>
        <p:spPr>
          <a:xfrm>
            <a:off x="1190352" y="1199156"/>
            <a:ext cx="6972014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000" b="1" dirty="0">
                <a:solidFill>
                  <a:srgbClr val="000A8B"/>
                </a:solidFill>
              </a:rPr>
              <a:t>HECHOS RELEVANTES PORTAFOLIO DE INVERSIONES MAYO 2019 </a:t>
            </a:r>
          </a:p>
        </p:txBody>
      </p:sp>
      <p:pic>
        <p:nvPicPr>
          <p:cNvPr id="2054" name="Picture 6" descr="analisis financieros">
            <a:extLst>
              <a:ext uri="{FF2B5EF4-FFF2-40B4-BE49-F238E27FC236}">
                <a16:creationId xmlns:a16="http://schemas.microsoft.com/office/drawing/2014/main" id="{721B265E-9144-4704-8877-96CF4B260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359" y="3881618"/>
            <a:ext cx="2833589" cy="2136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563CFD31-280A-4247-86AF-5F9DD1C89F95}"/>
              </a:ext>
            </a:extLst>
          </p:cNvPr>
          <p:cNvSpPr txBox="1"/>
          <p:nvPr/>
        </p:nvSpPr>
        <p:spPr>
          <a:xfrm>
            <a:off x="751411" y="1818490"/>
            <a:ext cx="60101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rgbClr val="000A8B"/>
                </a:solidFill>
              </a:rPr>
              <a:t>Valoración Portafolio Extinto</a:t>
            </a:r>
          </a:p>
          <a:p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Los TES se valoraron en $236,979,302 (0,59%)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Recibimos Rendimientos Financieros de títulos TES por valor de $124,257,000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  <a:p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28659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A9A8A9"/>
                </a:solidFill>
                <a:effectLst/>
                <a:uLnTx/>
                <a:uFillTx/>
                <a:latin typeface="Lato Regular"/>
                <a:ea typeface="+mn-ea"/>
                <a:cs typeface="Lato Regular"/>
              </a:rPr>
              <a:t>Vicepresidencia Administrativa y Financiera – Gerencia Financiera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EFBBDD03-0B9B-47F1-AF62-E1BC0C55822A}"/>
              </a:ext>
            </a:extLst>
          </p:cNvPr>
          <p:cNvGrpSpPr/>
          <p:nvPr/>
        </p:nvGrpSpPr>
        <p:grpSpPr>
          <a:xfrm>
            <a:off x="573845" y="249913"/>
            <a:ext cx="8039213" cy="745490"/>
            <a:chOff x="0" y="0"/>
            <a:chExt cx="7303135" cy="745490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98B9207C-B554-41EC-A9D1-0ACE21DAE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C8960F77-CF05-4631-AE75-0BCE22BE9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sp>
        <p:nvSpPr>
          <p:cNvPr id="9" name="Título 7">
            <a:extLst>
              <a:ext uri="{FF2B5EF4-FFF2-40B4-BE49-F238E27FC236}">
                <a16:creationId xmlns:a16="http://schemas.microsoft.com/office/drawing/2014/main" id="{089F6186-EA6E-46AF-8B42-6A6C0340ED9D}"/>
              </a:ext>
            </a:extLst>
          </p:cNvPr>
          <p:cNvSpPr txBox="1">
            <a:spLocks/>
          </p:cNvSpPr>
          <p:nvPr/>
        </p:nvSpPr>
        <p:spPr>
          <a:xfrm>
            <a:off x="1085993" y="1239951"/>
            <a:ext cx="6972014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solidFill>
                  <a:srgbClr val="000A8B"/>
                </a:solidFill>
              </a:rPr>
              <a:t>HECHOS RELEVANTES PORTAFOLIO DE INVERSIONES MAYO 2019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DE8367B-615F-4449-B3CF-1498E6613B4A}"/>
              </a:ext>
            </a:extLst>
          </p:cNvPr>
          <p:cNvSpPr txBox="1"/>
          <p:nvPr/>
        </p:nvSpPr>
        <p:spPr>
          <a:xfrm>
            <a:off x="638962" y="1805572"/>
            <a:ext cx="509987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rgbClr val="000A8B"/>
                </a:solidFill>
              </a:rPr>
              <a:t>Valoración Portafolio En Proceso de Extinción </a:t>
            </a:r>
          </a:p>
          <a:p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Crecimiento del Portafolio de Inversiones en 65%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Los TES se valoraron en $1,461,012,616 (0,72%)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Los CDT se valoraron en $915,182,360 (0,43%)</a:t>
            </a:r>
          </a:p>
          <a:p>
            <a:endParaRPr lang="es-CO" dirty="0"/>
          </a:p>
          <a:p>
            <a:endParaRPr lang="es-CO" dirty="0"/>
          </a:p>
          <a:p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  <a:p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78DD711B-BE04-4A1E-87EF-1243136837DD}"/>
              </a:ext>
            </a:extLst>
          </p:cNvPr>
          <p:cNvSpPr txBox="1"/>
          <p:nvPr/>
        </p:nvSpPr>
        <p:spPr>
          <a:xfrm>
            <a:off x="601094" y="3723737"/>
            <a:ext cx="48814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rgbClr val="000A8B"/>
                </a:solidFill>
              </a:rPr>
              <a:t>Rendimientos CDT  En Proceso de Extinto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Recibimos Rendimientos Financieros por Vencimientos CDT valor de $2,266,000,000</a:t>
            </a:r>
          </a:p>
          <a:p>
            <a:pPr algn="just"/>
            <a:endParaRPr lang="es-CO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Recibimos Rendimientos Financieros de títulos TES por valor de $3,365,978,000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A25D1D0-F9CC-4080-9F14-9484DF96E4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6702" y="2645482"/>
            <a:ext cx="3258491" cy="229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725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A9A8A9"/>
                </a:solidFill>
                <a:effectLst/>
                <a:uLnTx/>
                <a:uFillTx/>
                <a:latin typeface="Lato Regular"/>
                <a:ea typeface="+mn-ea"/>
                <a:cs typeface="Lato Regular"/>
              </a:rPr>
              <a:t>Vicepresidencia Administrativa y Financiera – Gerencia Financiera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EFBBDD03-0B9B-47F1-AF62-E1BC0C55822A}"/>
              </a:ext>
            </a:extLst>
          </p:cNvPr>
          <p:cNvGrpSpPr/>
          <p:nvPr/>
        </p:nvGrpSpPr>
        <p:grpSpPr>
          <a:xfrm>
            <a:off x="573845" y="249913"/>
            <a:ext cx="8039213" cy="745490"/>
            <a:chOff x="0" y="0"/>
            <a:chExt cx="7303135" cy="745490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98B9207C-B554-41EC-A9D1-0ACE21DAE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C8960F77-CF05-4631-AE75-0BCE22BE9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sp>
        <p:nvSpPr>
          <p:cNvPr id="9" name="Título 7">
            <a:extLst>
              <a:ext uri="{FF2B5EF4-FFF2-40B4-BE49-F238E27FC236}">
                <a16:creationId xmlns:a16="http://schemas.microsoft.com/office/drawing/2014/main" id="{089F6186-EA6E-46AF-8B42-6A6C0340ED9D}"/>
              </a:ext>
            </a:extLst>
          </p:cNvPr>
          <p:cNvSpPr txBox="1">
            <a:spLocks/>
          </p:cNvSpPr>
          <p:nvPr/>
        </p:nvSpPr>
        <p:spPr>
          <a:xfrm>
            <a:off x="1190352" y="1199156"/>
            <a:ext cx="6972014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000" b="1" dirty="0">
                <a:solidFill>
                  <a:srgbClr val="000A8B"/>
                </a:solidFill>
              </a:rPr>
              <a:t>HECHOS RELEVANTES PORTAFOLIO DE INVERSIONES MAYO 2019 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B2BC06E-1D5C-48C8-9AE4-553ADB34D699}"/>
              </a:ext>
            </a:extLst>
          </p:cNvPr>
          <p:cNvSpPr/>
          <p:nvPr/>
        </p:nvSpPr>
        <p:spPr>
          <a:xfrm>
            <a:off x="783569" y="1974116"/>
            <a:ext cx="67245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dirty="0">
                <a:solidFill>
                  <a:srgbClr val="000A8B"/>
                </a:solidFill>
              </a:rPr>
              <a:t>Venta Acciones Sociedades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El</a:t>
            </a:r>
            <a:r>
              <a:rPr lang="es-CO" b="1" dirty="0">
                <a:solidFill>
                  <a:srgbClr val="000A8B"/>
                </a:solidFill>
              </a:rPr>
              <a:t> </a:t>
            </a:r>
            <a:r>
              <a:rPr lang="es-CO" dirty="0"/>
              <a:t>31 de Mayo recibimos una transferencia de recursos por valor de $464,857,910,318</a:t>
            </a:r>
          </a:p>
        </p:txBody>
      </p:sp>
      <p:pic>
        <p:nvPicPr>
          <p:cNvPr id="11" name="Picture 2" descr="Imagen relacionada">
            <a:extLst>
              <a:ext uri="{FF2B5EF4-FFF2-40B4-BE49-F238E27FC236}">
                <a16:creationId xmlns:a16="http://schemas.microsoft.com/office/drawing/2014/main" id="{EF445C95-6E7F-4122-B40C-A134CFEAD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907" y="3203317"/>
            <a:ext cx="5787231" cy="289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256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1F4DEEA-EB34-4077-955E-BCDE18CC2A08}"/>
              </a:ext>
            </a:extLst>
          </p:cNvPr>
          <p:cNvSpPr txBox="1"/>
          <p:nvPr/>
        </p:nvSpPr>
        <p:spPr>
          <a:xfrm>
            <a:off x="4044386" y="939335"/>
            <a:ext cx="4636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b="1" dirty="0">
                <a:solidFill>
                  <a:srgbClr val="000A8B"/>
                </a:solidFill>
              </a:rPr>
              <a:t>PORTAFOLIO RECURSOS PROPIOS SAE MAYO 2019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A4233A4-C789-40A0-B3F9-4A0A3C4A2A4B}"/>
              </a:ext>
            </a:extLst>
          </p:cNvPr>
          <p:cNvSpPr txBox="1"/>
          <p:nvPr/>
        </p:nvSpPr>
        <p:spPr>
          <a:xfrm>
            <a:off x="6400801" y="1647221"/>
            <a:ext cx="21163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Cifras en Millones de Pesos</a:t>
            </a: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759C02FE-5DF5-4D28-A3C7-EC736F0328FB}"/>
              </a:ext>
            </a:extLst>
          </p:cNvPr>
          <p:cNvGrpSpPr/>
          <p:nvPr/>
        </p:nvGrpSpPr>
        <p:grpSpPr>
          <a:xfrm>
            <a:off x="573845" y="249913"/>
            <a:ext cx="8039213" cy="745490"/>
            <a:chOff x="0" y="0"/>
            <a:chExt cx="7303135" cy="745490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BB225157-665A-4EC9-897F-FF344F6E1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B36FB1C8-5527-4AB6-91B6-4D0965DAF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1EE241D9-D741-4C8A-A887-6A022B4F5B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87" y="2066053"/>
            <a:ext cx="8061188" cy="784467"/>
          </a:xfrm>
          <a:prstGeom prst="rect">
            <a:avLst/>
          </a:prstGeom>
        </p:spPr>
      </p:pic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FED9D0C4-4FFF-4010-8E14-18B2ABABBA7D}"/>
              </a:ext>
            </a:extLst>
          </p:cNvPr>
          <p:cNvGraphicFramePr>
            <a:graphicFrameLocks/>
          </p:cNvGraphicFramePr>
          <p:nvPr/>
        </p:nvGraphicFramePr>
        <p:xfrm>
          <a:off x="573845" y="3158001"/>
          <a:ext cx="3998155" cy="3332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8BC329F1-0669-4827-A5E2-B64F3C8316F7}"/>
              </a:ext>
            </a:extLst>
          </p:cNvPr>
          <p:cNvGraphicFramePr>
            <a:graphicFrameLocks/>
          </p:cNvGraphicFramePr>
          <p:nvPr/>
        </p:nvGraphicFramePr>
        <p:xfrm>
          <a:off x="4269682" y="3128196"/>
          <a:ext cx="4681371" cy="3392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5883832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8373</TotalTime>
  <Words>810</Words>
  <Application>Microsoft Office PowerPoint</Application>
  <PresentationFormat>Presentación en pantalla (4:3)</PresentationFormat>
  <Paragraphs>382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Arial</vt:lpstr>
      <vt:lpstr>Arial Narrow</vt:lpstr>
      <vt:lpstr>Calibri</vt:lpstr>
      <vt:lpstr>Lato Regular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Paola Andrea Lopez Jaramillo</cp:lastModifiedBy>
  <cp:revision>272</cp:revision>
  <cp:lastPrinted>2019-05-27T20:21:26Z</cp:lastPrinted>
  <dcterms:created xsi:type="dcterms:W3CDTF">2015-02-19T23:51:59Z</dcterms:created>
  <dcterms:modified xsi:type="dcterms:W3CDTF">2019-06-25T19:49:53Z</dcterms:modified>
</cp:coreProperties>
</file>