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472" r:id="rId3"/>
    <p:sldId id="448" r:id="rId4"/>
    <p:sldId id="273" r:id="rId5"/>
    <p:sldId id="274" r:id="rId6"/>
    <p:sldId id="286" r:id="rId7"/>
    <p:sldId id="473" r:id="rId8"/>
    <p:sldId id="474" r:id="rId9"/>
    <p:sldId id="449" r:id="rId10"/>
    <p:sldId id="456" r:id="rId11"/>
    <p:sldId id="454" r:id="rId12"/>
    <p:sldId id="457" r:id="rId13"/>
    <p:sldId id="453" r:id="rId14"/>
    <p:sldId id="518" r:id="rId15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72" d="100"/>
          <a:sy n="72" d="100"/>
        </p:scale>
        <p:origin x="135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fbarreiro\Desktop\PRESENTACIONES%20PORTAFOLIO\A&#209;O%202019\7.JULIO%202019\RESUMEN%20DE%20OPERACIONES%20MENSUAL%20A%20CONTABILIDAD%20JULIO_%202019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fbarreiro\Desktop\PRESENTACIONES%20PORTAFOLIO\A&#209;O%202019\7.JULIO%202019\RESUMEN%20DE%20OPERACIONES%20MENSUAL%20A%20CONTABILIDAD%20JULIO_%202019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fbarreiro\Desktop\PRESENTACIONES%20PORTAFOLIO\A&#209;O%202019\7.JULIO%202019\RESUMEN%20DE%20OPERACIONES%20MENSUAL%20A%20CONTABILIDAD%20JULIO_%202019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fbarreiro\Desktop\PRESENTACIONES%20PORTAFOLIO\A&#209;O%202019\7.JULIO%202019\RESUMEN%20DE%20OPERACIONES%20MENSUAL%20A%20CONTABILIDAD%20JULIO_%202019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fbarreiro\Desktop\PRESENTACIONES%20PORTAFOLIO\A&#209;O%202019\7.JULIO%202019\RESUMEN%20DE%20OPERACIONES%20MENSUAL%20A%20CONTABILIDAD%20JULIO_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COMPOSICION PORTAFOLIO DE INVERSIONES FRISCO JULIO 2019 </a:t>
            </a:r>
          </a:p>
        </c:rich>
      </c:tx>
      <c:layout>
        <c:manualLayout>
          <c:xMode val="edge"/>
          <c:yMode val="edge"/>
          <c:x val="0.14169467999192409"/>
          <c:y val="4.62573730123169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20"/>
      <c:rotY val="31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Hoja11!$B$113</c:f>
              <c:strCache>
                <c:ptCount val="1"/>
                <c:pt idx="0">
                  <c:v>TOTAL 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8CD-4BD1-ACC0-3B65B1D3AB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48CD-4BD1-ACC0-3B65B1D3AB6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48CD-4BD1-ACC0-3B65B1D3AB6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48CD-4BD1-ACC0-3B65B1D3AB6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Hoja11!$C$112:$D$112</c:f>
              <c:strCache>
                <c:ptCount val="2"/>
                <c:pt idx="0">
                  <c:v>EXTINTOS</c:v>
                </c:pt>
                <c:pt idx="1">
                  <c:v>EN PROCESO EXTINCION </c:v>
                </c:pt>
              </c:strCache>
            </c:strRef>
          </c:cat>
          <c:val>
            <c:numRef>
              <c:f>Hoja11!$C$113:$D$113</c:f>
              <c:numCache>
                <c:formatCode>_(* #,##0.00_);_(* \(#,##0.00\);_(* "-"??_);_(@_)</c:formatCode>
                <c:ptCount val="2"/>
                <c:pt idx="0">
                  <c:v>64585</c:v>
                </c:pt>
                <c:pt idx="1">
                  <c:v>1116704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CD-4BD1-ACC0-3B65B1D3AB6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COMPOSICION PORTAFOLIO RECURSOS EXTINTOS JULIO 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20"/>
      <c:rotY val="147"/>
      <c:depthPercent val="100"/>
      <c:rAngAx val="0"/>
      <c:perspective val="2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Hoja11!$C$48</c:f>
              <c:strCache>
                <c:ptCount val="1"/>
                <c:pt idx="0">
                  <c:v>EXTINTOS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F53E-4D1D-99EE-A37E0429C0A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F53E-4D1D-99EE-A37E0429C0A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F53E-4D1D-99EE-A37E0429C0A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F53E-4D1D-99EE-A37E0429C0A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F53E-4D1D-99EE-A37E0429C0A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F53E-4D1D-99EE-A37E0429C0A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F53E-4D1D-99EE-A37E0429C0A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F53E-4D1D-99EE-A37E0429C0A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Hoja11!$B$49:$B$52</c:f>
              <c:strCache>
                <c:ptCount val="4"/>
                <c:pt idx="0">
                  <c:v>Bancos Nacionales</c:v>
                </c:pt>
                <c:pt idx="1">
                  <c:v>FIC</c:v>
                </c:pt>
                <c:pt idx="2">
                  <c:v>TES</c:v>
                </c:pt>
                <c:pt idx="3">
                  <c:v>ACCIONES</c:v>
                </c:pt>
              </c:strCache>
            </c:strRef>
          </c:cat>
          <c:val>
            <c:numRef>
              <c:f>Hoja11!$C$49:$C$52</c:f>
              <c:numCache>
                <c:formatCode>_(* #,##0.00_);_(* \(#,##0.00\);_(* "-"??_);_(@_)</c:formatCode>
                <c:ptCount val="4"/>
                <c:pt idx="0">
                  <c:v>6548</c:v>
                </c:pt>
                <c:pt idx="1">
                  <c:v>16509</c:v>
                </c:pt>
                <c:pt idx="2">
                  <c:v>40563</c:v>
                </c:pt>
                <c:pt idx="3">
                  <c:v>965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53E-4D1D-99EE-A37E0429C0AF}"/>
            </c:ext>
          </c:extLst>
        </c:ser>
        <c:ser>
          <c:idx val="1"/>
          <c:order val="1"/>
          <c:tx>
            <c:strRef>
              <c:f>Hoja11!$D$48</c:f>
              <c:strCache>
                <c:ptCount val="1"/>
                <c:pt idx="0">
                  <c:v>PART.%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A-F53E-4D1D-99EE-A37E0429C0A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C-F53E-4D1D-99EE-A37E0429C0A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E-F53E-4D1D-99EE-A37E0429C0A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0-F53E-4D1D-99EE-A37E0429C0A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F53E-4D1D-99EE-A37E0429C0A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F53E-4D1D-99EE-A37E0429C0A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F53E-4D1D-99EE-A37E0429C0A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F53E-4D1D-99EE-A37E0429C0A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Hoja11!$B$49:$B$52</c:f>
              <c:strCache>
                <c:ptCount val="4"/>
                <c:pt idx="0">
                  <c:v>Bancos Nacionales</c:v>
                </c:pt>
                <c:pt idx="1">
                  <c:v>FIC</c:v>
                </c:pt>
                <c:pt idx="2">
                  <c:v>TES</c:v>
                </c:pt>
                <c:pt idx="3">
                  <c:v>ACCIONES</c:v>
                </c:pt>
              </c:strCache>
            </c:strRef>
          </c:cat>
          <c:val>
            <c:numRef>
              <c:f>Hoja11!$D$49:$D$52</c:f>
              <c:numCache>
                <c:formatCode>0%</c:formatCode>
                <c:ptCount val="4"/>
                <c:pt idx="0">
                  <c:v>0.10138577068978866</c:v>
                </c:pt>
                <c:pt idx="1">
                  <c:v>0.25561662924827744</c:v>
                </c:pt>
                <c:pt idx="2">
                  <c:v>0.62805605016644728</c:v>
                </c:pt>
                <c:pt idx="3">
                  <c:v>1.4941549895486569E-2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53E-4D1D-99EE-A37E0429C0A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COMPOSICION PORTAFOLIO RECURSOS</a:t>
            </a:r>
            <a:r>
              <a:rPr lang="en-US" baseline="0"/>
              <a:t> EN PROCESO JULIO 2019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20"/>
      <c:rotY val="13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Hoja11!$H$48</c:f>
              <c:strCache>
                <c:ptCount val="1"/>
                <c:pt idx="0">
                  <c:v>TOTAL PORTAFOLIO JULIO/2019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5A96-4F95-91BD-5BE9D61A122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5A96-4F95-91BD-5BE9D61A122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5A96-4F95-91BD-5BE9D61A122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5A96-4F95-91BD-5BE9D61A122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5A96-4F95-91BD-5BE9D61A122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5A96-4F95-91BD-5BE9D61A1228}"/>
              </c:ext>
            </c:extLst>
          </c:dPt>
          <c:dLbls>
            <c:dLbl>
              <c:idx val="0"/>
              <c:layout>
                <c:manualLayout>
                  <c:x val="8.7751354272868967E-2"/>
                  <c:y val="2.21300106177583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96-4F95-91BD-5BE9D61A122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5A96-4F95-91BD-5BE9D61A122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5A96-4F95-91BD-5BE9D61A122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5A96-4F95-91BD-5BE9D61A1228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5A96-4F95-91BD-5BE9D61A1228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5A96-4F95-91BD-5BE9D61A1228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Hoja11!$G$49:$G$54</c:f>
              <c:strCache>
                <c:ptCount val="6"/>
                <c:pt idx="0">
                  <c:v>Bancos Nacionales</c:v>
                </c:pt>
                <c:pt idx="1">
                  <c:v>Bancos Internacionales</c:v>
                </c:pt>
                <c:pt idx="2">
                  <c:v>FIC</c:v>
                </c:pt>
                <c:pt idx="3">
                  <c:v>TES</c:v>
                </c:pt>
                <c:pt idx="4">
                  <c:v>CDT</c:v>
                </c:pt>
                <c:pt idx="5">
                  <c:v>ACCIONES</c:v>
                </c:pt>
              </c:strCache>
            </c:strRef>
          </c:cat>
          <c:val>
            <c:numRef>
              <c:f>Hoja11!$H$49:$H$54</c:f>
              <c:numCache>
                <c:formatCode>_(* #,##0.00_);_(* \(#,##0.00\);_(* "-"??_);_(@_)</c:formatCode>
                <c:ptCount val="6"/>
                <c:pt idx="0">
                  <c:v>113127</c:v>
                </c:pt>
                <c:pt idx="1">
                  <c:v>248</c:v>
                </c:pt>
                <c:pt idx="2">
                  <c:v>379221</c:v>
                </c:pt>
                <c:pt idx="3">
                  <c:v>392061</c:v>
                </c:pt>
                <c:pt idx="4">
                  <c:v>231748</c:v>
                </c:pt>
                <c:pt idx="5">
                  <c:v>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A96-4F95-91BD-5BE9D61A122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RECURSOS PROPIOS JULIO 2019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20"/>
      <c:rotY val="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Hoja11!$C$80</c:f>
              <c:strCache>
                <c:ptCount val="1"/>
                <c:pt idx="0">
                  <c:v>RECURSOS PROPIOS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431-424C-83F6-C910DE3B0E7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4431-424C-83F6-C910DE3B0E78}"/>
              </c:ext>
            </c:extLst>
          </c:dPt>
          <c:dLbls>
            <c:dLbl>
              <c:idx val="0"/>
              <c:layout>
                <c:manualLayout>
                  <c:x val="1.1060475625923408E-16"/>
                  <c:y val="-9.72222222222222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1-424C-83F6-C910DE3B0E78}"/>
                </c:ext>
              </c:extLst>
            </c:dLbl>
            <c:dLbl>
              <c:idx val="1"/>
              <c:layout>
                <c:manualLayout>
                  <c:x val="1.3574376896909324E-2"/>
                  <c:y val="0.11111111111111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672225946037874"/>
                      <c:h val="0.126898148148148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431-424C-83F6-C910DE3B0E78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Hoja11!$B$81:$B$82</c:f>
              <c:strCache>
                <c:ptCount val="2"/>
                <c:pt idx="0">
                  <c:v>Bancos Nacionales</c:v>
                </c:pt>
                <c:pt idx="1">
                  <c:v>FIC</c:v>
                </c:pt>
              </c:strCache>
            </c:strRef>
          </c:cat>
          <c:val>
            <c:numRef>
              <c:f>Hoja11!$C$81:$C$82</c:f>
              <c:numCache>
                <c:formatCode>_(* #,##0.00_);_(* \(#,##0.00\);_(* "-"??_);_(@_)</c:formatCode>
                <c:ptCount val="2"/>
                <c:pt idx="0">
                  <c:v>322.86</c:v>
                </c:pt>
                <c:pt idx="1">
                  <c:v>2450.4299999999998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31-424C-83F6-C910DE3B0E7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RECURSOS TERCEROS JULIO 2019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20"/>
      <c:rotY val="5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Hoja11!$I$80</c:f>
              <c:strCache>
                <c:ptCount val="1"/>
                <c:pt idx="0">
                  <c:v>RECURSOS TERCEROS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E00D-48FD-AAD0-202E71971C0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E00D-48FD-AAD0-202E71971C00}"/>
              </c:ext>
            </c:extLst>
          </c:dPt>
          <c:dLbls>
            <c:dLbl>
              <c:idx val="0"/>
              <c:layout>
                <c:manualLayout>
                  <c:x val="4.6266511133471237E-2"/>
                  <c:y val="-7.47771130514398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0D-48FD-AAD0-202E71971C00}"/>
                </c:ext>
              </c:extLst>
            </c:dLbl>
            <c:dLbl>
              <c:idx val="1"/>
              <c:layout>
                <c:manualLayout>
                  <c:x val="0"/>
                  <c:y val="6.54299739200097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91374975136304"/>
                      <c:h val="0.146796820059107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00D-48FD-AAD0-202E71971C0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Hoja11!$H$81:$H$82</c:f>
              <c:strCache>
                <c:ptCount val="2"/>
                <c:pt idx="0">
                  <c:v>Bancos Nacionales</c:v>
                </c:pt>
                <c:pt idx="1">
                  <c:v>FIC</c:v>
                </c:pt>
              </c:strCache>
            </c:strRef>
          </c:cat>
          <c:val>
            <c:numRef>
              <c:f>Hoja11!$I$81:$I$82</c:f>
              <c:numCache>
                <c:formatCode>_(* #,##0.00_);_(* \(#,##0.00\);_(* "-"??_);_(@_)</c:formatCode>
                <c:ptCount val="2"/>
                <c:pt idx="0">
                  <c:v>24.99</c:v>
                </c:pt>
                <c:pt idx="1">
                  <c:v>6129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0D-48FD-AAD0-202E71971C0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23/08/2019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23/08/2019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23/08/2019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23/08/2019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23/08/2019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23/08/2019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23/08/2019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23/08/2019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23/08/2019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23/08/2019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23/08/2019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23/08/2019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8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12.xml"/><Relationship Id="rId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Excel_Worksheet.xlsx"/><Relationship Id="rId5" Type="http://schemas.openxmlformats.org/officeDocument/2006/relationships/chart" Target="../charts/char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5.png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1" y="0"/>
            <a:ext cx="38464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3919756" y="0"/>
            <a:ext cx="5224243" cy="6858000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865" y="1582996"/>
            <a:ext cx="4503341" cy="760058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22319" y="5034968"/>
            <a:ext cx="1840466" cy="77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21899CFB-AB90-4541-9B71-FFE5A4EFE29B}"/>
              </a:ext>
            </a:extLst>
          </p:cNvPr>
          <p:cNvSpPr txBox="1"/>
          <p:nvPr/>
        </p:nvSpPr>
        <p:spPr>
          <a:xfrm>
            <a:off x="1348808" y="1465732"/>
            <a:ext cx="7198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000A8B"/>
                </a:solidFill>
              </a:rPr>
              <a:t>COMITÉ FINANCIERO AGOSTO DE 2019</a:t>
            </a:r>
          </a:p>
          <a:p>
            <a:pPr algn="ctr"/>
            <a:r>
              <a:rPr lang="es-CO" sz="2800" b="1" dirty="0">
                <a:solidFill>
                  <a:srgbClr val="000A8B"/>
                </a:solidFill>
              </a:rPr>
              <a:t>ORDEN DEL DIA: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A695006-DAF2-408A-9C48-4B514D3F46FC}"/>
              </a:ext>
            </a:extLst>
          </p:cNvPr>
          <p:cNvSpPr txBox="1"/>
          <p:nvPr/>
        </p:nvSpPr>
        <p:spPr>
          <a:xfrm>
            <a:off x="1416835" y="2541671"/>
            <a:ext cx="7198228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s-CO" sz="2400" dirty="0">
                <a:solidFill>
                  <a:srgbClr val="000A8B"/>
                </a:solidFill>
              </a:rPr>
              <a:t>Estados Financieros SAE a Julio 31 de 2019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s-CO" sz="2400" dirty="0">
                <a:solidFill>
                  <a:srgbClr val="000A8B"/>
                </a:solidFill>
              </a:rPr>
              <a:t>Informe Portafolio a Julio 31 de 2019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s-CO" sz="2400" dirty="0">
                <a:solidFill>
                  <a:srgbClr val="000A8B"/>
                </a:solidFill>
              </a:rPr>
              <a:t>Varios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3B336EA-1C12-4373-A699-7B0530134E42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9E5A941-71DE-42F3-A018-2D3AAEE04648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B9EF2C84-334E-406F-BF76-A3595E842DB6}"/>
              </a:ext>
            </a:extLst>
          </p:cNvPr>
          <p:cNvGrpSpPr/>
          <p:nvPr/>
        </p:nvGrpSpPr>
        <p:grpSpPr>
          <a:xfrm>
            <a:off x="573845" y="96961"/>
            <a:ext cx="8039213" cy="74549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1C4AB98E-4EF2-4A4C-BADE-A01D489E0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795F1F24-9E47-4365-8418-3C6378D51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7805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1865440" y="2652172"/>
            <a:ext cx="5413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dirty="0">
                <a:solidFill>
                  <a:srgbClr val="000A8B"/>
                </a:solidFill>
              </a:rPr>
              <a:t>1. ESTADOS FINANCIEROS SAE</a:t>
            </a:r>
          </a:p>
          <a:p>
            <a:pPr algn="ctr"/>
            <a:r>
              <a:rPr lang="es-CO" sz="3000" dirty="0">
                <a:solidFill>
                  <a:srgbClr val="000A8B"/>
                </a:solidFill>
              </a:rPr>
              <a:t> A JULIO 31 DE 2019</a:t>
            </a:r>
            <a:endParaRPr lang="es-ES" sz="3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D865CDB-B976-4507-88AD-E9A1E7DCE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" y="49365"/>
            <a:ext cx="1286351" cy="55911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9C95E7-2650-46DE-9DE2-436F17F6C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70799"/>
            <a:ext cx="3112770" cy="534829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E6BD2C3B-B1E5-414A-9E9C-A2C2F7BC64FF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7CB9A4D-FC58-46D1-8373-C772EFB77111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</p:spTree>
    <p:extLst>
      <p:ext uri="{BB962C8B-B14F-4D97-AF65-F5344CB8AC3E}">
        <p14:creationId xmlns:p14="http://schemas.microsoft.com/office/powerpoint/2010/main" val="315902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>
            <a:extLst>
              <a:ext uri="{FF2B5EF4-FFF2-40B4-BE49-F238E27FC236}">
                <a16:creationId xmlns:a16="http://schemas.microsoft.com/office/drawing/2014/main" id="{9D848C52-0D13-42D4-9770-5D43EE2B895B}"/>
              </a:ext>
            </a:extLst>
          </p:cNvPr>
          <p:cNvSpPr txBox="1">
            <a:spLocks/>
          </p:cNvSpPr>
          <p:nvPr/>
        </p:nvSpPr>
        <p:spPr>
          <a:xfrm>
            <a:off x="1332821" y="285556"/>
            <a:ext cx="5064919" cy="615554"/>
          </a:xfrm>
          <a:prstGeom prst="rect">
            <a:avLst/>
          </a:prstGeom>
        </p:spPr>
        <p:txBody>
          <a:bodyPr lIns="46292" tIns="23147" rIns="46292" bIns="23147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2700" dirty="0">
                <a:latin typeface="+mn-lt"/>
              </a:rPr>
              <a:t> </a:t>
            </a:r>
            <a:r>
              <a:rPr lang="es-CO" sz="12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788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AL 31 DE JULIO DE 2019 Y 31 DE JULIO DE 2018</a:t>
            </a:r>
          </a:p>
          <a:p>
            <a:pPr algn="ctr">
              <a:defRPr/>
            </a:pPr>
            <a:r>
              <a:rPr lang="es-CO" sz="788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788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C192886-395E-4880-B76C-70D872AD4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" y="146082"/>
            <a:ext cx="1286351" cy="55911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A1D32A8-5972-4649-90F3-F2E0156BB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167513"/>
            <a:ext cx="3112770" cy="534829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089483E-D651-4D7F-94BF-E2AFBAFB1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846354"/>
              </p:ext>
            </p:extLst>
          </p:nvPr>
        </p:nvGraphicFramePr>
        <p:xfrm>
          <a:off x="585922" y="1388270"/>
          <a:ext cx="7910006" cy="4495800"/>
        </p:xfrm>
        <a:graphic>
          <a:graphicData uri="http://schemas.openxmlformats.org/drawingml/2006/table">
            <a:tbl>
              <a:tblPr/>
              <a:tblGrid>
                <a:gridCol w="3052984">
                  <a:extLst>
                    <a:ext uri="{9D8B030D-6E8A-4147-A177-3AD203B41FA5}">
                      <a16:colId xmlns:a16="http://schemas.microsoft.com/office/drawing/2014/main" val="1750463307"/>
                    </a:ext>
                  </a:extLst>
                </a:gridCol>
                <a:gridCol w="984019">
                  <a:extLst>
                    <a:ext uri="{9D8B030D-6E8A-4147-A177-3AD203B41FA5}">
                      <a16:colId xmlns:a16="http://schemas.microsoft.com/office/drawing/2014/main" val="287891976"/>
                    </a:ext>
                  </a:extLst>
                </a:gridCol>
                <a:gridCol w="88310">
                  <a:extLst>
                    <a:ext uri="{9D8B030D-6E8A-4147-A177-3AD203B41FA5}">
                      <a16:colId xmlns:a16="http://schemas.microsoft.com/office/drawing/2014/main" val="3769956414"/>
                    </a:ext>
                  </a:extLst>
                </a:gridCol>
                <a:gridCol w="984019">
                  <a:extLst>
                    <a:ext uri="{9D8B030D-6E8A-4147-A177-3AD203B41FA5}">
                      <a16:colId xmlns:a16="http://schemas.microsoft.com/office/drawing/2014/main" val="2450428437"/>
                    </a:ext>
                  </a:extLst>
                </a:gridCol>
                <a:gridCol w="88310">
                  <a:extLst>
                    <a:ext uri="{9D8B030D-6E8A-4147-A177-3AD203B41FA5}">
                      <a16:colId xmlns:a16="http://schemas.microsoft.com/office/drawing/2014/main" val="3585995633"/>
                    </a:ext>
                  </a:extLst>
                </a:gridCol>
                <a:gridCol w="920943">
                  <a:extLst>
                    <a:ext uri="{9D8B030D-6E8A-4147-A177-3AD203B41FA5}">
                      <a16:colId xmlns:a16="http://schemas.microsoft.com/office/drawing/2014/main" val="2055765198"/>
                    </a:ext>
                  </a:extLst>
                </a:gridCol>
                <a:gridCol w="88310">
                  <a:extLst>
                    <a:ext uri="{9D8B030D-6E8A-4147-A177-3AD203B41FA5}">
                      <a16:colId xmlns:a16="http://schemas.microsoft.com/office/drawing/2014/main" val="2168953892"/>
                    </a:ext>
                  </a:extLst>
                </a:gridCol>
                <a:gridCol w="845247">
                  <a:extLst>
                    <a:ext uri="{9D8B030D-6E8A-4147-A177-3AD203B41FA5}">
                      <a16:colId xmlns:a16="http://schemas.microsoft.com/office/drawing/2014/main" val="1949128794"/>
                    </a:ext>
                  </a:extLst>
                </a:gridCol>
                <a:gridCol w="88310">
                  <a:extLst>
                    <a:ext uri="{9D8B030D-6E8A-4147-A177-3AD203B41FA5}">
                      <a16:colId xmlns:a16="http://schemas.microsoft.com/office/drawing/2014/main" val="2624930209"/>
                    </a:ext>
                  </a:extLst>
                </a:gridCol>
                <a:gridCol w="769554">
                  <a:extLst>
                    <a:ext uri="{9D8B030D-6E8A-4147-A177-3AD203B41FA5}">
                      <a16:colId xmlns:a16="http://schemas.microsoft.com/office/drawing/2014/main" val="596024930"/>
                    </a:ext>
                  </a:extLst>
                </a:gridCol>
              </a:tblGrid>
              <a:tr h="54102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31-Julio-2019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31-Julio-2018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Al 31-Dic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Julio 2019 - 2018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Jul - Dic 2019-2018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430046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7283356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Efectivo en Bancos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329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294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5995914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Efectivo de uso restringido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6,501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6,856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6,201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9004054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Inversiones de administración de liquidez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5,132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3,538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141728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Cuentas por Cobrar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1,985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3,036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2,368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439587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ACTIVO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11,566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15,317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12,555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999805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9873134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5858103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Cuentas por Cobrar Largo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981394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Deterioro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(598)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(598)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(598)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7404697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Total Cuenta por Cobrar Largo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689467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2180098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Propiedades, Planta y equipo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791874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Otros Activos (anticipos Impuestos / Diferidos)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20,697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13,796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2410928"/>
                  </a:ext>
                </a:extLst>
              </a:tr>
              <a:tr h="25527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ACTIVO NO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21,186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14,192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17,512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364666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358198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ACTIVO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32,751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29,508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30,067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162568"/>
                  </a:ext>
                </a:extLst>
              </a:tr>
            </a:tbl>
          </a:graphicData>
        </a:graphic>
      </p:graphicFrame>
      <p:sp>
        <p:nvSpPr>
          <p:cNvPr id="11" name="Botón de acción: ir hacia delante o siguient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CAF7EDB-E616-45CA-8A85-A9411523CD32}"/>
              </a:ext>
            </a:extLst>
          </p:cNvPr>
          <p:cNvSpPr/>
          <p:nvPr/>
        </p:nvSpPr>
        <p:spPr>
          <a:xfrm>
            <a:off x="1773837" y="2201632"/>
            <a:ext cx="202932" cy="103584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2" name="Botón de acción: ir hacia delante o siguiente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4B38472-9759-4EFB-8A8C-025D33140739}"/>
              </a:ext>
            </a:extLst>
          </p:cNvPr>
          <p:cNvSpPr/>
          <p:nvPr/>
        </p:nvSpPr>
        <p:spPr>
          <a:xfrm>
            <a:off x="2255716" y="2469209"/>
            <a:ext cx="189077" cy="10148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3" name="Botón de acción: ir hacia delante o siguiente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730660A-1DBC-4EEF-8BE1-38EA3F255CEB}"/>
              </a:ext>
            </a:extLst>
          </p:cNvPr>
          <p:cNvSpPr/>
          <p:nvPr/>
        </p:nvSpPr>
        <p:spPr>
          <a:xfrm>
            <a:off x="3165955" y="2732988"/>
            <a:ext cx="200303" cy="103584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pic>
        <p:nvPicPr>
          <p:cNvPr id="9" name="Imagen 8">
            <a:hlinkClick r:id="rId5" action="ppaction://hlinksldjump"/>
            <a:extLst>
              <a:ext uri="{FF2B5EF4-FFF2-40B4-BE49-F238E27FC236}">
                <a16:creationId xmlns:a16="http://schemas.microsoft.com/office/drawing/2014/main" id="{79CFFCDC-058C-4BA2-9EF9-7895B413B9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6790" y="2999500"/>
            <a:ext cx="205758" cy="109738"/>
          </a:xfrm>
          <a:prstGeom prst="rect">
            <a:avLst/>
          </a:prstGeom>
        </p:spPr>
      </p:pic>
      <p:sp>
        <p:nvSpPr>
          <p:cNvPr id="15" name="Botón de acción: ir hacia delante o siguiente 14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F21CF3E4-21C9-477B-B9FA-6383BBD158D6}"/>
              </a:ext>
            </a:extLst>
          </p:cNvPr>
          <p:cNvSpPr/>
          <p:nvPr/>
        </p:nvSpPr>
        <p:spPr>
          <a:xfrm>
            <a:off x="2814593" y="4348078"/>
            <a:ext cx="239105" cy="111537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7" name="Botón de acción: ir hacia delante o siguiente 16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611DAA7F-323D-403A-A9C7-573611DE96F2}"/>
              </a:ext>
            </a:extLst>
          </p:cNvPr>
          <p:cNvSpPr/>
          <p:nvPr/>
        </p:nvSpPr>
        <p:spPr>
          <a:xfrm>
            <a:off x="3480246" y="5066260"/>
            <a:ext cx="239105" cy="103584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6" name="Botón de acción: ir hacia delante o siguiente 15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037C0688-6BFA-4FA7-8A0B-381199F24186}"/>
              </a:ext>
            </a:extLst>
          </p:cNvPr>
          <p:cNvSpPr/>
          <p:nvPr/>
        </p:nvSpPr>
        <p:spPr>
          <a:xfrm>
            <a:off x="2448359" y="4808544"/>
            <a:ext cx="239105" cy="10148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6BCD371E-8984-43AC-8AE5-B83111701EC7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EBCAC0F-BF38-4492-88F1-1C171874F8EF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</p:spTree>
    <p:extLst>
      <p:ext uri="{BB962C8B-B14F-4D97-AF65-F5344CB8AC3E}">
        <p14:creationId xmlns:p14="http://schemas.microsoft.com/office/powerpoint/2010/main" val="88485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>
            <a:extLst>
              <a:ext uri="{FF2B5EF4-FFF2-40B4-BE49-F238E27FC236}">
                <a16:creationId xmlns:a16="http://schemas.microsoft.com/office/drawing/2014/main" id="{E91AF023-2ACF-4E61-9CD7-0DB47CE6DF11}"/>
              </a:ext>
            </a:extLst>
          </p:cNvPr>
          <p:cNvSpPr txBox="1">
            <a:spLocks/>
          </p:cNvSpPr>
          <p:nvPr/>
        </p:nvSpPr>
        <p:spPr>
          <a:xfrm>
            <a:off x="1389648" y="278096"/>
            <a:ext cx="5064919" cy="615554"/>
          </a:xfrm>
          <a:prstGeom prst="rect">
            <a:avLst/>
          </a:prstGeom>
        </p:spPr>
        <p:txBody>
          <a:bodyPr lIns="46292" tIns="23147" rIns="46292" bIns="23147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2700" dirty="0">
                <a:latin typeface="+mn-lt"/>
              </a:rPr>
              <a:t> </a:t>
            </a:r>
            <a:r>
              <a:rPr lang="es-CO" sz="12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SITUACION FINANCIERA INDIVIDUAL</a:t>
            </a:r>
          </a:p>
          <a:p>
            <a:pPr algn="ctr">
              <a:defRPr/>
            </a:pPr>
            <a:r>
              <a:rPr lang="es-CO" sz="788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AL 31 DE JULIO DE 2019 Y 31 DE JULIO DE 2018</a:t>
            </a:r>
          </a:p>
          <a:p>
            <a:pPr algn="ctr">
              <a:defRPr/>
            </a:pPr>
            <a:r>
              <a:rPr lang="es-CO" sz="788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 en millones de pesos colombianos)</a:t>
            </a:r>
          </a:p>
          <a:p>
            <a:pPr>
              <a:defRPr/>
            </a:pPr>
            <a:endParaRPr lang="es-CO" sz="788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AC2E0EB-E395-4F7B-AE4A-77A25FDD6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" y="110915"/>
            <a:ext cx="1286351" cy="5591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66511F9-F051-4AB1-818B-363F0B3EA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132346"/>
            <a:ext cx="3112770" cy="534829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C858930-0242-492B-85B3-55189F6EA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596241"/>
              </p:ext>
            </p:extLst>
          </p:nvPr>
        </p:nvGraphicFramePr>
        <p:xfrm>
          <a:off x="719091" y="1413767"/>
          <a:ext cx="7892245" cy="4586675"/>
        </p:xfrm>
        <a:graphic>
          <a:graphicData uri="http://schemas.openxmlformats.org/drawingml/2006/table">
            <a:tbl>
              <a:tblPr/>
              <a:tblGrid>
                <a:gridCol w="3046129">
                  <a:extLst>
                    <a:ext uri="{9D8B030D-6E8A-4147-A177-3AD203B41FA5}">
                      <a16:colId xmlns:a16="http://schemas.microsoft.com/office/drawing/2014/main" val="1225008256"/>
                    </a:ext>
                  </a:extLst>
                </a:gridCol>
                <a:gridCol w="981810">
                  <a:extLst>
                    <a:ext uri="{9D8B030D-6E8A-4147-A177-3AD203B41FA5}">
                      <a16:colId xmlns:a16="http://schemas.microsoft.com/office/drawing/2014/main" val="4093026102"/>
                    </a:ext>
                  </a:extLst>
                </a:gridCol>
                <a:gridCol w="88111">
                  <a:extLst>
                    <a:ext uri="{9D8B030D-6E8A-4147-A177-3AD203B41FA5}">
                      <a16:colId xmlns:a16="http://schemas.microsoft.com/office/drawing/2014/main" val="1692953767"/>
                    </a:ext>
                  </a:extLst>
                </a:gridCol>
                <a:gridCol w="981810">
                  <a:extLst>
                    <a:ext uri="{9D8B030D-6E8A-4147-A177-3AD203B41FA5}">
                      <a16:colId xmlns:a16="http://schemas.microsoft.com/office/drawing/2014/main" val="2801832822"/>
                    </a:ext>
                  </a:extLst>
                </a:gridCol>
                <a:gridCol w="88111">
                  <a:extLst>
                    <a:ext uri="{9D8B030D-6E8A-4147-A177-3AD203B41FA5}">
                      <a16:colId xmlns:a16="http://schemas.microsoft.com/office/drawing/2014/main" val="3394843083"/>
                    </a:ext>
                  </a:extLst>
                </a:gridCol>
                <a:gridCol w="918874">
                  <a:extLst>
                    <a:ext uri="{9D8B030D-6E8A-4147-A177-3AD203B41FA5}">
                      <a16:colId xmlns:a16="http://schemas.microsoft.com/office/drawing/2014/main" val="3555800176"/>
                    </a:ext>
                  </a:extLst>
                </a:gridCol>
                <a:gridCol w="88111">
                  <a:extLst>
                    <a:ext uri="{9D8B030D-6E8A-4147-A177-3AD203B41FA5}">
                      <a16:colId xmlns:a16="http://schemas.microsoft.com/office/drawing/2014/main" val="1034638238"/>
                    </a:ext>
                  </a:extLst>
                </a:gridCol>
                <a:gridCol w="843351">
                  <a:extLst>
                    <a:ext uri="{9D8B030D-6E8A-4147-A177-3AD203B41FA5}">
                      <a16:colId xmlns:a16="http://schemas.microsoft.com/office/drawing/2014/main" val="460399486"/>
                    </a:ext>
                  </a:extLst>
                </a:gridCol>
                <a:gridCol w="88111">
                  <a:extLst>
                    <a:ext uri="{9D8B030D-6E8A-4147-A177-3AD203B41FA5}">
                      <a16:colId xmlns:a16="http://schemas.microsoft.com/office/drawing/2014/main" val="1895676695"/>
                    </a:ext>
                  </a:extLst>
                </a:gridCol>
                <a:gridCol w="767827">
                  <a:extLst>
                    <a:ext uri="{9D8B030D-6E8A-4147-A177-3AD203B41FA5}">
                      <a16:colId xmlns:a16="http://schemas.microsoft.com/office/drawing/2014/main" val="3834552167"/>
                    </a:ext>
                  </a:extLst>
                </a:gridCol>
              </a:tblGrid>
              <a:tr h="51503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31-Julio-2019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31-Julio-2018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Al 31-Dic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Julio 2019 - 2018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Jul - Dic 2019-2018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329168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5135692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Cuentas por Pagar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3,308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3,020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2,218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454191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Beneficios a los empleados Corto Plazo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1,965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1,720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2,277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157301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Provisiones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548693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Otros pasivos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7,199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6,575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7,217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528421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PASIVO CORRIENTE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12,562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11,406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11,802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8593301"/>
                  </a:ext>
                </a:extLst>
              </a:tr>
              <a:tr h="185201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074365"/>
                  </a:ext>
                </a:extLst>
              </a:tr>
              <a:tr h="1852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12,562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11,406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11,802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379651"/>
                  </a:ext>
                </a:extLst>
              </a:tr>
              <a:tr h="169327"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4380136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8318740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Capital Suscrito y Pagado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17,430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537000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Reservas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379885"/>
                  </a:ext>
                </a:extLst>
              </a:tr>
              <a:tr h="22929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Resultados Ejercicio Anterior                           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-550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6849039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Resultado del ejercicio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2,290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245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835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505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433554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Impactos por Transición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 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( 126)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3265861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20,189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18,103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18,265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343740"/>
                  </a:ext>
                </a:extLst>
              </a:tr>
              <a:tr h="169327"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0431606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TOTAL PASIVO Y PATRIMONIO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32,751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29,508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30,067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204958"/>
                  </a:ext>
                </a:extLst>
              </a:tr>
            </a:tbl>
          </a:graphicData>
        </a:graphic>
      </p:graphicFrame>
      <p:sp>
        <p:nvSpPr>
          <p:cNvPr id="10" name="Botón de acción: ir hacia delante o siguiente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0A57A23-DDB4-433A-BAB4-029987C401C5}"/>
              </a:ext>
            </a:extLst>
          </p:cNvPr>
          <p:cNvSpPr/>
          <p:nvPr/>
        </p:nvSpPr>
        <p:spPr>
          <a:xfrm>
            <a:off x="1890736" y="2279135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2" name="Botón de acción: ir hacia delante o siguiente 1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1B556D5F-8F83-487E-A39B-93CAD4D923D6}"/>
              </a:ext>
            </a:extLst>
          </p:cNvPr>
          <p:cNvSpPr/>
          <p:nvPr/>
        </p:nvSpPr>
        <p:spPr>
          <a:xfrm>
            <a:off x="1477017" y="2736196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1" name="Botón de acción: ir hacia delante o siguiente 1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86D2C9ED-9E91-4915-B3CA-938A547D369D}"/>
              </a:ext>
            </a:extLst>
          </p:cNvPr>
          <p:cNvSpPr/>
          <p:nvPr/>
        </p:nvSpPr>
        <p:spPr>
          <a:xfrm>
            <a:off x="3176524" y="2520467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3" name="Botón de acción: ir hacia delante o siguiente 12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37AF8EB9-3138-4F3C-AFD5-DD77A678DEB9}"/>
              </a:ext>
            </a:extLst>
          </p:cNvPr>
          <p:cNvSpPr/>
          <p:nvPr/>
        </p:nvSpPr>
        <p:spPr>
          <a:xfrm>
            <a:off x="1596276" y="2985715"/>
            <a:ext cx="266700" cy="109538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C27B00CC-E13B-4F01-B674-1123284C98AD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C7AD628-5815-4E33-A848-4687E576C387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</p:spTree>
    <p:extLst>
      <p:ext uri="{BB962C8B-B14F-4D97-AF65-F5344CB8AC3E}">
        <p14:creationId xmlns:p14="http://schemas.microsoft.com/office/powerpoint/2010/main" val="28643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304EFE3-98E5-46B8-AC3D-521DB0A1AE9C}"/>
              </a:ext>
            </a:extLst>
          </p:cNvPr>
          <p:cNvSpPr txBox="1">
            <a:spLocks/>
          </p:cNvSpPr>
          <p:nvPr/>
        </p:nvSpPr>
        <p:spPr>
          <a:xfrm>
            <a:off x="1043644" y="470797"/>
            <a:ext cx="5516165" cy="689372"/>
          </a:xfrm>
          <a:prstGeom prst="rect">
            <a:avLst/>
          </a:prstGeom>
        </p:spPr>
        <p:txBody>
          <a:bodyPr lIns="46292" tIns="23147" rIns="46292" bIns="23147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O" sz="1200" dirty="0">
                <a:latin typeface="+mn-lt"/>
              </a:rPr>
              <a:t> </a:t>
            </a:r>
            <a:r>
              <a:rPr lang="es-CO" sz="1200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ESTADO DE RESULTADO INTEGRAL INDIVIDUAL</a:t>
            </a:r>
          </a:p>
          <a:p>
            <a:pPr algn="ctr">
              <a:defRPr/>
            </a:pPr>
            <a:r>
              <a:rPr lang="es-CO" sz="675" dirty="0">
                <a:solidFill>
                  <a:srgbClr val="0070C0"/>
                </a:solidFill>
                <a:cs typeface="Lato Regular"/>
              </a:rPr>
              <a:t>DEL 1° AL 31 DE JULIO DE 2019 Y DEL 1° AL 31 DE JULIO DE 2018</a:t>
            </a:r>
          </a:p>
          <a:p>
            <a:pPr algn="ctr">
              <a:defRPr/>
            </a:pPr>
            <a:r>
              <a:rPr lang="es-CO" sz="675" dirty="0">
                <a:solidFill>
                  <a:srgbClr val="0070C0"/>
                </a:solidFill>
                <a:latin typeface="+mn-lt"/>
                <a:ea typeface="+mn-ea"/>
                <a:cs typeface="Lato Regular"/>
              </a:rPr>
              <a:t>(cifras expresadas en millones de pesos)</a:t>
            </a:r>
          </a:p>
          <a:p>
            <a:pPr>
              <a:defRPr/>
            </a:pPr>
            <a:endParaRPr lang="es-CO" sz="1200" dirty="0">
              <a:solidFill>
                <a:srgbClr val="0070C0"/>
              </a:solidFill>
              <a:latin typeface="+mn-lt"/>
              <a:ea typeface="+mn-ea"/>
              <a:cs typeface="Lato Regular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E0B302A-67AB-443B-BD76-7C9977D68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" y="277203"/>
            <a:ext cx="1286351" cy="5591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0465F43-DEFE-4BDA-BFDE-E3FAA8E47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761" y="298634"/>
            <a:ext cx="3112770" cy="534829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E1E5D47-589B-407B-B8F3-4817D9486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477857"/>
              </p:ext>
            </p:extLst>
          </p:nvPr>
        </p:nvGraphicFramePr>
        <p:xfrm>
          <a:off x="701335" y="1484790"/>
          <a:ext cx="7781320" cy="4693336"/>
        </p:xfrm>
        <a:graphic>
          <a:graphicData uri="http://schemas.openxmlformats.org/drawingml/2006/table">
            <a:tbl>
              <a:tblPr/>
              <a:tblGrid>
                <a:gridCol w="2998200">
                  <a:extLst>
                    <a:ext uri="{9D8B030D-6E8A-4147-A177-3AD203B41FA5}">
                      <a16:colId xmlns:a16="http://schemas.microsoft.com/office/drawing/2014/main" val="788315113"/>
                    </a:ext>
                  </a:extLst>
                </a:gridCol>
                <a:gridCol w="93330">
                  <a:extLst>
                    <a:ext uri="{9D8B030D-6E8A-4147-A177-3AD203B41FA5}">
                      <a16:colId xmlns:a16="http://schemas.microsoft.com/office/drawing/2014/main" val="66424121"/>
                    </a:ext>
                  </a:extLst>
                </a:gridCol>
                <a:gridCol w="58329">
                  <a:extLst>
                    <a:ext uri="{9D8B030D-6E8A-4147-A177-3AD203B41FA5}">
                      <a16:colId xmlns:a16="http://schemas.microsoft.com/office/drawing/2014/main" val="3771550617"/>
                    </a:ext>
                  </a:extLst>
                </a:gridCol>
                <a:gridCol w="909960">
                  <a:extLst>
                    <a:ext uri="{9D8B030D-6E8A-4147-A177-3AD203B41FA5}">
                      <a16:colId xmlns:a16="http://schemas.microsoft.com/office/drawing/2014/main" val="2465740684"/>
                    </a:ext>
                  </a:extLst>
                </a:gridCol>
                <a:gridCol w="81663">
                  <a:extLst>
                    <a:ext uri="{9D8B030D-6E8A-4147-A177-3AD203B41FA5}">
                      <a16:colId xmlns:a16="http://schemas.microsoft.com/office/drawing/2014/main" val="2281696192"/>
                    </a:ext>
                  </a:extLst>
                </a:gridCol>
                <a:gridCol w="921625">
                  <a:extLst>
                    <a:ext uri="{9D8B030D-6E8A-4147-A177-3AD203B41FA5}">
                      <a16:colId xmlns:a16="http://schemas.microsoft.com/office/drawing/2014/main" val="2513751392"/>
                    </a:ext>
                  </a:extLst>
                </a:gridCol>
                <a:gridCol w="81663">
                  <a:extLst>
                    <a:ext uri="{9D8B030D-6E8A-4147-A177-3AD203B41FA5}">
                      <a16:colId xmlns:a16="http://schemas.microsoft.com/office/drawing/2014/main" val="3481931652"/>
                    </a:ext>
                  </a:extLst>
                </a:gridCol>
                <a:gridCol w="909960">
                  <a:extLst>
                    <a:ext uri="{9D8B030D-6E8A-4147-A177-3AD203B41FA5}">
                      <a16:colId xmlns:a16="http://schemas.microsoft.com/office/drawing/2014/main" val="1293554039"/>
                    </a:ext>
                  </a:extLst>
                </a:gridCol>
                <a:gridCol w="81663">
                  <a:extLst>
                    <a:ext uri="{9D8B030D-6E8A-4147-A177-3AD203B41FA5}">
                      <a16:colId xmlns:a16="http://schemas.microsoft.com/office/drawing/2014/main" val="2633213422"/>
                    </a:ext>
                  </a:extLst>
                </a:gridCol>
                <a:gridCol w="781632">
                  <a:extLst>
                    <a:ext uri="{9D8B030D-6E8A-4147-A177-3AD203B41FA5}">
                      <a16:colId xmlns:a16="http://schemas.microsoft.com/office/drawing/2014/main" val="576036617"/>
                    </a:ext>
                  </a:extLst>
                </a:gridCol>
                <a:gridCol w="81663">
                  <a:extLst>
                    <a:ext uri="{9D8B030D-6E8A-4147-A177-3AD203B41FA5}">
                      <a16:colId xmlns:a16="http://schemas.microsoft.com/office/drawing/2014/main" val="1282251623"/>
                    </a:ext>
                  </a:extLst>
                </a:gridCol>
                <a:gridCol w="781632">
                  <a:extLst>
                    <a:ext uri="{9D8B030D-6E8A-4147-A177-3AD203B41FA5}">
                      <a16:colId xmlns:a16="http://schemas.microsoft.com/office/drawing/2014/main" val="2864586135"/>
                    </a:ext>
                  </a:extLst>
                </a:gridCol>
              </a:tblGrid>
              <a:tr h="539566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31-Julio-2019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31-Julio-2018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Al 31-Dic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Julio 2019 - 2018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Variación % Jul - Dic 2019-2018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743360"/>
                  </a:ext>
                </a:extLst>
              </a:tr>
              <a:tr h="170389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485410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POR PRESTACION DE SERVICIOS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28,049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21,802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39,993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6915166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FINANCIEROS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4919475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DIVERSOS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6982541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INGRESOS OPERACIONALES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28,216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147287"/>
                  </a:ext>
                </a:extLst>
              </a:tr>
              <a:tr h="191688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5655791"/>
                  </a:ext>
                </a:extLst>
              </a:tr>
              <a:tr h="177489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ADMINISTRACIÓN DE OPERACIÓN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116100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PERSONAL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13,919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24,407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8706358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GENERALES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848932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IMPUESTOS, CONTRIBUCIONES Y TASAS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0481365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DE OPERACIÓN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900430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DETERIORO, DEPRECIACION, AMORTIZACION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6615066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GASTOS OPERACIONALES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721679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GASTOS DE ADMINISTRACION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25,131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21,674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39,773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77560"/>
                  </a:ext>
                </a:extLst>
              </a:tr>
              <a:tr h="170389">
                <a:tc>
                  <a:txBody>
                    <a:bodyPr/>
                    <a:lstStyle/>
                    <a:p>
                      <a:pPr algn="l" fontAlgn="b"/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8932917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 ANTES DE IMPUESTOS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843941"/>
                  </a:ext>
                </a:extLst>
              </a:tr>
              <a:tr h="184588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IMPUESTO SOBRE LA RENTA Y COMPLEM.</a:t>
                      </a:r>
                    </a:p>
                  </a:txBody>
                  <a:tcPr marL="10649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9370614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DEL PERIODO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329379"/>
                  </a:ext>
                </a:extLst>
              </a:tr>
            </a:tbl>
          </a:graphicData>
        </a:graphic>
      </p:graphicFrame>
      <p:sp>
        <p:nvSpPr>
          <p:cNvPr id="18" name="Botón de acción: ir hacia delante o siguiente 1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7BAF632-D41C-45B4-B094-4C30C9BE35C0}"/>
              </a:ext>
            </a:extLst>
          </p:cNvPr>
          <p:cNvSpPr/>
          <p:nvPr/>
        </p:nvSpPr>
        <p:spPr>
          <a:xfrm>
            <a:off x="2225098" y="3621447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19" name="Botón de acción: ir hacia delante o siguiente 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3515E80-29A4-4E6F-926C-75C64A956359}"/>
              </a:ext>
            </a:extLst>
          </p:cNvPr>
          <p:cNvSpPr/>
          <p:nvPr/>
        </p:nvSpPr>
        <p:spPr>
          <a:xfrm>
            <a:off x="2091175" y="3861240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0" name="Botón de acción: ir hacia delante o siguiente 1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D1160F1-BFAD-40DE-9AA2-D7C6FF6B85A5}"/>
              </a:ext>
            </a:extLst>
          </p:cNvPr>
          <p:cNvSpPr/>
          <p:nvPr/>
        </p:nvSpPr>
        <p:spPr>
          <a:xfrm>
            <a:off x="3290570" y="4102332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2" name="Botón de acción: ir hacia delante o siguiente 2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710B5F8-C171-426F-A441-4EDCF92F5EA5}"/>
              </a:ext>
            </a:extLst>
          </p:cNvPr>
          <p:cNvSpPr/>
          <p:nvPr/>
        </p:nvSpPr>
        <p:spPr>
          <a:xfrm>
            <a:off x="2320699" y="4345782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3" name="Botón de acción: ir hacia delante o siguiente 2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BA6AD03-7F56-49BE-B4CB-42AF7C62AB0A}"/>
              </a:ext>
            </a:extLst>
          </p:cNvPr>
          <p:cNvSpPr/>
          <p:nvPr/>
        </p:nvSpPr>
        <p:spPr>
          <a:xfrm>
            <a:off x="3639587" y="4585808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4" name="Botón de acción: ir hacia delante o siguiente 2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D6F6483-8BDA-4515-AF7A-9F411F33C362}"/>
              </a:ext>
            </a:extLst>
          </p:cNvPr>
          <p:cNvSpPr/>
          <p:nvPr/>
        </p:nvSpPr>
        <p:spPr>
          <a:xfrm>
            <a:off x="2883586" y="4815097"/>
            <a:ext cx="232678" cy="111919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 w="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215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BD596720-6B26-40D2-8723-E46B0DE155B6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54571AF-8A85-4157-B3BF-DDAFE4A15F18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</p:spTree>
    <p:extLst>
      <p:ext uri="{BB962C8B-B14F-4D97-AF65-F5344CB8AC3E}">
        <p14:creationId xmlns:p14="http://schemas.microsoft.com/office/powerpoint/2010/main" val="610376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62DE2FE-DD36-4D9F-BAC6-B652934725DA}"/>
              </a:ext>
            </a:extLst>
          </p:cNvPr>
          <p:cNvSpPr txBox="1"/>
          <p:nvPr/>
        </p:nvSpPr>
        <p:spPr>
          <a:xfrm>
            <a:off x="1865440" y="2652172"/>
            <a:ext cx="5413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dirty="0">
                <a:solidFill>
                  <a:srgbClr val="000A8B"/>
                </a:solidFill>
              </a:rPr>
              <a:t>2.  INFORME PORTAFOLIO A JULIO 31 DE 2019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6BD2C3B-B1E5-414A-9E9C-A2C2F7BC64FF}"/>
              </a:ext>
            </a:extLst>
          </p:cNvPr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7CB9A4D-FC58-46D1-8373-C772EFB77111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D5523385-97AB-4075-8441-1668EBE99285}"/>
              </a:ext>
            </a:extLst>
          </p:cNvPr>
          <p:cNvGrpSpPr/>
          <p:nvPr/>
        </p:nvGrpSpPr>
        <p:grpSpPr>
          <a:xfrm>
            <a:off x="573845" y="253723"/>
            <a:ext cx="8378566" cy="745490"/>
            <a:chOff x="0" y="0"/>
            <a:chExt cx="7303135" cy="74549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6A328869-6C36-404B-9C40-EE6E44BF0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4E09082A-E87A-4DB3-9256-2073192F1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3443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sp>
        <p:nvSpPr>
          <p:cNvPr id="10" name="Título 7">
            <a:extLst>
              <a:ext uri="{FF2B5EF4-FFF2-40B4-BE49-F238E27FC236}">
                <a16:creationId xmlns:a16="http://schemas.microsoft.com/office/drawing/2014/main" id="{6BFD5352-2453-4412-99D2-8980474CB1BC}"/>
              </a:ext>
            </a:extLst>
          </p:cNvPr>
          <p:cNvSpPr txBox="1">
            <a:spLocks/>
          </p:cNvSpPr>
          <p:nvPr/>
        </p:nvSpPr>
        <p:spPr>
          <a:xfrm>
            <a:off x="2907101" y="1001213"/>
            <a:ext cx="6061493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b="1" dirty="0">
                <a:solidFill>
                  <a:srgbClr val="000A8B"/>
                </a:solidFill>
              </a:rPr>
              <a:t>COMPOSICIÓN PORTAFOLIO JULIO 2019 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845588BC-CBE0-437B-9DF7-4F9000703EBE}"/>
              </a:ext>
            </a:extLst>
          </p:cNvPr>
          <p:cNvGrpSpPr/>
          <p:nvPr/>
        </p:nvGrpSpPr>
        <p:grpSpPr>
          <a:xfrm>
            <a:off x="573845" y="253723"/>
            <a:ext cx="8039213" cy="745490"/>
            <a:chOff x="0" y="0"/>
            <a:chExt cx="7303135" cy="745490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B1202FB-5DEF-4D68-A7FA-552AF0149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CA478DD0-7FEE-4B36-939F-64B4B257C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DC2C8F6F-A9BF-47EB-9A94-EBA660064A6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88258" y="3875714"/>
          <a:ext cx="7924800" cy="2516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BB7463E3-ADA4-4DF3-AF03-F6017552080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14363" y="1474331"/>
          <a:ext cx="7915275" cy="229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Worksheet" r:id="rId6" imgW="7915118" imgH="2295399" progId="Excel.Sheet.12">
                  <p:embed/>
                </p:oleObj>
              </mc:Choice>
              <mc:Fallback>
                <p:oleObj name="Worksheet" r:id="rId6" imgW="7915118" imgH="2295399" progId="Excel.Sheet.12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BB7463E3-ADA4-4DF3-AF03-F601755208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4363" y="1474331"/>
                        <a:ext cx="7915275" cy="2295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9296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5D5A5448-AE6F-42E6-B0C6-6B1043EB6D48}"/>
              </a:ext>
            </a:extLst>
          </p:cNvPr>
          <p:cNvGrpSpPr/>
          <p:nvPr/>
        </p:nvGrpSpPr>
        <p:grpSpPr>
          <a:xfrm>
            <a:off x="573845" y="249913"/>
            <a:ext cx="8039213" cy="745490"/>
            <a:chOff x="0" y="0"/>
            <a:chExt cx="7303135" cy="745490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A8EBE262-9E27-48A4-A97D-1A08D39F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41A44A1-0632-4333-86B2-6EFD53111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71843E0C-3F8C-485F-B9A4-2F57E2410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126" y="1328450"/>
            <a:ext cx="7080309" cy="1626334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2242CC47-B39A-435C-B33A-9D48BF83A87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231106" y="3218631"/>
          <a:ext cx="6681788" cy="3443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00527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5D5A5448-AE6F-42E6-B0C6-6B1043EB6D48}"/>
              </a:ext>
            </a:extLst>
          </p:cNvPr>
          <p:cNvGrpSpPr/>
          <p:nvPr/>
        </p:nvGrpSpPr>
        <p:grpSpPr>
          <a:xfrm>
            <a:off x="573845" y="249913"/>
            <a:ext cx="8039213" cy="745490"/>
            <a:chOff x="0" y="0"/>
            <a:chExt cx="7303135" cy="745490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A8EBE262-9E27-48A4-A97D-1A08D39F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41A44A1-0632-4333-86B2-6EFD53111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89ED4B8D-2B5B-4A37-BAF1-D6C3866BD89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64368" y="3620330"/>
          <a:ext cx="7815264" cy="2922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7BE6C9E7-5B04-4BFE-9093-56F8023FE7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92" y="1249118"/>
            <a:ext cx="7700840" cy="208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20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EFBBDD03-0B9B-47F1-AF62-E1BC0C55822A}"/>
              </a:ext>
            </a:extLst>
          </p:cNvPr>
          <p:cNvGrpSpPr/>
          <p:nvPr/>
        </p:nvGrpSpPr>
        <p:grpSpPr>
          <a:xfrm>
            <a:off x="573845" y="249913"/>
            <a:ext cx="8039213" cy="745490"/>
            <a:chOff x="0" y="0"/>
            <a:chExt cx="7303135" cy="745490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98B9207C-B554-41EC-A9D1-0ACE21DAE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C8960F77-CF05-4631-AE75-0BCE22BE9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sp>
        <p:nvSpPr>
          <p:cNvPr id="9" name="Título 7">
            <a:extLst>
              <a:ext uri="{FF2B5EF4-FFF2-40B4-BE49-F238E27FC236}">
                <a16:creationId xmlns:a16="http://schemas.microsoft.com/office/drawing/2014/main" id="{089F6186-EA6E-46AF-8B42-6A6C0340ED9D}"/>
              </a:ext>
            </a:extLst>
          </p:cNvPr>
          <p:cNvSpPr txBox="1">
            <a:spLocks/>
          </p:cNvSpPr>
          <p:nvPr/>
        </p:nvSpPr>
        <p:spPr>
          <a:xfrm>
            <a:off x="1190352" y="1199156"/>
            <a:ext cx="697201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b="1" dirty="0">
                <a:solidFill>
                  <a:srgbClr val="000A8B"/>
                </a:solidFill>
              </a:rPr>
              <a:t>HECHOS RELEVANTES PORTAFOLIO DE INVERSIONES JULIO 2019 </a:t>
            </a:r>
          </a:p>
        </p:txBody>
      </p:sp>
      <p:pic>
        <p:nvPicPr>
          <p:cNvPr id="2054" name="Picture 6" descr="analisis financieros">
            <a:extLst>
              <a:ext uri="{FF2B5EF4-FFF2-40B4-BE49-F238E27FC236}">
                <a16:creationId xmlns:a16="http://schemas.microsoft.com/office/drawing/2014/main" id="{721B265E-9144-4704-8877-96CF4B260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000" y="3732243"/>
            <a:ext cx="2833589" cy="213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563CFD31-280A-4247-86AF-5F9DD1C89F95}"/>
              </a:ext>
            </a:extLst>
          </p:cNvPr>
          <p:cNvSpPr txBox="1"/>
          <p:nvPr/>
        </p:nvSpPr>
        <p:spPr>
          <a:xfrm>
            <a:off x="751411" y="1818490"/>
            <a:ext cx="60101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0A8B"/>
                </a:solidFill>
              </a:rPr>
              <a:t>Valoración Portafolio Extinto</a:t>
            </a:r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Los TES se valoraron en $239,253,224 (0,59%)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8E4E2FE-F124-49E7-A607-64174AA7EC85}"/>
              </a:ext>
            </a:extLst>
          </p:cNvPr>
          <p:cNvSpPr/>
          <p:nvPr/>
        </p:nvSpPr>
        <p:spPr>
          <a:xfrm>
            <a:off x="769117" y="3283198"/>
            <a:ext cx="2670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solidFill>
                  <a:srgbClr val="000A8B"/>
                </a:solidFill>
              </a:rPr>
              <a:t>Rendimientos TES  Extinto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1FF2D33-8310-4D91-8D9B-AC313F07EE8E}"/>
              </a:ext>
            </a:extLst>
          </p:cNvPr>
          <p:cNvSpPr/>
          <p:nvPr/>
        </p:nvSpPr>
        <p:spPr>
          <a:xfrm>
            <a:off x="769117" y="36726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Se recibe cupón de intereses TES por valor de  $230,820,000</a:t>
            </a:r>
          </a:p>
        </p:txBody>
      </p:sp>
    </p:spTree>
    <p:extLst>
      <p:ext uri="{BB962C8B-B14F-4D97-AF65-F5344CB8AC3E}">
        <p14:creationId xmlns:p14="http://schemas.microsoft.com/office/powerpoint/2010/main" val="2228659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A9A8A9"/>
                </a:solidFill>
                <a:effectLst/>
                <a:uLnTx/>
                <a:uFillTx/>
                <a:latin typeface="Lato Regular"/>
                <a:ea typeface="+mn-ea"/>
                <a:cs typeface="Lato Regular"/>
              </a:rPr>
              <a:t>Vicepresidencia Administrativa y Financiera – Gerencia Financiera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EFBBDD03-0B9B-47F1-AF62-E1BC0C55822A}"/>
              </a:ext>
            </a:extLst>
          </p:cNvPr>
          <p:cNvGrpSpPr/>
          <p:nvPr/>
        </p:nvGrpSpPr>
        <p:grpSpPr>
          <a:xfrm>
            <a:off x="573845" y="249913"/>
            <a:ext cx="8039213" cy="745490"/>
            <a:chOff x="0" y="0"/>
            <a:chExt cx="7303135" cy="745490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98B9207C-B554-41EC-A9D1-0ACE21DAE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C8960F77-CF05-4631-AE75-0BCE22BE9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sp>
        <p:nvSpPr>
          <p:cNvPr id="9" name="Título 7">
            <a:extLst>
              <a:ext uri="{FF2B5EF4-FFF2-40B4-BE49-F238E27FC236}">
                <a16:creationId xmlns:a16="http://schemas.microsoft.com/office/drawing/2014/main" id="{089F6186-EA6E-46AF-8B42-6A6C0340ED9D}"/>
              </a:ext>
            </a:extLst>
          </p:cNvPr>
          <p:cNvSpPr txBox="1">
            <a:spLocks/>
          </p:cNvSpPr>
          <p:nvPr/>
        </p:nvSpPr>
        <p:spPr>
          <a:xfrm>
            <a:off x="1085993" y="1239951"/>
            <a:ext cx="697201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rgbClr val="000A8B"/>
                </a:solidFill>
              </a:rPr>
              <a:t>HECHOS RELEVANTES PORTAFOLIO DE INVERSIONES JULIO 2019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DE8367B-615F-4449-B3CF-1498E6613B4A}"/>
              </a:ext>
            </a:extLst>
          </p:cNvPr>
          <p:cNvSpPr txBox="1"/>
          <p:nvPr/>
        </p:nvSpPr>
        <p:spPr>
          <a:xfrm>
            <a:off x="613234" y="1668858"/>
            <a:ext cx="5099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0A8B"/>
                </a:solidFill>
              </a:rPr>
              <a:t>Valoración Portafolio En Proceso de Extinción </a:t>
            </a:r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Los TES se valoraron en $1,870,496,411 (0,48%)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Los CDT se valoraron en $973,269,813 (0,42%)</a:t>
            </a:r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8DD711B-BE04-4A1E-87EF-1243136837DD}"/>
              </a:ext>
            </a:extLst>
          </p:cNvPr>
          <p:cNvSpPr txBox="1"/>
          <p:nvPr/>
        </p:nvSpPr>
        <p:spPr>
          <a:xfrm>
            <a:off x="638962" y="2893933"/>
            <a:ext cx="4881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0A8B"/>
                </a:solidFill>
              </a:rPr>
              <a:t>Rendimientos TES  En Proceso de Extinto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Se reciben Cupón de Intereses por valor de   $11,753,557,000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A25D1D0-F9CC-4080-9F14-9484DF96E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9174" y="2265133"/>
            <a:ext cx="3258491" cy="229358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E5087E2-2D26-4EBD-8C27-3A2B44031599}"/>
              </a:ext>
            </a:extLst>
          </p:cNvPr>
          <p:cNvSpPr/>
          <p:nvPr/>
        </p:nvSpPr>
        <p:spPr>
          <a:xfrm>
            <a:off x="638962" y="4092041"/>
            <a:ext cx="52732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rgbClr val="000A8B"/>
                </a:solidFill>
              </a:rPr>
              <a:t>Inversiones TES Reserva Técnica y Reserva Técnica Recursos Enertolima 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C01D275-3B33-4D30-8FBD-4BFBD54A05A2}"/>
              </a:ext>
            </a:extLst>
          </p:cNvPr>
          <p:cNvSpPr/>
          <p:nvPr/>
        </p:nvSpPr>
        <p:spPr>
          <a:xfrm>
            <a:off x="638962" y="4832605"/>
            <a:ext cx="81399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El día 17/07/2019 la entidad realizo inversiones en TES por valor de $139,999,903,637 Recursos Reserva Técnica Enertolima – Operación Convenida con la DGCPTN.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1F6E7C7-1978-41E7-A802-E4F4681FCD97}"/>
              </a:ext>
            </a:extLst>
          </p:cNvPr>
          <p:cNvSpPr/>
          <p:nvPr/>
        </p:nvSpPr>
        <p:spPr>
          <a:xfrm>
            <a:off x="613234" y="5813995"/>
            <a:ext cx="8139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El día 18/07/2019 la entidad realizo inversiones en TES por valor de $59,999,950,213 Recursos Reserva Ley - Operación Convenida con la DGCPTN.</a:t>
            </a:r>
          </a:p>
        </p:txBody>
      </p:sp>
    </p:spTree>
    <p:extLst>
      <p:ext uri="{BB962C8B-B14F-4D97-AF65-F5344CB8AC3E}">
        <p14:creationId xmlns:p14="http://schemas.microsoft.com/office/powerpoint/2010/main" val="1972725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1F4DEEA-EB34-4077-955E-BCDE18CC2A08}"/>
              </a:ext>
            </a:extLst>
          </p:cNvPr>
          <p:cNvSpPr txBox="1"/>
          <p:nvPr/>
        </p:nvSpPr>
        <p:spPr>
          <a:xfrm>
            <a:off x="4044386" y="939335"/>
            <a:ext cx="4636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>
                <a:solidFill>
                  <a:srgbClr val="000A8B"/>
                </a:solidFill>
              </a:rPr>
              <a:t>PORTAFOLIO RECURSOS PROPIOS SAE JULIO 2019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A4233A4-C789-40A0-B3F9-4A0A3C4A2A4B}"/>
              </a:ext>
            </a:extLst>
          </p:cNvPr>
          <p:cNvSpPr txBox="1"/>
          <p:nvPr/>
        </p:nvSpPr>
        <p:spPr>
          <a:xfrm>
            <a:off x="6400801" y="1647221"/>
            <a:ext cx="2116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Cifras en Millones de Pesos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759C02FE-5DF5-4D28-A3C7-EC736F0328FB}"/>
              </a:ext>
            </a:extLst>
          </p:cNvPr>
          <p:cNvGrpSpPr/>
          <p:nvPr/>
        </p:nvGrpSpPr>
        <p:grpSpPr>
          <a:xfrm>
            <a:off x="573845" y="249913"/>
            <a:ext cx="8039213" cy="745490"/>
            <a:chOff x="0" y="0"/>
            <a:chExt cx="7303135" cy="74549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BB225157-665A-4EC9-897F-FF344F6E1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B36FB1C8-5527-4AB6-91B6-4D0965DAF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C72F4E85-6EBC-4244-BF3B-BD570272AE86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97783" y="1950725"/>
          <a:ext cx="791527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Worksheet" r:id="rId5" imgW="7915118" imgH="771704" progId="Excel.Sheet.12">
                  <p:embed/>
                </p:oleObj>
              </mc:Choice>
              <mc:Fallback>
                <p:oleObj name="Worksheet" r:id="rId5" imgW="7915118" imgH="771704" progId="Excel.Sheet.12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C72F4E85-6EBC-4244-BF3B-BD570272AE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7783" y="1950725"/>
                        <a:ext cx="7915275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64D1CEE9-8617-4272-B80B-F26B3A7ACC9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28084" y="3259775"/>
          <a:ext cx="40675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00F6DE04-B003-4748-AC05-4EA0FD1BAD3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495609" y="3268741"/>
          <a:ext cx="4117449" cy="2717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588383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E12D6B5B-0F64-4A9B-AB6A-A6B48067C9BA}"/>
              </a:ext>
            </a:extLst>
          </p:cNvPr>
          <p:cNvGrpSpPr/>
          <p:nvPr/>
        </p:nvGrpSpPr>
        <p:grpSpPr>
          <a:xfrm>
            <a:off x="573845" y="305680"/>
            <a:ext cx="8039213" cy="745490"/>
            <a:chOff x="0" y="0"/>
            <a:chExt cx="7303135" cy="74549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8B44B1B-87E8-410E-8F09-5CB81BE25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1A9D36C-7B65-45C4-8A0F-3EA7DA769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00B7686E-E8FA-4925-8608-D2B809DF92B1}"/>
              </a:ext>
            </a:extLst>
          </p:cNvPr>
          <p:cNvSpPr/>
          <p:nvPr/>
        </p:nvSpPr>
        <p:spPr>
          <a:xfrm>
            <a:off x="1837480" y="2911623"/>
            <a:ext cx="59741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4000" dirty="0">
                <a:solidFill>
                  <a:srgbClr val="000A8B"/>
                </a:solidFill>
              </a:rPr>
              <a:t>GRACIAS POR SU ATENCION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CBCBD87-50DE-43AB-A481-125A4E4BEA91}"/>
              </a:ext>
            </a:extLst>
          </p:cNvPr>
          <p:cNvSpPr txBox="1"/>
          <p:nvPr/>
        </p:nvSpPr>
        <p:spPr>
          <a:xfrm>
            <a:off x="3407434" y="6520418"/>
            <a:ext cx="53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Vicepresidencia Administrativa y Financiera – Gerencia Financiera</a:t>
            </a:r>
          </a:p>
        </p:txBody>
      </p:sp>
    </p:spTree>
    <p:extLst>
      <p:ext uri="{BB962C8B-B14F-4D97-AF65-F5344CB8AC3E}">
        <p14:creationId xmlns:p14="http://schemas.microsoft.com/office/powerpoint/2010/main" val="24310974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10517</TotalTime>
  <Words>852</Words>
  <Application>Microsoft Office PowerPoint</Application>
  <PresentationFormat>Presentación en pantalla (4:3)</PresentationFormat>
  <Paragraphs>382</Paragraphs>
  <Slides>14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Arial Narrow</vt:lpstr>
      <vt:lpstr>Calibri</vt:lpstr>
      <vt:lpstr>Lato Regular</vt:lpstr>
      <vt:lpstr>Tema de Office</vt:lpstr>
      <vt:lpstr>Worksheet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367</cp:revision>
  <cp:lastPrinted>2019-05-27T20:21:26Z</cp:lastPrinted>
  <dcterms:created xsi:type="dcterms:W3CDTF">2015-02-19T23:51:59Z</dcterms:created>
  <dcterms:modified xsi:type="dcterms:W3CDTF">2019-08-23T15:23:11Z</dcterms:modified>
</cp:coreProperties>
</file>