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svg" ContentType="image/svg+xml"/>
  <Default Extension="vml" ContentType="application/vnd.openxmlformats-officedocument.vmlDrawing"/>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theme/themeOverride1.xml" ContentType="application/vnd.openxmlformats-officedocument.themeOverrid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theme/themeOverride2.xml" ContentType="application/vnd.openxmlformats-officedocument.themeOverr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7" r:id="rId2"/>
    <p:sldId id="448" r:id="rId3"/>
    <p:sldId id="273" r:id="rId4"/>
    <p:sldId id="274" r:id="rId5"/>
    <p:sldId id="286" r:id="rId6"/>
    <p:sldId id="447" r:id="rId7"/>
    <p:sldId id="449" r:id="rId8"/>
    <p:sldId id="454" r:id="rId9"/>
    <p:sldId id="457" r:id="rId10"/>
    <p:sldId id="453" r:id="rId11"/>
    <p:sldId id="1410" r:id="rId12"/>
    <p:sldId id="536" r:id="rId13"/>
    <p:sldId id="1403" r:id="rId14"/>
    <p:sldId id="1402" r:id="rId15"/>
    <p:sldId id="1409" r:id="rId16"/>
    <p:sldId id="474" r:id="rId17"/>
    <p:sldId id="335" r:id="rId18"/>
    <p:sldId id="333" r:id="rId19"/>
    <p:sldId id="342" r:id="rId20"/>
    <p:sldId id="341" r:id="rId21"/>
    <p:sldId id="343" r:id="rId22"/>
    <p:sldId id="344" r:id="rId23"/>
    <p:sldId id="334" r:id="rId24"/>
    <p:sldId id="337" r:id="rId25"/>
  </p:sldIdLst>
  <p:sldSz cx="9144000" cy="6858000" type="screen4x3"/>
  <p:notesSz cx="7010400" cy="9296400"/>
  <p:defaultTextStyle>
    <a:defPPr>
      <a:defRPr lang="es-E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93166"/>
    <a:srgbClr val="A9A8A9"/>
    <a:srgbClr val="000A8B"/>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77"/>
  </p:normalViewPr>
  <p:slideViewPr>
    <p:cSldViewPr snapToGrid="0" snapToObjects="1">
      <p:cViewPr varScale="1">
        <p:scale>
          <a:sx n="40" d="100"/>
          <a:sy n="40" d="100"/>
        </p:scale>
        <p:origin x="1674" y="54"/>
      </p:cViewPr>
      <p:guideLst>
        <p:guide orient="horz" pos="2160"/>
        <p:guide pos="2880"/>
      </p:guideLst>
    </p:cSldViewPr>
  </p:slideViewPr>
  <p:notesTextViewPr>
    <p:cViewPr>
      <p:scale>
        <a:sx n="100" d="100"/>
        <a:sy n="100" d="100"/>
      </p:scale>
      <p:origin x="0" y="0"/>
    </p:cViewPr>
  </p:notesTextViewPr>
  <p:sorterViewPr>
    <p:cViewPr>
      <p:scale>
        <a:sx n="100" d="100"/>
        <a:sy n="100" d="100"/>
      </p:scale>
      <p:origin x="0" y="-42"/>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charts/_rels/chart1.xml.rels><?xml version="1.0" encoding="UTF-8" standalone="yes"?>
<Relationships xmlns="http://schemas.openxmlformats.org/package/2006/relationships"><Relationship Id="rId3" Type="http://schemas.openxmlformats.org/officeDocument/2006/relationships/oleObject" Target="file:///C:\Users\fbarreiro\Desktop\PRESENTACIONES%20PORTAFOLIO\A&#209;O%202019\8.AGOSTO%202019\RESUMEN%20DE%20OPERACIONES%20MENSUAL%20A%20CONTABILIDAD%20AGOSTO_%202019.xlsx"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themeOverride" Target="../theme/themeOverride1.xml"/><Relationship Id="rId2" Type="http://schemas.microsoft.com/office/2011/relationships/chartColorStyle" Target="colors2.xml"/><Relationship Id="rId1" Type="http://schemas.microsoft.com/office/2011/relationships/chartStyle" Target="style2.xml"/><Relationship Id="rId4" Type="http://schemas.openxmlformats.org/officeDocument/2006/relationships/oleObject" Target="file:///C:\Users\fbarreiro\Desktop\PRESENTACIONES%20PORTAFOLIO\A&#209;O%202019\8.AGOSTO%202019\RESUMEN%20DE%20OPERACIONES%20MENSUAL%20A%20CONTABILIDAD%20AGOSTO_%202019.xlsx" TargetMode="External"/></Relationships>
</file>

<file path=ppt/charts/_rels/chart3.xml.rels><?xml version="1.0" encoding="UTF-8" standalone="yes"?>
<Relationships xmlns="http://schemas.openxmlformats.org/package/2006/relationships"><Relationship Id="rId3" Type="http://schemas.openxmlformats.org/officeDocument/2006/relationships/themeOverride" Target="../theme/themeOverride2.xml"/><Relationship Id="rId2" Type="http://schemas.microsoft.com/office/2011/relationships/chartColorStyle" Target="colors3.xml"/><Relationship Id="rId1" Type="http://schemas.microsoft.com/office/2011/relationships/chartStyle" Target="style3.xml"/><Relationship Id="rId4" Type="http://schemas.openxmlformats.org/officeDocument/2006/relationships/oleObject" Target="file:///C:\Users\fbarreiro\Desktop\PRESENTACIONES%20PORTAFOLIO\A&#209;O%202019\8.AGOSTO%202019\RESUMEN%20DE%20OPERACIONES%20MENSUAL%20A%20CONTABILIDAD%20AGOSTO_%202019.xlsx" TargetMode="External"/></Relationships>
</file>

<file path=ppt/charts/_rels/chart4.xml.rels><?xml version="1.0" encoding="UTF-8" standalone="yes"?>
<Relationships xmlns="http://schemas.openxmlformats.org/package/2006/relationships"><Relationship Id="rId3" Type="http://schemas.openxmlformats.org/officeDocument/2006/relationships/oleObject" Target="file:///D:\Users\Smartinez\Documents\ENCUENTA%20EDUCACI&#211;N%20SUPERIOR.xlsx" TargetMode="External"/><Relationship Id="rId2" Type="http://schemas.microsoft.com/office/2011/relationships/chartColorStyle" Target="colors4.xml"/><Relationship Id="rId1" Type="http://schemas.microsoft.com/office/2011/relationships/chartStyle" Target="style4.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600" b="1" i="0" u="none" strike="noStrike" kern="1200" cap="all" baseline="0">
                <a:solidFill>
                  <a:schemeClr val="tx1">
                    <a:lumMod val="65000"/>
                    <a:lumOff val="35000"/>
                  </a:schemeClr>
                </a:solidFill>
                <a:latin typeface="+mn-lt"/>
                <a:ea typeface="+mn-ea"/>
                <a:cs typeface="+mn-cs"/>
              </a:defRPr>
            </a:pPr>
            <a:r>
              <a:rPr lang="es-CO"/>
              <a:t>composicion portafolio INVERSIONES</a:t>
            </a:r>
            <a:r>
              <a:rPr lang="es-CO" baseline="0"/>
              <a:t> agosto 2019</a:t>
            </a:r>
            <a:endParaRPr lang="es-CO"/>
          </a:p>
        </c:rich>
      </c:tx>
      <c:overlay val="0"/>
      <c:spPr>
        <a:noFill/>
        <a:ln>
          <a:noFill/>
        </a:ln>
        <a:effectLst/>
      </c:spPr>
      <c:txPr>
        <a:bodyPr rot="0" spcFirstLastPara="1" vertOverflow="ellipsis" vert="horz" wrap="square" anchor="ctr" anchorCtr="1"/>
        <a:lstStyle/>
        <a:p>
          <a:pPr>
            <a:defRPr sz="1600" b="1" i="0" u="none" strike="noStrike" kern="1200" cap="all" baseline="0">
              <a:solidFill>
                <a:schemeClr val="tx1">
                  <a:lumMod val="65000"/>
                  <a:lumOff val="35000"/>
                </a:schemeClr>
              </a:solidFill>
              <a:latin typeface="+mn-lt"/>
              <a:ea typeface="+mn-ea"/>
              <a:cs typeface="+mn-cs"/>
            </a:defRPr>
          </a:pPr>
          <a:endParaRPr lang="es-CO"/>
        </a:p>
      </c:txPr>
    </c:title>
    <c:autoTitleDeleted val="0"/>
    <c:view3D>
      <c:rotX val="20"/>
      <c:rotY val="120"/>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pie3DChart>
        <c:varyColors val="1"/>
        <c:ser>
          <c:idx val="0"/>
          <c:order val="0"/>
          <c:spPr>
            <a:ln>
              <a:solidFill>
                <a:schemeClr val="accent6">
                  <a:lumMod val="75000"/>
                </a:schemeClr>
              </a:solidFill>
            </a:ln>
          </c:spPr>
          <c:dPt>
            <c:idx val="0"/>
            <c:bubble3D val="0"/>
            <c:spPr>
              <a:solidFill>
                <a:schemeClr val="accent1"/>
              </a:solidFill>
              <a:ln>
                <a:solidFill>
                  <a:schemeClr val="accent6">
                    <a:lumMod val="75000"/>
                  </a:schemeClr>
                </a:solidFill>
              </a:ln>
              <a:effectLst>
                <a:outerShdw blurRad="88900" sx="102000" sy="102000" algn="ctr" rotWithShape="0">
                  <a:prstClr val="black">
                    <a:alpha val="10000"/>
                  </a:prstClr>
                </a:outerShdw>
              </a:effectLst>
              <a:scene3d>
                <a:camera prst="orthographicFront"/>
                <a:lightRig rig="threePt" dir="t"/>
              </a:scene3d>
              <a:sp3d>
                <a:bevelT w="127000" h="127000"/>
                <a:bevelB w="127000" h="127000"/>
                <a:contourClr>
                  <a:schemeClr val="accent6">
                    <a:lumMod val="75000"/>
                  </a:schemeClr>
                </a:contourClr>
              </a:sp3d>
            </c:spPr>
            <c:extLst>
              <c:ext xmlns:c16="http://schemas.microsoft.com/office/drawing/2014/chart" uri="{C3380CC4-5D6E-409C-BE32-E72D297353CC}">
                <c16:uniqueId val="{00000001-6503-44CA-9296-ADFCDA415D8E}"/>
              </c:ext>
            </c:extLst>
          </c:dPt>
          <c:dPt>
            <c:idx val="1"/>
            <c:bubble3D val="0"/>
            <c:explosion val="5"/>
            <c:spPr>
              <a:solidFill>
                <a:srgbClr val="0070C0"/>
              </a:solidFill>
              <a:ln>
                <a:solidFill>
                  <a:schemeClr val="accent6">
                    <a:lumMod val="75000"/>
                  </a:schemeClr>
                </a:solidFill>
              </a:ln>
              <a:effectLst>
                <a:outerShdw blurRad="88900" sx="102000" sy="102000" algn="ctr" rotWithShape="0">
                  <a:prstClr val="black">
                    <a:alpha val="10000"/>
                  </a:prstClr>
                </a:outerShdw>
              </a:effectLst>
              <a:scene3d>
                <a:camera prst="orthographicFront"/>
                <a:lightRig rig="threePt" dir="t"/>
              </a:scene3d>
              <a:sp3d>
                <a:bevelT w="127000" h="127000"/>
                <a:bevelB w="127000" h="127000"/>
                <a:contourClr>
                  <a:schemeClr val="accent6">
                    <a:lumMod val="75000"/>
                  </a:schemeClr>
                </a:contourClr>
              </a:sp3d>
            </c:spPr>
            <c:extLst>
              <c:ext xmlns:c16="http://schemas.microsoft.com/office/drawing/2014/chart" uri="{C3380CC4-5D6E-409C-BE32-E72D297353CC}">
                <c16:uniqueId val="{00000003-6503-44CA-9296-ADFCDA415D8E}"/>
              </c:ext>
            </c:extLst>
          </c:dPt>
          <c:dPt>
            <c:idx val="2"/>
            <c:bubble3D val="0"/>
            <c:spPr>
              <a:solidFill>
                <a:schemeClr val="accent6">
                  <a:lumMod val="75000"/>
                </a:schemeClr>
              </a:solidFill>
              <a:ln>
                <a:solidFill>
                  <a:schemeClr val="accent6">
                    <a:lumMod val="75000"/>
                  </a:schemeClr>
                </a:solidFill>
              </a:ln>
              <a:effectLst>
                <a:outerShdw blurRad="88900" sx="102000" sy="102000" algn="ctr" rotWithShape="0">
                  <a:prstClr val="black">
                    <a:alpha val="10000"/>
                  </a:prstClr>
                </a:outerShdw>
              </a:effectLst>
              <a:scene3d>
                <a:camera prst="orthographicFront"/>
                <a:lightRig rig="threePt" dir="t"/>
              </a:scene3d>
              <a:sp3d>
                <a:bevelT w="127000" h="127000"/>
                <a:bevelB w="127000" h="127000"/>
                <a:contourClr>
                  <a:schemeClr val="accent6">
                    <a:lumMod val="75000"/>
                  </a:schemeClr>
                </a:contourClr>
              </a:sp3d>
            </c:spPr>
            <c:extLst>
              <c:ext xmlns:c16="http://schemas.microsoft.com/office/drawing/2014/chart" uri="{C3380CC4-5D6E-409C-BE32-E72D297353CC}">
                <c16:uniqueId val="{00000005-6503-44CA-9296-ADFCDA415D8E}"/>
              </c:ext>
            </c:extLst>
          </c:dPt>
          <c:dLbls>
            <c:dLbl>
              <c:idx val="0"/>
              <c:spPr>
                <a:noFill/>
                <a:ln>
                  <a:noFill/>
                </a:ln>
                <a:effectLst/>
              </c:spPr>
              <c:txPr>
                <a:bodyPr rot="0" spcFirstLastPara="1" vertOverflow="ellipsis" vert="horz" wrap="square" lIns="38100" tIns="19050" rIns="38100" bIns="19050" anchor="ctr" anchorCtr="1">
                  <a:spAutoFit/>
                </a:bodyPr>
                <a:lstStyle/>
                <a:p>
                  <a:pPr>
                    <a:defRPr sz="900" b="1" i="0" u="none" strike="noStrike" kern="1200" spc="0" baseline="0">
                      <a:solidFill>
                        <a:schemeClr val="accent1"/>
                      </a:solidFill>
                      <a:latin typeface="+mn-lt"/>
                      <a:ea typeface="+mn-ea"/>
                      <a:cs typeface="+mn-cs"/>
                    </a:defRPr>
                  </a:pPr>
                  <a:endParaRPr lang="es-CO"/>
                </a:p>
              </c:txPr>
              <c:dLblPos val="outEnd"/>
              <c:showLegendKey val="0"/>
              <c:showVal val="1"/>
              <c:showCatName val="1"/>
              <c:showSerName val="0"/>
              <c:showPercent val="1"/>
              <c:showBubbleSize val="0"/>
              <c:extLst>
                <c:ext xmlns:c16="http://schemas.microsoft.com/office/drawing/2014/chart" uri="{C3380CC4-5D6E-409C-BE32-E72D297353CC}">
                  <c16:uniqueId val="{00000001-6503-44CA-9296-ADFCDA415D8E}"/>
                </c:ext>
              </c:extLst>
            </c:dLbl>
            <c:dLbl>
              <c:idx val="1"/>
              <c:spPr>
                <a:noFill/>
                <a:ln>
                  <a:noFill/>
                </a:ln>
                <a:effectLst/>
              </c:spPr>
              <c:txPr>
                <a:bodyPr rot="0" spcFirstLastPara="1" vertOverflow="ellipsis" vert="horz" wrap="square" lIns="38100" tIns="19050" rIns="38100" bIns="19050" anchor="ctr" anchorCtr="1">
                  <a:spAutoFit/>
                </a:bodyPr>
                <a:lstStyle/>
                <a:p>
                  <a:pPr>
                    <a:defRPr sz="900" b="1" i="0" u="none" strike="noStrike" kern="1200" spc="0" baseline="0">
                      <a:solidFill>
                        <a:schemeClr val="accent2"/>
                      </a:solidFill>
                      <a:latin typeface="+mn-lt"/>
                      <a:ea typeface="+mn-ea"/>
                      <a:cs typeface="+mn-cs"/>
                    </a:defRPr>
                  </a:pPr>
                  <a:endParaRPr lang="es-CO"/>
                </a:p>
              </c:txPr>
              <c:dLblPos val="outEnd"/>
              <c:showLegendKey val="0"/>
              <c:showVal val="1"/>
              <c:showCatName val="1"/>
              <c:showSerName val="0"/>
              <c:showPercent val="1"/>
              <c:showBubbleSize val="0"/>
              <c:extLst>
                <c:ext xmlns:c16="http://schemas.microsoft.com/office/drawing/2014/chart" uri="{C3380CC4-5D6E-409C-BE32-E72D297353CC}">
                  <c16:uniqueId val="{00000003-6503-44CA-9296-ADFCDA415D8E}"/>
                </c:ext>
              </c:extLst>
            </c:dLbl>
            <c:dLbl>
              <c:idx val="2"/>
              <c:layout>
                <c:manualLayout>
                  <c:x val="-7.5503572778413353E-2"/>
                  <c:y val="9.2868774958483266E-3"/>
                </c:manualLayout>
              </c:layout>
              <c:spPr>
                <a:noFill/>
                <a:ln>
                  <a:noFill/>
                </a:ln>
                <a:effectLst/>
              </c:spPr>
              <c:txPr>
                <a:bodyPr rot="0" spcFirstLastPara="1" vertOverflow="ellipsis" vert="horz" wrap="square" lIns="38100" tIns="19050" rIns="38100" bIns="19050" anchor="ctr" anchorCtr="1">
                  <a:spAutoFit/>
                </a:bodyPr>
                <a:lstStyle/>
                <a:p>
                  <a:pPr>
                    <a:defRPr sz="900" b="1" i="0" u="none" strike="noStrike" kern="1200" spc="0" baseline="0">
                      <a:solidFill>
                        <a:schemeClr val="accent3"/>
                      </a:solidFill>
                      <a:latin typeface="+mn-lt"/>
                      <a:ea typeface="+mn-ea"/>
                      <a:cs typeface="+mn-cs"/>
                    </a:defRPr>
                  </a:pPr>
                  <a:endParaRPr lang="es-CO"/>
                </a:p>
              </c:txPr>
              <c:dLblPos val="bestFit"/>
              <c:showLegendKey val="0"/>
              <c:showVal val="1"/>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5-6503-44CA-9296-ADFCDA415D8E}"/>
                </c:ext>
              </c:extLst>
            </c:dLbl>
            <c:spPr>
              <a:noFill/>
              <a:ln>
                <a:noFill/>
              </a:ln>
              <a:effectLst/>
            </c:spPr>
            <c:txPr>
              <a:bodyPr rot="0" spcFirstLastPara="1" vertOverflow="ellipsis" vert="horz" wrap="square" lIns="38100" tIns="19050" rIns="38100" bIns="19050" anchor="ctr" anchorCtr="1">
                <a:spAutoFit/>
              </a:bodyPr>
              <a:lstStyle/>
              <a:p>
                <a:pPr>
                  <a:defRPr sz="900" b="1" i="0" u="none" strike="noStrike" kern="1200" spc="0" baseline="0">
                    <a:solidFill>
                      <a:schemeClr val="accent1"/>
                    </a:solidFill>
                    <a:latin typeface="+mn-lt"/>
                    <a:ea typeface="+mn-ea"/>
                    <a:cs typeface="+mn-cs"/>
                  </a:defRPr>
                </a:pPr>
                <a:endParaRPr lang="es-CO"/>
              </a:p>
            </c:txPr>
            <c:dLblPos val="outEnd"/>
            <c:showLegendKey val="0"/>
            <c:showVal val="1"/>
            <c:showCatName val="1"/>
            <c:showSerName val="0"/>
            <c:showPercent val="1"/>
            <c:showBubbleSize val="0"/>
            <c:showLeaderLines val="0"/>
            <c:extLst>
              <c:ext xmlns:c15="http://schemas.microsoft.com/office/drawing/2012/chart" uri="{CE6537A1-D6FC-4f65-9D91-7224C49458BB}"/>
            </c:extLst>
          </c:dLbls>
          <c:cat>
            <c:strRef>
              <c:f>Hoja11!$B$60:$D$60</c:f>
              <c:strCache>
                <c:ptCount val="3"/>
                <c:pt idx="0">
                  <c:v>COMPOSICION DEL PORTAFOLIO </c:v>
                </c:pt>
                <c:pt idx="1">
                  <c:v>EXTINTOS</c:v>
                </c:pt>
                <c:pt idx="2">
                  <c:v>EN PROCESO EXTINCION </c:v>
                </c:pt>
              </c:strCache>
            </c:strRef>
          </c:cat>
          <c:val>
            <c:numRef>
              <c:f>Hoja11!$B$61:$D$61</c:f>
              <c:numCache>
                <c:formatCode>_(* #,##0.00_);_(* \(#,##0.00\);_(* "-"??_);_(@_)</c:formatCode>
                <c:ptCount val="3"/>
                <c:pt idx="1">
                  <c:v>66515</c:v>
                </c:pt>
                <c:pt idx="2">
                  <c:v>1123455</c:v>
                </c:pt>
              </c:numCache>
            </c:numRef>
          </c:val>
          <c:extLst>
            <c:ext xmlns:c16="http://schemas.microsoft.com/office/drawing/2014/chart" uri="{C3380CC4-5D6E-409C-BE32-E72D297353CC}">
              <c16:uniqueId val="{00000006-6503-44CA-9296-ADFCDA415D8E}"/>
            </c:ext>
          </c:extLst>
        </c:ser>
        <c:dLbls>
          <c:dLblPos val="outEnd"/>
          <c:showLegendKey val="0"/>
          <c:showVal val="0"/>
          <c:showCatName val="1"/>
          <c:showSerName val="0"/>
          <c:showPercent val="0"/>
          <c:showBubbleSize val="0"/>
          <c:showLeaderLines val="0"/>
        </c:dLbls>
      </c:pie3D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s-CO"/>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600" b="1" i="0" u="none" strike="noStrike" kern="1200" cap="all" baseline="0">
                <a:solidFill>
                  <a:schemeClr val="tx1">
                    <a:lumMod val="65000"/>
                    <a:lumOff val="35000"/>
                  </a:schemeClr>
                </a:solidFill>
                <a:latin typeface="+mn-lt"/>
                <a:ea typeface="+mn-ea"/>
                <a:cs typeface="+mn-cs"/>
              </a:defRPr>
            </a:pPr>
            <a:r>
              <a:rPr lang="en-US" sz="1200" dirty="0"/>
              <a:t>PORTAFOLIO DE INVERSIONES RECURSOS PROPIOS AGOSTO 2019 </a:t>
            </a:r>
          </a:p>
        </c:rich>
      </c:tx>
      <c:overlay val="0"/>
      <c:spPr>
        <a:noFill/>
        <a:ln>
          <a:noFill/>
        </a:ln>
        <a:effectLst/>
      </c:spPr>
      <c:txPr>
        <a:bodyPr rot="0" spcFirstLastPara="1" vertOverflow="ellipsis" vert="horz" wrap="square" anchor="ctr" anchorCtr="1"/>
        <a:lstStyle/>
        <a:p>
          <a:pPr>
            <a:defRPr sz="1600" b="1" i="0" u="none" strike="noStrike" kern="1200" cap="all" baseline="0">
              <a:solidFill>
                <a:schemeClr val="tx1">
                  <a:lumMod val="65000"/>
                  <a:lumOff val="35000"/>
                </a:schemeClr>
              </a:solidFill>
              <a:latin typeface="+mn-lt"/>
              <a:ea typeface="+mn-ea"/>
              <a:cs typeface="+mn-cs"/>
            </a:defRPr>
          </a:pPr>
          <a:endParaRPr lang="es-CO"/>
        </a:p>
      </c:txPr>
    </c:title>
    <c:autoTitleDeleted val="0"/>
    <c:view3D>
      <c:rotX val="20"/>
      <c:rotY val="120"/>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pie3DChart>
        <c:varyColors val="1"/>
        <c:ser>
          <c:idx val="0"/>
          <c:order val="0"/>
          <c:tx>
            <c:strRef>
              <c:f>Hoja11!$C$91</c:f>
              <c:strCache>
                <c:ptCount val="1"/>
                <c:pt idx="0">
                  <c:v>RECURSOS PROPIOS </c:v>
                </c:pt>
              </c:strCache>
            </c:strRef>
          </c:tx>
          <c:dPt>
            <c:idx val="0"/>
            <c:bubble3D val="0"/>
            <c:explosion val="6"/>
            <c:spPr>
              <a:solidFill>
                <a:schemeClr val="accent1"/>
              </a:solidFill>
              <a:ln>
                <a:noFill/>
              </a:ln>
              <a:effectLst>
                <a:outerShdw blurRad="88900" sx="102000" sy="102000" algn="ctr" rotWithShape="0">
                  <a:prstClr val="black">
                    <a:alpha val="10000"/>
                  </a:prstClr>
                </a:outerShdw>
              </a:effectLst>
              <a:scene3d>
                <a:camera prst="orthographicFront"/>
                <a:lightRig rig="threePt" dir="t"/>
              </a:scene3d>
              <a:sp3d>
                <a:bevelT w="127000" h="127000"/>
                <a:bevelB w="127000" h="127000"/>
              </a:sp3d>
            </c:spPr>
            <c:extLst>
              <c:ext xmlns:c16="http://schemas.microsoft.com/office/drawing/2014/chart" uri="{C3380CC4-5D6E-409C-BE32-E72D297353CC}">
                <c16:uniqueId val="{00000001-E280-4D71-ADBA-67A110B718A9}"/>
              </c:ext>
            </c:extLst>
          </c:dPt>
          <c:dPt>
            <c:idx val="1"/>
            <c:bubble3D val="0"/>
            <c:spPr>
              <a:solidFill>
                <a:schemeClr val="accent2"/>
              </a:solidFill>
              <a:ln>
                <a:noFill/>
              </a:ln>
              <a:effectLst>
                <a:outerShdw blurRad="88900" sx="102000" sy="102000" algn="ctr" rotWithShape="0">
                  <a:prstClr val="black">
                    <a:alpha val="10000"/>
                  </a:prstClr>
                </a:outerShdw>
              </a:effectLst>
              <a:scene3d>
                <a:camera prst="orthographicFront"/>
                <a:lightRig rig="threePt" dir="t"/>
              </a:scene3d>
              <a:sp3d>
                <a:bevelT w="127000" h="127000"/>
                <a:bevelB w="127000" h="127000"/>
              </a:sp3d>
            </c:spPr>
            <c:extLst>
              <c:ext xmlns:c16="http://schemas.microsoft.com/office/drawing/2014/chart" uri="{C3380CC4-5D6E-409C-BE32-E72D297353CC}">
                <c16:uniqueId val="{00000003-E280-4D71-ADBA-67A110B718A9}"/>
              </c:ext>
            </c:extLst>
          </c:dPt>
          <c:dLbls>
            <c:dLbl>
              <c:idx val="0"/>
              <c:layout>
                <c:manualLayout>
                  <c:x val="1.2795711925200499E-2"/>
                  <c:y val="3.9708564152390033E-2"/>
                </c:manualLayout>
              </c:layout>
              <c:spPr>
                <a:noFill/>
                <a:ln>
                  <a:noFill/>
                </a:ln>
                <a:effectLst/>
              </c:spPr>
              <c:txPr>
                <a:bodyPr rot="0" spcFirstLastPara="1" vertOverflow="ellipsis" vert="horz" wrap="square" lIns="38100" tIns="19050" rIns="38100" bIns="19050" anchor="ctr" anchorCtr="1">
                  <a:spAutoFit/>
                </a:bodyPr>
                <a:lstStyle/>
                <a:p>
                  <a:pPr>
                    <a:defRPr sz="900" b="1" i="0" u="none" strike="noStrike" kern="1200" spc="0" baseline="0">
                      <a:solidFill>
                        <a:schemeClr val="accent1"/>
                      </a:solidFill>
                      <a:latin typeface="+mn-lt"/>
                      <a:ea typeface="+mn-ea"/>
                      <a:cs typeface="+mn-cs"/>
                    </a:defRPr>
                  </a:pPr>
                  <a:endParaRPr lang="es-CO"/>
                </a:p>
              </c:txPr>
              <c:dLblPos val="bestFit"/>
              <c:showLegendKey val="0"/>
              <c:showVal val="1"/>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1-E280-4D71-ADBA-67A110B718A9}"/>
                </c:ext>
              </c:extLst>
            </c:dLbl>
            <c:dLbl>
              <c:idx val="1"/>
              <c:layout>
                <c:manualLayout>
                  <c:x val="-3.5188207794301374E-2"/>
                  <c:y val="-2.978142311429266E-2"/>
                </c:manualLayout>
              </c:layout>
              <c:spPr>
                <a:noFill/>
                <a:ln>
                  <a:noFill/>
                </a:ln>
                <a:effectLst/>
              </c:spPr>
              <c:txPr>
                <a:bodyPr rot="0" spcFirstLastPara="1" vertOverflow="ellipsis" vert="horz" wrap="square" lIns="38100" tIns="19050" rIns="38100" bIns="19050" anchor="ctr" anchorCtr="1">
                  <a:spAutoFit/>
                </a:bodyPr>
                <a:lstStyle/>
                <a:p>
                  <a:pPr>
                    <a:defRPr sz="900" b="1" i="0" u="none" strike="noStrike" kern="1200" spc="0" baseline="0">
                      <a:solidFill>
                        <a:schemeClr val="accent2"/>
                      </a:solidFill>
                      <a:latin typeface="+mn-lt"/>
                      <a:ea typeface="+mn-ea"/>
                      <a:cs typeface="+mn-cs"/>
                    </a:defRPr>
                  </a:pPr>
                  <a:endParaRPr lang="es-CO"/>
                </a:p>
              </c:txPr>
              <c:dLblPos val="bestFit"/>
              <c:showLegendKey val="0"/>
              <c:showVal val="1"/>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3-E280-4D71-ADBA-67A110B718A9}"/>
                </c:ext>
              </c:extLst>
            </c:dLbl>
            <c:spPr>
              <a:noFill/>
              <a:ln>
                <a:noFill/>
              </a:ln>
              <a:effectLst/>
            </c:spPr>
            <c:txPr>
              <a:bodyPr rot="0" spcFirstLastPara="1" vertOverflow="ellipsis" vert="horz" wrap="square" lIns="38100" tIns="19050" rIns="38100" bIns="19050" anchor="ctr" anchorCtr="1">
                <a:spAutoFit/>
              </a:bodyPr>
              <a:lstStyle/>
              <a:p>
                <a:pPr>
                  <a:defRPr sz="900" b="1" i="0" u="none" strike="noStrike" kern="1200" spc="0" baseline="0">
                    <a:solidFill>
                      <a:schemeClr val="accent1"/>
                    </a:solidFill>
                    <a:latin typeface="+mn-lt"/>
                    <a:ea typeface="+mn-ea"/>
                    <a:cs typeface="+mn-cs"/>
                  </a:defRPr>
                </a:pPr>
                <a:endParaRPr lang="es-CO"/>
              </a:p>
            </c:txPr>
            <c:dLblPos val="outEnd"/>
            <c:showLegendKey val="0"/>
            <c:showVal val="1"/>
            <c:showCatName val="1"/>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Hoja11!$B$92:$B$93</c:f>
              <c:strCache>
                <c:ptCount val="2"/>
                <c:pt idx="0">
                  <c:v>Bancos Nacionales</c:v>
                </c:pt>
                <c:pt idx="1">
                  <c:v>FIC</c:v>
                </c:pt>
              </c:strCache>
            </c:strRef>
          </c:cat>
          <c:val>
            <c:numRef>
              <c:f>Hoja11!$C$92:$C$93</c:f>
              <c:numCache>
                <c:formatCode>_(* #,##0.00_);_(* \(#,##0.00\);_(* "-"??_);_(@_)</c:formatCode>
                <c:ptCount val="2"/>
                <c:pt idx="0">
                  <c:v>321</c:v>
                </c:pt>
                <c:pt idx="1">
                  <c:v>2751</c:v>
                </c:pt>
              </c:numCache>
            </c:numRef>
          </c:val>
          <c:extLst>
            <c:ext xmlns:c16="http://schemas.microsoft.com/office/drawing/2014/chart" uri="{C3380CC4-5D6E-409C-BE32-E72D297353CC}">
              <c16:uniqueId val="{00000004-E280-4D71-ADBA-67A110B718A9}"/>
            </c:ext>
          </c:extLst>
        </c:ser>
        <c:dLbls>
          <c:dLblPos val="outEnd"/>
          <c:showLegendKey val="0"/>
          <c:showVal val="0"/>
          <c:showCatName val="1"/>
          <c:showSerName val="0"/>
          <c:showPercent val="0"/>
          <c:showBubbleSize val="0"/>
          <c:showLeaderLines val="1"/>
        </c:dLbls>
      </c:pie3D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s-CO"/>
    </a:p>
  </c:txPr>
  <c:externalData r:id="rId4">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600" b="1" i="0" u="none" strike="noStrike" kern="1200" cap="all" baseline="0">
                <a:solidFill>
                  <a:schemeClr val="tx1">
                    <a:lumMod val="65000"/>
                    <a:lumOff val="35000"/>
                  </a:schemeClr>
                </a:solidFill>
                <a:latin typeface="+mn-lt"/>
                <a:ea typeface="+mn-ea"/>
                <a:cs typeface="+mn-cs"/>
              </a:defRPr>
            </a:pPr>
            <a:r>
              <a:rPr lang="en-US" sz="1200" dirty="0"/>
              <a:t>PORTAFOLIO DE INVERSIONES RECURSOS TERCEROS </a:t>
            </a:r>
          </a:p>
        </c:rich>
      </c:tx>
      <c:overlay val="0"/>
      <c:spPr>
        <a:noFill/>
        <a:ln>
          <a:noFill/>
        </a:ln>
        <a:effectLst/>
      </c:spPr>
      <c:txPr>
        <a:bodyPr rot="0" spcFirstLastPara="1" vertOverflow="ellipsis" vert="horz" wrap="square" anchor="ctr" anchorCtr="1"/>
        <a:lstStyle/>
        <a:p>
          <a:pPr>
            <a:defRPr sz="1600" b="1" i="0" u="none" strike="noStrike" kern="1200" cap="all" baseline="0">
              <a:solidFill>
                <a:schemeClr val="tx1">
                  <a:lumMod val="65000"/>
                  <a:lumOff val="35000"/>
                </a:schemeClr>
              </a:solidFill>
              <a:latin typeface="+mn-lt"/>
              <a:ea typeface="+mn-ea"/>
              <a:cs typeface="+mn-cs"/>
            </a:defRPr>
          </a:pPr>
          <a:endParaRPr lang="es-CO"/>
        </a:p>
      </c:txPr>
    </c:title>
    <c:autoTitleDeleted val="0"/>
    <c:view3D>
      <c:rotX val="20"/>
      <c:rotY val="140"/>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pie3DChart>
        <c:varyColors val="1"/>
        <c:ser>
          <c:idx val="0"/>
          <c:order val="0"/>
          <c:tx>
            <c:strRef>
              <c:f>Hoja11!$I$53</c:f>
              <c:strCache>
                <c:ptCount val="1"/>
                <c:pt idx="0">
                  <c:v>RECURSOS TERCEROS </c:v>
                </c:pt>
              </c:strCache>
            </c:strRef>
          </c:tx>
          <c:dPt>
            <c:idx val="0"/>
            <c:bubble3D val="0"/>
            <c:explosion val="3"/>
            <c:spPr>
              <a:solidFill>
                <a:schemeClr val="accent1"/>
              </a:solidFill>
              <a:ln>
                <a:noFill/>
              </a:ln>
              <a:effectLst>
                <a:outerShdw blurRad="88900" sx="102000" sy="102000" algn="ctr" rotWithShape="0">
                  <a:prstClr val="black">
                    <a:alpha val="10000"/>
                  </a:prstClr>
                </a:outerShdw>
              </a:effectLst>
              <a:scene3d>
                <a:camera prst="orthographicFront"/>
                <a:lightRig rig="threePt" dir="t"/>
              </a:scene3d>
              <a:sp3d>
                <a:bevelT w="127000" h="127000"/>
                <a:bevelB w="127000" h="127000"/>
              </a:sp3d>
            </c:spPr>
            <c:extLst>
              <c:ext xmlns:c16="http://schemas.microsoft.com/office/drawing/2014/chart" uri="{C3380CC4-5D6E-409C-BE32-E72D297353CC}">
                <c16:uniqueId val="{00000001-01C3-4076-9697-DCDEFC3F88D4}"/>
              </c:ext>
            </c:extLst>
          </c:dPt>
          <c:dPt>
            <c:idx val="1"/>
            <c:bubble3D val="0"/>
            <c:spPr>
              <a:solidFill>
                <a:schemeClr val="accent2"/>
              </a:solidFill>
              <a:ln>
                <a:noFill/>
              </a:ln>
              <a:effectLst>
                <a:outerShdw blurRad="88900" sx="102000" sy="102000" algn="ctr" rotWithShape="0">
                  <a:prstClr val="black">
                    <a:alpha val="10000"/>
                  </a:prstClr>
                </a:outerShdw>
              </a:effectLst>
              <a:scene3d>
                <a:camera prst="orthographicFront"/>
                <a:lightRig rig="threePt" dir="t"/>
              </a:scene3d>
              <a:sp3d>
                <a:bevelT w="127000" h="127000"/>
                <a:bevelB w="127000" h="127000"/>
              </a:sp3d>
            </c:spPr>
            <c:extLst>
              <c:ext xmlns:c16="http://schemas.microsoft.com/office/drawing/2014/chart" uri="{C3380CC4-5D6E-409C-BE32-E72D297353CC}">
                <c16:uniqueId val="{00000003-01C3-4076-9697-DCDEFC3F88D4}"/>
              </c:ext>
            </c:extLst>
          </c:dPt>
          <c:dLbls>
            <c:dLbl>
              <c:idx val="0"/>
              <c:spPr>
                <a:noFill/>
                <a:ln>
                  <a:noFill/>
                </a:ln>
                <a:effectLst/>
              </c:spPr>
              <c:txPr>
                <a:bodyPr rot="0" spcFirstLastPara="1" vertOverflow="ellipsis" vert="horz" wrap="square" lIns="38100" tIns="19050" rIns="38100" bIns="19050" anchor="ctr" anchorCtr="1">
                  <a:spAutoFit/>
                </a:bodyPr>
                <a:lstStyle/>
                <a:p>
                  <a:pPr>
                    <a:defRPr sz="900" b="1" i="0" u="none" strike="noStrike" kern="1200" spc="0" baseline="0">
                      <a:solidFill>
                        <a:schemeClr val="accent1"/>
                      </a:solidFill>
                      <a:latin typeface="+mn-lt"/>
                      <a:ea typeface="+mn-ea"/>
                      <a:cs typeface="+mn-cs"/>
                    </a:defRPr>
                  </a:pPr>
                  <a:endParaRPr lang="es-CO"/>
                </a:p>
              </c:txPr>
              <c:dLblPos val="outEnd"/>
              <c:showLegendKey val="0"/>
              <c:showVal val="1"/>
              <c:showCatName val="1"/>
              <c:showSerName val="0"/>
              <c:showPercent val="1"/>
              <c:showBubbleSize val="0"/>
              <c:extLst>
                <c:ext xmlns:c16="http://schemas.microsoft.com/office/drawing/2014/chart" uri="{C3380CC4-5D6E-409C-BE32-E72D297353CC}">
                  <c16:uniqueId val="{00000001-01C3-4076-9697-DCDEFC3F88D4}"/>
                </c:ext>
              </c:extLst>
            </c:dLbl>
            <c:dLbl>
              <c:idx val="1"/>
              <c:layout>
                <c:manualLayout>
                  <c:x val="-1.9691474392684708E-2"/>
                  <c:y val="-3.9708579671786745E-2"/>
                </c:manualLayout>
              </c:layout>
              <c:spPr>
                <a:noFill/>
                <a:ln>
                  <a:noFill/>
                </a:ln>
                <a:effectLst/>
              </c:spPr>
              <c:txPr>
                <a:bodyPr rot="0" spcFirstLastPara="1" vertOverflow="ellipsis" vert="horz" wrap="square" lIns="38100" tIns="19050" rIns="38100" bIns="19050" anchor="ctr" anchorCtr="1">
                  <a:spAutoFit/>
                </a:bodyPr>
                <a:lstStyle/>
                <a:p>
                  <a:pPr>
                    <a:defRPr sz="900" b="1" i="0" u="none" strike="noStrike" kern="1200" spc="0" baseline="0">
                      <a:solidFill>
                        <a:schemeClr val="accent2"/>
                      </a:solidFill>
                      <a:latin typeface="+mn-lt"/>
                      <a:ea typeface="+mn-ea"/>
                      <a:cs typeface="+mn-cs"/>
                    </a:defRPr>
                  </a:pPr>
                  <a:endParaRPr lang="es-CO"/>
                </a:p>
              </c:txPr>
              <c:dLblPos val="bestFit"/>
              <c:showLegendKey val="0"/>
              <c:showVal val="1"/>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3-01C3-4076-9697-DCDEFC3F88D4}"/>
                </c:ext>
              </c:extLst>
            </c:dLbl>
            <c:spPr>
              <a:noFill/>
              <a:ln>
                <a:noFill/>
              </a:ln>
              <a:effectLst/>
            </c:spPr>
            <c:txPr>
              <a:bodyPr rot="0" spcFirstLastPara="1" vertOverflow="ellipsis" vert="horz" wrap="square" lIns="38100" tIns="19050" rIns="38100" bIns="19050" anchor="ctr" anchorCtr="1">
                <a:spAutoFit/>
              </a:bodyPr>
              <a:lstStyle/>
              <a:p>
                <a:pPr>
                  <a:defRPr sz="900" b="1" i="0" u="none" strike="noStrike" kern="1200" spc="0" baseline="0">
                    <a:solidFill>
                      <a:schemeClr val="accent1"/>
                    </a:solidFill>
                    <a:latin typeface="+mn-lt"/>
                    <a:ea typeface="+mn-ea"/>
                    <a:cs typeface="+mn-cs"/>
                  </a:defRPr>
                </a:pPr>
                <a:endParaRPr lang="es-CO"/>
              </a:p>
            </c:txPr>
            <c:dLblPos val="outEnd"/>
            <c:showLegendKey val="0"/>
            <c:showVal val="1"/>
            <c:showCatName val="1"/>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Hoja11!$H$54:$H$55</c:f>
              <c:strCache>
                <c:ptCount val="2"/>
                <c:pt idx="0">
                  <c:v>Bancos Nacionales</c:v>
                </c:pt>
                <c:pt idx="1">
                  <c:v>FIC</c:v>
                </c:pt>
              </c:strCache>
            </c:strRef>
          </c:cat>
          <c:val>
            <c:numRef>
              <c:f>Hoja11!$I$54:$I$55</c:f>
              <c:numCache>
                <c:formatCode>_(* #,##0.00_);_(* \(#,##0.00\);_(* "-"??_);_(@_)</c:formatCode>
                <c:ptCount val="2"/>
                <c:pt idx="0">
                  <c:v>39</c:v>
                </c:pt>
                <c:pt idx="1">
                  <c:v>3885</c:v>
                </c:pt>
              </c:numCache>
            </c:numRef>
          </c:val>
          <c:extLst>
            <c:ext xmlns:c16="http://schemas.microsoft.com/office/drawing/2014/chart" uri="{C3380CC4-5D6E-409C-BE32-E72D297353CC}">
              <c16:uniqueId val="{00000004-01C3-4076-9697-DCDEFC3F88D4}"/>
            </c:ext>
          </c:extLst>
        </c:ser>
        <c:dLbls>
          <c:dLblPos val="outEnd"/>
          <c:showLegendKey val="0"/>
          <c:showVal val="0"/>
          <c:showCatName val="1"/>
          <c:showSerName val="0"/>
          <c:showPercent val="0"/>
          <c:showBubbleSize val="0"/>
          <c:showLeaderLines val="1"/>
        </c:dLbls>
      </c:pie3D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s-CO"/>
    </a:p>
  </c:txPr>
  <c:externalData r:id="rId4">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00" b="1" i="0" u="none" strike="noStrike" kern="1200" baseline="0">
                <a:solidFill>
                  <a:schemeClr val="dk1">
                    <a:lumMod val="75000"/>
                    <a:lumOff val="25000"/>
                  </a:schemeClr>
                </a:solidFill>
                <a:latin typeface="+mn-lt"/>
                <a:ea typeface="+mn-ea"/>
                <a:cs typeface="+mn-cs"/>
              </a:defRPr>
            </a:pPr>
            <a:r>
              <a:rPr lang="es-CO" dirty="0"/>
              <a:t>Modalidades</a:t>
            </a:r>
            <a:r>
              <a:rPr lang="es-CO" baseline="0" dirty="0"/>
              <a:t> de Educación Superior </a:t>
            </a:r>
            <a:endParaRPr lang="es-CO" dirty="0"/>
          </a:p>
        </c:rich>
      </c:tx>
      <c:overlay val="0"/>
      <c:spPr>
        <a:noFill/>
        <a:ln>
          <a:noFill/>
        </a:ln>
        <a:effectLst/>
      </c:spPr>
      <c:txPr>
        <a:bodyPr rot="0" spcFirstLastPara="1" vertOverflow="ellipsis" vert="horz" wrap="square" anchor="ctr" anchorCtr="1"/>
        <a:lstStyle/>
        <a:p>
          <a:pPr>
            <a:defRPr sz="1800" b="1" i="0" u="none" strike="noStrike" kern="1200" baseline="0">
              <a:solidFill>
                <a:schemeClr val="dk1">
                  <a:lumMod val="75000"/>
                  <a:lumOff val="25000"/>
                </a:schemeClr>
              </a:solidFill>
              <a:latin typeface="+mn-lt"/>
              <a:ea typeface="+mn-ea"/>
              <a:cs typeface="+mn-cs"/>
            </a:defRPr>
          </a:pPr>
          <a:endParaRPr lang="es-CO"/>
        </a:p>
      </c:txPr>
    </c:title>
    <c:autoTitleDeleted val="0"/>
    <c:plotArea>
      <c:layout/>
      <c:barChart>
        <c:barDir val="col"/>
        <c:grouping val="clustered"/>
        <c:varyColors val="0"/>
        <c:ser>
          <c:idx val="0"/>
          <c:order val="0"/>
          <c:tx>
            <c:strRef>
              <c:f>Hoja3!$E$3</c:f>
              <c:strCache>
                <c:ptCount val="1"/>
                <c:pt idx="0">
                  <c:v>ESTUDIAN ACTUALMENTE</c:v>
                </c:pt>
              </c:strCache>
            </c:strRef>
          </c:tx>
          <c:spPr>
            <a:solidFill>
              <a:schemeClr val="accent1">
                <a:alpha val="85000"/>
              </a:schemeClr>
            </a:solidFill>
            <a:ln w="9525" cap="flat" cmpd="sng" algn="ctr">
              <a:solidFill>
                <a:schemeClr val="lt1">
                  <a:alpha val="50000"/>
                </a:schemeClr>
              </a:solidFill>
              <a:round/>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tx1"/>
                    </a:solidFill>
                    <a:latin typeface="+mn-lt"/>
                    <a:ea typeface="+mn-ea"/>
                    <a:cs typeface="+mn-cs"/>
                  </a:defRPr>
                </a:pPr>
                <a:endParaRPr lang="es-CO"/>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dk1">
                          <a:lumMod val="50000"/>
                          <a:lumOff val="50000"/>
                        </a:schemeClr>
                      </a:solidFill>
                    </a:ln>
                    <a:effectLst/>
                  </c:spPr>
                </c15:leaderLines>
              </c:ext>
            </c:extLst>
          </c:dLbls>
          <c:cat>
            <c:strRef>
              <c:f>Hoja3!$D$4:$D$8</c:f>
              <c:strCache>
                <c:ptCount val="5"/>
                <c:pt idx="0">
                  <c:v>MAESTRIA</c:v>
                </c:pt>
                <c:pt idx="1">
                  <c:v>ESPECIALIZACIÓN</c:v>
                </c:pt>
                <c:pt idx="2">
                  <c:v>PREGRADO</c:v>
                </c:pt>
                <c:pt idx="3">
                  <c:v>TECNOLOGO</c:v>
                </c:pt>
                <c:pt idx="4">
                  <c:v>TECNICO</c:v>
                </c:pt>
              </c:strCache>
            </c:strRef>
          </c:cat>
          <c:val>
            <c:numRef>
              <c:f>Hoja3!$E$4:$E$8</c:f>
              <c:numCache>
                <c:formatCode>General</c:formatCode>
                <c:ptCount val="5"/>
                <c:pt idx="0">
                  <c:v>3</c:v>
                </c:pt>
                <c:pt idx="1">
                  <c:v>18</c:v>
                </c:pt>
                <c:pt idx="2">
                  <c:v>37</c:v>
                </c:pt>
                <c:pt idx="3">
                  <c:v>5</c:v>
                </c:pt>
                <c:pt idx="4">
                  <c:v>1</c:v>
                </c:pt>
              </c:numCache>
            </c:numRef>
          </c:val>
          <c:extLst>
            <c:ext xmlns:c16="http://schemas.microsoft.com/office/drawing/2014/chart" uri="{C3380CC4-5D6E-409C-BE32-E72D297353CC}">
              <c16:uniqueId val="{00000000-3ADE-413D-AA37-5D886B1452F6}"/>
            </c:ext>
          </c:extLst>
        </c:ser>
        <c:ser>
          <c:idx val="1"/>
          <c:order val="1"/>
          <c:tx>
            <c:strRef>
              <c:f>Hoja3!$F$3</c:f>
              <c:strCache>
                <c:ptCount val="1"/>
                <c:pt idx="0">
                  <c:v>PROYECCION ESTUDIOS 2020</c:v>
                </c:pt>
              </c:strCache>
            </c:strRef>
          </c:tx>
          <c:spPr>
            <a:solidFill>
              <a:schemeClr val="accent2">
                <a:alpha val="85000"/>
              </a:schemeClr>
            </a:solidFill>
            <a:ln w="9525" cap="flat" cmpd="sng" algn="ctr">
              <a:solidFill>
                <a:schemeClr val="lt1">
                  <a:alpha val="50000"/>
                </a:schemeClr>
              </a:solidFill>
              <a:round/>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tx1"/>
                    </a:solidFill>
                    <a:latin typeface="+mn-lt"/>
                    <a:ea typeface="+mn-ea"/>
                    <a:cs typeface="+mn-cs"/>
                  </a:defRPr>
                </a:pPr>
                <a:endParaRPr lang="es-CO"/>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dk1">
                          <a:lumMod val="50000"/>
                          <a:lumOff val="50000"/>
                        </a:schemeClr>
                      </a:solidFill>
                    </a:ln>
                    <a:effectLst/>
                  </c:spPr>
                </c15:leaderLines>
              </c:ext>
            </c:extLst>
          </c:dLbls>
          <c:cat>
            <c:strRef>
              <c:f>Hoja3!$D$4:$D$8</c:f>
              <c:strCache>
                <c:ptCount val="5"/>
                <c:pt idx="0">
                  <c:v>MAESTRIA</c:v>
                </c:pt>
                <c:pt idx="1">
                  <c:v>ESPECIALIZACIÓN</c:v>
                </c:pt>
                <c:pt idx="2">
                  <c:v>PREGRADO</c:v>
                </c:pt>
                <c:pt idx="3">
                  <c:v>TECNOLOGO</c:v>
                </c:pt>
                <c:pt idx="4">
                  <c:v>TECNICO</c:v>
                </c:pt>
              </c:strCache>
            </c:strRef>
          </c:cat>
          <c:val>
            <c:numRef>
              <c:f>Hoja3!$F$4:$F$8</c:f>
              <c:numCache>
                <c:formatCode>General</c:formatCode>
                <c:ptCount val="5"/>
                <c:pt idx="0">
                  <c:v>15</c:v>
                </c:pt>
                <c:pt idx="1">
                  <c:v>43</c:v>
                </c:pt>
                <c:pt idx="2">
                  <c:v>12</c:v>
                </c:pt>
                <c:pt idx="4">
                  <c:v>3</c:v>
                </c:pt>
              </c:numCache>
            </c:numRef>
          </c:val>
          <c:extLst>
            <c:ext xmlns:c16="http://schemas.microsoft.com/office/drawing/2014/chart" uri="{C3380CC4-5D6E-409C-BE32-E72D297353CC}">
              <c16:uniqueId val="{00000001-3ADE-413D-AA37-5D886B1452F6}"/>
            </c:ext>
          </c:extLst>
        </c:ser>
        <c:dLbls>
          <c:dLblPos val="inEnd"/>
          <c:showLegendKey val="0"/>
          <c:showVal val="1"/>
          <c:showCatName val="0"/>
          <c:showSerName val="0"/>
          <c:showPercent val="0"/>
          <c:showBubbleSize val="0"/>
        </c:dLbls>
        <c:gapWidth val="65"/>
        <c:axId val="1894401935"/>
        <c:axId val="2021683039"/>
      </c:barChart>
      <c:catAx>
        <c:axId val="1894401935"/>
        <c:scaling>
          <c:orientation val="minMax"/>
        </c:scaling>
        <c:delete val="0"/>
        <c:axPos val="b"/>
        <c:numFmt formatCode="General" sourceLinked="1"/>
        <c:majorTickMark val="none"/>
        <c:minorTickMark val="none"/>
        <c:tickLblPos val="nextTo"/>
        <c:spPr>
          <a:noFill/>
          <a:ln w="19050" cap="flat" cmpd="sng" algn="ctr">
            <a:solidFill>
              <a:schemeClr val="dk1">
                <a:lumMod val="75000"/>
                <a:lumOff val="25000"/>
              </a:schemeClr>
            </a:solidFill>
            <a:round/>
          </a:ln>
          <a:effectLst/>
        </c:spPr>
        <c:txPr>
          <a:bodyPr rot="-60000000" spcFirstLastPara="1" vertOverflow="ellipsis" vert="horz" wrap="square" anchor="ctr" anchorCtr="1"/>
          <a:lstStyle/>
          <a:p>
            <a:pPr>
              <a:defRPr sz="900" b="0" i="0" u="none" strike="noStrike" kern="1200" cap="all" baseline="0">
                <a:solidFill>
                  <a:schemeClr val="dk1">
                    <a:lumMod val="75000"/>
                    <a:lumOff val="25000"/>
                  </a:schemeClr>
                </a:solidFill>
                <a:latin typeface="+mn-lt"/>
                <a:ea typeface="+mn-ea"/>
                <a:cs typeface="+mn-cs"/>
              </a:defRPr>
            </a:pPr>
            <a:endParaRPr lang="es-CO"/>
          </a:p>
        </c:txPr>
        <c:crossAx val="2021683039"/>
        <c:crosses val="autoZero"/>
        <c:auto val="1"/>
        <c:lblAlgn val="ctr"/>
        <c:lblOffset val="100"/>
        <c:noMultiLvlLbl val="0"/>
      </c:catAx>
      <c:valAx>
        <c:axId val="2021683039"/>
        <c:scaling>
          <c:orientation val="minMax"/>
        </c:scaling>
        <c:delete val="1"/>
        <c:axPos val="l"/>
        <c:majorGridlines>
          <c:spPr>
            <a:ln w="9525" cap="flat" cmpd="sng" algn="ctr">
              <a:gradFill>
                <a:gsLst>
                  <a:gs pos="100000">
                    <a:schemeClr val="dk1">
                      <a:lumMod val="95000"/>
                      <a:lumOff val="5000"/>
                      <a:alpha val="42000"/>
                    </a:schemeClr>
                  </a:gs>
                  <a:gs pos="0">
                    <a:schemeClr val="lt1">
                      <a:lumMod val="75000"/>
                      <a:alpha val="36000"/>
                    </a:schemeClr>
                  </a:gs>
                </a:gsLst>
                <a:lin ang="5400000" scaled="0"/>
              </a:gradFill>
              <a:round/>
            </a:ln>
            <a:effectLst/>
          </c:spPr>
        </c:majorGridlines>
        <c:numFmt formatCode="General" sourceLinked="1"/>
        <c:majorTickMark val="none"/>
        <c:minorTickMark val="none"/>
        <c:tickLblPos val="nextTo"/>
        <c:crossAx val="1894401935"/>
        <c:crosses val="autoZero"/>
        <c:crossBetween val="between"/>
      </c:valAx>
      <c:spPr>
        <a:noFill/>
        <a:ln>
          <a:noFill/>
        </a:ln>
        <a:effectLst/>
      </c:spPr>
    </c:plotArea>
    <c:legend>
      <c:legendPos val="b"/>
      <c:overlay val="0"/>
      <c:spPr>
        <a:solidFill>
          <a:schemeClr val="lt1">
            <a:lumMod val="95000"/>
            <a:alpha val="39000"/>
          </a:schemeClr>
        </a:solidFill>
        <a:ln>
          <a:noFill/>
        </a:ln>
        <a:effectLst/>
      </c:spPr>
      <c:txPr>
        <a:bodyPr rot="0" spcFirstLastPara="1" vertOverflow="ellipsis" vert="horz" wrap="square" anchor="ctr" anchorCtr="1"/>
        <a:lstStyle/>
        <a:p>
          <a:pPr>
            <a:defRPr sz="900" b="0" i="0" u="none" strike="noStrike" kern="1200" baseline="0">
              <a:solidFill>
                <a:schemeClr val="dk1">
                  <a:lumMod val="75000"/>
                  <a:lumOff val="25000"/>
                </a:schemeClr>
              </a:solidFill>
              <a:latin typeface="+mn-lt"/>
              <a:ea typeface="+mn-ea"/>
              <a:cs typeface="+mn-cs"/>
            </a:defRPr>
          </a:pPr>
          <a:endParaRPr lang="es-CO"/>
        </a:p>
      </c:txPr>
    </c:legend>
    <c:plotVisOnly val="1"/>
    <c:dispBlanksAs val="gap"/>
    <c:showDLblsOverMax val="0"/>
  </c:chart>
  <c: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a:effectLst/>
  </c:spPr>
  <c:txPr>
    <a:bodyPr/>
    <a:lstStyle/>
    <a:p>
      <a:pPr>
        <a:defRPr/>
      </a:pPr>
      <a:endParaRPr lang="es-CO"/>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9">
  <cs:axisTitle>
    <cs:lnRef idx="0"/>
    <cs:fillRef idx="0"/>
    <cs:effectRef idx="0"/>
    <cs:fontRef idx="minor">
      <a:schemeClr val="tx1">
        <a:lumMod val="65000"/>
        <a:lumOff val="35000"/>
      </a:schemeClr>
    </cs:fontRef>
    <cs:defRPr sz="900" kern="1200" cap="all"/>
  </cs:axisTitle>
  <cs:categoryAxis>
    <cs:lnRef idx="0"/>
    <cs:fillRef idx="0"/>
    <cs:effectRef idx="0"/>
    <cs:fontRef idx="minor">
      <a:schemeClr val="tx1">
        <a:lumMod val="65000"/>
        <a:lumOff val="35000"/>
      </a:schemeClr>
    </cs:fontRef>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cs:styleClr val="auto"/>
    </cs:fontRef>
    <cs:defRPr sz="1000" b="1" i="0" u="none" strike="noStrike" kern="1200" spc="0" baseline="0"/>
  </cs:dataLabel>
  <cs:dataLabelCallout>
    <cs:lnRef idx="0">
      <cs:styleClr val="auto"/>
    </cs:lnRef>
    <cs:fillRef idx="0"/>
    <cs:effectRef idx="0"/>
    <cs:fontRef idx="minor">
      <cs:styleClr val="auto"/>
    </cs:fontRef>
    <cs:spPr>
      <a:solidFill>
        <a:schemeClr val="lt1"/>
      </a:solidFill>
      <a:ln>
        <a:solidFill>
          <a:schemeClr val="phClr"/>
        </a:solidFill>
      </a:ln>
    </cs:spPr>
    <cs:defRPr sz="1000" b="1"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a:effectLst>
        <a:outerShdw blurRad="63500" sx="102000" sy="102000" algn="ctr" rotWithShape="0">
          <a:prstClr val="black">
            <a:alpha val="20000"/>
          </a:prstClr>
        </a:outerShdw>
      </a:effectLst>
    </cs:spPr>
  </cs:dataPoint>
  <cs:dataPoint3D>
    <cs:lnRef idx="0"/>
    <cs:fillRef idx="0">
      <cs:styleClr val="auto"/>
    </cs:fillRef>
    <cs:effectRef idx="0"/>
    <cs:fontRef idx="minor">
      <a:schemeClr val="dk1"/>
    </cs:fontRef>
    <cs:spPr>
      <a:solidFill>
        <a:schemeClr val="phClr"/>
      </a:solidFill>
      <a:effectLst>
        <a:outerShdw blurRad="88900" sx="102000" sy="102000" algn="ctr" rotWithShape="0">
          <a:prstClr val="black">
            <a:alpha val="10000"/>
          </a:prstClr>
        </a:outerShdw>
      </a:effectLst>
      <a:scene3d>
        <a:camera prst="orthographicFront"/>
        <a:lightRig rig="threePt" dir="t"/>
      </a:scene3d>
      <a:sp3d>
        <a:bevelT w="127000" h="127000"/>
        <a:bevelB w="127000" h="127000"/>
      </a:sp3d>
    </cs:spPr>
  </cs:dataPoint3D>
  <cs:dataPointLine>
    <cs:lnRef idx="0">
      <cs:styleClr val="auto"/>
    </cs:lnRef>
    <cs:fillRef idx="0"/>
    <cs:effectRef idx="0"/>
    <cs:fontRef idx="minor">
      <a:schemeClr val="dk1"/>
    </cs:fontRef>
    <cs:spPr>
      <a:ln w="28575" cap="rnd">
        <a:solidFill>
          <a:schemeClr val="phClr"/>
        </a:solidFill>
        <a:round/>
      </a:ln>
    </cs:spPr>
  </cs:dataPointLine>
  <cs:dataPointMarker>
    <cs:lnRef idx="0"/>
    <cs:fillRef idx="0">
      <cs:styleClr val="auto"/>
    </cs:fillRef>
    <cs:effectRef idx="0"/>
    <cs:fontRef idx="minor">
      <a:schemeClr val="dk1"/>
    </cs:fontRef>
    <cs:spPr>
      <a:solidFill>
        <a:schemeClr val="phClr"/>
      </a:solidFill>
      <a:ln w="9525">
        <a:solidFill>
          <a:schemeClr val="lt1"/>
        </a:solidFill>
      </a:ln>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600" b="1" kern="1200" cap="all" baseline="0"/>
  </cs:title>
  <cs:trendline>
    <cs:lnRef idx="0">
      <cs:styleClr val="auto"/>
    </cs:lnRef>
    <cs:fillRef idx="0"/>
    <cs:effectRef idx="0"/>
    <cs:fontRef idx="minor">
      <a:schemeClr val="tx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59">
  <cs:axisTitle>
    <cs:lnRef idx="0"/>
    <cs:fillRef idx="0"/>
    <cs:effectRef idx="0"/>
    <cs:fontRef idx="minor">
      <a:schemeClr val="tx1">
        <a:lumMod val="65000"/>
        <a:lumOff val="35000"/>
      </a:schemeClr>
    </cs:fontRef>
    <cs:defRPr sz="900" kern="1200" cap="all"/>
  </cs:axisTitle>
  <cs:categoryAxis>
    <cs:lnRef idx="0"/>
    <cs:fillRef idx="0"/>
    <cs:effectRef idx="0"/>
    <cs:fontRef idx="minor">
      <a:schemeClr val="tx1">
        <a:lumMod val="65000"/>
        <a:lumOff val="35000"/>
      </a:schemeClr>
    </cs:fontRef>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cs:styleClr val="auto"/>
    </cs:fontRef>
    <cs:defRPr sz="1000" b="1" i="0" u="none" strike="noStrike" kern="1200" spc="0" baseline="0"/>
  </cs:dataLabel>
  <cs:dataLabelCallout>
    <cs:lnRef idx="0">
      <cs:styleClr val="auto"/>
    </cs:lnRef>
    <cs:fillRef idx="0"/>
    <cs:effectRef idx="0"/>
    <cs:fontRef idx="minor">
      <cs:styleClr val="auto"/>
    </cs:fontRef>
    <cs:spPr>
      <a:solidFill>
        <a:schemeClr val="lt1"/>
      </a:solidFill>
      <a:ln>
        <a:solidFill>
          <a:schemeClr val="phClr"/>
        </a:solidFill>
      </a:ln>
    </cs:spPr>
    <cs:defRPr sz="1000" b="1"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a:effectLst>
        <a:outerShdw blurRad="63500" sx="102000" sy="102000" algn="ctr" rotWithShape="0">
          <a:prstClr val="black">
            <a:alpha val="20000"/>
          </a:prstClr>
        </a:outerShdw>
      </a:effectLst>
    </cs:spPr>
  </cs:dataPoint>
  <cs:dataPoint3D>
    <cs:lnRef idx="0"/>
    <cs:fillRef idx="0">
      <cs:styleClr val="auto"/>
    </cs:fillRef>
    <cs:effectRef idx="0"/>
    <cs:fontRef idx="minor">
      <a:schemeClr val="dk1"/>
    </cs:fontRef>
    <cs:spPr>
      <a:solidFill>
        <a:schemeClr val="phClr"/>
      </a:solidFill>
      <a:effectLst>
        <a:outerShdw blurRad="88900" sx="102000" sy="102000" algn="ctr" rotWithShape="0">
          <a:prstClr val="black">
            <a:alpha val="10000"/>
          </a:prstClr>
        </a:outerShdw>
      </a:effectLst>
      <a:scene3d>
        <a:camera prst="orthographicFront"/>
        <a:lightRig rig="threePt" dir="t"/>
      </a:scene3d>
      <a:sp3d>
        <a:bevelT w="127000" h="127000"/>
        <a:bevelB w="127000" h="127000"/>
      </a:sp3d>
    </cs:spPr>
  </cs:dataPoint3D>
  <cs:dataPointLine>
    <cs:lnRef idx="0">
      <cs:styleClr val="auto"/>
    </cs:lnRef>
    <cs:fillRef idx="0"/>
    <cs:effectRef idx="0"/>
    <cs:fontRef idx="minor">
      <a:schemeClr val="dk1"/>
    </cs:fontRef>
    <cs:spPr>
      <a:ln w="28575" cap="rnd">
        <a:solidFill>
          <a:schemeClr val="phClr"/>
        </a:solidFill>
        <a:round/>
      </a:ln>
    </cs:spPr>
  </cs:dataPointLine>
  <cs:dataPointMarker>
    <cs:lnRef idx="0"/>
    <cs:fillRef idx="0">
      <cs:styleClr val="auto"/>
    </cs:fillRef>
    <cs:effectRef idx="0"/>
    <cs:fontRef idx="minor">
      <a:schemeClr val="dk1"/>
    </cs:fontRef>
    <cs:spPr>
      <a:solidFill>
        <a:schemeClr val="phClr"/>
      </a:solidFill>
      <a:ln w="9525">
        <a:solidFill>
          <a:schemeClr val="lt1"/>
        </a:solidFill>
      </a:ln>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600" b="1" kern="1200" cap="all" baseline="0"/>
  </cs:title>
  <cs:trendline>
    <cs:lnRef idx="0">
      <cs:styleClr val="auto"/>
    </cs:lnRef>
    <cs:fillRef idx="0"/>
    <cs:effectRef idx="0"/>
    <cs:fontRef idx="minor">
      <a:schemeClr val="tx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59">
  <cs:axisTitle>
    <cs:lnRef idx="0"/>
    <cs:fillRef idx="0"/>
    <cs:effectRef idx="0"/>
    <cs:fontRef idx="minor">
      <a:schemeClr val="tx1">
        <a:lumMod val="65000"/>
        <a:lumOff val="35000"/>
      </a:schemeClr>
    </cs:fontRef>
    <cs:defRPr sz="900" kern="1200" cap="all"/>
  </cs:axisTitle>
  <cs:categoryAxis>
    <cs:lnRef idx="0"/>
    <cs:fillRef idx="0"/>
    <cs:effectRef idx="0"/>
    <cs:fontRef idx="minor">
      <a:schemeClr val="tx1">
        <a:lumMod val="65000"/>
        <a:lumOff val="35000"/>
      </a:schemeClr>
    </cs:fontRef>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cs:styleClr val="auto"/>
    </cs:fontRef>
    <cs:defRPr sz="1000" b="1" i="0" u="none" strike="noStrike" kern="1200" spc="0" baseline="0"/>
  </cs:dataLabel>
  <cs:dataLabelCallout>
    <cs:lnRef idx="0">
      <cs:styleClr val="auto"/>
    </cs:lnRef>
    <cs:fillRef idx="0"/>
    <cs:effectRef idx="0"/>
    <cs:fontRef idx="minor">
      <cs:styleClr val="auto"/>
    </cs:fontRef>
    <cs:spPr>
      <a:solidFill>
        <a:schemeClr val="lt1"/>
      </a:solidFill>
      <a:ln>
        <a:solidFill>
          <a:schemeClr val="phClr"/>
        </a:solidFill>
      </a:ln>
    </cs:spPr>
    <cs:defRPr sz="1000" b="1"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a:effectLst>
        <a:outerShdw blurRad="63500" sx="102000" sy="102000" algn="ctr" rotWithShape="0">
          <a:prstClr val="black">
            <a:alpha val="20000"/>
          </a:prstClr>
        </a:outerShdw>
      </a:effectLst>
    </cs:spPr>
  </cs:dataPoint>
  <cs:dataPoint3D>
    <cs:lnRef idx="0"/>
    <cs:fillRef idx="0">
      <cs:styleClr val="auto"/>
    </cs:fillRef>
    <cs:effectRef idx="0"/>
    <cs:fontRef idx="minor">
      <a:schemeClr val="dk1"/>
    </cs:fontRef>
    <cs:spPr>
      <a:solidFill>
        <a:schemeClr val="phClr"/>
      </a:solidFill>
      <a:effectLst>
        <a:outerShdw blurRad="88900" sx="102000" sy="102000" algn="ctr" rotWithShape="0">
          <a:prstClr val="black">
            <a:alpha val="10000"/>
          </a:prstClr>
        </a:outerShdw>
      </a:effectLst>
      <a:scene3d>
        <a:camera prst="orthographicFront"/>
        <a:lightRig rig="threePt" dir="t"/>
      </a:scene3d>
      <a:sp3d>
        <a:bevelT w="127000" h="127000"/>
        <a:bevelB w="127000" h="127000"/>
      </a:sp3d>
    </cs:spPr>
  </cs:dataPoint3D>
  <cs:dataPointLine>
    <cs:lnRef idx="0">
      <cs:styleClr val="auto"/>
    </cs:lnRef>
    <cs:fillRef idx="0"/>
    <cs:effectRef idx="0"/>
    <cs:fontRef idx="minor">
      <a:schemeClr val="dk1"/>
    </cs:fontRef>
    <cs:spPr>
      <a:ln w="28575" cap="rnd">
        <a:solidFill>
          <a:schemeClr val="phClr"/>
        </a:solidFill>
        <a:round/>
      </a:ln>
    </cs:spPr>
  </cs:dataPointLine>
  <cs:dataPointMarker>
    <cs:lnRef idx="0"/>
    <cs:fillRef idx="0">
      <cs:styleClr val="auto"/>
    </cs:fillRef>
    <cs:effectRef idx="0"/>
    <cs:fontRef idx="minor">
      <a:schemeClr val="dk1"/>
    </cs:fontRef>
    <cs:spPr>
      <a:solidFill>
        <a:schemeClr val="phClr"/>
      </a:solidFill>
      <a:ln w="9525">
        <a:solidFill>
          <a:schemeClr val="lt1"/>
        </a:solidFill>
      </a:ln>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600" b="1" kern="1200" cap="all" baseline="0"/>
  </cs:title>
  <cs:trendline>
    <cs:lnRef idx="0">
      <cs:styleClr val="auto"/>
    </cs:lnRef>
    <cs:fillRef idx="0"/>
    <cs:effectRef idx="0"/>
    <cs:fontRef idx="minor">
      <a:schemeClr val="tx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5">
  <cs:axisTitle>
    <cs:lnRef idx="0"/>
    <cs:fillRef idx="0"/>
    <cs:effectRef idx="0"/>
    <cs:fontRef idx="minor">
      <a:schemeClr val="dk1">
        <a:lumMod val="75000"/>
        <a:lumOff val="25000"/>
      </a:schemeClr>
    </cs:fontRef>
    <cs:defRPr sz="900" b="1" kern="1200"/>
  </cs:axisTitle>
  <cs:categoryAxis>
    <cs:lnRef idx="0"/>
    <cs:fillRef idx="0"/>
    <cs:effectRef idx="0"/>
    <cs:fontRef idx="minor">
      <a:schemeClr val="dk1">
        <a:lumMod val="75000"/>
        <a:lumOff val="25000"/>
      </a:schemeClr>
    </cs:fontRef>
    <cs:spPr>
      <a:ln w="19050" cap="flat" cmpd="sng" algn="ctr">
        <a:solidFill>
          <a:schemeClr val="dk1">
            <a:lumMod val="75000"/>
            <a:lumOff val="25000"/>
          </a:schemeClr>
        </a:solidFill>
        <a:round/>
      </a:ln>
    </cs:spPr>
    <cs:defRPr sz="900" kern="1200" cap="all" baseline="0"/>
  </cs:categoryAxis>
  <cs:chartArea>
    <cs:lnRef idx="0"/>
    <cs:fillRef idx="0"/>
    <cs:effectRef idx="0"/>
    <cs:fontRef idx="minor">
      <a:schemeClr val="dk1"/>
    </cs:fontRef>
    <cs: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cs:spPr>
    <cs:defRPr sz="900" kern="1200"/>
  </cs:chartArea>
  <cs:dataLabel>
    <cs:lnRef idx="0"/>
    <cs:fillRef idx="0"/>
    <cs:effectRef idx="0"/>
    <cs:fontRef idx="minor">
      <a:schemeClr val="lt1"/>
    </cs:fontRef>
    <cs:defRPr sz="900" b="1" i="0" u="none" strike="noStrike" kern="1200" baseline="0"/>
  </cs:dataLabel>
  <cs:dataLabelCallout>
    <cs:lnRef idx="0"/>
    <cs:fillRef idx="0"/>
    <cs:effectRef idx="0"/>
    <cs:fontRef idx="minor">
      <a:schemeClr val="lt1"/>
    </cs:fontRef>
    <cs:spPr>
      <a:solidFill>
        <a:schemeClr val="dk1">
          <a:lumMod val="65000"/>
          <a:lumOff val="35000"/>
          <a:alpha val="75000"/>
        </a:schemeClr>
      </a:solidFill>
    </cs:spPr>
    <cs:defRPr sz="900" b="1"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alpha val="85000"/>
        </a:schemeClr>
      </a:solidFill>
      <a:ln w="9525" cap="flat" cmpd="sng" algn="ctr">
        <a:solidFill>
          <a:schemeClr val="lt1">
            <a:alpha val="50000"/>
          </a:schemeClr>
        </a:solidFill>
        <a:round/>
      </a:ln>
    </cs:spPr>
  </cs:dataPoint>
  <cs:dataPoint3D>
    <cs:lnRef idx="0"/>
    <cs:fillRef idx="0">
      <cs:styleClr val="auto"/>
    </cs:fillRef>
    <cs:effectRef idx="0"/>
    <cs:fontRef idx="minor">
      <a:schemeClr val="dk1"/>
    </cs:fontRef>
    <cs:spPr>
      <a:solidFill>
        <a:schemeClr val="phClr">
          <a:alpha val="85000"/>
        </a:schemeClr>
      </a:solidFill>
      <a:ln w="9525" cap="flat" cmpd="sng" algn="ctr">
        <a:solidFill>
          <a:schemeClr val="lt1">
            <a:alpha val="50000"/>
          </a:schemeClr>
        </a:solidFill>
        <a:round/>
      </a:ln>
    </cs:spPr>
  </cs:dataPoint3D>
  <cs:dataPointLine>
    <cs:lnRef idx="0">
      <cs:styleClr val="auto"/>
    </cs:lnRef>
    <cs:fillRef idx="0"/>
    <cs:effectRef idx="0"/>
    <cs:fontRef idx="minor">
      <a:schemeClr val="dk1"/>
    </cs:fontRef>
    <cs:spPr>
      <a:ln w="31750" cap="rnd">
        <a:solidFill>
          <a:schemeClr val="phClr">
            <a:alpha val="85000"/>
          </a:schemeClr>
        </a:solidFill>
        <a:round/>
      </a:ln>
    </cs:spPr>
  </cs:dataPointLine>
  <cs:dataPointMarker>
    <cs:lnRef idx="0"/>
    <cs:fillRef idx="0">
      <cs:styleClr val="auto"/>
    </cs:fillRef>
    <cs:effectRef idx="0"/>
    <cs:fontRef idx="minor">
      <a:schemeClr val="dk1"/>
    </cs:fontRef>
    <cs:spPr>
      <a:solidFill>
        <a:schemeClr val="phClr">
          <a:alpha val="85000"/>
        </a:schemeClr>
      </a:solidFill>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75000"/>
        <a:lumOff val="25000"/>
      </a:schemeClr>
    </cs:fontRef>
    <cs:spPr>
      <a:ln w="9525">
        <a:solidFill>
          <a:schemeClr val="dk1">
            <a:lumMod val="35000"/>
            <a:lumOff val="65000"/>
          </a:schemeClr>
        </a:solidFill>
      </a:ln>
    </cs:spPr>
    <cs:defRPr sz="900" kern="1200"/>
  </cs:dataTable>
  <cs:downBar>
    <cs:lnRef idx="0"/>
    <cs:fillRef idx="0"/>
    <cs:effectRef idx="0"/>
    <cs:fontRef idx="minor">
      <a:schemeClr val="dk1"/>
    </cs:fontRef>
    <cs:spPr>
      <a:solidFill>
        <a:schemeClr val="dk1">
          <a:lumMod val="50000"/>
          <a:lumOff val="50000"/>
        </a:schemeClr>
      </a:solidFill>
      <a:ln w="9525">
        <a:solidFill>
          <a:schemeClr val="dk1">
            <a:lumMod val="65000"/>
            <a:lumOff val="35000"/>
          </a:schemeClr>
        </a:solidFill>
      </a:ln>
    </cs:spPr>
  </cs:downBar>
  <cs:dropLine>
    <cs:lnRef idx="0"/>
    <cs:fillRef idx="0"/>
    <cs:effectRef idx="0"/>
    <cs:fontRef idx="minor">
      <a:schemeClr val="dk1"/>
    </cs:fontRef>
    <cs:spPr>
      <a:ln w="9525">
        <a:solidFill>
          <a:schemeClr val="dk1">
            <a:lumMod val="35000"/>
            <a:lumOff val="65000"/>
          </a:schemeClr>
        </a:solidFill>
        <a:prstDash val="dash"/>
      </a:ln>
    </cs:spPr>
  </cs:dropLine>
  <cs:errorBar>
    <cs:lnRef idx="0"/>
    <cs:fillRef idx="0"/>
    <cs:effectRef idx="0"/>
    <cs:fontRef idx="minor">
      <a:schemeClr val="dk1"/>
    </cs:fontRef>
    <cs:spPr>
      <a:ln w="9525">
        <a:solidFill>
          <a:schemeClr val="dk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gradFill>
          <a:gsLst>
            <a:gs pos="100000">
              <a:schemeClr val="dk1">
                <a:lumMod val="95000"/>
                <a:lumOff val="5000"/>
                <a:alpha val="42000"/>
              </a:schemeClr>
            </a:gs>
            <a:gs pos="0">
              <a:schemeClr val="lt1">
                <a:lumMod val="75000"/>
                <a:alpha val="36000"/>
              </a:schemeClr>
            </a:gs>
          </a:gsLst>
          <a:lin ang="5400000" scaled="0"/>
        </a:gradFill>
        <a:round/>
      </a:ln>
    </cs:spPr>
  </cs:gridlineMajor>
  <cs:gridlineMinor>
    <cs:lnRef idx="0"/>
    <cs:fillRef idx="0"/>
    <cs:effectRef idx="0"/>
    <cs:fontRef idx="minor">
      <a:schemeClr val="dk1"/>
    </cs:fontRef>
    <cs:spPr>
      <a:ln>
        <a:gradFill>
          <a:gsLst>
            <a:gs pos="100000">
              <a:schemeClr val="dk1">
                <a:lumMod val="95000"/>
                <a:lumOff val="5000"/>
                <a:alpha val="42000"/>
              </a:schemeClr>
            </a:gs>
            <a:gs pos="0">
              <a:schemeClr val="lt1">
                <a:lumMod val="75000"/>
                <a:alpha val="36000"/>
              </a:schemeClr>
            </a:gs>
          </a:gsLst>
          <a:lin ang="5400000" scaled="0"/>
        </a:gradFill>
      </a:ln>
    </cs:spPr>
  </cs:gridlineMinor>
  <cs:hiLoLine>
    <cs:lnRef idx="0"/>
    <cs:fillRef idx="0"/>
    <cs:effectRef idx="0"/>
    <cs:fontRef idx="minor">
      <a:schemeClr val="dk1"/>
    </cs:fontRef>
    <cs:spPr>
      <a:ln w="9525">
        <a:solidFill>
          <a:schemeClr val="dk1">
            <a:lumMod val="35000"/>
            <a:lumOff val="65000"/>
          </a:schemeClr>
        </a:solidFill>
        <a:prstDash val="dash"/>
      </a:ln>
    </cs:spPr>
  </cs:hiLoLine>
  <cs:leaderLine>
    <cs:lnRef idx="0"/>
    <cs:fillRef idx="0"/>
    <cs:effectRef idx="0"/>
    <cs:fontRef idx="minor">
      <a:schemeClr val="dk1"/>
    </cs:fontRef>
    <cs:spPr>
      <a:ln w="9525">
        <a:solidFill>
          <a:schemeClr val="dk1">
            <a:lumMod val="50000"/>
            <a:lumOff val="50000"/>
          </a:schemeClr>
        </a:solidFill>
      </a:ln>
    </cs:spPr>
  </cs:leaderLine>
  <cs:legend>
    <cs:lnRef idx="0"/>
    <cs:fillRef idx="0"/>
    <cs:effectRef idx="0"/>
    <cs:fontRef idx="minor">
      <a:schemeClr val="dk1">
        <a:lumMod val="75000"/>
        <a:lumOff val="25000"/>
      </a:schemeClr>
    </cs:fontRef>
    <cs:spPr>
      <a:solidFill>
        <a:schemeClr val="lt1">
          <a:lumMod val="95000"/>
          <a:alpha val="39000"/>
        </a:schemeClr>
      </a:solidFill>
    </cs:spPr>
    <cs:defRPr sz="900"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dk1">
        <a:lumMod val="75000"/>
        <a:lumOff val="25000"/>
      </a:schemeClr>
    </cs:fontRef>
    <cs:spPr>
      <a:ln w="31750" cap="flat" cmpd="sng" algn="ctr">
        <a:solidFill>
          <a:schemeClr val="dk1">
            <a:lumMod val="75000"/>
            <a:lumOff val="25000"/>
          </a:schemeClr>
        </a:solidFill>
        <a:round/>
      </a:ln>
    </cs:spPr>
    <cs:defRPr sz="900" kern="1200"/>
  </cs:seriesAxis>
  <cs:seriesLine>
    <cs:lnRef idx="0"/>
    <cs:fillRef idx="0"/>
    <cs:effectRef idx="0"/>
    <cs:fontRef idx="minor">
      <a:schemeClr val="dk1"/>
    </cs:fontRef>
    <cs:spPr>
      <a:ln w="9525">
        <a:solidFill>
          <a:schemeClr val="dk1">
            <a:lumMod val="50000"/>
            <a:lumOff val="50000"/>
          </a:schemeClr>
        </a:solidFill>
        <a:round/>
      </a:ln>
    </cs:spPr>
  </cs:seriesLine>
  <cs:title>
    <cs:lnRef idx="0"/>
    <cs:fillRef idx="0"/>
    <cs:effectRef idx="0"/>
    <cs:fontRef idx="minor">
      <a:schemeClr val="dk1">
        <a:lumMod val="75000"/>
        <a:lumOff val="25000"/>
      </a:schemeClr>
    </cs:fontRef>
    <cs:defRPr sz="1800" b="1" kern="120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dk1">
        <a:lumMod val="75000"/>
        <a:lumOff val="25000"/>
      </a:schemeClr>
    </cs:fontRef>
    <cs:defRPr sz="900" kern="1200"/>
  </cs:trendlineLabel>
  <cs:upBar>
    <cs:lnRef idx="0"/>
    <cs:fillRef idx="0"/>
    <cs:effectRef idx="0"/>
    <cs:fontRef idx="minor">
      <a:schemeClr val="dk1"/>
    </cs:fontRef>
    <cs:spPr>
      <a:solidFill>
        <a:schemeClr val="lt1"/>
      </a:solidFill>
      <a:ln w="9525">
        <a:solidFill>
          <a:schemeClr val="dk1">
            <a:lumMod val="65000"/>
            <a:lumOff val="35000"/>
          </a:schemeClr>
        </a:solidFill>
      </a:ln>
    </cs:spPr>
  </cs:upBar>
  <cs:valueAxis>
    <cs:lnRef idx="0"/>
    <cs:fillRef idx="0"/>
    <cs:effectRef idx="0"/>
    <cs:fontRef idx="minor">
      <a:schemeClr val="dk1">
        <a:lumMod val="75000"/>
        <a:lumOff val="25000"/>
      </a:schemeClr>
    </cs:fontRef>
    <cs:spPr>
      <a:ln>
        <a:noFill/>
      </a:ln>
    </cs:spPr>
    <cs:defRPr sz="900" kern="1200"/>
  </cs:valueAxis>
  <cs:wall>
    <cs:lnRef idx="0"/>
    <cs:fillRef idx="0"/>
    <cs:effectRef idx="0"/>
    <cs:fontRef idx="minor">
      <a:schemeClr val="dk1"/>
    </cs:fontRef>
  </cs:wall>
</cs:chartStyle>
</file>

<file path=ppt/diagrams/colors1.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1">
  <dgm:title val=""/>
  <dgm:desc val=""/>
  <dgm:catLst>
    <dgm:cat type="accent1" pri="11100"/>
  </dgm:catLst>
  <dgm:styleLbl name="node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1">
        <a:shade val="80000"/>
      </a:schemeClr>
    </dgm:linClrLst>
    <dgm:effectClrLst/>
    <dgm:txLinClrLst/>
    <dgm:txFillClrLst/>
    <dgm:txEffectClrLst/>
  </dgm:styleLbl>
  <dgm:styleLbl name="node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f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align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b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dgm:txEffectClrLst/>
  </dgm:styleLbl>
  <dgm:styleLbl name="parChTrans2D2">
    <dgm:fillClrLst meth="repeat">
      <a:schemeClr val="accent1"/>
    </dgm:fillClrLst>
    <dgm:linClrLst meth="repeat">
      <a:schemeClr val="accent1"/>
    </dgm:linClrLst>
    <dgm:effectClrLst/>
    <dgm:txLinClrLst/>
    <dgm:txFillClrLst/>
    <dgm:txEffectClrLst/>
  </dgm:styleLbl>
  <dgm:styleLbl name="parChTrans2D3">
    <dgm:fillClrLst meth="repeat">
      <a:schemeClr val="accent1"/>
    </dgm:fillClrLst>
    <dgm:linClrLst meth="repeat">
      <a:schemeClr val="accent1"/>
    </dgm:linClrLst>
    <dgm:effectClrLst/>
    <dgm:txLinClrLst/>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con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align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trAlignAcc1">
    <dgm:fillClrLst meth="repeat">
      <a:schemeClr val="accent1">
        <a:alpha val="40000"/>
        <a:tint val="40000"/>
      </a:schemeClr>
    </dgm:fillClrLst>
    <dgm:linClrLst meth="repeat">
      <a:schemeClr val="accent1"/>
    </dgm:linClrLst>
    <dgm:effectClrLst/>
    <dgm:txLinClrLst/>
    <dgm:txFillClrLst meth="repeat">
      <a:schemeClr val="dk1"/>
    </dgm:txFillClrLst>
    <dgm:txEffectClrLst/>
  </dgm:styleLbl>
  <dgm:styleLbl name="b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fgAcc0">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2">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3">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4">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E3858719-4FEA-4F3B-A5FE-FB0912457455}" type="doc">
      <dgm:prSet loTypeId="urn:microsoft.com/office/officeart/2005/8/layout/hList6" loCatId="list" qsTypeId="urn:microsoft.com/office/officeart/2005/8/quickstyle/simple1" qsCatId="simple" csTypeId="urn:microsoft.com/office/officeart/2005/8/colors/colorful5" csCatId="colorful" phldr="1"/>
      <dgm:spPr/>
      <dgm:t>
        <a:bodyPr/>
        <a:lstStyle/>
        <a:p>
          <a:endParaRPr lang="es-ES"/>
        </a:p>
      </dgm:t>
    </dgm:pt>
    <dgm:pt modelId="{13D3AAE8-82BC-418F-A0FF-AEAD6ADF007C}">
      <dgm:prSet phldrT="[Texto]" custT="1"/>
      <dgm:spPr/>
      <dgm:t>
        <a:bodyPr/>
        <a:lstStyle/>
        <a:p>
          <a:pPr algn="l"/>
          <a:r>
            <a:rPr lang="es-ES" sz="2400" b="1" kern="1200" dirty="0">
              <a:solidFill>
                <a:prstClr val="white"/>
              </a:solidFill>
              <a:latin typeface="Calibri" panose="020F0502020204030204"/>
              <a:ea typeface="+mn-ea"/>
              <a:cs typeface="+mn-cs"/>
            </a:rPr>
            <a:t>Definición</a:t>
          </a:r>
        </a:p>
        <a:p>
          <a:pPr algn="just"/>
          <a:r>
            <a:rPr lang="es-ES" sz="1400" b="0" kern="1200" dirty="0">
              <a:solidFill>
                <a:schemeClr val="tx1"/>
              </a:solidFill>
              <a:latin typeface="Calibri" panose="020F0502020204030204"/>
              <a:ea typeface="+mn-ea"/>
              <a:cs typeface="+mn-cs"/>
            </a:rPr>
            <a:t>Auxilio económico otorgado a los trabajadores de SAE  con el propósito de fomentar la educación formal superior, de modo que se profesionalice la planta y se aumenten los niveles de eficiencia y eficacia en el ejercicio de la función que le corresponde a la sociedad</a:t>
          </a:r>
          <a:r>
            <a:rPr lang="es-CO" sz="1400" b="0" kern="1200" dirty="0">
              <a:solidFill>
                <a:schemeClr val="tx1"/>
              </a:solidFill>
            </a:rPr>
            <a:t>. </a:t>
          </a:r>
          <a:endParaRPr lang="es-ES" sz="2400" kern="1200" dirty="0">
            <a:latin typeface="Calibri" panose="020F0502020204030204"/>
            <a:ea typeface="+mn-ea"/>
            <a:cs typeface="+mn-cs"/>
          </a:endParaRPr>
        </a:p>
      </dgm:t>
    </dgm:pt>
    <dgm:pt modelId="{C9AE14EC-87A5-4ED5-9DA1-F6FAF7C66B8B}" type="sibTrans" cxnId="{604CEE03-406F-4F80-99B3-50083A6DB2C9}">
      <dgm:prSet/>
      <dgm:spPr/>
      <dgm:t>
        <a:bodyPr/>
        <a:lstStyle/>
        <a:p>
          <a:endParaRPr lang="es-CO" sz="1400"/>
        </a:p>
      </dgm:t>
    </dgm:pt>
    <dgm:pt modelId="{2973071D-ADC6-4F42-A521-4929E39F155C}" type="parTrans" cxnId="{604CEE03-406F-4F80-99B3-50083A6DB2C9}">
      <dgm:prSet/>
      <dgm:spPr/>
      <dgm:t>
        <a:bodyPr/>
        <a:lstStyle/>
        <a:p>
          <a:endParaRPr lang="es-CO" sz="1400"/>
        </a:p>
      </dgm:t>
    </dgm:pt>
    <dgm:pt modelId="{6517FD68-8819-4026-9198-3EC45DE5F022}">
      <dgm:prSet phldrT="[Texto]" custT="1"/>
      <dgm:spPr/>
      <dgm:t>
        <a:bodyPr/>
        <a:lstStyle/>
        <a:p>
          <a:pPr marL="0" lvl="0" indent="0" algn="l" defTabSz="1600200">
            <a:lnSpc>
              <a:spcPct val="90000"/>
            </a:lnSpc>
            <a:spcBef>
              <a:spcPct val="0"/>
            </a:spcBef>
            <a:spcAft>
              <a:spcPct val="35000"/>
            </a:spcAft>
            <a:buNone/>
          </a:pPr>
          <a:r>
            <a:rPr lang="es-ES" sz="2400" b="1" kern="1200" dirty="0">
              <a:latin typeface="Calibri"/>
              <a:ea typeface="+mn-ea"/>
              <a:cs typeface="+mn-cs"/>
            </a:rPr>
            <a:t>Modalidades</a:t>
          </a:r>
          <a:endParaRPr lang="es-ES" sz="2400" kern="1200" dirty="0">
            <a:latin typeface="Calibri"/>
            <a:ea typeface="+mn-ea"/>
            <a:cs typeface="+mn-cs"/>
          </a:endParaRPr>
        </a:p>
      </dgm:t>
    </dgm:pt>
    <dgm:pt modelId="{CFECA83F-9B76-4E6C-B6A1-D8AB3D6687B0}" type="sibTrans" cxnId="{2AE778D5-0414-4301-994B-F55CC8FDC785}">
      <dgm:prSet/>
      <dgm:spPr/>
      <dgm:t>
        <a:bodyPr/>
        <a:lstStyle/>
        <a:p>
          <a:endParaRPr lang="es-ES" sz="1400"/>
        </a:p>
      </dgm:t>
    </dgm:pt>
    <dgm:pt modelId="{63E0914C-ECC0-4030-9088-43DA7A30FDC9}" type="parTrans" cxnId="{2AE778D5-0414-4301-994B-F55CC8FDC785}">
      <dgm:prSet/>
      <dgm:spPr/>
      <dgm:t>
        <a:bodyPr/>
        <a:lstStyle/>
        <a:p>
          <a:endParaRPr lang="es-ES" sz="1400"/>
        </a:p>
      </dgm:t>
    </dgm:pt>
    <dgm:pt modelId="{E4AFD498-A88F-4F8D-B656-254F83CCFB10}">
      <dgm:prSet phldrT="[Texto]" custT="1"/>
      <dgm:spPr/>
      <dgm:t>
        <a:bodyPr/>
        <a:lstStyle/>
        <a:p>
          <a:pPr algn="ctr">
            <a:buFont typeface="+mj-lt"/>
            <a:buAutoNum type="alphaLcParenR"/>
          </a:pPr>
          <a:r>
            <a:rPr lang="es-ES" sz="2400" b="1" kern="1200" dirty="0">
              <a:latin typeface="Calibri" panose="020F0502020204030204"/>
              <a:ea typeface="+mn-ea"/>
              <a:cs typeface="+mn-cs"/>
            </a:rPr>
            <a:t>Periodicidad</a:t>
          </a:r>
          <a:r>
            <a:rPr lang="es-CO" sz="1400" b="0" dirty="0">
              <a:latin typeface="Calibri" panose="020F0502020204030204"/>
              <a:ea typeface="+mn-ea"/>
              <a:cs typeface="+mn-cs"/>
            </a:rPr>
            <a:t>.</a:t>
          </a:r>
        </a:p>
        <a:p>
          <a:pPr algn="just">
            <a:buFont typeface="+mj-lt"/>
            <a:buAutoNum type="alphaLcParenR"/>
          </a:pPr>
          <a:r>
            <a:rPr lang="es-CO" sz="1400" b="0" dirty="0">
              <a:solidFill>
                <a:schemeClr val="tx1"/>
              </a:solidFill>
              <a:latin typeface="Calibri" panose="020F0502020204030204"/>
              <a:ea typeface="+mn-ea"/>
              <a:cs typeface="+mn-cs"/>
            </a:rPr>
            <a:t>El apoyo para la educación se aprobará por cada periodo o ciclo y según el presupuesto disponible para la vigencia.</a:t>
          </a:r>
          <a:endParaRPr lang="es-ES" sz="1200" b="0" dirty="0">
            <a:latin typeface="Calibri" panose="020F0502020204030204"/>
            <a:ea typeface="+mn-ea"/>
            <a:cs typeface="+mn-cs"/>
          </a:endParaRPr>
        </a:p>
      </dgm:t>
    </dgm:pt>
    <dgm:pt modelId="{3C6B4130-2564-4157-88BA-E49C17ECA514}" type="parTrans" cxnId="{E1EFA401-7F00-4130-A5D5-AD279588548D}">
      <dgm:prSet/>
      <dgm:spPr/>
      <dgm:t>
        <a:bodyPr/>
        <a:lstStyle/>
        <a:p>
          <a:endParaRPr lang="es-CO"/>
        </a:p>
      </dgm:t>
    </dgm:pt>
    <dgm:pt modelId="{E82D73EF-CF50-4D7B-9CE3-42063A521F61}" type="sibTrans" cxnId="{E1EFA401-7F00-4130-A5D5-AD279588548D}">
      <dgm:prSet/>
      <dgm:spPr/>
      <dgm:t>
        <a:bodyPr/>
        <a:lstStyle/>
        <a:p>
          <a:endParaRPr lang="es-CO"/>
        </a:p>
      </dgm:t>
    </dgm:pt>
    <dgm:pt modelId="{9BA9A47B-2F44-43E0-8AA9-0047414CBD8F}">
      <dgm:prSet phldrT="[Texto]" custT="1"/>
      <dgm:spPr/>
      <dgm:t>
        <a:bodyPr/>
        <a:lstStyle/>
        <a:p>
          <a:pPr marL="0" lvl="0" algn="ctr" defTabSz="1066800">
            <a:lnSpc>
              <a:spcPct val="90000"/>
            </a:lnSpc>
            <a:spcBef>
              <a:spcPct val="0"/>
            </a:spcBef>
            <a:spcAft>
              <a:spcPct val="35000"/>
            </a:spcAft>
            <a:buNone/>
          </a:pPr>
          <a:r>
            <a:rPr lang="es-ES" sz="2400" b="1" kern="1200" dirty="0">
              <a:latin typeface="Calibri"/>
              <a:ea typeface="+mn-ea"/>
              <a:cs typeface="+mn-cs"/>
            </a:rPr>
            <a:t>Requisitos</a:t>
          </a:r>
        </a:p>
        <a:p>
          <a:pPr marL="0" lvl="0" algn="l" defTabSz="1066800">
            <a:lnSpc>
              <a:spcPct val="90000"/>
            </a:lnSpc>
            <a:spcBef>
              <a:spcPct val="0"/>
            </a:spcBef>
            <a:spcAft>
              <a:spcPct val="35000"/>
            </a:spcAft>
            <a:buNone/>
          </a:pPr>
          <a:r>
            <a:rPr lang="es-CO" sz="1200" b="1" kern="1200" dirty="0">
              <a:solidFill>
                <a:schemeClr val="tx1"/>
              </a:solidFill>
              <a:latin typeface="Calibri" panose="020F0502020204030204"/>
              <a:ea typeface="+mn-ea"/>
              <a:cs typeface="+mn-cs"/>
            </a:rPr>
            <a:t>Tipo de Vinculación:</a:t>
          </a:r>
          <a:r>
            <a:rPr lang="es-CO" sz="1200" b="0" kern="1200" dirty="0">
              <a:solidFill>
                <a:schemeClr val="tx1"/>
              </a:solidFill>
              <a:latin typeface="Calibri" panose="020F0502020204030204"/>
              <a:ea typeface="+mn-ea"/>
              <a:cs typeface="+mn-cs"/>
            </a:rPr>
            <a:t> Contrato laboral directo con SAE a término indefinido.</a:t>
          </a:r>
        </a:p>
        <a:p>
          <a:pPr marL="0" lvl="0" algn="just" defTabSz="1066800">
            <a:lnSpc>
              <a:spcPct val="90000"/>
            </a:lnSpc>
            <a:spcBef>
              <a:spcPct val="0"/>
            </a:spcBef>
            <a:spcAft>
              <a:spcPct val="35000"/>
            </a:spcAft>
            <a:buNone/>
          </a:pPr>
          <a:r>
            <a:rPr lang="es-CO" sz="1200" b="1" kern="1200" dirty="0">
              <a:solidFill>
                <a:prstClr val="black"/>
              </a:solidFill>
              <a:latin typeface="Calibri" panose="020F0502020204030204"/>
              <a:ea typeface="+mn-ea"/>
              <a:cs typeface="+mn-cs"/>
            </a:rPr>
            <a:t>Antigüedad</a:t>
          </a:r>
          <a:r>
            <a:rPr lang="es-CO" sz="1200" b="0" kern="1200" dirty="0">
              <a:solidFill>
                <a:prstClr val="black"/>
              </a:solidFill>
              <a:latin typeface="Calibri" panose="020F0502020204030204"/>
              <a:ea typeface="+mn-ea"/>
              <a:cs typeface="+mn-cs"/>
            </a:rPr>
            <a:t> (Art. 2.2.10.5 Decreto 1083 de 2015) Mínimo de doce (12) meses continuos al servicio de la entidad.</a:t>
          </a:r>
        </a:p>
        <a:p>
          <a:pPr marL="0" lvl="0" algn="just" defTabSz="1066800">
            <a:lnSpc>
              <a:spcPct val="90000"/>
            </a:lnSpc>
            <a:spcBef>
              <a:spcPct val="0"/>
            </a:spcBef>
            <a:spcAft>
              <a:spcPct val="35000"/>
            </a:spcAft>
            <a:buNone/>
          </a:pPr>
          <a:r>
            <a:rPr lang="es-CO" sz="1200" b="1" kern="1200" dirty="0">
              <a:solidFill>
                <a:prstClr val="black"/>
              </a:solidFill>
              <a:latin typeface="Calibri" panose="020F0502020204030204"/>
              <a:ea typeface="+mn-ea"/>
              <a:cs typeface="+mn-cs"/>
            </a:rPr>
            <a:t>Evaluación de rendimiento </a:t>
          </a:r>
          <a:r>
            <a:rPr lang="es-CO" sz="1200" b="0" kern="1200" dirty="0">
              <a:solidFill>
                <a:prstClr val="black"/>
              </a:solidFill>
              <a:latin typeface="Calibri" panose="020F0502020204030204"/>
              <a:ea typeface="+mn-ea"/>
              <a:cs typeface="+mn-cs"/>
            </a:rPr>
            <a:t>(P-GT2-171 Procedimiento  evaluación  de rendimiento): calificación sobresaliente en la última evaluación anual de rendimiento.</a:t>
          </a:r>
          <a:endParaRPr lang="es-ES" sz="1200" b="0" kern="1200" dirty="0">
            <a:solidFill>
              <a:prstClr val="black"/>
            </a:solidFill>
            <a:latin typeface="Calibri" panose="020F0502020204030204"/>
            <a:ea typeface="+mn-ea"/>
            <a:cs typeface="+mn-cs"/>
          </a:endParaRPr>
        </a:p>
      </dgm:t>
    </dgm:pt>
    <dgm:pt modelId="{5F6FDACC-1430-4E96-AC92-02F36E4DDF51}" type="sibTrans" cxnId="{71FC40A6-1C29-4487-AC49-269365B3FAC3}">
      <dgm:prSet/>
      <dgm:spPr/>
      <dgm:t>
        <a:bodyPr/>
        <a:lstStyle/>
        <a:p>
          <a:endParaRPr lang="es-CO" sz="1400"/>
        </a:p>
      </dgm:t>
    </dgm:pt>
    <dgm:pt modelId="{7E6812FD-595D-4007-A13B-05C69384F978}" type="parTrans" cxnId="{71FC40A6-1C29-4487-AC49-269365B3FAC3}">
      <dgm:prSet/>
      <dgm:spPr/>
      <dgm:t>
        <a:bodyPr/>
        <a:lstStyle/>
        <a:p>
          <a:endParaRPr lang="es-CO" sz="1400"/>
        </a:p>
      </dgm:t>
    </dgm:pt>
    <dgm:pt modelId="{8CC3A82B-9835-4B71-A2F1-88D244993D68}">
      <dgm:prSet phldrT="[Texto]" custT="1"/>
      <dgm:spPr/>
      <dgm:t>
        <a:bodyPr/>
        <a:lstStyle/>
        <a:p>
          <a:pPr marL="0" lvl="0" algn="just" defTabSz="1066800">
            <a:lnSpc>
              <a:spcPct val="90000"/>
            </a:lnSpc>
            <a:spcBef>
              <a:spcPct val="0"/>
            </a:spcBef>
            <a:spcAft>
              <a:spcPct val="35000"/>
            </a:spcAft>
            <a:buFont typeface="+mj-lt"/>
            <a:buNone/>
          </a:pPr>
          <a:r>
            <a:rPr lang="es-CO" sz="1200" b="1" kern="1200" dirty="0">
              <a:solidFill>
                <a:prstClr val="black"/>
              </a:solidFill>
              <a:latin typeface="Calibri" panose="020F0502020204030204"/>
              <a:ea typeface="+mn-ea"/>
              <a:cs typeface="+mn-cs"/>
            </a:rPr>
            <a:t>No sanción disciplinaria:</a:t>
          </a:r>
          <a:r>
            <a:rPr lang="es-CO" sz="1200" b="0" kern="1200" dirty="0">
              <a:solidFill>
                <a:prstClr val="black"/>
              </a:solidFill>
              <a:latin typeface="Calibri" panose="020F0502020204030204"/>
              <a:ea typeface="+mn-ea"/>
              <a:cs typeface="+mn-cs"/>
            </a:rPr>
            <a:t> No debe registrar sanción disciplinaria dentro del año inmediatamente anterior.</a:t>
          </a:r>
          <a:endParaRPr lang="es-ES" sz="1200" b="0" kern="1200" dirty="0">
            <a:solidFill>
              <a:prstClr val="black"/>
            </a:solidFill>
            <a:latin typeface="Calibri" panose="020F0502020204030204"/>
            <a:ea typeface="+mn-ea"/>
            <a:cs typeface="+mn-cs"/>
          </a:endParaRPr>
        </a:p>
      </dgm:t>
    </dgm:pt>
    <dgm:pt modelId="{30E2E785-2667-4038-BCE5-6F50D9287EE4}" type="sibTrans" cxnId="{3B530105-7C32-4A0C-8465-DF89F8E82175}">
      <dgm:prSet/>
      <dgm:spPr/>
      <dgm:t>
        <a:bodyPr/>
        <a:lstStyle/>
        <a:p>
          <a:endParaRPr lang="es-CO"/>
        </a:p>
      </dgm:t>
    </dgm:pt>
    <dgm:pt modelId="{013A6699-D4C0-4A5D-B823-9AE2FB985FAA}" type="parTrans" cxnId="{3B530105-7C32-4A0C-8465-DF89F8E82175}">
      <dgm:prSet/>
      <dgm:spPr/>
      <dgm:t>
        <a:bodyPr/>
        <a:lstStyle/>
        <a:p>
          <a:endParaRPr lang="es-CO"/>
        </a:p>
      </dgm:t>
    </dgm:pt>
    <dgm:pt modelId="{7B792AB6-619B-4CE1-A2E3-D3A950B710C6}">
      <dgm:prSet phldrT="[Texto]" custT="1"/>
      <dgm:spPr/>
      <dgm:t>
        <a:bodyPr/>
        <a:lstStyle/>
        <a:p>
          <a:pPr algn="l">
            <a:buFont typeface="+mj-lt"/>
            <a:buAutoNum type="alphaLcParenR"/>
          </a:pPr>
          <a:endParaRPr lang="es-ES" sz="2000" b="1" dirty="0">
            <a:latin typeface="Calibri" panose="020F0502020204030204"/>
            <a:ea typeface="+mn-ea"/>
            <a:cs typeface="+mn-cs"/>
          </a:endParaRPr>
        </a:p>
        <a:p>
          <a:pPr algn="l">
            <a:buFont typeface="+mj-lt"/>
            <a:buAutoNum type="alphaLcParenR"/>
          </a:pPr>
          <a:r>
            <a:rPr lang="es-ES" sz="2400" b="1" dirty="0">
              <a:latin typeface="Calibri" panose="020F0502020204030204"/>
              <a:ea typeface="+mn-ea"/>
              <a:cs typeface="+mn-cs"/>
            </a:rPr>
            <a:t>Presupuesto</a:t>
          </a:r>
        </a:p>
        <a:p>
          <a:pPr algn="l">
            <a:buFont typeface="+mj-lt"/>
            <a:buAutoNum type="alphaLcParenR"/>
          </a:pPr>
          <a:endParaRPr lang="es-ES" sz="1200" b="0" dirty="0">
            <a:latin typeface="Calibri" panose="020F0502020204030204"/>
            <a:ea typeface="+mn-ea"/>
            <a:cs typeface="+mn-cs"/>
          </a:endParaRPr>
        </a:p>
      </dgm:t>
    </dgm:pt>
    <dgm:pt modelId="{F396F5DE-9393-454B-8CC6-3059DD87484D}" type="parTrans" cxnId="{7E742513-0B72-45DE-9551-419F60C4FDA9}">
      <dgm:prSet/>
      <dgm:spPr/>
      <dgm:t>
        <a:bodyPr/>
        <a:lstStyle/>
        <a:p>
          <a:endParaRPr lang="es-CO"/>
        </a:p>
      </dgm:t>
    </dgm:pt>
    <dgm:pt modelId="{A91D4203-F605-468B-857A-9AAB4045A0F7}" type="sibTrans" cxnId="{7E742513-0B72-45DE-9551-419F60C4FDA9}">
      <dgm:prSet/>
      <dgm:spPr/>
      <dgm:t>
        <a:bodyPr/>
        <a:lstStyle/>
        <a:p>
          <a:endParaRPr lang="es-CO"/>
        </a:p>
      </dgm:t>
    </dgm:pt>
    <dgm:pt modelId="{59DF6416-9F80-4233-80ED-BD443768DF6A}">
      <dgm:prSet phldrT="[Texto]" custT="1"/>
      <dgm:spPr/>
      <dgm:t>
        <a:bodyPr/>
        <a:lstStyle/>
        <a:p>
          <a:pPr marL="0" lvl="0" indent="0" algn="just" defTabSz="1600200">
            <a:lnSpc>
              <a:spcPct val="90000"/>
            </a:lnSpc>
            <a:spcBef>
              <a:spcPct val="0"/>
            </a:spcBef>
            <a:spcAft>
              <a:spcPct val="35000"/>
            </a:spcAft>
            <a:buNone/>
          </a:pPr>
          <a:r>
            <a:rPr lang="es-ES" sz="1400" b="0" dirty="0">
              <a:solidFill>
                <a:schemeClr val="tx1"/>
              </a:solidFill>
            </a:rPr>
            <a:t>El </a:t>
          </a:r>
          <a:r>
            <a:rPr lang="es-ES" sz="1200" b="0" dirty="0">
              <a:solidFill>
                <a:schemeClr val="tx1"/>
              </a:solidFill>
            </a:rPr>
            <a:t>auxilio económico cubre  programas de pregrado y postgrado debidamente registrados en el Sistema Nacional de Información de la Educación Superior - SNIES y ofrecidos por instituciones de educación superior autorizadas.  </a:t>
          </a:r>
          <a:r>
            <a:rPr lang="es-ES" sz="1200" b="1" dirty="0">
              <a:solidFill>
                <a:schemeClr val="tx1"/>
              </a:solidFill>
            </a:rPr>
            <a:t>Pregrado: </a:t>
          </a:r>
          <a:r>
            <a:rPr lang="es-ES" sz="1200" b="0" dirty="0">
              <a:solidFill>
                <a:schemeClr val="tx1"/>
              </a:solidFill>
            </a:rPr>
            <a:t>técnico, tecnológico y profesional. </a:t>
          </a:r>
          <a:r>
            <a:rPr lang="es-ES" sz="1200" b="1" dirty="0">
              <a:solidFill>
                <a:schemeClr val="tx1"/>
              </a:solidFill>
            </a:rPr>
            <a:t>Postgrado: </a:t>
          </a:r>
          <a:r>
            <a:rPr lang="es-ES" sz="1200" b="0" dirty="0">
              <a:solidFill>
                <a:schemeClr val="tx1"/>
              </a:solidFill>
            </a:rPr>
            <a:t>Especialización, maestría y doctorado. En los núcleos de conocimiento que guarden directa relación con las funciones del empleo</a:t>
          </a:r>
          <a:r>
            <a:rPr lang="es-ES" sz="1100" b="0" dirty="0">
              <a:solidFill>
                <a:schemeClr val="tx1"/>
              </a:solidFill>
            </a:rPr>
            <a:t>.</a:t>
          </a:r>
          <a:endParaRPr lang="es-ES" sz="2400" kern="1200" dirty="0">
            <a:solidFill>
              <a:schemeClr val="tx1"/>
            </a:solidFill>
            <a:latin typeface="Calibri"/>
            <a:ea typeface="+mn-ea"/>
            <a:cs typeface="+mn-cs"/>
          </a:endParaRPr>
        </a:p>
      </dgm:t>
    </dgm:pt>
    <dgm:pt modelId="{94B3ACBD-7393-418E-9BE6-CE653FAEEF15}" type="parTrans" cxnId="{3289104D-2DE2-4EEC-AA09-6D1844C1D9DE}">
      <dgm:prSet/>
      <dgm:spPr/>
      <dgm:t>
        <a:bodyPr/>
        <a:lstStyle/>
        <a:p>
          <a:endParaRPr lang="es-CO"/>
        </a:p>
      </dgm:t>
    </dgm:pt>
    <dgm:pt modelId="{A4FEBADA-615A-44B1-88FF-73FC463E6C5C}" type="sibTrans" cxnId="{3289104D-2DE2-4EEC-AA09-6D1844C1D9DE}">
      <dgm:prSet/>
      <dgm:spPr/>
      <dgm:t>
        <a:bodyPr/>
        <a:lstStyle/>
        <a:p>
          <a:endParaRPr lang="es-CO"/>
        </a:p>
      </dgm:t>
    </dgm:pt>
    <dgm:pt modelId="{0D3AFFBD-618E-4CA8-B5BD-AB43A9FD8084}">
      <dgm:prSet phldrT="[Texto]" custT="1"/>
      <dgm:spPr/>
      <dgm:t>
        <a:bodyPr/>
        <a:lstStyle/>
        <a:p>
          <a:pPr algn="just">
            <a:buFont typeface="+mj-lt"/>
            <a:buNone/>
          </a:pPr>
          <a:r>
            <a:rPr lang="es-ES" sz="1200" b="0" dirty="0">
              <a:latin typeface="Calibri" panose="020F0502020204030204"/>
              <a:ea typeface="+mn-ea"/>
              <a:cs typeface="+mn-cs"/>
            </a:rPr>
            <a:t>	</a:t>
          </a:r>
          <a:r>
            <a:rPr lang="es-ES" sz="1200" b="0" dirty="0">
              <a:solidFill>
                <a:schemeClr val="tx1"/>
              </a:solidFill>
              <a:latin typeface="Calibri" panose="020F0502020204030204"/>
              <a:ea typeface="+mn-ea"/>
              <a:cs typeface="+mn-cs"/>
            </a:rPr>
            <a:t>Proyecto 2019LG263 </a:t>
          </a:r>
          <a:r>
            <a:rPr lang="es-CO" sz="1200" u="none" strike="noStrike" dirty="0">
              <a:solidFill>
                <a:schemeClr val="tx1"/>
              </a:solidFill>
              <a:effectLst/>
            </a:rPr>
            <a:t>LP-NA Apoyo a La Educación Formal de los Trabajadores que cursen Formación Avanzada. </a:t>
          </a:r>
          <a:endParaRPr lang="es-ES" sz="1200" b="0" dirty="0">
            <a:solidFill>
              <a:schemeClr val="tx1"/>
            </a:solidFill>
            <a:latin typeface="Calibri" panose="020F0502020204030204"/>
            <a:ea typeface="+mn-ea"/>
            <a:cs typeface="+mn-cs"/>
          </a:endParaRPr>
        </a:p>
      </dgm:t>
    </dgm:pt>
    <dgm:pt modelId="{4DBF260A-62ED-4C20-AF33-DCCF7741D21D}" type="sibTrans" cxnId="{71872BC2-6FD2-4F68-B363-14F7B804063D}">
      <dgm:prSet/>
      <dgm:spPr/>
      <dgm:t>
        <a:bodyPr/>
        <a:lstStyle/>
        <a:p>
          <a:endParaRPr lang="es-CO"/>
        </a:p>
      </dgm:t>
    </dgm:pt>
    <dgm:pt modelId="{890C7B80-4FB3-4CDF-A66B-62FBC11EE75D}" type="parTrans" cxnId="{71872BC2-6FD2-4F68-B363-14F7B804063D}">
      <dgm:prSet/>
      <dgm:spPr/>
      <dgm:t>
        <a:bodyPr/>
        <a:lstStyle/>
        <a:p>
          <a:endParaRPr lang="es-CO"/>
        </a:p>
      </dgm:t>
    </dgm:pt>
    <dgm:pt modelId="{6FB4D8D8-8F0E-4874-AF86-FA341067952E}">
      <dgm:prSet phldrT="[Texto]" custT="1"/>
      <dgm:spPr/>
      <dgm:t>
        <a:bodyPr/>
        <a:lstStyle/>
        <a:p>
          <a:pPr algn="just">
            <a:buFont typeface="+mj-lt"/>
            <a:buNone/>
          </a:pPr>
          <a:r>
            <a:rPr lang="es-CO" sz="1200" b="1" u="none" strike="noStrike" dirty="0">
              <a:solidFill>
                <a:schemeClr val="tx1"/>
              </a:solidFill>
              <a:effectLst/>
              <a:latin typeface="Calibri" panose="020F0502020204030204"/>
              <a:ea typeface="+mn-ea"/>
              <a:cs typeface="+mn-cs"/>
            </a:rPr>
            <a:t>Vigencia 2019</a:t>
          </a:r>
        </a:p>
        <a:p>
          <a:pPr algn="just">
            <a:buFont typeface="+mj-lt"/>
            <a:buNone/>
          </a:pPr>
          <a:r>
            <a:rPr lang="es-CO" sz="1800" b="1" u="none" strike="noStrike" dirty="0">
              <a:solidFill>
                <a:schemeClr val="tx1"/>
              </a:solidFill>
              <a:effectLst/>
              <a:latin typeface="Calibri" panose="020F0502020204030204"/>
              <a:ea typeface="+mn-ea"/>
              <a:cs typeface="+mn-cs"/>
            </a:rPr>
            <a:t>$ 240.000.000</a:t>
          </a:r>
          <a:endParaRPr lang="es-ES" sz="1800" b="1" dirty="0">
            <a:solidFill>
              <a:schemeClr val="tx1"/>
            </a:solidFill>
            <a:latin typeface="Calibri" panose="020F0502020204030204"/>
            <a:ea typeface="+mn-ea"/>
            <a:cs typeface="+mn-cs"/>
          </a:endParaRPr>
        </a:p>
      </dgm:t>
    </dgm:pt>
    <dgm:pt modelId="{BF1B0B56-D396-4276-8565-9920CF114DBE}" type="parTrans" cxnId="{86D7336E-11F3-4A40-946F-C6D64B24501B}">
      <dgm:prSet/>
      <dgm:spPr/>
      <dgm:t>
        <a:bodyPr/>
        <a:lstStyle/>
        <a:p>
          <a:endParaRPr lang="es-CO"/>
        </a:p>
      </dgm:t>
    </dgm:pt>
    <dgm:pt modelId="{9C08EF8F-F084-4811-AD42-F55917BB5BB0}" type="sibTrans" cxnId="{86D7336E-11F3-4A40-946F-C6D64B24501B}">
      <dgm:prSet/>
      <dgm:spPr/>
      <dgm:t>
        <a:bodyPr/>
        <a:lstStyle/>
        <a:p>
          <a:endParaRPr lang="es-CO"/>
        </a:p>
      </dgm:t>
    </dgm:pt>
    <dgm:pt modelId="{C1B2E141-F262-4A96-AFD8-B6AEA8191BED}" type="pres">
      <dgm:prSet presAssocID="{E3858719-4FEA-4F3B-A5FE-FB0912457455}" presName="Name0" presStyleCnt="0">
        <dgm:presLayoutVars>
          <dgm:dir/>
          <dgm:resizeHandles val="exact"/>
        </dgm:presLayoutVars>
      </dgm:prSet>
      <dgm:spPr/>
    </dgm:pt>
    <dgm:pt modelId="{80AD9DE6-1E37-43C1-8EA5-2F69F2B96B80}" type="pres">
      <dgm:prSet presAssocID="{13D3AAE8-82BC-418F-A0FF-AEAD6ADF007C}" presName="node" presStyleLbl="node1" presStyleIdx="0" presStyleCnt="5">
        <dgm:presLayoutVars>
          <dgm:bulletEnabled val="1"/>
        </dgm:presLayoutVars>
      </dgm:prSet>
      <dgm:spPr/>
    </dgm:pt>
    <dgm:pt modelId="{7F9C22B9-39BE-41FB-BA63-C5FF72539D55}" type="pres">
      <dgm:prSet presAssocID="{C9AE14EC-87A5-4ED5-9DA1-F6FAF7C66B8B}" presName="sibTrans" presStyleCnt="0"/>
      <dgm:spPr/>
    </dgm:pt>
    <dgm:pt modelId="{343FCE4A-6EC9-4808-AE06-ABD9178B72B6}" type="pres">
      <dgm:prSet presAssocID="{6517FD68-8819-4026-9198-3EC45DE5F022}" presName="node" presStyleLbl="node1" presStyleIdx="1" presStyleCnt="5" custScaleX="114557" custLinFactNeighborY="-697">
        <dgm:presLayoutVars>
          <dgm:bulletEnabled val="1"/>
        </dgm:presLayoutVars>
      </dgm:prSet>
      <dgm:spPr/>
    </dgm:pt>
    <dgm:pt modelId="{61FA31DD-D08A-4BC1-BFAD-EC916DB4086C}" type="pres">
      <dgm:prSet presAssocID="{CFECA83F-9B76-4E6C-B6A1-D8AB3D6687B0}" presName="sibTrans" presStyleCnt="0"/>
      <dgm:spPr/>
    </dgm:pt>
    <dgm:pt modelId="{533D18BE-FD37-4199-BB43-B8D1B7F51404}" type="pres">
      <dgm:prSet presAssocID="{9BA9A47B-2F44-43E0-8AA9-0047414CBD8F}" presName="node" presStyleLbl="node1" presStyleIdx="2" presStyleCnt="5" custScaleX="148486" custLinFactNeighborX="1" custLinFactNeighborY="1126">
        <dgm:presLayoutVars>
          <dgm:bulletEnabled val="1"/>
        </dgm:presLayoutVars>
      </dgm:prSet>
      <dgm:spPr/>
    </dgm:pt>
    <dgm:pt modelId="{801F8AEF-ADD7-4800-A00C-4C86C011D4D0}" type="pres">
      <dgm:prSet presAssocID="{5F6FDACC-1430-4E96-AC92-02F36E4DDF51}" presName="sibTrans" presStyleCnt="0"/>
      <dgm:spPr/>
    </dgm:pt>
    <dgm:pt modelId="{EAA2DCC7-03AA-4A67-BE61-4D539EE88EB3}" type="pres">
      <dgm:prSet presAssocID="{E4AFD498-A88F-4F8D-B656-254F83CCFB10}" presName="node" presStyleLbl="node1" presStyleIdx="3" presStyleCnt="5">
        <dgm:presLayoutVars>
          <dgm:bulletEnabled val="1"/>
        </dgm:presLayoutVars>
      </dgm:prSet>
      <dgm:spPr/>
    </dgm:pt>
    <dgm:pt modelId="{44E2A1FC-0A85-4498-BD75-A2968FCD29B3}" type="pres">
      <dgm:prSet presAssocID="{E82D73EF-CF50-4D7B-9CE3-42063A521F61}" presName="sibTrans" presStyleCnt="0"/>
      <dgm:spPr/>
    </dgm:pt>
    <dgm:pt modelId="{9ED416B8-24EB-4D29-94A2-E775D1FE5A7D}" type="pres">
      <dgm:prSet presAssocID="{7B792AB6-619B-4CE1-A2E3-D3A950B710C6}" presName="node" presStyleLbl="node1" presStyleIdx="4" presStyleCnt="5">
        <dgm:presLayoutVars>
          <dgm:bulletEnabled val="1"/>
        </dgm:presLayoutVars>
      </dgm:prSet>
      <dgm:spPr/>
    </dgm:pt>
  </dgm:ptLst>
  <dgm:cxnLst>
    <dgm:cxn modelId="{E1EFA401-7F00-4130-A5D5-AD279588548D}" srcId="{E3858719-4FEA-4F3B-A5FE-FB0912457455}" destId="{E4AFD498-A88F-4F8D-B656-254F83CCFB10}" srcOrd="3" destOrd="0" parTransId="{3C6B4130-2564-4157-88BA-E49C17ECA514}" sibTransId="{E82D73EF-CF50-4D7B-9CE3-42063A521F61}"/>
    <dgm:cxn modelId="{2CA7A802-1ED1-4162-A72A-8CFEC3006AC6}" type="presOf" srcId="{E3858719-4FEA-4F3B-A5FE-FB0912457455}" destId="{C1B2E141-F262-4A96-AFD8-B6AEA8191BED}" srcOrd="0" destOrd="0" presId="urn:microsoft.com/office/officeart/2005/8/layout/hList6"/>
    <dgm:cxn modelId="{604CEE03-406F-4F80-99B3-50083A6DB2C9}" srcId="{E3858719-4FEA-4F3B-A5FE-FB0912457455}" destId="{13D3AAE8-82BC-418F-A0FF-AEAD6ADF007C}" srcOrd="0" destOrd="0" parTransId="{2973071D-ADC6-4F42-A521-4929E39F155C}" sibTransId="{C9AE14EC-87A5-4ED5-9DA1-F6FAF7C66B8B}"/>
    <dgm:cxn modelId="{3B530105-7C32-4A0C-8465-DF89F8E82175}" srcId="{9BA9A47B-2F44-43E0-8AA9-0047414CBD8F}" destId="{8CC3A82B-9835-4B71-A2F1-88D244993D68}" srcOrd="0" destOrd="0" parTransId="{013A6699-D4C0-4A5D-B823-9AE2FB985FAA}" sibTransId="{30E2E785-2667-4038-BCE5-6F50D9287EE4}"/>
    <dgm:cxn modelId="{7E742513-0B72-45DE-9551-419F60C4FDA9}" srcId="{E3858719-4FEA-4F3B-A5FE-FB0912457455}" destId="{7B792AB6-619B-4CE1-A2E3-D3A950B710C6}" srcOrd="4" destOrd="0" parTransId="{F396F5DE-9393-454B-8CC6-3059DD87484D}" sibTransId="{A91D4203-F605-468B-857A-9AAB4045A0F7}"/>
    <dgm:cxn modelId="{5BD9A315-B343-455A-ACF8-6DE9A3EA364F}" type="presOf" srcId="{13D3AAE8-82BC-418F-A0FF-AEAD6ADF007C}" destId="{80AD9DE6-1E37-43C1-8EA5-2F69F2B96B80}" srcOrd="0" destOrd="0" presId="urn:microsoft.com/office/officeart/2005/8/layout/hList6"/>
    <dgm:cxn modelId="{9C6BD829-A36C-4479-A6CC-C16968DF5AA1}" type="presOf" srcId="{9BA9A47B-2F44-43E0-8AA9-0047414CBD8F}" destId="{533D18BE-FD37-4199-BB43-B8D1B7F51404}" srcOrd="0" destOrd="0" presId="urn:microsoft.com/office/officeart/2005/8/layout/hList6"/>
    <dgm:cxn modelId="{3289104D-2DE2-4EEC-AA09-6D1844C1D9DE}" srcId="{6517FD68-8819-4026-9198-3EC45DE5F022}" destId="{59DF6416-9F80-4233-80ED-BD443768DF6A}" srcOrd="0" destOrd="0" parTransId="{94B3ACBD-7393-418E-9BE6-CE653FAEEF15}" sibTransId="{A4FEBADA-615A-44B1-88FF-73FC463E6C5C}"/>
    <dgm:cxn modelId="{86D7336E-11F3-4A40-946F-C6D64B24501B}" srcId="{0D3AFFBD-618E-4CA8-B5BD-AB43A9FD8084}" destId="{6FB4D8D8-8F0E-4874-AF86-FA341067952E}" srcOrd="0" destOrd="0" parTransId="{BF1B0B56-D396-4276-8565-9920CF114DBE}" sibTransId="{9C08EF8F-F084-4811-AD42-F55917BB5BB0}"/>
    <dgm:cxn modelId="{B3BB9C6F-766E-4D89-8D74-B31FF0807D0B}" type="presOf" srcId="{7B792AB6-619B-4CE1-A2E3-D3A950B710C6}" destId="{9ED416B8-24EB-4D29-94A2-E775D1FE5A7D}" srcOrd="0" destOrd="0" presId="urn:microsoft.com/office/officeart/2005/8/layout/hList6"/>
    <dgm:cxn modelId="{6C351A83-1D57-4DC8-B837-7F51C4B3BCD8}" type="presOf" srcId="{6517FD68-8819-4026-9198-3EC45DE5F022}" destId="{343FCE4A-6EC9-4808-AE06-ABD9178B72B6}" srcOrd="0" destOrd="0" presId="urn:microsoft.com/office/officeart/2005/8/layout/hList6"/>
    <dgm:cxn modelId="{DF021598-DB3E-43F1-AC84-194D39E693CB}" type="presOf" srcId="{0D3AFFBD-618E-4CA8-B5BD-AB43A9FD8084}" destId="{9ED416B8-24EB-4D29-94A2-E775D1FE5A7D}" srcOrd="0" destOrd="1" presId="urn:microsoft.com/office/officeart/2005/8/layout/hList6"/>
    <dgm:cxn modelId="{2CF2AFA5-DA7A-4F0E-B35F-5A21B3438B4F}" type="presOf" srcId="{6FB4D8D8-8F0E-4874-AF86-FA341067952E}" destId="{9ED416B8-24EB-4D29-94A2-E775D1FE5A7D}" srcOrd="0" destOrd="2" presId="urn:microsoft.com/office/officeart/2005/8/layout/hList6"/>
    <dgm:cxn modelId="{71FC40A6-1C29-4487-AC49-269365B3FAC3}" srcId="{E3858719-4FEA-4F3B-A5FE-FB0912457455}" destId="{9BA9A47B-2F44-43E0-8AA9-0047414CBD8F}" srcOrd="2" destOrd="0" parTransId="{7E6812FD-595D-4007-A13B-05C69384F978}" sibTransId="{5F6FDACC-1430-4E96-AC92-02F36E4DDF51}"/>
    <dgm:cxn modelId="{71872BC2-6FD2-4F68-B363-14F7B804063D}" srcId="{7B792AB6-619B-4CE1-A2E3-D3A950B710C6}" destId="{0D3AFFBD-618E-4CA8-B5BD-AB43A9FD8084}" srcOrd="0" destOrd="0" parTransId="{890C7B80-4FB3-4CDF-A66B-62FBC11EE75D}" sibTransId="{4DBF260A-62ED-4C20-AF33-DCCF7741D21D}"/>
    <dgm:cxn modelId="{D23870C8-7210-4E2B-951C-FC45F122AB79}" type="presOf" srcId="{59DF6416-9F80-4233-80ED-BD443768DF6A}" destId="{343FCE4A-6EC9-4808-AE06-ABD9178B72B6}" srcOrd="0" destOrd="1" presId="urn:microsoft.com/office/officeart/2005/8/layout/hList6"/>
    <dgm:cxn modelId="{2AE778D5-0414-4301-994B-F55CC8FDC785}" srcId="{E3858719-4FEA-4F3B-A5FE-FB0912457455}" destId="{6517FD68-8819-4026-9198-3EC45DE5F022}" srcOrd="1" destOrd="0" parTransId="{63E0914C-ECC0-4030-9088-43DA7A30FDC9}" sibTransId="{CFECA83F-9B76-4E6C-B6A1-D8AB3D6687B0}"/>
    <dgm:cxn modelId="{6F3967E8-14A9-49A4-AF9B-4D582EC4B6DA}" type="presOf" srcId="{E4AFD498-A88F-4F8D-B656-254F83CCFB10}" destId="{EAA2DCC7-03AA-4A67-BE61-4D539EE88EB3}" srcOrd="0" destOrd="0" presId="urn:microsoft.com/office/officeart/2005/8/layout/hList6"/>
    <dgm:cxn modelId="{BE80BEFC-AADA-4CA3-AF20-AE44F2CDC53E}" type="presOf" srcId="{8CC3A82B-9835-4B71-A2F1-88D244993D68}" destId="{533D18BE-FD37-4199-BB43-B8D1B7F51404}" srcOrd="0" destOrd="1" presId="urn:microsoft.com/office/officeart/2005/8/layout/hList6"/>
    <dgm:cxn modelId="{CEBF22EB-8A51-4D79-BDDF-3854FE8EB06A}" type="presParOf" srcId="{C1B2E141-F262-4A96-AFD8-B6AEA8191BED}" destId="{80AD9DE6-1E37-43C1-8EA5-2F69F2B96B80}" srcOrd="0" destOrd="0" presId="urn:microsoft.com/office/officeart/2005/8/layout/hList6"/>
    <dgm:cxn modelId="{C5F080A3-BF9C-4E1F-86B1-04DF27CD5A68}" type="presParOf" srcId="{C1B2E141-F262-4A96-AFD8-B6AEA8191BED}" destId="{7F9C22B9-39BE-41FB-BA63-C5FF72539D55}" srcOrd="1" destOrd="0" presId="urn:microsoft.com/office/officeart/2005/8/layout/hList6"/>
    <dgm:cxn modelId="{016D76D4-6C34-48F9-BBD2-242321B8ACCF}" type="presParOf" srcId="{C1B2E141-F262-4A96-AFD8-B6AEA8191BED}" destId="{343FCE4A-6EC9-4808-AE06-ABD9178B72B6}" srcOrd="2" destOrd="0" presId="urn:microsoft.com/office/officeart/2005/8/layout/hList6"/>
    <dgm:cxn modelId="{089C28B2-8AF7-4EFA-8B95-2861EA32A7D4}" type="presParOf" srcId="{C1B2E141-F262-4A96-AFD8-B6AEA8191BED}" destId="{61FA31DD-D08A-4BC1-BFAD-EC916DB4086C}" srcOrd="3" destOrd="0" presId="urn:microsoft.com/office/officeart/2005/8/layout/hList6"/>
    <dgm:cxn modelId="{68C605A6-AADC-411F-9C88-9D754C9F87F0}" type="presParOf" srcId="{C1B2E141-F262-4A96-AFD8-B6AEA8191BED}" destId="{533D18BE-FD37-4199-BB43-B8D1B7F51404}" srcOrd="4" destOrd="0" presId="urn:microsoft.com/office/officeart/2005/8/layout/hList6"/>
    <dgm:cxn modelId="{2C83B776-9F56-4D83-804E-A18BF215BD8C}" type="presParOf" srcId="{C1B2E141-F262-4A96-AFD8-B6AEA8191BED}" destId="{801F8AEF-ADD7-4800-A00C-4C86C011D4D0}" srcOrd="5" destOrd="0" presId="urn:microsoft.com/office/officeart/2005/8/layout/hList6"/>
    <dgm:cxn modelId="{26C04138-D49F-42DA-8ED2-B6D6B2FD6F6E}" type="presParOf" srcId="{C1B2E141-F262-4A96-AFD8-B6AEA8191BED}" destId="{EAA2DCC7-03AA-4A67-BE61-4D539EE88EB3}" srcOrd="6" destOrd="0" presId="urn:microsoft.com/office/officeart/2005/8/layout/hList6"/>
    <dgm:cxn modelId="{5680A410-CB16-4160-964B-B6B3CD1C6B6D}" type="presParOf" srcId="{C1B2E141-F262-4A96-AFD8-B6AEA8191BED}" destId="{44E2A1FC-0A85-4498-BD75-A2968FCD29B3}" srcOrd="7" destOrd="0" presId="urn:microsoft.com/office/officeart/2005/8/layout/hList6"/>
    <dgm:cxn modelId="{16613527-88B1-4674-AC62-B1197A11F497}" type="presParOf" srcId="{C1B2E141-F262-4A96-AFD8-B6AEA8191BED}" destId="{9ED416B8-24EB-4D29-94A2-E775D1FE5A7D}" srcOrd="8" destOrd="0" presId="urn:microsoft.com/office/officeart/2005/8/layout/hList6"/>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59F34A40-448D-4E82-965C-2EB9EDBD6BCB}" type="doc">
      <dgm:prSet loTypeId="urn:microsoft.com/office/officeart/2008/layout/VerticalCurvedList" loCatId="list" qsTypeId="urn:microsoft.com/office/officeart/2005/8/quickstyle/simple1" qsCatId="simple" csTypeId="urn:microsoft.com/office/officeart/2005/8/colors/accent1_1" csCatId="accent1" phldr="1"/>
      <dgm:spPr/>
      <dgm:t>
        <a:bodyPr/>
        <a:lstStyle/>
        <a:p>
          <a:endParaRPr lang="es-CO"/>
        </a:p>
      </dgm:t>
    </dgm:pt>
    <dgm:pt modelId="{4965E01F-A611-4F0A-9725-CF66128DD82D}">
      <dgm:prSet phldrT="[Texto]" custT="1"/>
      <dgm:spPr/>
      <dgm:t>
        <a:bodyPr spcFirstLastPara="0" vert="horz" wrap="square" lIns="121920" tIns="60960" rIns="121920" bIns="60960" numCol="1" spcCol="1270" anchor="ctr" anchorCtr="0"/>
        <a:lstStyle/>
        <a:p>
          <a:pPr marL="0" lvl="0" indent="0" algn="l" defTabSz="1422400">
            <a:lnSpc>
              <a:spcPct val="90000"/>
            </a:lnSpc>
            <a:spcBef>
              <a:spcPct val="0"/>
            </a:spcBef>
            <a:spcAft>
              <a:spcPct val="35000"/>
            </a:spcAft>
            <a:buNone/>
          </a:pPr>
          <a:r>
            <a:rPr lang="es-CO" sz="1100" kern="1200" dirty="0">
              <a:solidFill>
                <a:prstClr val="black">
                  <a:hueOff val="0"/>
                  <a:satOff val="0"/>
                  <a:lumOff val="0"/>
                  <a:alphaOff val="0"/>
                </a:prstClr>
              </a:solidFill>
              <a:latin typeface="Calibri" panose="020F0502020204030204"/>
              <a:ea typeface="+mn-ea"/>
              <a:cs typeface="+mn-cs"/>
            </a:rPr>
            <a:t>Compromiso escrito del trabajador a asistir y permanecer en el programa educativo, a prestar sus servicios a SAE por el mismo periodo de tiempo del ciclo académico que adelanta con el apoyo económico, a compensar </a:t>
          </a:r>
          <a:r>
            <a:rPr lang="es-ES" sz="1100" kern="1200" dirty="0">
              <a:solidFill>
                <a:prstClr val="black">
                  <a:hueOff val="0"/>
                  <a:satOff val="0"/>
                  <a:lumOff val="0"/>
                  <a:alphaOff val="0"/>
                </a:prstClr>
              </a:solidFill>
              <a:latin typeface="Calibri" panose="020F0502020204030204"/>
              <a:ea typeface="+mn-ea"/>
              <a:cs typeface="+mn-cs"/>
            </a:rPr>
            <a:t>el tiempo si adelanta los estudios durante  la jornada laboral.</a:t>
          </a:r>
          <a:endParaRPr lang="es-CO" sz="1100" kern="1200" dirty="0">
            <a:solidFill>
              <a:prstClr val="black">
                <a:hueOff val="0"/>
                <a:satOff val="0"/>
                <a:lumOff val="0"/>
                <a:alphaOff val="0"/>
              </a:prstClr>
            </a:solidFill>
            <a:latin typeface="Calibri" panose="020F0502020204030204"/>
            <a:ea typeface="+mn-ea"/>
            <a:cs typeface="+mn-cs"/>
          </a:endParaRPr>
        </a:p>
      </dgm:t>
    </dgm:pt>
    <dgm:pt modelId="{249A8951-1214-44EE-97F6-1F85C101F534}" type="parTrans" cxnId="{D9C7236A-54D5-489F-9DEB-724D44CE9C19}">
      <dgm:prSet/>
      <dgm:spPr/>
      <dgm:t>
        <a:bodyPr/>
        <a:lstStyle/>
        <a:p>
          <a:endParaRPr lang="es-CO" sz="1400"/>
        </a:p>
      </dgm:t>
    </dgm:pt>
    <dgm:pt modelId="{7080CEEA-890A-456B-B31F-604055A6B6F5}" type="sibTrans" cxnId="{D9C7236A-54D5-489F-9DEB-724D44CE9C19}">
      <dgm:prSet/>
      <dgm:spPr/>
      <dgm:t>
        <a:bodyPr/>
        <a:lstStyle/>
        <a:p>
          <a:endParaRPr lang="es-CO" sz="1400"/>
        </a:p>
      </dgm:t>
    </dgm:pt>
    <dgm:pt modelId="{809BE720-33FC-4CAA-A089-B908AC63A40C}">
      <dgm:prSet phldrT="[Texto]" custT="1"/>
      <dgm:spPr/>
      <dgm:t>
        <a:bodyPr/>
        <a:lstStyle/>
        <a:p>
          <a:pPr algn="just">
            <a:buFont typeface="+mj-lt"/>
            <a:buAutoNum type="arabicPeriod"/>
          </a:pPr>
          <a:r>
            <a:rPr lang="es-ES" sz="1200" kern="1200" dirty="0"/>
            <a:t>Los pagos se realizarán directamente a la institución de Educación debidamente aprobada por el Ministerio de Educación. En ningún caso se efectuará directamente el giro al colaborador. </a:t>
          </a:r>
          <a:endParaRPr lang="es-CO" sz="1200" kern="1200" dirty="0"/>
        </a:p>
      </dgm:t>
    </dgm:pt>
    <dgm:pt modelId="{C6B6C0B0-575D-4943-AE19-85981B0ABF5D}" type="parTrans" cxnId="{BCD144BA-7817-4F40-B236-ABC79EF9587A}">
      <dgm:prSet/>
      <dgm:spPr/>
      <dgm:t>
        <a:bodyPr/>
        <a:lstStyle/>
        <a:p>
          <a:endParaRPr lang="es-CO"/>
        </a:p>
      </dgm:t>
    </dgm:pt>
    <dgm:pt modelId="{2A1C1009-09DB-408E-B9CA-FB092B212972}" type="sibTrans" cxnId="{BCD144BA-7817-4F40-B236-ABC79EF9587A}">
      <dgm:prSet/>
      <dgm:spPr/>
      <dgm:t>
        <a:bodyPr/>
        <a:lstStyle/>
        <a:p>
          <a:endParaRPr lang="es-CO"/>
        </a:p>
      </dgm:t>
    </dgm:pt>
    <dgm:pt modelId="{2994E8AC-4515-407B-9392-60B5EF7625E8}">
      <dgm:prSet phldrT="[Texto]" custT="1"/>
      <dgm:spPr/>
      <dgm:t>
        <a:bodyPr/>
        <a:lstStyle/>
        <a:p>
          <a:pPr algn="just">
            <a:buFont typeface="+mj-lt"/>
            <a:buAutoNum type="arabicPeriod"/>
          </a:pPr>
          <a:r>
            <a:rPr lang="es-CO" sz="1200" kern="1200" dirty="0"/>
            <a:t>No favorecerá en ningún caso a trabajadores que sean beneficiarios de otro apoyo o subsidio otorgado por SAE o cualquier otra entidad. No se aprobarán auxilios para repetir ciclos, programas o niveles académicos.  </a:t>
          </a:r>
        </a:p>
      </dgm:t>
    </dgm:pt>
    <dgm:pt modelId="{6C03A2D6-4DBE-48EE-B451-BF281793B66D}" type="parTrans" cxnId="{73C79BEB-12CA-4C91-BD97-29F9E9B488D0}">
      <dgm:prSet/>
      <dgm:spPr/>
      <dgm:t>
        <a:bodyPr/>
        <a:lstStyle/>
        <a:p>
          <a:endParaRPr lang="es-CO"/>
        </a:p>
      </dgm:t>
    </dgm:pt>
    <dgm:pt modelId="{EF457B54-2086-459D-8B51-7A7F4E5D9096}" type="sibTrans" cxnId="{73C79BEB-12CA-4C91-BD97-29F9E9B488D0}">
      <dgm:prSet/>
      <dgm:spPr/>
      <dgm:t>
        <a:bodyPr/>
        <a:lstStyle/>
        <a:p>
          <a:endParaRPr lang="es-CO"/>
        </a:p>
      </dgm:t>
    </dgm:pt>
    <dgm:pt modelId="{A7017AD7-5264-47C8-9955-33CD8E310FBE}">
      <dgm:prSet phldrT="[Texto]" custT="1"/>
      <dgm:spPr/>
      <dgm:t>
        <a:bodyPr/>
        <a:lstStyle/>
        <a:p>
          <a:pPr algn="just">
            <a:buFont typeface="+mj-lt"/>
            <a:buAutoNum type="arabicPeriod"/>
          </a:pPr>
          <a:r>
            <a:rPr lang="es-CO" sz="1100" kern="1200" dirty="0"/>
            <a:t>Si el trabajador decide suspender el actual ciclo de estudio o no continuar al siguiente deberá exponer por escrito a la Gerencia de Talento Humano las razones que a ello conducen con los soportes a que haya lugar. Si las razones expuestas obedecen a fuerza mayor o calamidad deberá manifestar que retomara el programa dentro del año siguiente a aquel en que se dio la suspensión, luego de este tiempo no será tenido en cuenta para nuevas solicitudes.</a:t>
          </a:r>
          <a:endParaRPr lang="es-CO" sz="1200" kern="1200" dirty="0"/>
        </a:p>
      </dgm:t>
    </dgm:pt>
    <dgm:pt modelId="{3164B7FE-F389-4827-95BD-6B1D756B99B3}" type="parTrans" cxnId="{B960C341-451A-4B92-876D-81D1208059AD}">
      <dgm:prSet/>
      <dgm:spPr/>
      <dgm:t>
        <a:bodyPr/>
        <a:lstStyle/>
        <a:p>
          <a:endParaRPr lang="es-CO"/>
        </a:p>
      </dgm:t>
    </dgm:pt>
    <dgm:pt modelId="{CB9D352E-73E5-4562-AD7E-32BFD07F59FA}" type="sibTrans" cxnId="{B960C341-451A-4B92-876D-81D1208059AD}">
      <dgm:prSet/>
      <dgm:spPr/>
      <dgm:t>
        <a:bodyPr/>
        <a:lstStyle/>
        <a:p>
          <a:endParaRPr lang="es-CO"/>
        </a:p>
      </dgm:t>
    </dgm:pt>
    <dgm:pt modelId="{7013AF7E-308F-425F-B777-6A1321DF7428}">
      <dgm:prSet phldrT="[Texto]" custT="1"/>
      <dgm:spPr/>
      <dgm:t>
        <a:bodyPr/>
        <a:lstStyle/>
        <a:p>
          <a:pPr algn="just">
            <a:buFont typeface="+mj-lt"/>
            <a:buNone/>
          </a:pPr>
          <a:r>
            <a:rPr lang="es-CO" sz="1100" kern="1200" dirty="0"/>
            <a:t>En caso de reprobar un ciclo del programa académico por inasistencia o por incumplimiento de requerimientos académicos o disciplinarios según el reglamento establecido por la institución educativa, el trabajador no podrá ser tenido en cuenta para presentar nuevas solicitudes y deberá reintegrar el dinero pagado por este concepto. </a:t>
          </a:r>
          <a:endParaRPr lang="es-CO" sz="1200" kern="1200" dirty="0"/>
        </a:p>
      </dgm:t>
    </dgm:pt>
    <dgm:pt modelId="{73EFDBB2-C8DA-4652-92E6-C4FA4A1BA24E}" type="parTrans" cxnId="{E3FFDA16-CE35-46E8-B516-A550AE85BC60}">
      <dgm:prSet/>
      <dgm:spPr/>
      <dgm:t>
        <a:bodyPr/>
        <a:lstStyle/>
        <a:p>
          <a:endParaRPr lang="es-CO"/>
        </a:p>
      </dgm:t>
    </dgm:pt>
    <dgm:pt modelId="{1B8757DD-8858-49A3-9EC1-42B54EFCAE57}" type="sibTrans" cxnId="{E3FFDA16-CE35-46E8-B516-A550AE85BC60}">
      <dgm:prSet/>
      <dgm:spPr/>
      <dgm:t>
        <a:bodyPr/>
        <a:lstStyle/>
        <a:p>
          <a:endParaRPr lang="es-CO"/>
        </a:p>
      </dgm:t>
    </dgm:pt>
    <dgm:pt modelId="{C396331C-48CE-4097-8105-8E7DF5773B51}">
      <dgm:prSet phldrT="[Texto]" custT="1"/>
      <dgm:spPr/>
      <dgm:t>
        <a:bodyPr/>
        <a:lstStyle/>
        <a:p>
          <a:pPr algn="just">
            <a:buFont typeface="+mj-lt"/>
            <a:buAutoNum type="arabicPeriod"/>
          </a:pPr>
          <a:r>
            <a:rPr lang="es-ES" sz="1200" kern="1200" dirty="0"/>
            <a:t>El otorgamiento del auxilio para un ciclo no constituye la obligación para SAE de dar continuidad o asumir la totalidad del programa académico, si no se cumple con los requisitos y procedimiento establecido.</a:t>
          </a:r>
          <a:endParaRPr lang="es-CO" sz="1200" kern="1200" dirty="0">
            <a:latin typeface="Calibri" panose="020F0502020204030204"/>
            <a:ea typeface="+mn-ea"/>
            <a:cs typeface="+mn-cs"/>
          </a:endParaRPr>
        </a:p>
      </dgm:t>
    </dgm:pt>
    <dgm:pt modelId="{0D921FB5-5A10-4479-A518-B68B8F23F76F}" type="parTrans" cxnId="{77FB3ED3-603B-4363-B7F3-66F68216E481}">
      <dgm:prSet/>
      <dgm:spPr/>
      <dgm:t>
        <a:bodyPr/>
        <a:lstStyle/>
        <a:p>
          <a:endParaRPr lang="es-CO"/>
        </a:p>
      </dgm:t>
    </dgm:pt>
    <dgm:pt modelId="{4FF4C69D-1E92-4978-8D60-B300BC57D8C3}" type="sibTrans" cxnId="{77FB3ED3-603B-4363-B7F3-66F68216E481}">
      <dgm:prSet/>
      <dgm:spPr/>
      <dgm:t>
        <a:bodyPr/>
        <a:lstStyle/>
        <a:p>
          <a:endParaRPr lang="es-CO"/>
        </a:p>
      </dgm:t>
    </dgm:pt>
    <dgm:pt modelId="{26B15DF9-8611-428B-9799-35CD90823082}">
      <dgm:prSet phldrT="[Texto]" custT="1"/>
      <dgm:spPr/>
      <dgm:t>
        <a:bodyPr/>
        <a:lstStyle/>
        <a:p>
          <a:pPr algn="just">
            <a:buFont typeface="+mj-lt"/>
            <a:buNone/>
          </a:pPr>
          <a:r>
            <a:rPr lang="es-CO" sz="1200" kern="1200" dirty="0">
              <a:latin typeface="Calibri" panose="020F0502020204030204"/>
              <a:ea typeface="+mn-ea"/>
              <a:cs typeface="+mn-cs"/>
            </a:rPr>
            <a:t>Aprobaciones hasta agotar los recursos previstos.</a:t>
          </a:r>
          <a:r>
            <a:rPr lang="es-ES" sz="1200" kern="1200" dirty="0"/>
            <a:t> Se otorga de manera independiente para cada uno de los ciclos que comprende el programa académico. </a:t>
          </a:r>
          <a:endParaRPr lang="es-CO" sz="1200" kern="1200" dirty="0">
            <a:latin typeface="Calibri" panose="020F0502020204030204"/>
            <a:ea typeface="+mn-ea"/>
            <a:cs typeface="+mn-cs"/>
          </a:endParaRPr>
        </a:p>
      </dgm:t>
    </dgm:pt>
    <dgm:pt modelId="{01F21FAD-4C8D-457B-91C2-4C20969C3E4D}" type="sibTrans" cxnId="{F8E8EDFB-7682-45AF-B47D-3D17007212D5}">
      <dgm:prSet/>
      <dgm:spPr/>
      <dgm:t>
        <a:bodyPr/>
        <a:lstStyle/>
        <a:p>
          <a:endParaRPr lang="es-CO"/>
        </a:p>
      </dgm:t>
    </dgm:pt>
    <dgm:pt modelId="{876DB090-FBD2-4908-B0B4-1EAF10F9AD65}" type="parTrans" cxnId="{F8E8EDFB-7682-45AF-B47D-3D17007212D5}">
      <dgm:prSet/>
      <dgm:spPr/>
      <dgm:t>
        <a:bodyPr/>
        <a:lstStyle/>
        <a:p>
          <a:endParaRPr lang="es-CO"/>
        </a:p>
      </dgm:t>
    </dgm:pt>
    <dgm:pt modelId="{1798F8A6-18B1-441D-9E3A-56F8C513AD66}" type="pres">
      <dgm:prSet presAssocID="{59F34A40-448D-4E82-965C-2EB9EDBD6BCB}" presName="Name0" presStyleCnt="0">
        <dgm:presLayoutVars>
          <dgm:chMax val="7"/>
          <dgm:chPref val="7"/>
          <dgm:dir/>
        </dgm:presLayoutVars>
      </dgm:prSet>
      <dgm:spPr/>
    </dgm:pt>
    <dgm:pt modelId="{8FE81813-7EF4-4E68-B8EF-D0359B46D9CC}" type="pres">
      <dgm:prSet presAssocID="{59F34A40-448D-4E82-965C-2EB9EDBD6BCB}" presName="Name1" presStyleCnt="0"/>
      <dgm:spPr/>
    </dgm:pt>
    <dgm:pt modelId="{B254BC8A-D1B8-473E-B72A-B28BEA000290}" type="pres">
      <dgm:prSet presAssocID="{59F34A40-448D-4E82-965C-2EB9EDBD6BCB}" presName="cycle" presStyleCnt="0"/>
      <dgm:spPr/>
    </dgm:pt>
    <dgm:pt modelId="{DCF80470-3308-47D4-9C98-B76C855102F1}" type="pres">
      <dgm:prSet presAssocID="{59F34A40-448D-4E82-965C-2EB9EDBD6BCB}" presName="srcNode" presStyleLbl="node1" presStyleIdx="0" presStyleCnt="7"/>
      <dgm:spPr/>
    </dgm:pt>
    <dgm:pt modelId="{E266F5A6-327D-4B0F-9027-313D081D796A}" type="pres">
      <dgm:prSet presAssocID="{59F34A40-448D-4E82-965C-2EB9EDBD6BCB}" presName="conn" presStyleLbl="parChTrans1D2" presStyleIdx="0" presStyleCnt="1"/>
      <dgm:spPr/>
    </dgm:pt>
    <dgm:pt modelId="{1406EE0D-F5C8-464A-A88E-90F2A52B9C51}" type="pres">
      <dgm:prSet presAssocID="{59F34A40-448D-4E82-965C-2EB9EDBD6BCB}" presName="extraNode" presStyleLbl="node1" presStyleIdx="0" presStyleCnt="7"/>
      <dgm:spPr/>
    </dgm:pt>
    <dgm:pt modelId="{65EC0B1A-4277-4667-B165-6724C1BD663D}" type="pres">
      <dgm:prSet presAssocID="{59F34A40-448D-4E82-965C-2EB9EDBD6BCB}" presName="dstNode" presStyleLbl="node1" presStyleIdx="0" presStyleCnt="7"/>
      <dgm:spPr/>
    </dgm:pt>
    <dgm:pt modelId="{C52DC4BC-E51F-405F-9B1C-E63C33407161}" type="pres">
      <dgm:prSet presAssocID="{4965E01F-A611-4F0A-9725-CF66128DD82D}" presName="text_1" presStyleLbl="node1" presStyleIdx="0" presStyleCnt="7" custScaleX="95172">
        <dgm:presLayoutVars>
          <dgm:bulletEnabled val="1"/>
        </dgm:presLayoutVars>
      </dgm:prSet>
      <dgm:spPr/>
    </dgm:pt>
    <dgm:pt modelId="{F631EE39-EB85-4873-B608-A76DF47C8916}" type="pres">
      <dgm:prSet presAssocID="{4965E01F-A611-4F0A-9725-CF66128DD82D}" presName="accent_1" presStyleCnt="0"/>
      <dgm:spPr/>
    </dgm:pt>
    <dgm:pt modelId="{0E5BD89D-04D1-4C1C-A05B-3ACC2C913796}" type="pres">
      <dgm:prSet presAssocID="{4965E01F-A611-4F0A-9725-CF66128DD82D}" presName="accentRepeatNode" presStyleLbl="solidFgAcc1" presStyleIdx="0" presStyleCnt="7"/>
      <dgm:spPr/>
    </dgm:pt>
    <dgm:pt modelId="{28D10E6B-C401-410B-81BF-AE882CC8A717}" type="pres">
      <dgm:prSet presAssocID="{26B15DF9-8611-428B-9799-35CD90823082}" presName="text_2" presStyleLbl="node1" presStyleIdx="1" presStyleCnt="7">
        <dgm:presLayoutVars>
          <dgm:bulletEnabled val="1"/>
        </dgm:presLayoutVars>
      </dgm:prSet>
      <dgm:spPr/>
    </dgm:pt>
    <dgm:pt modelId="{14ECAB6C-DD28-471A-90EC-E298BC2658CA}" type="pres">
      <dgm:prSet presAssocID="{26B15DF9-8611-428B-9799-35CD90823082}" presName="accent_2" presStyleCnt="0"/>
      <dgm:spPr/>
    </dgm:pt>
    <dgm:pt modelId="{B3C9BF94-33F7-4A05-ADE9-E6DD45D2963E}" type="pres">
      <dgm:prSet presAssocID="{26B15DF9-8611-428B-9799-35CD90823082}" presName="accentRepeatNode" presStyleLbl="solidFgAcc1" presStyleIdx="1" presStyleCnt="7"/>
      <dgm:spPr/>
    </dgm:pt>
    <dgm:pt modelId="{01A67CEA-B5BC-4404-8E59-5DAB5CDCFFD3}" type="pres">
      <dgm:prSet presAssocID="{C396331C-48CE-4097-8105-8E7DF5773B51}" presName="text_3" presStyleLbl="node1" presStyleIdx="2" presStyleCnt="7">
        <dgm:presLayoutVars>
          <dgm:bulletEnabled val="1"/>
        </dgm:presLayoutVars>
      </dgm:prSet>
      <dgm:spPr/>
    </dgm:pt>
    <dgm:pt modelId="{9835B218-F801-410B-817D-217D47140C76}" type="pres">
      <dgm:prSet presAssocID="{C396331C-48CE-4097-8105-8E7DF5773B51}" presName="accent_3" presStyleCnt="0"/>
      <dgm:spPr/>
    </dgm:pt>
    <dgm:pt modelId="{F4002B1C-559F-4161-8B4E-B4E813A6A4AE}" type="pres">
      <dgm:prSet presAssocID="{C396331C-48CE-4097-8105-8E7DF5773B51}" presName="accentRepeatNode" presStyleLbl="solidFgAcc1" presStyleIdx="2" presStyleCnt="7"/>
      <dgm:spPr/>
    </dgm:pt>
    <dgm:pt modelId="{B0E1AF47-5B1B-4EA0-9733-E8D4E3701BFA}" type="pres">
      <dgm:prSet presAssocID="{809BE720-33FC-4CAA-A089-B908AC63A40C}" presName="text_4" presStyleLbl="node1" presStyleIdx="3" presStyleCnt="7">
        <dgm:presLayoutVars>
          <dgm:bulletEnabled val="1"/>
        </dgm:presLayoutVars>
      </dgm:prSet>
      <dgm:spPr/>
    </dgm:pt>
    <dgm:pt modelId="{79A86C9B-4746-4EFD-8AEC-6E19BB40DA85}" type="pres">
      <dgm:prSet presAssocID="{809BE720-33FC-4CAA-A089-B908AC63A40C}" presName="accent_4" presStyleCnt="0"/>
      <dgm:spPr/>
    </dgm:pt>
    <dgm:pt modelId="{877D8820-95EE-425E-9457-96E2A75013D6}" type="pres">
      <dgm:prSet presAssocID="{809BE720-33FC-4CAA-A089-B908AC63A40C}" presName="accentRepeatNode" presStyleLbl="solidFgAcc1" presStyleIdx="3" presStyleCnt="7"/>
      <dgm:spPr/>
    </dgm:pt>
    <dgm:pt modelId="{71F4370C-50EB-4C7F-B765-AE2CEEFE9AEC}" type="pres">
      <dgm:prSet presAssocID="{2994E8AC-4515-407B-9392-60B5EF7625E8}" presName="text_5" presStyleLbl="node1" presStyleIdx="4" presStyleCnt="7">
        <dgm:presLayoutVars>
          <dgm:bulletEnabled val="1"/>
        </dgm:presLayoutVars>
      </dgm:prSet>
      <dgm:spPr/>
    </dgm:pt>
    <dgm:pt modelId="{363F9830-FADD-4EA8-9627-78C6D67CA8D4}" type="pres">
      <dgm:prSet presAssocID="{2994E8AC-4515-407B-9392-60B5EF7625E8}" presName="accent_5" presStyleCnt="0"/>
      <dgm:spPr/>
    </dgm:pt>
    <dgm:pt modelId="{D9E416F9-C881-42A6-9CB9-0C5E2E1525AA}" type="pres">
      <dgm:prSet presAssocID="{2994E8AC-4515-407B-9392-60B5EF7625E8}" presName="accentRepeatNode" presStyleLbl="solidFgAcc1" presStyleIdx="4" presStyleCnt="7"/>
      <dgm:spPr/>
    </dgm:pt>
    <dgm:pt modelId="{E561F8E1-E94F-492B-A452-88E538D61586}" type="pres">
      <dgm:prSet presAssocID="{A7017AD7-5264-47C8-9955-33CD8E310FBE}" presName="text_6" presStyleLbl="node1" presStyleIdx="5" presStyleCnt="7">
        <dgm:presLayoutVars>
          <dgm:bulletEnabled val="1"/>
        </dgm:presLayoutVars>
      </dgm:prSet>
      <dgm:spPr/>
    </dgm:pt>
    <dgm:pt modelId="{7EC01119-8C8C-4F62-AF42-989F182F8C0A}" type="pres">
      <dgm:prSet presAssocID="{A7017AD7-5264-47C8-9955-33CD8E310FBE}" presName="accent_6" presStyleCnt="0"/>
      <dgm:spPr/>
    </dgm:pt>
    <dgm:pt modelId="{4E1D06DE-F5C2-45EF-8682-DEE2492A3DBF}" type="pres">
      <dgm:prSet presAssocID="{A7017AD7-5264-47C8-9955-33CD8E310FBE}" presName="accentRepeatNode" presStyleLbl="solidFgAcc1" presStyleIdx="5" presStyleCnt="7"/>
      <dgm:spPr/>
    </dgm:pt>
    <dgm:pt modelId="{9B444564-A57C-404A-9E0D-26F40E62EED8}" type="pres">
      <dgm:prSet presAssocID="{7013AF7E-308F-425F-B777-6A1321DF7428}" presName="text_7" presStyleLbl="node1" presStyleIdx="6" presStyleCnt="7">
        <dgm:presLayoutVars>
          <dgm:bulletEnabled val="1"/>
        </dgm:presLayoutVars>
      </dgm:prSet>
      <dgm:spPr/>
    </dgm:pt>
    <dgm:pt modelId="{0363EBC3-9B96-4BFE-A07A-9284C9346678}" type="pres">
      <dgm:prSet presAssocID="{7013AF7E-308F-425F-B777-6A1321DF7428}" presName="accent_7" presStyleCnt="0"/>
      <dgm:spPr/>
    </dgm:pt>
    <dgm:pt modelId="{726EDF3A-6E8F-4DE9-8281-215C8F77D14A}" type="pres">
      <dgm:prSet presAssocID="{7013AF7E-308F-425F-B777-6A1321DF7428}" presName="accentRepeatNode" presStyleLbl="solidFgAcc1" presStyleIdx="6" presStyleCnt="7"/>
      <dgm:spPr/>
    </dgm:pt>
  </dgm:ptLst>
  <dgm:cxnLst>
    <dgm:cxn modelId="{C6BF8E0F-D9F3-4EAE-8883-AE2904E3373B}" type="presOf" srcId="{4965E01F-A611-4F0A-9725-CF66128DD82D}" destId="{C52DC4BC-E51F-405F-9B1C-E63C33407161}" srcOrd="0" destOrd="0" presId="urn:microsoft.com/office/officeart/2008/layout/VerticalCurvedList"/>
    <dgm:cxn modelId="{E3FFDA16-CE35-46E8-B516-A550AE85BC60}" srcId="{59F34A40-448D-4E82-965C-2EB9EDBD6BCB}" destId="{7013AF7E-308F-425F-B777-6A1321DF7428}" srcOrd="6" destOrd="0" parTransId="{73EFDBB2-C8DA-4652-92E6-C4FA4A1BA24E}" sibTransId="{1B8757DD-8858-49A3-9EC1-42B54EFCAE57}"/>
    <dgm:cxn modelId="{05B0811C-8662-4981-8F4D-306C49DF9133}" type="presOf" srcId="{59F34A40-448D-4E82-965C-2EB9EDBD6BCB}" destId="{1798F8A6-18B1-441D-9E3A-56F8C513AD66}" srcOrd="0" destOrd="0" presId="urn:microsoft.com/office/officeart/2008/layout/VerticalCurvedList"/>
    <dgm:cxn modelId="{55D99E24-5B92-4058-A518-FF16387BA468}" type="presOf" srcId="{C396331C-48CE-4097-8105-8E7DF5773B51}" destId="{01A67CEA-B5BC-4404-8E59-5DAB5CDCFFD3}" srcOrd="0" destOrd="0" presId="urn:microsoft.com/office/officeart/2008/layout/VerticalCurvedList"/>
    <dgm:cxn modelId="{EC7A8231-14AD-4B78-AC90-B69152E031D2}" type="presOf" srcId="{A7017AD7-5264-47C8-9955-33CD8E310FBE}" destId="{E561F8E1-E94F-492B-A452-88E538D61586}" srcOrd="0" destOrd="0" presId="urn:microsoft.com/office/officeart/2008/layout/VerticalCurvedList"/>
    <dgm:cxn modelId="{95E28E38-14BB-480F-A39F-41DC1E4F3456}" type="presOf" srcId="{7013AF7E-308F-425F-B777-6A1321DF7428}" destId="{9B444564-A57C-404A-9E0D-26F40E62EED8}" srcOrd="0" destOrd="0" presId="urn:microsoft.com/office/officeart/2008/layout/VerticalCurvedList"/>
    <dgm:cxn modelId="{B960C341-451A-4B92-876D-81D1208059AD}" srcId="{59F34A40-448D-4E82-965C-2EB9EDBD6BCB}" destId="{A7017AD7-5264-47C8-9955-33CD8E310FBE}" srcOrd="5" destOrd="0" parTransId="{3164B7FE-F389-4827-95BD-6B1D756B99B3}" sibTransId="{CB9D352E-73E5-4562-AD7E-32BFD07F59FA}"/>
    <dgm:cxn modelId="{D9C7236A-54D5-489F-9DEB-724D44CE9C19}" srcId="{59F34A40-448D-4E82-965C-2EB9EDBD6BCB}" destId="{4965E01F-A611-4F0A-9725-CF66128DD82D}" srcOrd="0" destOrd="0" parTransId="{249A8951-1214-44EE-97F6-1F85C101F534}" sibTransId="{7080CEEA-890A-456B-B31F-604055A6B6F5}"/>
    <dgm:cxn modelId="{8BDB384D-2973-4BEC-8402-94018C4EDFFA}" type="presOf" srcId="{7080CEEA-890A-456B-B31F-604055A6B6F5}" destId="{E266F5A6-327D-4B0F-9027-313D081D796A}" srcOrd="0" destOrd="0" presId="urn:microsoft.com/office/officeart/2008/layout/VerticalCurvedList"/>
    <dgm:cxn modelId="{CAAEC9AF-B4C6-4EC1-8AC3-23A3A186C8CA}" type="presOf" srcId="{2994E8AC-4515-407B-9392-60B5EF7625E8}" destId="{71F4370C-50EB-4C7F-B765-AE2CEEFE9AEC}" srcOrd="0" destOrd="0" presId="urn:microsoft.com/office/officeart/2008/layout/VerticalCurvedList"/>
    <dgm:cxn modelId="{BCD144BA-7817-4F40-B236-ABC79EF9587A}" srcId="{59F34A40-448D-4E82-965C-2EB9EDBD6BCB}" destId="{809BE720-33FC-4CAA-A089-B908AC63A40C}" srcOrd="3" destOrd="0" parTransId="{C6B6C0B0-575D-4943-AE19-85981B0ABF5D}" sibTransId="{2A1C1009-09DB-408E-B9CA-FB092B212972}"/>
    <dgm:cxn modelId="{77FB3ED3-603B-4363-B7F3-66F68216E481}" srcId="{59F34A40-448D-4E82-965C-2EB9EDBD6BCB}" destId="{C396331C-48CE-4097-8105-8E7DF5773B51}" srcOrd="2" destOrd="0" parTransId="{0D921FB5-5A10-4479-A518-B68B8F23F76F}" sibTransId="{4FF4C69D-1E92-4978-8D60-B300BC57D8C3}"/>
    <dgm:cxn modelId="{73C79BEB-12CA-4C91-BD97-29F9E9B488D0}" srcId="{59F34A40-448D-4E82-965C-2EB9EDBD6BCB}" destId="{2994E8AC-4515-407B-9392-60B5EF7625E8}" srcOrd="4" destOrd="0" parTransId="{6C03A2D6-4DBE-48EE-B451-BF281793B66D}" sibTransId="{EF457B54-2086-459D-8B51-7A7F4E5D9096}"/>
    <dgm:cxn modelId="{31B150FA-29F8-49CE-B374-49E595C07E03}" type="presOf" srcId="{809BE720-33FC-4CAA-A089-B908AC63A40C}" destId="{B0E1AF47-5B1B-4EA0-9733-E8D4E3701BFA}" srcOrd="0" destOrd="0" presId="urn:microsoft.com/office/officeart/2008/layout/VerticalCurvedList"/>
    <dgm:cxn modelId="{F8E8EDFB-7682-45AF-B47D-3D17007212D5}" srcId="{59F34A40-448D-4E82-965C-2EB9EDBD6BCB}" destId="{26B15DF9-8611-428B-9799-35CD90823082}" srcOrd="1" destOrd="0" parTransId="{876DB090-FBD2-4908-B0B4-1EAF10F9AD65}" sibTransId="{01F21FAD-4C8D-457B-91C2-4C20969C3E4D}"/>
    <dgm:cxn modelId="{0DB1D9FD-2F83-4F80-975F-56F6A0550FD5}" type="presOf" srcId="{26B15DF9-8611-428B-9799-35CD90823082}" destId="{28D10E6B-C401-410B-81BF-AE882CC8A717}" srcOrd="0" destOrd="0" presId="urn:microsoft.com/office/officeart/2008/layout/VerticalCurvedList"/>
    <dgm:cxn modelId="{0330AF6E-8BA8-497B-9172-E621F8B2509A}" type="presParOf" srcId="{1798F8A6-18B1-441D-9E3A-56F8C513AD66}" destId="{8FE81813-7EF4-4E68-B8EF-D0359B46D9CC}" srcOrd="0" destOrd="0" presId="urn:microsoft.com/office/officeart/2008/layout/VerticalCurvedList"/>
    <dgm:cxn modelId="{1D512EF4-3F2C-4DCA-9D53-889A696C51D7}" type="presParOf" srcId="{8FE81813-7EF4-4E68-B8EF-D0359B46D9CC}" destId="{B254BC8A-D1B8-473E-B72A-B28BEA000290}" srcOrd="0" destOrd="0" presId="urn:microsoft.com/office/officeart/2008/layout/VerticalCurvedList"/>
    <dgm:cxn modelId="{F863B5A8-8CB3-40F9-AFCE-C82FCCEC1F41}" type="presParOf" srcId="{B254BC8A-D1B8-473E-B72A-B28BEA000290}" destId="{DCF80470-3308-47D4-9C98-B76C855102F1}" srcOrd="0" destOrd="0" presId="urn:microsoft.com/office/officeart/2008/layout/VerticalCurvedList"/>
    <dgm:cxn modelId="{63C3D274-CEB4-48C2-9013-FC1184151414}" type="presParOf" srcId="{B254BC8A-D1B8-473E-B72A-B28BEA000290}" destId="{E266F5A6-327D-4B0F-9027-313D081D796A}" srcOrd="1" destOrd="0" presId="urn:microsoft.com/office/officeart/2008/layout/VerticalCurvedList"/>
    <dgm:cxn modelId="{7981EB5E-23D0-412E-80C3-2F7316A7A56C}" type="presParOf" srcId="{B254BC8A-D1B8-473E-B72A-B28BEA000290}" destId="{1406EE0D-F5C8-464A-A88E-90F2A52B9C51}" srcOrd="2" destOrd="0" presId="urn:microsoft.com/office/officeart/2008/layout/VerticalCurvedList"/>
    <dgm:cxn modelId="{D3FBA290-6425-4263-A087-FDDEAC96C2FC}" type="presParOf" srcId="{B254BC8A-D1B8-473E-B72A-B28BEA000290}" destId="{65EC0B1A-4277-4667-B165-6724C1BD663D}" srcOrd="3" destOrd="0" presId="urn:microsoft.com/office/officeart/2008/layout/VerticalCurvedList"/>
    <dgm:cxn modelId="{D2DC5E7A-F686-4582-BF59-0B7FA5A9B011}" type="presParOf" srcId="{8FE81813-7EF4-4E68-B8EF-D0359B46D9CC}" destId="{C52DC4BC-E51F-405F-9B1C-E63C33407161}" srcOrd="1" destOrd="0" presId="urn:microsoft.com/office/officeart/2008/layout/VerticalCurvedList"/>
    <dgm:cxn modelId="{22299107-DBA3-4E0D-9457-76D25ED20E59}" type="presParOf" srcId="{8FE81813-7EF4-4E68-B8EF-D0359B46D9CC}" destId="{F631EE39-EB85-4873-B608-A76DF47C8916}" srcOrd="2" destOrd="0" presId="urn:microsoft.com/office/officeart/2008/layout/VerticalCurvedList"/>
    <dgm:cxn modelId="{6126AC23-8BB6-4F77-9E84-63B179EC58F2}" type="presParOf" srcId="{F631EE39-EB85-4873-B608-A76DF47C8916}" destId="{0E5BD89D-04D1-4C1C-A05B-3ACC2C913796}" srcOrd="0" destOrd="0" presId="urn:microsoft.com/office/officeart/2008/layout/VerticalCurvedList"/>
    <dgm:cxn modelId="{D8457BDE-681F-4ECE-AE72-62A84AFE4DD8}" type="presParOf" srcId="{8FE81813-7EF4-4E68-B8EF-D0359B46D9CC}" destId="{28D10E6B-C401-410B-81BF-AE882CC8A717}" srcOrd="3" destOrd="0" presId="urn:microsoft.com/office/officeart/2008/layout/VerticalCurvedList"/>
    <dgm:cxn modelId="{AE6DAEF3-7420-45A7-9F3B-C5420E16A545}" type="presParOf" srcId="{8FE81813-7EF4-4E68-B8EF-D0359B46D9CC}" destId="{14ECAB6C-DD28-471A-90EC-E298BC2658CA}" srcOrd="4" destOrd="0" presId="urn:microsoft.com/office/officeart/2008/layout/VerticalCurvedList"/>
    <dgm:cxn modelId="{A8E7CE07-EFEF-4037-BC1D-B48331618583}" type="presParOf" srcId="{14ECAB6C-DD28-471A-90EC-E298BC2658CA}" destId="{B3C9BF94-33F7-4A05-ADE9-E6DD45D2963E}" srcOrd="0" destOrd="0" presId="urn:microsoft.com/office/officeart/2008/layout/VerticalCurvedList"/>
    <dgm:cxn modelId="{DC1FAA92-9239-4114-A971-6EA99871045A}" type="presParOf" srcId="{8FE81813-7EF4-4E68-B8EF-D0359B46D9CC}" destId="{01A67CEA-B5BC-4404-8E59-5DAB5CDCFFD3}" srcOrd="5" destOrd="0" presId="urn:microsoft.com/office/officeart/2008/layout/VerticalCurvedList"/>
    <dgm:cxn modelId="{C6C414FF-E7B1-4A4A-A3EC-05AF65484D0B}" type="presParOf" srcId="{8FE81813-7EF4-4E68-B8EF-D0359B46D9CC}" destId="{9835B218-F801-410B-817D-217D47140C76}" srcOrd="6" destOrd="0" presId="urn:microsoft.com/office/officeart/2008/layout/VerticalCurvedList"/>
    <dgm:cxn modelId="{FE840D29-3E42-4511-8BAC-DA034F3DD019}" type="presParOf" srcId="{9835B218-F801-410B-817D-217D47140C76}" destId="{F4002B1C-559F-4161-8B4E-B4E813A6A4AE}" srcOrd="0" destOrd="0" presId="urn:microsoft.com/office/officeart/2008/layout/VerticalCurvedList"/>
    <dgm:cxn modelId="{0BF23D2B-B4B8-4B8D-9F1D-9D18D58E1172}" type="presParOf" srcId="{8FE81813-7EF4-4E68-B8EF-D0359B46D9CC}" destId="{B0E1AF47-5B1B-4EA0-9733-E8D4E3701BFA}" srcOrd="7" destOrd="0" presId="urn:microsoft.com/office/officeart/2008/layout/VerticalCurvedList"/>
    <dgm:cxn modelId="{FF3A23EE-2E53-4AA6-A72D-A0F513603C96}" type="presParOf" srcId="{8FE81813-7EF4-4E68-B8EF-D0359B46D9CC}" destId="{79A86C9B-4746-4EFD-8AEC-6E19BB40DA85}" srcOrd="8" destOrd="0" presId="urn:microsoft.com/office/officeart/2008/layout/VerticalCurvedList"/>
    <dgm:cxn modelId="{70F5CECA-80D2-41BA-89F0-CE41D49897D6}" type="presParOf" srcId="{79A86C9B-4746-4EFD-8AEC-6E19BB40DA85}" destId="{877D8820-95EE-425E-9457-96E2A75013D6}" srcOrd="0" destOrd="0" presId="urn:microsoft.com/office/officeart/2008/layout/VerticalCurvedList"/>
    <dgm:cxn modelId="{F515CD9A-CED9-42A0-B143-D3DCBDC13088}" type="presParOf" srcId="{8FE81813-7EF4-4E68-B8EF-D0359B46D9CC}" destId="{71F4370C-50EB-4C7F-B765-AE2CEEFE9AEC}" srcOrd="9" destOrd="0" presId="urn:microsoft.com/office/officeart/2008/layout/VerticalCurvedList"/>
    <dgm:cxn modelId="{7F8E7626-2119-469E-B70A-903B14E83DFA}" type="presParOf" srcId="{8FE81813-7EF4-4E68-B8EF-D0359B46D9CC}" destId="{363F9830-FADD-4EA8-9627-78C6D67CA8D4}" srcOrd="10" destOrd="0" presId="urn:microsoft.com/office/officeart/2008/layout/VerticalCurvedList"/>
    <dgm:cxn modelId="{C5FE5F27-EF79-4DEE-B329-3D00C9CDD97B}" type="presParOf" srcId="{363F9830-FADD-4EA8-9627-78C6D67CA8D4}" destId="{D9E416F9-C881-42A6-9CB9-0C5E2E1525AA}" srcOrd="0" destOrd="0" presId="urn:microsoft.com/office/officeart/2008/layout/VerticalCurvedList"/>
    <dgm:cxn modelId="{D3B85887-86DA-4D76-84AE-DF01855D6D95}" type="presParOf" srcId="{8FE81813-7EF4-4E68-B8EF-D0359B46D9CC}" destId="{E561F8E1-E94F-492B-A452-88E538D61586}" srcOrd="11" destOrd="0" presId="urn:microsoft.com/office/officeart/2008/layout/VerticalCurvedList"/>
    <dgm:cxn modelId="{D8B64985-21F5-4935-A236-CA51E4F298BF}" type="presParOf" srcId="{8FE81813-7EF4-4E68-B8EF-D0359B46D9CC}" destId="{7EC01119-8C8C-4F62-AF42-989F182F8C0A}" srcOrd="12" destOrd="0" presId="urn:microsoft.com/office/officeart/2008/layout/VerticalCurvedList"/>
    <dgm:cxn modelId="{3FB1D7AB-2058-416C-9153-EEE381896BEC}" type="presParOf" srcId="{7EC01119-8C8C-4F62-AF42-989F182F8C0A}" destId="{4E1D06DE-F5C2-45EF-8682-DEE2492A3DBF}" srcOrd="0" destOrd="0" presId="urn:microsoft.com/office/officeart/2008/layout/VerticalCurvedList"/>
    <dgm:cxn modelId="{699C961C-D3A5-4C43-8BA4-AC61F8D6A573}" type="presParOf" srcId="{8FE81813-7EF4-4E68-B8EF-D0359B46D9CC}" destId="{9B444564-A57C-404A-9E0D-26F40E62EED8}" srcOrd="13" destOrd="0" presId="urn:microsoft.com/office/officeart/2008/layout/VerticalCurvedList"/>
    <dgm:cxn modelId="{15234F6D-CAB3-49C4-915C-E4B41C00935A}" type="presParOf" srcId="{8FE81813-7EF4-4E68-B8EF-D0359B46D9CC}" destId="{0363EBC3-9B96-4BFE-A07A-9284C9346678}" srcOrd="14" destOrd="0" presId="urn:microsoft.com/office/officeart/2008/layout/VerticalCurvedList"/>
    <dgm:cxn modelId="{BD8FCE94-42F2-4DEE-B007-9D4DD7B9FFF5}" type="presParOf" srcId="{0363EBC3-9B96-4BFE-A07A-9284C9346678}" destId="{726EDF3A-6E8F-4DE9-8281-215C8F77D14A}" srcOrd="0" destOrd="0" presId="urn:microsoft.com/office/officeart/2008/layout/VerticalCurvedList"/>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59F34A40-448D-4E82-965C-2EB9EDBD6BCB}" type="doc">
      <dgm:prSet loTypeId="urn:microsoft.com/office/officeart/2005/8/layout/list1" loCatId="list" qsTypeId="urn:microsoft.com/office/officeart/2005/8/quickstyle/simple1" qsCatId="simple" csTypeId="urn:microsoft.com/office/officeart/2005/8/colors/accent1_2" csCatId="accent1" phldr="1"/>
      <dgm:spPr/>
      <dgm:t>
        <a:bodyPr/>
        <a:lstStyle/>
        <a:p>
          <a:endParaRPr lang="es-CO"/>
        </a:p>
      </dgm:t>
    </dgm:pt>
    <dgm:pt modelId="{0033EAD8-D6E3-4C1C-B291-8395A70DD135}">
      <dgm:prSet phldrT="[Texto]" custT="1"/>
      <dgm:spPr/>
      <dgm:t>
        <a:bodyPr/>
        <a:lstStyle/>
        <a:p>
          <a:pPr algn="just"/>
          <a:r>
            <a:rPr lang="es-ES" sz="1800" kern="1200" dirty="0">
              <a:solidFill>
                <a:prstClr val="black">
                  <a:hueOff val="0"/>
                  <a:satOff val="0"/>
                  <a:lumOff val="0"/>
                  <a:alphaOff val="0"/>
                </a:prstClr>
              </a:solidFill>
              <a:latin typeface="Calibri" panose="020F0502020204030204"/>
              <a:ea typeface="+mn-ea"/>
              <a:cs typeface="+mn-cs"/>
            </a:rPr>
            <a:t>Las solicitudes se verificarán de acuerdo al orden de radicación en el sistema disponible para tal fin (actualmente Zeus) con la documentación exigida.  Se rechazarán las solicitudes que no estén radicadas en el sistema de información con la documentación completa</a:t>
          </a:r>
          <a:r>
            <a:rPr lang="es-ES" sz="1800" kern="1200">
              <a:solidFill>
                <a:prstClr val="black">
                  <a:hueOff val="0"/>
                  <a:satOff val="0"/>
                  <a:lumOff val="0"/>
                  <a:alphaOff val="0"/>
                </a:prstClr>
              </a:solidFill>
              <a:latin typeface="Calibri" panose="020F0502020204030204"/>
              <a:ea typeface="+mn-ea"/>
              <a:cs typeface="+mn-cs"/>
            </a:rPr>
            <a:t>. </a:t>
          </a:r>
          <a:endParaRPr lang="es-CO" sz="1800" kern="1200" dirty="0">
            <a:solidFill>
              <a:prstClr val="black">
                <a:hueOff val="0"/>
                <a:satOff val="0"/>
                <a:lumOff val="0"/>
                <a:alphaOff val="0"/>
              </a:prstClr>
            </a:solidFill>
            <a:latin typeface="Calibri" panose="020F0502020204030204"/>
            <a:ea typeface="+mn-ea"/>
            <a:cs typeface="+mn-cs"/>
          </a:endParaRPr>
        </a:p>
      </dgm:t>
    </dgm:pt>
    <dgm:pt modelId="{190CE79E-DB1B-4676-871F-C1BB19767B65}" type="parTrans" cxnId="{C42EFBF4-C372-47C7-B9B5-A857D1967B90}">
      <dgm:prSet/>
      <dgm:spPr/>
      <dgm:t>
        <a:bodyPr/>
        <a:lstStyle/>
        <a:p>
          <a:endParaRPr lang="es-CO" sz="1400"/>
        </a:p>
      </dgm:t>
    </dgm:pt>
    <dgm:pt modelId="{5BE7CC99-199D-422F-8CA1-886AF1CA8D80}" type="sibTrans" cxnId="{C42EFBF4-C372-47C7-B9B5-A857D1967B90}">
      <dgm:prSet/>
      <dgm:spPr/>
      <dgm:t>
        <a:bodyPr/>
        <a:lstStyle/>
        <a:p>
          <a:endParaRPr lang="es-CO" sz="1400"/>
        </a:p>
      </dgm:t>
    </dgm:pt>
    <dgm:pt modelId="{A4B50753-95D5-40D0-BB57-3E24E3C05354}">
      <dgm:prSet phldrT="[Texto]" custT="1"/>
      <dgm:spPr/>
      <dgm:t>
        <a:bodyPr/>
        <a:lstStyle/>
        <a:p>
          <a:pPr algn="just"/>
          <a:r>
            <a:rPr lang="es-CO" sz="4000" b="1" kern="1200" dirty="0">
              <a:solidFill>
                <a:schemeClr val="bg1"/>
              </a:solidFill>
              <a:latin typeface="Calibri" panose="020F0502020204030204"/>
              <a:ea typeface="+mn-ea"/>
              <a:cs typeface="+mn-cs"/>
            </a:rPr>
            <a:t>Recepción y Verificación</a:t>
          </a:r>
        </a:p>
      </dgm:t>
    </dgm:pt>
    <dgm:pt modelId="{562A90AB-D143-44FD-B026-AC709295C2E3}" type="parTrans" cxnId="{1141153A-592E-414E-94E1-96AC50761B47}">
      <dgm:prSet/>
      <dgm:spPr/>
      <dgm:t>
        <a:bodyPr/>
        <a:lstStyle/>
        <a:p>
          <a:endParaRPr lang="es-CO"/>
        </a:p>
      </dgm:t>
    </dgm:pt>
    <dgm:pt modelId="{F1401796-5113-44EA-9B07-E81693753657}" type="sibTrans" cxnId="{1141153A-592E-414E-94E1-96AC50761B47}">
      <dgm:prSet/>
      <dgm:spPr/>
      <dgm:t>
        <a:bodyPr/>
        <a:lstStyle/>
        <a:p>
          <a:endParaRPr lang="es-CO"/>
        </a:p>
      </dgm:t>
    </dgm:pt>
    <dgm:pt modelId="{592CB08A-3EF6-428B-B0F2-D86FC4A49893}">
      <dgm:prSet phldrT="[Texto]" custT="1"/>
      <dgm:spPr/>
      <dgm:t>
        <a:bodyPr/>
        <a:lstStyle/>
        <a:p>
          <a:pPr algn="just"/>
          <a:r>
            <a:rPr lang="es-ES" sz="4000" b="1" kern="1200" dirty="0">
              <a:solidFill>
                <a:prstClr val="white"/>
              </a:solidFill>
              <a:latin typeface="Arial Narrow" panose="020B0606020202030204" pitchFamily="34" charset="0"/>
              <a:ea typeface="+mn-ea"/>
              <a:cs typeface="+mn-cs"/>
            </a:rPr>
            <a:t>Prelación</a:t>
          </a:r>
          <a:endParaRPr lang="es-CO" sz="3200" b="1" kern="1200" dirty="0">
            <a:solidFill>
              <a:prstClr val="white"/>
            </a:solidFill>
            <a:latin typeface="Arial Narrow" panose="020B0606020202030204" pitchFamily="34" charset="0"/>
            <a:ea typeface="+mn-ea"/>
            <a:cs typeface="+mn-cs"/>
          </a:endParaRPr>
        </a:p>
      </dgm:t>
    </dgm:pt>
    <dgm:pt modelId="{8ABCE7B4-4762-4937-8B29-45B734BC372D}" type="sibTrans" cxnId="{A248F919-9057-4410-B65B-EAF8267DA645}">
      <dgm:prSet/>
      <dgm:spPr/>
      <dgm:t>
        <a:bodyPr/>
        <a:lstStyle/>
        <a:p>
          <a:endParaRPr lang="es-CO"/>
        </a:p>
      </dgm:t>
    </dgm:pt>
    <dgm:pt modelId="{0779AD6B-3826-4646-9D33-E99B07066EF7}" type="parTrans" cxnId="{A248F919-9057-4410-B65B-EAF8267DA645}">
      <dgm:prSet/>
      <dgm:spPr/>
      <dgm:t>
        <a:bodyPr/>
        <a:lstStyle/>
        <a:p>
          <a:endParaRPr lang="es-CO"/>
        </a:p>
      </dgm:t>
    </dgm:pt>
    <dgm:pt modelId="{7969473B-D029-4353-ADED-05D14FABE3B6}">
      <dgm:prSet phldrT="[Texto]" custT="1"/>
      <dgm:spPr/>
      <dgm:t>
        <a:bodyPr/>
        <a:lstStyle/>
        <a:p>
          <a:pPr algn="just"/>
          <a:r>
            <a:rPr lang="es-ES" sz="1800" kern="1200" dirty="0">
              <a:solidFill>
                <a:prstClr val="black">
                  <a:hueOff val="0"/>
                  <a:satOff val="0"/>
                  <a:lumOff val="0"/>
                  <a:alphaOff val="0"/>
                </a:prstClr>
              </a:solidFill>
              <a:latin typeface="Calibri" panose="020F0502020204030204"/>
              <a:ea typeface="+mn-ea"/>
              <a:cs typeface="+mn-cs"/>
            </a:rPr>
            <a:t>Trabajadores que no hayan sido beneficiados anteriormente con estos apoyos educativos. </a:t>
          </a:r>
          <a:endParaRPr lang="es-CO" sz="1800" kern="1200" dirty="0">
            <a:solidFill>
              <a:prstClr val="black">
                <a:hueOff val="0"/>
                <a:satOff val="0"/>
                <a:lumOff val="0"/>
                <a:alphaOff val="0"/>
              </a:prstClr>
            </a:solidFill>
            <a:latin typeface="Calibri" panose="020F0502020204030204"/>
            <a:ea typeface="+mn-ea"/>
            <a:cs typeface="+mn-cs"/>
          </a:endParaRPr>
        </a:p>
      </dgm:t>
    </dgm:pt>
    <dgm:pt modelId="{25CA1ACA-8599-4C4B-A5E0-46C105F056A8}" type="sibTrans" cxnId="{B281D94E-C279-4305-8F10-416356050925}">
      <dgm:prSet/>
      <dgm:spPr/>
      <dgm:t>
        <a:bodyPr/>
        <a:lstStyle/>
        <a:p>
          <a:endParaRPr lang="es-CO"/>
        </a:p>
      </dgm:t>
    </dgm:pt>
    <dgm:pt modelId="{BABE5586-79ED-443F-8743-EB323256BED0}" type="parTrans" cxnId="{B281D94E-C279-4305-8F10-416356050925}">
      <dgm:prSet/>
      <dgm:spPr/>
      <dgm:t>
        <a:bodyPr/>
        <a:lstStyle/>
        <a:p>
          <a:endParaRPr lang="es-CO"/>
        </a:p>
      </dgm:t>
    </dgm:pt>
    <dgm:pt modelId="{6B51F301-95C0-463B-A697-14DFE7E1CDF4}">
      <dgm:prSet phldrT="[Texto]" custT="1"/>
      <dgm:spPr/>
      <dgm:t>
        <a:bodyPr/>
        <a:lstStyle/>
        <a:p>
          <a:pPr algn="just"/>
          <a:r>
            <a:rPr lang="es-ES" sz="1800" kern="1200" dirty="0">
              <a:solidFill>
                <a:prstClr val="black">
                  <a:hueOff val="0"/>
                  <a:satOff val="0"/>
                  <a:lumOff val="0"/>
                  <a:alphaOff val="0"/>
                </a:prstClr>
              </a:solidFill>
              <a:latin typeface="Calibri" panose="020F0502020204030204"/>
              <a:ea typeface="+mn-ea"/>
              <a:cs typeface="+mn-cs"/>
            </a:rPr>
            <a:t>Trabajadores que ocupen el nivel de empleo del menor nivel de remuneración. </a:t>
          </a:r>
          <a:endParaRPr lang="es-CO" sz="1800" kern="1200" dirty="0">
            <a:solidFill>
              <a:prstClr val="black">
                <a:hueOff val="0"/>
                <a:satOff val="0"/>
                <a:lumOff val="0"/>
                <a:alphaOff val="0"/>
              </a:prstClr>
            </a:solidFill>
            <a:latin typeface="Calibri" panose="020F0502020204030204"/>
            <a:ea typeface="+mn-ea"/>
            <a:cs typeface="+mn-cs"/>
          </a:endParaRPr>
        </a:p>
      </dgm:t>
    </dgm:pt>
    <dgm:pt modelId="{5763D024-0C61-47E0-BCAC-996ECD4B75A2}" type="sibTrans" cxnId="{BD6E5DC6-ECA0-472B-8A8C-D7E344785217}">
      <dgm:prSet/>
      <dgm:spPr/>
      <dgm:t>
        <a:bodyPr/>
        <a:lstStyle/>
        <a:p>
          <a:endParaRPr lang="es-CO"/>
        </a:p>
      </dgm:t>
    </dgm:pt>
    <dgm:pt modelId="{215863FA-2761-40A7-86DF-A95B1434014C}" type="parTrans" cxnId="{BD6E5DC6-ECA0-472B-8A8C-D7E344785217}">
      <dgm:prSet/>
      <dgm:spPr/>
      <dgm:t>
        <a:bodyPr/>
        <a:lstStyle/>
        <a:p>
          <a:endParaRPr lang="es-CO"/>
        </a:p>
      </dgm:t>
    </dgm:pt>
    <dgm:pt modelId="{87E292DF-381D-4C8B-B07F-45C45EACFA8C}">
      <dgm:prSet phldrT="[Texto]" custT="1"/>
      <dgm:spPr/>
      <dgm:t>
        <a:bodyPr/>
        <a:lstStyle/>
        <a:p>
          <a:pPr algn="just"/>
          <a:r>
            <a:rPr lang="es-ES" sz="1800" kern="1200" dirty="0">
              <a:solidFill>
                <a:prstClr val="black">
                  <a:hueOff val="0"/>
                  <a:satOff val="0"/>
                  <a:lumOff val="0"/>
                  <a:alphaOff val="0"/>
                </a:prstClr>
              </a:solidFill>
              <a:latin typeface="Calibri" panose="020F0502020204030204"/>
              <a:ea typeface="+mn-ea"/>
              <a:cs typeface="+mn-cs"/>
            </a:rPr>
            <a:t>Madres o padres cabeza de familia. </a:t>
          </a:r>
          <a:endParaRPr lang="es-CO" sz="1800" kern="1200" dirty="0">
            <a:solidFill>
              <a:prstClr val="black">
                <a:hueOff val="0"/>
                <a:satOff val="0"/>
                <a:lumOff val="0"/>
                <a:alphaOff val="0"/>
              </a:prstClr>
            </a:solidFill>
            <a:latin typeface="Calibri" panose="020F0502020204030204"/>
            <a:ea typeface="+mn-ea"/>
            <a:cs typeface="+mn-cs"/>
          </a:endParaRPr>
        </a:p>
      </dgm:t>
    </dgm:pt>
    <dgm:pt modelId="{C4059853-36D3-4CD7-A70B-CCD1B2758E7B}" type="parTrans" cxnId="{D6E74548-9DCF-4A40-9E8E-B5500F0CC583}">
      <dgm:prSet/>
      <dgm:spPr/>
      <dgm:t>
        <a:bodyPr/>
        <a:lstStyle/>
        <a:p>
          <a:endParaRPr lang="es-CO"/>
        </a:p>
      </dgm:t>
    </dgm:pt>
    <dgm:pt modelId="{F0D98EDB-3A30-4F6F-8986-D31EDBE9E67F}" type="sibTrans" cxnId="{D6E74548-9DCF-4A40-9E8E-B5500F0CC583}">
      <dgm:prSet/>
      <dgm:spPr/>
      <dgm:t>
        <a:bodyPr/>
        <a:lstStyle/>
        <a:p>
          <a:endParaRPr lang="es-CO"/>
        </a:p>
      </dgm:t>
    </dgm:pt>
    <dgm:pt modelId="{E4845BC9-0FB6-4FEF-9658-9A7CD2BAE459}">
      <dgm:prSet phldrT="[Texto]" custT="1"/>
      <dgm:spPr/>
      <dgm:t>
        <a:bodyPr/>
        <a:lstStyle/>
        <a:p>
          <a:pPr algn="just"/>
          <a:r>
            <a:rPr lang="es-CO" sz="4000" b="1" kern="1200" dirty="0">
              <a:solidFill>
                <a:prstClr val="white"/>
              </a:solidFill>
              <a:latin typeface="Arial Narrow" panose="020B0606020202030204" pitchFamily="34" charset="0"/>
              <a:ea typeface="+mn-ea"/>
              <a:cs typeface="+mn-cs"/>
            </a:rPr>
            <a:t>Orden de Elegibilidad</a:t>
          </a:r>
        </a:p>
      </dgm:t>
    </dgm:pt>
    <dgm:pt modelId="{6C3233A8-E9E4-4929-AE5B-CB080A13C87B}" type="parTrans" cxnId="{4729D76E-80CA-4010-AEB7-1B8C0ADC1D5C}">
      <dgm:prSet/>
      <dgm:spPr/>
      <dgm:t>
        <a:bodyPr/>
        <a:lstStyle/>
        <a:p>
          <a:endParaRPr lang="es-CO"/>
        </a:p>
      </dgm:t>
    </dgm:pt>
    <dgm:pt modelId="{74D04C58-1D5A-4952-A391-C1F7FFB344A6}" type="sibTrans" cxnId="{4729D76E-80CA-4010-AEB7-1B8C0ADC1D5C}">
      <dgm:prSet/>
      <dgm:spPr/>
      <dgm:t>
        <a:bodyPr/>
        <a:lstStyle/>
        <a:p>
          <a:endParaRPr lang="es-CO"/>
        </a:p>
      </dgm:t>
    </dgm:pt>
    <dgm:pt modelId="{F72492F7-2A37-431B-A14D-DAA006BBD7BF}">
      <dgm:prSet phldrT="[Texto]" custT="1"/>
      <dgm:spPr/>
      <dgm:t>
        <a:bodyPr/>
        <a:lstStyle/>
        <a:p>
          <a:pPr algn="just"/>
          <a:r>
            <a:rPr lang="es-CO" sz="1800" kern="1200" dirty="0">
              <a:solidFill>
                <a:prstClr val="black">
                  <a:hueOff val="0"/>
                  <a:satOff val="0"/>
                  <a:lumOff val="0"/>
                  <a:alphaOff val="0"/>
                </a:prstClr>
              </a:solidFill>
              <a:latin typeface="Calibri" panose="020F0502020204030204"/>
              <a:ea typeface="+mn-ea"/>
              <a:cs typeface="+mn-cs"/>
            </a:rPr>
            <a:t>El trabajador que haya obtenido la calificación de rendimiento mas alta. </a:t>
          </a:r>
        </a:p>
      </dgm:t>
    </dgm:pt>
    <dgm:pt modelId="{E89943CF-20EA-47F5-98B6-E5AED44D2C23}" type="parTrans" cxnId="{CE1AB371-3536-4E54-A8DF-CD2AE8523A9A}">
      <dgm:prSet/>
      <dgm:spPr/>
      <dgm:t>
        <a:bodyPr/>
        <a:lstStyle/>
        <a:p>
          <a:endParaRPr lang="es-CO"/>
        </a:p>
      </dgm:t>
    </dgm:pt>
    <dgm:pt modelId="{C723CD86-D9BB-4C40-A6A2-242FBB74F09C}" type="sibTrans" cxnId="{CE1AB371-3536-4E54-A8DF-CD2AE8523A9A}">
      <dgm:prSet/>
      <dgm:spPr/>
      <dgm:t>
        <a:bodyPr/>
        <a:lstStyle/>
        <a:p>
          <a:endParaRPr lang="es-CO"/>
        </a:p>
      </dgm:t>
    </dgm:pt>
    <dgm:pt modelId="{E8BD160D-E296-433B-B4D9-DBB676C4CE35}">
      <dgm:prSet custT="1"/>
      <dgm:spPr/>
      <dgm:t>
        <a:bodyPr/>
        <a:lstStyle/>
        <a:p>
          <a:pPr algn="just"/>
          <a:r>
            <a:rPr lang="es-CO" sz="1800" kern="1200" dirty="0">
              <a:solidFill>
                <a:prstClr val="black">
                  <a:hueOff val="0"/>
                  <a:satOff val="0"/>
                  <a:lumOff val="0"/>
                  <a:alphaOff val="0"/>
                </a:prstClr>
              </a:solidFill>
              <a:latin typeface="Calibri" panose="020F0502020204030204"/>
              <a:ea typeface="+mn-ea"/>
              <a:cs typeface="+mn-cs"/>
            </a:rPr>
            <a:t>El trabajador que obtenga el promedio de notas mas alta. </a:t>
          </a:r>
        </a:p>
      </dgm:t>
    </dgm:pt>
    <dgm:pt modelId="{27F67D1F-237E-41E1-8E92-9029967CD42A}" type="parTrans" cxnId="{378D467A-1173-4D04-8261-3455FC5836BF}">
      <dgm:prSet/>
      <dgm:spPr/>
      <dgm:t>
        <a:bodyPr/>
        <a:lstStyle/>
        <a:p>
          <a:endParaRPr lang="es-CO"/>
        </a:p>
      </dgm:t>
    </dgm:pt>
    <dgm:pt modelId="{2A9D2AAC-3B81-444B-B46E-AC7761824043}" type="sibTrans" cxnId="{378D467A-1173-4D04-8261-3455FC5836BF}">
      <dgm:prSet/>
      <dgm:spPr/>
      <dgm:t>
        <a:bodyPr/>
        <a:lstStyle/>
        <a:p>
          <a:endParaRPr lang="es-CO"/>
        </a:p>
      </dgm:t>
    </dgm:pt>
    <dgm:pt modelId="{3D1C57CB-6363-4791-BC9B-4AF470B69F2E}">
      <dgm:prSet phldrT="[Texto]" custT="1"/>
      <dgm:spPr/>
      <dgm:t>
        <a:bodyPr/>
        <a:lstStyle/>
        <a:p>
          <a:pPr algn="just"/>
          <a:r>
            <a:rPr lang="es-CO" sz="1800" kern="1200" dirty="0">
              <a:solidFill>
                <a:prstClr val="black">
                  <a:hueOff val="0"/>
                  <a:satOff val="0"/>
                  <a:lumOff val="0"/>
                  <a:alphaOff val="0"/>
                </a:prstClr>
              </a:solidFill>
              <a:latin typeface="Calibri" panose="020F0502020204030204"/>
              <a:ea typeface="+mn-ea"/>
              <a:cs typeface="+mn-cs"/>
            </a:rPr>
            <a:t>Sorteo.</a:t>
          </a:r>
        </a:p>
      </dgm:t>
    </dgm:pt>
    <dgm:pt modelId="{A155E8B6-AC96-4723-B288-7A116ABA21A1}" type="parTrans" cxnId="{183463E5-55B3-44D8-A978-B2169C8EFC66}">
      <dgm:prSet/>
      <dgm:spPr/>
      <dgm:t>
        <a:bodyPr/>
        <a:lstStyle/>
        <a:p>
          <a:endParaRPr lang="es-CO"/>
        </a:p>
      </dgm:t>
    </dgm:pt>
    <dgm:pt modelId="{BB38A246-DEFF-4E45-B682-998D260DB92C}" type="sibTrans" cxnId="{183463E5-55B3-44D8-A978-B2169C8EFC66}">
      <dgm:prSet/>
      <dgm:spPr/>
      <dgm:t>
        <a:bodyPr/>
        <a:lstStyle/>
        <a:p>
          <a:endParaRPr lang="es-CO"/>
        </a:p>
      </dgm:t>
    </dgm:pt>
    <dgm:pt modelId="{C72118F9-3429-4CE1-8A42-66A283D00BF2}" type="pres">
      <dgm:prSet presAssocID="{59F34A40-448D-4E82-965C-2EB9EDBD6BCB}" presName="linear" presStyleCnt="0">
        <dgm:presLayoutVars>
          <dgm:dir/>
          <dgm:animLvl val="lvl"/>
          <dgm:resizeHandles val="exact"/>
        </dgm:presLayoutVars>
      </dgm:prSet>
      <dgm:spPr/>
    </dgm:pt>
    <dgm:pt modelId="{F23A3FA7-A9F3-49BB-A7F4-2BC790354835}" type="pres">
      <dgm:prSet presAssocID="{A4B50753-95D5-40D0-BB57-3E24E3C05354}" presName="parentLin" presStyleCnt="0"/>
      <dgm:spPr/>
    </dgm:pt>
    <dgm:pt modelId="{79FF0D3B-16FF-4169-9B45-72A1C282CC50}" type="pres">
      <dgm:prSet presAssocID="{A4B50753-95D5-40D0-BB57-3E24E3C05354}" presName="parentLeftMargin" presStyleLbl="node1" presStyleIdx="0" presStyleCnt="3"/>
      <dgm:spPr/>
    </dgm:pt>
    <dgm:pt modelId="{5E566AAE-193E-4AC9-8D2D-943FFD9E8D75}" type="pres">
      <dgm:prSet presAssocID="{A4B50753-95D5-40D0-BB57-3E24E3C05354}" presName="parentText" presStyleLbl="node1" presStyleIdx="0" presStyleCnt="3" custLinFactNeighborX="-20257" custLinFactNeighborY="-874">
        <dgm:presLayoutVars>
          <dgm:chMax val="0"/>
          <dgm:bulletEnabled val="1"/>
        </dgm:presLayoutVars>
      </dgm:prSet>
      <dgm:spPr/>
    </dgm:pt>
    <dgm:pt modelId="{BA68A512-1AEC-440D-BFCC-C23480F74B3F}" type="pres">
      <dgm:prSet presAssocID="{A4B50753-95D5-40D0-BB57-3E24E3C05354}" presName="negativeSpace" presStyleCnt="0"/>
      <dgm:spPr/>
    </dgm:pt>
    <dgm:pt modelId="{9EC093F1-E3EE-4C41-BD9A-AEFF65D400FD}" type="pres">
      <dgm:prSet presAssocID="{A4B50753-95D5-40D0-BB57-3E24E3C05354}" presName="childText" presStyleLbl="conFgAcc1" presStyleIdx="0" presStyleCnt="3">
        <dgm:presLayoutVars>
          <dgm:bulletEnabled val="1"/>
        </dgm:presLayoutVars>
      </dgm:prSet>
      <dgm:spPr/>
    </dgm:pt>
    <dgm:pt modelId="{A2A3F624-7F4F-4A95-9544-637C89F5DCEF}" type="pres">
      <dgm:prSet presAssocID="{F1401796-5113-44EA-9B07-E81693753657}" presName="spaceBetweenRectangles" presStyleCnt="0"/>
      <dgm:spPr/>
    </dgm:pt>
    <dgm:pt modelId="{C15EDD51-C94A-46A5-A917-93FF8537EFF4}" type="pres">
      <dgm:prSet presAssocID="{592CB08A-3EF6-428B-B0F2-D86FC4A49893}" presName="parentLin" presStyleCnt="0"/>
      <dgm:spPr/>
    </dgm:pt>
    <dgm:pt modelId="{D8B002EC-0F7D-4554-9EF8-53FC67C07AE7}" type="pres">
      <dgm:prSet presAssocID="{592CB08A-3EF6-428B-B0F2-D86FC4A49893}" presName="parentLeftMargin" presStyleLbl="node1" presStyleIdx="0" presStyleCnt="3"/>
      <dgm:spPr/>
    </dgm:pt>
    <dgm:pt modelId="{4224516C-71D7-4AF6-B2B4-6B5BA787A62B}" type="pres">
      <dgm:prSet presAssocID="{592CB08A-3EF6-428B-B0F2-D86FC4A49893}" presName="parentText" presStyleLbl="node1" presStyleIdx="1" presStyleCnt="3" custLinFactNeighborX="-6233" custLinFactNeighborY="-2424">
        <dgm:presLayoutVars>
          <dgm:chMax val="0"/>
          <dgm:bulletEnabled val="1"/>
        </dgm:presLayoutVars>
      </dgm:prSet>
      <dgm:spPr/>
    </dgm:pt>
    <dgm:pt modelId="{168DD83C-DDEC-475E-B50D-9FC91C13B106}" type="pres">
      <dgm:prSet presAssocID="{592CB08A-3EF6-428B-B0F2-D86FC4A49893}" presName="negativeSpace" presStyleCnt="0"/>
      <dgm:spPr/>
    </dgm:pt>
    <dgm:pt modelId="{A14ADB6E-FE6C-41D2-BD76-7047BA1FBD78}" type="pres">
      <dgm:prSet presAssocID="{592CB08A-3EF6-428B-B0F2-D86FC4A49893}" presName="childText" presStyleLbl="conFgAcc1" presStyleIdx="1" presStyleCnt="3">
        <dgm:presLayoutVars>
          <dgm:bulletEnabled val="1"/>
        </dgm:presLayoutVars>
      </dgm:prSet>
      <dgm:spPr/>
    </dgm:pt>
    <dgm:pt modelId="{DB2CC875-930B-44D3-948B-35419B384B3C}" type="pres">
      <dgm:prSet presAssocID="{8ABCE7B4-4762-4937-8B29-45B734BC372D}" presName="spaceBetweenRectangles" presStyleCnt="0"/>
      <dgm:spPr/>
    </dgm:pt>
    <dgm:pt modelId="{A9FA56AE-A5EC-418E-9D01-31EA26CAB46E}" type="pres">
      <dgm:prSet presAssocID="{E4845BC9-0FB6-4FEF-9658-9A7CD2BAE459}" presName="parentLin" presStyleCnt="0"/>
      <dgm:spPr/>
    </dgm:pt>
    <dgm:pt modelId="{FFE26158-DB62-4CB6-BB60-9635DFDC1148}" type="pres">
      <dgm:prSet presAssocID="{E4845BC9-0FB6-4FEF-9658-9A7CD2BAE459}" presName="parentLeftMargin" presStyleLbl="node1" presStyleIdx="1" presStyleCnt="3"/>
      <dgm:spPr/>
    </dgm:pt>
    <dgm:pt modelId="{54A9CE54-8BD7-4ED0-97BD-7539324C81C7}" type="pres">
      <dgm:prSet presAssocID="{E4845BC9-0FB6-4FEF-9658-9A7CD2BAE459}" presName="parentText" presStyleLbl="node1" presStyleIdx="2" presStyleCnt="3">
        <dgm:presLayoutVars>
          <dgm:chMax val="0"/>
          <dgm:bulletEnabled val="1"/>
        </dgm:presLayoutVars>
      </dgm:prSet>
      <dgm:spPr/>
    </dgm:pt>
    <dgm:pt modelId="{6EDB44EC-238E-4354-A775-E78865523E58}" type="pres">
      <dgm:prSet presAssocID="{E4845BC9-0FB6-4FEF-9658-9A7CD2BAE459}" presName="negativeSpace" presStyleCnt="0"/>
      <dgm:spPr/>
    </dgm:pt>
    <dgm:pt modelId="{0CDF0DEF-ABE6-4717-A175-A228FCBB2F4F}" type="pres">
      <dgm:prSet presAssocID="{E4845BC9-0FB6-4FEF-9658-9A7CD2BAE459}" presName="childText" presStyleLbl="conFgAcc1" presStyleIdx="2" presStyleCnt="3">
        <dgm:presLayoutVars>
          <dgm:bulletEnabled val="1"/>
        </dgm:presLayoutVars>
      </dgm:prSet>
      <dgm:spPr/>
    </dgm:pt>
  </dgm:ptLst>
  <dgm:cxnLst>
    <dgm:cxn modelId="{DB8FEA05-D8F2-498E-A77B-AFA2E43F7117}" type="presOf" srcId="{E4845BC9-0FB6-4FEF-9658-9A7CD2BAE459}" destId="{54A9CE54-8BD7-4ED0-97BD-7539324C81C7}" srcOrd="1" destOrd="0" presId="urn:microsoft.com/office/officeart/2005/8/layout/list1"/>
    <dgm:cxn modelId="{95CE6414-C041-4C60-B945-C3ADD1ADEDA5}" type="presOf" srcId="{6B51F301-95C0-463B-A697-14DFE7E1CDF4}" destId="{A14ADB6E-FE6C-41D2-BD76-7047BA1FBD78}" srcOrd="0" destOrd="1" presId="urn:microsoft.com/office/officeart/2005/8/layout/list1"/>
    <dgm:cxn modelId="{A248F919-9057-4410-B65B-EAF8267DA645}" srcId="{59F34A40-448D-4E82-965C-2EB9EDBD6BCB}" destId="{592CB08A-3EF6-428B-B0F2-D86FC4A49893}" srcOrd="1" destOrd="0" parTransId="{0779AD6B-3826-4646-9D33-E99B07066EF7}" sibTransId="{8ABCE7B4-4762-4937-8B29-45B734BC372D}"/>
    <dgm:cxn modelId="{1141153A-592E-414E-94E1-96AC50761B47}" srcId="{59F34A40-448D-4E82-965C-2EB9EDBD6BCB}" destId="{A4B50753-95D5-40D0-BB57-3E24E3C05354}" srcOrd="0" destOrd="0" parTransId="{562A90AB-D143-44FD-B026-AC709295C2E3}" sibTransId="{F1401796-5113-44EA-9B07-E81693753657}"/>
    <dgm:cxn modelId="{FBF53A3A-F988-43E2-ABE4-0853E245D31D}" type="presOf" srcId="{E8BD160D-E296-433B-B4D9-DBB676C4CE35}" destId="{0CDF0DEF-ABE6-4717-A175-A228FCBB2F4F}" srcOrd="0" destOrd="1" presId="urn:microsoft.com/office/officeart/2005/8/layout/list1"/>
    <dgm:cxn modelId="{D6E74548-9DCF-4A40-9E8E-B5500F0CC583}" srcId="{592CB08A-3EF6-428B-B0F2-D86FC4A49893}" destId="{87E292DF-381D-4C8B-B07F-45C45EACFA8C}" srcOrd="2" destOrd="0" parTransId="{C4059853-36D3-4CD7-A70B-CCD1B2758E7B}" sibTransId="{F0D98EDB-3A30-4F6F-8986-D31EDBE9E67F}"/>
    <dgm:cxn modelId="{B19C524C-C4C8-4C56-8F82-EC278146DEFA}" type="presOf" srcId="{3D1C57CB-6363-4791-BC9B-4AF470B69F2E}" destId="{0CDF0DEF-ABE6-4717-A175-A228FCBB2F4F}" srcOrd="0" destOrd="2" presId="urn:microsoft.com/office/officeart/2005/8/layout/list1"/>
    <dgm:cxn modelId="{4729D76E-80CA-4010-AEB7-1B8C0ADC1D5C}" srcId="{59F34A40-448D-4E82-965C-2EB9EDBD6BCB}" destId="{E4845BC9-0FB6-4FEF-9658-9A7CD2BAE459}" srcOrd="2" destOrd="0" parTransId="{6C3233A8-E9E4-4929-AE5B-CB080A13C87B}" sibTransId="{74D04C58-1D5A-4952-A391-C1F7FFB344A6}"/>
    <dgm:cxn modelId="{B281D94E-C279-4305-8F10-416356050925}" srcId="{592CB08A-3EF6-428B-B0F2-D86FC4A49893}" destId="{7969473B-D029-4353-ADED-05D14FABE3B6}" srcOrd="0" destOrd="0" parTransId="{BABE5586-79ED-443F-8743-EB323256BED0}" sibTransId="{25CA1ACA-8599-4C4B-A5E0-46C105F056A8}"/>
    <dgm:cxn modelId="{DB440B50-BB34-4B51-8AE0-123167D6E516}" type="presOf" srcId="{E4845BC9-0FB6-4FEF-9658-9A7CD2BAE459}" destId="{FFE26158-DB62-4CB6-BB60-9635DFDC1148}" srcOrd="0" destOrd="0" presId="urn:microsoft.com/office/officeart/2005/8/layout/list1"/>
    <dgm:cxn modelId="{CE1AB371-3536-4E54-A8DF-CD2AE8523A9A}" srcId="{E4845BC9-0FB6-4FEF-9658-9A7CD2BAE459}" destId="{F72492F7-2A37-431B-A14D-DAA006BBD7BF}" srcOrd="0" destOrd="0" parTransId="{E89943CF-20EA-47F5-98B6-E5AED44D2C23}" sibTransId="{C723CD86-D9BB-4C40-A6A2-242FBB74F09C}"/>
    <dgm:cxn modelId="{721D4C53-2B47-4860-AFD9-2DC038407382}" type="presOf" srcId="{59F34A40-448D-4E82-965C-2EB9EDBD6BCB}" destId="{C72118F9-3429-4CE1-8A42-66A283D00BF2}" srcOrd="0" destOrd="0" presId="urn:microsoft.com/office/officeart/2005/8/layout/list1"/>
    <dgm:cxn modelId="{4DC62675-B993-4090-92D1-A981A1A51716}" type="presOf" srcId="{7969473B-D029-4353-ADED-05D14FABE3B6}" destId="{A14ADB6E-FE6C-41D2-BD76-7047BA1FBD78}" srcOrd="0" destOrd="0" presId="urn:microsoft.com/office/officeart/2005/8/layout/list1"/>
    <dgm:cxn modelId="{783D9E75-1C32-4309-8137-1CB736FFC11B}" type="presOf" srcId="{592CB08A-3EF6-428B-B0F2-D86FC4A49893}" destId="{4224516C-71D7-4AF6-B2B4-6B5BA787A62B}" srcOrd="1" destOrd="0" presId="urn:microsoft.com/office/officeart/2005/8/layout/list1"/>
    <dgm:cxn modelId="{378D467A-1173-4D04-8261-3455FC5836BF}" srcId="{E4845BC9-0FB6-4FEF-9658-9A7CD2BAE459}" destId="{E8BD160D-E296-433B-B4D9-DBB676C4CE35}" srcOrd="1" destOrd="0" parTransId="{27F67D1F-237E-41E1-8E92-9029967CD42A}" sibTransId="{2A9D2AAC-3B81-444B-B46E-AC7761824043}"/>
    <dgm:cxn modelId="{46F34E82-41EE-4C91-A9B3-C0E19124E243}" type="presOf" srcId="{A4B50753-95D5-40D0-BB57-3E24E3C05354}" destId="{79FF0D3B-16FF-4169-9B45-72A1C282CC50}" srcOrd="0" destOrd="0" presId="urn:microsoft.com/office/officeart/2005/8/layout/list1"/>
    <dgm:cxn modelId="{6EB6BBAE-08C0-45FF-84F5-629ADD407CC6}" type="presOf" srcId="{F72492F7-2A37-431B-A14D-DAA006BBD7BF}" destId="{0CDF0DEF-ABE6-4717-A175-A228FCBB2F4F}" srcOrd="0" destOrd="0" presId="urn:microsoft.com/office/officeart/2005/8/layout/list1"/>
    <dgm:cxn modelId="{BD6E5DC6-ECA0-472B-8A8C-D7E344785217}" srcId="{592CB08A-3EF6-428B-B0F2-D86FC4A49893}" destId="{6B51F301-95C0-463B-A697-14DFE7E1CDF4}" srcOrd="1" destOrd="0" parTransId="{215863FA-2761-40A7-86DF-A95B1434014C}" sibTransId="{5763D024-0C61-47E0-BCAC-996ECD4B75A2}"/>
    <dgm:cxn modelId="{6726CFC6-528C-4786-AB5B-2E15D21E7811}" type="presOf" srcId="{87E292DF-381D-4C8B-B07F-45C45EACFA8C}" destId="{A14ADB6E-FE6C-41D2-BD76-7047BA1FBD78}" srcOrd="0" destOrd="2" presId="urn:microsoft.com/office/officeart/2005/8/layout/list1"/>
    <dgm:cxn modelId="{CE7279CB-8C3F-4DF7-849E-18AF55BF9EEB}" type="presOf" srcId="{592CB08A-3EF6-428B-B0F2-D86FC4A49893}" destId="{D8B002EC-0F7D-4554-9EF8-53FC67C07AE7}" srcOrd="0" destOrd="0" presId="urn:microsoft.com/office/officeart/2005/8/layout/list1"/>
    <dgm:cxn modelId="{DB37EDD6-EFC3-42BD-BC1C-0D437068E8BB}" type="presOf" srcId="{A4B50753-95D5-40D0-BB57-3E24E3C05354}" destId="{5E566AAE-193E-4AC9-8D2D-943FFD9E8D75}" srcOrd="1" destOrd="0" presId="urn:microsoft.com/office/officeart/2005/8/layout/list1"/>
    <dgm:cxn modelId="{9F33A2DD-7E11-4641-A430-148B09A47CEA}" type="presOf" srcId="{0033EAD8-D6E3-4C1C-B291-8395A70DD135}" destId="{9EC093F1-E3EE-4C41-BD9A-AEFF65D400FD}" srcOrd="0" destOrd="0" presId="urn:microsoft.com/office/officeart/2005/8/layout/list1"/>
    <dgm:cxn modelId="{183463E5-55B3-44D8-A978-B2169C8EFC66}" srcId="{E4845BC9-0FB6-4FEF-9658-9A7CD2BAE459}" destId="{3D1C57CB-6363-4791-BC9B-4AF470B69F2E}" srcOrd="2" destOrd="0" parTransId="{A155E8B6-AC96-4723-B288-7A116ABA21A1}" sibTransId="{BB38A246-DEFF-4E45-B682-998D260DB92C}"/>
    <dgm:cxn modelId="{C42EFBF4-C372-47C7-B9B5-A857D1967B90}" srcId="{A4B50753-95D5-40D0-BB57-3E24E3C05354}" destId="{0033EAD8-D6E3-4C1C-B291-8395A70DD135}" srcOrd="0" destOrd="0" parTransId="{190CE79E-DB1B-4676-871F-C1BB19767B65}" sibTransId="{5BE7CC99-199D-422F-8CA1-886AF1CA8D80}"/>
    <dgm:cxn modelId="{DF9D0F02-7364-4775-A2F4-476057373C58}" type="presParOf" srcId="{C72118F9-3429-4CE1-8A42-66A283D00BF2}" destId="{F23A3FA7-A9F3-49BB-A7F4-2BC790354835}" srcOrd="0" destOrd="0" presId="urn:microsoft.com/office/officeart/2005/8/layout/list1"/>
    <dgm:cxn modelId="{2808FB9E-B74D-444A-84CF-E2742B61C4B5}" type="presParOf" srcId="{F23A3FA7-A9F3-49BB-A7F4-2BC790354835}" destId="{79FF0D3B-16FF-4169-9B45-72A1C282CC50}" srcOrd="0" destOrd="0" presId="urn:microsoft.com/office/officeart/2005/8/layout/list1"/>
    <dgm:cxn modelId="{7236B5E7-C974-4A7E-8F80-B0BE79042E2D}" type="presParOf" srcId="{F23A3FA7-A9F3-49BB-A7F4-2BC790354835}" destId="{5E566AAE-193E-4AC9-8D2D-943FFD9E8D75}" srcOrd="1" destOrd="0" presId="urn:microsoft.com/office/officeart/2005/8/layout/list1"/>
    <dgm:cxn modelId="{31D3B7B7-B899-4BDC-A75C-BD445520501B}" type="presParOf" srcId="{C72118F9-3429-4CE1-8A42-66A283D00BF2}" destId="{BA68A512-1AEC-440D-BFCC-C23480F74B3F}" srcOrd="1" destOrd="0" presId="urn:microsoft.com/office/officeart/2005/8/layout/list1"/>
    <dgm:cxn modelId="{7A98E89C-5E41-4507-9382-8715AE5FA649}" type="presParOf" srcId="{C72118F9-3429-4CE1-8A42-66A283D00BF2}" destId="{9EC093F1-E3EE-4C41-BD9A-AEFF65D400FD}" srcOrd="2" destOrd="0" presId="urn:microsoft.com/office/officeart/2005/8/layout/list1"/>
    <dgm:cxn modelId="{A4088BC7-3DAF-4E96-A0BC-9837AFE18C91}" type="presParOf" srcId="{C72118F9-3429-4CE1-8A42-66A283D00BF2}" destId="{A2A3F624-7F4F-4A95-9544-637C89F5DCEF}" srcOrd="3" destOrd="0" presId="urn:microsoft.com/office/officeart/2005/8/layout/list1"/>
    <dgm:cxn modelId="{9BA07A20-7B7F-4B4A-AA5D-4A1826C72D00}" type="presParOf" srcId="{C72118F9-3429-4CE1-8A42-66A283D00BF2}" destId="{C15EDD51-C94A-46A5-A917-93FF8537EFF4}" srcOrd="4" destOrd="0" presId="urn:microsoft.com/office/officeart/2005/8/layout/list1"/>
    <dgm:cxn modelId="{7AB918A4-192D-45A4-BCCE-1CA465E431F6}" type="presParOf" srcId="{C15EDD51-C94A-46A5-A917-93FF8537EFF4}" destId="{D8B002EC-0F7D-4554-9EF8-53FC67C07AE7}" srcOrd="0" destOrd="0" presId="urn:microsoft.com/office/officeart/2005/8/layout/list1"/>
    <dgm:cxn modelId="{6E8C136B-D7D5-4E8D-98BE-2C85B2A20647}" type="presParOf" srcId="{C15EDD51-C94A-46A5-A917-93FF8537EFF4}" destId="{4224516C-71D7-4AF6-B2B4-6B5BA787A62B}" srcOrd="1" destOrd="0" presId="urn:microsoft.com/office/officeart/2005/8/layout/list1"/>
    <dgm:cxn modelId="{9C6D2F14-6368-47AD-ACB4-C9C1D76C1F9D}" type="presParOf" srcId="{C72118F9-3429-4CE1-8A42-66A283D00BF2}" destId="{168DD83C-DDEC-475E-B50D-9FC91C13B106}" srcOrd="5" destOrd="0" presId="urn:microsoft.com/office/officeart/2005/8/layout/list1"/>
    <dgm:cxn modelId="{5B9963CB-DBE3-4310-8AF9-5123F21EFDDF}" type="presParOf" srcId="{C72118F9-3429-4CE1-8A42-66A283D00BF2}" destId="{A14ADB6E-FE6C-41D2-BD76-7047BA1FBD78}" srcOrd="6" destOrd="0" presId="urn:microsoft.com/office/officeart/2005/8/layout/list1"/>
    <dgm:cxn modelId="{F3EAF2D9-720D-40A4-8C1D-29453511ACC9}" type="presParOf" srcId="{C72118F9-3429-4CE1-8A42-66A283D00BF2}" destId="{DB2CC875-930B-44D3-948B-35419B384B3C}" srcOrd="7" destOrd="0" presId="urn:microsoft.com/office/officeart/2005/8/layout/list1"/>
    <dgm:cxn modelId="{FDB85BE5-DC00-4C86-9F6E-1F0BC4D31BFA}" type="presParOf" srcId="{C72118F9-3429-4CE1-8A42-66A283D00BF2}" destId="{A9FA56AE-A5EC-418E-9D01-31EA26CAB46E}" srcOrd="8" destOrd="0" presId="urn:microsoft.com/office/officeart/2005/8/layout/list1"/>
    <dgm:cxn modelId="{BCDD4A36-A41A-4270-8CA7-EBFAE2FB58B0}" type="presParOf" srcId="{A9FA56AE-A5EC-418E-9D01-31EA26CAB46E}" destId="{FFE26158-DB62-4CB6-BB60-9635DFDC1148}" srcOrd="0" destOrd="0" presId="urn:microsoft.com/office/officeart/2005/8/layout/list1"/>
    <dgm:cxn modelId="{EB883D50-2F8E-4264-8303-759518915189}" type="presParOf" srcId="{A9FA56AE-A5EC-418E-9D01-31EA26CAB46E}" destId="{54A9CE54-8BD7-4ED0-97BD-7539324C81C7}" srcOrd="1" destOrd="0" presId="urn:microsoft.com/office/officeart/2005/8/layout/list1"/>
    <dgm:cxn modelId="{56AFC270-BB08-4B71-A1E2-1596FE118816}" type="presParOf" srcId="{C72118F9-3429-4CE1-8A42-66A283D00BF2}" destId="{6EDB44EC-238E-4354-A775-E78865523E58}" srcOrd="9" destOrd="0" presId="urn:microsoft.com/office/officeart/2005/8/layout/list1"/>
    <dgm:cxn modelId="{47BFD321-DD51-4AD7-835B-B2AC49CAB2C2}" type="presParOf" srcId="{C72118F9-3429-4CE1-8A42-66A283D00BF2}" destId="{0CDF0DEF-ABE6-4717-A175-A228FCBB2F4F}" srcOrd="10" destOrd="0" presId="urn:microsoft.com/office/officeart/2005/8/layout/list1"/>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59F34A40-448D-4E82-965C-2EB9EDBD6BCB}" type="doc">
      <dgm:prSet loTypeId="urn:microsoft.com/office/officeart/2005/8/layout/list1" loCatId="list" qsTypeId="urn:microsoft.com/office/officeart/2005/8/quickstyle/simple1" qsCatId="simple" csTypeId="urn:microsoft.com/office/officeart/2005/8/colors/accent1_2" csCatId="accent1" phldr="1"/>
      <dgm:spPr/>
      <dgm:t>
        <a:bodyPr/>
        <a:lstStyle/>
        <a:p>
          <a:endParaRPr lang="es-CO"/>
        </a:p>
      </dgm:t>
    </dgm:pt>
    <dgm:pt modelId="{0033EAD8-D6E3-4C1C-B291-8395A70DD135}">
      <dgm:prSet phldrT="[Texto]" custT="1"/>
      <dgm:spPr/>
      <dgm:t>
        <a:bodyPr/>
        <a:lstStyle/>
        <a:p>
          <a:pPr algn="just"/>
          <a:r>
            <a:rPr lang="es-CO" sz="1800" kern="1200" dirty="0">
              <a:solidFill>
                <a:prstClr val="black">
                  <a:hueOff val="0"/>
                  <a:satOff val="0"/>
                  <a:lumOff val="0"/>
                  <a:alphaOff val="0"/>
                </a:prstClr>
              </a:solidFill>
              <a:latin typeface="Calibri" panose="020F0502020204030204"/>
              <a:ea typeface="+mn-ea"/>
              <a:cs typeface="+mn-cs"/>
            </a:rPr>
            <a:t>El auxilio se otorgará hasta por dos (2) SMMLV, por cada ciclo o periodo académico solicitado, sin exceder el 50% del valor de la matricula.</a:t>
          </a:r>
        </a:p>
      </dgm:t>
    </dgm:pt>
    <dgm:pt modelId="{190CE79E-DB1B-4676-871F-C1BB19767B65}" type="parTrans" cxnId="{C42EFBF4-C372-47C7-B9B5-A857D1967B90}">
      <dgm:prSet/>
      <dgm:spPr/>
      <dgm:t>
        <a:bodyPr/>
        <a:lstStyle/>
        <a:p>
          <a:endParaRPr lang="es-CO" sz="1400"/>
        </a:p>
      </dgm:t>
    </dgm:pt>
    <dgm:pt modelId="{5BE7CC99-199D-422F-8CA1-886AF1CA8D80}" type="sibTrans" cxnId="{C42EFBF4-C372-47C7-B9B5-A857D1967B90}">
      <dgm:prSet/>
      <dgm:spPr/>
      <dgm:t>
        <a:bodyPr/>
        <a:lstStyle/>
        <a:p>
          <a:endParaRPr lang="es-CO" sz="1400"/>
        </a:p>
      </dgm:t>
    </dgm:pt>
    <dgm:pt modelId="{A4B50753-95D5-40D0-BB57-3E24E3C05354}">
      <dgm:prSet phldrT="[Texto]" custT="1"/>
      <dgm:spPr/>
      <dgm:t>
        <a:bodyPr/>
        <a:lstStyle/>
        <a:p>
          <a:pPr algn="just"/>
          <a:r>
            <a:rPr lang="es-CO" sz="4000" b="1" kern="1200" dirty="0">
              <a:solidFill>
                <a:schemeClr val="bg1"/>
              </a:solidFill>
              <a:latin typeface="Calibri" panose="020F0502020204030204"/>
              <a:ea typeface="+mn-ea"/>
              <a:cs typeface="+mn-cs"/>
            </a:rPr>
            <a:t>Monto</a:t>
          </a:r>
        </a:p>
      </dgm:t>
    </dgm:pt>
    <dgm:pt modelId="{562A90AB-D143-44FD-B026-AC709295C2E3}" type="parTrans" cxnId="{1141153A-592E-414E-94E1-96AC50761B47}">
      <dgm:prSet/>
      <dgm:spPr/>
      <dgm:t>
        <a:bodyPr/>
        <a:lstStyle/>
        <a:p>
          <a:endParaRPr lang="es-CO"/>
        </a:p>
      </dgm:t>
    </dgm:pt>
    <dgm:pt modelId="{F1401796-5113-44EA-9B07-E81693753657}" type="sibTrans" cxnId="{1141153A-592E-414E-94E1-96AC50761B47}">
      <dgm:prSet/>
      <dgm:spPr/>
      <dgm:t>
        <a:bodyPr/>
        <a:lstStyle/>
        <a:p>
          <a:endParaRPr lang="es-CO"/>
        </a:p>
      </dgm:t>
    </dgm:pt>
    <dgm:pt modelId="{592CB08A-3EF6-428B-B0F2-D86FC4A49893}">
      <dgm:prSet phldrT="[Texto]" custT="1"/>
      <dgm:spPr/>
      <dgm:t>
        <a:bodyPr/>
        <a:lstStyle/>
        <a:p>
          <a:pPr algn="just"/>
          <a:r>
            <a:rPr lang="es-ES" sz="4000" b="1" kern="1200" dirty="0">
              <a:solidFill>
                <a:prstClr val="white"/>
              </a:solidFill>
              <a:latin typeface="Arial Narrow" panose="020B0606020202030204" pitchFamily="34" charset="0"/>
              <a:ea typeface="+mn-ea"/>
              <a:cs typeface="+mn-cs"/>
            </a:rPr>
            <a:t>Reintegro</a:t>
          </a:r>
          <a:endParaRPr lang="es-CO" sz="3200" b="1" kern="1200" dirty="0">
            <a:solidFill>
              <a:prstClr val="white"/>
            </a:solidFill>
            <a:latin typeface="Arial Narrow" panose="020B0606020202030204" pitchFamily="34" charset="0"/>
            <a:ea typeface="+mn-ea"/>
            <a:cs typeface="+mn-cs"/>
          </a:endParaRPr>
        </a:p>
      </dgm:t>
    </dgm:pt>
    <dgm:pt modelId="{8ABCE7B4-4762-4937-8B29-45B734BC372D}" type="sibTrans" cxnId="{A248F919-9057-4410-B65B-EAF8267DA645}">
      <dgm:prSet/>
      <dgm:spPr/>
      <dgm:t>
        <a:bodyPr/>
        <a:lstStyle/>
        <a:p>
          <a:endParaRPr lang="es-CO"/>
        </a:p>
      </dgm:t>
    </dgm:pt>
    <dgm:pt modelId="{0779AD6B-3826-4646-9D33-E99B07066EF7}" type="parTrans" cxnId="{A248F919-9057-4410-B65B-EAF8267DA645}">
      <dgm:prSet/>
      <dgm:spPr/>
      <dgm:t>
        <a:bodyPr/>
        <a:lstStyle/>
        <a:p>
          <a:endParaRPr lang="es-CO"/>
        </a:p>
      </dgm:t>
    </dgm:pt>
    <dgm:pt modelId="{7969473B-D029-4353-ADED-05D14FABE3B6}">
      <dgm:prSet phldrT="[Texto]" custT="1"/>
      <dgm:spPr/>
      <dgm:t>
        <a:bodyPr/>
        <a:lstStyle/>
        <a:p>
          <a:pPr algn="just"/>
          <a:r>
            <a:rPr lang="es-ES" sz="1800" kern="1200" dirty="0">
              <a:solidFill>
                <a:prstClr val="black">
                  <a:hueOff val="0"/>
                  <a:satOff val="0"/>
                  <a:lumOff val="0"/>
                  <a:alphaOff val="0"/>
                </a:prstClr>
              </a:solidFill>
              <a:latin typeface="Calibri" panose="020F0502020204030204"/>
              <a:ea typeface="+mn-ea"/>
              <a:cs typeface="+mn-cs"/>
            </a:rPr>
            <a:t>Cuando el trabajador inicia un ciclo del programa académico y decide suspenderlo, sin justa causa, o cuando no retoma dentro del año siguiente.</a:t>
          </a:r>
          <a:endParaRPr lang="es-CO" sz="1800" kern="1200" dirty="0">
            <a:solidFill>
              <a:prstClr val="black">
                <a:hueOff val="0"/>
                <a:satOff val="0"/>
                <a:lumOff val="0"/>
                <a:alphaOff val="0"/>
              </a:prstClr>
            </a:solidFill>
            <a:latin typeface="Calibri" panose="020F0502020204030204"/>
            <a:ea typeface="+mn-ea"/>
            <a:cs typeface="+mn-cs"/>
          </a:endParaRPr>
        </a:p>
      </dgm:t>
    </dgm:pt>
    <dgm:pt modelId="{25CA1ACA-8599-4C4B-A5E0-46C105F056A8}" type="sibTrans" cxnId="{B281D94E-C279-4305-8F10-416356050925}">
      <dgm:prSet/>
      <dgm:spPr/>
      <dgm:t>
        <a:bodyPr/>
        <a:lstStyle/>
        <a:p>
          <a:endParaRPr lang="es-CO"/>
        </a:p>
      </dgm:t>
    </dgm:pt>
    <dgm:pt modelId="{BABE5586-79ED-443F-8743-EB323256BED0}" type="parTrans" cxnId="{B281D94E-C279-4305-8F10-416356050925}">
      <dgm:prSet/>
      <dgm:spPr/>
      <dgm:t>
        <a:bodyPr/>
        <a:lstStyle/>
        <a:p>
          <a:endParaRPr lang="es-CO"/>
        </a:p>
      </dgm:t>
    </dgm:pt>
    <dgm:pt modelId="{0E45B012-85D4-43D5-BB2D-357BD1C3C12C}">
      <dgm:prSet phldrT="[Texto]" custT="1"/>
      <dgm:spPr/>
      <dgm:t>
        <a:bodyPr/>
        <a:lstStyle/>
        <a:p>
          <a:pPr algn="just"/>
          <a:r>
            <a:rPr lang="es-CO" sz="1800" kern="1200" dirty="0">
              <a:solidFill>
                <a:prstClr val="black">
                  <a:hueOff val="0"/>
                  <a:satOff val="0"/>
                  <a:lumOff val="0"/>
                  <a:alphaOff val="0"/>
                </a:prstClr>
              </a:solidFill>
              <a:latin typeface="Calibri" panose="020F0502020204030204"/>
              <a:ea typeface="+mn-ea"/>
              <a:cs typeface="+mn-cs"/>
            </a:rPr>
            <a:t>Cuando el trabajador reprueba un ciclo académico por mérito académico o inasistencia, según el reglamento establecido por la institución.</a:t>
          </a:r>
        </a:p>
      </dgm:t>
    </dgm:pt>
    <dgm:pt modelId="{13977BE3-07F1-40BC-A273-16E081AC5DC6}" type="parTrans" cxnId="{471F0952-1129-4185-9C28-895810322FC3}">
      <dgm:prSet/>
      <dgm:spPr/>
      <dgm:t>
        <a:bodyPr/>
        <a:lstStyle/>
        <a:p>
          <a:endParaRPr lang="es-CO"/>
        </a:p>
      </dgm:t>
    </dgm:pt>
    <dgm:pt modelId="{4D5B58DA-E2BE-4F60-B174-D2947E47C847}" type="sibTrans" cxnId="{471F0952-1129-4185-9C28-895810322FC3}">
      <dgm:prSet/>
      <dgm:spPr/>
      <dgm:t>
        <a:bodyPr/>
        <a:lstStyle/>
        <a:p>
          <a:endParaRPr lang="es-CO"/>
        </a:p>
      </dgm:t>
    </dgm:pt>
    <dgm:pt modelId="{D7A0D72E-5C9C-47EB-8510-96820F9083AB}">
      <dgm:prSet phldrT="[Texto]" custT="1"/>
      <dgm:spPr/>
      <dgm:t>
        <a:bodyPr/>
        <a:lstStyle/>
        <a:p>
          <a:pPr algn="just"/>
          <a:r>
            <a:rPr lang="es-CO" sz="1800" kern="1200" dirty="0">
              <a:solidFill>
                <a:prstClr val="black">
                  <a:hueOff val="0"/>
                  <a:satOff val="0"/>
                  <a:lumOff val="0"/>
                  <a:alphaOff val="0"/>
                </a:prstClr>
              </a:solidFill>
              <a:latin typeface="Calibri" panose="020F0502020204030204"/>
              <a:ea typeface="+mn-ea"/>
              <a:cs typeface="+mn-cs"/>
            </a:rPr>
            <a:t>Por sanción disciplinaria impuesta al trabajador , en cumplimiento del Reglamento Interno de la Institución Educativa.</a:t>
          </a:r>
        </a:p>
      </dgm:t>
    </dgm:pt>
    <dgm:pt modelId="{905A55B5-24D5-40AE-9331-A2617343B890}" type="parTrans" cxnId="{BB9A6274-3ACC-4A3F-89E4-CC82DE879C97}">
      <dgm:prSet/>
      <dgm:spPr/>
      <dgm:t>
        <a:bodyPr/>
        <a:lstStyle/>
        <a:p>
          <a:endParaRPr lang="es-CO"/>
        </a:p>
      </dgm:t>
    </dgm:pt>
    <dgm:pt modelId="{5015A903-1268-4C4C-B997-0EE37233B5D5}" type="sibTrans" cxnId="{BB9A6274-3ACC-4A3F-89E4-CC82DE879C97}">
      <dgm:prSet/>
      <dgm:spPr/>
      <dgm:t>
        <a:bodyPr/>
        <a:lstStyle/>
        <a:p>
          <a:endParaRPr lang="es-CO"/>
        </a:p>
      </dgm:t>
    </dgm:pt>
    <dgm:pt modelId="{BAC0D633-9C97-4E60-B7D8-D5B729324E13}">
      <dgm:prSet phldrT="[Texto]" custT="1"/>
      <dgm:spPr/>
      <dgm:t>
        <a:bodyPr/>
        <a:lstStyle/>
        <a:p>
          <a:pPr algn="just"/>
          <a:r>
            <a:rPr lang="es-CO" sz="1800" kern="1200" dirty="0">
              <a:solidFill>
                <a:prstClr val="black">
                  <a:hueOff val="0"/>
                  <a:satOff val="0"/>
                  <a:lumOff val="0"/>
                  <a:alphaOff val="0"/>
                </a:prstClr>
              </a:solidFill>
              <a:latin typeface="Calibri" panose="020F0502020204030204"/>
              <a:ea typeface="+mn-ea"/>
              <a:cs typeface="+mn-cs"/>
            </a:rPr>
            <a:t>Cuando el trabajador termina su vinculación laboral con SAE sin haber culminado el ciclo académico y sin cumplir con el compromiso de permanencia en la entidad por el tiempo que dure dicho ciclo.</a:t>
          </a:r>
        </a:p>
      </dgm:t>
    </dgm:pt>
    <dgm:pt modelId="{7982F5B9-E94E-4EB6-A51C-7C0FA80A4890}" type="parTrans" cxnId="{4192DF83-0BB1-405A-9D30-562AFFC179EA}">
      <dgm:prSet/>
      <dgm:spPr/>
      <dgm:t>
        <a:bodyPr/>
        <a:lstStyle/>
        <a:p>
          <a:endParaRPr lang="es-CO"/>
        </a:p>
      </dgm:t>
    </dgm:pt>
    <dgm:pt modelId="{50A8DE5F-2F9A-4B55-BFF0-6F9C986DB502}" type="sibTrans" cxnId="{4192DF83-0BB1-405A-9D30-562AFFC179EA}">
      <dgm:prSet/>
      <dgm:spPr/>
      <dgm:t>
        <a:bodyPr/>
        <a:lstStyle/>
        <a:p>
          <a:endParaRPr lang="es-CO"/>
        </a:p>
      </dgm:t>
    </dgm:pt>
    <dgm:pt modelId="{F888791F-2DA6-46D1-B57B-C07061822C6D}">
      <dgm:prSet phldrT="[Texto]" custT="1"/>
      <dgm:spPr/>
      <dgm:t>
        <a:bodyPr/>
        <a:lstStyle/>
        <a:p>
          <a:pPr algn="just"/>
          <a:r>
            <a:rPr lang="es-CO" sz="1800" kern="1200" dirty="0">
              <a:solidFill>
                <a:prstClr val="black">
                  <a:hueOff val="0"/>
                  <a:satOff val="0"/>
                  <a:lumOff val="0"/>
                  <a:alphaOff val="0"/>
                </a:prstClr>
              </a:solidFill>
              <a:latin typeface="Calibri" panose="020F0502020204030204"/>
              <a:ea typeface="+mn-ea"/>
              <a:cs typeface="+mn-cs"/>
            </a:rPr>
            <a:t>Cuando el trabajador cuenta con una beca que cubre total o parcialmente los costos de inscripción en los programas académicos, y no informó sobre esta situación a Talento Humano.</a:t>
          </a:r>
        </a:p>
      </dgm:t>
    </dgm:pt>
    <dgm:pt modelId="{51CF57EC-F75E-4140-A675-0C08470E1B9A}" type="parTrans" cxnId="{FB77A721-4D44-4F7C-B40F-CBD60EA790A6}">
      <dgm:prSet/>
      <dgm:spPr/>
      <dgm:t>
        <a:bodyPr/>
        <a:lstStyle/>
        <a:p>
          <a:endParaRPr lang="es-CO"/>
        </a:p>
      </dgm:t>
    </dgm:pt>
    <dgm:pt modelId="{4B758683-5E41-434A-AC85-E0D2E332F64F}" type="sibTrans" cxnId="{FB77A721-4D44-4F7C-B40F-CBD60EA790A6}">
      <dgm:prSet/>
      <dgm:spPr/>
      <dgm:t>
        <a:bodyPr/>
        <a:lstStyle/>
        <a:p>
          <a:endParaRPr lang="es-CO"/>
        </a:p>
      </dgm:t>
    </dgm:pt>
    <dgm:pt modelId="{C72118F9-3429-4CE1-8A42-66A283D00BF2}" type="pres">
      <dgm:prSet presAssocID="{59F34A40-448D-4E82-965C-2EB9EDBD6BCB}" presName="linear" presStyleCnt="0">
        <dgm:presLayoutVars>
          <dgm:dir/>
          <dgm:animLvl val="lvl"/>
          <dgm:resizeHandles val="exact"/>
        </dgm:presLayoutVars>
      </dgm:prSet>
      <dgm:spPr/>
    </dgm:pt>
    <dgm:pt modelId="{F23A3FA7-A9F3-49BB-A7F4-2BC790354835}" type="pres">
      <dgm:prSet presAssocID="{A4B50753-95D5-40D0-BB57-3E24E3C05354}" presName="parentLin" presStyleCnt="0"/>
      <dgm:spPr/>
    </dgm:pt>
    <dgm:pt modelId="{79FF0D3B-16FF-4169-9B45-72A1C282CC50}" type="pres">
      <dgm:prSet presAssocID="{A4B50753-95D5-40D0-BB57-3E24E3C05354}" presName="parentLeftMargin" presStyleLbl="node1" presStyleIdx="0" presStyleCnt="2"/>
      <dgm:spPr/>
    </dgm:pt>
    <dgm:pt modelId="{5E566AAE-193E-4AC9-8D2D-943FFD9E8D75}" type="pres">
      <dgm:prSet presAssocID="{A4B50753-95D5-40D0-BB57-3E24E3C05354}" presName="parentText" presStyleLbl="node1" presStyleIdx="0" presStyleCnt="2" custLinFactNeighborX="-20257" custLinFactNeighborY="-874">
        <dgm:presLayoutVars>
          <dgm:chMax val="0"/>
          <dgm:bulletEnabled val="1"/>
        </dgm:presLayoutVars>
      </dgm:prSet>
      <dgm:spPr/>
    </dgm:pt>
    <dgm:pt modelId="{BA68A512-1AEC-440D-BFCC-C23480F74B3F}" type="pres">
      <dgm:prSet presAssocID="{A4B50753-95D5-40D0-BB57-3E24E3C05354}" presName="negativeSpace" presStyleCnt="0"/>
      <dgm:spPr/>
    </dgm:pt>
    <dgm:pt modelId="{9EC093F1-E3EE-4C41-BD9A-AEFF65D400FD}" type="pres">
      <dgm:prSet presAssocID="{A4B50753-95D5-40D0-BB57-3E24E3C05354}" presName="childText" presStyleLbl="conFgAcc1" presStyleIdx="0" presStyleCnt="2">
        <dgm:presLayoutVars>
          <dgm:bulletEnabled val="1"/>
        </dgm:presLayoutVars>
      </dgm:prSet>
      <dgm:spPr/>
    </dgm:pt>
    <dgm:pt modelId="{A2A3F624-7F4F-4A95-9544-637C89F5DCEF}" type="pres">
      <dgm:prSet presAssocID="{F1401796-5113-44EA-9B07-E81693753657}" presName="spaceBetweenRectangles" presStyleCnt="0"/>
      <dgm:spPr/>
    </dgm:pt>
    <dgm:pt modelId="{C15EDD51-C94A-46A5-A917-93FF8537EFF4}" type="pres">
      <dgm:prSet presAssocID="{592CB08A-3EF6-428B-B0F2-D86FC4A49893}" presName="parentLin" presStyleCnt="0"/>
      <dgm:spPr/>
    </dgm:pt>
    <dgm:pt modelId="{D8B002EC-0F7D-4554-9EF8-53FC67C07AE7}" type="pres">
      <dgm:prSet presAssocID="{592CB08A-3EF6-428B-B0F2-D86FC4A49893}" presName="parentLeftMargin" presStyleLbl="node1" presStyleIdx="0" presStyleCnt="2"/>
      <dgm:spPr/>
    </dgm:pt>
    <dgm:pt modelId="{4224516C-71D7-4AF6-B2B4-6B5BA787A62B}" type="pres">
      <dgm:prSet presAssocID="{592CB08A-3EF6-428B-B0F2-D86FC4A49893}" presName="parentText" presStyleLbl="node1" presStyleIdx="1" presStyleCnt="2" custScaleY="132850" custLinFactNeighborX="-6233" custLinFactNeighborY="-2424">
        <dgm:presLayoutVars>
          <dgm:chMax val="0"/>
          <dgm:bulletEnabled val="1"/>
        </dgm:presLayoutVars>
      </dgm:prSet>
      <dgm:spPr/>
    </dgm:pt>
    <dgm:pt modelId="{168DD83C-DDEC-475E-B50D-9FC91C13B106}" type="pres">
      <dgm:prSet presAssocID="{592CB08A-3EF6-428B-B0F2-D86FC4A49893}" presName="negativeSpace" presStyleCnt="0"/>
      <dgm:spPr/>
    </dgm:pt>
    <dgm:pt modelId="{A14ADB6E-FE6C-41D2-BD76-7047BA1FBD78}" type="pres">
      <dgm:prSet presAssocID="{592CB08A-3EF6-428B-B0F2-D86FC4A49893}" presName="childText" presStyleLbl="conFgAcc1" presStyleIdx="1" presStyleCnt="2">
        <dgm:presLayoutVars>
          <dgm:bulletEnabled val="1"/>
        </dgm:presLayoutVars>
      </dgm:prSet>
      <dgm:spPr/>
    </dgm:pt>
  </dgm:ptLst>
  <dgm:cxnLst>
    <dgm:cxn modelId="{A248F919-9057-4410-B65B-EAF8267DA645}" srcId="{59F34A40-448D-4E82-965C-2EB9EDBD6BCB}" destId="{592CB08A-3EF6-428B-B0F2-D86FC4A49893}" srcOrd="1" destOrd="0" parTransId="{0779AD6B-3826-4646-9D33-E99B07066EF7}" sibTransId="{8ABCE7B4-4762-4937-8B29-45B734BC372D}"/>
    <dgm:cxn modelId="{FB77A721-4D44-4F7C-B40F-CBD60EA790A6}" srcId="{592CB08A-3EF6-428B-B0F2-D86FC4A49893}" destId="{F888791F-2DA6-46D1-B57B-C07061822C6D}" srcOrd="4" destOrd="0" parTransId="{51CF57EC-F75E-4140-A675-0C08470E1B9A}" sibTransId="{4B758683-5E41-434A-AC85-E0D2E332F64F}"/>
    <dgm:cxn modelId="{1141153A-592E-414E-94E1-96AC50761B47}" srcId="{59F34A40-448D-4E82-965C-2EB9EDBD6BCB}" destId="{A4B50753-95D5-40D0-BB57-3E24E3C05354}" srcOrd="0" destOrd="0" parTransId="{562A90AB-D143-44FD-B026-AC709295C2E3}" sibTransId="{F1401796-5113-44EA-9B07-E81693753657}"/>
    <dgm:cxn modelId="{DD00523E-3234-4D38-96D8-90E2BCF671DF}" type="presOf" srcId="{BAC0D633-9C97-4E60-B7D8-D5B729324E13}" destId="{A14ADB6E-FE6C-41D2-BD76-7047BA1FBD78}" srcOrd="0" destOrd="3" presId="urn:microsoft.com/office/officeart/2005/8/layout/list1"/>
    <dgm:cxn modelId="{5448015B-2940-4862-9FDA-79BC2F174ED5}" type="presOf" srcId="{D7A0D72E-5C9C-47EB-8510-96820F9083AB}" destId="{A14ADB6E-FE6C-41D2-BD76-7047BA1FBD78}" srcOrd="0" destOrd="2" presId="urn:microsoft.com/office/officeart/2005/8/layout/list1"/>
    <dgm:cxn modelId="{8ABFB664-851D-4C4B-BF54-48D765172A88}" type="presOf" srcId="{F888791F-2DA6-46D1-B57B-C07061822C6D}" destId="{A14ADB6E-FE6C-41D2-BD76-7047BA1FBD78}" srcOrd="0" destOrd="4" presId="urn:microsoft.com/office/officeart/2005/8/layout/list1"/>
    <dgm:cxn modelId="{B281D94E-C279-4305-8F10-416356050925}" srcId="{592CB08A-3EF6-428B-B0F2-D86FC4A49893}" destId="{7969473B-D029-4353-ADED-05D14FABE3B6}" srcOrd="0" destOrd="0" parTransId="{BABE5586-79ED-443F-8743-EB323256BED0}" sibTransId="{25CA1ACA-8599-4C4B-A5E0-46C105F056A8}"/>
    <dgm:cxn modelId="{471F0952-1129-4185-9C28-895810322FC3}" srcId="{592CB08A-3EF6-428B-B0F2-D86FC4A49893}" destId="{0E45B012-85D4-43D5-BB2D-357BD1C3C12C}" srcOrd="1" destOrd="0" parTransId="{13977BE3-07F1-40BC-A273-16E081AC5DC6}" sibTransId="{4D5B58DA-E2BE-4F60-B174-D2947E47C847}"/>
    <dgm:cxn modelId="{721D4C53-2B47-4860-AFD9-2DC038407382}" type="presOf" srcId="{59F34A40-448D-4E82-965C-2EB9EDBD6BCB}" destId="{C72118F9-3429-4CE1-8A42-66A283D00BF2}" srcOrd="0" destOrd="0" presId="urn:microsoft.com/office/officeart/2005/8/layout/list1"/>
    <dgm:cxn modelId="{BB9A6274-3ACC-4A3F-89E4-CC82DE879C97}" srcId="{592CB08A-3EF6-428B-B0F2-D86FC4A49893}" destId="{D7A0D72E-5C9C-47EB-8510-96820F9083AB}" srcOrd="2" destOrd="0" parTransId="{905A55B5-24D5-40AE-9331-A2617343B890}" sibTransId="{5015A903-1268-4C4C-B997-0EE37233B5D5}"/>
    <dgm:cxn modelId="{4DC62675-B993-4090-92D1-A981A1A51716}" type="presOf" srcId="{7969473B-D029-4353-ADED-05D14FABE3B6}" destId="{A14ADB6E-FE6C-41D2-BD76-7047BA1FBD78}" srcOrd="0" destOrd="0" presId="urn:microsoft.com/office/officeart/2005/8/layout/list1"/>
    <dgm:cxn modelId="{783D9E75-1C32-4309-8137-1CB736FFC11B}" type="presOf" srcId="{592CB08A-3EF6-428B-B0F2-D86FC4A49893}" destId="{4224516C-71D7-4AF6-B2B4-6B5BA787A62B}" srcOrd="1" destOrd="0" presId="urn:microsoft.com/office/officeart/2005/8/layout/list1"/>
    <dgm:cxn modelId="{46F34E82-41EE-4C91-A9B3-C0E19124E243}" type="presOf" srcId="{A4B50753-95D5-40D0-BB57-3E24E3C05354}" destId="{79FF0D3B-16FF-4169-9B45-72A1C282CC50}" srcOrd="0" destOrd="0" presId="urn:microsoft.com/office/officeart/2005/8/layout/list1"/>
    <dgm:cxn modelId="{4192DF83-0BB1-405A-9D30-562AFFC179EA}" srcId="{592CB08A-3EF6-428B-B0F2-D86FC4A49893}" destId="{BAC0D633-9C97-4E60-B7D8-D5B729324E13}" srcOrd="3" destOrd="0" parTransId="{7982F5B9-E94E-4EB6-A51C-7C0FA80A4890}" sibTransId="{50A8DE5F-2F9A-4B55-BFF0-6F9C986DB502}"/>
    <dgm:cxn modelId="{CE7279CB-8C3F-4DF7-849E-18AF55BF9EEB}" type="presOf" srcId="{592CB08A-3EF6-428B-B0F2-D86FC4A49893}" destId="{D8B002EC-0F7D-4554-9EF8-53FC67C07AE7}" srcOrd="0" destOrd="0" presId="urn:microsoft.com/office/officeart/2005/8/layout/list1"/>
    <dgm:cxn modelId="{DB37EDD6-EFC3-42BD-BC1C-0D437068E8BB}" type="presOf" srcId="{A4B50753-95D5-40D0-BB57-3E24E3C05354}" destId="{5E566AAE-193E-4AC9-8D2D-943FFD9E8D75}" srcOrd="1" destOrd="0" presId="urn:microsoft.com/office/officeart/2005/8/layout/list1"/>
    <dgm:cxn modelId="{9F33A2DD-7E11-4641-A430-148B09A47CEA}" type="presOf" srcId="{0033EAD8-D6E3-4C1C-B291-8395A70DD135}" destId="{9EC093F1-E3EE-4C41-BD9A-AEFF65D400FD}" srcOrd="0" destOrd="0" presId="urn:microsoft.com/office/officeart/2005/8/layout/list1"/>
    <dgm:cxn modelId="{B1243FE3-083C-4E0F-958F-44595E64450A}" type="presOf" srcId="{0E45B012-85D4-43D5-BB2D-357BD1C3C12C}" destId="{A14ADB6E-FE6C-41D2-BD76-7047BA1FBD78}" srcOrd="0" destOrd="1" presId="urn:microsoft.com/office/officeart/2005/8/layout/list1"/>
    <dgm:cxn modelId="{C42EFBF4-C372-47C7-B9B5-A857D1967B90}" srcId="{A4B50753-95D5-40D0-BB57-3E24E3C05354}" destId="{0033EAD8-D6E3-4C1C-B291-8395A70DD135}" srcOrd="0" destOrd="0" parTransId="{190CE79E-DB1B-4676-871F-C1BB19767B65}" sibTransId="{5BE7CC99-199D-422F-8CA1-886AF1CA8D80}"/>
    <dgm:cxn modelId="{DF9D0F02-7364-4775-A2F4-476057373C58}" type="presParOf" srcId="{C72118F9-3429-4CE1-8A42-66A283D00BF2}" destId="{F23A3FA7-A9F3-49BB-A7F4-2BC790354835}" srcOrd="0" destOrd="0" presId="urn:microsoft.com/office/officeart/2005/8/layout/list1"/>
    <dgm:cxn modelId="{2808FB9E-B74D-444A-84CF-E2742B61C4B5}" type="presParOf" srcId="{F23A3FA7-A9F3-49BB-A7F4-2BC790354835}" destId="{79FF0D3B-16FF-4169-9B45-72A1C282CC50}" srcOrd="0" destOrd="0" presId="urn:microsoft.com/office/officeart/2005/8/layout/list1"/>
    <dgm:cxn modelId="{7236B5E7-C974-4A7E-8F80-B0BE79042E2D}" type="presParOf" srcId="{F23A3FA7-A9F3-49BB-A7F4-2BC790354835}" destId="{5E566AAE-193E-4AC9-8D2D-943FFD9E8D75}" srcOrd="1" destOrd="0" presId="urn:microsoft.com/office/officeart/2005/8/layout/list1"/>
    <dgm:cxn modelId="{31D3B7B7-B899-4BDC-A75C-BD445520501B}" type="presParOf" srcId="{C72118F9-3429-4CE1-8A42-66A283D00BF2}" destId="{BA68A512-1AEC-440D-BFCC-C23480F74B3F}" srcOrd="1" destOrd="0" presId="urn:microsoft.com/office/officeart/2005/8/layout/list1"/>
    <dgm:cxn modelId="{7A98E89C-5E41-4507-9382-8715AE5FA649}" type="presParOf" srcId="{C72118F9-3429-4CE1-8A42-66A283D00BF2}" destId="{9EC093F1-E3EE-4C41-BD9A-AEFF65D400FD}" srcOrd="2" destOrd="0" presId="urn:microsoft.com/office/officeart/2005/8/layout/list1"/>
    <dgm:cxn modelId="{A4088BC7-3DAF-4E96-A0BC-9837AFE18C91}" type="presParOf" srcId="{C72118F9-3429-4CE1-8A42-66A283D00BF2}" destId="{A2A3F624-7F4F-4A95-9544-637C89F5DCEF}" srcOrd="3" destOrd="0" presId="urn:microsoft.com/office/officeart/2005/8/layout/list1"/>
    <dgm:cxn modelId="{9BA07A20-7B7F-4B4A-AA5D-4A1826C72D00}" type="presParOf" srcId="{C72118F9-3429-4CE1-8A42-66A283D00BF2}" destId="{C15EDD51-C94A-46A5-A917-93FF8537EFF4}" srcOrd="4" destOrd="0" presId="urn:microsoft.com/office/officeart/2005/8/layout/list1"/>
    <dgm:cxn modelId="{7AB918A4-192D-45A4-BCCE-1CA465E431F6}" type="presParOf" srcId="{C15EDD51-C94A-46A5-A917-93FF8537EFF4}" destId="{D8B002EC-0F7D-4554-9EF8-53FC67C07AE7}" srcOrd="0" destOrd="0" presId="urn:microsoft.com/office/officeart/2005/8/layout/list1"/>
    <dgm:cxn modelId="{6E8C136B-D7D5-4E8D-98BE-2C85B2A20647}" type="presParOf" srcId="{C15EDD51-C94A-46A5-A917-93FF8537EFF4}" destId="{4224516C-71D7-4AF6-B2B4-6B5BA787A62B}" srcOrd="1" destOrd="0" presId="urn:microsoft.com/office/officeart/2005/8/layout/list1"/>
    <dgm:cxn modelId="{9C6D2F14-6368-47AD-ACB4-C9C1D76C1F9D}" type="presParOf" srcId="{C72118F9-3429-4CE1-8A42-66A283D00BF2}" destId="{168DD83C-DDEC-475E-B50D-9FC91C13B106}" srcOrd="5" destOrd="0" presId="urn:microsoft.com/office/officeart/2005/8/layout/list1"/>
    <dgm:cxn modelId="{5B9963CB-DBE3-4310-8AF9-5123F21EFDDF}" type="presParOf" srcId="{C72118F9-3429-4CE1-8A42-66A283D00BF2}" destId="{A14ADB6E-FE6C-41D2-BD76-7047BA1FBD78}" srcOrd="6" destOrd="0" presId="urn:microsoft.com/office/officeart/2005/8/layout/list1"/>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59F34A40-448D-4E82-965C-2EB9EDBD6BCB}" type="doc">
      <dgm:prSet loTypeId="urn:microsoft.com/office/officeart/2005/8/layout/list1" loCatId="list" qsTypeId="urn:microsoft.com/office/officeart/2005/8/quickstyle/simple1" qsCatId="simple" csTypeId="urn:microsoft.com/office/officeart/2005/8/colors/accent1_2" csCatId="accent1" phldr="1"/>
      <dgm:spPr/>
      <dgm:t>
        <a:bodyPr/>
        <a:lstStyle/>
        <a:p>
          <a:endParaRPr lang="es-CO"/>
        </a:p>
      </dgm:t>
    </dgm:pt>
    <dgm:pt modelId="{A4B50753-95D5-40D0-BB57-3E24E3C05354}">
      <dgm:prSet phldrT="[Texto]" custT="1"/>
      <dgm:spPr/>
      <dgm:t>
        <a:bodyPr/>
        <a:lstStyle/>
        <a:p>
          <a:pPr algn="just"/>
          <a:r>
            <a:rPr lang="es-CO" sz="4400" b="1" kern="1200" dirty="0">
              <a:solidFill>
                <a:schemeClr val="bg1"/>
              </a:solidFill>
              <a:latin typeface="Calibri" panose="020F0502020204030204"/>
              <a:ea typeface="+mn-ea"/>
              <a:cs typeface="+mn-cs"/>
            </a:rPr>
            <a:t>Auxilio por Excelencia</a:t>
          </a:r>
        </a:p>
      </dgm:t>
    </dgm:pt>
    <dgm:pt modelId="{562A90AB-D143-44FD-B026-AC709295C2E3}" type="parTrans" cxnId="{1141153A-592E-414E-94E1-96AC50761B47}">
      <dgm:prSet/>
      <dgm:spPr/>
      <dgm:t>
        <a:bodyPr/>
        <a:lstStyle/>
        <a:p>
          <a:endParaRPr lang="es-CO"/>
        </a:p>
      </dgm:t>
    </dgm:pt>
    <dgm:pt modelId="{F1401796-5113-44EA-9B07-E81693753657}" type="sibTrans" cxnId="{1141153A-592E-414E-94E1-96AC50761B47}">
      <dgm:prSet/>
      <dgm:spPr/>
      <dgm:t>
        <a:bodyPr/>
        <a:lstStyle/>
        <a:p>
          <a:endParaRPr lang="es-CO"/>
        </a:p>
      </dgm:t>
    </dgm:pt>
    <dgm:pt modelId="{AD9A92FF-4134-4341-A7DF-B092DC990781}">
      <dgm:prSet phldrT="[Texto]" custT="1"/>
      <dgm:spPr/>
      <dgm:t>
        <a:bodyPr/>
        <a:lstStyle/>
        <a:p>
          <a:pPr algn="just">
            <a:buFont typeface="+mj-lt"/>
            <a:buAutoNum type="arabicPeriod"/>
          </a:pPr>
          <a:r>
            <a:rPr lang="es-CO" sz="1900" kern="1200" dirty="0">
              <a:solidFill>
                <a:prstClr val="black">
                  <a:hueOff val="0"/>
                  <a:satOff val="0"/>
                  <a:lumOff val="0"/>
                  <a:alphaOff val="0"/>
                </a:prstClr>
              </a:solidFill>
              <a:latin typeface="Calibri" panose="020F0502020204030204"/>
              <a:ea typeface="+mn-ea"/>
              <a:cs typeface="+mn-cs"/>
            </a:rPr>
            <a:t>El monto máximo será hasta el 50% del valor de la matricula para el primer ciclo, para los restantes periodos hasta un porcentaje igual al promedio de notas obtenido en el ciclo anterior, de acuerdo a la disponibilidad presupuestal, sin superar seis (6) salarios MMLV en todo el programa.</a:t>
          </a:r>
        </a:p>
      </dgm:t>
    </dgm:pt>
    <dgm:pt modelId="{4289811F-C8B6-4B6E-9DA7-F8DF9DCC5C2E}" type="parTrans" cxnId="{D10CF757-9808-46D8-A6DE-36820505C6ED}">
      <dgm:prSet/>
      <dgm:spPr/>
      <dgm:t>
        <a:bodyPr/>
        <a:lstStyle/>
        <a:p>
          <a:endParaRPr lang="es-CO"/>
        </a:p>
      </dgm:t>
    </dgm:pt>
    <dgm:pt modelId="{76D00FEF-2661-40E2-99C2-9BA76A55FE2E}" type="sibTrans" cxnId="{D10CF757-9808-46D8-A6DE-36820505C6ED}">
      <dgm:prSet/>
      <dgm:spPr/>
      <dgm:t>
        <a:bodyPr/>
        <a:lstStyle/>
        <a:p>
          <a:endParaRPr lang="es-CO"/>
        </a:p>
      </dgm:t>
    </dgm:pt>
    <dgm:pt modelId="{CCF6D97D-3FF6-4A28-947A-EDE66515035D}">
      <dgm:prSet phldrT="[Texto]" custT="1"/>
      <dgm:spPr/>
      <dgm:t>
        <a:bodyPr/>
        <a:lstStyle/>
        <a:p>
          <a:pPr algn="just">
            <a:buFont typeface="+mj-lt"/>
            <a:buAutoNum type="arabicPeriod"/>
          </a:pPr>
          <a:r>
            <a:rPr lang="es-CO" sz="1900" kern="1200" dirty="0">
              <a:solidFill>
                <a:prstClr val="black">
                  <a:hueOff val="0"/>
                  <a:satOff val="0"/>
                  <a:lumOff val="0"/>
                  <a:alphaOff val="0"/>
                </a:prstClr>
              </a:solidFill>
              <a:latin typeface="Calibri" panose="020F0502020204030204"/>
              <a:ea typeface="+mn-ea"/>
              <a:cs typeface="+mn-cs"/>
            </a:rPr>
            <a:t>Cubre la totalidad del programa académico, siempre y cuando se acredite el mérito académico, con un promedio igual o superior a 4.0. o su equivalente según la escala de calificaciones por cada ciclo.</a:t>
          </a:r>
        </a:p>
      </dgm:t>
    </dgm:pt>
    <dgm:pt modelId="{F432A88F-34F6-4684-8E04-B3877A191C04}" type="parTrans" cxnId="{4D5A2CD0-72A8-41D9-9ED1-3A1C5BD5FDD6}">
      <dgm:prSet/>
      <dgm:spPr/>
      <dgm:t>
        <a:bodyPr/>
        <a:lstStyle/>
        <a:p>
          <a:endParaRPr lang="es-CO"/>
        </a:p>
      </dgm:t>
    </dgm:pt>
    <dgm:pt modelId="{132795EF-4CDC-4841-A227-A5DCB584C1B5}" type="sibTrans" cxnId="{4D5A2CD0-72A8-41D9-9ED1-3A1C5BD5FDD6}">
      <dgm:prSet/>
      <dgm:spPr/>
      <dgm:t>
        <a:bodyPr/>
        <a:lstStyle/>
        <a:p>
          <a:endParaRPr lang="es-CO"/>
        </a:p>
      </dgm:t>
    </dgm:pt>
    <dgm:pt modelId="{7C7977F2-D62B-4757-B427-315A61AF3AEB}">
      <dgm:prSet phldrT="[Texto]" custT="1"/>
      <dgm:spPr/>
      <dgm:t>
        <a:bodyPr/>
        <a:lstStyle/>
        <a:p>
          <a:pPr algn="just">
            <a:buFont typeface="+mj-lt"/>
            <a:buAutoNum type="arabicPeriod"/>
          </a:pPr>
          <a:r>
            <a:rPr lang="es-CO" sz="1900" kern="1200" dirty="0">
              <a:solidFill>
                <a:prstClr val="black">
                  <a:hueOff val="0"/>
                  <a:satOff val="0"/>
                  <a:lumOff val="0"/>
                  <a:alphaOff val="0"/>
                </a:prstClr>
              </a:solidFill>
              <a:latin typeface="Calibri" panose="020F0502020204030204"/>
              <a:ea typeface="+mn-ea"/>
              <a:cs typeface="+mn-cs"/>
            </a:rPr>
            <a:t>Deberá cumplir con los requisitos de acceso, permanencia y graduación.</a:t>
          </a:r>
        </a:p>
      </dgm:t>
    </dgm:pt>
    <dgm:pt modelId="{24715C5E-4B90-4DDB-B15D-E102898B5A44}" type="parTrans" cxnId="{DA491C25-D4B7-4C76-B2FC-6CCA401D3366}">
      <dgm:prSet/>
      <dgm:spPr/>
      <dgm:t>
        <a:bodyPr/>
        <a:lstStyle/>
        <a:p>
          <a:endParaRPr lang="es-CO"/>
        </a:p>
      </dgm:t>
    </dgm:pt>
    <dgm:pt modelId="{FB747C74-1B2A-40D5-858B-9D0ACD21010C}" type="sibTrans" cxnId="{DA491C25-D4B7-4C76-B2FC-6CCA401D3366}">
      <dgm:prSet/>
      <dgm:spPr/>
      <dgm:t>
        <a:bodyPr/>
        <a:lstStyle/>
        <a:p>
          <a:endParaRPr lang="es-CO"/>
        </a:p>
      </dgm:t>
    </dgm:pt>
    <dgm:pt modelId="{C46C69CE-18AC-4593-88E4-AA7743068A98}">
      <dgm:prSet phldrT="[Texto]" custT="1"/>
      <dgm:spPr/>
      <dgm:t>
        <a:bodyPr/>
        <a:lstStyle/>
        <a:p>
          <a:pPr algn="just">
            <a:buFont typeface="+mj-lt"/>
            <a:buAutoNum type="arabicPeriod"/>
          </a:pPr>
          <a:r>
            <a:rPr lang="es-CO" sz="1900" kern="1200" dirty="0">
              <a:solidFill>
                <a:prstClr val="black">
                  <a:hueOff val="0"/>
                  <a:satOff val="0"/>
                  <a:lumOff val="0"/>
                  <a:alphaOff val="0"/>
                </a:prstClr>
              </a:solidFill>
              <a:latin typeface="Calibri" panose="020F0502020204030204"/>
              <a:ea typeface="+mn-ea"/>
              <a:cs typeface="+mn-cs"/>
            </a:rPr>
            <a:t>Deberá corresponder a programas educativos acorde con las funciones del cargo y/o misión SAE.</a:t>
          </a:r>
        </a:p>
      </dgm:t>
    </dgm:pt>
    <dgm:pt modelId="{6BEAF16A-A3F7-463F-8E01-FA9B1BEC81BF}" type="parTrans" cxnId="{8B56DF97-4588-43CA-9F1B-6558EE637259}">
      <dgm:prSet/>
      <dgm:spPr/>
      <dgm:t>
        <a:bodyPr/>
        <a:lstStyle/>
        <a:p>
          <a:endParaRPr lang="es-CO"/>
        </a:p>
      </dgm:t>
    </dgm:pt>
    <dgm:pt modelId="{F947F060-9DCD-4BBD-B12D-0285F228242E}" type="sibTrans" cxnId="{8B56DF97-4588-43CA-9F1B-6558EE637259}">
      <dgm:prSet/>
      <dgm:spPr/>
      <dgm:t>
        <a:bodyPr/>
        <a:lstStyle/>
        <a:p>
          <a:endParaRPr lang="es-CO"/>
        </a:p>
      </dgm:t>
    </dgm:pt>
    <dgm:pt modelId="{229293E6-A845-472D-A3F4-E5464285E3A4}">
      <dgm:prSet phldrT="[Texto]" custT="1"/>
      <dgm:spPr/>
      <dgm:t>
        <a:bodyPr/>
        <a:lstStyle/>
        <a:p>
          <a:pPr algn="just">
            <a:buFont typeface="+mj-lt"/>
            <a:buAutoNum type="arabicPeriod"/>
          </a:pPr>
          <a:r>
            <a:rPr lang="es-CO" sz="1900" kern="1200" dirty="0">
              <a:solidFill>
                <a:prstClr val="black">
                  <a:hueOff val="0"/>
                  <a:satOff val="0"/>
                  <a:lumOff val="0"/>
                  <a:alphaOff val="0"/>
                </a:prstClr>
              </a:solidFill>
              <a:latin typeface="Calibri" panose="020F0502020204030204"/>
              <a:ea typeface="+mn-ea"/>
              <a:cs typeface="+mn-cs"/>
            </a:rPr>
            <a:t>Deberá cumplir con los requisitos, condiciones y demás previstos para el otorgamiento del Auxilio Económico para el Fomento de la Educación Formal Superior.</a:t>
          </a:r>
        </a:p>
      </dgm:t>
    </dgm:pt>
    <dgm:pt modelId="{18B61E78-84BE-4CFB-A202-AEA61852FB7C}" type="parTrans" cxnId="{4546CBA5-536E-46FF-A8F8-0CAB50DCA5F1}">
      <dgm:prSet/>
      <dgm:spPr/>
      <dgm:t>
        <a:bodyPr/>
        <a:lstStyle/>
        <a:p>
          <a:endParaRPr lang="es-CO"/>
        </a:p>
      </dgm:t>
    </dgm:pt>
    <dgm:pt modelId="{10B4F431-1C4A-41DF-9710-95859B172EC6}" type="sibTrans" cxnId="{4546CBA5-536E-46FF-A8F8-0CAB50DCA5F1}">
      <dgm:prSet/>
      <dgm:spPr/>
      <dgm:t>
        <a:bodyPr/>
        <a:lstStyle/>
        <a:p>
          <a:endParaRPr lang="es-CO"/>
        </a:p>
      </dgm:t>
    </dgm:pt>
    <dgm:pt modelId="{5C457EDC-8EC9-4F77-9C1D-8834B51AA3BE}">
      <dgm:prSet phldrT="[Texto]" custT="1"/>
      <dgm:spPr/>
      <dgm:t>
        <a:bodyPr/>
        <a:lstStyle/>
        <a:p>
          <a:pPr algn="just">
            <a:buFont typeface="+mj-lt"/>
            <a:buAutoNum type="arabicPeriod"/>
          </a:pPr>
          <a:r>
            <a:rPr lang="es-CO" sz="1900" kern="1200" dirty="0">
              <a:solidFill>
                <a:prstClr val="black">
                  <a:hueOff val="0"/>
                  <a:satOff val="0"/>
                  <a:lumOff val="0"/>
                  <a:alphaOff val="0"/>
                </a:prstClr>
              </a:solidFill>
              <a:latin typeface="Calibri" panose="020F0502020204030204"/>
              <a:ea typeface="+mn-ea"/>
              <a:cs typeface="+mn-cs"/>
            </a:rPr>
            <a:t>Este auxilio se otorgará a tres (3) trabajadores para cursar programas de postgrado (especialización, maestría y doctorado).</a:t>
          </a:r>
        </a:p>
      </dgm:t>
    </dgm:pt>
    <dgm:pt modelId="{2F586FD1-EFB3-47C2-84EC-F1E30DA7D39E}" type="parTrans" cxnId="{3DC35361-AF70-42E5-BE90-8F3203493A70}">
      <dgm:prSet/>
      <dgm:spPr/>
      <dgm:t>
        <a:bodyPr/>
        <a:lstStyle/>
        <a:p>
          <a:endParaRPr lang="es-CO"/>
        </a:p>
      </dgm:t>
    </dgm:pt>
    <dgm:pt modelId="{FCCEA216-ED06-4DED-B075-DCBAC6D87386}" type="sibTrans" cxnId="{3DC35361-AF70-42E5-BE90-8F3203493A70}">
      <dgm:prSet/>
      <dgm:spPr/>
      <dgm:t>
        <a:bodyPr/>
        <a:lstStyle/>
        <a:p>
          <a:endParaRPr lang="es-CO"/>
        </a:p>
      </dgm:t>
    </dgm:pt>
    <dgm:pt modelId="{0680160B-7498-407F-B45F-521DE050DA31}">
      <dgm:prSet phldrT="[Texto]" custT="1"/>
      <dgm:spPr/>
      <dgm:t>
        <a:bodyPr/>
        <a:lstStyle/>
        <a:p>
          <a:pPr algn="just">
            <a:buFont typeface="+mj-lt"/>
            <a:buAutoNum type="arabicPeriod"/>
          </a:pPr>
          <a:r>
            <a:rPr lang="es-CO" sz="1900" kern="1200" dirty="0">
              <a:solidFill>
                <a:prstClr val="black">
                  <a:hueOff val="0"/>
                  <a:satOff val="0"/>
                  <a:lumOff val="0"/>
                  <a:alphaOff val="0"/>
                </a:prstClr>
              </a:solidFill>
              <a:latin typeface="Calibri" panose="020F0502020204030204"/>
              <a:ea typeface="+mn-ea"/>
              <a:cs typeface="+mn-cs"/>
            </a:rPr>
            <a:t>Permanencia en la entidad por un tiempo igual y posterior al total del programa académico.</a:t>
          </a:r>
        </a:p>
      </dgm:t>
    </dgm:pt>
    <dgm:pt modelId="{C39D64A6-C23A-40AB-BF36-25D40993E59F}" type="parTrans" cxnId="{8F01B9C0-36F1-4ED8-9E07-9B7B989F67FB}">
      <dgm:prSet/>
      <dgm:spPr/>
      <dgm:t>
        <a:bodyPr/>
        <a:lstStyle/>
        <a:p>
          <a:endParaRPr lang="es-CO"/>
        </a:p>
      </dgm:t>
    </dgm:pt>
    <dgm:pt modelId="{46B343FC-B5A1-447D-90C2-C65461ED3C57}" type="sibTrans" cxnId="{8F01B9C0-36F1-4ED8-9E07-9B7B989F67FB}">
      <dgm:prSet/>
      <dgm:spPr/>
      <dgm:t>
        <a:bodyPr/>
        <a:lstStyle/>
        <a:p>
          <a:endParaRPr lang="es-CO"/>
        </a:p>
      </dgm:t>
    </dgm:pt>
    <dgm:pt modelId="{C72118F9-3429-4CE1-8A42-66A283D00BF2}" type="pres">
      <dgm:prSet presAssocID="{59F34A40-448D-4E82-965C-2EB9EDBD6BCB}" presName="linear" presStyleCnt="0">
        <dgm:presLayoutVars>
          <dgm:dir/>
          <dgm:animLvl val="lvl"/>
          <dgm:resizeHandles val="exact"/>
        </dgm:presLayoutVars>
      </dgm:prSet>
      <dgm:spPr/>
    </dgm:pt>
    <dgm:pt modelId="{F23A3FA7-A9F3-49BB-A7F4-2BC790354835}" type="pres">
      <dgm:prSet presAssocID="{A4B50753-95D5-40D0-BB57-3E24E3C05354}" presName="parentLin" presStyleCnt="0"/>
      <dgm:spPr/>
    </dgm:pt>
    <dgm:pt modelId="{79FF0D3B-16FF-4169-9B45-72A1C282CC50}" type="pres">
      <dgm:prSet presAssocID="{A4B50753-95D5-40D0-BB57-3E24E3C05354}" presName="parentLeftMargin" presStyleLbl="node1" presStyleIdx="0" presStyleCnt="1"/>
      <dgm:spPr/>
    </dgm:pt>
    <dgm:pt modelId="{5E566AAE-193E-4AC9-8D2D-943FFD9E8D75}" type="pres">
      <dgm:prSet presAssocID="{A4B50753-95D5-40D0-BB57-3E24E3C05354}" presName="parentText" presStyleLbl="node1" presStyleIdx="0" presStyleCnt="1" custScaleY="600403" custLinFactNeighborX="-20257" custLinFactNeighborY="-874">
        <dgm:presLayoutVars>
          <dgm:chMax val="0"/>
          <dgm:bulletEnabled val="1"/>
        </dgm:presLayoutVars>
      </dgm:prSet>
      <dgm:spPr/>
    </dgm:pt>
    <dgm:pt modelId="{BA68A512-1AEC-440D-BFCC-C23480F74B3F}" type="pres">
      <dgm:prSet presAssocID="{A4B50753-95D5-40D0-BB57-3E24E3C05354}" presName="negativeSpace" presStyleCnt="0"/>
      <dgm:spPr/>
    </dgm:pt>
    <dgm:pt modelId="{9EC093F1-E3EE-4C41-BD9A-AEFF65D400FD}" type="pres">
      <dgm:prSet presAssocID="{A4B50753-95D5-40D0-BB57-3E24E3C05354}" presName="childText" presStyleLbl="conFgAcc1" presStyleIdx="0" presStyleCnt="1" custScaleY="142920" custLinFactNeighborX="-312" custLinFactNeighborY="6598">
        <dgm:presLayoutVars>
          <dgm:bulletEnabled val="1"/>
        </dgm:presLayoutVars>
      </dgm:prSet>
      <dgm:spPr/>
    </dgm:pt>
  </dgm:ptLst>
  <dgm:cxnLst>
    <dgm:cxn modelId="{DA491C25-D4B7-4C76-B2FC-6CCA401D3366}" srcId="{A4B50753-95D5-40D0-BB57-3E24E3C05354}" destId="{7C7977F2-D62B-4757-B427-315A61AF3AEB}" srcOrd="3" destOrd="0" parTransId="{24715C5E-4B90-4DDB-B15D-E102898B5A44}" sibTransId="{FB747C74-1B2A-40D5-858B-9D0ACD21010C}"/>
    <dgm:cxn modelId="{10572F36-ACE2-409A-8D65-E4302F50F085}" type="presOf" srcId="{C46C69CE-18AC-4593-88E4-AA7743068A98}" destId="{9EC093F1-E3EE-4C41-BD9A-AEFF65D400FD}" srcOrd="0" destOrd="4" presId="urn:microsoft.com/office/officeart/2005/8/layout/list1"/>
    <dgm:cxn modelId="{1141153A-592E-414E-94E1-96AC50761B47}" srcId="{59F34A40-448D-4E82-965C-2EB9EDBD6BCB}" destId="{A4B50753-95D5-40D0-BB57-3E24E3C05354}" srcOrd="0" destOrd="0" parTransId="{562A90AB-D143-44FD-B026-AC709295C2E3}" sibTransId="{F1401796-5113-44EA-9B07-E81693753657}"/>
    <dgm:cxn modelId="{DC7B9E3D-B5DE-4F94-845E-798BE58D8EA2}" type="presOf" srcId="{AD9A92FF-4134-4341-A7DF-B092DC990781}" destId="{9EC093F1-E3EE-4C41-BD9A-AEFF65D400FD}" srcOrd="0" destOrd="1" presId="urn:microsoft.com/office/officeart/2005/8/layout/list1"/>
    <dgm:cxn modelId="{0703D240-7BDD-40BF-B4C9-66CC370BD36F}" type="presOf" srcId="{5C457EDC-8EC9-4F77-9C1D-8834B51AA3BE}" destId="{9EC093F1-E3EE-4C41-BD9A-AEFF65D400FD}" srcOrd="0" destOrd="0" presId="urn:microsoft.com/office/officeart/2005/8/layout/list1"/>
    <dgm:cxn modelId="{3DC35361-AF70-42E5-BE90-8F3203493A70}" srcId="{A4B50753-95D5-40D0-BB57-3E24E3C05354}" destId="{5C457EDC-8EC9-4F77-9C1D-8834B51AA3BE}" srcOrd="0" destOrd="0" parTransId="{2F586FD1-EFB3-47C2-84EC-F1E30DA7D39E}" sibTransId="{FCCEA216-ED06-4DED-B075-DCBAC6D87386}"/>
    <dgm:cxn modelId="{3E97404D-C732-4E9E-9DD5-3994BF2EC7FD}" type="presOf" srcId="{0680160B-7498-407F-B45F-521DE050DA31}" destId="{9EC093F1-E3EE-4C41-BD9A-AEFF65D400FD}" srcOrd="0" destOrd="6" presId="urn:microsoft.com/office/officeart/2005/8/layout/list1"/>
    <dgm:cxn modelId="{721D4C53-2B47-4860-AFD9-2DC038407382}" type="presOf" srcId="{59F34A40-448D-4E82-965C-2EB9EDBD6BCB}" destId="{C72118F9-3429-4CE1-8A42-66A283D00BF2}" srcOrd="0" destOrd="0" presId="urn:microsoft.com/office/officeart/2005/8/layout/list1"/>
    <dgm:cxn modelId="{D10CF757-9808-46D8-A6DE-36820505C6ED}" srcId="{A4B50753-95D5-40D0-BB57-3E24E3C05354}" destId="{AD9A92FF-4134-4341-A7DF-B092DC990781}" srcOrd="1" destOrd="0" parTransId="{4289811F-C8B6-4B6E-9DA7-F8DF9DCC5C2E}" sibTransId="{76D00FEF-2661-40E2-99C2-9BA76A55FE2E}"/>
    <dgm:cxn modelId="{46F34E82-41EE-4C91-A9B3-C0E19124E243}" type="presOf" srcId="{A4B50753-95D5-40D0-BB57-3E24E3C05354}" destId="{79FF0D3B-16FF-4169-9B45-72A1C282CC50}" srcOrd="0" destOrd="0" presId="urn:microsoft.com/office/officeart/2005/8/layout/list1"/>
    <dgm:cxn modelId="{048C6D92-ABA1-46BE-8EA7-77636B67A4D5}" type="presOf" srcId="{229293E6-A845-472D-A3F4-E5464285E3A4}" destId="{9EC093F1-E3EE-4C41-BD9A-AEFF65D400FD}" srcOrd="0" destOrd="5" presId="urn:microsoft.com/office/officeart/2005/8/layout/list1"/>
    <dgm:cxn modelId="{8B56DF97-4588-43CA-9F1B-6558EE637259}" srcId="{A4B50753-95D5-40D0-BB57-3E24E3C05354}" destId="{C46C69CE-18AC-4593-88E4-AA7743068A98}" srcOrd="4" destOrd="0" parTransId="{6BEAF16A-A3F7-463F-8E01-FA9B1BEC81BF}" sibTransId="{F947F060-9DCD-4BBD-B12D-0285F228242E}"/>
    <dgm:cxn modelId="{4546CBA5-536E-46FF-A8F8-0CAB50DCA5F1}" srcId="{A4B50753-95D5-40D0-BB57-3E24E3C05354}" destId="{229293E6-A845-472D-A3F4-E5464285E3A4}" srcOrd="5" destOrd="0" parTransId="{18B61E78-84BE-4CFB-A202-AEA61852FB7C}" sibTransId="{10B4F431-1C4A-41DF-9710-95859B172EC6}"/>
    <dgm:cxn modelId="{8F01B9C0-36F1-4ED8-9E07-9B7B989F67FB}" srcId="{A4B50753-95D5-40D0-BB57-3E24E3C05354}" destId="{0680160B-7498-407F-B45F-521DE050DA31}" srcOrd="6" destOrd="0" parTransId="{C39D64A6-C23A-40AB-BF36-25D40993E59F}" sibTransId="{46B343FC-B5A1-447D-90C2-C65461ED3C57}"/>
    <dgm:cxn modelId="{4D5A2CD0-72A8-41D9-9ED1-3A1C5BD5FDD6}" srcId="{A4B50753-95D5-40D0-BB57-3E24E3C05354}" destId="{CCF6D97D-3FF6-4A28-947A-EDE66515035D}" srcOrd="2" destOrd="0" parTransId="{F432A88F-34F6-4684-8E04-B3877A191C04}" sibTransId="{132795EF-4CDC-4841-A227-A5DCB584C1B5}"/>
    <dgm:cxn modelId="{0743F9D0-1820-4F34-B9B8-57E6DDC2DA57}" type="presOf" srcId="{7C7977F2-D62B-4757-B427-315A61AF3AEB}" destId="{9EC093F1-E3EE-4C41-BD9A-AEFF65D400FD}" srcOrd="0" destOrd="3" presId="urn:microsoft.com/office/officeart/2005/8/layout/list1"/>
    <dgm:cxn modelId="{F7A8C9D6-7C72-4449-945D-4FEBCD31AADA}" type="presOf" srcId="{CCF6D97D-3FF6-4A28-947A-EDE66515035D}" destId="{9EC093F1-E3EE-4C41-BD9A-AEFF65D400FD}" srcOrd="0" destOrd="2" presId="urn:microsoft.com/office/officeart/2005/8/layout/list1"/>
    <dgm:cxn modelId="{DB37EDD6-EFC3-42BD-BC1C-0D437068E8BB}" type="presOf" srcId="{A4B50753-95D5-40D0-BB57-3E24E3C05354}" destId="{5E566AAE-193E-4AC9-8D2D-943FFD9E8D75}" srcOrd="1" destOrd="0" presId="urn:microsoft.com/office/officeart/2005/8/layout/list1"/>
    <dgm:cxn modelId="{DF9D0F02-7364-4775-A2F4-476057373C58}" type="presParOf" srcId="{C72118F9-3429-4CE1-8A42-66A283D00BF2}" destId="{F23A3FA7-A9F3-49BB-A7F4-2BC790354835}" srcOrd="0" destOrd="0" presId="urn:microsoft.com/office/officeart/2005/8/layout/list1"/>
    <dgm:cxn modelId="{2808FB9E-B74D-444A-84CF-E2742B61C4B5}" type="presParOf" srcId="{F23A3FA7-A9F3-49BB-A7F4-2BC790354835}" destId="{79FF0D3B-16FF-4169-9B45-72A1C282CC50}" srcOrd="0" destOrd="0" presId="urn:microsoft.com/office/officeart/2005/8/layout/list1"/>
    <dgm:cxn modelId="{7236B5E7-C974-4A7E-8F80-B0BE79042E2D}" type="presParOf" srcId="{F23A3FA7-A9F3-49BB-A7F4-2BC790354835}" destId="{5E566AAE-193E-4AC9-8D2D-943FFD9E8D75}" srcOrd="1" destOrd="0" presId="urn:microsoft.com/office/officeart/2005/8/layout/list1"/>
    <dgm:cxn modelId="{31D3B7B7-B899-4BDC-A75C-BD445520501B}" type="presParOf" srcId="{C72118F9-3429-4CE1-8A42-66A283D00BF2}" destId="{BA68A512-1AEC-440D-BFCC-C23480F74B3F}" srcOrd="1" destOrd="0" presId="urn:microsoft.com/office/officeart/2005/8/layout/list1"/>
    <dgm:cxn modelId="{7A98E89C-5E41-4507-9382-8715AE5FA649}" type="presParOf" srcId="{C72118F9-3429-4CE1-8A42-66A283D00BF2}" destId="{9EC093F1-E3EE-4C41-BD9A-AEFF65D400FD}" srcOrd="2" destOrd="0" presId="urn:microsoft.com/office/officeart/2005/8/layout/list1"/>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E3858719-4FEA-4F3B-A5FE-FB0912457455}" type="doc">
      <dgm:prSet loTypeId="urn:microsoft.com/office/officeart/2005/8/layout/hList6" loCatId="list" qsTypeId="urn:microsoft.com/office/officeart/2005/8/quickstyle/simple1" qsCatId="simple" csTypeId="urn:microsoft.com/office/officeart/2005/8/colors/colorful5" csCatId="colorful" phldr="1"/>
      <dgm:spPr/>
      <dgm:t>
        <a:bodyPr/>
        <a:lstStyle/>
        <a:p>
          <a:endParaRPr lang="es-ES"/>
        </a:p>
      </dgm:t>
    </dgm:pt>
    <dgm:pt modelId="{FCA31092-15F0-4015-9135-B02FB1279348}">
      <dgm:prSet phldrT="[Texto]" custT="1"/>
      <dgm:spPr/>
      <dgm:t>
        <a:bodyPr/>
        <a:lstStyle/>
        <a:p>
          <a:pPr algn="just">
            <a:buFont typeface="+mj-lt"/>
            <a:buAutoNum type="alphaLcParenR"/>
          </a:pPr>
          <a:r>
            <a:rPr lang="es-CO" sz="1400" b="0" kern="1200" dirty="0">
              <a:latin typeface="Calibri" panose="020F0502020204030204"/>
              <a:ea typeface="+mn-ea"/>
              <a:cs typeface="+mn-cs"/>
            </a:rPr>
            <a:t>Contar con Contrato laboral directo con SAE a término indefinido.</a:t>
          </a:r>
          <a:endParaRPr lang="es-ES" sz="1400" b="0" kern="1200" dirty="0">
            <a:latin typeface="Calibri" panose="020F0502020204030204"/>
            <a:ea typeface="+mn-ea"/>
            <a:cs typeface="+mn-cs"/>
          </a:endParaRPr>
        </a:p>
      </dgm:t>
    </dgm:pt>
    <dgm:pt modelId="{962F703A-623B-4B85-83CB-B8BC91D1947D}" type="parTrans" cxnId="{277F33FD-1316-4D88-BC41-C536A9C456E4}">
      <dgm:prSet/>
      <dgm:spPr/>
      <dgm:t>
        <a:bodyPr/>
        <a:lstStyle/>
        <a:p>
          <a:endParaRPr lang="es-CO"/>
        </a:p>
      </dgm:t>
    </dgm:pt>
    <dgm:pt modelId="{1B579787-5F21-4CEF-91CA-F9F51C02B18F}" type="sibTrans" cxnId="{277F33FD-1316-4D88-BC41-C536A9C456E4}">
      <dgm:prSet/>
      <dgm:spPr/>
      <dgm:t>
        <a:bodyPr/>
        <a:lstStyle/>
        <a:p>
          <a:endParaRPr lang="es-CO"/>
        </a:p>
      </dgm:t>
    </dgm:pt>
    <dgm:pt modelId="{13D3AAE8-82BC-418F-A0FF-AEAD6ADF007C}">
      <dgm:prSet phldrT="[Texto]" custT="1"/>
      <dgm:spPr/>
      <dgm:t>
        <a:bodyPr/>
        <a:lstStyle/>
        <a:p>
          <a:pPr algn="r"/>
          <a:r>
            <a:rPr lang="es-ES" sz="2800" b="1" kern="1200" dirty="0">
              <a:latin typeface="Calibri" panose="020F0502020204030204"/>
              <a:ea typeface="+mn-ea"/>
              <a:cs typeface="+mn-cs"/>
            </a:rPr>
            <a:t>Definición: </a:t>
          </a:r>
        </a:p>
        <a:p>
          <a:pPr algn="r"/>
          <a:r>
            <a:rPr lang="es-ES" sz="1400" b="0" kern="1200" dirty="0">
              <a:latin typeface="Calibri" panose="020F0502020204030204"/>
              <a:ea typeface="+mn-ea"/>
              <a:cs typeface="+mn-cs"/>
            </a:rPr>
            <a:t>A</a:t>
          </a:r>
          <a:r>
            <a:rPr lang="es-CO" sz="1400" b="0" i="0" kern="1200" dirty="0" err="1">
              <a:latin typeface="Calibri" panose="020F0502020204030204"/>
              <a:ea typeface="+mn-ea"/>
              <a:cs typeface="+mn-cs"/>
            </a:rPr>
            <a:t>uxilio</a:t>
          </a:r>
          <a:r>
            <a:rPr lang="es-CO" sz="1400" b="0" i="0" kern="1200" dirty="0">
              <a:latin typeface="Calibri" panose="020F0502020204030204"/>
              <a:ea typeface="+mn-ea"/>
              <a:cs typeface="+mn-cs"/>
            </a:rPr>
            <a:t> económico del 50 % del valor de la actualización en el Registro Abierto de </a:t>
          </a:r>
          <a:r>
            <a:rPr lang="es-CO" sz="1400" b="0" i="0" kern="1200" dirty="0" err="1">
              <a:latin typeface="Calibri" panose="020F0502020204030204"/>
              <a:ea typeface="+mn-ea"/>
              <a:cs typeface="+mn-cs"/>
            </a:rPr>
            <a:t>Avaluadores</a:t>
          </a:r>
          <a:r>
            <a:rPr lang="es-CO" sz="1400" b="0" i="0" kern="1200" dirty="0">
              <a:latin typeface="Calibri" panose="020F0502020204030204"/>
              <a:ea typeface="+mn-ea"/>
              <a:cs typeface="+mn-cs"/>
            </a:rPr>
            <a:t> - RAA, para los trabajadores de la planta de SAE que de acuerdo con el empleo lo requieran, para el ejercicio de sus funciones.</a:t>
          </a:r>
        </a:p>
        <a:p>
          <a:pPr algn="r"/>
          <a:r>
            <a:rPr lang="es-CO" sz="1400" b="0" i="0" kern="1200" dirty="0"/>
            <a:t>(Ley 1673 de 2013 “Por la cual se reglamenta la actividad del </a:t>
          </a:r>
          <a:r>
            <a:rPr lang="es-CO" sz="1400" b="0" i="0" kern="1200" dirty="0" err="1"/>
            <a:t>Avaluador</a:t>
          </a:r>
          <a:r>
            <a:rPr lang="es-CO" sz="1400" b="0" i="0" kern="1200" dirty="0"/>
            <a:t> y se dictan otras disposiciones).</a:t>
          </a:r>
          <a:endParaRPr lang="es-ES" sz="1400" kern="1200" dirty="0">
            <a:latin typeface="Calibri" panose="020F0502020204030204"/>
            <a:ea typeface="+mn-ea"/>
            <a:cs typeface="+mn-cs"/>
          </a:endParaRPr>
        </a:p>
      </dgm:t>
    </dgm:pt>
    <dgm:pt modelId="{C9AE14EC-87A5-4ED5-9DA1-F6FAF7C66B8B}" type="sibTrans" cxnId="{604CEE03-406F-4F80-99B3-50083A6DB2C9}">
      <dgm:prSet/>
      <dgm:spPr/>
      <dgm:t>
        <a:bodyPr/>
        <a:lstStyle/>
        <a:p>
          <a:endParaRPr lang="es-CO" sz="1400"/>
        </a:p>
      </dgm:t>
    </dgm:pt>
    <dgm:pt modelId="{2973071D-ADC6-4F42-A521-4929E39F155C}" type="parTrans" cxnId="{604CEE03-406F-4F80-99B3-50083A6DB2C9}">
      <dgm:prSet/>
      <dgm:spPr/>
      <dgm:t>
        <a:bodyPr/>
        <a:lstStyle/>
        <a:p>
          <a:endParaRPr lang="es-CO" sz="1400"/>
        </a:p>
      </dgm:t>
    </dgm:pt>
    <dgm:pt modelId="{9BA9A47B-2F44-43E0-8AA9-0047414CBD8F}">
      <dgm:prSet phldrT="[Texto]" custT="1"/>
      <dgm:spPr/>
      <dgm:t>
        <a:bodyPr/>
        <a:lstStyle/>
        <a:p>
          <a:pPr algn="r">
            <a:buNone/>
          </a:pPr>
          <a:r>
            <a:rPr lang="es-ES" sz="2400" b="1" kern="1200" dirty="0">
              <a:latin typeface="Calibri"/>
              <a:ea typeface="+mn-ea"/>
              <a:cs typeface="+mn-cs"/>
            </a:rPr>
            <a:t>Requisitos:</a:t>
          </a:r>
        </a:p>
      </dgm:t>
    </dgm:pt>
    <dgm:pt modelId="{5F6FDACC-1430-4E96-AC92-02F36E4DDF51}" type="sibTrans" cxnId="{71FC40A6-1C29-4487-AC49-269365B3FAC3}">
      <dgm:prSet/>
      <dgm:spPr/>
      <dgm:t>
        <a:bodyPr/>
        <a:lstStyle/>
        <a:p>
          <a:endParaRPr lang="es-CO" sz="1400"/>
        </a:p>
      </dgm:t>
    </dgm:pt>
    <dgm:pt modelId="{7E6812FD-595D-4007-A13B-05C69384F978}" type="parTrans" cxnId="{71FC40A6-1C29-4487-AC49-269365B3FAC3}">
      <dgm:prSet/>
      <dgm:spPr/>
      <dgm:t>
        <a:bodyPr/>
        <a:lstStyle/>
        <a:p>
          <a:endParaRPr lang="es-CO" sz="1400"/>
        </a:p>
      </dgm:t>
    </dgm:pt>
    <dgm:pt modelId="{6517FD68-8819-4026-9198-3EC45DE5F022}">
      <dgm:prSet phldrT="[Texto]" custT="1"/>
      <dgm:spPr/>
      <dgm:t>
        <a:bodyPr/>
        <a:lstStyle/>
        <a:p>
          <a:pPr marL="0" lvl="0" indent="0" algn="r" defTabSz="1600200">
            <a:lnSpc>
              <a:spcPct val="90000"/>
            </a:lnSpc>
            <a:spcBef>
              <a:spcPct val="0"/>
            </a:spcBef>
            <a:spcAft>
              <a:spcPct val="35000"/>
            </a:spcAft>
            <a:buNone/>
          </a:pPr>
          <a:r>
            <a:rPr lang="es-ES" sz="2800" b="1" kern="1200" dirty="0">
              <a:latin typeface="Calibri"/>
              <a:ea typeface="+mn-ea"/>
              <a:cs typeface="+mn-cs"/>
            </a:rPr>
            <a:t>Valor: </a:t>
          </a:r>
        </a:p>
        <a:p>
          <a:pPr marL="0" lvl="0" indent="0" algn="r" defTabSz="1600200">
            <a:lnSpc>
              <a:spcPct val="90000"/>
            </a:lnSpc>
            <a:spcBef>
              <a:spcPct val="0"/>
            </a:spcBef>
            <a:spcAft>
              <a:spcPct val="35000"/>
            </a:spcAft>
          </a:pPr>
          <a:r>
            <a:rPr lang="es-CO" sz="1600" b="0" i="0" dirty="0"/>
            <a:t>50 % del costo de la actualización o ampliación del Registro, a partir del siguiente año después de la Admisión e inscripción.  Valor actual de la actualización </a:t>
          </a:r>
          <a:r>
            <a:rPr lang="es-CO" sz="1600" b="1" i="0" dirty="0"/>
            <a:t>1 SMMLV</a:t>
          </a:r>
          <a:endParaRPr lang="es-CO" sz="1600" b="1" i="0" kern="1200" dirty="0">
            <a:latin typeface="Calibri"/>
            <a:ea typeface="+mn-ea"/>
            <a:cs typeface="+mn-cs"/>
          </a:endParaRPr>
        </a:p>
      </dgm:t>
    </dgm:pt>
    <dgm:pt modelId="{CFECA83F-9B76-4E6C-B6A1-D8AB3D6687B0}" type="sibTrans" cxnId="{2AE778D5-0414-4301-994B-F55CC8FDC785}">
      <dgm:prSet/>
      <dgm:spPr/>
      <dgm:t>
        <a:bodyPr/>
        <a:lstStyle/>
        <a:p>
          <a:endParaRPr lang="es-ES" sz="1400"/>
        </a:p>
      </dgm:t>
    </dgm:pt>
    <dgm:pt modelId="{63E0914C-ECC0-4030-9088-43DA7A30FDC9}" type="parTrans" cxnId="{2AE778D5-0414-4301-994B-F55CC8FDC785}">
      <dgm:prSet/>
      <dgm:spPr/>
      <dgm:t>
        <a:bodyPr/>
        <a:lstStyle/>
        <a:p>
          <a:endParaRPr lang="es-ES" sz="1400"/>
        </a:p>
      </dgm:t>
    </dgm:pt>
    <dgm:pt modelId="{9F6015C2-2BA1-4817-A45B-926ECEDEEB11}">
      <dgm:prSet phldrT="[Texto]" custT="1"/>
      <dgm:spPr/>
      <dgm:t>
        <a:bodyPr/>
        <a:lstStyle/>
        <a:p>
          <a:pPr algn="just">
            <a:buFont typeface="+mj-lt"/>
            <a:buAutoNum type="alphaLcParenR"/>
          </a:pPr>
          <a:r>
            <a:rPr lang="es-ES" sz="1400" b="0" kern="1200" dirty="0">
              <a:latin typeface="Calibri" panose="020F0502020204030204"/>
              <a:ea typeface="+mn-ea"/>
              <a:cs typeface="+mn-cs"/>
            </a:rPr>
            <a:t>Contar con el registro en el momento del ingreso a SAE.</a:t>
          </a:r>
        </a:p>
      </dgm:t>
    </dgm:pt>
    <dgm:pt modelId="{D7D0923F-777A-463D-9B9F-5C52043F10C8}" type="parTrans" cxnId="{AF055476-DDEC-4A72-A072-95CBAC5C63D6}">
      <dgm:prSet/>
      <dgm:spPr/>
      <dgm:t>
        <a:bodyPr/>
        <a:lstStyle/>
        <a:p>
          <a:endParaRPr lang="es-CO"/>
        </a:p>
      </dgm:t>
    </dgm:pt>
    <dgm:pt modelId="{B1E4AA11-9FC7-48A1-BD2D-681A4A94993A}" type="sibTrans" cxnId="{AF055476-DDEC-4A72-A072-95CBAC5C63D6}">
      <dgm:prSet/>
      <dgm:spPr/>
      <dgm:t>
        <a:bodyPr/>
        <a:lstStyle/>
        <a:p>
          <a:endParaRPr lang="es-CO"/>
        </a:p>
      </dgm:t>
    </dgm:pt>
    <dgm:pt modelId="{CD7D3E32-602A-4350-87F4-26632660ADEF}">
      <dgm:prSet phldrT="[Texto]" custT="1"/>
      <dgm:spPr/>
      <dgm:t>
        <a:bodyPr/>
        <a:lstStyle/>
        <a:p>
          <a:pPr algn="just">
            <a:buFont typeface="+mj-lt"/>
            <a:buAutoNum type="alphaLcParenR"/>
          </a:pPr>
          <a:r>
            <a:rPr lang="es-ES" sz="1400" b="0" kern="1200" dirty="0">
              <a:latin typeface="Calibri" panose="020F0502020204030204"/>
              <a:ea typeface="+mn-ea"/>
              <a:cs typeface="+mn-cs"/>
            </a:rPr>
            <a:t>Exclusividad </a:t>
          </a:r>
          <a:r>
            <a:rPr lang="es-CO" sz="1400" b="0" kern="1200" dirty="0">
              <a:latin typeface="Calibri" panose="020F0502020204030204"/>
              <a:ea typeface="+mn-ea"/>
              <a:cs typeface="+mn-cs"/>
            </a:rPr>
            <a:t>para realizar los avalúos solamente para SAE o para quien SAE autorice.</a:t>
          </a:r>
          <a:endParaRPr lang="es-ES" sz="1400" b="0" kern="1200" dirty="0">
            <a:latin typeface="Calibri" panose="020F0502020204030204"/>
            <a:ea typeface="+mn-ea"/>
            <a:cs typeface="+mn-cs"/>
          </a:endParaRPr>
        </a:p>
      </dgm:t>
    </dgm:pt>
    <dgm:pt modelId="{801B49F2-F0D5-4005-87F2-5F781A9AE177}" type="parTrans" cxnId="{3501E39B-EDCC-47CB-A94F-E9F82DC34EFE}">
      <dgm:prSet/>
      <dgm:spPr/>
      <dgm:t>
        <a:bodyPr/>
        <a:lstStyle/>
        <a:p>
          <a:endParaRPr lang="es-CO"/>
        </a:p>
      </dgm:t>
    </dgm:pt>
    <dgm:pt modelId="{47C4FC47-0EBA-4F56-A55B-5F94D9690A3D}" type="sibTrans" cxnId="{3501E39B-EDCC-47CB-A94F-E9F82DC34EFE}">
      <dgm:prSet/>
      <dgm:spPr/>
      <dgm:t>
        <a:bodyPr/>
        <a:lstStyle/>
        <a:p>
          <a:endParaRPr lang="es-CO"/>
        </a:p>
      </dgm:t>
    </dgm:pt>
    <dgm:pt modelId="{5FE2F3F1-1845-4A26-A2BA-340D09CD11CD}">
      <dgm:prSet phldrT="[Texto]" custT="1"/>
      <dgm:spPr/>
      <dgm:t>
        <a:bodyPr/>
        <a:lstStyle/>
        <a:p>
          <a:pPr algn="just">
            <a:buFont typeface="+mj-lt"/>
            <a:buAutoNum type="alphaLcParenR"/>
          </a:pPr>
          <a:r>
            <a:rPr lang="es-ES" sz="1400" b="0" kern="1200" dirty="0">
              <a:latin typeface="Calibri" panose="020F0502020204030204"/>
              <a:ea typeface="+mn-ea"/>
              <a:cs typeface="+mn-cs"/>
            </a:rPr>
            <a:t>Permanencia en SAE durante el tiempo de vigencia de la actualización del Registro.</a:t>
          </a:r>
        </a:p>
      </dgm:t>
    </dgm:pt>
    <dgm:pt modelId="{4CEEE719-504E-4393-B936-09222B5CB091}" type="parTrans" cxnId="{15479C72-DA16-4C70-A6FC-3FCC58233CB5}">
      <dgm:prSet/>
      <dgm:spPr/>
      <dgm:t>
        <a:bodyPr/>
        <a:lstStyle/>
        <a:p>
          <a:endParaRPr lang="es-CO"/>
        </a:p>
      </dgm:t>
    </dgm:pt>
    <dgm:pt modelId="{1E9C9CD2-68D8-4E14-974B-0108CEBEA733}" type="sibTrans" cxnId="{15479C72-DA16-4C70-A6FC-3FCC58233CB5}">
      <dgm:prSet/>
      <dgm:spPr/>
      <dgm:t>
        <a:bodyPr/>
        <a:lstStyle/>
        <a:p>
          <a:endParaRPr lang="es-CO"/>
        </a:p>
      </dgm:t>
    </dgm:pt>
    <dgm:pt modelId="{F9DC0777-9EB1-4848-A1F2-BC085EE3213A}">
      <dgm:prSet phldrT="[Texto]" custT="1"/>
      <dgm:spPr/>
      <dgm:t>
        <a:bodyPr/>
        <a:lstStyle/>
        <a:p>
          <a:pPr algn="just">
            <a:buFont typeface="+mj-lt"/>
            <a:buAutoNum type="alphaLcParenR"/>
          </a:pPr>
          <a:r>
            <a:rPr lang="es-ES" sz="2800" b="1" kern="1200" dirty="0">
              <a:solidFill>
                <a:prstClr val="white"/>
              </a:solidFill>
              <a:latin typeface="Calibri"/>
              <a:ea typeface="+mn-ea"/>
              <a:cs typeface="+mn-cs"/>
            </a:rPr>
            <a:t>Población Objetivo:</a:t>
          </a:r>
        </a:p>
      </dgm:t>
    </dgm:pt>
    <dgm:pt modelId="{4583FDB0-9255-4878-BFF2-358F2084CBA2}" type="parTrans" cxnId="{D6B36F20-81B3-4CA0-A757-45489E893611}">
      <dgm:prSet/>
      <dgm:spPr/>
      <dgm:t>
        <a:bodyPr/>
        <a:lstStyle/>
        <a:p>
          <a:endParaRPr lang="es-CO"/>
        </a:p>
      </dgm:t>
    </dgm:pt>
    <dgm:pt modelId="{685FD0DE-F6B3-4C5A-8CF1-15F6FEB81762}" type="sibTrans" cxnId="{D6B36F20-81B3-4CA0-A757-45489E893611}">
      <dgm:prSet/>
      <dgm:spPr/>
      <dgm:t>
        <a:bodyPr/>
        <a:lstStyle/>
        <a:p>
          <a:endParaRPr lang="es-CO"/>
        </a:p>
      </dgm:t>
    </dgm:pt>
    <dgm:pt modelId="{C9811DEC-E5C6-44C0-BAF7-71AB44A30FB4}">
      <dgm:prSet phldrT="[Texto]" custT="1"/>
      <dgm:spPr/>
      <dgm:t>
        <a:bodyPr/>
        <a:lstStyle/>
        <a:p>
          <a:pPr algn="just">
            <a:buFont typeface="+mj-lt"/>
            <a:buAutoNum type="alphaLcParenR"/>
          </a:pPr>
          <a:endParaRPr lang="es-ES" sz="1400" b="0" kern="1200" dirty="0">
            <a:latin typeface="Calibri" panose="020F0502020204030204"/>
            <a:ea typeface="+mn-ea"/>
            <a:cs typeface="+mn-cs"/>
          </a:endParaRPr>
        </a:p>
      </dgm:t>
    </dgm:pt>
    <dgm:pt modelId="{6BA2BDD1-BBAD-4EE5-91FC-0143D42375BE}" type="parTrans" cxnId="{D549B3BA-C2E9-4F46-B8B7-980DFC4268E0}">
      <dgm:prSet/>
      <dgm:spPr/>
      <dgm:t>
        <a:bodyPr/>
        <a:lstStyle/>
        <a:p>
          <a:endParaRPr lang="es-CO"/>
        </a:p>
      </dgm:t>
    </dgm:pt>
    <dgm:pt modelId="{1A8B3831-5F48-4B95-AC5F-F8FEA4AE3322}" type="sibTrans" cxnId="{D549B3BA-C2E9-4F46-B8B7-980DFC4268E0}">
      <dgm:prSet/>
      <dgm:spPr/>
      <dgm:t>
        <a:bodyPr/>
        <a:lstStyle/>
        <a:p>
          <a:endParaRPr lang="es-CO"/>
        </a:p>
      </dgm:t>
    </dgm:pt>
    <dgm:pt modelId="{86E0D267-9C04-4CF0-A030-19F162969460}">
      <dgm:prSet phldrT="[Texto]" custT="1"/>
      <dgm:spPr/>
      <dgm:t>
        <a:bodyPr/>
        <a:lstStyle/>
        <a:p>
          <a:pPr algn="just">
            <a:buFont typeface="+mj-lt"/>
            <a:buNone/>
          </a:pPr>
          <a:r>
            <a:rPr lang="es-ES" sz="1800" b="0" kern="1200" dirty="0">
              <a:latin typeface="Calibri" panose="020F0502020204030204"/>
              <a:ea typeface="+mn-ea"/>
              <a:cs typeface="+mn-cs"/>
            </a:rPr>
            <a:t>16 Trabajadores </a:t>
          </a:r>
        </a:p>
      </dgm:t>
    </dgm:pt>
    <dgm:pt modelId="{7BE0C325-0FA9-4422-8A3C-86671E267217}" type="parTrans" cxnId="{70BEFBC8-5DDC-441D-AC74-33B57F5A63F6}">
      <dgm:prSet/>
      <dgm:spPr/>
      <dgm:t>
        <a:bodyPr/>
        <a:lstStyle/>
        <a:p>
          <a:endParaRPr lang="es-CO"/>
        </a:p>
      </dgm:t>
    </dgm:pt>
    <dgm:pt modelId="{A29683DF-65B8-43BE-93F6-9C7B3B500293}" type="sibTrans" cxnId="{70BEFBC8-5DDC-441D-AC74-33B57F5A63F6}">
      <dgm:prSet/>
      <dgm:spPr/>
      <dgm:t>
        <a:bodyPr/>
        <a:lstStyle/>
        <a:p>
          <a:endParaRPr lang="es-CO"/>
        </a:p>
      </dgm:t>
    </dgm:pt>
    <dgm:pt modelId="{6B7787AF-5CD4-4453-AAC7-4465279CE662}" type="pres">
      <dgm:prSet presAssocID="{E3858719-4FEA-4F3B-A5FE-FB0912457455}" presName="Name0" presStyleCnt="0">
        <dgm:presLayoutVars>
          <dgm:dir/>
          <dgm:resizeHandles val="exact"/>
        </dgm:presLayoutVars>
      </dgm:prSet>
      <dgm:spPr/>
    </dgm:pt>
    <dgm:pt modelId="{257756CB-0674-4BB1-8D35-C9CAE3622547}" type="pres">
      <dgm:prSet presAssocID="{13D3AAE8-82BC-418F-A0FF-AEAD6ADF007C}" presName="node" presStyleLbl="node1" presStyleIdx="0" presStyleCnt="4">
        <dgm:presLayoutVars>
          <dgm:bulletEnabled val="1"/>
        </dgm:presLayoutVars>
      </dgm:prSet>
      <dgm:spPr/>
    </dgm:pt>
    <dgm:pt modelId="{43FE6B2F-E078-428E-9034-F8D35A209018}" type="pres">
      <dgm:prSet presAssocID="{C9AE14EC-87A5-4ED5-9DA1-F6FAF7C66B8B}" presName="sibTrans" presStyleCnt="0"/>
      <dgm:spPr/>
    </dgm:pt>
    <dgm:pt modelId="{EEF9DDD9-9F0C-4F08-8B82-6375EEC0BA8A}" type="pres">
      <dgm:prSet presAssocID="{6517FD68-8819-4026-9198-3EC45DE5F022}" presName="node" presStyleLbl="node1" presStyleIdx="1" presStyleCnt="4" custScaleX="117151">
        <dgm:presLayoutVars>
          <dgm:bulletEnabled val="1"/>
        </dgm:presLayoutVars>
      </dgm:prSet>
      <dgm:spPr/>
    </dgm:pt>
    <dgm:pt modelId="{A6A6DB49-D7EB-4CF5-999A-6603F6397787}" type="pres">
      <dgm:prSet presAssocID="{CFECA83F-9B76-4E6C-B6A1-D8AB3D6687B0}" presName="sibTrans" presStyleCnt="0"/>
      <dgm:spPr/>
    </dgm:pt>
    <dgm:pt modelId="{52223EF6-F60C-4FE7-9DD2-DC6AD416C4A8}" type="pres">
      <dgm:prSet presAssocID="{9BA9A47B-2F44-43E0-8AA9-0047414CBD8F}" presName="node" presStyleLbl="node1" presStyleIdx="2" presStyleCnt="4">
        <dgm:presLayoutVars>
          <dgm:bulletEnabled val="1"/>
        </dgm:presLayoutVars>
      </dgm:prSet>
      <dgm:spPr/>
    </dgm:pt>
    <dgm:pt modelId="{DACF0E43-03D8-4210-AFE0-B73AB2B24901}" type="pres">
      <dgm:prSet presAssocID="{5F6FDACC-1430-4E96-AC92-02F36E4DDF51}" presName="sibTrans" presStyleCnt="0"/>
      <dgm:spPr/>
    </dgm:pt>
    <dgm:pt modelId="{E1009B4E-AF76-44AF-A5B6-E855628728D4}" type="pres">
      <dgm:prSet presAssocID="{F9DC0777-9EB1-4848-A1F2-BC085EE3213A}" presName="node" presStyleLbl="node1" presStyleIdx="3" presStyleCnt="4" custLinFactNeighborX="-18484" custLinFactNeighborY="-184">
        <dgm:presLayoutVars>
          <dgm:bulletEnabled val="1"/>
        </dgm:presLayoutVars>
      </dgm:prSet>
      <dgm:spPr/>
    </dgm:pt>
  </dgm:ptLst>
  <dgm:cxnLst>
    <dgm:cxn modelId="{604CEE03-406F-4F80-99B3-50083A6DB2C9}" srcId="{E3858719-4FEA-4F3B-A5FE-FB0912457455}" destId="{13D3AAE8-82BC-418F-A0FF-AEAD6ADF007C}" srcOrd="0" destOrd="0" parTransId="{2973071D-ADC6-4F42-A521-4929E39F155C}" sibTransId="{C9AE14EC-87A5-4ED5-9DA1-F6FAF7C66B8B}"/>
    <dgm:cxn modelId="{63FA1816-E6E5-46D7-9FD9-32922153F1EB}" type="presOf" srcId="{CD7D3E32-602A-4350-87F4-26632660ADEF}" destId="{52223EF6-F60C-4FE7-9DD2-DC6AD416C4A8}" srcOrd="0" destOrd="3" presId="urn:microsoft.com/office/officeart/2005/8/layout/hList6"/>
    <dgm:cxn modelId="{D6B36F20-81B3-4CA0-A757-45489E893611}" srcId="{E3858719-4FEA-4F3B-A5FE-FB0912457455}" destId="{F9DC0777-9EB1-4848-A1F2-BC085EE3213A}" srcOrd="3" destOrd="0" parTransId="{4583FDB0-9255-4878-BFF2-358F2084CBA2}" sibTransId="{685FD0DE-F6B3-4C5A-8CF1-15F6FEB81762}"/>
    <dgm:cxn modelId="{243A2725-037D-4C19-BA43-50039168A5B8}" type="presOf" srcId="{FCA31092-15F0-4015-9135-B02FB1279348}" destId="{52223EF6-F60C-4FE7-9DD2-DC6AD416C4A8}" srcOrd="0" destOrd="1" presId="urn:microsoft.com/office/officeart/2005/8/layout/hList6"/>
    <dgm:cxn modelId="{B6E85C26-EE6D-4C81-AE1D-5E57235CF644}" type="presOf" srcId="{F9DC0777-9EB1-4848-A1F2-BC085EE3213A}" destId="{E1009B4E-AF76-44AF-A5B6-E855628728D4}" srcOrd="0" destOrd="0" presId="urn:microsoft.com/office/officeart/2005/8/layout/hList6"/>
    <dgm:cxn modelId="{3871D632-1D5D-40E8-AF63-5C30CD09D02D}" type="presOf" srcId="{86E0D267-9C04-4CF0-A030-19F162969460}" destId="{E1009B4E-AF76-44AF-A5B6-E855628728D4}" srcOrd="0" destOrd="1" presId="urn:microsoft.com/office/officeart/2005/8/layout/hList6"/>
    <dgm:cxn modelId="{DA977737-B62F-4115-BF56-C3DDFAEF5812}" type="presOf" srcId="{E3858719-4FEA-4F3B-A5FE-FB0912457455}" destId="{6B7787AF-5CD4-4453-AAC7-4465279CE662}" srcOrd="0" destOrd="0" presId="urn:microsoft.com/office/officeart/2005/8/layout/hList6"/>
    <dgm:cxn modelId="{A0C41F4C-E4A8-444B-9F1B-9FF1F1DCA7B4}" type="presOf" srcId="{13D3AAE8-82BC-418F-A0FF-AEAD6ADF007C}" destId="{257756CB-0674-4BB1-8D35-C9CAE3622547}" srcOrd="0" destOrd="0" presId="urn:microsoft.com/office/officeart/2005/8/layout/hList6"/>
    <dgm:cxn modelId="{15479C72-DA16-4C70-A6FC-3FCC58233CB5}" srcId="{9BA9A47B-2F44-43E0-8AA9-0047414CBD8F}" destId="{5FE2F3F1-1845-4A26-A2BA-340D09CD11CD}" srcOrd="3" destOrd="0" parTransId="{4CEEE719-504E-4393-B936-09222B5CB091}" sibTransId="{1E9C9CD2-68D8-4E14-974B-0108CEBEA733}"/>
    <dgm:cxn modelId="{AF055476-DDEC-4A72-A072-95CBAC5C63D6}" srcId="{9BA9A47B-2F44-43E0-8AA9-0047414CBD8F}" destId="{9F6015C2-2BA1-4817-A45B-926ECEDEEB11}" srcOrd="1" destOrd="0" parTransId="{D7D0923F-777A-463D-9B9F-5C52043F10C8}" sibTransId="{B1E4AA11-9FC7-48A1-BD2D-681A4A94993A}"/>
    <dgm:cxn modelId="{0E9AF996-79E6-4788-9E1F-CC429CB63FB2}" type="presOf" srcId="{C9811DEC-E5C6-44C0-BAF7-71AB44A30FB4}" destId="{E1009B4E-AF76-44AF-A5B6-E855628728D4}" srcOrd="0" destOrd="2" presId="urn:microsoft.com/office/officeart/2005/8/layout/hList6"/>
    <dgm:cxn modelId="{3501E39B-EDCC-47CB-A94F-E9F82DC34EFE}" srcId="{9BA9A47B-2F44-43E0-8AA9-0047414CBD8F}" destId="{CD7D3E32-602A-4350-87F4-26632660ADEF}" srcOrd="2" destOrd="0" parTransId="{801B49F2-F0D5-4005-87F2-5F781A9AE177}" sibTransId="{47C4FC47-0EBA-4F56-A55B-5F94D9690A3D}"/>
    <dgm:cxn modelId="{18143EA2-A6CB-43AA-B731-6E08EEC10D41}" type="presOf" srcId="{6517FD68-8819-4026-9198-3EC45DE5F022}" destId="{EEF9DDD9-9F0C-4F08-8B82-6375EEC0BA8A}" srcOrd="0" destOrd="0" presId="urn:microsoft.com/office/officeart/2005/8/layout/hList6"/>
    <dgm:cxn modelId="{71FC40A6-1C29-4487-AC49-269365B3FAC3}" srcId="{E3858719-4FEA-4F3B-A5FE-FB0912457455}" destId="{9BA9A47B-2F44-43E0-8AA9-0047414CBD8F}" srcOrd="2" destOrd="0" parTransId="{7E6812FD-595D-4007-A13B-05C69384F978}" sibTransId="{5F6FDACC-1430-4E96-AC92-02F36E4DDF51}"/>
    <dgm:cxn modelId="{642841A7-71C0-45CC-A677-8E0859282713}" type="presOf" srcId="{9BA9A47B-2F44-43E0-8AA9-0047414CBD8F}" destId="{52223EF6-F60C-4FE7-9DD2-DC6AD416C4A8}" srcOrd="0" destOrd="0" presId="urn:microsoft.com/office/officeart/2005/8/layout/hList6"/>
    <dgm:cxn modelId="{D549B3BA-C2E9-4F46-B8B7-980DFC4268E0}" srcId="{F9DC0777-9EB1-4848-A1F2-BC085EE3213A}" destId="{C9811DEC-E5C6-44C0-BAF7-71AB44A30FB4}" srcOrd="1" destOrd="0" parTransId="{6BA2BDD1-BBAD-4EE5-91FC-0143D42375BE}" sibTransId="{1A8B3831-5F48-4B95-AC5F-F8FEA4AE3322}"/>
    <dgm:cxn modelId="{70BEFBC8-5DDC-441D-AC74-33B57F5A63F6}" srcId="{F9DC0777-9EB1-4848-A1F2-BC085EE3213A}" destId="{86E0D267-9C04-4CF0-A030-19F162969460}" srcOrd="0" destOrd="0" parTransId="{7BE0C325-0FA9-4422-8A3C-86671E267217}" sibTransId="{A29683DF-65B8-43BE-93F6-9C7B3B500293}"/>
    <dgm:cxn modelId="{2AE778D5-0414-4301-994B-F55CC8FDC785}" srcId="{E3858719-4FEA-4F3B-A5FE-FB0912457455}" destId="{6517FD68-8819-4026-9198-3EC45DE5F022}" srcOrd="1" destOrd="0" parTransId="{63E0914C-ECC0-4030-9088-43DA7A30FDC9}" sibTransId="{CFECA83F-9B76-4E6C-B6A1-D8AB3D6687B0}"/>
    <dgm:cxn modelId="{08269CE0-D633-420F-8B97-2A34FD31F1C5}" type="presOf" srcId="{5FE2F3F1-1845-4A26-A2BA-340D09CD11CD}" destId="{52223EF6-F60C-4FE7-9DD2-DC6AD416C4A8}" srcOrd="0" destOrd="4" presId="urn:microsoft.com/office/officeart/2005/8/layout/hList6"/>
    <dgm:cxn modelId="{0DB80AE4-55D0-4799-830C-6CBFAFAE1DB9}" type="presOf" srcId="{9F6015C2-2BA1-4817-A45B-926ECEDEEB11}" destId="{52223EF6-F60C-4FE7-9DD2-DC6AD416C4A8}" srcOrd="0" destOrd="2" presId="urn:microsoft.com/office/officeart/2005/8/layout/hList6"/>
    <dgm:cxn modelId="{277F33FD-1316-4D88-BC41-C536A9C456E4}" srcId="{9BA9A47B-2F44-43E0-8AA9-0047414CBD8F}" destId="{FCA31092-15F0-4015-9135-B02FB1279348}" srcOrd="0" destOrd="0" parTransId="{962F703A-623B-4B85-83CB-B8BC91D1947D}" sibTransId="{1B579787-5F21-4CEF-91CA-F9F51C02B18F}"/>
    <dgm:cxn modelId="{B224FA2C-3FD8-4C14-B6C7-26EE1F2FACBA}" type="presParOf" srcId="{6B7787AF-5CD4-4453-AAC7-4465279CE662}" destId="{257756CB-0674-4BB1-8D35-C9CAE3622547}" srcOrd="0" destOrd="0" presId="urn:microsoft.com/office/officeart/2005/8/layout/hList6"/>
    <dgm:cxn modelId="{00D51943-C228-426F-BB99-6A9E2A486308}" type="presParOf" srcId="{6B7787AF-5CD4-4453-AAC7-4465279CE662}" destId="{43FE6B2F-E078-428E-9034-F8D35A209018}" srcOrd="1" destOrd="0" presId="urn:microsoft.com/office/officeart/2005/8/layout/hList6"/>
    <dgm:cxn modelId="{19842C46-F577-42A0-A177-94B352380AF5}" type="presParOf" srcId="{6B7787AF-5CD4-4453-AAC7-4465279CE662}" destId="{EEF9DDD9-9F0C-4F08-8B82-6375EEC0BA8A}" srcOrd="2" destOrd="0" presId="urn:microsoft.com/office/officeart/2005/8/layout/hList6"/>
    <dgm:cxn modelId="{C17C09BC-CE70-4059-B1C7-B44CE853CA02}" type="presParOf" srcId="{6B7787AF-5CD4-4453-AAC7-4465279CE662}" destId="{A6A6DB49-D7EB-4CF5-999A-6603F6397787}" srcOrd="3" destOrd="0" presId="urn:microsoft.com/office/officeart/2005/8/layout/hList6"/>
    <dgm:cxn modelId="{9646088C-744F-47B7-A0EB-425638F2EF5F}" type="presParOf" srcId="{6B7787AF-5CD4-4453-AAC7-4465279CE662}" destId="{52223EF6-F60C-4FE7-9DD2-DC6AD416C4A8}" srcOrd="4" destOrd="0" presId="urn:microsoft.com/office/officeart/2005/8/layout/hList6"/>
    <dgm:cxn modelId="{6D989D6A-9E89-40C4-9AEE-2713D30509D6}" type="presParOf" srcId="{6B7787AF-5CD4-4453-AAC7-4465279CE662}" destId="{DACF0E43-03D8-4210-AFE0-B73AB2B24901}" srcOrd="5" destOrd="0" presId="urn:microsoft.com/office/officeart/2005/8/layout/hList6"/>
    <dgm:cxn modelId="{B73DCC60-3F18-45CF-B025-7DCC93B0335D}" type="presParOf" srcId="{6B7787AF-5CD4-4453-AAC7-4465279CE662}" destId="{E1009B4E-AF76-44AF-A5B6-E855628728D4}" srcOrd="6" destOrd="0" presId="urn:microsoft.com/office/officeart/2005/8/layout/hList6"/>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0AD9DE6-1E37-43C1-8EA5-2F69F2B96B80}">
      <dsp:nvSpPr>
        <dsp:cNvPr id="0" name=""/>
        <dsp:cNvSpPr/>
      </dsp:nvSpPr>
      <dsp:spPr>
        <a:xfrm rot="16200000">
          <a:off x="-1446213" y="1451710"/>
          <a:ext cx="4798502" cy="1895080"/>
        </a:xfrm>
        <a:prstGeom prst="flowChartManualOperation">
          <a:avLst/>
        </a:prstGeom>
        <a:solidFill>
          <a:schemeClr val="accent5">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0" tIns="0" rIns="152400" bIns="0" numCol="1" spcCol="1270" anchor="ctr" anchorCtr="0">
          <a:noAutofit/>
        </a:bodyPr>
        <a:lstStyle/>
        <a:p>
          <a:pPr marL="0" lvl="0" indent="0" algn="l" defTabSz="1066800">
            <a:lnSpc>
              <a:spcPct val="90000"/>
            </a:lnSpc>
            <a:spcBef>
              <a:spcPct val="0"/>
            </a:spcBef>
            <a:spcAft>
              <a:spcPct val="35000"/>
            </a:spcAft>
            <a:buNone/>
          </a:pPr>
          <a:r>
            <a:rPr lang="es-ES" sz="2400" b="1" kern="1200" dirty="0">
              <a:solidFill>
                <a:prstClr val="white"/>
              </a:solidFill>
              <a:latin typeface="Calibri" panose="020F0502020204030204"/>
              <a:ea typeface="+mn-ea"/>
              <a:cs typeface="+mn-cs"/>
            </a:rPr>
            <a:t>Definición</a:t>
          </a:r>
        </a:p>
        <a:p>
          <a:pPr marL="0" lvl="0" indent="0" algn="just" defTabSz="1066800">
            <a:lnSpc>
              <a:spcPct val="90000"/>
            </a:lnSpc>
            <a:spcBef>
              <a:spcPct val="0"/>
            </a:spcBef>
            <a:spcAft>
              <a:spcPct val="35000"/>
            </a:spcAft>
            <a:buNone/>
          </a:pPr>
          <a:r>
            <a:rPr lang="es-ES" sz="1400" b="0" kern="1200" dirty="0">
              <a:solidFill>
                <a:schemeClr val="tx1"/>
              </a:solidFill>
              <a:latin typeface="Calibri" panose="020F0502020204030204"/>
              <a:ea typeface="+mn-ea"/>
              <a:cs typeface="+mn-cs"/>
            </a:rPr>
            <a:t>Auxilio económico otorgado a los trabajadores de SAE  con el propósito de fomentar la educación formal superior, de modo que se profesionalice la planta y se aumenten los niveles de eficiencia y eficacia en el ejercicio de la función que le corresponde a la sociedad</a:t>
          </a:r>
          <a:r>
            <a:rPr lang="es-CO" sz="1400" b="0" kern="1200" dirty="0">
              <a:solidFill>
                <a:schemeClr val="tx1"/>
              </a:solidFill>
            </a:rPr>
            <a:t>. </a:t>
          </a:r>
          <a:endParaRPr lang="es-ES" sz="2400" kern="1200" dirty="0">
            <a:latin typeface="Calibri" panose="020F0502020204030204"/>
            <a:ea typeface="+mn-ea"/>
            <a:cs typeface="+mn-cs"/>
          </a:endParaRPr>
        </a:p>
      </dsp:txBody>
      <dsp:txXfrm rot="5400000">
        <a:off x="5498" y="959699"/>
        <a:ext cx="1895080" cy="2879102"/>
      </dsp:txXfrm>
    </dsp:sp>
    <dsp:sp modelId="{343FCE4A-6EC9-4808-AE06-ABD9178B72B6}">
      <dsp:nvSpPr>
        <dsp:cNvPr id="0" name=""/>
        <dsp:cNvSpPr/>
      </dsp:nvSpPr>
      <dsp:spPr>
        <a:xfrm rot="16200000">
          <a:off x="728931" y="1313777"/>
          <a:ext cx="4798502" cy="2170947"/>
        </a:xfrm>
        <a:prstGeom prst="flowChartManualOperation">
          <a:avLst/>
        </a:prstGeom>
        <a:solidFill>
          <a:schemeClr val="accent5">
            <a:hueOff val="-2483469"/>
            <a:satOff val="9953"/>
            <a:lumOff val="2157"/>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0" tIns="0" rIns="152400" bIns="0" numCol="1" spcCol="1270" anchor="t" anchorCtr="0">
          <a:noAutofit/>
        </a:bodyPr>
        <a:lstStyle/>
        <a:p>
          <a:pPr marL="0" lvl="0" indent="0" algn="l" defTabSz="1600200">
            <a:lnSpc>
              <a:spcPct val="90000"/>
            </a:lnSpc>
            <a:spcBef>
              <a:spcPct val="0"/>
            </a:spcBef>
            <a:spcAft>
              <a:spcPct val="35000"/>
            </a:spcAft>
            <a:buNone/>
          </a:pPr>
          <a:r>
            <a:rPr lang="es-ES" sz="2400" b="1" kern="1200" dirty="0">
              <a:latin typeface="Calibri"/>
              <a:ea typeface="+mn-ea"/>
              <a:cs typeface="+mn-cs"/>
            </a:rPr>
            <a:t>Modalidades</a:t>
          </a:r>
          <a:endParaRPr lang="es-ES" sz="2400" kern="1200" dirty="0">
            <a:latin typeface="Calibri"/>
            <a:ea typeface="+mn-ea"/>
            <a:cs typeface="+mn-cs"/>
          </a:endParaRPr>
        </a:p>
        <a:p>
          <a:pPr marL="0" lvl="0" indent="0" algn="just" defTabSz="1600200">
            <a:lnSpc>
              <a:spcPct val="90000"/>
            </a:lnSpc>
            <a:spcBef>
              <a:spcPct val="0"/>
            </a:spcBef>
            <a:spcAft>
              <a:spcPct val="35000"/>
            </a:spcAft>
            <a:buNone/>
          </a:pPr>
          <a:r>
            <a:rPr lang="es-ES" sz="1400" b="0" dirty="0">
              <a:solidFill>
                <a:schemeClr val="tx1"/>
              </a:solidFill>
            </a:rPr>
            <a:t>El </a:t>
          </a:r>
          <a:r>
            <a:rPr lang="es-ES" sz="1200" b="0" dirty="0">
              <a:solidFill>
                <a:schemeClr val="tx1"/>
              </a:solidFill>
            </a:rPr>
            <a:t>auxilio económico cubre  programas de pregrado y postgrado debidamente registrados en el Sistema Nacional de Información de la Educación Superior - SNIES y ofrecidos por instituciones de educación superior autorizadas.  </a:t>
          </a:r>
          <a:r>
            <a:rPr lang="es-ES" sz="1200" b="1" dirty="0">
              <a:solidFill>
                <a:schemeClr val="tx1"/>
              </a:solidFill>
            </a:rPr>
            <a:t>Pregrado: </a:t>
          </a:r>
          <a:r>
            <a:rPr lang="es-ES" sz="1200" b="0" dirty="0">
              <a:solidFill>
                <a:schemeClr val="tx1"/>
              </a:solidFill>
            </a:rPr>
            <a:t>técnico, tecnológico y profesional. </a:t>
          </a:r>
          <a:r>
            <a:rPr lang="es-ES" sz="1200" b="1" dirty="0">
              <a:solidFill>
                <a:schemeClr val="tx1"/>
              </a:solidFill>
            </a:rPr>
            <a:t>Postgrado: </a:t>
          </a:r>
          <a:r>
            <a:rPr lang="es-ES" sz="1200" b="0" dirty="0">
              <a:solidFill>
                <a:schemeClr val="tx1"/>
              </a:solidFill>
            </a:rPr>
            <a:t>Especialización, maestría y doctorado. En los núcleos de conocimiento que guarden directa relación con las funciones del empleo</a:t>
          </a:r>
          <a:r>
            <a:rPr lang="es-ES" sz="1100" b="0" dirty="0">
              <a:solidFill>
                <a:schemeClr val="tx1"/>
              </a:solidFill>
            </a:rPr>
            <a:t>.</a:t>
          </a:r>
          <a:endParaRPr lang="es-ES" sz="2400" kern="1200" dirty="0">
            <a:solidFill>
              <a:schemeClr val="tx1"/>
            </a:solidFill>
            <a:latin typeface="Calibri"/>
            <a:ea typeface="+mn-ea"/>
            <a:cs typeface="+mn-cs"/>
          </a:endParaRPr>
        </a:p>
      </dsp:txBody>
      <dsp:txXfrm rot="5400000">
        <a:off x="2042708" y="959700"/>
        <a:ext cx="2170947" cy="2879102"/>
      </dsp:txXfrm>
    </dsp:sp>
    <dsp:sp modelId="{533D18BE-FD37-4199-BB43-B8D1B7F51404}">
      <dsp:nvSpPr>
        <dsp:cNvPr id="0" name=""/>
        <dsp:cNvSpPr/>
      </dsp:nvSpPr>
      <dsp:spPr>
        <a:xfrm rot="16200000">
          <a:off x="3363502" y="992286"/>
          <a:ext cx="4798502" cy="2813929"/>
        </a:xfrm>
        <a:prstGeom prst="flowChartManualOperation">
          <a:avLst/>
        </a:prstGeom>
        <a:solidFill>
          <a:schemeClr val="accent5">
            <a:hueOff val="-4966938"/>
            <a:satOff val="19906"/>
            <a:lumOff val="4314"/>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0" tIns="0" rIns="152400" bIns="0" numCol="1" spcCol="1270" anchor="t" anchorCtr="0">
          <a:noAutofit/>
        </a:bodyPr>
        <a:lstStyle/>
        <a:p>
          <a:pPr marL="0" lvl="0" indent="0" algn="ctr" defTabSz="1066800">
            <a:lnSpc>
              <a:spcPct val="90000"/>
            </a:lnSpc>
            <a:spcBef>
              <a:spcPct val="0"/>
            </a:spcBef>
            <a:spcAft>
              <a:spcPct val="35000"/>
            </a:spcAft>
            <a:buNone/>
          </a:pPr>
          <a:r>
            <a:rPr lang="es-ES" sz="2400" b="1" kern="1200" dirty="0">
              <a:latin typeface="Calibri"/>
              <a:ea typeface="+mn-ea"/>
              <a:cs typeface="+mn-cs"/>
            </a:rPr>
            <a:t>Requisitos</a:t>
          </a:r>
        </a:p>
        <a:p>
          <a:pPr marL="0" lvl="0" indent="0" algn="l" defTabSz="1066800">
            <a:lnSpc>
              <a:spcPct val="90000"/>
            </a:lnSpc>
            <a:spcBef>
              <a:spcPct val="0"/>
            </a:spcBef>
            <a:spcAft>
              <a:spcPct val="35000"/>
            </a:spcAft>
            <a:buNone/>
          </a:pPr>
          <a:r>
            <a:rPr lang="es-CO" sz="1200" b="1" kern="1200" dirty="0">
              <a:solidFill>
                <a:schemeClr val="tx1"/>
              </a:solidFill>
              <a:latin typeface="Calibri" panose="020F0502020204030204"/>
              <a:ea typeface="+mn-ea"/>
              <a:cs typeface="+mn-cs"/>
            </a:rPr>
            <a:t>Tipo de Vinculación:</a:t>
          </a:r>
          <a:r>
            <a:rPr lang="es-CO" sz="1200" b="0" kern="1200" dirty="0">
              <a:solidFill>
                <a:schemeClr val="tx1"/>
              </a:solidFill>
              <a:latin typeface="Calibri" panose="020F0502020204030204"/>
              <a:ea typeface="+mn-ea"/>
              <a:cs typeface="+mn-cs"/>
            </a:rPr>
            <a:t> Contrato laboral directo con SAE a término indefinido.</a:t>
          </a:r>
        </a:p>
        <a:p>
          <a:pPr marL="0" lvl="0" indent="0" algn="just" defTabSz="1066800">
            <a:lnSpc>
              <a:spcPct val="90000"/>
            </a:lnSpc>
            <a:spcBef>
              <a:spcPct val="0"/>
            </a:spcBef>
            <a:spcAft>
              <a:spcPct val="35000"/>
            </a:spcAft>
            <a:buNone/>
          </a:pPr>
          <a:r>
            <a:rPr lang="es-CO" sz="1200" b="1" kern="1200" dirty="0">
              <a:solidFill>
                <a:prstClr val="black"/>
              </a:solidFill>
              <a:latin typeface="Calibri" panose="020F0502020204030204"/>
              <a:ea typeface="+mn-ea"/>
              <a:cs typeface="+mn-cs"/>
            </a:rPr>
            <a:t>Antigüedad</a:t>
          </a:r>
          <a:r>
            <a:rPr lang="es-CO" sz="1200" b="0" kern="1200" dirty="0">
              <a:solidFill>
                <a:prstClr val="black"/>
              </a:solidFill>
              <a:latin typeface="Calibri" panose="020F0502020204030204"/>
              <a:ea typeface="+mn-ea"/>
              <a:cs typeface="+mn-cs"/>
            </a:rPr>
            <a:t> (Art. 2.2.10.5 Decreto 1083 de 2015) Mínimo de doce (12) meses continuos al servicio de la entidad.</a:t>
          </a:r>
        </a:p>
        <a:p>
          <a:pPr marL="0" lvl="0" indent="0" algn="just" defTabSz="1066800">
            <a:lnSpc>
              <a:spcPct val="90000"/>
            </a:lnSpc>
            <a:spcBef>
              <a:spcPct val="0"/>
            </a:spcBef>
            <a:spcAft>
              <a:spcPct val="35000"/>
            </a:spcAft>
            <a:buNone/>
          </a:pPr>
          <a:r>
            <a:rPr lang="es-CO" sz="1200" b="1" kern="1200" dirty="0">
              <a:solidFill>
                <a:prstClr val="black"/>
              </a:solidFill>
              <a:latin typeface="Calibri" panose="020F0502020204030204"/>
              <a:ea typeface="+mn-ea"/>
              <a:cs typeface="+mn-cs"/>
            </a:rPr>
            <a:t>Evaluación de rendimiento </a:t>
          </a:r>
          <a:r>
            <a:rPr lang="es-CO" sz="1200" b="0" kern="1200" dirty="0">
              <a:solidFill>
                <a:prstClr val="black"/>
              </a:solidFill>
              <a:latin typeface="Calibri" panose="020F0502020204030204"/>
              <a:ea typeface="+mn-ea"/>
              <a:cs typeface="+mn-cs"/>
            </a:rPr>
            <a:t>(P-GT2-171 Procedimiento  evaluación  de rendimiento): calificación sobresaliente en la última evaluación anual de rendimiento.</a:t>
          </a:r>
          <a:endParaRPr lang="es-ES" sz="1200" b="0" kern="1200" dirty="0">
            <a:solidFill>
              <a:prstClr val="black"/>
            </a:solidFill>
            <a:latin typeface="Calibri" panose="020F0502020204030204"/>
            <a:ea typeface="+mn-ea"/>
            <a:cs typeface="+mn-cs"/>
          </a:endParaRPr>
        </a:p>
        <a:p>
          <a:pPr marL="0" lvl="0" indent="-114300" algn="just" defTabSz="1066800">
            <a:lnSpc>
              <a:spcPct val="90000"/>
            </a:lnSpc>
            <a:spcBef>
              <a:spcPct val="0"/>
            </a:spcBef>
            <a:spcAft>
              <a:spcPct val="35000"/>
            </a:spcAft>
            <a:buFont typeface="+mj-lt"/>
            <a:buNone/>
          </a:pPr>
          <a:r>
            <a:rPr lang="es-CO" sz="1200" b="1" kern="1200" dirty="0">
              <a:solidFill>
                <a:prstClr val="black"/>
              </a:solidFill>
              <a:latin typeface="Calibri" panose="020F0502020204030204"/>
              <a:ea typeface="+mn-ea"/>
              <a:cs typeface="+mn-cs"/>
            </a:rPr>
            <a:t>No sanción disciplinaria:</a:t>
          </a:r>
          <a:r>
            <a:rPr lang="es-CO" sz="1200" b="0" kern="1200" dirty="0">
              <a:solidFill>
                <a:prstClr val="black"/>
              </a:solidFill>
              <a:latin typeface="Calibri" panose="020F0502020204030204"/>
              <a:ea typeface="+mn-ea"/>
              <a:cs typeface="+mn-cs"/>
            </a:rPr>
            <a:t> No debe registrar sanción disciplinaria dentro del año inmediatamente anterior.</a:t>
          </a:r>
          <a:endParaRPr lang="es-ES" sz="1200" b="0" kern="1200" dirty="0">
            <a:solidFill>
              <a:prstClr val="black"/>
            </a:solidFill>
            <a:latin typeface="Calibri" panose="020F0502020204030204"/>
            <a:ea typeface="+mn-ea"/>
            <a:cs typeface="+mn-cs"/>
          </a:endParaRPr>
        </a:p>
      </dsp:txBody>
      <dsp:txXfrm rot="5400000">
        <a:off x="4355788" y="959700"/>
        <a:ext cx="2813929" cy="2879102"/>
      </dsp:txXfrm>
    </dsp:sp>
    <dsp:sp modelId="{EAA2DCC7-03AA-4A67-BE61-4D539EE88EB3}">
      <dsp:nvSpPr>
        <dsp:cNvPr id="0" name=""/>
        <dsp:cNvSpPr/>
      </dsp:nvSpPr>
      <dsp:spPr>
        <a:xfrm rot="16200000">
          <a:off x="5860136" y="1451710"/>
          <a:ext cx="4798502" cy="1895080"/>
        </a:xfrm>
        <a:prstGeom prst="flowChartManualOperation">
          <a:avLst/>
        </a:prstGeom>
        <a:solidFill>
          <a:schemeClr val="accent5">
            <a:hueOff val="-7450407"/>
            <a:satOff val="29858"/>
            <a:lumOff val="6471"/>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0" tIns="0" rIns="152400" bIns="0" numCol="1" spcCol="1270" anchor="ctr" anchorCtr="0">
          <a:noAutofit/>
        </a:bodyPr>
        <a:lstStyle/>
        <a:p>
          <a:pPr marL="0" lvl="0" indent="0" algn="ctr" defTabSz="1066800">
            <a:lnSpc>
              <a:spcPct val="90000"/>
            </a:lnSpc>
            <a:spcBef>
              <a:spcPct val="0"/>
            </a:spcBef>
            <a:spcAft>
              <a:spcPct val="35000"/>
            </a:spcAft>
            <a:buFont typeface="+mj-lt"/>
            <a:buNone/>
          </a:pPr>
          <a:r>
            <a:rPr lang="es-ES" sz="2400" b="1" kern="1200" dirty="0">
              <a:latin typeface="Calibri" panose="020F0502020204030204"/>
              <a:ea typeface="+mn-ea"/>
              <a:cs typeface="+mn-cs"/>
            </a:rPr>
            <a:t>Periodicidad</a:t>
          </a:r>
          <a:r>
            <a:rPr lang="es-CO" sz="1400" b="0" dirty="0">
              <a:latin typeface="Calibri" panose="020F0502020204030204"/>
              <a:ea typeface="+mn-ea"/>
              <a:cs typeface="+mn-cs"/>
            </a:rPr>
            <a:t>.</a:t>
          </a:r>
        </a:p>
        <a:p>
          <a:pPr marL="0" lvl="0" indent="0" algn="just" defTabSz="1066800">
            <a:lnSpc>
              <a:spcPct val="90000"/>
            </a:lnSpc>
            <a:spcBef>
              <a:spcPct val="0"/>
            </a:spcBef>
            <a:spcAft>
              <a:spcPct val="35000"/>
            </a:spcAft>
            <a:buFont typeface="+mj-lt"/>
            <a:buNone/>
          </a:pPr>
          <a:r>
            <a:rPr lang="es-CO" sz="1400" b="0" dirty="0">
              <a:solidFill>
                <a:schemeClr val="tx1"/>
              </a:solidFill>
              <a:latin typeface="Calibri" panose="020F0502020204030204"/>
              <a:ea typeface="+mn-ea"/>
              <a:cs typeface="+mn-cs"/>
            </a:rPr>
            <a:t>El apoyo para la educación se aprobará por cada periodo o ciclo y según el presupuesto disponible para la vigencia.</a:t>
          </a:r>
          <a:endParaRPr lang="es-ES" sz="1200" b="0" dirty="0">
            <a:latin typeface="Calibri" panose="020F0502020204030204"/>
            <a:ea typeface="+mn-ea"/>
            <a:cs typeface="+mn-cs"/>
          </a:endParaRPr>
        </a:p>
      </dsp:txBody>
      <dsp:txXfrm rot="5400000">
        <a:off x="7311847" y="959699"/>
        <a:ext cx="1895080" cy="2879102"/>
      </dsp:txXfrm>
    </dsp:sp>
    <dsp:sp modelId="{9ED416B8-24EB-4D29-94A2-E775D1FE5A7D}">
      <dsp:nvSpPr>
        <dsp:cNvPr id="0" name=""/>
        <dsp:cNvSpPr/>
      </dsp:nvSpPr>
      <dsp:spPr>
        <a:xfrm rot="16200000">
          <a:off x="7897348" y="1451710"/>
          <a:ext cx="4798502" cy="1895080"/>
        </a:xfrm>
        <a:prstGeom prst="flowChartManualOperation">
          <a:avLst/>
        </a:prstGeom>
        <a:solidFill>
          <a:schemeClr val="accent5">
            <a:hueOff val="-9933876"/>
            <a:satOff val="39811"/>
            <a:lumOff val="8628"/>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0" tIns="0" rIns="127000" bIns="0" numCol="1" spcCol="1270" anchor="t" anchorCtr="0">
          <a:noAutofit/>
        </a:bodyPr>
        <a:lstStyle/>
        <a:p>
          <a:pPr marL="0" lvl="0" indent="0" algn="l" defTabSz="889000">
            <a:lnSpc>
              <a:spcPct val="90000"/>
            </a:lnSpc>
            <a:spcBef>
              <a:spcPct val="0"/>
            </a:spcBef>
            <a:spcAft>
              <a:spcPct val="35000"/>
            </a:spcAft>
            <a:buFont typeface="+mj-lt"/>
            <a:buNone/>
          </a:pPr>
          <a:endParaRPr lang="es-ES" sz="2000" b="1" kern="1200" dirty="0">
            <a:latin typeface="Calibri" panose="020F0502020204030204"/>
            <a:ea typeface="+mn-ea"/>
            <a:cs typeface="+mn-cs"/>
          </a:endParaRPr>
        </a:p>
        <a:p>
          <a:pPr marL="0" lvl="0" indent="0" algn="l" defTabSz="889000">
            <a:lnSpc>
              <a:spcPct val="90000"/>
            </a:lnSpc>
            <a:spcBef>
              <a:spcPct val="0"/>
            </a:spcBef>
            <a:spcAft>
              <a:spcPct val="35000"/>
            </a:spcAft>
            <a:buFont typeface="+mj-lt"/>
            <a:buNone/>
          </a:pPr>
          <a:r>
            <a:rPr lang="es-ES" sz="2400" b="1" kern="1200" dirty="0">
              <a:latin typeface="Calibri" panose="020F0502020204030204"/>
              <a:ea typeface="+mn-ea"/>
              <a:cs typeface="+mn-cs"/>
            </a:rPr>
            <a:t>Presupuesto</a:t>
          </a:r>
        </a:p>
        <a:p>
          <a:pPr marL="0" lvl="0" indent="0" algn="l" defTabSz="889000">
            <a:lnSpc>
              <a:spcPct val="90000"/>
            </a:lnSpc>
            <a:spcBef>
              <a:spcPct val="0"/>
            </a:spcBef>
            <a:spcAft>
              <a:spcPct val="35000"/>
            </a:spcAft>
            <a:buFont typeface="+mj-lt"/>
            <a:buNone/>
          </a:pPr>
          <a:endParaRPr lang="es-ES" sz="1200" b="0" kern="1200" dirty="0">
            <a:latin typeface="Calibri" panose="020F0502020204030204"/>
            <a:ea typeface="+mn-ea"/>
            <a:cs typeface="+mn-cs"/>
          </a:endParaRPr>
        </a:p>
        <a:p>
          <a:pPr marL="114300" lvl="1" indent="-114300" algn="just" defTabSz="533400">
            <a:lnSpc>
              <a:spcPct val="90000"/>
            </a:lnSpc>
            <a:spcBef>
              <a:spcPct val="0"/>
            </a:spcBef>
            <a:spcAft>
              <a:spcPct val="15000"/>
            </a:spcAft>
            <a:buFont typeface="+mj-lt"/>
            <a:buNone/>
          </a:pPr>
          <a:r>
            <a:rPr lang="es-ES" sz="1200" b="0" kern="1200" dirty="0">
              <a:latin typeface="Calibri" panose="020F0502020204030204"/>
              <a:ea typeface="+mn-ea"/>
              <a:cs typeface="+mn-cs"/>
            </a:rPr>
            <a:t>	</a:t>
          </a:r>
          <a:r>
            <a:rPr lang="es-ES" sz="1200" b="0" kern="1200" dirty="0">
              <a:solidFill>
                <a:schemeClr val="tx1"/>
              </a:solidFill>
              <a:latin typeface="Calibri" panose="020F0502020204030204"/>
              <a:ea typeface="+mn-ea"/>
              <a:cs typeface="+mn-cs"/>
            </a:rPr>
            <a:t>Proyecto 2019LG263 </a:t>
          </a:r>
          <a:r>
            <a:rPr lang="es-CO" sz="1200" u="none" strike="noStrike" kern="1200" dirty="0">
              <a:solidFill>
                <a:schemeClr val="tx1"/>
              </a:solidFill>
              <a:effectLst/>
            </a:rPr>
            <a:t>LP-NA Apoyo a La Educación Formal de los Trabajadores que cursen Formación Avanzada. </a:t>
          </a:r>
          <a:endParaRPr lang="es-ES" sz="1200" b="0" kern="1200" dirty="0">
            <a:solidFill>
              <a:schemeClr val="tx1"/>
            </a:solidFill>
            <a:latin typeface="Calibri" panose="020F0502020204030204"/>
            <a:ea typeface="+mn-ea"/>
            <a:cs typeface="+mn-cs"/>
          </a:endParaRPr>
        </a:p>
        <a:p>
          <a:pPr marL="228600" lvl="2" indent="-114300" algn="just" defTabSz="533400">
            <a:lnSpc>
              <a:spcPct val="90000"/>
            </a:lnSpc>
            <a:spcBef>
              <a:spcPct val="0"/>
            </a:spcBef>
            <a:spcAft>
              <a:spcPct val="15000"/>
            </a:spcAft>
            <a:buFont typeface="+mj-lt"/>
            <a:buNone/>
          </a:pPr>
          <a:r>
            <a:rPr lang="es-CO" sz="1200" b="1" u="none" strike="noStrike" kern="1200" dirty="0">
              <a:solidFill>
                <a:schemeClr val="tx1"/>
              </a:solidFill>
              <a:effectLst/>
              <a:latin typeface="Calibri" panose="020F0502020204030204"/>
              <a:ea typeface="+mn-ea"/>
              <a:cs typeface="+mn-cs"/>
            </a:rPr>
            <a:t>Vigencia 2019</a:t>
          </a:r>
        </a:p>
        <a:p>
          <a:pPr marL="228600" lvl="2" indent="-114300" algn="just" defTabSz="533400">
            <a:lnSpc>
              <a:spcPct val="90000"/>
            </a:lnSpc>
            <a:spcBef>
              <a:spcPct val="0"/>
            </a:spcBef>
            <a:spcAft>
              <a:spcPct val="15000"/>
            </a:spcAft>
            <a:buFont typeface="+mj-lt"/>
            <a:buNone/>
          </a:pPr>
          <a:r>
            <a:rPr lang="es-CO" sz="1800" b="1" u="none" strike="noStrike" kern="1200" dirty="0">
              <a:solidFill>
                <a:schemeClr val="tx1"/>
              </a:solidFill>
              <a:effectLst/>
              <a:latin typeface="Calibri" panose="020F0502020204030204"/>
              <a:ea typeface="+mn-ea"/>
              <a:cs typeface="+mn-cs"/>
            </a:rPr>
            <a:t>$ 240.000.000</a:t>
          </a:r>
          <a:endParaRPr lang="es-ES" sz="1800" b="1" kern="1200" dirty="0">
            <a:solidFill>
              <a:schemeClr val="tx1"/>
            </a:solidFill>
            <a:latin typeface="Calibri" panose="020F0502020204030204"/>
            <a:ea typeface="+mn-ea"/>
            <a:cs typeface="+mn-cs"/>
          </a:endParaRPr>
        </a:p>
      </dsp:txBody>
      <dsp:txXfrm rot="5400000">
        <a:off x="9349059" y="959699"/>
        <a:ext cx="1895080" cy="2879102"/>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266F5A6-327D-4B0F-9027-313D081D796A}">
      <dsp:nvSpPr>
        <dsp:cNvPr id="0" name=""/>
        <dsp:cNvSpPr/>
      </dsp:nvSpPr>
      <dsp:spPr>
        <a:xfrm>
          <a:off x="-6393506" y="-978663"/>
          <a:ext cx="7615837" cy="7615837"/>
        </a:xfrm>
        <a:prstGeom prst="blockArc">
          <a:avLst>
            <a:gd name="adj1" fmla="val 18900000"/>
            <a:gd name="adj2" fmla="val 2700000"/>
            <a:gd name="adj3" fmla="val 284"/>
          </a:avLst>
        </a:pr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C52DC4BC-E51F-405F-9B1C-E63C33407161}">
      <dsp:nvSpPr>
        <dsp:cNvPr id="0" name=""/>
        <dsp:cNvSpPr/>
      </dsp:nvSpPr>
      <dsp:spPr>
        <a:xfrm>
          <a:off x="655721" y="257235"/>
          <a:ext cx="10202273" cy="514245"/>
        </a:xfrm>
        <a:prstGeom prst="rect">
          <a:avLst/>
        </a:prstGeom>
        <a:solidFill>
          <a:schemeClr val="lt1">
            <a:hueOff val="0"/>
            <a:satOff val="0"/>
            <a:lumOff val="0"/>
            <a:alphaOff val="0"/>
          </a:schemeClr>
        </a:solidFill>
        <a:ln w="25400" cap="flat" cmpd="sng" algn="ctr">
          <a:solidFill>
            <a:schemeClr val="accen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60960" rIns="121920" bIns="60960" numCol="1" spcCol="1270" anchor="ctr" anchorCtr="0">
          <a:noAutofit/>
        </a:bodyPr>
        <a:lstStyle/>
        <a:p>
          <a:pPr marL="0" lvl="0" indent="0" algn="l" defTabSz="1422400">
            <a:lnSpc>
              <a:spcPct val="90000"/>
            </a:lnSpc>
            <a:spcBef>
              <a:spcPct val="0"/>
            </a:spcBef>
            <a:spcAft>
              <a:spcPct val="35000"/>
            </a:spcAft>
            <a:buNone/>
          </a:pPr>
          <a:r>
            <a:rPr lang="es-CO" sz="1100" kern="1200" dirty="0">
              <a:solidFill>
                <a:prstClr val="black">
                  <a:hueOff val="0"/>
                  <a:satOff val="0"/>
                  <a:lumOff val="0"/>
                  <a:alphaOff val="0"/>
                </a:prstClr>
              </a:solidFill>
              <a:latin typeface="Calibri" panose="020F0502020204030204"/>
              <a:ea typeface="+mn-ea"/>
              <a:cs typeface="+mn-cs"/>
            </a:rPr>
            <a:t>Compromiso escrito del trabajador a asistir y permanecer en el programa educativo, a prestar sus servicios a SAE por el mismo periodo de tiempo del ciclo académico que adelanta con el apoyo económico, a compensar </a:t>
          </a:r>
          <a:r>
            <a:rPr lang="es-ES" sz="1100" kern="1200" dirty="0">
              <a:solidFill>
                <a:prstClr val="black">
                  <a:hueOff val="0"/>
                  <a:satOff val="0"/>
                  <a:lumOff val="0"/>
                  <a:alphaOff val="0"/>
                </a:prstClr>
              </a:solidFill>
              <a:latin typeface="Calibri" panose="020F0502020204030204"/>
              <a:ea typeface="+mn-ea"/>
              <a:cs typeface="+mn-cs"/>
            </a:rPr>
            <a:t>el tiempo si adelanta los estudios durante  la jornada laboral.</a:t>
          </a:r>
          <a:endParaRPr lang="es-CO" sz="1100" kern="1200" dirty="0">
            <a:solidFill>
              <a:prstClr val="black">
                <a:hueOff val="0"/>
                <a:satOff val="0"/>
                <a:lumOff val="0"/>
                <a:alphaOff val="0"/>
              </a:prstClr>
            </a:solidFill>
            <a:latin typeface="Calibri" panose="020F0502020204030204"/>
            <a:ea typeface="+mn-ea"/>
            <a:cs typeface="+mn-cs"/>
          </a:endParaRPr>
        </a:p>
      </dsp:txBody>
      <dsp:txXfrm>
        <a:off x="655721" y="257235"/>
        <a:ext cx="10202273" cy="514245"/>
      </dsp:txXfrm>
    </dsp:sp>
    <dsp:sp modelId="{0E5BD89D-04D1-4C1C-A05B-3ACC2C913796}">
      <dsp:nvSpPr>
        <dsp:cNvPr id="0" name=""/>
        <dsp:cNvSpPr/>
      </dsp:nvSpPr>
      <dsp:spPr>
        <a:xfrm>
          <a:off x="75541" y="192955"/>
          <a:ext cx="642806" cy="642806"/>
        </a:xfrm>
        <a:prstGeom prst="ellipse">
          <a:avLst/>
        </a:prstGeom>
        <a:solidFill>
          <a:schemeClr val="l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28D10E6B-C401-410B-81BF-AE882CC8A717}">
      <dsp:nvSpPr>
        <dsp:cNvPr id="0" name=""/>
        <dsp:cNvSpPr/>
      </dsp:nvSpPr>
      <dsp:spPr>
        <a:xfrm>
          <a:off x="862639" y="1029056"/>
          <a:ext cx="10254131" cy="514245"/>
        </a:xfrm>
        <a:prstGeom prst="rect">
          <a:avLst/>
        </a:prstGeom>
        <a:solidFill>
          <a:schemeClr val="lt1">
            <a:hueOff val="0"/>
            <a:satOff val="0"/>
            <a:lumOff val="0"/>
            <a:alphaOff val="0"/>
          </a:schemeClr>
        </a:solidFill>
        <a:ln w="25400" cap="flat" cmpd="sng" algn="ctr">
          <a:solidFill>
            <a:schemeClr val="accen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08182" tIns="30480" rIns="30480" bIns="30480" numCol="1" spcCol="1270" anchor="ctr" anchorCtr="0">
          <a:noAutofit/>
        </a:bodyPr>
        <a:lstStyle/>
        <a:p>
          <a:pPr marL="0" lvl="0" indent="0" algn="just" defTabSz="533400">
            <a:lnSpc>
              <a:spcPct val="90000"/>
            </a:lnSpc>
            <a:spcBef>
              <a:spcPct val="0"/>
            </a:spcBef>
            <a:spcAft>
              <a:spcPct val="35000"/>
            </a:spcAft>
            <a:buFont typeface="+mj-lt"/>
            <a:buNone/>
          </a:pPr>
          <a:r>
            <a:rPr lang="es-CO" sz="1200" kern="1200" dirty="0">
              <a:latin typeface="Calibri" panose="020F0502020204030204"/>
              <a:ea typeface="+mn-ea"/>
              <a:cs typeface="+mn-cs"/>
            </a:rPr>
            <a:t>Aprobaciones hasta agotar los recursos previstos.</a:t>
          </a:r>
          <a:r>
            <a:rPr lang="es-ES" sz="1200" kern="1200" dirty="0"/>
            <a:t> Se otorga de manera independiente para cada uno de los ciclos que comprende el programa académico. </a:t>
          </a:r>
          <a:endParaRPr lang="es-CO" sz="1200" kern="1200" dirty="0">
            <a:latin typeface="Calibri" panose="020F0502020204030204"/>
            <a:ea typeface="+mn-ea"/>
            <a:cs typeface="+mn-cs"/>
          </a:endParaRPr>
        </a:p>
      </dsp:txBody>
      <dsp:txXfrm>
        <a:off x="862639" y="1029056"/>
        <a:ext cx="10254131" cy="514245"/>
      </dsp:txXfrm>
    </dsp:sp>
    <dsp:sp modelId="{B3C9BF94-33F7-4A05-ADE9-E6DD45D2963E}">
      <dsp:nvSpPr>
        <dsp:cNvPr id="0" name=""/>
        <dsp:cNvSpPr/>
      </dsp:nvSpPr>
      <dsp:spPr>
        <a:xfrm>
          <a:off x="541236" y="964775"/>
          <a:ext cx="642806" cy="642806"/>
        </a:xfrm>
        <a:prstGeom prst="ellipse">
          <a:avLst/>
        </a:prstGeom>
        <a:solidFill>
          <a:schemeClr val="l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01A67CEA-B5BC-4404-8E59-5DAB5CDCFFD3}">
      <dsp:nvSpPr>
        <dsp:cNvPr id="0" name=""/>
        <dsp:cNvSpPr/>
      </dsp:nvSpPr>
      <dsp:spPr>
        <a:xfrm>
          <a:off x="1117838" y="1800311"/>
          <a:ext cx="9998932" cy="514245"/>
        </a:xfrm>
        <a:prstGeom prst="rect">
          <a:avLst/>
        </a:prstGeom>
        <a:solidFill>
          <a:schemeClr val="lt1">
            <a:hueOff val="0"/>
            <a:satOff val="0"/>
            <a:lumOff val="0"/>
            <a:alphaOff val="0"/>
          </a:schemeClr>
        </a:solidFill>
        <a:ln w="25400" cap="flat" cmpd="sng" algn="ctr">
          <a:solidFill>
            <a:schemeClr val="accen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08182" tIns="30480" rIns="30480" bIns="30480" numCol="1" spcCol="1270" anchor="ctr" anchorCtr="0">
          <a:noAutofit/>
        </a:bodyPr>
        <a:lstStyle/>
        <a:p>
          <a:pPr marL="0" lvl="0" indent="0" algn="just" defTabSz="533400">
            <a:lnSpc>
              <a:spcPct val="90000"/>
            </a:lnSpc>
            <a:spcBef>
              <a:spcPct val="0"/>
            </a:spcBef>
            <a:spcAft>
              <a:spcPct val="35000"/>
            </a:spcAft>
            <a:buFont typeface="+mj-lt"/>
            <a:buNone/>
          </a:pPr>
          <a:r>
            <a:rPr lang="es-ES" sz="1200" kern="1200" dirty="0"/>
            <a:t>El otorgamiento del auxilio para un ciclo no constituye la obligación para SAE de dar continuidad o asumir la totalidad del programa académico, si no se cumple con los requisitos y procedimiento establecido.</a:t>
          </a:r>
          <a:endParaRPr lang="es-CO" sz="1200" kern="1200" dirty="0">
            <a:latin typeface="Calibri" panose="020F0502020204030204"/>
            <a:ea typeface="+mn-ea"/>
            <a:cs typeface="+mn-cs"/>
          </a:endParaRPr>
        </a:p>
      </dsp:txBody>
      <dsp:txXfrm>
        <a:off x="1117838" y="1800311"/>
        <a:ext cx="9998932" cy="514245"/>
      </dsp:txXfrm>
    </dsp:sp>
    <dsp:sp modelId="{F4002B1C-559F-4161-8B4E-B4E813A6A4AE}">
      <dsp:nvSpPr>
        <dsp:cNvPr id="0" name=""/>
        <dsp:cNvSpPr/>
      </dsp:nvSpPr>
      <dsp:spPr>
        <a:xfrm>
          <a:off x="796435" y="1736030"/>
          <a:ext cx="642806" cy="642806"/>
        </a:xfrm>
        <a:prstGeom prst="ellipse">
          <a:avLst/>
        </a:prstGeom>
        <a:solidFill>
          <a:schemeClr val="l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B0E1AF47-5B1B-4EA0-9733-E8D4E3701BFA}">
      <dsp:nvSpPr>
        <dsp:cNvPr id="0" name=""/>
        <dsp:cNvSpPr/>
      </dsp:nvSpPr>
      <dsp:spPr>
        <a:xfrm>
          <a:off x="1199321" y="2572132"/>
          <a:ext cx="9917449" cy="514245"/>
        </a:xfrm>
        <a:prstGeom prst="rect">
          <a:avLst/>
        </a:prstGeom>
        <a:solidFill>
          <a:schemeClr val="lt1">
            <a:hueOff val="0"/>
            <a:satOff val="0"/>
            <a:lumOff val="0"/>
            <a:alphaOff val="0"/>
          </a:schemeClr>
        </a:solidFill>
        <a:ln w="25400" cap="flat" cmpd="sng" algn="ctr">
          <a:solidFill>
            <a:schemeClr val="accen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08182" tIns="30480" rIns="30480" bIns="30480" numCol="1" spcCol="1270" anchor="ctr" anchorCtr="0">
          <a:noAutofit/>
        </a:bodyPr>
        <a:lstStyle/>
        <a:p>
          <a:pPr marL="0" lvl="0" indent="0" algn="just" defTabSz="533400">
            <a:lnSpc>
              <a:spcPct val="90000"/>
            </a:lnSpc>
            <a:spcBef>
              <a:spcPct val="0"/>
            </a:spcBef>
            <a:spcAft>
              <a:spcPct val="35000"/>
            </a:spcAft>
            <a:buFont typeface="+mj-lt"/>
            <a:buNone/>
          </a:pPr>
          <a:r>
            <a:rPr lang="es-ES" sz="1200" kern="1200" dirty="0"/>
            <a:t>Los pagos se realizarán directamente a la institución de Educación debidamente aprobada por el Ministerio de Educación. En ningún caso se efectuará directamente el giro al colaborador. </a:t>
          </a:r>
          <a:endParaRPr lang="es-CO" sz="1200" kern="1200" dirty="0"/>
        </a:p>
      </dsp:txBody>
      <dsp:txXfrm>
        <a:off x="1199321" y="2572132"/>
        <a:ext cx="9917449" cy="514245"/>
      </dsp:txXfrm>
    </dsp:sp>
    <dsp:sp modelId="{877D8820-95EE-425E-9457-96E2A75013D6}">
      <dsp:nvSpPr>
        <dsp:cNvPr id="0" name=""/>
        <dsp:cNvSpPr/>
      </dsp:nvSpPr>
      <dsp:spPr>
        <a:xfrm>
          <a:off x="877917" y="2507851"/>
          <a:ext cx="642806" cy="642806"/>
        </a:xfrm>
        <a:prstGeom prst="ellipse">
          <a:avLst/>
        </a:prstGeom>
        <a:solidFill>
          <a:schemeClr val="l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71F4370C-50EB-4C7F-B765-AE2CEEFE9AEC}">
      <dsp:nvSpPr>
        <dsp:cNvPr id="0" name=""/>
        <dsp:cNvSpPr/>
      </dsp:nvSpPr>
      <dsp:spPr>
        <a:xfrm>
          <a:off x="1117838" y="3343953"/>
          <a:ext cx="9998932" cy="514245"/>
        </a:xfrm>
        <a:prstGeom prst="rect">
          <a:avLst/>
        </a:prstGeom>
        <a:solidFill>
          <a:schemeClr val="lt1">
            <a:hueOff val="0"/>
            <a:satOff val="0"/>
            <a:lumOff val="0"/>
            <a:alphaOff val="0"/>
          </a:schemeClr>
        </a:solidFill>
        <a:ln w="25400" cap="flat" cmpd="sng" algn="ctr">
          <a:solidFill>
            <a:schemeClr val="accen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08182" tIns="30480" rIns="30480" bIns="30480" numCol="1" spcCol="1270" anchor="ctr" anchorCtr="0">
          <a:noAutofit/>
        </a:bodyPr>
        <a:lstStyle/>
        <a:p>
          <a:pPr marL="0" lvl="0" indent="0" algn="just" defTabSz="533400">
            <a:lnSpc>
              <a:spcPct val="90000"/>
            </a:lnSpc>
            <a:spcBef>
              <a:spcPct val="0"/>
            </a:spcBef>
            <a:spcAft>
              <a:spcPct val="35000"/>
            </a:spcAft>
            <a:buFont typeface="+mj-lt"/>
            <a:buNone/>
          </a:pPr>
          <a:r>
            <a:rPr lang="es-CO" sz="1200" kern="1200" dirty="0"/>
            <a:t>No favorecerá en ningún caso a trabajadores que sean beneficiarios de otro apoyo o subsidio otorgado por SAE o cualquier otra entidad. No se aprobarán auxilios para repetir ciclos, programas o niveles académicos.  </a:t>
          </a:r>
        </a:p>
      </dsp:txBody>
      <dsp:txXfrm>
        <a:off x="1117838" y="3343953"/>
        <a:ext cx="9998932" cy="514245"/>
      </dsp:txXfrm>
    </dsp:sp>
    <dsp:sp modelId="{D9E416F9-C881-42A6-9CB9-0C5E2E1525AA}">
      <dsp:nvSpPr>
        <dsp:cNvPr id="0" name=""/>
        <dsp:cNvSpPr/>
      </dsp:nvSpPr>
      <dsp:spPr>
        <a:xfrm>
          <a:off x="796435" y="3279672"/>
          <a:ext cx="642806" cy="642806"/>
        </a:xfrm>
        <a:prstGeom prst="ellipse">
          <a:avLst/>
        </a:prstGeom>
        <a:solidFill>
          <a:schemeClr val="l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E561F8E1-E94F-492B-A452-88E538D61586}">
      <dsp:nvSpPr>
        <dsp:cNvPr id="0" name=""/>
        <dsp:cNvSpPr/>
      </dsp:nvSpPr>
      <dsp:spPr>
        <a:xfrm>
          <a:off x="862639" y="4115207"/>
          <a:ext cx="10254131" cy="514245"/>
        </a:xfrm>
        <a:prstGeom prst="rect">
          <a:avLst/>
        </a:prstGeom>
        <a:solidFill>
          <a:schemeClr val="lt1">
            <a:hueOff val="0"/>
            <a:satOff val="0"/>
            <a:lumOff val="0"/>
            <a:alphaOff val="0"/>
          </a:schemeClr>
        </a:solidFill>
        <a:ln w="25400" cap="flat" cmpd="sng" algn="ctr">
          <a:solidFill>
            <a:schemeClr val="accen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08182" tIns="27940" rIns="27940" bIns="27940" numCol="1" spcCol="1270" anchor="ctr" anchorCtr="0">
          <a:noAutofit/>
        </a:bodyPr>
        <a:lstStyle/>
        <a:p>
          <a:pPr marL="0" lvl="0" indent="0" algn="just" defTabSz="488950">
            <a:lnSpc>
              <a:spcPct val="90000"/>
            </a:lnSpc>
            <a:spcBef>
              <a:spcPct val="0"/>
            </a:spcBef>
            <a:spcAft>
              <a:spcPct val="35000"/>
            </a:spcAft>
            <a:buFont typeface="+mj-lt"/>
            <a:buNone/>
          </a:pPr>
          <a:r>
            <a:rPr lang="es-CO" sz="1100" kern="1200" dirty="0"/>
            <a:t>Si el trabajador decide suspender el actual ciclo de estudio o no continuar al siguiente deberá exponer por escrito a la Gerencia de Talento Humano las razones que a ello conducen con los soportes a que haya lugar. Si las razones expuestas obedecen a fuerza mayor o calamidad deberá manifestar que retomara el programa dentro del año siguiente a aquel en que se dio la suspensión, luego de este tiempo no será tenido en cuenta para nuevas solicitudes.</a:t>
          </a:r>
          <a:endParaRPr lang="es-CO" sz="1200" kern="1200" dirty="0"/>
        </a:p>
      </dsp:txBody>
      <dsp:txXfrm>
        <a:off x="862639" y="4115207"/>
        <a:ext cx="10254131" cy="514245"/>
      </dsp:txXfrm>
    </dsp:sp>
    <dsp:sp modelId="{4E1D06DE-F5C2-45EF-8682-DEE2492A3DBF}">
      <dsp:nvSpPr>
        <dsp:cNvPr id="0" name=""/>
        <dsp:cNvSpPr/>
      </dsp:nvSpPr>
      <dsp:spPr>
        <a:xfrm>
          <a:off x="541236" y="4050927"/>
          <a:ext cx="642806" cy="642806"/>
        </a:xfrm>
        <a:prstGeom prst="ellipse">
          <a:avLst/>
        </a:prstGeom>
        <a:solidFill>
          <a:schemeClr val="l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9B444564-A57C-404A-9E0D-26F40E62EED8}">
      <dsp:nvSpPr>
        <dsp:cNvPr id="0" name=""/>
        <dsp:cNvSpPr/>
      </dsp:nvSpPr>
      <dsp:spPr>
        <a:xfrm>
          <a:off x="396944" y="4887028"/>
          <a:ext cx="10719826" cy="514245"/>
        </a:xfrm>
        <a:prstGeom prst="rect">
          <a:avLst/>
        </a:prstGeom>
        <a:solidFill>
          <a:schemeClr val="lt1">
            <a:hueOff val="0"/>
            <a:satOff val="0"/>
            <a:lumOff val="0"/>
            <a:alphaOff val="0"/>
          </a:schemeClr>
        </a:solidFill>
        <a:ln w="25400" cap="flat" cmpd="sng" algn="ctr">
          <a:solidFill>
            <a:schemeClr val="accen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08182" tIns="27940" rIns="27940" bIns="27940" numCol="1" spcCol="1270" anchor="ctr" anchorCtr="0">
          <a:noAutofit/>
        </a:bodyPr>
        <a:lstStyle/>
        <a:p>
          <a:pPr marL="0" lvl="0" indent="0" algn="just" defTabSz="488950">
            <a:lnSpc>
              <a:spcPct val="90000"/>
            </a:lnSpc>
            <a:spcBef>
              <a:spcPct val="0"/>
            </a:spcBef>
            <a:spcAft>
              <a:spcPct val="35000"/>
            </a:spcAft>
            <a:buFont typeface="+mj-lt"/>
            <a:buNone/>
          </a:pPr>
          <a:r>
            <a:rPr lang="es-CO" sz="1100" kern="1200" dirty="0"/>
            <a:t>En caso de reprobar un ciclo del programa académico por inasistencia o por incumplimiento de requerimientos académicos o disciplinarios según el reglamento establecido por la institución educativa, el trabajador no podrá ser tenido en cuenta para presentar nuevas solicitudes y deberá reintegrar el dinero pagado por este concepto. </a:t>
          </a:r>
          <a:endParaRPr lang="es-CO" sz="1200" kern="1200" dirty="0"/>
        </a:p>
      </dsp:txBody>
      <dsp:txXfrm>
        <a:off x="396944" y="4887028"/>
        <a:ext cx="10719826" cy="514245"/>
      </dsp:txXfrm>
    </dsp:sp>
    <dsp:sp modelId="{726EDF3A-6E8F-4DE9-8281-215C8F77D14A}">
      <dsp:nvSpPr>
        <dsp:cNvPr id="0" name=""/>
        <dsp:cNvSpPr/>
      </dsp:nvSpPr>
      <dsp:spPr>
        <a:xfrm>
          <a:off x="75541" y="4822748"/>
          <a:ext cx="642806" cy="642806"/>
        </a:xfrm>
        <a:prstGeom prst="ellipse">
          <a:avLst/>
        </a:prstGeom>
        <a:solidFill>
          <a:schemeClr val="l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EC093F1-E3EE-4C41-BD9A-AEFF65D400FD}">
      <dsp:nvSpPr>
        <dsp:cNvPr id="0" name=""/>
        <dsp:cNvSpPr/>
      </dsp:nvSpPr>
      <dsp:spPr>
        <a:xfrm>
          <a:off x="0" y="299652"/>
          <a:ext cx="10767213" cy="1323000"/>
        </a:xfrm>
        <a:prstGeom prst="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835655" tIns="416560" rIns="835655" bIns="128016" numCol="1" spcCol="1270" anchor="t" anchorCtr="0">
          <a:noAutofit/>
        </a:bodyPr>
        <a:lstStyle/>
        <a:p>
          <a:pPr marL="171450" lvl="1" indent="-171450" algn="just" defTabSz="800100">
            <a:lnSpc>
              <a:spcPct val="90000"/>
            </a:lnSpc>
            <a:spcBef>
              <a:spcPct val="0"/>
            </a:spcBef>
            <a:spcAft>
              <a:spcPct val="15000"/>
            </a:spcAft>
            <a:buChar char="•"/>
          </a:pPr>
          <a:r>
            <a:rPr lang="es-ES" sz="1800" kern="1200" dirty="0">
              <a:solidFill>
                <a:prstClr val="black">
                  <a:hueOff val="0"/>
                  <a:satOff val="0"/>
                  <a:lumOff val="0"/>
                  <a:alphaOff val="0"/>
                </a:prstClr>
              </a:solidFill>
              <a:latin typeface="Calibri" panose="020F0502020204030204"/>
              <a:ea typeface="+mn-ea"/>
              <a:cs typeface="+mn-cs"/>
            </a:rPr>
            <a:t>Las solicitudes se verificarán de acuerdo al orden de radicación en el sistema disponible para tal fin (actualmente Zeus) con la documentación exigida.  Se rechazarán las solicitudes que no estén radicadas en el sistema de información con la documentación completa</a:t>
          </a:r>
          <a:r>
            <a:rPr lang="es-ES" sz="1800" kern="1200">
              <a:solidFill>
                <a:prstClr val="black">
                  <a:hueOff val="0"/>
                  <a:satOff val="0"/>
                  <a:lumOff val="0"/>
                  <a:alphaOff val="0"/>
                </a:prstClr>
              </a:solidFill>
              <a:latin typeface="Calibri" panose="020F0502020204030204"/>
              <a:ea typeface="+mn-ea"/>
              <a:cs typeface="+mn-cs"/>
            </a:rPr>
            <a:t>. </a:t>
          </a:r>
          <a:endParaRPr lang="es-CO" sz="1800" kern="1200" dirty="0">
            <a:solidFill>
              <a:prstClr val="black">
                <a:hueOff val="0"/>
                <a:satOff val="0"/>
                <a:lumOff val="0"/>
                <a:alphaOff val="0"/>
              </a:prstClr>
            </a:solidFill>
            <a:latin typeface="Calibri" panose="020F0502020204030204"/>
            <a:ea typeface="+mn-ea"/>
            <a:cs typeface="+mn-cs"/>
          </a:endParaRPr>
        </a:p>
      </dsp:txBody>
      <dsp:txXfrm>
        <a:off x="0" y="299652"/>
        <a:ext cx="10767213" cy="1323000"/>
      </dsp:txXfrm>
    </dsp:sp>
    <dsp:sp modelId="{5E566AAE-193E-4AC9-8D2D-943FFD9E8D75}">
      <dsp:nvSpPr>
        <dsp:cNvPr id="0" name=""/>
        <dsp:cNvSpPr/>
      </dsp:nvSpPr>
      <dsp:spPr>
        <a:xfrm>
          <a:off x="429304" y="0"/>
          <a:ext cx="7537049" cy="59040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84883" tIns="0" rIns="284883" bIns="0" numCol="1" spcCol="1270" anchor="ctr" anchorCtr="0">
          <a:noAutofit/>
        </a:bodyPr>
        <a:lstStyle/>
        <a:p>
          <a:pPr marL="0" lvl="0" indent="0" algn="just" defTabSz="1778000">
            <a:lnSpc>
              <a:spcPct val="90000"/>
            </a:lnSpc>
            <a:spcBef>
              <a:spcPct val="0"/>
            </a:spcBef>
            <a:spcAft>
              <a:spcPct val="35000"/>
            </a:spcAft>
            <a:buNone/>
          </a:pPr>
          <a:r>
            <a:rPr lang="es-CO" sz="4000" b="1" kern="1200" dirty="0">
              <a:solidFill>
                <a:schemeClr val="bg1"/>
              </a:solidFill>
              <a:latin typeface="Calibri" panose="020F0502020204030204"/>
              <a:ea typeface="+mn-ea"/>
              <a:cs typeface="+mn-cs"/>
            </a:rPr>
            <a:t>Recepción y Verificación</a:t>
          </a:r>
        </a:p>
      </dsp:txBody>
      <dsp:txXfrm>
        <a:off x="458125" y="28821"/>
        <a:ext cx="7479407" cy="532758"/>
      </dsp:txXfrm>
    </dsp:sp>
    <dsp:sp modelId="{A14ADB6E-FE6C-41D2-BD76-7047BA1FBD78}">
      <dsp:nvSpPr>
        <dsp:cNvPr id="0" name=""/>
        <dsp:cNvSpPr/>
      </dsp:nvSpPr>
      <dsp:spPr>
        <a:xfrm>
          <a:off x="0" y="2025852"/>
          <a:ext cx="10767213" cy="1386000"/>
        </a:xfrm>
        <a:prstGeom prst="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835655" tIns="416560" rIns="835655" bIns="128016" numCol="1" spcCol="1270" anchor="t" anchorCtr="0">
          <a:noAutofit/>
        </a:bodyPr>
        <a:lstStyle/>
        <a:p>
          <a:pPr marL="171450" lvl="1" indent="-171450" algn="just" defTabSz="800100">
            <a:lnSpc>
              <a:spcPct val="90000"/>
            </a:lnSpc>
            <a:spcBef>
              <a:spcPct val="0"/>
            </a:spcBef>
            <a:spcAft>
              <a:spcPct val="15000"/>
            </a:spcAft>
            <a:buChar char="•"/>
          </a:pPr>
          <a:r>
            <a:rPr lang="es-ES" sz="1800" kern="1200" dirty="0">
              <a:solidFill>
                <a:prstClr val="black">
                  <a:hueOff val="0"/>
                  <a:satOff val="0"/>
                  <a:lumOff val="0"/>
                  <a:alphaOff val="0"/>
                </a:prstClr>
              </a:solidFill>
              <a:latin typeface="Calibri" panose="020F0502020204030204"/>
              <a:ea typeface="+mn-ea"/>
              <a:cs typeface="+mn-cs"/>
            </a:rPr>
            <a:t>Trabajadores que no hayan sido beneficiados anteriormente con estos apoyos educativos. </a:t>
          </a:r>
          <a:endParaRPr lang="es-CO" sz="1800" kern="1200" dirty="0">
            <a:solidFill>
              <a:prstClr val="black">
                <a:hueOff val="0"/>
                <a:satOff val="0"/>
                <a:lumOff val="0"/>
                <a:alphaOff val="0"/>
              </a:prstClr>
            </a:solidFill>
            <a:latin typeface="Calibri" panose="020F0502020204030204"/>
            <a:ea typeface="+mn-ea"/>
            <a:cs typeface="+mn-cs"/>
          </a:endParaRPr>
        </a:p>
        <a:p>
          <a:pPr marL="171450" lvl="1" indent="-171450" algn="just" defTabSz="800100">
            <a:lnSpc>
              <a:spcPct val="90000"/>
            </a:lnSpc>
            <a:spcBef>
              <a:spcPct val="0"/>
            </a:spcBef>
            <a:spcAft>
              <a:spcPct val="15000"/>
            </a:spcAft>
            <a:buChar char="•"/>
          </a:pPr>
          <a:r>
            <a:rPr lang="es-ES" sz="1800" kern="1200" dirty="0">
              <a:solidFill>
                <a:prstClr val="black">
                  <a:hueOff val="0"/>
                  <a:satOff val="0"/>
                  <a:lumOff val="0"/>
                  <a:alphaOff val="0"/>
                </a:prstClr>
              </a:solidFill>
              <a:latin typeface="Calibri" panose="020F0502020204030204"/>
              <a:ea typeface="+mn-ea"/>
              <a:cs typeface="+mn-cs"/>
            </a:rPr>
            <a:t>Trabajadores que ocupen el nivel de empleo del menor nivel de remuneración. </a:t>
          </a:r>
          <a:endParaRPr lang="es-CO" sz="1800" kern="1200" dirty="0">
            <a:solidFill>
              <a:prstClr val="black">
                <a:hueOff val="0"/>
                <a:satOff val="0"/>
                <a:lumOff val="0"/>
                <a:alphaOff val="0"/>
              </a:prstClr>
            </a:solidFill>
            <a:latin typeface="Calibri" panose="020F0502020204030204"/>
            <a:ea typeface="+mn-ea"/>
            <a:cs typeface="+mn-cs"/>
          </a:endParaRPr>
        </a:p>
        <a:p>
          <a:pPr marL="171450" lvl="1" indent="-171450" algn="just" defTabSz="800100">
            <a:lnSpc>
              <a:spcPct val="90000"/>
            </a:lnSpc>
            <a:spcBef>
              <a:spcPct val="0"/>
            </a:spcBef>
            <a:spcAft>
              <a:spcPct val="15000"/>
            </a:spcAft>
            <a:buChar char="•"/>
          </a:pPr>
          <a:r>
            <a:rPr lang="es-ES" sz="1800" kern="1200" dirty="0">
              <a:solidFill>
                <a:prstClr val="black">
                  <a:hueOff val="0"/>
                  <a:satOff val="0"/>
                  <a:lumOff val="0"/>
                  <a:alphaOff val="0"/>
                </a:prstClr>
              </a:solidFill>
              <a:latin typeface="Calibri" panose="020F0502020204030204"/>
              <a:ea typeface="+mn-ea"/>
              <a:cs typeface="+mn-cs"/>
            </a:rPr>
            <a:t>Madres o padres cabeza de familia. </a:t>
          </a:r>
          <a:endParaRPr lang="es-CO" sz="1800" kern="1200" dirty="0">
            <a:solidFill>
              <a:prstClr val="black">
                <a:hueOff val="0"/>
                <a:satOff val="0"/>
                <a:lumOff val="0"/>
                <a:alphaOff val="0"/>
              </a:prstClr>
            </a:solidFill>
            <a:latin typeface="Calibri" panose="020F0502020204030204"/>
            <a:ea typeface="+mn-ea"/>
            <a:cs typeface="+mn-cs"/>
          </a:endParaRPr>
        </a:p>
      </dsp:txBody>
      <dsp:txXfrm>
        <a:off x="0" y="2025852"/>
        <a:ext cx="10767213" cy="1386000"/>
      </dsp:txXfrm>
    </dsp:sp>
    <dsp:sp modelId="{4224516C-71D7-4AF6-B2B4-6B5BA787A62B}">
      <dsp:nvSpPr>
        <dsp:cNvPr id="0" name=""/>
        <dsp:cNvSpPr/>
      </dsp:nvSpPr>
      <dsp:spPr>
        <a:xfrm>
          <a:off x="504804" y="1716341"/>
          <a:ext cx="7537049" cy="59040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84883" tIns="0" rIns="284883" bIns="0" numCol="1" spcCol="1270" anchor="ctr" anchorCtr="0">
          <a:noAutofit/>
        </a:bodyPr>
        <a:lstStyle/>
        <a:p>
          <a:pPr marL="0" lvl="0" indent="0" algn="just" defTabSz="1778000">
            <a:lnSpc>
              <a:spcPct val="90000"/>
            </a:lnSpc>
            <a:spcBef>
              <a:spcPct val="0"/>
            </a:spcBef>
            <a:spcAft>
              <a:spcPct val="35000"/>
            </a:spcAft>
            <a:buNone/>
          </a:pPr>
          <a:r>
            <a:rPr lang="es-ES" sz="4000" b="1" kern="1200" dirty="0">
              <a:solidFill>
                <a:prstClr val="white"/>
              </a:solidFill>
              <a:latin typeface="Arial Narrow" panose="020B0606020202030204" pitchFamily="34" charset="0"/>
              <a:ea typeface="+mn-ea"/>
              <a:cs typeface="+mn-cs"/>
            </a:rPr>
            <a:t>Prelación</a:t>
          </a:r>
          <a:endParaRPr lang="es-CO" sz="3200" b="1" kern="1200" dirty="0">
            <a:solidFill>
              <a:prstClr val="white"/>
            </a:solidFill>
            <a:latin typeface="Arial Narrow" panose="020B0606020202030204" pitchFamily="34" charset="0"/>
            <a:ea typeface="+mn-ea"/>
            <a:cs typeface="+mn-cs"/>
          </a:endParaRPr>
        </a:p>
      </dsp:txBody>
      <dsp:txXfrm>
        <a:off x="533625" y="1745162"/>
        <a:ext cx="7479407" cy="532758"/>
      </dsp:txXfrm>
    </dsp:sp>
    <dsp:sp modelId="{0CDF0DEF-ABE6-4717-A175-A228FCBB2F4F}">
      <dsp:nvSpPr>
        <dsp:cNvPr id="0" name=""/>
        <dsp:cNvSpPr/>
      </dsp:nvSpPr>
      <dsp:spPr>
        <a:xfrm>
          <a:off x="0" y="3815052"/>
          <a:ext cx="10767213" cy="1386000"/>
        </a:xfrm>
        <a:prstGeom prst="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835655" tIns="416560" rIns="835655" bIns="128016" numCol="1" spcCol="1270" anchor="t" anchorCtr="0">
          <a:noAutofit/>
        </a:bodyPr>
        <a:lstStyle/>
        <a:p>
          <a:pPr marL="171450" lvl="1" indent="-171450" algn="just" defTabSz="800100">
            <a:lnSpc>
              <a:spcPct val="90000"/>
            </a:lnSpc>
            <a:spcBef>
              <a:spcPct val="0"/>
            </a:spcBef>
            <a:spcAft>
              <a:spcPct val="15000"/>
            </a:spcAft>
            <a:buChar char="•"/>
          </a:pPr>
          <a:r>
            <a:rPr lang="es-CO" sz="1800" kern="1200" dirty="0">
              <a:solidFill>
                <a:prstClr val="black">
                  <a:hueOff val="0"/>
                  <a:satOff val="0"/>
                  <a:lumOff val="0"/>
                  <a:alphaOff val="0"/>
                </a:prstClr>
              </a:solidFill>
              <a:latin typeface="Calibri" panose="020F0502020204030204"/>
              <a:ea typeface="+mn-ea"/>
              <a:cs typeface="+mn-cs"/>
            </a:rPr>
            <a:t>El trabajador que haya obtenido la calificación de rendimiento mas alta. </a:t>
          </a:r>
        </a:p>
        <a:p>
          <a:pPr marL="171450" lvl="1" indent="-171450" algn="just" defTabSz="800100">
            <a:lnSpc>
              <a:spcPct val="90000"/>
            </a:lnSpc>
            <a:spcBef>
              <a:spcPct val="0"/>
            </a:spcBef>
            <a:spcAft>
              <a:spcPct val="15000"/>
            </a:spcAft>
            <a:buChar char="•"/>
          </a:pPr>
          <a:r>
            <a:rPr lang="es-CO" sz="1800" kern="1200" dirty="0">
              <a:solidFill>
                <a:prstClr val="black">
                  <a:hueOff val="0"/>
                  <a:satOff val="0"/>
                  <a:lumOff val="0"/>
                  <a:alphaOff val="0"/>
                </a:prstClr>
              </a:solidFill>
              <a:latin typeface="Calibri" panose="020F0502020204030204"/>
              <a:ea typeface="+mn-ea"/>
              <a:cs typeface="+mn-cs"/>
            </a:rPr>
            <a:t>El trabajador que obtenga el promedio de notas mas alta. </a:t>
          </a:r>
        </a:p>
        <a:p>
          <a:pPr marL="171450" lvl="1" indent="-171450" algn="just" defTabSz="800100">
            <a:lnSpc>
              <a:spcPct val="90000"/>
            </a:lnSpc>
            <a:spcBef>
              <a:spcPct val="0"/>
            </a:spcBef>
            <a:spcAft>
              <a:spcPct val="15000"/>
            </a:spcAft>
            <a:buChar char="•"/>
          </a:pPr>
          <a:r>
            <a:rPr lang="es-CO" sz="1800" kern="1200" dirty="0">
              <a:solidFill>
                <a:prstClr val="black">
                  <a:hueOff val="0"/>
                  <a:satOff val="0"/>
                  <a:lumOff val="0"/>
                  <a:alphaOff val="0"/>
                </a:prstClr>
              </a:solidFill>
              <a:latin typeface="Calibri" panose="020F0502020204030204"/>
              <a:ea typeface="+mn-ea"/>
              <a:cs typeface="+mn-cs"/>
            </a:rPr>
            <a:t>Sorteo.</a:t>
          </a:r>
        </a:p>
      </dsp:txBody>
      <dsp:txXfrm>
        <a:off x="0" y="3815052"/>
        <a:ext cx="10767213" cy="1386000"/>
      </dsp:txXfrm>
    </dsp:sp>
    <dsp:sp modelId="{54A9CE54-8BD7-4ED0-97BD-7539324C81C7}">
      <dsp:nvSpPr>
        <dsp:cNvPr id="0" name=""/>
        <dsp:cNvSpPr/>
      </dsp:nvSpPr>
      <dsp:spPr>
        <a:xfrm>
          <a:off x="538360" y="3519852"/>
          <a:ext cx="7537049" cy="59040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84883" tIns="0" rIns="284883" bIns="0" numCol="1" spcCol="1270" anchor="ctr" anchorCtr="0">
          <a:noAutofit/>
        </a:bodyPr>
        <a:lstStyle/>
        <a:p>
          <a:pPr marL="0" lvl="0" indent="0" algn="just" defTabSz="1778000">
            <a:lnSpc>
              <a:spcPct val="90000"/>
            </a:lnSpc>
            <a:spcBef>
              <a:spcPct val="0"/>
            </a:spcBef>
            <a:spcAft>
              <a:spcPct val="35000"/>
            </a:spcAft>
            <a:buNone/>
          </a:pPr>
          <a:r>
            <a:rPr lang="es-CO" sz="4000" b="1" kern="1200" dirty="0">
              <a:solidFill>
                <a:prstClr val="white"/>
              </a:solidFill>
              <a:latin typeface="Arial Narrow" panose="020B0606020202030204" pitchFamily="34" charset="0"/>
              <a:ea typeface="+mn-ea"/>
              <a:cs typeface="+mn-cs"/>
            </a:rPr>
            <a:t>Orden de Elegibilidad</a:t>
          </a:r>
        </a:p>
      </dsp:txBody>
      <dsp:txXfrm>
        <a:off x="567181" y="3548673"/>
        <a:ext cx="7479407" cy="532758"/>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EC093F1-E3EE-4C41-BD9A-AEFF65D400FD}">
      <dsp:nvSpPr>
        <dsp:cNvPr id="0" name=""/>
        <dsp:cNvSpPr/>
      </dsp:nvSpPr>
      <dsp:spPr>
        <a:xfrm>
          <a:off x="0" y="294848"/>
          <a:ext cx="10767213" cy="990675"/>
        </a:xfrm>
        <a:prstGeom prst="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835655" tIns="354076" rIns="835655" bIns="128016" numCol="1" spcCol="1270" anchor="t" anchorCtr="0">
          <a:noAutofit/>
        </a:bodyPr>
        <a:lstStyle/>
        <a:p>
          <a:pPr marL="171450" lvl="1" indent="-171450" algn="just" defTabSz="800100">
            <a:lnSpc>
              <a:spcPct val="90000"/>
            </a:lnSpc>
            <a:spcBef>
              <a:spcPct val="0"/>
            </a:spcBef>
            <a:spcAft>
              <a:spcPct val="15000"/>
            </a:spcAft>
            <a:buChar char="•"/>
          </a:pPr>
          <a:r>
            <a:rPr lang="es-CO" sz="1800" kern="1200" dirty="0">
              <a:solidFill>
                <a:prstClr val="black">
                  <a:hueOff val="0"/>
                  <a:satOff val="0"/>
                  <a:lumOff val="0"/>
                  <a:alphaOff val="0"/>
                </a:prstClr>
              </a:solidFill>
              <a:latin typeface="Calibri" panose="020F0502020204030204"/>
              <a:ea typeface="+mn-ea"/>
              <a:cs typeface="+mn-cs"/>
            </a:rPr>
            <a:t>El auxilio se otorgará hasta por dos (2) SMMLV, por cada ciclo o periodo académico solicitado, sin exceder el 50% del valor de la matricula.</a:t>
          </a:r>
        </a:p>
      </dsp:txBody>
      <dsp:txXfrm>
        <a:off x="0" y="294848"/>
        <a:ext cx="10767213" cy="990675"/>
      </dsp:txXfrm>
    </dsp:sp>
    <dsp:sp modelId="{5E566AAE-193E-4AC9-8D2D-943FFD9E8D75}">
      <dsp:nvSpPr>
        <dsp:cNvPr id="0" name=""/>
        <dsp:cNvSpPr/>
      </dsp:nvSpPr>
      <dsp:spPr>
        <a:xfrm>
          <a:off x="429304" y="39542"/>
          <a:ext cx="7537049" cy="50184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84883" tIns="0" rIns="284883" bIns="0" numCol="1" spcCol="1270" anchor="ctr" anchorCtr="0">
          <a:noAutofit/>
        </a:bodyPr>
        <a:lstStyle/>
        <a:p>
          <a:pPr marL="0" lvl="0" indent="0" algn="just" defTabSz="1778000">
            <a:lnSpc>
              <a:spcPct val="90000"/>
            </a:lnSpc>
            <a:spcBef>
              <a:spcPct val="0"/>
            </a:spcBef>
            <a:spcAft>
              <a:spcPct val="35000"/>
            </a:spcAft>
            <a:buNone/>
          </a:pPr>
          <a:r>
            <a:rPr lang="es-CO" sz="4000" b="1" kern="1200" dirty="0">
              <a:solidFill>
                <a:schemeClr val="bg1"/>
              </a:solidFill>
              <a:latin typeface="Calibri" panose="020F0502020204030204"/>
              <a:ea typeface="+mn-ea"/>
              <a:cs typeface="+mn-cs"/>
            </a:rPr>
            <a:t>Monto</a:t>
          </a:r>
        </a:p>
      </dsp:txBody>
      <dsp:txXfrm>
        <a:off x="453802" y="64040"/>
        <a:ext cx="7488053" cy="452844"/>
      </dsp:txXfrm>
    </dsp:sp>
    <dsp:sp modelId="{A14ADB6E-FE6C-41D2-BD76-7047BA1FBD78}">
      <dsp:nvSpPr>
        <dsp:cNvPr id="0" name=""/>
        <dsp:cNvSpPr/>
      </dsp:nvSpPr>
      <dsp:spPr>
        <a:xfrm>
          <a:off x="0" y="1793098"/>
          <a:ext cx="10767213" cy="3427200"/>
        </a:xfrm>
        <a:prstGeom prst="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835655" tIns="354076" rIns="835655" bIns="128016" numCol="1" spcCol="1270" anchor="t" anchorCtr="0">
          <a:noAutofit/>
        </a:bodyPr>
        <a:lstStyle/>
        <a:p>
          <a:pPr marL="171450" lvl="1" indent="-171450" algn="just" defTabSz="800100">
            <a:lnSpc>
              <a:spcPct val="90000"/>
            </a:lnSpc>
            <a:spcBef>
              <a:spcPct val="0"/>
            </a:spcBef>
            <a:spcAft>
              <a:spcPct val="15000"/>
            </a:spcAft>
            <a:buChar char="•"/>
          </a:pPr>
          <a:r>
            <a:rPr lang="es-ES" sz="1800" kern="1200" dirty="0">
              <a:solidFill>
                <a:prstClr val="black">
                  <a:hueOff val="0"/>
                  <a:satOff val="0"/>
                  <a:lumOff val="0"/>
                  <a:alphaOff val="0"/>
                </a:prstClr>
              </a:solidFill>
              <a:latin typeface="Calibri" panose="020F0502020204030204"/>
              <a:ea typeface="+mn-ea"/>
              <a:cs typeface="+mn-cs"/>
            </a:rPr>
            <a:t>Cuando el trabajador inicia un ciclo del programa académico y decide suspenderlo, sin justa causa, o cuando no retoma dentro del año siguiente.</a:t>
          </a:r>
          <a:endParaRPr lang="es-CO" sz="1800" kern="1200" dirty="0">
            <a:solidFill>
              <a:prstClr val="black">
                <a:hueOff val="0"/>
                <a:satOff val="0"/>
                <a:lumOff val="0"/>
                <a:alphaOff val="0"/>
              </a:prstClr>
            </a:solidFill>
            <a:latin typeface="Calibri" panose="020F0502020204030204"/>
            <a:ea typeface="+mn-ea"/>
            <a:cs typeface="+mn-cs"/>
          </a:endParaRPr>
        </a:p>
        <a:p>
          <a:pPr marL="171450" lvl="1" indent="-171450" algn="just" defTabSz="800100">
            <a:lnSpc>
              <a:spcPct val="90000"/>
            </a:lnSpc>
            <a:spcBef>
              <a:spcPct val="0"/>
            </a:spcBef>
            <a:spcAft>
              <a:spcPct val="15000"/>
            </a:spcAft>
            <a:buChar char="•"/>
          </a:pPr>
          <a:r>
            <a:rPr lang="es-CO" sz="1800" kern="1200" dirty="0">
              <a:solidFill>
                <a:prstClr val="black">
                  <a:hueOff val="0"/>
                  <a:satOff val="0"/>
                  <a:lumOff val="0"/>
                  <a:alphaOff val="0"/>
                </a:prstClr>
              </a:solidFill>
              <a:latin typeface="Calibri" panose="020F0502020204030204"/>
              <a:ea typeface="+mn-ea"/>
              <a:cs typeface="+mn-cs"/>
            </a:rPr>
            <a:t>Cuando el trabajador reprueba un ciclo académico por mérito académico o inasistencia, según el reglamento establecido por la institución.</a:t>
          </a:r>
        </a:p>
        <a:p>
          <a:pPr marL="171450" lvl="1" indent="-171450" algn="just" defTabSz="800100">
            <a:lnSpc>
              <a:spcPct val="90000"/>
            </a:lnSpc>
            <a:spcBef>
              <a:spcPct val="0"/>
            </a:spcBef>
            <a:spcAft>
              <a:spcPct val="15000"/>
            </a:spcAft>
            <a:buChar char="•"/>
          </a:pPr>
          <a:r>
            <a:rPr lang="es-CO" sz="1800" kern="1200" dirty="0">
              <a:solidFill>
                <a:prstClr val="black">
                  <a:hueOff val="0"/>
                  <a:satOff val="0"/>
                  <a:lumOff val="0"/>
                  <a:alphaOff val="0"/>
                </a:prstClr>
              </a:solidFill>
              <a:latin typeface="Calibri" panose="020F0502020204030204"/>
              <a:ea typeface="+mn-ea"/>
              <a:cs typeface="+mn-cs"/>
            </a:rPr>
            <a:t>Por sanción disciplinaria impuesta al trabajador , en cumplimiento del Reglamento Interno de la Institución Educativa.</a:t>
          </a:r>
        </a:p>
        <a:p>
          <a:pPr marL="171450" lvl="1" indent="-171450" algn="just" defTabSz="800100">
            <a:lnSpc>
              <a:spcPct val="90000"/>
            </a:lnSpc>
            <a:spcBef>
              <a:spcPct val="0"/>
            </a:spcBef>
            <a:spcAft>
              <a:spcPct val="15000"/>
            </a:spcAft>
            <a:buChar char="•"/>
          </a:pPr>
          <a:r>
            <a:rPr lang="es-CO" sz="1800" kern="1200" dirty="0">
              <a:solidFill>
                <a:prstClr val="black">
                  <a:hueOff val="0"/>
                  <a:satOff val="0"/>
                  <a:lumOff val="0"/>
                  <a:alphaOff val="0"/>
                </a:prstClr>
              </a:solidFill>
              <a:latin typeface="Calibri" panose="020F0502020204030204"/>
              <a:ea typeface="+mn-ea"/>
              <a:cs typeface="+mn-cs"/>
            </a:rPr>
            <a:t>Cuando el trabajador termina su vinculación laboral con SAE sin haber culminado el ciclo académico y sin cumplir con el compromiso de permanencia en la entidad por el tiempo que dure dicho ciclo.</a:t>
          </a:r>
        </a:p>
        <a:p>
          <a:pPr marL="171450" lvl="1" indent="-171450" algn="just" defTabSz="800100">
            <a:lnSpc>
              <a:spcPct val="90000"/>
            </a:lnSpc>
            <a:spcBef>
              <a:spcPct val="0"/>
            </a:spcBef>
            <a:spcAft>
              <a:spcPct val="15000"/>
            </a:spcAft>
            <a:buChar char="•"/>
          </a:pPr>
          <a:r>
            <a:rPr lang="es-CO" sz="1800" kern="1200" dirty="0">
              <a:solidFill>
                <a:prstClr val="black">
                  <a:hueOff val="0"/>
                  <a:satOff val="0"/>
                  <a:lumOff val="0"/>
                  <a:alphaOff val="0"/>
                </a:prstClr>
              </a:solidFill>
              <a:latin typeface="Calibri" panose="020F0502020204030204"/>
              <a:ea typeface="+mn-ea"/>
              <a:cs typeface="+mn-cs"/>
            </a:rPr>
            <a:t>Cuando el trabajador cuenta con una beca que cubre total o parcialmente los costos de inscripción en los programas académicos, y no informó sobre esta situación a Talento Humano.</a:t>
          </a:r>
        </a:p>
      </dsp:txBody>
      <dsp:txXfrm>
        <a:off x="0" y="1793098"/>
        <a:ext cx="10767213" cy="3427200"/>
      </dsp:txXfrm>
    </dsp:sp>
    <dsp:sp modelId="{4224516C-71D7-4AF6-B2B4-6B5BA787A62B}">
      <dsp:nvSpPr>
        <dsp:cNvPr id="0" name=""/>
        <dsp:cNvSpPr/>
      </dsp:nvSpPr>
      <dsp:spPr>
        <a:xfrm>
          <a:off x="504804" y="1365159"/>
          <a:ext cx="7537049" cy="666694"/>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84883" tIns="0" rIns="284883" bIns="0" numCol="1" spcCol="1270" anchor="ctr" anchorCtr="0">
          <a:noAutofit/>
        </a:bodyPr>
        <a:lstStyle/>
        <a:p>
          <a:pPr marL="0" lvl="0" indent="0" algn="just" defTabSz="1778000">
            <a:lnSpc>
              <a:spcPct val="90000"/>
            </a:lnSpc>
            <a:spcBef>
              <a:spcPct val="0"/>
            </a:spcBef>
            <a:spcAft>
              <a:spcPct val="35000"/>
            </a:spcAft>
            <a:buNone/>
          </a:pPr>
          <a:r>
            <a:rPr lang="es-ES" sz="4000" b="1" kern="1200" dirty="0">
              <a:solidFill>
                <a:prstClr val="white"/>
              </a:solidFill>
              <a:latin typeface="Arial Narrow" panose="020B0606020202030204" pitchFamily="34" charset="0"/>
              <a:ea typeface="+mn-ea"/>
              <a:cs typeface="+mn-cs"/>
            </a:rPr>
            <a:t>Reintegro</a:t>
          </a:r>
          <a:endParaRPr lang="es-CO" sz="3200" b="1" kern="1200" dirty="0">
            <a:solidFill>
              <a:prstClr val="white"/>
            </a:solidFill>
            <a:latin typeface="Arial Narrow" panose="020B0606020202030204" pitchFamily="34" charset="0"/>
            <a:ea typeface="+mn-ea"/>
            <a:cs typeface="+mn-cs"/>
          </a:endParaRPr>
        </a:p>
      </dsp:txBody>
      <dsp:txXfrm>
        <a:off x="537349" y="1397704"/>
        <a:ext cx="7471959" cy="601604"/>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EC093F1-E3EE-4C41-BD9A-AEFF65D400FD}">
      <dsp:nvSpPr>
        <dsp:cNvPr id="0" name=""/>
        <dsp:cNvSpPr/>
      </dsp:nvSpPr>
      <dsp:spPr>
        <a:xfrm>
          <a:off x="0" y="711773"/>
          <a:ext cx="10767213" cy="4809864"/>
        </a:xfrm>
        <a:prstGeom prst="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835655" tIns="166624" rIns="835655" bIns="135128" numCol="1" spcCol="1270" anchor="t" anchorCtr="0">
          <a:noAutofit/>
        </a:bodyPr>
        <a:lstStyle/>
        <a:p>
          <a:pPr marL="171450" lvl="1" indent="-171450" algn="just" defTabSz="844550">
            <a:lnSpc>
              <a:spcPct val="90000"/>
            </a:lnSpc>
            <a:spcBef>
              <a:spcPct val="0"/>
            </a:spcBef>
            <a:spcAft>
              <a:spcPct val="15000"/>
            </a:spcAft>
            <a:buFont typeface="+mj-lt"/>
            <a:buAutoNum type="arabicPeriod"/>
          </a:pPr>
          <a:r>
            <a:rPr lang="es-CO" sz="1900" kern="1200" dirty="0">
              <a:solidFill>
                <a:prstClr val="black">
                  <a:hueOff val="0"/>
                  <a:satOff val="0"/>
                  <a:lumOff val="0"/>
                  <a:alphaOff val="0"/>
                </a:prstClr>
              </a:solidFill>
              <a:latin typeface="Calibri" panose="020F0502020204030204"/>
              <a:ea typeface="+mn-ea"/>
              <a:cs typeface="+mn-cs"/>
            </a:rPr>
            <a:t>Este auxilio se otorgará a tres (3) trabajadores para cursar programas de postgrado (especialización, maestría y doctorado).</a:t>
          </a:r>
        </a:p>
        <a:p>
          <a:pPr marL="171450" lvl="1" indent="-171450" algn="just" defTabSz="844550">
            <a:lnSpc>
              <a:spcPct val="90000"/>
            </a:lnSpc>
            <a:spcBef>
              <a:spcPct val="0"/>
            </a:spcBef>
            <a:spcAft>
              <a:spcPct val="15000"/>
            </a:spcAft>
            <a:buFont typeface="+mj-lt"/>
            <a:buAutoNum type="arabicPeriod"/>
          </a:pPr>
          <a:r>
            <a:rPr lang="es-CO" sz="1900" kern="1200" dirty="0">
              <a:solidFill>
                <a:prstClr val="black">
                  <a:hueOff val="0"/>
                  <a:satOff val="0"/>
                  <a:lumOff val="0"/>
                  <a:alphaOff val="0"/>
                </a:prstClr>
              </a:solidFill>
              <a:latin typeface="Calibri" panose="020F0502020204030204"/>
              <a:ea typeface="+mn-ea"/>
              <a:cs typeface="+mn-cs"/>
            </a:rPr>
            <a:t>El monto máximo será hasta el 50% del valor de la matricula para el primer ciclo, para los restantes periodos hasta un porcentaje igual al promedio de notas obtenido en el ciclo anterior, de acuerdo a la disponibilidad presupuestal, sin superar seis (6) salarios MMLV en todo el programa.</a:t>
          </a:r>
        </a:p>
        <a:p>
          <a:pPr marL="171450" lvl="1" indent="-171450" algn="just" defTabSz="844550">
            <a:lnSpc>
              <a:spcPct val="90000"/>
            </a:lnSpc>
            <a:spcBef>
              <a:spcPct val="0"/>
            </a:spcBef>
            <a:spcAft>
              <a:spcPct val="15000"/>
            </a:spcAft>
            <a:buFont typeface="+mj-lt"/>
            <a:buAutoNum type="arabicPeriod"/>
          </a:pPr>
          <a:r>
            <a:rPr lang="es-CO" sz="1900" kern="1200" dirty="0">
              <a:solidFill>
                <a:prstClr val="black">
                  <a:hueOff val="0"/>
                  <a:satOff val="0"/>
                  <a:lumOff val="0"/>
                  <a:alphaOff val="0"/>
                </a:prstClr>
              </a:solidFill>
              <a:latin typeface="Calibri" panose="020F0502020204030204"/>
              <a:ea typeface="+mn-ea"/>
              <a:cs typeface="+mn-cs"/>
            </a:rPr>
            <a:t>Cubre la totalidad del programa académico, siempre y cuando se acredite el mérito académico, con un promedio igual o superior a 4.0. o su equivalente según la escala de calificaciones por cada ciclo.</a:t>
          </a:r>
        </a:p>
        <a:p>
          <a:pPr marL="171450" lvl="1" indent="-171450" algn="just" defTabSz="844550">
            <a:lnSpc>
              <a:spcPct val="90000"/>
            </a:lnSpc>
            <a:spcBef>
              <a:spcPct val="0"/>
            </a:spcBef>
            <a:spcAft>
              <a:spcPct val="15000"/>
            </a:spcAft>
            <a:buFont typeface="+mj-lt"/>
            <a:buAutoNum type="arabicPeriod"/>
          </a:pPr>
          <a:r>
            <a:rPr lang="es-CO" sz="1900" kern="1200" dirty="0">
              <a:solidFill>
                <a:prstClr val="black">
                  <a:hueOff val="0"/>
                  <a:satOff val="0"/>
                  <a:lumOff val="0"/>
                  <a:alphaOff val="0"/>
                </a:prstClr>
              </a:solidFill>
              <a:latin typeface="Calibri" panose="020F0502020204030204"/>
              <a:ea typeface="+mn-ea"/>
              <a:cs typeface="+mn-cs"/>
            </a:rPr>
            <a:t>Deberá cumplir con los requisitos de acceso, permanencia y graduación.</a:t>
          </a:r>
        </a:p>
        <a:p>
          <a:pPr marL="171450" lvl="1" indent="-171450" algn="just" defTabSz="844550">
            <a:lnSpc>
              <a:spcPct val="90000"/>
            </a:lnSpc>
            <a:spcBef>
              <a:spcPct val="0"/>
            </a:spcBef>
            <a:spcAft>
              <a:spcPct val="15000"/>
            </a:spcAft>
            <a:buFont typeface="+mj-lt"/>
            <a:buAutoNum type="arabicPeriod"/>
          </a:pPr>
          <a:r>
            <a:rPr lang="es-CO" sz="1900" kern="1200" dirty="0">
              <a:solidFill>
                <a:prstClr val="black">
                  <a:hueOff val="0"/>
                  <a:satOff val="0"/>
                  <a:lumOff val="0"/>
                  <a:alphaOff val="0"/>
                </a:prstClr>
              </a:solidFill>
              <a:latin typeface="Calibri" panose="020F0502020204030204"/>
              <a:ea typeface="+mn-ea"/>
              <a:cs typeface="+mn-cs"/>
            </a:rPr>
            <a:t>Deberá corresponder a programas educativos acorde con las funciones del cargo y/o misión SAE.</a:t>
          </a:r>
        </a:p>
        <a:p>
          <a:pPr marL="171450" lvl="1" indent="-171450" algn="just" defTabSz="844550">
            <a:lnSpc>
              <a:spcPct val="90000"/>
            </a:lnSpc>
            <a:spcBef>
              <a:spcPct val="0"/>
            </a:spcBef>
            <a:spcAft>
              <a:spcPct val="15000"/>
            </a:spcAft>
            <a:buFont typeface="+mj-lt"/>
            <a:buAutoNum type="arabicPeriod"/>
          </a:pPr>
          <a:r>
            <a:rPr lang="es-CO" sz="1900" kern="1200" dirty="0">
              <a:solidFill>
                <a:prstClr val="black">
                  <a:hueOff val="0"/>
                  <a:satOff val="0"/>
                  <a:lumOff val="0"/>
                  <a:alphaOff val="0"/>
                </a:prstClr>
              </a:solidFill>
              <a:latin typeface="Calibri" panose="020F0502020204030204"/>
              <a:ea typeface="+mn-ea"/>
              <a:cs typeface="+mn-cs"/>
            </a:rPr>
            <a:t>Deberá cumplir con los requisitos, condiciones y demás previstos para el otorgamiento del Auxilio Económico para el Fomento de la Educación Formal Superior.</a:t>
          </a:r>
        </a:p>
        <a:p>
          <a:pPr marL="171450" lvl="1" indent="-171450" algn="just" defTabSz="844550">
            <a:lnSpc>
              <a:spcPct val="90000"/>
            </a:lnSpc>
            <a:spcBef>
              <a:spcPct val="0"/>
            </a:spcBef>
            <a:spcAft>
              <a:spcPct val="15000"/>
            </a:spcAft>
            <a:buFont typeface="+mj-lt"/>
            <a:buAutoNum type="arabicPeriod"/>
          </a:pPr>
          <a:r>
            <a:rPr lang="es-CO" sz="1900" kern="1200" dirty="0">
              <a:solidFill>
                <a:prstClr val="black">
                  <a:hueOff val="0"/>
                  <a:satOff val="0"/>
                  <a:lumOff val="0"/>
                  <a:alphaOff val="0"/>
                </a:prstClr>
              </a:solidFill>
              <a:latin typeface="Calibri" panose="020F0502020204030204"/>
              <a:ea typeface="+mn-ea"/>
              <a:cs typeface="+mn-cs"/>
            </a:rPr>
            <a:t>Permanencia en la entidad por un tiempo igual y posterior al total del programa académico.</a:t>
          </a:r>
        </a:p>
      </dsp:txBody>
      <dsp:txXfrm>
        <a:off x="0" y="711773"/>
        <a:ext cx="10767213" cy="4809864"/>
      </dsp:txXfrm>
    </dsp:sp>
    <dsp:sp modelId="{5E566AAE-193E-4AC9-8D2D-943FFD9E8D75}">
      <dsp:nvSpPr>
        <dsp:cNvPr id="0" name=""/>
        <dsp:cNvSpPr/>
      </dsp:nvSpPr>
      <dsp:spPr>
        <a:xfrm>
          <a:off x="428885" y="927"/>
          <a:ext cx="7529688" cy="771958"/>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84883" tIns="0" rIns="284883" bIns="0" numCol="1" spcCol="1270" anchor="ctr" anchorCtr="0">
          <a:noAutofit/>
        </a:bodyPr>
        <a:lstStyle/>
        <a:p>
          <a:pPr marL="0" lvl="0" indent="0" algn="just" defTabSz="1955800">
            <a:lnSpc>
              <a:spcPct val="90000"/>
            </a:lnSpc>
            <a:spcBef>
              <a:spcPct val="0"/>
            </a:spcBef>
            <a:spcAft>
              <a:spcPct val="35000"/>
            </a:spcAft>
            <a:buNone/>
          </a:pPr>
          <a:r>
            <a:rPr lang="es-CO" sz="4400" b="1" kern="1200" dirty="0">
              <a:solidFill>
                <a:schemeClr val="bg1"/>
              </a:solidFill>
              <a:latin typeface="Calibri" panose="020F0502020204030204"/>
              <a:ea typeface="+mn-ea"/>
              <a:cs typeface="+mn-cs"/>
            </a:rPr>
            <a:t>Auxilio por Excelencia</a:t>
          </a:r>
        </a:p>
      </dsp:txBody>
      <dsp:txXfrm>
        <a:off x="466569" y="38611"/>
        <a:ext cx="7454320" cy="696590"/>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57756CB-0674-4BB1-8D35-C9CAE3622547}">
      <dsp:nvSpPr>
        <dsp:cNvPr id="0" name=""/>
        <dsp:cNvSpPr/>
      </dsp:nvSpPr>
      <dsp:spPr>
        <a:xfrm rot="16200000">
          <a:off x="-1071631" y="1075335"/>
          <a:ext cx="4571110" cy="2420439"/>
        </a:xfrm>
        <a:prstGeom prst="flowChartManualOperation">
          <a:avLst/>
        </a:prstGeom>
        <a:solidFill>
          <a:schemeClr val="accent5">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7800" tIns="0" rIns="177800" bIns="0" numCol="1" spcCol="1270" anchor="ctr" anchorCtr="0">
          <a:noAutofit/>
        </a:bodyPr>
        <a:lstStyle/>
        <a:p>
          <a:pPr marL="0" lvl="0" indent="0" algn="r" defTabSz="1244600">
            <a:lnSpc>
              <a:spcPct val="90000"/>
            </a:lnSpc>
            <a:spcBef>
              <a:spcPct val="0"/>
            </a:spcBef>
            <a:spcAft>
              <a:spcPct val="35000"/>
            </a:spcAft>
            <a:buNone/>
          </a:pPr>
          <a:r>
            <a:rPr lang="es-ES" sz="2800" b="1" kern="1200" dirty="0">
              <a:latin typeface="Calibri" panose="020F0502020204030204"/>
              <a:ea typeface="+mn-ea"/>
              <a:cs typeface="+mn-cs"/>
            </a:rPr>
            <a:t>Definición: </a:t>
          </a:r>
        </a:p>
        <a:p>
          <a:pPr marL="0" lvl="0" indent="0" algn="r" defTabSz="1244600">
            <a:lnSpc>
              <a:spcPct val="90000"/>
            </a:lnSpc>
            <a:spcBef>
              <a:spcPct val="0"/>
            </a:spcBef>
            <a:spcAft>
              <a:spcPct val="35000"/>
            </a:spcAft>
            <a:buNone/>
          </a:pPr>
          <a:r>
            <a:rPr lang="es-ES" sz="1400" b="0" kern="1200" dirty="0">
              <a:latin typeface="Calibri" panose="020F0502020204030204"/>
              <a:ea typeface="+mn-ea"/>
              <a:cs typeface="+mn-cs"/>
            </a:rPr>
            <a:t>A</a:t>
          </a:r>
          <a:r>
            <a:rPr lang="es-CO" sz="1400" b="0" i="0" kern="1200" dirty="0" err="1">
              <a:latin typeface="Calibri" panose="020F0502020204030204"/>
              <a:ea typeface="+mn-ea"/>
              <a:cs typeface="+mn-cs"/>
            </a:rPr>
            <a:t>uxilio</a:t>
          </a:r>
          <a:r>
            <a:rPr lang="es-CO" sz="1400" b="0" i="0" kern="1200" dirty="0">
              <a:latin typeface="Calibri" panose="020F0502020204030204"/>
              <a:ea typeface="+mn-ea"/>
              <a:cs typeface="+mn-cs"/>
            </a:rPr>
            <a:t> económico del 50 % del valor de la actualización en el Registro Abierto de </a:t>
          </a:r>
          <a:r>
            <a:rPr lang="es-CO" sz="1400" b="0" i="0" kern="1200" dirty="0" err="1">
              <a:latin typeface="Calibri" panose="020F0502020204030204"/>
              <a:ea typeface="+mn-ea"/>
              <a:cs typeface="+mn-cs"/>
            </a:rPr>
            <a:t>Avaluadores</a:t>
          </a:r>
          <a:r>
            <a:rPr lang="es-CO" sz="1400" b="0" i="0" kern="1200" dirty="0">
              <a:latin typeface="Calibri" panose="020F0502020204030204"/>
              <a:ea typeface="+mn-ea"/>
              <a:cs typeface="+mn-cs"/>
            </a:rPr>
            <a:t> - RAA, para los trabajadores de la planta de SAE que de acuerdo con el empleo lo requieran, para el ejercicio de sus funciones.</a:t>
          </a:r>
        </a:p>
        <a:p>
          <a:pPr marL="0" lvl="0" indent="0" algn="r" defTabSz="1244600">
            <a:lnSpc>
              <a:spcPct val="90000"/>
            </a:lnSpc>
            <a:spcBef>
              <a:spcPct val="0"/>
            </a:spcBef>
            <a:spcAft>
              <a:spcPct val="35000"/>
            </a:spcAft>
            <a:buNone/>
          </a:pPr>
          <a:r>
            <a:rPr lang="es-CO" sz="1400" b="0" i="0" kern="1200" dirty="0"/>
            <a:t>(Ley 1673 de 2013 “Por la cual se reglamenta la actividad del </a:t>
          </a:r>
          <a:r>
            <a:rPr lang="es-CO" sz="1400" b="0" i="0" kern="1200" dirty="0" err="1"/>
            <a:t>Avaluador</a:t>
          </a:r>
          <a:r>
            <a:rPr lang="es-CO" sz="1400" b="0" i="0" kern="1200" dirty="0"/>
            <a:t> y se dictan otras disposiciones).</a:t>
          </a:r>
          <a:endParaRPr lang="es-ES" sz="1400" kern="1200" dirty="0">
            <a:latin typeface="Calibri" panose="020F0502020204030204"/>
            <a:ea typeface="+mn-ea"/>
            <a:cs typeface="+mn-cs"/>
          </a:endParaRPr>
        </a:p>
      </dsp:txBody>
      <dsp:txXfrm rot="5400000">
        <a:off x="3704" y="914222"/>
        <a:ext cx="2420439" cy="2742666"/>
      </dsp:txXfrm>
    </dsp:sp>
    <dsp:sp modelId="{EEF9DDD9-9F0C-4F08-8B82-6375EEC0BA8A}">
      <dsp:nvSpPr>
        <dsp:cNvPr id="0" name=""/>
        <dsp:cNvSpPr/>
      </dsp:nvSpPr>
      <dsp:spPr>
        <a:xfrm rot="16200000">
          <a:off x="1737905" y="867770"/>
          <a:ext cx="4571110" cy="2835568"/>
        </a:xfrm>
        <a:prstGeom prst="flowChartManualOperation">
          <a:avLst/>
        </a:prstGeom>
        <a:solidFill>
          <a:schemeClr val="accent5">
            <a:hueOff val="-3311292"/>
            <a:satOff val="13270"/>
            <a:lumOff val="2876"/>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7800" tIns="0" rIns="177800" bIns="0" numCol="1" spcCol="1270" anchor="ctr" anchorCtr="0">
          <a:noAutofit/>
        </a:bodyPr>
        <a:lstStyle/>
        <a:p>
          <a:pPr marL="0" lvl="0" indent="0" algn="r" defTabSz="1600200">
            <a:lnSpc>
              <a:spcPct val="90000"/>
            </a:lnSpc>
            <a:spcBef>
              <a:spcPct val="0"/>
            </a:spcBef>
            <a:spcAft>
              <a:spcPct val="35000"/>
            </a:spcAft>
            <a:buNone/>
          </a:pPr>
          <a:r>
            <a:rPr lang="es-ES" sz="2800" b="1" kern="1200" dirty="0">
              <a:latin typeface="Calibri"/>
              <a:ea typeface="+mn-ea"/>
              <a:cs typeface="+mn-cs"/>
            </a:rPr>
            <a:t>Valor: </a:t>
          </a:r>
        </a:p>
        <a:p>
          <a:pPr marL="0" lvl="0" indent="0" algn="r" defTabSz="1600200">
            <a:lnSpc>
              <a:spcPct val="90000"/>
            </a:lnSpc>
            <a:spcBef>
              <a:spcPct val="0"/>
            </a:spcBef>
            <a:spcAft>
              <a:spcPct val="35000"/>
            </a:spcAft>
            <a:buNone/>
          </a:pPr>
          <a:r>
            <a:rPr lang="es-CO" sz="1600" b="0" i="0" dirty="0"/>
            <a:t>50 % del costo de la actualización o ampliación del Registro, a partir del siguiente año después de la Admisión e inscripción.  Valor actual de la actualización </a:t>
          </a:r>
          <a:r>
            <a:rPr lang="es-CO" sz="1600" b="1" i="0" dirty="0"/>
            <a:t>1 SMMLV</a:t>
          </a:r>
          <a:endParaRPr lang="es-CO" sz="1600" b="1" i="0" kern="1200" dirty="0">
            <a:latin typeface="Calibri"/>
            <a:ea typeface="+mn-ea"/>
            <a:cs typeface="+mn-cs"/>
          </a:endParaRPr>
        </a:p>
      </dsp:txBody>
      <dsp:txXfrm rot="5400000">
        <a:off x="2605676" y="914221"/>
        <a:ext cx="2835568" cy="2742666"/>
      </dsp:txXfrm>
    </dsp:sp>
    <dsp:sp modelId="{52223EF6-F60C-4FE7-9DD2-DC6AD416C4A8}">
      <dsp:nvSpPr>
        <dsp:cNvPr id="0" name=""/>
        <dsp:cNvSpPr/>
      </dsp:nvSpPr>
      <dsp:spPr>
        <a:xfrm rot="16200000">
          <a:off x="4547442" y="1075335"/>
          <a:ext cx="4571110" cy="2420439"/>
        </a:xfrm>
        <a:prstGeom prst="flowChartManualOperation">
          <a:avLst/>
        </a:prstGeom>
        <a:solidFill>
          <a:schemeClr val="accent5">
            <a:hueOff val="-6622584"/>
            <a:satOff val="26541"/>
            <a:lumOff val="5752"/>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0" tIns="0" rIns="152400" bIns="0" numCol="1" spcCol="1270" anchor="t" anchorCtr="0">
          <a:noAutofit/>
        </a:bodyPr>
        <a:lstStyle/>
        <a:p>
          <a:pPr marL="0" lvl="0" indent="0" algn="r" defTabSz="1066800">
            <a:lnSpc>
              <a:spcPct val="90000"/>
            </a:lnSpc>
            <a:spcBef>
              <a:spcPct val="0"/>
            </a:spcBef>
            <a:spcAft>
              <a:spcPct val="35000"/>
            </a:spcAft>
            <a:buNone/>
          </a:pPr>
          <a:r>
            <a:rPr lang="es-ES" sz="2400" b="1" kern="1200" dirty="0">
              <a:latin typeface="Calibri"/>
              <a:ea typeface="+mn-ea"/>
              <a:cs typeface="+mn-cs"/>
            </a:rPr>
            <a:t>Requisitos:</a:t>
          </a:r>
        </a:p>
        <a:p>
          <a:pPr marL="114300" lvl="1" indent="-114300" algn="just" defTabSz="622300">
            <a:lnSpc>
              <a:spcPct val="90000"/>
            </a:lnSpc>
            <a:spcBef>
              <a:spcPct val="0"/>
            </a:spcBef>
            <a:spcAft>
              <a:spcPct val="15000"/>
            </a:spcAft>
            <a:buFont typeface="+mj-lt"/>
            <a:buAutoNum type="alphaLcParenR"/>
          </a:pPr>
          <a:r>
            <a:rPr lang="es-CO" sz="1400" b="0" kern="1200" dirty="0">
              <a:latin typeface="Calibri" panose="020F0502020204030204"/>
              <a:ea typeface="+mn-ea"/>
              <a:cs typeface="+mn-cs"/>
            </a:rPr>
            <a:t>Contar con Contrato laboral directo con SAE a término indefinido.</a:t>
          </a:r>
          <a:endParaRPr lang="es-ES" sz="1400" b="0" kern="1200" dirty="0">
            <a:latin typeface="Calibri" panose="020F0502020204030204"/>
            <a:ea typeface="+mn-ea"/>
            <a:cs typeface="+mn-cs"/>
          </a:endParaRPr>
        </a:p>
        <a:p>
          <a:pPr marL="114300" lvl="1" indent="-114300" algn="just" defTabSz="622300">
            <a:lnSpc>
              <a:spcPct val="90000"/>
            </a:lnSpc>
            <a:spcBef>
              <a:spcPct val="0"/>
            </a:spcBef>
            <a:spcAft>
              <a:spcPct val="15000"/>
            </a:spcAft>
            <a:buFont typeface="+mj-lt"/>
            <a:buAutoNum type="alphaLcParenR"/>
          </a:pPr>
          <a:r>
            <a:rPr lang="es-ES" sz="1400" b="0" kern="1200" dirty="0">
              <a:latin typeface="Calibri" panose="020F0502020204030204"/>
              <a:ea typeface="+mn-ea"/>
              <a:cs typeface="+mn-cs"/>
            </a:rPr>
            <a:t>Contar con el registro en el momento del ingreso a SAE.</a:t>
          </a:r>
        </a:p>
        <a:p>
          <a:pPr marL="114300" lvl="1" indent="-114300" algn="just" defTabSz="622300">
            <a:lnSpc>
              <a:spcPct val="90000"/>
            </a:lnSpc>
            <a:spcBef>
              <a:spcPct val="0"/>
            </a:spcBef>
            <a:spcAft>
              <a:spcPct val="15000"/>
            </a:spcAft>
            <a:buFont typeface="+mj-lt"/>
            <a:buAutoNum type="alphaLcParenR"/>
          </a:pPr>
          <a:r>
            <a:rPr lang="es-ES" sz="1400" b="0" kern="1200" dirty="0">
              <a:latin typeface="Calibri" panose="020F0502020204030204"/>
              <a:ea typeface="+mn-ea"/>
              <a:cs typeface="+mn-cs"/>
            </a:rPr>
            <a:t>Exclusividad </a:t>
          </a:r>
          <a:r>
            <a:rPr lang="es-CO" sz="1400" b="0" kern="1200" dirty="0">
              <a:latin typeface="Calibri" panose="020F0502020204030204"/>
              <a:ea typeface="+mn-ea"/>
              <a:cs typeface="+mn-cs"/>
            </a:rPr>
            <a:t>para realizar los avalúos solamente para SAE o para quien SAE autorice.</a:t>
          </a:r>
          <a:endParaRPr lang="es-ES" sz="1400" b="0" kern="1200" dirty="0">
            <a:latin typeface="Calibri" panose="020F0502020204030204"/>
            <a:ea typeface="+mn-ea"/>
            <a:cs typeface="+mn-cs"/>
          </a:endParaRPr>
        </a:p>
        <a:p>
          <a:pPr marL="114300" lvl="1" indent="-114300" algn="just" defTabSz="622300">
            <a:lnSpc>
              <a:spcPct val="90000"/>
            </a:lnSpc>
            <a:spcBef>
              <a:spcPct val="0"/>
            </a:spcBef>
            <a:spcAft>
              <a:spcPct val="15000"/>
            </a:spcAft>
            <a:buFont typeface="+mj-lt"/>
            <a:buAutoNum type="alphaLcParenR"/>
          </a:pPr>
          <a:r>
            <a:rPr lang="es-ES" sz="1400" b="0" kern="1200" dirty="0">
              <a:latin typeface="Calibri" panose="020F0502020204030204"/>
              <a:ea typeface="+mn-ea"/>
              <a:cs typeface="+mn-cs"/>
            </a:rPr>
            <a:t>Permanencia en SAE durante el tiempo de vigencia de la actualización del Registro.</a:t>
          </a:r>
        </a:p>
      </dsp:txBody>
      <dsp:txXfrm rot="5400000">
        <a:off x="5622777" y="914222"/>
        <a:ext cx="2420439" cy="2742666"/>
      </dsp:txXfrm>
    </dsp:sp>
    <dsp:sp modelId="{E1009B4E-AF76-44AF-A5B6-E855628728D4}">
      <dsp:nvSpPr>
        <dsp:cNvPr id="0" name=""/>
        <dsp:cNvSpPr/>
      </dsp:nvSpPr>
      <dsp:spPr>
        <a:xfrm rot="16200000">
          <a:off x="7115860" y="1075335"/>
          <a:ext cx="4571110" cy="2420439"/>
        </a:xfrm>
        <a:prstGeom prst="flowChartManualOperation">
          <a:avLst/>
        </a:prstGeom>
        <a:solidFill>
          <a:schemeClr val="accent5">
            <a:hueOff val="-9933876"/>
            <a:satOff val="39811"/>
            <a:lumOff val="8628"/>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7800" tIns="0" rIns="177800" bIns="0" numCol="1" spcCol="1270" anchor="t" anchorCtr="0">
          <a:noAutofit/>
        </a:bodyPr>
        <a:lstStyle/>
        <a:p>
          <a:pPr marL="0" lvl="0" indent="0" algn="just" defTabSz="1244600">
            <a:lnSpc>
              <a:spcPct val="90000"/>
            </a:lnSpc>
            <a:spcBef>
              <a:spcPct val="0"/>
            </a:spcBef>
            <a:spcAft>
              <a:spcPct val="35000"/>
            </a:spcAft>
            <a:buFont typeface="+mj-lt"/>
            <a:buNone/>
          </a:pPr>
          <a:r>
            <a:rPr lang="es-ES" sz="2800" b="1" kern="1200" dirty="0">
              <a:solidFill>
                <a:prstClr val="white"/>
              </a:solidFill>
              <a:latin typeface="Calibri"/>
              <a:ea typeface="+mn-ea"/>
              <a:cs typeface="+mn-cs"/>
            </a:rPr>
            <a:t>Población Objetivo:</a:t>
          </a:r>
        </a:p>
        <a:p>
          <a:pPr marL="171450" lvl="1" indent="-171450" algn="just" defTabSz="800100">
            <a:lnSpc>
              <a:spcPct val="90000"/>
            </a:lnSpc>
            <a:spcBef>
              <a:spcPct val="0"/>
            </a:spcBef>
            <a:spcAft>
              <a:spcPct val="15000"/>
            </a:spcAft>
            <a:buFont typeface="+mj-lt"/>
            <a:buNone/>
          </a:pPr>
          <a:r>
            <a:rPr lang="es-ES" sz="1800" b="0" kern="1200" dirty="0">
              <a:latin typeface="Calibri" panose="020F0502020204030204"/>
              <a:ea typeface="+mn-ea"/>
              <a:cs typeface="+mn-cs"/>
            </a:rPr>
            <a:t>16 Trabajadores </a:t>
          </a:r>
        </a:p>
        <a:p>
          <a:pPr marL="114300" lvl="1" indent="-114300" algn="just" defTabSz="622300">
            <a:lnSpc>
              <a:spcPct val="90000"/>
            </a:lnSpc>
            <a:spcBef>
              <a:spcPct val="0"/>
            </a:spcBef>
            <a:spcAft>
              <a:spcPct val="15000"/>
            </a:spcAft>
            <a:buFont typeface="+mj-lt"/>
            <a:buAutoNum type="alphaLcParenR"/>
          </a:pPr>
          <a:endParaRPr lang="es-ES" sz="1400" b="0" kern="1200" dirty="0">
            <a:latin typeface="Calibri" panose="020F0502020204030204"/>
            <a:ea typeface="+mn-ea"/>
            <a:cs typeface="+mn-cs"/>
          </a:endParaRPr>
        </a:p>
      </dsp:txBody>
      <dsp:txXfrm rot="5400000">
        <a:off x="8191195" y="914222"/>
        <a:ext cx="2420439" cy="2742666"/>
      </dsp:txXfrm>
    </dsp:sp>
  </dsp:spTree>
</dsp:drawing>
</file>

<file path=ppt/diagrams/layout1.xml><?xml version="1.0" encoding="utf-8"?>
<dgm:layoutDef xmlns:dgm="http://schemas.openxmlformats.org/drawingml/2006/diagram" xmlns:a="http://schemas.openxmlformats.org/drawingml/2006/main" uniqueId="urn:microsoft.com/office/officeart/2005/8/layout/hList6">
  <dgm:title val=""/>
  <dgm:desc val=""/>
  <dgm:catLst>
    <dgm:cat type="list" pri="18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ptType="node" refType="h"/>
      <dgm:constr type="w" for="ch" ptType="node" refType="w"/>
      <dgm:constr type="primFontSz" for="ch" ptType="node" op="equ"/>
      <dgm:constr type="w" for="ch" forName="sibTrans" refType="w" fact="0.075"/>
    </dgm:constrLst>
    <dgm:ruleLst/>
    <dgm:forEach name="nodesForEach" axis="ch" ptType="node">
      <dgm:layoutNode name="node">
        <dgm:varLst>
          <dgm:bulletEnabled val="1"/>
        </dgm:varLst>
        <dgm:alg type="tx"/>
        <dgm:choose name="Name4">
          <dgm:if name="Name5" func="var" arg="dir" op="equ" val="norm">
            <dgm:shape xmlns:r="http://schemas.openxmlformats.org/officeDocument/2006/relationships" rot="-90" type="flowChartManualOperation" r:blip="">
              <dgm:adjLst/>
            </dgm:shape>
          </dgm:if>
          <dgm:else name="Name6">
            <dgm:shape xmlns:r="http://schemas.openxmlformats.org/officeDocument/2006/relationships" rot="90" type="flowChartManualOperation" r:blip="">
              <dgm:adjLst/>
            </dgm:shape>
          </dgm:else>
        </dgm:choose>
        <dgm:presOf axis="desOrSelf" ptType="node"/>
        <dgm:constrLst>
          <dgm:constr type="primFontSz" val="65"/>
          <dgm:constr type="tMarg"/>
          <dgm:constr type="bMarg"/>
          <dgm:constr type="lMarg" refType="primFontSz" fact="0.5"/>
          <dgm:constr type="rMarg" refType="lMarg"/>
        </dgm:constrLst>
        <dgm:ruleLst>
          <dgm:rule type="primFontSz" val="5" fact="NaN" max="NaN"/>
        </dgm:ruleLst>
      </dgm:layoutNode>
      <dgm:forEach name="sibTransForEach"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layout3.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hList6">
  <dgm:title val=""/>
  <dgm:desc val=""/>
  <dgm:catLst>
    <dgm:cat type="list" pri="18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ptType="node" refType="h"/>
      <dgm:constr type="w" for="ch" ptType="node" refType="w"/>
      <dgm:constr type="primFontSz" for="ch" ptType="node" op="equ"/>
      <dgm:constr type="w" for="ch" forName="sibTrans" refType="w" fact="0.075"/>
    </dgm:constrLst>
    <dgm:ruleLst/>
    <dgm:forEach name="nodesForEach" axis="ch" ptType="node">
      <dgm:layoutNode name="node">
        <dgm:varLst>
          <dgm:bulletEnabled val="1"/>
        </dgm:varLst>
        <dgm:alg type="tx"/>
        <dgm:choose name="Name4">
          <dgm:if name="Name5" func="var" arg="dir" op="equ" val="norm">
            <dgm:shape xmlns:r="http://schemas.openxmlformats.org/officeDocument/2006/relationships" rot="-90" type="flowChartManualOperation" r:blip="">
              <dgm:adjLst/>
            </dgm:shape>
          </dgm:if>
          <dgm:else name="Name6">
            <dgm:shape xmlns:r="http://schemas.openxmlformats.org/officeDocument/2006/relationships" rot="90" type="flowChartManualOperation" r:blip="">
              <dgm:adjLst/>
            </dgm:shape>
          </dgm:else>
        </dgm:choose>
        <dgm:presOf axis="desOrSelf" ptType="node"/>
        <dgm:constrLst>
          <dgm:constr type="primFontSz" val="65"/>
          <dgm:constr type="tMarg"/>
          <dgm:constr type="bMarg"/>
          <dgm:constr type="lMarg" refType="primFontSz" fact="0.5"/>
          <dgm:constr type="rMarg" refType="lMarg"/>
        </dgm:constrLst>
        <dgm:ruleLst>
          <dgm:rule type="primFontSz" val="5" fact="NaN" max="NaN"/>
        </dgm:ruleLst>
      </dgm:layoutNode>
      <dgm:forEach name="sibTransForEach"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vmlDrawing1.vml.rels><?xml version="1.0" encoding="UTF-8" standalone="yes"?>
<Relationships xmlns="http://schemas.openxmlformats.org/package/2006/relationships"><Relationship Id="rId1" Type="http://schemas.openxmlformats.org/officeDocument/2006/relationships/image" Target="../media/image10.emf"/></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685800" y="2130427"/>
            <a:ext cx="7772400" cy="1470025"/>
          </a:xfrm>
        </p:spPr>
        <p:txBody>
          <a:bodyPr/>
          <a:lstStyle/>
          <a:p>
            <a:r>
              <a:rPr lang="es-ES_tradnl"/>
              <a:t>Clic para editar título</a:t>
            </a:r>
            <a:endParaRPr lang="es-ES"/>
          </a:p>
        </p:txBody>
      </p:sp>
      <p:sp>
        <p:nvSpPr>
          <p:cNvPr id="3" name="Subtítulo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s-ES_tradnl"/>
              <a:t>Haga clic para modificar el estilo de subtítulo del patrón</a:t>
            </a:r>
            <a:endParaRPr lang="es-ES"/>
          </a:p>
        </p:txBody>
      </p:sp>
      <p:sp>
        <p:nvSpPr>
          <p:cNvPr id="4" name="Marcador de fecha 3"/>
          <p:cNvSpPr>
            <a:spLocks noGrp="1"/>
          </p:cNvSpPr>
          <p:nvPr>
            <p:ph type="dt" sz="half" idx="10"/>
          </p:nvPr>
        </p:nvSpPr>
        <p:spPr/>
        <p:txBody>
          <a:bodyPr/>
          <a:lstStyle/>
          <a:p>
            <a:fld id="{83FEBEB7-25AB-664A-96B3-95BD3AB0599F}" type="datetimeFigureOut">
              <a:rPr lang="es-ES" smtClean="0"/>
              <a:t>24/09/2019</a:t>
            </a:fld>
            <a:endParaRPr lang="es-ES"/>
          </a:p>
        </p:txBody>
      </p:sp>
      <p:sp>
        <p:nvSpPr>
          <p:cNvPr id="5" name="Marcador de pie de página 4"/>
          <p:cNvSpPr>
            <a:spLocks noGrp="1"/>
          </p:cNvSpPr>
          <p:nvPr>
            <p:ph type="ftr" sz="quarter" idx="11"/>
          </p:nvPr>
        </p:nvSpPr>
        <p:spPr/>
        <p:txBody>
          <a:bodyPr/>
          <a:lstStyle/>
          <a:p>
            <a:endParaRPr lang="es-ES"/>
          </a:p>
        </p:txBody>
      </p:sp>
      <p:sp>
        <p:nvSpPr>
          <p:cNvPr id="6" name="Marcador de número de diapositiva 5"/>
          <p:cNvSpPr>
            <a:spLocks noGrp="1"/>
          </p:cNvSpPr>
          <p:nvPr>
            <p:ph type="sldNum" sz="quarter" idx="12"/>
          </p:nvPr>
        </p:nvSpPr>
        <p:spPr/>
        <p:txBody>
          <a:bodyPr/>
          <a:lstStyle/>
          <a:p>
            <a:fld id="{8F70F9DA-11E8-C347-B57A-A65ED631A843}" type="slidenum">
              <a:rPr lang="es-ES" smtClean="0"/>
              <a:t>‹Nº›</a:t>
            </a:fld>
            <a:endParaRPr lang="es-ES"/>
          </a:p>
        </p:txBody>
      </p:sp>
    </p:spTree>
    <p:extLst>
      <p:ext uri="{BB962C8B-B14F-4D97-AF65-F5344CB8AC3E}">
        <p14:creationId xmlns:p14="http://schemas.microsoft.com/office/powerpoint/2010/main" val="35111500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_tradnl"/>
              <a:t>Clic para editar título</a:t>
            </a:r>
            <a:endParaRPr lang="es-ES"/>
          </a:p>
        </p:txBody>
      </p:sp>
      <p:sp>
        <p:nvSpPr>
          <p:cNvPr id="3" name="Marcador de contenido 2"/>
          <p:cNvSpPr>
            <a:spLocks noGrp="1"/>
          </p:cNvSpPr>
          <p:nvPr>
            <p:ph idx="1"/>
          </p:nvPr>
        </p:nvSpPr>
        <p:spPr/>
        <p:txBody>
          <a:body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4" name="Marcador de fecha 3"/>
          <p:cNvSpPr>
            <a:spLocks noGrp="1"/>
          </p:cNvSpPr>
          <p:nvPr>
            <p:ph type="dt" sz="half" idx="10"/>
          </p:nvPr>
        </p:nvSpPr>
        <p:spPr/>
        <p:txBody>
          <a:bodyPr/>
          <a:lstStyle/>
          <a:p>
            <a:fld id="{83FEBEB7-25AB-664A-96B3-95BD3AB0599F}" type="datetimeFigureOut">
              <a:rPr lang="es-ES" smtClean="0"/>
              <a:t>24/09/2019</a:t>
            </a:fld>
            <a:endParaRPr lang="es-ES"/>
          </a:p>
        </p:txBody>
      </p:sp>
      <p:sp>
        <p:nvSpPr>
          <p:cNvPr id="5" name="Marcador de pie de página 4"/>
          <p:cNvSpPr>
            <a:spLocks noGrp="1"/>
          </p:cNvSpPr>
          <p:nvPr>
            <p:ph type="ftr" sz="quarter" idx="11"/>
          </p:nvPr>
        </p:nvSpPr>
        <p:spPr/>
        <p:txBody>
          <a:bodyPr/>
          <a:lstStyle/>
          <a:p>
            <a:endParaRPr lang="es-ES"/>
          </a:p>
        </p:txBody>
      </p:sp>
      <p:sp>
        <p:nvSpPr>
          <p:cNvPr id="6" name="Marcador de número de diapositiva 5"/>
          <p:cNvSpPr>
            <a:spLocks noGrp="1"/>
          </p:cNvSpPr>
          <p:nvPr>
            <p:ph type="sldNum" sz="quarter" idx="12"/>
          </p:nvPr>
        </p:nvSpPr>
        <p:spPr/>
        <p:txBody>
          <a:bodyPr/>
          <a:lstStyle/>
          <a:p>
            <a:fld id="{8F70F9DA-11E8-C347-B57A-A65ED631A843}" type="slidenum">
              <a:rPr lang="es-ES" smtClean="0"/>
              <a:t>‹Nº›</a:t>
            </a:fld>
            <a:endParaRPr lang="es-ES"/>
          </a:p>
        </p:txBody>
      </p:sp>
    </p:spTree>
    <p:extLst>
      <p:ext uri="{BB962C8B-B14F-4D97-AF65-F5344CB8AC3E}">
        <p14:creationId xmlns:p14="http://schemas.microsoft.com/office/powerpoint/2010/main" val="41713817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p:cNvSpPr>
            <a:spLocks noGrp="1"/>
          </p:cNvSpPr>
          <p:nvPr>
            <p:ph type="title"/>
          </p:nvPr>
        </p:nvSpPr>
        <p:spPr>
          <a:xfrm>
            <a:off x="722313" y="4406902"/>
            <a:ext cx="7772400" cy="1362075"/>
          </a:xfrm>
        </p:spPr>
        <p:txBody>
          <a:bodyPr anchor="t"/>
          <a:lstStyle>
            <a:lvl1pPr algn="l">
              <a:defRPr sz="3000" b="1" cap="all"/>
            </a:lvl1pPr>
          </a:lstStyle>
          <a:p>
            <a:r>
              <a:rPr lang="es-ES_tradnl"/>
              <a:t>Clic para editar título</a:t>
            </a:r>
            <a:endParaRPr lang="es-ES"/>
          </a:p>
        </p:txBody>
      </p:sp>
      <p:sp>
        <p:nvSpPr>
          <p:cNvPr id="3" name="Marcador de texto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s-ES_tradnl"/>
              <a:t>Haga clic para modificar el estilo de texto del patrón</a:t>
            </a:r>
          </a:p>
        </p:txBody>
      </p:sp>
      <p:sp>
        <p:nvSpPr>
          <p:cNvPr id="4" name="Marcador de fecha 3"/>
          <p:cNvSpPr>
            <a:spLocks noGrp="1"/>
          </p:cNvSpPr>
          <p:nvPr>
            <p:ph type="dt" sz="half" idx="10"/>
          </p:nvPr>
        </p:nvSpPr>
        <p:spPr/>
        <p:txBody>
          <a:bodyPr/>
          <a:lstStyle/>
          <a:p>
            <a:fld id="{83FEBEB7-25AB-664A-96B3-95BD3AB0599F}" type="datetimeFigureOut">
              <a:rPr lang="es-ES" smtClean="0"/>
              <a:t>24/09/2019</a:t>
            </a:fld>
            <a:endParaRPr lang="es-ES"/>
          </a:p>
        </p:txBody>
      </p:sp>
      <p:sp>
        <p:nvSpPr>
          <p:cNvPr id="5" name="Marcador de pie de página 4"/>
          <p:cNvSpPr>
            <a:spLocks noGrp="1"/>
          </p:cNvSpPr>
          <p:nvPr>
            <p:ph type="ftr" sz="quarter" idx="11"/>
          </p:nvPr>
        </p:nvSpPr>
        <p:spPr/>
        <p:txBody>
          <a:bodyPr/>
          <a:lstStyle/>
          <a:p>
            <a:endParaRPr lang="es-ES"/>
          </a:p>
        </p:txBody>
      </p:sp>
      <p:sp>
        <p:nvSpPr>
          <p:cNvPr id="6" name="Marcador de número de diapositiva 5"/>
          <p:cNvSpPr>
            <a:spLocks noGrp="1"/>
          </p:cNvSpPr>
          <p:nvPr>
            <p:ph type="sldNum" sz="quarter" idx="12"/>
          </p:nvPr>
        </p:nvSpPr>
        <p:spPr/>
        <p:txBody>
          <a:bodyPr/>
          <a:lstStyle/>
          <a:p>
            <a:fld id="{8F70F9DA-11E8-C347-B57A-A65ED631A843}" type="slidenum">
              <a:rPr lang="es-ES" smtClean="0"/>
              <a:t>‹Nº›</a:t>
            </a:fld>
            <a:endParaRPr lang="es-ES"/>
          </a:p>
        </p:txBody>
      </p:sp>
    </p:spTree>
    <p:extLst>
      <p:ext uri="{BB962C8B-B14F-4D97-AF65-F5344CB8AC3E}">
        <p14:creationId xmlns:p14="http://schemas.microsoft.com/office/powerpoint/2010/main" val="82727989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_tradnl"/>
              <a:t>Clic para editar título</a:t>
            </a:r>
            <a:endParaRPr lang="es-ES"/>
          </a:p>
        </p:txBody>
      </p:sp>
      <p:sp>
        <p:nvSpPr>
          <p:cNvPr id="3" name="Marcador de contenido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4" name="Marcador de contenido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5" name="Marcador de fecha 4"/>
          <p:cNvSpPr>
            <a:spLocks noGrp="1"/>
          </p:cNvSpPr>
          <p:nvPr>
            <p:ph type="dt" sz="half" idx="10"/>
          </p:nvPr>
        </p:nvSpPr>
        <p:spPr/>
        <p:txBody>
          <a:bodyPr/>
          <a:lstStyle/>
          <a:p>
            <a:fld id="{83FEBEB7-25AB-664A-96B3-95BD3AB0599F}" type="datetimeFigureOut">
              <a:rPr lang="es-ES" smtClean="0"/>
              <a:t>24/09/2019</a:t>
            </a:fld>
            <a:endParaRPr lang="es-ES"/>
          </a:p>
        </p:txBody>
      </p:sp>
      <p:sp>
        <p:nvSpPr>
          <p:cNvPr id="6" name="Marcador de pie de página 5"/>
          <p:cNvSpPr>
            <a:spLocks noGrp="1"/>
          </p:cNvSpPr>
          <p:nvPr>
            <p:ph type="ftr" sz="quarter" idx="11"/>
          </p:nvPr>
        </p:nvSpPr>
        <p:spPr/>
        <p:txBody>
          <a:bodyPr/>
          <a:lstStyle/>
          <a:p>
            <a:endParaRPr lang="es-ES"/>
          </a:p>
        </p:txBody>
      </p:sp>
      <p:sp>
        <p:nvSpPr>
          <p:cNvPr id="7" name="Marcador de número de diapositiva 6"/>
          <p:cNvSpPr>
            <a:spLocks noGrp="1"/>
          </p:cNvSpPr>
          <p:nvPr>
            <p:ph type="sldNum" sz="quarter" idx="12"/>
          </p:nvPr>
        </p:nvSpPr>
        <p:spPr/>
        <p:txBody>
          <a:bodyPr/>
          <a:lstStyle/>
          <a:p>
            <a:fld id="{8F70F9DA-11E8-C347-B57A-A65ED631A843}" type="slidenum">
              <a:rPr lang="es-ES" smtClean="0"/>
              <a:t>‹Nº›</a:t>
            </a:fld>
            <a:endParaRPr lang="es-ES"/>
          </a:p>
        </p:txBody>
      </p:sp>
    </p:spTree>
    <p:extLst>
      <p:ext uri="{BB962C8B-B14F-4D97-AF65-F5344CB8AC3E}">
        <p14:creationId xmlns:p14="http://schemas.microsoft.com/office/powerpoint/2010/main" val="12770338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lvl1pPr>
              <a:defRPr/>
            </a:lvl1pPr>
          </a:lstStyle>
          <a:p>
            <a:r>
              <a:rPr lang="es-ES_tradnl"/>
              <a:t>Clic para editar título</a:t>
            </a:r>
            <a:endParaRPr lang="es-ES"/>
          </a:p>
        </p:txBody>
      </p:sp>
      <p:sp>
        <p:nvSpPr>
          <p:cNvPr id="3" name="Marcador de texto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s-ES_tradnl"/>
              <a:t>Haga clic para modificar el estilo de texto del patrón</a:t>
            </a:r>
          </a:p>
        </p:txBody>
      </p:sp>
      <p:sp>
        <p:nvSpPr>
          <p:cNvPr id="4" name="Marcador de contenido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5" name="Marcador de texto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s-ES_tradnl"/>
              <a:t>Haga clic para modificar el estilo de texto del patrón</a:t>
            </a:r>
          </a:p>
        </p:txBody>
      </p:sp>
      <p:sp>
        <p:nvSpPr>
          <p:cNvPr id="6" name="Marcador de contenido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7" name="Marcador de fecha 6"/>
          <p:cNvSpPr>
            <a:spLocks noGrp="1"/>
          </p:cNvSpPr>
          <p:nvPr>
            <p:ph type="dt" sz="half" idx="10"/>
          </p:nvPr>
        </p:nvSpPr>
        <p:spPr/>
        <p:txBody>
          <a:bodyPr/>
          <a:lstStyle/>
          <a:p>
            <a:fld id="{83FEBEB7-25AB-664A-96B3-95BD3AB0599F}" type="datetimeFigureOut">
              <a:rPr lang="es-ES" smtClean="0"/>
              <a:t>24/09/2019</a:t>
            </a:fld>
            <a:endParaRPr lang="es-ES"/>
          </a:p>
        </p:txBody>
      </p:sp>
      <p:sp>
        <p:nvSpPr>
          <p:cNvPr id="8" name="Marcador de pie de página 7"/>
          <p:cNvSpPr>
            <a:spLocks noGrp="1"/>
          </p:cNvSpPr>
          <p:nvPr>
            <p:ph type="ftr" sz="quarter" idx="11"/>
          </p:nvPr>
        </p:nvSpPr>
        <p:spPr/>
        <p:txBody>
          <a:bodyPr/>
          <a:lstStyle/>
          <a:p>
            <a:endParaRPr lang="es-ES"/>
          </a:p>
        </p:txBody>
      </p:sp>
      <p:sp>
        <p:nvSpPr>
          <p:cNvPr id="9" name="Marcador de número de diapositiva 8"/>
          <p:cNvSpPr>
            <a:spLocks noGrp="1"/>
          </p:cNvSpPr>
          <p:nvPr>
            <p:ph type="sldNum" sz="quarter" idx="12"/>
          </p:nvPr>
        </p:nvSpPr>
        <p:spPr/>
        <p:txBody>
          <a:bodyPr/>
          <a:lstStyle/>
          <a:p>
            <a:fld id="{8F70F9DA-11E8-C347-B57A-A65ED631A843}" type="slidenum">
              <a:rPr lang="es-ES" smtClean="0"/>
              <a:t>‹Nº›</a:t>
            </a:fld>
            <a:endParaRPr lang="es-ES"/>
          </a:p>
        </p:txBody>
      </p:sp>
    </p:spTree>
    <p:extLst>
      <p:ext uri="{BB962C8B-B14F-4D97-AF65-F5344CB8AC3E}">
        <p14:creationId xmlns:p14="http://schemas.microsoft.com/office/powerpoint/2010/main" val="131022523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_tradnl"/>
              <a:t>Clic para editar título</a:t>
            </a:r>
            <a:endParaRPr lang="es-ES"/>
          </a:p>
        </p:txBody>
      </p:sp>
      <p:sp>
        <p:nvSpPr>
          <p:cNvPr id="3" name="Marcador de fecha 2"/>
          <p:cNvSpPr>
            <a:spLocks noGrp="1"/>
          </p:cNvSpPr>
          <p:nvPr>
            <p:ph type="dt" sz="half" idx="10"/>
          </p:nvPr>
        </p:nvSpPr>
        <p:spPr/>
        <p:txBody>
          <a:bodyPr/>
          <a:lstStyle/>
          <a:p>
            <a:fld id="{83FEBEB7-25AB-664A-96B3-95BD3AB0599F}" type="datetimeFigureOut">
              <a:rPr lang="es-ES" smtClean="0"/>
              <a:t>24/09/2019</a:t>
            </a:fld>
            <a:endParaRPr lang="es-ES"/>
          </a:p>
        </p:txBody>
      </p:sp>
      <p:sp>
        <p:nvSpPr>
          <p:cNvPr id="4" name="Marcador de pie de página 3"/>
          <p:cNvSpPr>
            <a:spLocks noGrp="1"/>
          </p:cNvSpPr>
          <p:nvPr>
            <p:ph type="ftr" sz="quarter" idx="11"/>
          </p:nvPr>
        </p:nvSpPr>
        <p:spPr/>
        <p:txBody>
          <a:bodyPr/>
          <a:lstStyle/>
          <a:p>
            <a:endParaRPr lang="es-ES"/>
          </a:p>
        </p:txBody>
      </p:sp>
      <p:sp>
        <p:nvSpPr>
          <p:cNvPr id="5" name="Marcador de número de diapositiva 4"/>
          <p:cNvSpPr>
            <a:spLocks noGrp="1"/>
          </p:cNvSpPr>
          <p:nvPr>
            <p:ph type="sldNum" sz="quarter" idx="12"/>
          </p:nvPr>
        </p:nvSpPr>
        <p:spPr/>
        <p:txBody>
          <a:bodyPr/>
          <a:lstStyle/>
          <a:p>
            <a:fld id="{8F70F9DA-11E8-C347-B57A-A65ED631A843}" type="slidenum">
              <a:rPr lang="es-ES" smtClean="0"/>
              <a:t>‹Nº›</a:t>
            </a:fld>
            <a:endParaRPr lang="es-ES"/>
          </a:p>
        </p:txBody>
      </p:sp>
    </p:spTree>
    <p:extLst>
      <p:ext uri="{BB962C8B-B14F-4D97-AF65-F5344CB8AC3E}">
        <p14:creationId xmlns:p14="http://schemas.microsoft.com/office/powerpoint/2010/main" val="63361942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p:cNvSpPr>
            <a:spLocks noGrp="1"/>
          </p:cNvSpPr>
          <p:nvPr>
            <p:ph type="dt" sz="half" idx="10"/>
          </p:nvPr>
        </p:nvSpPr>
        <p:spPr/>
        <p:txBody>
          <a:bodyPr/>
          <a:lstStyle/>
          <a:p>
            <a:fld id="{83FEBEB7-25AB-664A-96B3-95BD3AB0599F}" type="datetimeFigureOut">
              <a:rPr lang="es-ES" smtClean="0"/>
              <a:t>24/09/2019</a:t>
            </a:fld>
            <a:endParaRPr lang="es-ES"/>
          </a:p>
        </p:txBody>
      </p:sp>
      <p:sp>
        <p:nvSpPr>
          <p:cNvPr id="3" name="Marcador de pie de página 2"/>
          <p:cNvSpPr>
            <a:spLocks noGrp="1"/>
          </p:cNvSpPr>
          <p:nvPr>
            <p:ph type="ftr" sz="quarter" idx="11"/>
          </p:nvPr>
        </p:nvSpPr>
        <p:spPr/>
        <p:txBody>
          <a:bodyPr/>
          <a:lstStyle/>
          <a:p>
            <a:endParaRPr lang="es-ES"/>
          </a:p>
        </p:txBody>
      </p:sp>
      <p:sp>
        <p:nvSpPr>
          <p:cNvPr id="4" name="Marcador de número de diapositiva 3"/>
          <p:cNvSpPr>
            <a:spLocks noGrp="1"/>
          </p:cNvSpPr>
          <p:nvPr>
            <p:ph type="sldNum" sz="quarter" idx="12"/>
          </p:nvPr>
        </p:nvSpPr>
        <p:spPr/>
        <p:txBody>
          <a:bodyPr/>
          <a:lstStyle/>
          <a:p>
            <a:fld id="{8F70F9DA-11E8-C347-B57A-A65ED631A843}" type="slidenum">
              <a:rPr lang="es-ES" smtClean="0"/>
              <a:t>‹Nº›</a:t>
            </a:fld>
            <a:endParaRPr lang="es-ES"/>
          </a:p>
        </p:txBody>
      </p:sp>
    </p:spTree>
    <p:extLst>
      <p:ext uri="{BB962C8B-B14F-4D97-AF65-F5344CB8AC3E}">
        <p14:creationId xmlns:p14="http://schemas.microsoft.com/office/powerpoint/2010/main" val="189255484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457201" y="273050"/>
            <a:ext cx="3008313" cy="1162050"/>
          </a:xfrm>
        </p:spPr>
        <p:txBody>
          <a:bodyPr anchor="b"/>
          <a:lstStyle>
            <a:lvl1pPr algn="l">
              <a:defRPr sz="1500" b="1"/>
            </a:lvl1pPr>
          </a:lstStyle>
          <a:p>
            <a:r>
              <a:rPr lang="es-ES_tradnl"/>
              <a:t>Clic para editar título</a:t>
            </a:r>
            <a:endParaRPr lang="es-ES"/>
          </a:p>
        </p:txBody>
      </p:sp>
      <p:sp>
        <p:nvSpPr>
          <p:cNvPr id="3" name="Marcador de contenido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4" name="Marcador de texto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s-ES_tradnl"/>
              <a:t>Haga clic para modificar el estilo de texto del patrón</a:t>
            </a:r>
          </a:p>
        </p:txBody>
      </p:sp>
      <p:sp>
        <p:nvSpPr>
          <p:cNvPr id="5" name="Marcador de fecha 4"/>
          <p:cNvSpPr>
            <a:spLocks noGrp="1"/>
          </p:cNvSpPr>
          <p:nvPr>
            <p:ph type="dt" sz="half" idx="10"/>
          </p:nvPr>
        </p:nvSpPr>
        <p:spPr/>
        <p:txBody>
          <a:bodyPr/>
          <a:lstStyle/>
          <a:p>
            <a:fld id="{83FEBEB7-25AB-664A-96B3-95BD3AB0599F}" type="datetimeFigureOut">
              <a:rPr lang="es-ES" smtClean="0"/>
              <a:t>24/09/2019</a:t>
            </a:fld>
            <a:endParaRPr lang="es-ES"/>
          </a:p>
        </p:txBody>
      </p:sp>
      <p:sp>
        <p:nvSpPr>
          <p:cNvPr id="6" name="Marcador de pie de página 5"/>
          <p:cNvSpPr>
            <a:spLocks noGrp="1"/>
          </p:cNvSpPr>
          <p:nvPr>
            <p:ph type="ftr" sz="quarter" idx="11"/>
          </p:nvPr>
        </p:nvSpPr>
        <p:spPr/>
        <p:txBody>
          <a:bodyPr/>
          <a:lstStyle/>
          <a:p>
            <a:endParaRPr lang="es-ES"/>
          </a:p>
        </p:txBody>
      </p:sp>
      <p:sp>
        <p:nvSpPr>
          <p:cNvPr id="7" name="Marcador de número de diapositiva 6"/>
          <p:cNvSpPr>
            <a:spLocks noGrp="1"/>
          </p:cNvSpPr>
          <p:nvPr>
            <p:ph type="sldNum" sz="quarter" idx="12"/>
          </p:nvPr>
        </p:nvSpPr>
        <p:spPr/>
        <p:txBody>
          <a:bodyPr/>
          <a:lstStyle/>
          <a:p>
            <a:fld id="{8F70F9DA-11E8-C347-B57A-A65ED631A843}" type="slidenum">
              <a:rPr lang="es-ES" smtClean="0"/>
              <a:t>‹Nº›</a:t>
            </a:fld>
            <a:endParaRPr lang="es-ES"/>
          </a:p>
        </p:txBody>
      </p:sp>
    </p:spTree>
    <p:extLst>
      <p:ext uri="{BB962C8B-B14F-4D97-AF65-F5344CB8AC3E}">
        <p14:creationId xmlns:p14="http://schemas.microsoft.com/office/powerpoint/2010/main" val="202199896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1792288" y="4800600"/>
            <a:ext cx="5486400" cy="566738"/>
          </a:xfrm>
        </p:spPr>
        <p:txBody>
          <a:bodyPr anchor="b"/>
          <a:lstStyle>
            <a:lvl1pPr algn="l">
              <a:defRPr sz="1500" b="1"/>
            </a:lvl1pPr>
          </a:lstStyle>
          <a:p>
            <a:r>
              <a:rPr lang="es-ES_tradnl"/>
              <a:t>Clic para editar título</a:t>
            </a:r>
            <a:endParaRPr lang="es-ES"/>
          </a:p>
        </p:txBody>
      </p:sp>
      <p:sp>
        <p:nvSpPr>
          <p:cNvPr id="3" name="Marcador de posición de imagen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s-ES"/>
          </a:p>
        </p:txBody>
      </p:sp>
      <p:sp>
        <p:nvSpPr>
          <p:cNvPr id="4" name="Marcador de texto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s-ES_tradnl"/>
              <a:t>Haga clic para modificar el estilo de texto del patrón</a:t>
            </a:r>
          </a:p>
        </p:txBody>
      </p:sp>
      <p:sp>
        <p:nvSpPr>
          <p:cNvPr id="5" name="Marcador de fecha 4"/>
          <p:cNvSpPr>
            <a:spLocks noGrp="1"/>
          </p:cNvSpPr>
          <p:nvPr>
            <p:ph type="dt" sz="half" idx="10"/>
          </p:nvPr>
        </p:nvSpPr>
        <p:spPr/>
        <p:txBody>
          <a:bodyPr/>
          <a:lstStyle/>
          <a:p>
            <a:fld id="{83FEBEB7-25AB-664A-96B3-95BD3AB0599F}" type="datetimeFigureOut">
              <a:rPr lang="es-ES" smtClean="0"/>
              <a:t>24/09/2019</a:t>
            </a:fld>
            <a:endParaRPr lang="es-ES"/>
          </a:p>
        </p:txBody>
      </p:sp>
      <p:sp>
        <p:nvSpPr>
          <p:cNvPr id="6" name="Marcador de pie de página 5"/>
          <p:cNvSpPr>
            <a:spLocks noGrp="1"/>
          </p:cNvSpPr>
          <p:nvPr>
            <p:ph type="ftr" sz="quarter" idx="11"/>
          </p:nvPr>
        </p:nvSpPr>
        <p:spPr/>
        <p:txBody>
          <a:bodyPr/>
          <a:lstStyle/>
          <a:p>
            <a:endParaRPr lang="es-ES"/>
          </a:p>
        </p:txBody>
      </p:sp>
      <p:sp>
        <p:nvSpPr>
          <p:cNvPr id="7" name="Marcador de número de diapositiva 6"/>
          <p:cNvSpPr>
            <a:spLocks noGrp="1"/>
          </p:cNvSpPr>
          <p:nvPr>
            <p:ph type="sldNum" sz="quarter" idx="12"/>
          </p:nvPr>
        </p:nvSpPr>
        <p:spPr/>
        <p:txBody>
          <a:bodyPr/>
          <a:lstStyle/>
          <a:p>
            <a:fld id="{8F70F9DA-11E8-C347-B57A-A65ED631A843}" type="slidenum">
              <a:rPr lang="es-ES" smtClean="0"/>
              <a:t>‹Nº›</a:t>
            </a:fld>
            <a:endParaRPr lang="es-ES"/>
          </a:p>
        </p:txBody>
      </p:sp>
    </p:spTree>
    <p:extLst>
      <p:ext uri="{BB962C8B-B14F-4D97-AF65-F5344CB8AC3E}">
        <p14:creationId xmlns:p14="http://schemas.microsoft.com/office/powerpoint/2010/main" val="329821705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_tradnl"/>
              <a:t>Clic para editar título</a:t>
            </a:r>
            <a:endParaRPr lang="es-ES"/>
          </a:p>
        </p:txBody>
      </p:sp>
      <p:sp>
        <p:nvSpPr>
          <p:cNvPr id="3" name="Marcador de texto vertical 2"/>
          <p:cNvSpPr>
            <a:spLocks noGrp="1"/>
          </p:cNvSpPr>
          <p:nvPr>
            <p:ph type="body" orient="vert" idx="1"/>
          </p:nvPr>
        </p:nvSpPr>
        <p:spPr/>
        <p:txBody>
          <a:bodyPr vert="eaVert"/>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4" name="Marcador de fecha 3"/>
          <p:cNvSpPr>
            <a:spLocks noGrp="1"/>
          </p:cNvSpPr>
          <p:nvPr>
            <p:ph type="dt" sz="half" idx="10"/>
          </p:nvPr>
        </p:nvSpPr>
        <p:spPr/>
        <p:txBody>
          <a:bodyPr/>
          <a:lstStyle/>
          <a:p>
            <a:fld id="{83FEBEB7-25AB-664A-96B3-95BD3AB0599F}" type="datetimeFigureOut">
              <a:rPr lang="es-ES" smtClean="0"/>
              <a:t>24/09/2019</a:t>
            </a:fld>
            <a:endParaRPr lang="es-ES"/>
          </a:p>
        </p:txBody>
      </p:sp>
      <p:sp>
        <p:nvSpPr>
          <p:cNvPr id="5" name="Marcador de pie de página 4"/>
          <p:cNvSpPr>
            <a:spLocks noGrp="1"/>
          </p:cNvSpPr>
          <p:nvPr>
            <p:ph type="ftr" sz="quarter" idx="11"/>
          </p:nvPr>
        </p:nvSpPr>
        <p:spPr/>
        <p:txBody>
          <a:bodyPr/>
          <a:lstStyle/>
          <a:p>
            <a:endParaRPr lang="es-ES"/>
          </a:p>
        </p:txBody>
      </p:sp>
      <p:sp>
        <p:nvSpPr>
          <p:cNvPr id="6" name="Marcador de número de diapositiva 5"/>
          <p:cNvSpPr>
            <a:spLocks noGrp="1"/>
          </p:cNvSpPr>
          <p:nvPr>
            <p:ph type="sldNum" sz="quarter" idx="12"/>
          </p:nvPr>
        </p:nvSpPr>
        <p:spPr/>
        <p:txBody>
          <a:bodyPr/>
          <a:lstStyle/>
          <a:p>
            <a:fld id="{8F70F9DA-11E8-C347-B57A-A65ED631A843}" type="slidenum">
              <a:rPr lang="es-ES" smtClean="0"/>
              <a:t>‹Nº›</a:t>
            </a:fld>
            <a:endParaRPr lang="es-ES"/>
          </a:p>
        </p:txBody>
      </p:sp>
    </p:spTree>
    <p:extLst>
      <p:ext uri="{BB962C8B-B14F-4D97-AF65-F5344CB8AC3E}">
        <p14:creationId xmlns:p14="http://schemas.microsoft.com/office/powerpoint/2010/main" val="330349800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6629400" y="274640"/>
            <a:ext cx="2057400" cy="5851525"/>
          </a:xfrm>
        </p:spPr>
        <p:txBody>
          <a:bodyPr vert="eaVert"/>
          <a:lstStyle/>
          <a:p>
            <a:r>
              <a:rPr lang="es-ES_tradnl"/>
              <a:t>Clic para editar título</a:t>
            </a:r>
            <a:endParaRPr lang="es-ES"/>
          </a:p>
        </p:txBody>
      </p:sp>
      <p:sp>
        <p:nvSpPr>
          <p:cNvPr id="3" name="Marcador de texto vertical 2"/>
          <p:cNvSpPr>
            <a:spLocks noGrp="1"/>
          </p:cNvSpPr>
          <p:nvPr>
            <p:ph type="body" orient="vert" idx="1"/>
          </p:nvPr>
        </p:nvSpPr>
        <p:spPr>
          <a:xfrm>
            <a:off x="457200" y="274640"/>
            <a:ext cx="6019800" cy="5851525"/>
          </a:xfrm>
        </p:spPr>
        <p:txBody>
          <a:bodyPr vert="eaVert"/>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4" name="Marcador de fecha 3"/>
          <p:cNvSpPr>
            <a:spLocks noGrp="1"/>
          </p:cNvSpPr>
          <p:nvPr>
            <p:ph type="dt" sz="half" idx="10"/>
          </p:nvPr>
        </p:nvSpPr>
        <p:spPr/>
        <p:txBody>
          <a:bodyPr/>
          <a:lstStyle/>
          <a:p>
            <a:fld id="{83FEBEB7-25AB-664A-96B3-95BD3AB0599F}" type="datetimeFigureOut">
              <a:rPr lang="es-ES" smtClean="0"/>
              <a:t>24/09/2019</a:t>
            </a:fld>
            <a:endParaRPr lang="es-ES"/>
          </a:p>
        </p:txBody>
      </p:sp>
      <p:sp>
        <p:nvSpPr>
          <p:cNvPr id="5" name="Marcador de pie de página 4"/>
          <p:cNvSpPr>
            <a:spLocks noGrp="1"/>
          </p:cNvSpPr>
          <p:nvPr>
            <p:ph type="ftr" sz="quarter" idx="11"/>
          </p:nvPr>
        </p:nvSpPr>
        <p:spPr/>
        <p:txBody>
          <a:bodyPr/>
          <a:lstStyle/>
          <a:p>
            <a:endParaRPr lang="es-ES"/>
          </a:p>
        </p:txBody>
      </p:sp>
      <p:sp>
        <p:nvSpPr>
          <p:cNvPr id="6" name="Marcador de número de diapositiva 5"/>
          <p:cNvSpPr>
            <a:spLocks noGrp="1"/>
          </p:cNvSpPr>
          <p:nvPr>
            <p:ph type="sldNum" sz="quarter" idx="12"/>
          </p:nvPr>
        </p:nvSpPr>
        <p:spPr/>
        <p:txBody>
          <a:bodyPr/>
          <a:lstStyle/>
          <a:p>
            <a:fld id="{8F70F9DA-11E8-C347-B57A-A65ED631A843}" type="slidenum">
              <a:rPr lang="es-ES" smtClean="0"/>
              <a:t>‹Nº›</a:t>
            </a:fld>
            <a:endParaRPr lang="es-ES"/>
          </a:p>
        </p:txBody>
      </p:sp>
    </p:spTree>
    <p:extLst>
      <p:ext uri="{BB962C8B-B14F-4D97-AF65-F5344CB8AC3E}">
        <p14:creationId xmlns:p14="http://schemas.microsoft.com/office/powerpoint/2010/main" val="206925790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s-ES_tradnl"/>
              <a:t>Clic para editar título</a:t>
            </a:r>
            <a:endParaRPr lang="es-ES"/>
          </a:p>
        </p:txBody>
      </p:sp>
      <p:sp>
        <p:nvSpPr>
          <p:cNvPr id="3" name="Marcador de texto 2"/>
          <p:cNvSpPr>
            <a:spLocks noGrp="1"/>
          </p:cNvSpPr>
          <p:nvPr>
            <p:ph type="body" idx="1"/>
          </p:nvPr>
        </p:nvSpPr>
        <p:spPr>
          <a:xfrm>
            <a:off x="457200" y="1600202"/>
            <a:ext cx="8229600" cy="4525963"/>
          </a:xfrm>
          <a:prstGeom prst="rect">
            <a:avLst/>
          </a:prstGeom>
        </p:spPr>
        <p:txBody>
          <a:bodyPr vert="horz" lIns="91440" tIns="45720" rIns="91440" bIns="45720" rtlCol="0">
            <a:normAutofit/>
          </a:body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4" name="Marcador de fecha 3"/>
          <p:cNvSpPr>
            <a:spLocks noGrp="1"/>
          </p:cNvSpPr>
          <p:nvPr>
            <p:ph type="dt" sz="half" idx="2"/>
          </p:nvPr>
        </p:nvSpPr>
        <p:spPr>
          <a:xfrm>
            <a:off x="457200" y="6356352"/>
            <a:ext cx="2133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83FEBEB7-25AB-664A-96B3-95BD3AB0599F}" type="datetimeFigureOut">
              <a:rPr lang="es-ES" smtClean="0"/>
              <a:t>24/09/2019</a:t>
            </a:fld>
            <a:endParaRPr lang="es-ES"/>
          </a:p>
        </p:txBody>
      </p:sp>
      <p:sp>
        <p:nvSpPr>
          <p:cNvPr id="5" name="Marcador de pie de página 4"/>
          <p:cNvSpPr>
            <a:spLocks noGrp="1"/>
          </p:cNvSpPr>
          <p:nvPr>
            <p:ph type="ftr" sz="quarter" idx="3"/>
          </p:nvPr>
        </p:nvSpPr>
        <p:spPr>
          <a:xfrm>
            <a:off x="3124200" y="6356352"/>
            <a:ext cx="28956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s-ES"/>
          </a:p>
        </p:txBody>
      </p:sp>
      <p:sp>
        <p:nvSpPr>
          <p:cNvPr id="6" name="Marcador de número de diapositiva 5"/>
          <p:cNvSpPr>
            <a:spLocks noGrp="1"/>
          </p:cNvSpPr>
          <p:nvPr>
            <p:ph type="sldNum" sz="quarter" idx="4"/>
          </p:nvPr>
        </p:nvSpPr>
        <p:spPr>
          <a:xfrm>
            <a:off x="6553200" y="6356352"/>
            <a:ext cx="2133600"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8F70F9DA-11E8-C347-B57A-A65ED631A843}" type="slidenum">
              <a:rPr lang="es-ES" smtClean="0"/>
              <a:t>‹Nº›</a:t>
            </a:fld>
            <a:endParaRPr lang="es-ES"/>
          </a:p>
        </p:txBody>
      </p:sp>
    </p:spTree>
    <p:extLst>
      <p:ext uri="{BB962C8B-B14F-4D97-AF65-F5344CB8AC3E}">
        <p14:creationId xmlns:p14="http://schemas.microsoft.com/office/powerpoint/2010/main" val="68217601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342900" rtl="0" eaLnBrk="1" latinLnBrk="0" hangingPunct="1">
        <a:spcBef>
          <a:spcPct val="0"/>
        </a:spcBef>
        <a:buNone/>
        <a:defRPr sz="33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es-ES"/>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2.xml"/><Relationship Id="rId5" Type="http://schemas.openxmlformats.org/officeDocument/2006/relationships/image" Target="../media/image4.sv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7" Type="http://schemas.openxmlformats.org/officeDocument/2006/relationships/image" Target="../media/image7.png"/><Relationship Id="rId2" Type="http://schemas.openxmlformats.org/officeDocument/2006/relationships/image" Target="../media/image5.png"/><Relationship Id="rId1" Type="http://schemas.openxmlformats.org/officeDocument/2006/relationships/slideLayout" Target="../slideLayouts/slideLayout1.xml"/><Relationship Id="rId6" Type="http://schemas.openxmlformats.org/officeDocument/2006/relationships/slide" Target="slide6.xml"/><Relationship Id="rId5" Type="http://schemas.openxmlformats.org/officeDocument/2006/relationships/slide" Target="slide7.xml"/><Relationship Id="rId4" Type="http://schemas.openxmlformats.org/officeDocument/2006/relationships/slide" Target="slide8.xml"/></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xml"/><Relationship Id="rId6" Type="http://schemas.openxmlformats.org/officeDocument/2006/relationships/slide" Target="slide10.xml"/><Relationship Id="rId5" Type="http://schemas.openxmlformats.org/officeDocument/2006/relationships/slide" Target="slide12.xml"/><Relationship Id="rId4" Type="http://schemas.openxmlformats.org/officeDocument/2006/relationships/slide" Target="slide13.xm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7" Type="http://schemas.openxmlformats.org/officeDocument/2006/relationships/slide" Target="slide19.xml"/><Relationship Id="rId2" Type="http://schemas.openxmlformats.org/officeDocument/2006/relationships/image" Target="../media/image5.png"/><Relationship Id="rId1" Type="http://schemas.openxmlformats.org/officeDocument/2006/relationships/slideLayout" Target="../slideLayouts/slideLayout1.xml"/><Relationship Id="rId6" Type="http://schemas.openxmlformats.org/officeDocument/2006/relationships/slide" Target="slide18.xml"/><Relationship Id="rId5" Type="http://schemas.openxmlformats.org/officeDocument/2006/relationships/slide" Target="slide16.xml"/><Relationship Id="rId4" Type="http://schemas.openxmlformats.org/officeDocument/2006/relationships/slide" Target="slide15.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xml"/><Relationship Id="rId4" Type="http://schemas.openxmlformats.org/officeDocument/2006/relationships/chart" Target="../charts/chart1.xml"/></Relationships>
</file>

<file path=ppt/slides/_rels/slide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xml"/><Relationship Id="rId4" Type="http://schemas.openxmlformats.org/officeDocument/2006/relationships/image" Target="../media/image8.jpeg"/></Relationships>
</file>

<file path=ppt/slides/_rels/slide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xml"/><Relationship Id="rId4" Type="http://schemas.openxmlformats.org/officeDocument/2006/relationships/image" Target="../media/image9.png"/></Relationships>
</file>

<file path=ppt/slides/_rels/slide10.xml.rels><?xml version="1.0" encoding="UTF-8" standalone="yes"?>
<Relationships xmlns="http://schemas.openxmlformats.org/package/2006/relationships"><Relationship Id="rId8" Type="http://schemas.openxmlformats.org/officeDocument/2006/relationships/chart" Target="../charts/chart3.xml"/><Relationship Id="rId3" Type="http://schemas.openxmlformats.org/officeDocument/2006/relationships/image" Target="../media/image5.png"/><Relationship Id="rId7" Type="http://schemas.openxmlformats.org/officeDocument/2006/relationships/chart" Target="../charts/chart2.xml"/><Relationship Id="rId2" Type="http://schemas.openxmlformats.org/officeDocument/2006/relationships/slideLayout" Target="../slideLayouts/slideLayout1.xml"/><Relationship Id="rId1" Type="http://schemas.openxmlformats.org/officeDocument/2006/relationships/vmlDrawing" Target="../drawings/vmlDrawing1.vml"/><Relationship Id="rId6" Type="http://schemas.openxmlformats.org/officeDocument/2006/relationships/image" Target="../media/image10.emf"/><Relationship Id="rId5" Type="http://schemas.openxmlformats.org/officeDocument/2006/relationships/package" Target="../embeddings/Microsoft_Excel_Worksheet.xlsx"/><Relationship Id="rId4" Type="http://schemas.openxmlformats.org/officeDocument/2006/relationships/image" Target="../media/image6.png"/></Relationships>
</file>

<file path=ppt/slides/_rels/slide1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xml"/><Relationship Id="rId4" Type="http://schemas.openxmlformats.org/officeDocument/2006/relationships/image" Target="../media/image11.emf"/></Relationships>
</file>

<file path=ppt/slides/_rels/slide1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xml"/><Relationship Id="rId4" Type="http://schemas.openxmlformats.org/officeDocument/2006/relationships/image" Target="../media/image12.emf"/></Relationships>
</file>

<file path=ppt/slides/_rels/slide1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xml"/><Relationship Id="rId4" Type="http://schemas.openxmlformats.org/officeDocument/2006/relationships/image" Target="../media/image13.emf"/></Relationships>
</file>

<file path=ppt/slides/_rels/slide1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xml"/><Relationship Id="rId4" Type="http://schemas.openxmlformats.org/officeDocument/2006/relationships/image" Target="../media/image14.emf"/></Relationships>
</file>

<file path=ppt/slides/_rels/slide1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6.png"/><Relationship Id="rId7" Type="http://schemas.openxmlformats.org/officeDocument/2006/relationships/diagramColors" Target="../diagrams/colors1.xml"/><Relationship Id="rId2" Type="http://schemas.openxmlformats.org/officeDocument/2006/relationships/image" Target="../media/image5.png"/><Relationship Id="rId1" Type="http://schemas.openxmlformats.org/officeDocument/2006/relationships/slideLayout" Target="../slideLayouts/slideLayout1.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s>
</file>

<file path=ppt/slides/_rels/slide19.xml.rels><?xml version="1.0" encoding="UTF-8" standalone="yes"?>
<Relationships xmlns="http://schemas.openxmlformats.org/package/2006/relationships"><Relationship Id="rId8" Type="http://schemas.microsoft.com/office/2007/relationships/diagramDrawing" Target="../diagrams/drawing2.xml"/><Relationship Id="rId3" Type="http://schemas.openxmlformats.org/officeDocument/2006/relationships/image" Target="../media/image6.png"/><Relationship Id="rId7" Type="http://schemas.openxmlformats.org/officeDocument/2006/relationships/diagramColors" Target="../diagrams/colors2.xml"/><Relationship Id="rId2" Type="http://schemas.openxmlformats.org/officeDocument/2006/relationships/image" Target="../media/image5.png"/><Relationship Id="rId1" Type="http://schemas.openxmlformats.org/officeDocument/2006/relationships/slideLayout" Target="../slideLayouts/slideLayout4.xml"/><Relationship Id="rId6" Type="http://schemas.openxmlformats.org/officeDocument/2006/relationships/diagramQuickStyle" Target="../diagrams/quickStyle2.xml"/><Relationship Id="rId5" Type="http://schemas.openxmlformats.org/officeDocument/2006/relationships/diagramLayout" Target="../diagrams/layout2.xml"/><Relationship Id="rId4" Type="http://schemas.openxmlformats.org/officeDocument/2006/relationships/diagramData" Target="../diagrams/data2.xml"/></Relationships>
</file>

<file path=ppt/slides/_rels/slide20.xml.rels><?xml version="1.0" encoding="UTF-8" standalone="yes"?>
<Relationships xmlns="http://schemas.openxmlformats.org/package/2006/relationships"><Relationship Id="rId8" Type="http://schemas.microsoft.com/office/2007/relationships/diagramDrawing" Target="../diagrams/drawing3.xml"/><Relationship Id="rId3" Type="http://schemas.openxmlformats.org/officeDocument/2006/relationships/image" Target="../media/image6.png"/><Relationship Id="rId7" Type="http://schemas.openxmlformats.org/officeDocument/2006/relationships/diagramColors" Target="../diagrams/colors3.xml"/><Relationship Id="rId2" Type="http://schemas.openxmlformats.org/officeDocument/2006/relationships/image" Target="../media/image5.png"/><Relationship Id="rId1" Type="http://schemas.openxmlformats.org/officeDocument/2006/relationships/slideLayout" Target="../slideLayouts/slideLayout4.xml"/><Relationship Id="rId6" Type="http://schemas.openxmlformats.org/officeDocument/2006/relationships/diagramQuickStyle" Target="../diagrams/quickStyle3.xml"/><Relationship Id="rId5" Type="http://schemas.openxmlformats.org/officeDocument/2006/relationships/diagramLayout" Target="../diagrams/layout3.xml"/><Relationship Id="rId4" Type="http://schemas.openxmlformats.org/officeDocument/2006/relationships/diagramData" Target="../diagrams/data3.xml"/></Relationships>
</file>

<file path=ppt/slides/_rels/slide21.xml.rels><?xml version="1.0" encoding="UTF-8" standalone="yes"?>
<Relationships xmlns="http://schemas.openxmlformats.org/package/2006/relationships"><Relationship Id="rId8" Type="http://schemas.microsoft.com/office/2007/relationships/diagramDrawing" Target="../diagrams/drawing4.xml"/><Relationship Id="rId3" Type="http://schemas.openxmlformats.org/officeDocument/2006/relationships/image" Target="../media/image6.png"/><Relationship Id="rId7" Type="http://schemas.openxmlformats.org/officeDocument/2006/relationships/diagramColors" Target="../diagrams/colors4.xml"/><Relationship Id="rId2" Type="http://schemas.openxmlformats.org/officeDocument/2006/relationships/image" Target="../media/image5.png"/><Relationship Id="rId1" Type="http://schemas.openxmlformats.org/officeDocument/2006/relationships/slideLayout" Target="../slideLayouts/slideLayout4.xml"/><Relationship Id="rId6" Type="http://schemas.openxmlformats.org/officeDocument/2006/relationships/diagramQuickStyle" Target="../diagrams/quickStyle4.xml"/><Relationship Id="rId5" Type="http://schemas.openxmlformats.org/officeDocument/2006/relationships/diagramLayout" Target="../diagrams/layout4.xml"/><Relationship Id="rId4" Type="http://schemas.openxmlformats.org/officeDocument/2006/relationships/diagramData" Target="../diagrams/data4.xml"/></Relationships>
</file>

<file path=ppt/slides/_rels/slide22.xml.rels><?xml version="1.0" encoding="UTF-8" standalone="yes"?>
<Relationships xmlns="http://schemas.openxmlformats.org/package/2006/relationships"><Relationship Id="rId8" Type="http://schemas.microsoft.com/office/2007/relationships/diagramDrawing" Target="../diagrams/drawing5.xml"/><Relationship Id="rId3" Type="http://schemas.openxmlformats.org/officeDocument/2006/relationships/image" Target="../media/image6.png"/><Relationship Id="rId7" Type="http://schemas.openxmlformats.org/officeDocument/2006/relationships/diagramColors" Target="../diagrams/colors5.xml"/><Relationship Id="rId2" Type="http://schemas.openxmlformats.org/officeDocument/2006/relationships/image" Target="../media/image5.png"/><Relationship Id="rId1" Type="http://schemas.openxmlformats.org/officeDocument/2006/relationships/slideLayout" Target="../slideLayouts/slideLayout4.xml"/><Relationship Id="rId6" Type="http://schemas.openxmlformats.org/officeDocument/2006/relationships/diagramQuickStyle" Target="../diagrams/quickStyle5.xml"/><Relationship Id="rId5" Type="http://schemas.openxmlformats.org/officeDocument/2006/relationships/diagramLayout" Target="../diagrams/layout5.xml"/><Relationship Id="rId4" Type="http://schemas.openxmlformats.org/officeDocument/2006/relationships/diagramData" Target="../diagrams/data5.xml"/></Relationships>
</file>

<file path=ppt/slides/_rels/slide2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4.xml"/><Relationship Id="rId5" Type="http://schemas.openxmlformats.org/officeDocument/2006/relationships/chart" Target="../charts/chart4.xml"/><Relationship Id="rId4" Type="http://schemas.openxmlformats.org/officeDocument/2006/relationships/image" Target="../media/image15.jpeg"/></Relationships>
</file>

<file path=ppt/slides/_rels/slide24.xml.rels><?xml version="1.0" encoding="UTF-8" standalone="yes"?>
<Relationships xmlns="http://schemas.openxmlformats.org/package/2006/relationships"><Relationship Id="rId8" Type="http://schemas.microsoft.com/office/2007/relationships/diagramDrawing" Target="../diagrams/drawing6.xml"/><Relationship Id="rId3" Type="http://schemas.openxmlformats.org/officeDocument/2006/relationships/image" Target="../media/image6.png"/><Relationship Id="rId7" Type="http://schemas.openxmlformats.org/officeDocument/2006/relationships/diagramColors" Target="../diagrams/colors6.xml"/><Relationship Id="rId2" Type="http://schemas.openxmlformats.org/officeDocument/2006/relationships/image" Target="../media/image5.png"/><Relationship Id="rId1" Type="http://schemas.openxmlformats.org/officeDocument/2006/relationships/slideLayout" Target="../slideLayouts/slideLayout1.xml"/><Relationship Id="rId6" Type="http://schemas.openxmlformats.org/officeDocument/2006/relationships/diagramQuickStyle" Target="../diagrams/quickStyle6.xml"/><Relationship Id="rId5" Type="http://schemas.openxmlformats.org/officeDocument/2006/relationships/diagramLayout" Target="../diagrams/layout6.xml"/><Relationship Id="rId4" Type="http://schemas.openxmlformats.org/officeDocument/2006/relationships/diagramData" Target="../diagrams/data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ángulo 4">
            <a:extLst>
              <a:ext uri="{FF2B5EF4-FFF2-40B4-BE49-F238E27FC236}">
                <a16:creationId xmlns:a16="http://schemas.microsoft.com/office/drawing/2014/main" id="{9E30CA15-771A-482C-BA9E-16FCF3AD6747}"/>
              </a:ext>
            </a:extLst>
          </p:cNvPr>
          <p:cNvSpPr/>
          <p:nvPr/>
        </p:nvSpPr>
        <p:spPr>
          <a:xfrm>
            <a:off x="1" y="0"/>
            <a:ext cx="3846442" cy="6858000"/>
          </a:xfrm>
          <a:prstGeom prst="rect">
            <a:avLst/>
          </a:prstGeom>
          <a:solidFill>
            <a:srgbClr val="06916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1350"/>
          </a:p>
        </p:txBody>
      </p:sp>
      <p:sp>
        <p:nvSpPr>
          <p:cNvPr id="6" name="Rectángulo 5">
            <a:extLst>
              <a:ext uri="{FF2B5EF4-FFF2-40B4-BE49-F238E27FC236}">
                <a16:creationId xmlns:a16="http://schemas.microsoft.com/office/drawing/2014/main" id="{1F085610-40FD-42D5-B0E4-193B4CF70415}"/>
              </a:ext>
            </a:extLst>
          </p:cNvPr>
          <p:cNvSpPr/>
          <p:nvPr/>
        </p:nvSpPr>
        <p:spPr>
          <a:xfrm>
            <a:off x="3919756" y="0"/>
            <a:ext cx="5224243" cy="6858000"/>
          </a:xfrm>
          <a:prstGeom prst="rect">
            <a:avLst/>
          </a:prstGeom>
          <a:solidFill>
            <a:srgbClr val="E4EDF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1350"/>
          </a:p>
        </p:txBody>
      </p:sp>
      <p:pic>
        <p:nvPicPr>
          <p:cNvPr id="8" name="Gráfico 7">
            <a:extLst>
              <a:ext uri="{FF2B5EF4-FFF2-40B4-BE49-F238E27FC236}">
                <a16:creationId xmlns:a16="http://schemas.microsoft.com/office/drawing/2014/main" id="{FE1561C7-A647-475B-88DC-D6656EF90964}"/>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924865" y="1582996"/>
            <a:ext cx="4503341" cy="760058"/>
          </a:xfrm>
          <a:prstGeom prst="rect">
            <a:avLst/>
          </a:prstGeom>
        </p:spPr>
      </p:pic>
      <p:pic>
        <p:nvPicPr>
          <p:cNvPr id="10" name="Gráfico 9">
            <a:extLst>
              <a:ext uri="{FF2B5EF4-FFF2-40B4-BE49-F238E27FC236}">
                <a16:creationId xmlns:a16="http://schemas.microsoft.com/office/drawing/2014/main" id="{653221C5-86B2-4714-B9CF-E6115C033EFB}"/>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7122319" y="5034968"/>
            <a:ext cx="1840466" cy="774933"/>
          </a:xfrm>
          <a:prstGeom prst="rect">
            <a:avLst/>
          </a:prstGeom>
        </p:spPr>
      </p:pic>
    </p:spTree>
    <p:extLst>
      <p:ext uri="{BB962C8B-B14F-4D97-AF65-F5344CB8AC3E}">
        <p14:creationId xmlns:p14="http://schemas.microsoft.com/office/powerpoint/2010/main" val="311393752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uadroTexto 8">
            <a:extLst>
              <a:ext uri="{FF2B5EF4-FFF2-40B4-BE49-F238E27FC236}">
                <a16:creationId xmlns:a16="http://schemas.microsoft.com/office/drawing/2014/main" id="{862DE2FE-DD36-4D9F-BAC6-B652934725DA}"/>
              </a:ext>
            </a:extLst>
          </p:cNvPr>
          <p:cNvSpPr txBox="1"/>
          <p:nvPr/>
        </p:nvSpPr>
        <p:spPr>
          <a:xfrm>
            <a:off x="1332821" y="2256341"/>
            <a:ext cx="6468664" cy="1323439"/>
          </a:xfrm>
          <a:prstGeom prst="rect">
            <a:avLst/>
          </a:prstGeom>
          <a:noFill/>
        </p:spPr>
        <p:txBody>
          <a:bodyPr wrap="square" rtlCol="0">
            <a:spAutoFit/>
          </a:bodyPr>
          <a:lstStyle/>
          <a:p>
            <a:pPr algn="ctr"/>
            <a:r>
              <a:rPr lang="es-CO" sz="4000" dirty="0">
                <a:solidFill>
                  <a:srgbClr val="000A8B"/>
                </a:solidFill>
              </a:rPr>
              <a:t>1. ESTADOS FINANCIEROS SAE</a:t>
            </a:r>
          </a:p>
          <a:p>
            <a:pPr algn="ctr"/>
            <a:r>
              <a:rPr lang="es-CO" sz="4000" dirty="0">
                <a:solidFill>
                  <a:srgbClr val="000A8B"/>
                </a:solidFill>
              </a:rPr>
              <a:t> AL 31 DE AGOSTO DE 2019</a:t>
            </a:r>
            <a:endParaRPr lang="es-ES" sz="4000" dirty="0">
              <a:solidFill>
                <a:srgbClr val="000A8B"/>
              </a:solidFill>
            </a:endParaRPr>
          </a:p>
        </p:txBody>
      </p:sp>
      <p:sp>
        <p:nvSpPr>
          <p:cNvPr id="12" name="Rectángulo 11">
            <a:extLst>
              <a:ext uri="{FF2B5EF4-FFF2-40B4-BE49-F238E27FC236}">
                <a16:creationId xmlns:a16="http://schemas.microsoft.com/office/drawing/2014/main" id="{0DAAC2B1-364D-4B30-AD9A-E13A6E77198C}"/>
              </a:ext>
            </a:extLst>
          </p:cNvPr>
          <p:cNvSpPr/>
          <p:nvPr/>
        </p:nvSpPr>
        <p:spPr>
          <a:xfrm>
            <a:off x="1" y="6553934"/>
            <a:ext cx="9134474" cy="238125"/>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sz="1350"/>
          </a:p>
        </p:txBody>
      </p:sp>
      <p:sp>
        <p:nvSpPr>
          <p:cNvPr id="13" name="CuadroTexto 12">
            <a:extLst>
              <a:ext uri="{FF2B5EF4-FFF2-40B4-BE49-F238E27FC236}">
                <a16:creationId xmlns:a16="http://schemas.microsoft.com/office/drawing/2014/main" id="{60AB5296-6D3A-4484-BE2B-583D11978131}"/>
              </a:ext>
            </a:extLst>
          </p:cNvPr>
          <p:cNvSpPr txBox="1"/>
          <p:nvPr/>
        </p:nvSpPr>
        <p:spPr>
          <a:xfrm>
            <a:off x="4775218" y="6530079"/>
            <a:ext cx="4111789" cy="253916"/>
          </a:xfrm>
          <a:prstGeom prst="rect">
            <a:avLst/>
          </a:prstGeom>
          <a:noFill/>
        </p:spPr>
        <p:txBody>
          <a:bodyPr wrap="square" rtlCol="0">
            <a:spAutoFit/>
          </a:bodyPr>
          <a:lstStyle/>
          <a:p>
            <a:pPr algn="r"/>
            <a:r>
              <a:rPr lang="es-ES" sz="1050" dirty="0">
                <a:solidFill>
                  <a:srgbClr val="A9A8A9"/>
                </a:solidFill>
                <a:latin typeface="Lato Regular"/>
                <a:cs typeface="Lato Regular"/>
              </a:rPr>
              <a:t>Vicepresidencia Administrativa y Financiera – Gerencia Financiera </a:t>
            </a:r>
          </a:p>
        </p:txBody>
      </p:sp>
      <p:pic>
        <p:nvPicPr>
          <p:cNvPr id="15" name="Imagen 14">
            <a:extLst>
              <a:ext uri="{FF2B5EF4-FFF2-40B4-BE49-F238E27FC236}">
                <a16:creationId xmlns:a16="http://schemas.microsoft.com/office/drawing/2014/main" id="{9D865CDB-B976-4507-88AD-E9A1E7DCE4C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6470" y="49365"/>
            <a:ext cx="1286351" cy="559118"/>
          </a:xfrm>
          <a:prstGeom prst="rect">
            <a:avLst/>
          </a:prstGeom>
        </p:spPr>
      </p:pic>
      <p:pic>
        <p:nvPicPr>
          <p:cNvPr id="16" name="Imagen 15">
            <a:extLst>
              <a:ext uri="{FF2B5EF4-FFF2-40B4-BE49-F238E27FC236}">
                <a16:creationId xmlns:a16="http://schemas.microsoft.com/office/drawing/2014/main" id="{809C95E7-2650-46DE-9DE2-436F17F6CE4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984761" y="70799"/>
            <a:ext cx="3112770" cy="534829"/>
          </a:xfrm>
          <a:prstGeom prst="rect">
            <a:avLst/>
          </a:prstGeom>
        </p:spPr>
      </p:pic>
    </p:spTree>
    <p:extLst>
      <p:ext uri="{BB962C8B-B14F-4D97-AF65-F5344CB8AC3E}">
        <p14:creationId xmlns:p14="http://schemas.microsoft.com/office/powerpoint/2010/main" val="31590200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circle(in)">
                                      <p:cBhvr>
                                        <p:cTn id="7" dur="2000"/>
                                        <p:tgtEl>
                                          <p:spTgt spid="15"/>
                                        </p:tgtEl>
                                      </p:cBhvr>
                                    </p:animEffect>
                                  </p:childTnLst>
                                </p:cTn>
                              </p:par>
                              <p:par>
                                <p:cTn id="8" presetID="6" presetClass="entr" presetSubtype="16" fill="hold" nodeType="withEffect">
                                  <p:stCondLst>
                                    <p:cond delay="0"/>
                                  </p:stCondLst>
                                  <p:childTnLst>
                                    <p:set>
                                      <p:cBhvr>
                                        <p:cTn id="9" dur="1" fill="hold">
                                          <p:stCondLst>
                                            <p:cond delay="0"/>
                                          </p:stCondLst>
                                        </p:cTn>
                                        <p:tgtEl>
                                          <p:spTgt spid="16"/>
                                        </p:tgtEl>
                                        <p:attrNameLst>
                                          <p:attrName>style.visibility</p:attrName>
                                        </p:attrNameLst>
                                      </p:cBhvr>
                                      <p:to>
                                        <p:strVal val="visible"/>
                                      </p:to>
                                    </p:set>
                                    <p:animEffect transition="in" filter="circle(in)">
                                      <p:cBhvr>
                                        <p:cTn id="10" dur="20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Título 1">
            <a:extLst>
              <a:ext uri="{FF2B5EF4-FFF2-40B4-BE49-F238E27FC236}">
                <a16:creationId xmlns:a16="http://schemas.microsoft.com/office/drawing/2014/main" id="{9D848C52-0D13-42D4-9770-5D43EE2B895B}"/>
              </a:ext>
            </a:extLst>
          </p:cNvPr>
          <p:cNvSpPr txBox="1">
            <a:spLocks/>
          </p:cNvSpPr>
          <p:nvPr/>
        </p:nvSpPr>
        <p:spPr>
          <a:xfrm>
            <a:off x="1332821" y="285556"/>
            <a:ext cx="5064919" cy="615554"/>
          </a:xfrm>
          <a:prstGeom prst="rect">
            <a:avLst/>
          </a:prstGeom>
        </p:spPr>
        <p:txBody>
          <a:bodyPr lIns="46292" tIns="23147" rIns="46292" bIns="23147" anchor="ct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defRPr/>
            </a:pPr>
            <a:r>
              <a:rPr lang="es-CO" sz="2700" dirty="0">
                <a:latin typeface="+mn-lt"/>
              </a:rPr>
              <a:t> </a:t>
            </a:r>
            <a:r>
              <a:rPr lang="es-CO" sz="1200" dirty="0">
                <a:solidFill>
                  <a:srgbClr val="0070C0"/>
                </a:solidFill>
                <a:latin typeface="+mn-lt"/>
                <a:ea typeface="+mn-ea"/>
                <a:cs typeface="Lato Regular"/>
              </a:rPr>
              <a:t>ESTADO DE SITUACION FINANCIERA INDIVIDUAL</a:t>
            </a:r>
          </a:p>
          <a:p>
            <a:pPr algn="ctr">
              <a:defRPr/>
            </a:pPr>
            <a:r>
              <a:rPr lang="es-CO" sz="788" dirty="0">
                <a:solidFill>
                  <a:srgbClr val="0070C0"/>
                </a:solidFill>
                <a:latin typeface="+mn-lt"/>
                <a:ea typeface="+mn-ea"/>
                <a:cs typeface="Lato Regular"/>
              </a:rPr>
              <a:t>AL 31 DE AGOSTO DE 2019 Y 31 DE AGOSTO DE 2018</a:t>
            </a:r>
          </a:p>
          <a:p>
            <a:pPr algn="ctr">
              <a:defRPr/>
            </a:pPr>
            <a:r>
              <a:rPr lang="es-CO" sz="788" dirty="0">
                <a:solidFill>
                  <a:srgbClr val="0070C0"/>
                </a:solidFill>
                <a:latin typeface="+mn-lt"/>
                <a:ea typeface="+mn-ea"/>
                <a:cs typeface="Lato Regular"/>
              </a:rPr>
              <a:t>(cifra en millones de pesos colombianos)</a:t>
            </a:r>
          </a:p>
          <a:p>
            <a:pPr>
              <a:defRPr/>
            </a:pPr>
            <a:endParaRPr lang="es-CO" sz="788" dirty="0">
              <a:solidFill>
                <a:srgbClr val="0070C0"/>
              </a:solidFill>
              <a:latin typeface="+mn-lt"/>
              <a:ea typeface="+mn-ea"/>
              <a:cs typeface="Lato Regular"/>
            </a:endParaRPr>
          </a:p>
        </p:txBody>
      </p:sp>
      <p:pic>
        <p:nvPicPr>
          <p:cNvPr id="18" name="Imagen 17">
            <a:extLst>
              <a:ext uri="{FF2B5EF4-FFF2-40B4-BE49-F238E27FC236}">
                <a16:creationId xmlns:a16="http://schemas.microsoft.com/office/drawing/2014/main" id="{0C192886-395E-4880-B76C-70D872AD4D1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6470" y="146082"/>
            <a:ext cx="1286351" cy="559118"/>
          </a:xfrm>
          <a:prstGeom prst="rect">
            <a:avLst/>
          </a:prstGeom>
        </p:spPr>
      </p:pic>
      <p:pic>
        <p:nvPicPr>
          <p:cNvPr id="20" name="Imagen 19">
            <a:extLst>
              <a:ext uri="{FF2B5EF4-FFF2-40B4-BE49-F238E27FC236}">
                <a16:creationId xmlns:a16="http://schemas.microsoft.com/office/drawing/2014/main" id="{0A1D32A8-5972-4649-90F3-F2E0156BBFA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984761" y="167513"/>
            <a:ext cx="3112770" cy="534829"/>
          </a:xfrm>
          <a:prstGeom prst="rect">
            <a:avLst/>
          </a:prstGeom>
        </p:spPr>
      </p:pic>
      <p:sp>
        <p:nvSpPr>
          <p:cNvPr id="21" name="Rectángulo 20">
            <a:extLst>
              <a:ext uri="{FF2B5EF4-FFF2-40B4-BE49-F238E27FC236}">
                <a16:creationId xmlns:a16="http://schemas.microsoft.com/office/drawing/2014/main" id="{8D385DBD-F6C7-4CFC-B30F-24F70DE0B2EE}"/>
              </a:ext>
            </a:extLst>
          </p:cNvPr>
          <p:cNvSpPr/>
          <p:nvPr/>
        </p:nvSpPr>
        <p:spPr>
          <a:xfrm>
            <a:off x="1" y="6580308"/>
            <a:ext cx="9134474" cy="238125"/>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sz="1350"/>
          </a:p>
        </p:txBody>
      </p:sp>
      <p:sp>
        <p:nvSpPr>
          <p:cNvPr id="22" name="CuadroTexto 21">
            <a:extLst>
              <a:ext uri="{FF2B5EF4-FFF2-40B4-BE49-F238E27FC236}">
                <a16:creationId xmlns:a16="http://schemas.microsoft.com/office/drawing/2014/main" id="{67014E63-92DC-4285-A78D-58D3E9211E3E}"/>
              </a:ext>
            </a:extLst>
          </p:cNvPr>
          <p:cNvSpPr txBox="1"/>
          <p:nvPr/>
        </p:nvSpPr>
        <p:spPr>
          <a:xfrm>
            <a:off x="4748842" y="6574039"/>
            <a:ext cx="4111789" cy="253916"/>
          </a:xfrm>
          <a:prstGeom prst="rect">
            <a:avLst/>
          </a:prstGeom>
          <a:noFill/>
        </p:spPr>
        <p:txBody>
          <a:bodyPr wrap="square" rtlCol="0">
            <a:spAutoFit/>
          </a:bodyPr>
          <a:lstStyle/>
          <a:p>
            <a:pPr algn="r"/>
            <a:r>
              <a:rPr lang="es-ES" sz="1050" dirty="0">
                <a:solidFill>
                  <a:srgbClr val="A9A8A9"/>
                </a:solidFill>
                <a:latin typeface="Lato Regular"/>
                <a:cs typeface="Lato Regular"/>
              </a:rPr>
              <a:t>Vicepresidencia Administrativa y Financiera – Gerencia Financiera </a:t>
            </a:r>
          </a:p>
        </p:txBody>
      </p:sp>
      <p:graphicFrame>
        <p:nvGraphicFramePr>
          <p:cNvPr id="4" name="Tabla 3">
            <a:extLst>
              <a:ext uri="{FF2B5EF4-FFF2-40B4-BE49-F238E27FC236}">
                <a16:creationId xmlns:a16="http://schemas.microsoft.com/office/drawing/2014/main" id="{473773E7-494F-4E70-9DD1-DCD0D8C5D96F}"/>
              </a:ext>
            </a:extLst>
          </p:cNvPr>
          <p:cNvGraphicFramePr>
            <a:graphicFrameLocks noGrp="1"/>
          </p:cNvGraphicFramePr>
          <p:nvPr>
            <p:extLst>
              <p:ext uri="{D42A27DB-BD31-4B8C-83A1-F6EECF244321}">
                <p14:modId xmlns:p14="http://schemas.microsoft.com/office/powerpoint/2010/main" val="1254049917"/>
              </p:ext>
            </p:extLst>
          </p:nvPr>
        </p:nvGraphicFramePr>
        <p:xfrm>
          <a:off x="585927" y="1331649"/>
          <a:ext cx="8050074" cy="4731234"/>
        </p:xfrm>
        <a:graphic>
          <a:graphicData uri="http://schemas.openxmlformats.org/drawingml/2006/table">
            <a:tbl>
              <a:tblPr/>
              <a:tblGrid>
                <a:gridCol w="3043933">
                  <a:extLst>
                    <a:ext uri="{9D8B030D-6E8A-4147-A177-3AD203B41FA5}">
                      <a16:colId xmlns:a16="http://schemas.microsoft.com/office/drawing/2014/main" val="541456747"/>
                    </a:ext>
                  </a:extLst>
                </a:gridCol>
                <a:gridCol w="1043993">
                  <a:extLst>
                    <a:ext uri="{9D8B030D-6E8A-4147-A177-3AD203B41FA5}">
                      <a16:colId xmlns:a16="http://schemas.microsoft.com/office/drawing/2014/main" val="274967580"/>
                    </a:ext>
                  </a:extLst>
                </a:gridCol>
                <a:gridCol w="88048">
                  <a:extLst>
                    <a:ext uri="{9D8B030D-6E8A-4147-A177-3AD203B41FA5}">
                      <a16:colId xmlns:a16="http://schemas.microsoft.com/office/drawing/2014/main" val="3376262363"/>
                    </a:ext>
                  </a:extLst>
                </a:gridCol>
                <a:gridCol w="1043993">
                  <a:extLst>
                    <a:ext uri="{9D8B030D-6E8A-4147-A177-3AD203B41FA5}">
                      <a16:colId xmlns:a16="http://schemas.microsoft.com/office/drawing/2014/main" val="657759130"/>
                    </a:ext>
                  </a:extLst>
                </a:gridCol>
                <a:gridCol w="88048">
                  <a:extLst>
                    <a:ext uri="{9D8B030D-6E8A-4147-A177-3AD203B41FA5}">
                      <a16:colId xmlns:a16="http://schemas.microsoft.com/office/drawing/2014/main" val="2520343238"/>
                    </a:ext>
                  </a:extLst>
                </a:gridCol>
                <a:gridCol w="918212">
                  <a:extLst>
                    <a:ext uri="{9D8B030D-6E8A-4147-A177-3AD203B41FA5}">
                      <a16:colId xmlns:a16="http://schemas.microsoft.com/office/drawing/2014/main" val="2899101764"/>
                    </a:ext>
                  </a:extLst>
                </a:gridCol>
                <a:gridCol w="88048">
                  <a:extLst>
                    <a:ext uri="{9D8B030D-6E8A-4147-A177-3AD203B41FA5}">
                      <a16:colId xmlns:a16="http://schemas.microsoft.com/office/drawing/2014/main" val="998301175"/>
                    </a:ext>
                  </a:extLst>
                </a:gridCol>
                <a:gridCol w="880477">
                  <a:extLst>
                    <a:ext uri="{9D8B030D-6E8A-4147-A177-3AD203B41FA5}">
                      <a16:colId xmlns:a16="http://schemas.microsoft.com/office/drawing/2014/main" val="3031810154"/>
                    </a:ext>
                  </a:extLst>
                </a:gridCol>
                <a:gridCol w="88048">
                  <a:extLst>
                    <a:ext uri="{9D8B030D-6E8A-4147-A177-3AD203B41FA5}">
                      <a16:colId xmlns:a16="http://schemas.microsoft.com/office/drawing/2014/main" val="579656274"/>
                    </a:ext>
                  </a:extLst>
                </a:gridCol>
                <a:gridCol w="767274">
                  <a:extLst>
                    <a:ext uri="{9D8B030D-6E8A-4147-A177-3AD203B41FA5}">
                      <a16:colId xmlns:a16="http://schemas.microsoft.com/office/drawing/2014/main" val="3995631953"/>
                    </a:ext>
                  </a:extLst>
                </a:gridCol>
              </a:tblGrid>
              <a:tr h="570319">
                <a:tc>
                  <a:txBody>
                    <a:bodyPr/>
                    <a:lstStyle/>
                    <a:p>
                      <a:pPr algn="ctr" fontAlgn="ctr"/>
                      <a:r>
                        <a:rPr lang="es-CO" sz="1200" b="1" i="0" u="none" strike="noStrike">
                          <a:effectLst/>
                          <a:latin typeface="Calibri" panose="020F0502020204030204" pitchFamily="34" charset="0"/>
                        </a:rPr>
                        <a:t>ACTIVO</a:t>
                      </a:r>
                    </a:p>
                  </a:txBody>
                  <a:tcPr marL="0" marR="0" marT="0" marB="0" anchor="ctr">
                    <a:lnL>
                      <a:noFill/>
                    </a:lnL>
                    <a:lnR>
                      <a:noFill/>
                    </a:lnR>
                    <a:lnT>
                      <a:noFill/>
                    </a:lnT>
                    <a:lnB>
                      <a:noFill/>
                    </a:lnB>
                    <a:solidFill>
                      <a:srgbClr val="DBDBDB"/>
                    </a:solidFill>
                  </a:tcPr>
                </a:tc>
                <a:tc>
                  <a:txBody>
                    <a:bodyPr/>
                    <a:lstStyle/>
                    <a:p>
                      <a:pPr algn="ctr" fontAlgn="ctr"/>
                      <a:r>
                        <a:rPr lang="es-CO" sz="1100" b="0" i="0" u="none" strike="noStrike">
                          <a:effectLst/>
                          <a:latin typeface="Calibri" panose="020F0502020204030204" pitchFamily="34" charset="0"/>
                        </a:rPr>
                        <a:t>31-Agosto-2019</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solidFill>
                      <a:srgbClr val="DBDBDB"/>
                    </a:solidFill>
                  </a:tcPr>
                </a:tc>
                <a:tc>
                  <a:txBody>
                    <a:bodyPr/>
                    <a:lstStyle/>
                    <a:p>
                      <a:pPr algn="ctr" fontAlgn="ctr"/>
                      <a:r>
                        <a:rPr lang="es-CO" sz="1100" b="0" i="0" u="none" strike="noStrike">
                          <a:effectLst/>
                          <a:latin typeface="Calibri" panose="020F0502020204030204" pitchFamily="34" charset="0"/>
                        </a:rPr>
                        <a:t> </a:t>
                      </a:r>
                    </a:p>
                  </a:txBody>
                  <a:tcPr marL="0" marR="0" marT="0" marB="0" anchor="ctr">
                    <a:lnL>
                      <a:noFill/>
                    </a:lnL>
                    <a:lnR>
                      <a:noFill/>
                    </a:lnR>
                    <a:lnT>
                      <a:noFill/>
                    </a:lnT>
                    <a:lnB>
                      <a:noFill/>
                    </a:lnB>
                    <a:solidFill>
                      <a:srgbClr val="DBDBDB"/>
                    </a:solidFill>
                  </a:tcPr>
                </a:tc>
                <a:tc>
                  <a:txBody>
                    <a:bodyPr/>
                    <a:lstStyle/>
                    <a:p>
                      <a:pPr algn="ctr" fontAlgn="ctr"/>
                      <a:r>
                        <a:rPr lang="es-CO" sz="1100" b="0" i="0" u="none" strike="noStrike">
                          <a:effectLst/>
                          <a:latin typeface="Calibri" panose="020F0502020204030204" pitchFamily="34" charset="0"/>
                        </a:rPr>
                        <a:t>31-Agosto-2018</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solidFill>
                      <a:srgbClr val="DBDBDB"/>
                    </a:solidFill>
                  </a:tcPr>
                </a:tc>
                <a:tc>
                  <a:txBody>
                    <a:bodyPr/>
                    <a:lstStyle/>
                    <a:p>
                      <a:pPr algn="ctr" fontAlgn="ctr"/>
                      <a:r>
                        <a:rPr lang="es-CO" sz="1100" b="1" i="0" u="none" strike="noStrike">
                          <a:effectLst/>
                          <a:latin typeface="Calibri" panose="020F0502020204030204" pitchFamily="34" charset="0"/>
                        </a:rPr>
                        <a:t> </a:t>
                      </a:r>
                    </a:p>
                  </a:txBody>
                  <a:tcPr marL="0" marR="0" marT="0" marB="0" anchor="ctr">
                    <a:lnL>
                      <a:noFill/>
                    </a:lnL>
                    <a:lnR>
                      <a:noFill/>
                    </a:lnR>
                    <a:lnT>
                      <a:noFill/>
                    </a:lnT>
                    <a:lnB>
                      <a:noFill/>
                    </a:lnB>
                    <a:solidFill>
                      <a:srgbClr val="DBDBDB"/>
                    </a:solidFill>
                  </a:tcPr>
                </a:tc>
                <a:tc>
                  <a:txBody>
                    <a:bodyPr/>
                    <a:lstStyle/>
                    <a:p>
                      <a:pPr algn="ctr" fontAlgn="ctr"/>
                      <a:r>
                        <a:rPr lang="es-CO" sz="1100" b="0" i="0" u="none" strike="noStrike">
                          <a:effectLst/>
                          <a:latin typeface="Calibri" panose="020F0502020204030204" pitchFamily="34" charset="0"/>
                        </a:rPr>
                        <a:t>Al 31-Dic 2018</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solidFill>
                      <a:srgbClr val="DBDBDB"/>
                    </a:solidFill>
                  </a:tcPr>
                </a:tc>
                <a:tc>
                  <a:txBody>
                    <a:bodyPr/>
                    <a:lstStyle/>
                    <a:p>
                      <a:pPr algn="ctr" fontAlgn="ctr"/>
                      <a:r>
                        <a:rPr lang="es-CO" sz="1100" b="1" i="0" u="none" strike="noStrike">
                          <a:effectLst/>
                          <a:latin typeface="Calibri" panose="020F0502020204030204" pitchFamily="34" charset="0"/>
                        </a:rPr>
                        <a:t> </a:t>
                      </a:r>
                    </a:p>
                  </a:txBody>
                  <a:tcPr marL="0" marR="0" marT="0" marB="0" anchor="ctr">
                    <a:lnL>
                      <a:noFill/>
                    </a:lnL>
                    <a:lnR>
                      <a:noFill/>
                    </a:lnR>
                    <a:lnT>
                      <a:noFill/>
                    </a:lnT>
                    <a:lnB>
                      <a:noFill/>
                    </a:lnB>
                    <a:solidFill>
                      <a:srgbClr val="DBDBDB"/>
                    </a:solidFill>
                  </a:tcPr>
                </a:tc>
                <a:tc>
                  <a:txBody>
                    <a:bodyPr/>
                    <a:lstStyle/>
                    <a:p>
                      <a:pPr algn="ctr" fontAlgn="ctr"/>
                      <a:r>
                        <a:rPr lang="es-CO" sz="1100" b="0" i="0" u="none" strike="noStrike">
                          <a:effectLst/>
                          <a:latin typeface="Calibri" panose="020F0502020204030204" pitchFamily="34" charset="0"/>
                        </a:rPr>
                        <a:t>Variación % Agosto 2019 - 2018</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solidFill>
                      <a:srgbClr val="DBDBDB"/>
                    </a:solidFill>
                  </a:tcPr>
                </a:tc>
                <a:tc>
                  <a:txBody>
                    <a:bodyPr/>
                    <a:lstStyle/>
                    <a:p>
                      <a:pPr algn="ctr" fontAlgn="ctr"/>
                      <a:r>
                        <a:rPr lang="es-CO" sz="1100" b="0" i="0" u="none" strike="noStrike">
                          <a:effectLst/>
                          <a:latin typeface="Calibri" panose="020F0502020204030204" pitchFamily="34" charset="0"/>
                        </a:rPr>
                        <a:t> </a:t>
                      </a:r>
                    </a:p>
                  </a:txBody>
                  <a:tcPr marL="0" marR="0" marT="0" marB="0" anchor="ctr">
                    <a:lnL>
                      <a:noFill/>
                    </a:lnL>
                    <a:lnR>
                      <a:noFill/>
                    </a:lnR>
                    <a:lnT>
                      <a:noFill/>
                    </a:lnT>
                    <a:lnB>
                      <a:noFill/>
                    </a:lnB>
                    <a:solidFill>
                      <a:srgbClr val="DBDBDB"/>
                    </a:solidFill>
                  </a:tcPr>
                </a:tc>
                <a:tc>
                  <a:txBody>
                    <a:bodyPr/>
                    <a:lstStyle/>
                    <a:p>
                      <a:pPr algn="ctr" fontAlgn="ctr"/>
                      <a:r>
                        <a:rPr lang="es-CO" sz="1100" b="0" i="0" u="none" strike="noStrike">
                          <a:effectLst/>
                          <a:latin typeface="Calibri" panose="020F0502020204030204" pitchFamily="34" charset="0"/>
                        </a:rPr>
                        <a:t>Variación % Ago - Dic 2019-2018</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solidFill>
                      <a:srgbClr val="DBDBDB"/>
                    </a:solidFill>
                  </a:tcPr>
                </a:tc>
                <a:extLst>
                  <a:ext uri="{0D108BD9-81ED-4DB2-BD59-A6C34878D82A}">
                    <a16:rowId xmlns:a16="http://schemas.microsoft.com/office/drawing/2014/main" val="2434221592"/>
                  </a:ext>
                </a:extLst>
              </a:tr>
              <a:tr h="208849">
                <a:tc>
                  <a:txBody>
                    <a:bodyPr/>
                    <a:lstStyle/>
                    <a:p>
                      <a:pPr algn="l" fontAlgn="ctr"/>
                      <a:r>
                        <a:rPr lang="es-CO" sz="1200" b="1" i="0" u="none" strike="noStrike">
                          <a:effectLst/>
                          <a:latin typeface="Calibri" panose="020F0502020204030204" pitchFamily="34" charset="0"/>
                        </a:rPr>
                        <a:t>ACTIVO CORRIENTE</a:t>
                      </a:r>
                    </a:p>
                  </a:txBody>
                  <a:tcPr marL="0" marR="0" marT="0" marB="0" anchor="ctr">
                    <a:lnL>
                      <a:noFill/>
                    </a:lnL>
                    <a:lnR>
                      <a:noFill/>
                    </a:lnR>
                    <a:lnT>
                      <a:noFill/>
                    </a:lnT>
                    <a:lnB>
                      <a:noFill/>
                    </a:lnB>
                  </a:tcPr>
                </a:tc>
                <a:tc>
                  <a:txBody>
                    <a:bodyPr/>
                    <a:lstStyle/>
                    <a:p>
                      <a:pPr algn="r" fontAlgn="ctr"/>
                      <a:endParaRPr lang="es-CO" sz="1200" b="1" i="0" u="none" strike="noStrike">
                        <a:effectLst/>
                        <a:latin typeface="Calibri" panose="020F0502020204030204" pitchFamily="34" charset="0"/>
                      </a:endParaRP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r" fontAlgn="ctr"/>
                      <a:endParaRPr lang="es-CO" sz="1200" b="1"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l" fontAlgn="ctr"/>
                      <a:endParaRPr lang="es-CO" sz="1200" b="1" i="0" u="none" strike="noStrike">
                        <a:effectLst/>
                        <a:latin typeface="Calibri" panose="020F0502020204030204" pitchFamily="34" charset="0"/>
                      </a:endParaRP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s-CO" sz="1200" b="1"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l" fontAlgn="ctr"/>
                      <a:endParaRPr lang="es-CO" sz="1200" b="1" i="0" u="none" strike="noStrike">
                        <a:effectLst/>
                        <a:latin typeface="Calibri" panose="020F0502020204030204" pitchFamily="34" charset="0"/>
                      </a:endParaRP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s-CO" sz="1200" b="1"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l" fontAlgn="ctr"/>
                      <a:endParaRPr lang="es-CO" sz="1200" b="1" i="0" u="none" strike="noStrike">
                        <a:effectLst/>
                        <a:latin typeface="Calibri" panose="020F0502020204030204" pitchFamily="34" charset="0"/>
                      </a:endParaRP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s-CO" sz="1200" b="1"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endParaRPr lang="es-CO" sz="1200" b="1" i="0" u="none" strike="noStrike">
                        <a:effectLst/>
                        <a:latin typeface="Calibri" panose="020F0502020204030204" pitchFamily="34" charset="0"/>
                      </a:endParaRP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395356967"/>
                  </a:ext>
                </a:extLst>
              </a:tr>
              <a:tr h="269094">
                <a:tc>
                  <a:txBody>
                    <a:bodyPr/>
                    <a:lstStyle/>
                    <a:p>
                      <a:pPr algn="l" fontAlgn="ctr"/>
                      <a:r>
                        <a:rPr lang="es-CO" sz="1200" b="0" i="0" u="none" strike="noStrike">
                          <a:effectLst/>
                          <a:latin typeface="Calibri" panose="020F0502020204030204" pitchFamily="34" charset="0"/>
                        </a:rPr>
                        <a:t>Efectivo en Bancos</a:t>
                      </a:r>
                    </a:p>
                  </a:txBody>
                  <a:tcPr marL="0" marR="0" marT="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325</a:t>
                      </a:r>
                    </a:p>
                  </a:txBody>
                  <a:tcPr marL="0" marR="0" marT="0" marB="0" anchor="ctr">
                    <a:lnL>
                      <a:noFill/>
                    </a:lnL>
                    <a:lnR>
                      <a:noFill/>
                    </a:lnR>
                    <a:lnT>
                      <a:noFill/>
                    </a:lnT>
                    <a:lnB>
                      <a:noFill/>
                    </a:lnB>
                  </a:tcPr>
                </a:tc>
                <a:tc>
                  <a:txBody>
                    <a:bodyPr/>
                    <a:lstStyle/>
                    <a:p>
                      <a:pPr algn="r"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283</a:t>
                      </a:r>
                    </a:p>
                  </a:txBody>
                  <a:tcPr marL="0" marR="0" marT="0"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448</a:t>
                      </a:r>
                    </a:p>
                  </a:txBody>
                  <a:tcPr marL="0" marR="0" marT="0"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15</a:t>
                      </a:r>
                    </a:p>
                  </a:txBody>
                  <a:tcPr marL="0" marR="0" marT="0"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-27</a:t>
                      </a:r>
                    </a:p>
                  </a:txBody>
                  <a:tcPr marL="0" marR="0" marT="0" marB="0" anchor="ctr">
                    <a:lnL>
                      <a:noFill/>
                    </a:lnL>
                    <a:lnR>
                      <a:noFill/>
                    </a:lnR>
                    <a:lnT>
                      <a:noFill/>
                    </a:lnT>
                    <a:lnB>
                      <a:noFill/>
                    </a:lnB>
                  </a:tcPr>
                </a:tc>
                <a:extLst>
                  <a:ext uri="{0D108BD9-81ED-4DB2-BD59-A6C34878D82A}">
                    <a16:rowId xmlns:a16="http://schemas.microsoft.com/office/drawing/2014/main" val="1756845998"/>
                  </a:ext>
                </a:extLst>
              </a:tr>
              <a:tr h="269094">
                <a:tc>
                  <a:txBody>
                    <a:bodyPr/>
                    <a:lstStyle/>
                    <a:p>
                      <a:pPr algn="l" fontAlgn="ctr"/>
                      <a:r>
                        <a:rPr lang="es-CO" sz="1200" b="0" i="0" u="none" strike="noStrike">
                          <a:effectLst/>
                          <a:latin typeface="Calibri" panose="020F0502020204030204" pitchFamily="34" charset="0"/>
                        </a:rPr>
                        <a:t>Efectivo de uso restringido</a:t>
                      </a:r>
                    </a:p>
                  </a:txBody>
                  <a:tcPr marL="0" marR="0" marT="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6,439</a:t>
                      </a:r>
                    </a:p>
                  </a:txBody>
                  <a:tcPr marL="0" marR="0" marT="0" marB="0" anchor="ctr">
                    <a:lnL>
                      <a:noFill/>
                    </a:lnL>
                    <a:lnR>
                      <a:noFill/>
                    </a:lnR>
                    <a:lnT>
                      <a:noFill/>
                    </a:lnT>
                    <a:lnB>
                      <a:noFill/>
                    </a:lnB>
                  </a:tcPr>
                </a:tc>
                <a:tc>
                  <a:txBody>
                    <a:bodyPr/>
                    <a:lstStyle/>
                    <a:p>
                      <a:pPr algn="r"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6,527</a:t>
                      </a:r>
                    </a:p>
                  </a:txBody>
                  <a:tcPr marL="0" marR="0" marT="0"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6,201</a:t>
                      </a:r>
                    </a:p>
                  </a:txBody>
                  <a:tcPr marL="0" marR="0" marT="0"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-1</a:t>
                      </a:r>
                    </a:p>
                  </a:txBody>
                  <a:tcPr marL="0" marR="0" marT="0"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4</a:t>
                      </a:r>
                    </a:p>
                  </a:txBody>
                  <a:tcPr marL="0" marR="0" marT="0" marB="0" anchor="ctr">
                    <a:lnL>
                      <a:noFill/>
                    </a:lnL>
                    <a:lnR>
                      <a:noFill/>
                    </a:lnR>
                    <a:lnT>
                      <a:noFill/>
                    </a:lnT>
                    <a:lnB>
                      <a:noFill/>
                    </a:lnB>
                  </a:tcPr>
                </a:tc>
                <a:extLst>
                  <a:ext uri="{0D108BD9-81ED-4DB2-BD59-A6C34878D82A}">
                    <a16:rowId xmlns:a16="http://schemas.microsoft.com/office/drawing/2014/main" val="1515937589"/>
                  </a:ext>
                </a:extLst>
              </a:tr>
              <a:tr h="269094">
                <a:tc>
                  <a:txBody>
                    <a:bodyPr/>
                    <a:lstStyle/>
                    <a:p>
                      <a:pPr algn="l" fontAlgn="ctr"/>
                      <a:r>
                        <a:rPr lang="es-CO" sz="1200" b="0" i="0" u="none" strike="noStrike">
                          <a:effectLst/>
                          <a:latin typeface="Calibri" panose="020F0502020204030204" pitchFamily="34" charset="0"/>
                        </a:rPr>
                        <a:t>Inversiones de administración de liquidez</a:t>
                      </a:r>
                    </a:p>
                  </a:txBody>
                  <a:tcPr marL="0" marR="0" marT="0" marB="0" anchor="ctr">
                    <a:lnL>
                      <a:noFill/>
                    </a:lnL>
                    <a:lnR>
                      <a:noFill/>
                    </a:lnR>
                    <a:lnT>
                      <a:noFill/>
                    </a:lnT>
                    <a:lnB>
                      <a:noFill/>
                    </a:lnB>
                  </a:tcPr>
                </a:tc>
                <a:tc>
                  <a:txBody>
                    <a:bodyPr/>
                    <a:lstStyle/>
                    <a:p>
                      <a:pPr algn="r" fontAlgn="ctr"/>
                      <a:r>
                        <a:rPr lang="es-CO" sz="1200" b="0" i="0" u="none" strike="noStrike" dirty="0">
                          <a:effectLst/>
                          <a:latin typeface="Calibri" panose="020F0502020204030204" pitchFamily="34" charset="0"/>
                        </a:rPr>
                        <a:t>13,337</a:t>
                      </a:r>
                    </a:p>
                  </a:txBody>
                  <a:tcPr marL="0" marR="0" marT="0" marB="0" anchor="ctr">
                    <a:lnL>
                      <a:noFill/>
                    </a:lnL>
                    <a:lnR>
                      <a:noFill/>
                    </a:lnR>
                    <a:lnT>
                      <a:noFill/>
                    </a:lnT>
                    <a:lnB>
                      <a:noFill/>
                    </a:lnB>
                  </a:tcPr>
                </a:tc>
                <a:tc>
                  <a:txBody>
                    <a:bodyPr/>
                    <a:lstStyle/>
                    <a:p>
                      <a:pPr algn="r"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5,041</a:t>
                      </a:r>
                    </a:p>
                  </a:txBody>
                  <a:tcPr marL="0" marR="0" marT="0"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3,538</a:t>
                      </a:r>
                    </a:p>
                  </a:txBody>
                  <a:tcPr marL="0" marR="0" marT="0"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165</a:t>
                      </a:r>
                    </a:p>
                  </a:txBody>
                  <a:tcPr marL="0" marR="0" marT="0"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277</a:t>
                      </a:r>
                    </a:p>
                  </a:txBody>
                  <a:tcPr marL="0" marR="0" marT="0" marB="0" anchor="ctr">
                    <a:lnL>
                      <a:noFill/>
                    </a:lnL>
                    <a:lnR>
                      <a:noFill/>
                    </a:lnR>
                    <a:lnT>
                      <a:noFill/>
                    </a:lnT>
                    <a:lnB>
                      <a:noFill/>
                    </a:lnB>
                  </a:tcPr>
                </a:tc>
                <a:extLst>
                  <a:ext uri="{0D108BD9-81ED-4DB2-BD59-A6C34878D82A}">
                    <a16:rowId xmlns:a16="http://schemas.microsoft.com/office/drawing/2014/main" val="1376683232"/>
                  </a:ext>
                </a:extLst>
              </a:tr>
              <a:tr h="269094">
                <a:tc>
                  <a:txBody>
                    <a:bodyPr/>
                    <a:lstStyle/>
                    <a:p>
                      <a:pPr algn="l" fontAlgn="ctr"/>
                      <a:r>
                        <a:rPr lang="es-CO" sz="1200" b="0" i="0" u="none" strike="noStrike">
                          <a:effectLst/>
                          <a:latin typeface="Calibri" panose="020F0502020204030204" pitchFamily="34" charset="0"/>
                        </a:rPr>
                        <a:t>Cuentas por Cobrar Corto Plazo</a:t>
                      </a:r>
                    </a:p>
                  </a:txBody>
                  <a:tcPr marL="0" marR="0" marT="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2,277</a:t>
                      </a:r>
                    </a:p>
                  </a:txBody>
                  <a:tcPr marL="0" marR="0" marT="0"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r"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3,075</a:t>
                      </a:r>
                    </a:p>
                  </a:txBody>
                  <a:tcPr marL="0" marR="0" marT="0"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2,368</a:t>
                      </a:r>
                    </a:p>
                  </a:txBody>
                  <a:tcPr marL="0" marR="0" marT="0"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-26</a:t>
                      </a:r>
                    </a:p>
                  </a:txBody>
                  <a:tcPr marL="0" marR="0" marT="0"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-4</a:t>
                      </a:r>
                    </a:p>
                  </a:txBody>
                  <a:tcPr marL="0" marR="0" marT="0" marB="0" anchor="ctr">
                    <a:lnL>
                      <a:noFill/>
                    </a:lnL>
                    <a:lnR>
                      <a:noFill/>
                    </a:lnR>
                    <a:lnT>
                      <a:noFill/>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287657800"/>
                  </a:ext>
                </a:extLst>
              </a:tr>
              <a:tr h="208849">
                <a:tc>
                  <a:txBody>
                    <a:bodyPr/>
                    <a:lstStyle/>
                    <a:p>
                      <a:pPr algn="l" fontAlgn="ctr"/>
                      <a:r>
                        <a:rPr lang="es-CO" sz="1200" b="1" i="0" u="none" strike="noStrike">
                          <a:effectLst/>
                          <a:latin typeface="Calibri" panose="020F0502020204030204" pitchFamily="34" charset="0"/>
                        </a:rPr>
                        <a:t>TOTAL ACTIVO CORRIENTE</a:t>
                      </a:r>
                    </a:p>
                  </a:txBody>
                  <a:tcPr marL="0" marR="0" marT="0" marB="0" anchor="ctr">
                    <a:lnL>
                      <a:noFill/>
                    </a:lnL>
                    <a:lnR>
                      <a:noFill/>
                    </a:lnR>
                    <a:lnT>
                      <a:noFill/>
                    </a:lnT>
                    <a:lnB>
                      <a:noFill/>
                    </a:lnB>
                    <a:solidFill>
                      <a:srgbClr val="DBDBDB"/>
                    </a:solidFill>
                  </a:tcPr>
                </a:tc>
                <a:tc>
                  <a:txBody>
                    <a:bodyPr/>
                    <a:lstStyle/>
                    <a:p>
                      <a:pPr algn="r" fontAlgn="ctr"/>
                      <a:r>
                        <a:rPr lang="es-CO" sz="1200" b="1" i="0" u="none" strike="noStrike">
                          <a:effectLst/>
                          <a:latin typeface="Calibri" panose="020F0502020204030204" pitchFamily="34" charset="0"/>
                        </a:rPr>
                        <a:t>22,377</a:t>
                      </a: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BDBDB"/>
                    </a:solidFill>
                  </a:tcPr>
                </a:tc>
                <a:tc>
                  <a:txBody>
                    <a:bodyPr/>
                    <a:lstStyle/>
                    <a:p>
                      <a:pPr algn="l" fontAlgn="ctr"/>
                      <a:r>
                        <a:rPr lang="es-CO" sz="1200" b="1" i="0" u="none" strike="noStrike">
                          <a:effectLst/>
                          <a:latin typeface="Calibri" panose="020F0502020204030204" pitchFamily="34" charset="0"/>
                        </a:rPr>
                        <a:t> </a:t>
                      </a:r>
                    </a:p>
                  </a:txBody>
                  <a:tcPr marL="0" marR="0" marT="0" marB="0" anchor="ctr">
                    <a:lnL>
                      <a:noFill/>
                    </a:lnL>
                    <a:lnR>
                      <a:noFill/>
                    </a:lnR>
                    <a:lnT>
                      <a:noFill/>
                    </a:lnT>
                    <a:lnB>
                      <a:noFill/>
                    </a:lnB>
                    <a:solidFill>
                      <a:srgbClr val="DBDBDB"/>
                    </a:solidFill>
                  </a:tcPr>
                </a:tc>
                <a:tc>
                  <a:txBody>
                    <a:bodyPr/>
                    <a:lstStyle/>
                    <a:p>
                      <a:pPr algn="r" fontAlgn="ctr"/>
                      <a:r>
                        <a:rPr lang="es-CO" sz="1200" b="1" i="0" u="none" strike="noStrike">
                          <a:effectLst/>
                          <a:latin typeface="Calibri" panose="020F0502020204030204" pitchFamily="34" charset="0"/>
                        </a:rPr>
                        <a:t>14,925</a:t>
                      </a: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BDBDB"/>
                    </a:solidFill>
                  </a:tcPr>
                </a:tc>
                <a:tc>
                  <a:txBody>
                    <a:bodyPr/>
                    <a:lstStyle/>
                    <a:p>
                      <a:pPr algn="l" fontAlgn="ctr"/>
                      <a:r>
                        <a:rPr lang="es-CO" sz="1200" b="0" i="0" u="none" strike="noStrike">
                          <a:effectLst/>
                          <a:latin typeface="Calibri" panose="020F0502020204030204" pitchFamily="34" charset="0"/>
                        </a:rPr>
                        <a:t> </a:t>
                      </a:r>
                    </a:p>
                  </a:txBody>
                  <a:tcPr marL="0" marR="0" marT="0" marB="0" anchor="ctr">
                    <a:lnL>
                      <a:noFill/>
                    </a:lnL>
                    <a:lnR>
                      <a:noFill/>
                    </a:lnR>
                    <a:lnT>
                      <a:noFill/>
                    </a:lnT>
                    <a:lnB>
                      <a:noFill/>
                    </a:lnB>
                    <a:solidFill>
                      <a:srgbClr val="DBDBDB"/>
                    </a:solidFill>
                  </a:tcPr>
                </a:tc>
                <a:tc>
                  <a:txBody>
                    <a:bodyPr/>
                    <a:lstStyle/>
                    <a:p>
                      <a:pPr algn="r" fontAlgn="ctr"/>
                      <a:r>
                        <a:rPr lang="es-CO" sz="1200" b="1" i="0" u="none" strike="noStrike">
                          <a:effectLst/>
                          <a:latin typeface="Calibri" panose="020F0502020204030204" pitchFamily="34" charset="0"/>
                        </a:rPr>
                        <a:t>12,555</a:t>
                      </a: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BDBDB"/>
                    </a:solidFill>
                  </a:tcPr>
                </a:tc>
                <a:tc>
                  <a:txBody>
                    <a:bodyPr/>
                    <a:lstStyle/>
                    <a:p>
                      <a:pPr algn="l" fontAlgn="ctr"/>
                      <a:r>
                        <a:rPr lang="es-CO" sz="1200" b="0" i="0" u="none" strike="noStrike">
                          <a:effectLst/>
                          <a:latin typeface="Calibri" panose="020F0502020204030204" pitchFamily="34" charset="0"/>
                        </a:rPr>
                        <a:t> </a:t>
                      </a:r>
                    </a:p>
                  </a:txBody>
                  <a:tcPr marL="0" marR="0" marT="0" marB="0" anchor="ctr">
                    <a:lnL>
                      <a:noFill/>
                    </a:lnL>
                    <a:lnR>
                      <a:noFill/>
                    </a:lnR>
                    <a:lnT>
                      <a:noFill/>
                    </a:lnT>
                    <a:lnB>
                      <a:noFill/>
                    </a:lnB>
                    <a:solidFill>
                      <a:srgbClr val="DBDBDB"/>
                    </a:solidFill>
                  </a:tcPr>
                </a:tc>
                <a:tc>
                  <a:txBody>
                    <a:bodyPr/>
                    <a:lstStyle/>
                    <a:p>
                      <a:pPr algn="r" fontAlgn="ctr"/>
                      <a:r>
                        <a:rPr lang="es-CO" sz="1200" b="1" i="0" u="none" strike="noStrike">
                          <a:effectLst/>
                          <a:latin typeface="Calibri" panose="020F0502020204030204" pitchFamily="34" charset="0"/>
                        </a:rPr>
                        <a:t>50</a:t>
                      </a: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BDBDB"/>
                    </a:solidFill>
                  </a:tcPr>
                </a:tc>
                <a:tc>
                  <a:txBody>
                    <a:bodyPr/>
                    <a:lstStyle/>
                    <a:p>
                      <a:pPr algn="l" fontAlgn="ctr"/>
                      <a:r>
                        <a:rPr lang="es-CO" sz="1200" b="1" i="0" u="none" strike="noStrike">
                          <a:effectLst/>
                          <a:latin typeface="Calibri" panose="020F0502020204030204" pitchFamily="34" charset="0"/>
                        </a:rPr>
                        <a:t> </a:t>
                      </a:r>
                    </a:p>
                  </a:txBody>
                  <a:tcPr marL="0" marR="0" marT="0" marB="0" anchor="ctr">
                    <a:lnL>
                      <a:noFill/>
                    </a:lnL>
                    <a:lnR>
                      <a:noFill/>
                    </a:lnR>
                    <a:lnT>
                      <a:noFill/>
                    </a:lnT>
                    <a:lnB>
                      <a:noFill/>
                    </a:lnB>
                    <a:solidFill>
                      <a:srgbClr val="DBDBDB"/>
                    </a:solidFill>
                  </a:tcPr>
                </a:tc>
                <a:tc>
                  <a:txBody>
                    <a:bodyPr/>
                    <a:lstStyle/>
                    <a:p>
                      <a:pPr algn="r" fontAlgn="ctr"/>
                      <a:r>
                        <a:rPr lang="es-CO" sz="1200" b="1" i="0" u="none" strike="noStrike">
                          <a:effectLst/>
                          <a:latin typeface="Calibri" panose="020F0502020204030204" pitchFamily="34" charset="0"/>
                        </a:rPr>
                        <a:t>78</a:t>
                      </a: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BDBDB"/>
                    </a:solidFill>
                  </a:tcPr>
                </a:tc>
                <a:extLst>
                  <a:ext uri="{0D108BD9-81ED-4DB2-BD59-A6C34878D82A}">
                    <a16:rowId xmlns:a16="http://schemas.microsoft.com/office/drawing/2014/main" val="1823647178"/>
                  </a:ext>
                </a:extLst>
              </a:tr>
              <a:tr h="208849">
                <a:tc>
                  <a:txBody>
                    <a:bodyPr/>
                    <a:lstStyle/>
                    <a:p>
                      <a:pPr algn="l" fontAlgn="ctr"/>
                      <a:endParaRPr lang="es-CO" sz="1200" b="1"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ctr" fontAlgn="ctr"/>
                      <a:endParaRPr lang="es-CO" sz="1200" b="0" i="0" u="none" strike="noStrike">
                        <a:effectLst/>
                        <a:latin typeface="Calibri" panose="020F0502020204030204" pitchFamily="34" charset="0"/>
                      </a:endParaRPr>
                    </a:p>
                  </a:txBody>
                  <a:tcPr marL="0" marR="0" marT="0" marB="0" anchor="ctr">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ctr" fontAlgn="ctr"/>
                      <a:endParaRPr lang="es-CO" sz="1200" b="0" i="0" u="none" strike="noStrike">
                        <a:effectLst/>
                        <a:latin typeface="Calibri" panose="020F0502020204030204" pitchFamily="34" charset="0"/>
                      </a:endParaRPr>
                    </a:p>
                  </a:txBody>
                  <a:tcPr marL="0" marR="0" marT="0" marB="0" anchor="ctr">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ctr"/>
                      <a:endParaRPr lang="es-CO" sz="1200" b="1"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ctr" fontAlgn="ctr"/>
                      <a:endParaRPr lang="es-CO" sz="1200" b="0" i="0" u="none" strike="noStrike">
                        <a:effectLst/>
                        <a:latin typeface="Calibri" panose="020F0502020204030204" pitchFamily="34" charset="0"/>
                      </a:endParaRPr>
                    </a:p>
                  </a:txBody>
                  <a:tcPr marL="0" marR="0" marT="0" marB="0" anchor="ctr">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ctr"/>
                      <a:endParaRPr lang="es-CO" sz="1200" b="1"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ctr" fontAlgn="ctr"/>
                      <a:endParaRPr lang="es-CO" sz="1200" b="0" i="0" u="none" strike="noStrike">
                        <a:effectLst/>
                        <a:latin typeface="Calibri" panose="020F0502020204030204" pitchFamily="34" charset="0"/>
                      </a:endParaRPr>
                    </a:p>
                  </a:txBody>
                  <a:tcPr marL="0" marR="0" marT="0" marB="0" anchor="ctr">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ctr" fontAlgn="ctr"/>
                      <a:endParaRPr lang="es-CO" sz="1200" b="0" i="0" u="none" strike="noStrike">
                        <a:effectLst/>
                        <a:latin typeface="Calibri" panose="020F0502020204030204" pitchFamily="34" charset="0"/>
                      </a:endParaRPr>
                    </a:p>
                  </a:txBody>
                  <a:tcPr marL="0" marR="0" marT="0" marB="0" anchor="ctr">
                    <a:lnL>
                      <a:noFill/>
                    </a:lnL>
                    <a:lnR>
                      <a:noFill/>
                    </a:lnR>
                    <a:lnT w="635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2318591952"/>
                  </a:ext>
                </a:extLst>
              </a:tr>
              <a:tr h="208849">
                <a:tc>
                  <a:txBody>
                    <a:bodyPr/>
                    <a:lstStyle/>
                    <a:p>
                      <a:pPr algn="l" fontAlgn="ctr"/>
                      <a:r>
                        <a:rPr lang="es-CO" sz="1200" b="1" i="0" u="none" strike="noStrike">
                          <a:effectLst/>
                          <a:latin typeface="Calibri" panose="020F0502020204030204" pitchFamily="34" charset="0"/>
                        </a:rPr>
                        <a:t>ACTIVO NO CORRIENTE</a:t>
                      </a:r>
                    </a:p>
                  </a:txBody>
                  <a:tcPr marL="0" marR="0" marT="0" marB="0" anchor="ctr">
                    <a:lnL>
                      <a:noFill/>
                    </a:lnL>
                    <a:lnR>
                      <a:noFill/>
                    </a:lnR>
                    <a:lnT>
                      <a:noFill/>
                    </a:lnT>
                    <a:lnB>
                      <a:noFill/>
                    </a:lnB>
                  </a:tcPr>
                </a:tc>
                <a:tc>
                  <a:txBody>
                    <a:bodyPr/>
                    <a:lstStyle/>
                    <a:p>
                      <a:pPr algn="ctr"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ctr"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ctr"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l" fontAlgn="ctr"/>
                      <a:endParaRPr lang="es-CO" sz="1200" b="1"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ctr"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l" fontAlgn="ctr"/>
                      <a:endParaRPr lang="es-CO" sz="1200" b="1"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ctr"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ctr"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ctr"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extLst>
                  <a:ext uri="{0D108BD9-81ED-4DB2-BD59-A6C34878D82A}">
                    <a16:rowId xmlns:a16="http://schemas.microsoft.com/office/drawing/2014/main" val="2939998407"/>
                  </a:ext>
                </a:extLst>
              </a:tr>
              <a:tr h="269094">
                <a:tc>
                  <a:txBody>
                    <a:bodyPr/>
                    <a:lstStyle/>
                    <a:p>
                      <a:pPr algn="l" fontAlgn="ctr"/>
                      <a:r>
                        <a:rPr lang="es-CO" sz="1200" b="0" i="0" u="none" strike="noStrike">
                          <a:effectLst/>
                          <a:latin typeface="Calibri" panose="020F0502020204030204" pitchFamily="34" charset="0"/>
                        </a:rPr>
                        <a:t>Cuentas por Cobrar Largo Plazo</a:t>
                      </a:r>
                    </a:p>
                  </a:txBody>
                  <a:tcPr marL="0" marR="0" marT="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598 </a:t>
                      </a:r>
                    </a:p>
                  </a:txBody>
                  <a:tcPr marL="0" marR="0" marT="0"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612</a:t>
                      </a:r>
                    </a:p>
                  </a:txBody>
                  <a:tcPr marL="0" marR="0" marT="0"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612</a:t>
                      </a:r>
                    </a:p>
                  </a:txBody>
                  <a:tcPr marL="0" marR="0" marT="0"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-2</a:t>
                      </a:r>
                    </a:p>
                  </a:txBody>
                  <a:tcPr marL="0" marR="0" marT="0"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-2</a:t>
                      </a:r>
                    </a:p>
                  </a:txBody>
                  <a:tcPr marL="0" marR="0" marT="0" marB="0" anchor="ctr">
                    <a:lnL>
                      <a:noFill/>
                    </a:lnL>
                    <a:lnR>
                      <a:noFill/>
                    </a:lnR>
                    <a:lnT>
                      <a:noFill/>
                    </a:lnT>
                    <a:lnB>
                      <a:noFill/>
                    </a:lnB>
                  </a:tcPr>
                </a:tc>
                <a:extLst>
                  <a:ext uri="{0D108BD9-81ED-4DB2-BD59-A6C34878D82A}">
                    <a16:rowId xmlns:a16="http://schemas.microsoft.com/office/drawing/2014/main" val="674270165"/>
                  </a:ext>
                </a:extLst>
              </a:tr>
              <a:tr h="269094">
                <a:tc>
                  <a:txBody>
                    <a:bodyPr/>
                    <a:lstStyle/>
                    <a:p>
                      <a:pPr algn="l" fontAlgn="ctr"/>
                      <a:r>
                        <a:rPr lang="es-CO" sz="1200" b="0" i="0" u="none" strike="noStrike">
                          <a:effectLst/>
                          <a:latin typeface="Calibri" panose="020F0502020204030204" pitchFamily="34" charset="0"/>
                        </a:rPr>
                        <a:t>Deterioro</a:t>
                      </a:r>
                    </a:p>
                  </a:txBody>
                  <a:tcPr marL="0" marR="0" marT="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(598)</a:t>
                      </a:r>
                    </a:p>
                  </a:txBody>
                  <a:tcPr marL="0" marR="0" marT="0"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(598)</a:t>
                      </a:r>
                    </a:p>
                  </a:txBody>
                  <a:tcPr marL="0" marR="0" marT="0"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(598)</a:t>
                      </a:r>
                    </a:p>
                  </a:txBody>
                  <a:tcPr marL="0" marR="0" marT="0"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0</a:t>
                      </a:r>
                    </a:p>
                  </a:txBody>
                  <a:tcPr marL="0" marR="0" marT="0"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0</a:t>
                      </a:r>
                    </a:p>
                  </a:txBody>
                  <a:tcPr marL="0" marR="0" marT="0" marB="0" anchor="ctr">
                    <a:lnL>
                      <a:noFill/>
                    </a:lnL>
                    <a:lnR>
                      <a:noFill/>
                    </a:lnR>
                    <a:lnT>
                      <a:noFill/>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217497102"/>
                  </a:ext>
                </a:extLst>
              </a:tr>
              <a:tr h="269094">
                <a:tc>
                  <a:txBody>
                    <a:bodyPr/>
                    <a:lstStyle/>
                    <a:p>
                      <a:pPr algn="l" fontAlgn="ctr"/>
                      <a:r>
                        <a:rPr lang="es-CO" sz="1200" b="0" i="0" u="none" strike="noStrike" dirty="0">
                          <a:effectLst/>
                          <a:latin typeface="Calibri" panose="020F0502020204030204" pitchFamily="34" charset="0"/>
                        </a:rPr>
                        <a:t>Cuenta por Cobrar Largo Plazo</a:t>
                      </a:r>
                    </a:p>
                  </a:txBody>
                  <a:tcPr marL="0" marR="0" marT="0" marB="0" anchor="ctr">
                    <a:lnL>
                      <a:noFill/>
                    </a:lnL>
                    <a:lnR>
                      <a:noFill/>
                    </a:lnR>
                    <a:lnT>
                      <a:noFill/>
                    </a:lnT>
                    <a:lnB>
                      <a:noFill/>
                    </a:lnB>
                  </a:tcPr>
                </a:tc>
                <a:tc>
                  <a:txBody>
                    <a:bodyPr/>
                    <a:lstStyle/>
                    <a:p>
                      <a:pPr algn="r" fontAlgn="ctr"/>
                      <a:r>
                        <a:rPr lang="es-CO" sz="1200" b="1" i="0" u="none" strike="noStrike">
                          <a:effectLst/>
                          <a:latin typeface="Calibri" panose="020F0502020204030204" pitchFamily="34" charset="0"/>
                        </a:rPr>
                        <a:t>0</a:t>
                      </a: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1" i="0" u="none" strike="noStrike">
                          <a:effectLst/>
                          <a:latin typeface="Calibri" panose="020F0502020204030204" pitchFamily="34" charset="0"/>
                        </a:rPr>
                        <a:t>14</a:t>
                      </a: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1" i="0" u="none" strike="noStrike">
                          <a:effectLst/>
                          <a:latin typeface="Calibri" panose="020F0502020204030204" pitchFamily="34" charset="0"/>
                        </a:rPr>
                        <a:t>14</a:t>
                      </a: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1" i="0" u="none" strike="noStrike">
                          <a:effectLst/>
                          <a:latin typeface="Calibri" panose="020F0502020204030204" pitchFamily="34" charset="0"/>
                        </a:rPr>
                        <a:t>-100</a:t>
                      </a: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s-CO" sz="1200" b="1"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1" i="0" u="none" strike="noStrike">
                          <a:effectLst/>
                          <a:latin typeface="Calibri" panose="020F0502020204030204" pitchFamily="34" charset="0"/>
                        </a:rPr>
                        <a:t>-100</a:t>
                      </a: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637523769"/>
                  </a:ext>
                </a:extLst>
              </a:tr>
              <a:tr h="208849">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w="635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2038171310"/>
                  </a:ext>
                </a:extLst>
              </a:tr>
              <a:tr h="269094">
                <a:tc>
                  <a:txBody>
                    <a:bodyPr/>
                    <a:lstStyle/>
                    <a:p>
                      <a:pPr algn="l" fontAlgn="ctr"/>
                      <a:r>
                        <a:rPr lang="es-CO" sz="1200" b="0" i="0" u="none" strike="noStrike">
                          <a:effectLst/>
                          <a:latin typeface="Calibri" panose="020F0502020204030204" pitchFamily="34" charset="0"/>
                        </a:rPr>
                        <a:t>Propiedades, Planta y equipo</a:t>
                      </a:r>
                    </a:p>
                  </a:txBody>
                  <a:tcPr marL="0" marR="0" marT="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477</a:t>
                      </a:r>
                    </a:p>
                  </a:txBody>
                  <a:tcPr marL="0" marR="0" marT="0"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377</a:t>
                      </a:r>
                    </a:p>
                  </a:txBody>
                  <a:tcPr marL="0" marR="0" marT="0"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499</a:t>
                      </a:r>
                    </a:p>
                  </a:txBody>
                  <a:tcPr marL="0" marR="0" marT="0"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27</a:t>
                      </a:r>
                    </a:p>
                  </a:txBody>
                  <a:tcPr marL="0" marR="0" marT="0"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-4</a:t>
                      </a:r>
                    </a:p>
                  </a:txBody>
                  <a:tcPr marL="0" marR="0" marT="0" marB="0" anchor="ctr">
                    <a:lnL>
                      <a:noFill/>
                    </a:lnL>
                    <a:lnR>
                      <a:noFill/>
                    </a:lnR>
                    <a:lnT>
                      <a:noFill/>
                    </a:lnT>
                    <a:lnB>
                      <a:noFill/>
                    </a:lnB>
                  </a:tcPr>
                </a:tc>
                <a:extLst>
                  <a:ext uri="{0D108BD9-81ED-4DB2-BD59-A6C34878D82A}">
                    <a16:rowId xmlns:a16="http://schemas.microsoft.com/office/drawing/2014/main" val="276248792"/>
                  </a:ext>
                </a:extLst>
              </a:tr>
              <a:tr h="269094">
                <a:tc>
                  <a:txBody>
                    <a:bodyPr/>
                    <a:lstStyle/>
                    <a:p>
                      <a:pPr algn="l" fontAlgn="ctr"/>
                      <a:r>
                        <a:rPr lang="es-CO" sz="1200" b="0" i="0" u="none" strike="noStrike">
                          <a:effectLst/>
                          <a:latin typeface="Calibri" panose="020F0502020204030204" pitchFamily="34" charset="0"/>
                        </a:rPr>
                        <a:t>Otros Activos (anticipos Impuestos / Diferidos)</a:t>
                      </a:r>
                    </a:p>
                  </a:txBody>
                  <a:tcPr marL="0" marR="0" marT="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9,884</a:t>
                      </a:r>
                    </a:p>
                  </a:txBody>
                  <a:tcPr marL="0" marR="0" marT="0"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14,300</a:t>
                      </a:r>
                    </a:p>
                  </a:txBody>
                  <a:tcPr marL="0" marR="0" marT="0"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17,000</a:t>
                      </a:r>
                    </a:p>
                  </a:txBody>
                  <a:tcPr marL="0" marR="0" marT="0"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-31</a:t>
                      </a:r>
                    </a:p>
                  </a:txBody>
                  <a:tcPr marL="0" marR="0" marT="0"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-42</a:t>
                      </a:r>
                    </a:p>
                  </a:txBody>
                  <a:tcPr marL="0" marR="0" marT="0" marB="0" anchor="ctr">
                    <a:lnL>
                      <a:noFill/>
                    </a:lnL>
                    <a:lnR>
                      <a:noFill/>
                    </a:lnR>
                    <a:lnT>
                      <a:noFill/>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533115916"/>
                  </a:ext>
                </a:extLst>
              </a:tr>
              <a:tr h="269094">
                <a:tc>
                  <a:txBody>
                    <a:bodyPr/>
                    <a:lstStyle/>
                    <a:p>
                      <a:pPr algn="l" fontAlgn="ctr"/>
                      <a:r>
                        <a:rPr lang="es-CO" sz="1200" b="1" i="0" u="none" strike="noStrike">
                          <a:effectLst/>
                          <a:latin typeface="Calibri" panose="020F0502020204030204" pitchFamily="34" charset="0"/>
                        </a:rPr>
                        <a:t>TOTAL ACTIVO NO CORRIENTE</a:t>
                      </a:r>
                    </a:p>
                  </a:txBody>
                  <a:tcPr marL="0" marR="0" marT="0" marB="0" anchor="ctr">
                    <a:lnL>
                      <a:noFill/>
                    </a:lnL>
                    <a:lnR>
                      <a:noFill/>
                    </a:lnR>
                    <a:lnT>
                      <a:noFill/>
                    </a:lnT>
                    <a:lnB>
                      <a:noFill/>
                    </a:lnB>
                    <a:solidFill>
                      <a:srgbClr val="DBDBDB"/>
                    </a:solidFill>
                  </a:tcPr>
                </a:tc>
                <a:tc>
                  <a:txBody>
                    <a:bodyPr/>
                    <a:lstStyle/>
                    <a:p>
                      <a:pPr algn="r" fontAlgn="ctr"/>
                      <a:r>
                        <a:rPr lang="es-CO" sz="1200" b="1" i="0" u="none" strike="noStrike">
                          <a:effectLst/>
                          <a:latin typeface="Calibri" panose="020F0502020204030204" pitchFamily="34" charset="0"/>
                        </a:rPr>
                        <a:t>10,362</a:t>
                      </a: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BDBDB"/>
                    </a:solidFill>
                  </a:tcPr>
                </a:tc>
                <a:tc>
                  <a:txBody>
                    <a:bodyPr/>
                    <a:lstStyle/>
                    <a:p>
                      <a:pPr algn="l" fontAlgn="ctr"/>
                      <a:r>
                        <a:rPr lang="es-CO" sz="1200" b="1" i="0" u="none" strike="noStrike">
                          <a:effectLst/>
                          <a:latin typeface="Calibri" panose="020F0502020204030204" pitchFamily="34" charset="0"/>
                        </a:rPr>
                        <a:t> </a:t>
                      </a:r>
                    </a:p>
                  </a:txBody>
                  <a:tcPr marL="0" marR="0" marT="0" marB="0" anchor="ctr">
                    <a:lnL>
                      <a:noFill/>
                    </a:lnL>
                    <a:lnR>
                      <a:noFill/>
                    </a:lnR>
                    <a:lnT>
                      <a:noFill/>
                    </a:lnT>
                    <a:lnB>
                      <a:noFill/>
                    </a:lnB>
                    <a:solidFill>
                      <a:srgbClr val="DBDBDB"/>
                    </a:solidFill>
                  </a:tcPr>
                </a:tc>
                <a:tc>
                  <a:txBody>
                    <a:bodyPr/>
                    <a:lstStyle/>
                    <a:p>
                      <a:pPr algn="r" fontAlgn="ctr"/>
                      <a:r>
                        <a:rPr lang="es-CO" sz="1200" b="1" i="0" u="none" strike="noStrike">
                          <a:effectLst/>
                          <a:latin typeface="Calibri" panose="020F0502020204030204" pitchFamily="34" charset="0"/>
                        </a:rPr>
                        <a:t>14,691</a:t>
                      </a: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BDBDB"/>
                    </a:solidFill>
                  </a:tcPr>
                </a:tc>
                <a:tc>
                  <a:txBody>
                    <a:bodyPr/>
                    <a:lstStyle/>
                    <a:p>
                      <a:pPr algn="l" fontAlgn="ctr"/>
                      <a:r>
                        <a:rPr lang="es-CO" sz="1200" b="0" i="0" u="none" strike="noStrike">
                          <a:effectLst/>
                          <a:latin typeface="Calibri" panose="020F0502020204030204" pitchFamily="34" charset="0"/>
                        </a:rPr>
                        <a:t> </a:t>
                      </a:r>
                    </a:p>
                  </a:txBody>
                  <a:tcPr marL="0" marR="0" marT="0" marB="0" anchor="ctr">
                    <a:lnL>
                      <a:noFill/>
                    </a:lnL>
                    <a:lnR>
                      <a:noFill/>
                    </a:lnR>
                    <a:lnT>
                      <a:noFill/>
                    </a:lnT>
                    <a:lnB>
                      <a:noFill/>
                    </a:lnB>
                    <a:solidFill>
                      <a:srgbClr val="DBDBDB"/>
                    </a:solidFill>
                  </a:tcPr>
                </a:tc>
                <a:tc>
                  <a:txBody>
                    <a:bodyPr/>
                    <a:lstStyle/>
                    <a:p>
                      <a:pPr algn="r" fontAlgn="ctr"/>
                      <a:r>
                        <a:rPr lang="es-CO" sz="1200" b="1" i="0" u="none" strike="noStrike">
                          <a:effectLst/>
                          <a:latin typeface="Calibri" panose="020F0502020204030204" pitchFamily="34" charset="0"/>
                        </a:rPr>
                        <a:t>17,512</a:t>
                      </a: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BDBDB"/>
                    </a:solidFill>
                  </a:tcPr>
                </a:tc>
                <a:tc>
                  <a:txBody>
                    <a:bodyPr/>
                    <a:lstStyle/>
                    <a:p>
                      <a:pPr algn="l" fontAlgn="ctr"/>
                      <a:r>
                        <a:rPr lang="es-CO" sz="1200" b="0" i="0" u="none" strike="noStrike">
                          <a:effectLst/>
                          <a:latin typeface="Calibri" panose="020F0502020204030204" pitchFamily="34" charset="0"/>
                        </a:rPr>
                        <a:t> </a:t>
                      </a:r>
                    </a:p>
                  </a:txBody>
                  <a:tcPr marL="0" marR="0" marT="0" marB="0" anchor="ctr">
                    <a:lnL>
                      <a:noFill/>
                    </a:lnL>
                    <a:lnR>
                      <a:noFill/>
                    </a:lnR>
                    <a:lnT>
                      <a:noFill/>
                    </a:lnT>
                    <a:lnB>
                      <a:noFill/>
                    </a:lnB>
                    <a:solidFill>
                      <a:srgbClr val="DBDBDB"/>
                    </a:solidFill>
                  </a:tcPr>
                </a:tc>
                <a:tc>
                  <a:txBody>
                    <a:bodyPr/>
                    <a:lstStyle/>
                    <a:p>
                      <a:pPr algn="r" fontAlgn="ctr"/>
                      <a:r>
                        <a:rPr lang="es-CO" sz="1200" b="1" i="0" u="none" strike="noStrike">
                          <a:effectLst/>
                          <a:latin typeface="Calibri" panose="020F0502020204030204" pitchFamily="34" charset="0"/>
                        </a:rPr>
                        <a:t>-49</a:t>
                      </a: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BDBDB"/>
                    </a:solidFill>
                  </a:tcPr>
                </a:tc>
                <a:tc>
                  <a:txBody>
                    <a:bodyPr/>
                    <a:lstStyle/>
                    <a:p>
                      <a:pPr algn="l" fontAlgn="ctr"/>
                      <a:r>
                        <a:rPr lang="es-CO" sz="1200" b="1" i="0" u="none" strike="noStrike">
                          <a:effectLst/>
                          <a:latin typeface="Calibri" panose="020F0502020204030204" pitchFamily="34" charset="0"/>
                        </a:rPr>
                        <a:t> </a:t>
                      </a:r>
                    </a:p>
                  </a:txBody>
                  <a:tcPr marL="0" marR="0" marT="0" marB="0" anchor="ctr">
                    <a:lnL>
                      <a:noFill/>
                    </a:lnL>
                    <a:lnR>
                      <a:noFill/>
                    </a:lnR>
                    <a:lnT>
                      <a:noFill/>
                    </a:lnT>
                    <a:lnB>
                      <a:noFill/>
                    </a:lnB>
                    <a:solidFill>
                      <a:srgbClr val="DBDBDB"/>
                    </a:solidFill>
                  </a:tcPr>
                </a:tc>
                <a:tc>
                  <a:txBody>
                    <a:bodyPr/>
                    <a:lstStyle/>
                    <a:p>
                      <a:pPr algn="r" fontAlgn="ctr"/>
                      <a:r>
                        <a:rPr lang="es-CO" sz="1200" b="1" i="0" u="none" strike="noStrike">
                          <a:effectLst/>
                          <a:latin typeface="Calibri" panose="020F0502020204030204" pitchFamily="34" charset="0"/>
                        </a:rPr>
                        <a:t>-41</a:t>
                      </a: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BDBDB"/>
                    </a:solidFill>
                  </a:tcPr>
                </a:tc>
                <a:extLst>
                  <a:ext uri="{0D108BD9-81ED-4DB2-BD59-A6C34878D82A}">
                    <a16:rowId xmlns:a16="http://schemas.microsoft.com/office/drawing/2014/main" val="3316735475"/>
                  </a:ext>
                </a:extLst>
              </a:tr>
              <a:tr h="208849">
                <a:tc>
                  <a:txBody>
                    <a:bodyPr/>
                    <a:lstStyle/>
                    <a:p>
                      <a:pPr algn="l" fontAlgn="ctr"/>
                      <a:endParaRPr lang="es-CO" sz="1200" b="1"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379118549"/>
                  </a:ext>
                </a:extLst>
              </a:tr>
              <a:tr h="216881">
                <a:tc>
                  <a:txBody>
                    <a:bodyPr/>
                    <a:lstStyle/>
                    <a:p>
                      <a:pPr algn="l" fontAlgn="ctr"/>
                      <a:r>
                        <a:rPr lang="es-CO" sz="1200" b="1" i="0" u="none" strike="noStrike">
                          <a:effectLst/>
                          <a:latin typeface="Calibri" panose="020F0502020204030204" pitchFamily="34" charset="0"/>
                        </a:rPr>
                        <a:t>TOTAL ACTIVO</a:t>
                      </a:r>
                    </a:p>
                  </a:txBody>
                  <a:tcPr marL="0" marR="0" marT="0" marB="0" anchor="ctr">
                    <a:lnL>
                      <a:noFill/>
                    </a:lnL>
                    <a:lnR>
                      <a:noFill/>
                    </a:lnR>
                    <a:lnT>
                      <a:noFill/>
                    </a:lnT>
                    <a:lnB>
                      <a:noFill/>
                    </a:lnB>
                    <a:solidFill>
                      <a:srgbClr val="DBDBDB"/>
                    </a:solidFill>
                  </a:tcPr>
                </a:tc>
                <a:tc>
                  <a:txBody>
                    <a:bodyPr/>
                    <a:lstStyle/>
                    <a:p>
                      <a:pPr algn="r" fontAlgn="ctr"/>
                      <a:r>
                        <a:rPr lang="es-CO" sz="1200" b="1" i="0" u="none" strike="noStrike">
                          <a:effectLst/>
                          <a:latin typeface="Calibri" panose="020F0502020204030204" pitchFamily="34" charset="0"/>
                        </a:rPr>
                        <a:t>32,739</a:t>
                      </a:r>
                    </a:p>
                  </a:txBody>
                  <a:tcPr marL="0" marR="0" marT="0" marB="0" anchor="ctr">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DBDBDB"/>
                    </a:solidFill>
                  </a:tcPr>
                </a:tc>
                <a:tc>
                  <a:txBody>
                    <a:bodyPr/>
                    <a:lstStyle/>
                    <a:p>
                      <a:pPr algn="l" fontAlgn="ctr"/>
                      <a:r>
                        <a:rPr lang="es-CO" sz="1200" b="1" i="0" u="none" strike="noStrike">
                          <a:effectLst/>
                          <a:latin typeface="Calibri" panose="020F0502020204030204" pitchFamily="34" charset="0"/>
                        </a:rPr>
                        <a:t> </a:t>
                      </a:r>
                    </a:p>
                  </a:txBody>
                  <a:tcPr marL="0" marR="0" marT="0" marB="0" anchor="ctr">
                    <a:lnL>
                      <a:noFill/>
                    </a:lnL>
                    <a:lnR>
                      <a:noFill/>
                    </a:lnR>
                    <a:lnT>
                      <a:noFill/>
                    </a:lnT>
                    <a:lnB>
                      <a:noFill/>
                    </a:lnB>
                    <a:solidFill>
                      <a:srgbClr val="DBDBDB"/>
                    </a:solidFill>
                  </a:tcPr>
                </a:tc>
                <a:tc>
                  <a:txBody>
                    <a:bodyPr/>
                    <a:lstStyle/>
                    <a:p>
                      <a:pPr algn="r" fontAlgn="ctr"/>
                      <a:r>
                        <a:rPr lang="es-CO" sz="1200" b="1" i="0" u="none" strike="noStrike">
                          <a:effectLst/>
                          <a:latin typeface="Calibri" panose="020F0502020204030204" pitchFamily="34" charset="0"/>
                        </a:rPr>
                        <a:t>29,615</a:t>
                      </a:r>
                    </a:p>
                  </a:txBody>
                  <a:tcPr marL="0" marR="0" marT="0" marB="0" anchor="ctr">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DBDBDB"/>
                    </a:solidFill>
                  </a:tcPr>
                </a:tc>
                <a:tc>
                  <a:txBody>
                    <a:bodyPr/>
                    <a:lstStyle/>
                    <a:p>
                      <a:pPr algn="l" fontAlgn="ctr"/>
                      <a:r>
                        <a:rPr lang="es-CO" sz="1200" b="0" i="0" u="none" strike="noStrike">
                          <a:effectLst/>
                          <a:latin typeface="Calibri" panose="020F0502020204030204" pitchFamily="34" charset="0"/>
                        </a:rPr>
                        <a:t> </a:t>
                      </a:r>
                    </a:p>
                  </a:txBody>
                  <a:tcPr marL="0" marR="0" marT="0" marB="0" anchor="ctr">
                    <a:lnL>
                      <a:noFill/>
                    </a:lnL>
                    <a:lnR>
                      <a:noFill/>
                    </a:lnR>
                    <a:lnT>
                      <a:noFill/>
                    </a:lnT>
                    <a:lnB>
                      <a:noFill/>
                    </a:lnB>
                    <a:solidFill>
                      <a:srgbClr val="DBDBDB"/>
                    </a:solidFill>
                  </a:tcPr>
                </a:tc>
                <a:tc>
                  <a:txBody>
                    <a:bodyPr/>
                    <a:lstStyle/>
                    <a:p>
                      <a:pPr algn="r" fontAlgn="ctr"/>
                      <a:r>
                        <a:rPr lang="es-CO" sz="1200" b="1" i="0" u="none" strike="noStrike">
                          <a:effectLst/>
                          <a:latin typeface="Calibri" panose="020F0502020204030204" pitchFamily="34" charset="0"/>
                        </a:rPr>
                        <a:t>30,067</a:t>
                      </a:r>
                    </a:p>
                  </a:txBody>
                  <a:tcPr marL="0" marR="0" marT="0" marB="0" anchor="ctr">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DBDBDB"/>
                    </a:solidFill>
                  </a:tcPr>
                </a:tc>
                <a:tc>
                  <a:txBody>
                    <a:bodyPr/>
                    <a:lstStyle/>
                    <a:p>
                      <a:pPr algn="l" fontAlgn="ctr"/>
                      <a:r>
                        <a:rPr lang="es-CO" sz="1200" b="0" i="0" u="none" strike="noStrike">
                          <a:effectLst/>
                          <a:latin typeface="Calibri" panose="020F0502020204030204" pitchFamily="34" charset="0"/>
                        </a:rPr>
                        <a:t> </a:t>
                      </a:r>
                    </a:p>
                  </a:txBody>
                  <a:tcPr marL="0" marR="0" marT="0" marB="0" anchor="ctr">
                    <a:lnL>
                      <a:noFill/>
                    </a:lnL>
                    <a:lnR>
                      <a:noFill/>
                    </a:lnR>
                    <a:lnT>
                      <a:noFill/>
                    </a:lnT>
                    <a:lnB>
                      <a:noFill/>
                    </a:lnB>
                    <a:solidFill>
                      <a:srgbClr val="DBDBDB"/>
                    </a:solidFill>
                  </a:tcPr>
                </a:tc>
                <a:tc>
                  <a:txBody>
                    <a:bodyPr/>
                    <a:lstStyle/>
                    <a:p>
                      <a:pPr algn="r" fontAlgn="ctr"/>
                      <a:r>
                        <a:rPr lang="es-CO" sz="1200" b="1" i="0" u="none" strike="noStrike">
                          <a:effectLst/>
                          <a:latin typeface="Calibri" panose="020F0502020204030204" pitchFamily="34" charset="0"/>
                        </a:rPr>
                        <a:t>9</a:t>
                      </a:r>
                    </a:p>
                  </a:txBody>
                  <a:tcPr marL="0" marR="0" marT="0" marB="0" anchor="ctr">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DBDBDB"/>
                    </a:solidFill>
                  </a:tcPr>
                </a:tc>
                <a:tc>
                  <a:txBody>
                    <a:bodyPr/>
                    <a:lstStyle/>
                    <a:p>
                      <a:pPr algn="l" fontAlgn="ctr"/>
                      <a:r>
                        <a:rPr lang="es-CO" sz="1200" b="1" i="0" u="none" strike="noStrike">
                          <a:effectLst/>
                          <a:latin typeface="Calibri" panose="020F0502020204030204" pitchFamily="34" charset="0"/>
                        </a:rPr>
                        <a:t> </a:t>
                      </a:r>
                    </a:p>
                  </a:txBody>
                  <a:tcPr marL="0" marR="0" marT="0" marB="0" anchor="ctr">
                    <a:lnL>
                      <a:noFill/>
                    </a:lnL>
                    <a:lnR>
                      <a:noFill/>
                    </a:lnR>
                    <a:lnT>
                      <a:noFill/>
                    </a:lnT>
                    <a:lnB>
                      <a:noFill/>
                    </a:lnB>
                    <a:solidFill>
                      <a:srgbClr val="DBDBDB"/>
                    </a:solidFill>
                  </a:tcPr>
                </a:tc>
                <a:tc>
                  <a:txBody>
                    <a:bodyPr/>
                    <a:lstStyle/>
                    <a:p>
                      <a:pPr algn="r" fontAlgn="ctr"/>
                      <a:r>
                        <a:rPr lang="es-CO" sz="1200" b="1" i="0" u="none" strike="noStrike" dirty="0">
                          <a:effectLst/>
                          <a:latin typeface="Calibri" panose="020F0502020204030204" pitchFamily="34" charset="0"/>
                        </a:rPr>
                        <a:t>9</a:t>
                      </a:r>
                    </a:p>
                  </a:txBody>
                  <a:tcPr marL="0" marR="0" marT="0" marB="0" anchor="ctr">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DBDBDB"/>
                    </a:solidFill>
                  </a:tcPr>
                </a:tc>
                <a:extLst>
                  <a:ext uri="{0D108BD9-81ED-4DB2-BD59-A6C34878D82A}">
                    <a16:rowId xmlns:a16="http://schemas.microsoft.com/office/drawing/2014/main" val="515001213"/>
                  </a:ext>
                </a:extLst>
              </a:tr>
            </a:tbl>
          </a:graphicData>
        </a:graphic>
      </p:graphicFrame>
      <p:sp>
        <p:nvSpPr>
          <p:cNvPr id="17" name="Botón de acción: ir hacia delante o siguiente 16">
            <a:hlinkClick r:id="rId4" action="ppaction://hlinksldjump" highlightClick="1"/>
            <a:extLst>
              <a:ext uri="{FF2B5EF4-FFF2-40B4-BE49-F238E27FC236}">
                <a16:creationId xmlns:a16="http://schemas.microsoft.com/office/drawing/2014/main" id="{611DAA7F-323D-403A-A9C7-573611DE96F2}"/>
              </a:ext>
            </a:extLst>
          </p:cNvPr>
          <p:cNvSpPr/>
          <p:nvPr/>
        </p:nvSpPr>
        <p:spPr>
          <a:xfrm>
            <a:off x="3480246" y="5169844"/>
            <a:ext cx="239105" cy="103584"/>
          </a:xfrm>
          <a:prstGeom prst="actionButtonForwardNext">
            <a:avLst/>
          </a:prstGeom>
          <a:solidFill>
            <a:schemeClr val="bg1">
              <a:lumMod val="95000"/>
            </a:schemeClr>
          </a:solidFill>
          <a:ln w="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CO" sz="1215"/>
          </a:p>
        </p:txBody>
      </p:sp>
      <p:sp>
        <p:nvSpPr>
          <p:cNvPr id="16" name="Botón de acción: ir hacia delante o siguiente 15">
            <a:hlinkClick r:id="rId4" action="ppaction://hlinksldjump" highlightClick="1"/>
            <a:extLst>
              <a:ext uri="{FF2B5EF4-FFF2-40B4-BE49-F238E27FC236}">
                <a16:creationId xmlns:a16="http://schemas.microsoft.com/office/drawing/2014/main" id="{037C0688-6BFA-4FA7-8A0B-381199F24186}"/>
              </a:ext>
            </a:extLst>
          </p:cNvPr>
          <p:cNvSpPr/>
          <p:nvPr/>
        </p:nvSpPr>
        <p:spPr>
          <a:xfrm>
            <a:off x="2440564" y="4910033"/>
            <a:ext cx="239105" cy="101489"/>
          </a:xfrm>
          <a:prstGeom prst="actionButtonForwardNext">
            <a:avLst/>
          </a:prstGeom>
          <a:solidFill>
            <a:schemeClr val="bg1">
              <a:lumMod val="95000"/>
            </a:schemeClr>
          </a:solidFill>
          <a:ln w="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CO" sz="1215"/>
          </a:p>
        </p:txBody>
      </p:sp>
      <p:sp>
        <p:nvSpPr>
          <p:cNvPr id="15" name="Botón de acción: ir hacia delante o siguiente 14">
            <a:hlinkClick r:id="rId5" action="ppaction://hlinksldjump" highlightClick="1"/>
            <a:extLst>
              <a:ext uri="{FF2B5EF4-FFF2-40B4-BE49-F238E27FC236}">
                <a16:creationId xmlns:a16="http://schemas.microsoft.com/office/drawing/2014/main" id="{F21CF3E4-21C9-477B-B9FA-6383BBD158D6}"/>
              </a:ext>
            </a:extLst>
          </p:cNvPr>
          <p:cNvSpPr/>
          <p:nvPr/>
        </p:nvSpPr>
        <p:spPr>
          <a:xfrm>
            <a:off x="2819107" y="4433504"/>
            <a:ext cx="239105" cy="111537"/>
          </a:xfrm>
          <a:prstGeom prst="actionButtonForwardNext">
            <a:avLst/>
          </a:prstGeom>
          <a:solidFill>
            <a:schemeClr val="bg1">
              <a:lumMod val="95000"/>
            </a:schemeClr>
          </a:solidFill>
          <a:ln w="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CO" sz="1215"/>
          </a:p>
        </p:txBody>
      </p:sp>
      <p:sp>
        <p:nvSpPr>
          <p:cNvPr id="13" name="Botón de acción: ir hacia delante o siguiente 12">
            <a:hlinkClick r:id="rId6" action="ppaction://hlinksldjump" highlightClick="1"/>
            <a:extLst>
              <a:ext uri="{FF2B5EF4-FFF2-40B4-BE49-F238E27FC236}">
                <a16:creationId xmlns:a16="http://schemas.microsoft.com/office/drawing/2014/main" id="{A730660A-1DBC-4EEF-8BE1-38EA3F255CEB}"/>
              </a:ext>
            </a:extLst>
          </p:cNvPr>
          <p:cNvSpPr/>
          <p:nvPr/>
        </p:nvSpPr>
        <p:spPr>
          <a:xfrm>
            <a:off x="3165955" y="2732988"/>
            <a:ext cx="200303" cy="103584"/>
          </a:xfrm>
          <a:prstGeom prst="actionButtonForwardNext">
            <a:avLst/>
          </a:prstGeom>
          <a:solidFill>
            <a:schemeClr val="bg1">
              <a:lumMod val="95000"/>
            </a:schemeClr>
          </a:solidFill>
          <a:ln w="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CO" sz="1215"/>
          </a:p>
        </p:txBody>
      </p:sp>
      <p:pic>
        <p:nvPicPr>
          <p:cNvPr id="9" name="Imagen 8">
            <a:hlinkClick r:id="rId5" action="ppaction://hlinksldjump"/>
            <a:extLst>
              <a:ext uri="{FF2B5EF4-FFF2-40B4-BE49-F238E27FC236}">
                <a16:creationId xmlns:a16="http://schemas.microsoft.com/office/drawing/2014/main" id="{79CFFCDC-058C-4BA2-9EF9-7895B413B94E}"/>
              </a:ext>
            </a:extLst>
          </p:cNvPr>
          <p:cNvPicPr>
            <a:picLocks noChangeAspect="1"/>
          </p:cNvPicPr>
          <p:nvPr/>
        </p:nvPicPr>
        <p:blipFill>
          <a:blip r:embed="rId7"/>
          <a:stretch>
            <a:fillRect/>
          </a:stretch>
        </p:blipFill>
        <p:spPr>
          <a:xfrm>
            <a:off x="2576790" y="2999500"/>
            <a:ext cx="205758" cy="109738"/>
          </a:xfrm>
          <a:prstGeom prst="rect">
            <a:avLst/>
          </a:prstGeom>
        </p:spPr>
      </p:pic>
      <p:sp>
        <p:nvSpPr>
          <p:cNvPr id="12" name="Botón de acción: ir hacia delante o siguiente 11">
            <a:hlinkClick r:id="rId6" action="ppaction://hlinksldjump" highlightClick="1"/>
            <a:extLst>
              <a:ext uri="{FF2B5EF4-FFF2-40B4-BE49-F238E27FC236}">
                <a16:creationId xmlns:a16="http://schemas.microsoft.com/office/drawing/2014/main" id="{84B38472-9759-4EFB-8A8C-025D33140739}"/>
              </a:ext>
            </a:extLst>
          </p:cNvPr>
          <p:cNvSpPr/>
          <p:nvPr/>
        </p:nvSpPr>
        <p:spPr>
          <a:xfrm>
            <a:off x="2255716" y="2469209"/>
            <a:ext cx="189077" cy="101489"/>
          </a:xfrm>
          <a:prstGeom prst="actionButtonForwardNext">
            <a:avLst/>
          </a:prstGeom>
          <a:solidFill>
            <a:schemeClr val="bg1">
              <a:lumMod val="95000"/>
            </a:schemeClr>
          </a:solidFill>
          <a:ln w="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CO" sz="1215"/>
          </a:p>
        </p:txBody>
      </p:sp>
      <p:sp>
        <p:nvSpPr>
          <p:cNvPr id="11" name="Botón de acción: ir hacia delante o siguiente 10">
            <a:hlinkClick r:id="rId6" action="ppaction://hlinksldjump" highlightClick="1"/>
            <a:extLst>
              <a:ext uri="{FF2B5EF4-FFF2-40B4-BE49-F238E27FC236}">
                <a16:creationId xmlns:a16="http://schemas.microsoft.com/office/drawing/2014/main" id="{ECAF7EDB-E616-45CA-8A85-A9411523CD32}"/>
              </a:ext>
            </a:extLst>
          </p:cNvPr>
          <p:cNvSpPr/>
          <p:nvPr/>
        </p:nvSpPr>
        <p:spPr>
          <a:xfrm>
            <a:off x="1773837" y="2201632"/>
            <a:ext cx="202932" cy="103584"/>
          </a:xfrm>
          <a:prstGeom prst="actionButtonForwardNext">
            <a:avLst/>
          </a:prstGeom>
          <a:solidFill>
            <a:schemeClr val="bg1">
              <a:lumMod val="95000"/>
            </a:schemeClr>
          </a:solidFill>
          <a:ln w="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CO" sz="1215"/>
          </a:p>
        </p:txBody>
      </p:sp>
    </p:spTree>
    <p:extLst>
      <p:ext uri="{BB962C8B-B14F-4D97-AF65-F5344CB8AC3E}">
        <p14:creationId xmlns:p14="http://schemas.microsoft.com/office/powerpoint/2010/main" val="884859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circle(in)">
                                      <p:cBhvr>
                                        <p:cTn id="7" dur="2000"/>
                                        <p:tgtEl>
                                          <p:spTgt spid="18"/>
                                        </p:tgtEl>
                                      </p:cBhvr>
                                    </p:animEffect>
                                  </p:childTnLst>
                                </p:cTn>
                              </p:par>
                              <p:par>
                                <p:cTn id="8" presetID="6" presetClass="entr" presetSubtype="16" fill="hold" nodeType="withEffect">
                                  <p:stCondLst>
                                    <p:cond delay="0"/>
                                  </p:stCondLst>
                                  <p:childTnLst>
                                    <p:set>
                                      <p:cBhvr>
                                        <p:cTn id="9" dur="1" fill="hold">
                                          <p:stCondLst>
                                            <p:cond delay="0"/>
                                          </p:stCondLst>
                                        </p:cTn>
                                        <p:tgtEl>
                                          <p:spTgt spid="20"/>
                                        </p:tgtEl>
                                        <p:attrNameLst>
                                          <p:attrName>style.visibility</p:attrName>
                                        </p:attrNameLst>
                                      </p:cBhvr>
                                      <p:to>
                                        <p:strVal val="visible"/>
                                      </p:to>
                                    </p:set>
                                    <p:animEffect transition="in" filter="circle(in)">
                                      <p:cBhvr>
                                        <p:cTn id="10" dur="20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ítulo 1">
            <a:extLst>
              <a:ext uri="{FF2B5EF4-FFF2-40B4-BE49-F238E27FC236}">
                <a16:creationId xmlns:a16="http://schemas.microsoft.com/office/drawing/2014/main" id="{E91AF023-2ACF-4E61-9CD7-0DB47CE6DF11}"/>
              </a:ext>
            </a:extLst>
          </p:cNvPr>
          <p:cNvSpPr txBox="1">
            <a:spLocks/>
          </p:cNvSpPr>
          <p:nvPr/>
        </p:nvSpPr>
        <p:spPr>
          <a:xfrm>
            <a:off x="1389648" y="278096"/>
            <a:ext cx="5064919" cy="615554"/>
          </a:xfrm>
          <a:prstGeom prst="rect">
            <a:avLst/>
          </a:prstGeom>
        </p:spPr>
        <p:txBody>
          <a:bodyPr lIns="46292" tIns="23147" rIns="46292" bIns="23147" anchor="ct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defRPr/>
            </a:pPr>
            <a:r>
              <a:rPr lang="es-CO" sz="2700" dirty="0">
                <a:latin typeface="+mn-lt"/>
              </a:rPr>
              <a:t> </a:t>
            </a:r>
            <a:r>
              <a:rPr lang="es-CO" sz="1200" dirty="0">
                <a:solidFill>
                  <a:srgbClr val="0070C0"/>
                </a:solidFill>
                <a:latin typeface="+mn-lt"/>
                <a:ea typeface="+mn-ea"/>
                <a:cs typeface="Lato Regular"/>
              </a:rPr>
              <a:t>ESTADO DE SITUACION FINANCIERA INDIVIDUAL</a:t>
            </a:r>
          </a:p>
          <a:p>
            <a:pPr algn="ctr">
              <a:defRPr/>
            </a:pPr>
            <a:r>
              <a:rPr lang="es-CO" sz="788" dirty="0">
                <a:solidFill>
                  <a:srgbClr val="0070C0"/>
                </a:solidFill>
                <a:latin typeface="+mn-lt"/>
                <a:ea typeface="+mn-ea"/>
                <a:cs typeface="Lato Regular"/>
              </a:rPr>
              <a:t>AL 31 DE AGOSTO DE 2019 Y 31 DE AGOSTO DE 2018</a:t>
            </a:r>
          </a:p>
          <a:p>
            <a:pPr algn="ctr">
              <a:defRPr/>
            </a:pPr>
            <a:r>
              <a:rPr lang="es-CO" sz="788" dirty="0">
                <a:solidFill>
                  <a:srgbClr val="0070C0"/>
                </a:solidFill>
                <a:latin typeface="+mn-lt"/>
                <a:ea typeface="+mn-ea"/>
                <a:cs typeface="Lato Regular"/>
              </a:rPr>
              <a:t>(cifra en millones de pesos colombianos)</a:t>
            </a:r>
          </a:p>
          <a:p>
            <a:pPr>
              <a:defRPr/>
            </a:pPr>
            <a:endParaRPr lang="es-CO" sz="788" dirty="0">
              <a:solidFill>
                <a:srgbClr val="0070C0"/>
              </a:solidFill>
              <a:latin typeface="+mn-lt"/>
              <a:ea typeface="+mn-ea"/>
              <a:cs typeface="Lato Regular"/>
            </a:endParaRPr>
          </a:p>
        </p:txBody>
      </p:sp>
      <p:pic>
        <p:nvPicPr>
          <p:cNvPr id="14" name="Imagen 13">
            <a:extLst>
              <a:ext uri="{FF2B5EF4-FFF2-40B4-BE49-F238E27FC236}">
                <a16:creationId xmlns:a16="http://schemas.microsoft.com/office/drawing/2014/main" id="{9AC2E0EB-E395-4F7B-AE4A-77A25FDD689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6470" y="110915"/>
            <a:ext cx="1286351" cy="559118"/>
          </a:xfrm>
          <a:prstGeom prst="rect">
            <a:avLst/>
          </a:prstGeom>
        </p:spPr>
      </p:pic>
      <p:pic>
        <p:nvPicPr>
          <p:cNvPr id="15" name="Imagen 14">
            <a:extLst>
              <a:ext uri="{FF2B5EF4-FFF2-40B4-BE49-F238E27FC236}">
                <a16:creationId xmlns:a16="http://schemas.microsoft.com/office/drawing/2014/main" id="{866511F9-F051-4AB1-818B-363F0B3EA5F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984761" y="132346"/>
            <a:ext cx="3112770" cy="534829"/>
          </a:xfrm>
          <a:prstGeom prst="rect">
            <a:avLst/>
          </a:prstGeom>
        </p:spPr>
      </p:pic>
      <p:sp>
        <p:nvSpPr>
          <p:cNvPr id="16" name="Rectángulo 15">
            <a:extLst>
              <a:ext uri="{FF2B5EF4-FFF2-40B4-BE49-F238E27FC236}">
                <a16:creationId xmlns:a16="http://schemas.microsoft.com/office/drawing/2014/main" id="{087350F7-4A6F-47D6-9B54-33052DC81DF8}"/>
              </a:ext>
            </a:extLst>
          </p:cNvPr>
          <p:cNvSpPr/>
          <p:nvPr/>
        </p:nvSpPr>
        <p:spPr>
          <a:xfrm>
            <a:off x="1" y="6571516"/>
            <a:ext cx="9134474" cy="238125"/>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sz="1350"/>
          </a:p>
        </p:txBody>
      </p:sp>
      <p:sp>
        <p:nvSpPr>
          <p:cNvPr id="18" name="CuadroTexto 17">
            <a:extLst>
              <a:ext uri="{FF2B5EF4-FFF2-40B4-BE49-F238E27FC236}">
                <a16:creationId xmlns:a16="http://schemas.microsoft.com/office/drawing/2014/main" id="{82652F71-02A2-4C37-909A-31A1B26E66AD}"/>
              </a:ext>
            </a:extLst>
          </p:cNvPr>
          <p:cNvSpPr txBox="1"/>
          <p:nvPr/>
        </p:nvSpPr>
        <p:spPr>
          <a:xfrm>
            <a:off x="4748842" y="6556455"/>
            <a:ext cx="4111789" cy="253916"/>
          </a:xfrm>
          <a:prstGeom prst="rect">
            <a:avLst/>
          </a:prstGeom>
          <a:noFill/>
        </p:spPr>
        <p:txBody>
          <a:bodyPr wrap="square" rtlCol="0">
            <a:spAutoFit/>
          </a:bodyPr>
          <a:lstStyle/>
          <a:p>
            <a:pPr algn="r"/>
            <a:r>
              <a:rPr lang="es-ES" sz="1050" dirty="0">
                <a:solidFill>
                  <a:srgbClr val="A9A8A9"/>
                </a:solidFill>
                <a:latin typeface="Lato Regular"/>
                <a:cs typeface="Lato Regular"/>
              </a:rPr>
              <a:t>Vicepresidencia Administrativa y Financiera – Gerencia Financiera </a:t>
            </a:r>
          </a:p>
        </p:txBody>
      </p:sp>
      <p:graphicFrame>
        <p:nvGraphicFramePr>
          <p:cNvPr id="2" name="Tabla 1">
            <a:extLst>
              <a:ext uri="{FF2B5EF4-FFF2-40B4-BE49-F238E27FC236}">
                <a16:creationId xmlns:a16="http://schemas.microsoft.com/office/drawing/2014/main" id="{929DDD49-EA81-473D-92F9-4F5611C69076}"/>
              </a:ext>
            </a:extLst>
          </p:cNvPr>
          <p:cNvGraphicFramePr>
            <a:graphicFrameLocks noGrp="1"/>
          </p:cNvGraphicFramePr>
          <p:nvPr>
            <p:extLst>
              <p:ext uri="{D42A27DB-BD31-4B8C-83A1-F6EECF244321}">
                <p14:modId xmlns:p14="http://schemas.microsoft.com/office/powerpoint/2010/main" val="3081613964"/>
              </p:ext>
            </p:extLst>
          </p:nvPr>
        </p:nvGraphicFramePr>
        <p:xfrm>
          <a:off x="710214" y="1384913"/>
          <a:ext cx="7759081" cy="4713182"/>
        </p:xfrm>
        <a:graphic>
          <a:graphicData uri="http://schemas.openxmlformats.org/drawingml/2006/table">
            <a:tbl>
              <a:tblPr/>
              <a:tblGrid>
                <a:gridCol w="2933902">
                  <a:extLst>
                    <a:ext uri="{9D8B030D-6E8A-4147-A177-3AD203B41FA5}">
                      <a16:colId xmlns:a16="http://schemas.microsoft.com/office/drawing/2014/main" val="220140900"/>
                    </a:ext>
                  </a:extLst>
                </a:gridCol>
                <a:gridCol w="1006257">
                  <a:extLst>
                    <a:ext uri="{9D8B030D-6E8A-4147-A177-3AD203B41FA5}">
                      <a16:colId xmlns:a16="http://schemas.microsoft.com/office/drawing/2014/main" val="952164465"/>
                    </a:ext>
                  </a:extLst>
                </a:gridCol>
                <a:gridCol w="84864">
                  <a:extLst>
                    <a:ext uri="{9D8B030D-6E8A-4147-A177-3AD203B41FA5}">
                      <a16:colId xmlns:a16="http://schemas.microsoft.com/office/drawing/2014/main" val="1440134414"/>
                    </a:ext>
                  </a:extLst>
                </a:gridCol>
                <a:gridCol w="1006257">
                  <a:extLst>
                    <a:ext uri="{9D8B030D-6E8A-4147-A177-3AD203B41FA5}">
                      <a16:colId xmlns:a16="http://schemas.microsoft.com/office/drawing/2014/main" val="2455014318"/>
                    </a:ext>
                  </a:extLst>
                </a:gridCol>
                <a:gridCol w="84864">
                  <a:extLst>
                    <a:ext uri="{9D8B030D-6E8A-4147-A177-3AD203B41FA5}">
                      <a16:colId xmlns:a16="http://schemas.microsoft.com/office/drawing/2014/main" val="146895716"/>
                    </a:ext>
                  </a:extLst>
                </a:gridCol>
                <a:gridCol w="885021">
                  <a:extLst>
                    <a:ext uri="{9D8B030D-6E8A-4147-A177-3AD203B41FA5}">
                      <a16:colId xmlns:a16="http://schemas.microsoft.com/office/drawing/2014/main" val="477598460"/>
                    </a:ext>
                  </a:extLst>
                </a:gridCol>
                <a:gridCol w="84864">
                  <a:extLst>
                    <a:ext uri="{9D8B030D-6E8A-4147-A177-3AD203B41FA5}">
                      <a16:colId xmlns:a16="http://schemas.microsoft.com/office/drawing/2014/main" val="1170275267"/>
                    </a:ext>
                  </a:extLst>
                </a:gridCol>
                <a:gridCol w="848650">
                  <a:extLst>
                    <a:ext uri="{9D8B030D-6E8A-4147-A177-3AD203B41FA5}">
                      <a16:colId xmlns:a16="http://schemas.microsoft.com/office/drawing/2014/main" val="986360259"/>
                    </a:ext>
                  </a:extLst>
                </a:gridCol>
                <a:gridCol w="84864">
                  <a:extLst>
                    <a:ext uri="{9D8B030D-6E8A-4147-A177-3AD203B41FA5}">
                      <a16:colId xmlns:a16="http://schemas.microsoft.com/office/drawing/2014/main" val="831904506"/>
                    </a:ext>
                  </a:extLst>
                </a:gridCol>
                <a:gridCol w="739538">
                  <a:extLst>
                    <a:ext uri="{9D8B030D-6E8A-4147-A177-3AD203B41FA5}">
                      <a16:colId xmlns:a16="http://schemas.microsoft.com/office/drawing/2014/main" val="285495079"/>
                    </a:ext>
                  </a:extLst>
                </a:gridCol>
              </a:tblGrid>
              <a:tr h="563772">
                <a:tc>
                  <a:txBody>
                    <a:bodyPr/>
                    <a:lstStyle/>
                    <a:p>
                      <a:pPr algn="ctr" fontAlgn="ctr"/>
                      <a:r>
                        <a:rPr lang="es-CO" sz="1200" b="1" i="0" u="none" strike="noStrike">
                          <a:effectLst/>
                          <a:latin typeface="Calibri" panose="020F0502020204030204" pitchFamily="34" charset="0"/>
                        </a:rPr>
                        <a:t>PASIVO</a:t>
                      </a:r>
                    </a:p>
                  </a:txBody>
                  <a:tcPr marL="0" marR="0" marT="0" marB="0" anchor="ctr">
                    <a:lnL>
                      <a:noFill/>
                    </a:lnL>
                    <a:lnR>
                      <a:noFill/>
                    </a:lnR>
                    <a:lnT>
                      <a:noFill/>
                    </a:lnT>
                    <a:lnB>
                      <a:noFill/>
                    </a:lnB>
                    <a:solidFill>
                      <a:srgbClr val="DBDBDB"/>
                    </a:solidFill>
                  </a:tcPr>
                </a:tc>
                <a:tc>
                  <a:txBody>
                    <a:bodyPr/>
                    <a:lstStyle/>
                    <a:p>
                      <a:pPr algn="ctr" fontAlgn="ctr"/>
                      <a:r>
                        <a:rPr lang="es-CO" sz="1200" b="0" i="0" u="none" strike="noStrike">
                          <a:effectLst/>
                          <a:latin typeface="Calibri" panose="020F0502020204030204" pitchFamily="34" charset="0"/>
                        </a:rPr>
                        <a:t>31-Agosto-2019</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solidFill>
                      <a:srgbClr val="DBDBDB"/>
                    </a:solidFill>
                  </a:tcPr>
                </a:tc>
                <a:tc>
                  <a:txBody>
                    <a:bodyPr/>
                    <a:lstStyle/>
                    <a:p>
                      <a:pPr algn="ctr" fontAlgn="ctr"/>
                      <a:r>
                        <a:rPr lang="es-CO" sz="1200" b="0" i="0" u="none" strike="noStrike">
                          <a:effectLst/>
                          <a:latin typeface="Calibri" panose="020F0502020204030204" pitchFamily="34" charset="0"/>
                        </a:rPr>
                        <a:t> </a:t>
                      </a:r>
                    </a:p>
                  </a:txBody>
                  <a:tcPr marL="0" marR="0" marT="0" marB="0" anchor="ctr">
                    <a:lnL>
                      <a:noFill/>
                    </a:lnL>
                    <a:lnR>
                      <a:noFill/>
                    </a:lnR>
                    <a:lnT>
                      <a:noFill/>
                    </a:lnT>
                    <a:lnB>
                      <a:noFill/>
                    </a:lnB>
                    <a:solidFill>
                      <a:srgbClr val="DBDBDB"/>
                    </a:solidFill>
                  </a:tcPr>
                </a:tc>
                <a:tc>
                  <a:txBody>
                    <a:bodyPr/>
                    <a:lstStyle/>
                    <a:p>
                      <a:pPr algn="ctr" fontAlgn="ctr"/>
                      <a:r>
                        <a:rPr lang="es-CO" sz="1200" b="0" i="0" u="none" strike="noStrike">
                          <a:effectLst/>
                          <a:latin typeface="Calibri" panose="020F0502020204030204" pitchFamily="34" charset="0"/>
                        </a:rPr>
                        <a:t>31-Agosto-2018</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solidFill>
                      <a:srgbClr val="DBDBDB"/>
                    </a:solidFill>
                  </a:tcPr>
                </a:tc>
                <a:tc>
                  <a:txBody>
                    <a:bodyPr/>
                    <a:lstStyle/>
                    <a:p>
                      <a:pPr algn="ctr" fontAlgn="ctr"/>
                      <a:r>
                        <a:rPr lang="es-CO" sz="1200" b="1" i="0" u="none" strike="noStrike">
                          <a:effectLst/>
                          <a:latin typeface="Calibri" panose="020F0502020204030204" pitchFamily="34" charset="0"/>
                        </a:rPr>
                        <a:t> </a:t>
                      </a:r>
                    </a:p>
                  </a:txBody>
                  <a:tcPr marL="0" marR="0" marT="0" marB="0" anchor="ctr">
                    <a:lnL>
                      <a:noFill/>
                    </a:lnL>
                    <a:lnR>
                      <a:noFill/>
                    </a:lnR>
                    <a:lnT>
                      <a:noFill/>
                    </a:lnT>
                    <a:lnB>
                      <a:noFill/>
                    </a:lnB>
                    <a:solidFill>
                      <a:srgbClr val="DBDBDB"/>
                    </a:solidFill>
                  </a:tcPr>
                </a:tc>
                <a:tc>
                  <a:txBody>
                    <a:bodyPr/>
                    <a:lstStyle/>
                    <a:p>
                      <a:pPr algn="ctr" fontAlgn="ctr"/>
                      <a:r>
                        <a:rPr lang="es-CO" sz="1200" b="0" i="0" u="none" strike="noStrike">
                          <a:effectLst/>
                          <a:latin typeface="Calibri" panose="020F0502020204030204" pitchFamily="34" charset="0"/>
                        </a:rPr>
                        <a:t>Al 31-Dic 2018</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solidFill>
                      <a:srgbClr val="DBDBDB"/>
                    </a:solidFill>
                  </a:tcPr>
                </a:tc>
                <a:tc>
                  <a:txBody>
                    <a:bodyPr/>
                    <a:lstStyle/>
                    <a:p>
                      <a:pPr algn="ctr" fontAlgn="ctr"/>
                      <a:r>
                        <a:rPr lang="es-CO" sz="1200" b="1" i="0" u="none" strike="noStrike">
                          <a:effectLst/>
                          <a:latin typeface="Calibri" panose="020F0502020204030204" pitchFamily="34" charset="0"/>
                        </a:rPr>
                        <a:t> </a:t>
                      </a:r>
                    </a:p>
                  </a:txBody>
                  <a:tcPr marL="0" marR="0" marT="0" marB="0" anchor="ctr">
                    <a:lnL>
                      <a:noFill/>
                    </a:lnL>
                    <a:lnR>
                      <a:noFill/>
                    </a:lnR>
                    <a:lnT>
                      <a:noFill/>
                    </a:lnT>
                    <a:lnB>
                      <a:noFill/>
                    </a:lnB>
                    <a:solidFill>
                      <a:srgbClr val="DBDBDB"/>
                    </a:solidFill>
                  </a:tcPr>
                </a:tc>
                <a:tc>
                  <a:txBody>
                    <a:bodyPr/>
                    <a:lstStyle/>
                    <a:p>
                      <a:pPr algn="ctr" fontAlgn="ctr"/>
                      <a:r>
                        <a:rPr lang="es-CO" sz="1200" b="0" i="0" u="none" strike="noStrike">
                          <a:effectLst/>
                          <a:latin typeface="Calibri" panose="020F0502020204030204" pitchFamily="34" charset="0"/>
                        </a:rPr>
                        <a:t>Variación % Agosto 2019 - 2018</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solidFill>
                      <a:srgbClr val="DBDBDB"/>
                    </a:solidFill>
                  </a:tcPr>
                </a:tc>
                <a:tc>
                  <a:txBody>
                    <a:bodyPr/>
                    <a:lstStyle/>
                    <a:p>
                      <a:pPr algn="ctr" fontAlgn="ctr"/>
                      <a:r>
                        <a:rPr lang="es-CO" sz="1200" b="0" i="0" u="none" strike="noStrike">
                          <a:effectLst/>
                          <a:latin typeface="Calibri" panose="020F0502020204030204" pitchFamily="34" charset="0"/>
                        </a:rPr>
                        <a:t> </a:t>
                      </a:r>
                    </a:p>
                  </a:txBody>
                  <a:tcPr marL="0" marR="0" marT="0" marB="0" anchor="ctr">
                    <a:lnL>
                      <a:noFill/>
                    </a:lnL>
                    <a:lnR>
                      <a:noFill/>
                    </a:lnR>
                    <a:lnT>
                      <a:noFill/>
                    </a:lnT>
                    <a:lnB>
                      <a:noFill/>
                    </a:lnB>
                    <a:solidFill>
                      <a:srgbClr val="DBDBDB"/>
                    </a:solidFill>
                  </a:tcPr>
                </a:tc>
                <a:tc>
                  <a:txBody>
                    <a:bodyPr/>
                    <a:lstStyle/>
                    <a:p>
                      <a:pPr algn="ctr" fontAlgn="ctr"/>
                      <a:r>
                        <a:rPr lang="es-CO" sz="1200" b="0" i="0" u="none" strike="noStrike">
                          <a:effectLst/>
                          <a:latin typeface="Calibri" panose="020F0502020204030204" pitchFamily="34" charset="0"/>
                        </a:rPr>
                        <a:t>Variación % Ago - Dic 2019-2018</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solidFill>
                      <a:srgbClr val="DBDBDB"/>
                    </a:solidFill>
                  </a:tcPr>
                </a:tc>
                <a:extLst>
                  <a:ext uri="{0D108BD9-81ED-4DB2-BD59-A6C34878D82A}">
                    <a16:rowId xmlns:a16="http://schemas.microsoft.com/office/drawing/2014/main" val="499688375"/>
                  </a:ext>
                </a:extLst>
              </a:tr>
              <a:tr h="242871">
                <a:tc>
                  <a:txBody>
                    <a:bodyPr/>
                    <a:lstStyle/>
                    <a:p>
                      <a:pPr algn="l" fontAlgn="ctr"/>
                      <a:r>
                        <a:rPr lang="es-CO" sz="1200" b="1" i="0" u="none" strike="noStrike">
                          <a:effectLst/>
                          <a:latin typeface="Calibri" panose="020F0502020204030204" pitchFamily="34" charset="0"/>
                        </a:rPr>
                        <a:t>PASIVO CORRIENTE</a:t>
                      </a:r>
                    </a:p>
                  </a:txBody>
                  <a:tcPr marL="0" marR="0" marT="0" marB="0" anchor="ctr">
                    <a:lnL>
                      <a:noFill/>
                    </a:lnL>
                    <a:lnR>
                      <a:noFill/>
                    </a:lnR>
                    <a:lnT>
                      <a:noFill/>
                    </a:lnT>
                    <a:lnB>
                      <a:noFill/>
                    </a:lnB>
                  </a:tcPr>
                </a:tc>
                <a:tc>
                  <a:txBody>
                    <a:bodyPr/>
                    <a:lstStyle/>
                    <a:p>
                      <a:pPr algn="ctr" fontAlgn="ctr"/>
                      <a:endParaRPr lang="es-CO" sz="1200" b="0" i="0" u="none" strike="noStrike">
                        <a:effectLst/>
                        <a:latin typeface="Calibri" panose="020F0502020204030204" pitchFamily="34" charset="0"/>
                      </a:endParaRP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ctr"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ctr" fontAlgn="ctr"/>
                      <a:endParaRPr lang="es-CO" sz="1200" b="0" i="0" u="none" strike="noStrike">
                        <a:effectLst/>
                        <a:latin typeface="Calibri" panose="020F0502020204030204" pitchFamily="34" charset="0"/>
                      </a:endParaRP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s-CO" sz="1200" b="1"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ctr" fontAlgn="ctr"/>
                      <a:endParaRPr lang="es-CO" sz="1200" b="0" i="0" u="none" strike="noStrike">
                        <a:effectLst/>
                        <a:latin typeface="Calibri" panose="020F0502020204030204" pitchFamily="34" charset="0"/>
                      </a:endParaRP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s-CO" sz="1200" b="1"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l" fontAlgn="ctr"/>
                      <a:endParaRPr lang="es-CO" sz="1200" b="1" i="0" u="none" strike="noStrike">
                        <a:effectLst/>
                        <a:latin typeface="Calibri" panose="020F0502020204030204" pitchFamily="34" charset="0"/>
                      </a:endParaRP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s-CO" sz="1200" b="1"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ctr" fontAlgn="ctr"/>
                      <a:endParaRPr lang="es-CO" sz="1200" b="0" i="0" u="none" strike="noStrike">
                        <a:effectLst/>
                        <a:latin typeface="Calibri" panose="020F0502020204030204" pitchFamily="34" charset="0"/>
                      </a:endParaRP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3698973513"/>
                  </a:ext>
                </a:extLst>
              </a:tr>
              <a:tr h="242871">
                <a:tc>
                  <a:txBody>
                    <a:bodyPr/>
                    <a:lstStyle/>
                    <a:p>
                      <a:pPr algn="l" fontAlgn="ctr"/>
                      <a:r>
                        <a:rPr lang="es-CO" sz="1200" b="0" i="0" u="none" strike="noStrike">
                          <a:effectLst/>
                          <a:latin typeface="Calibri" panose="020F0502020204030204" pitchFamily="34" charset="0"/>
                        </a:rPr>
                        <a:t>Cuentas por Pagar</a:t>
                      </a:r>
                    </a:p>
                  </a:txBody>
                  <a:tcPr marL="0" marR="0" marT="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2,993</a:t>
                      </a:r>
                    </a:p>
                  </a:txBody>
                  <a:tcPr marL="0" marR="0" marT="0"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3,049</a:t>
                      </a:r>
                    </a:p>
                  </a:txBody>
                  <a:tcPr marL="0" marR="0" marT="0" marB="0" anchor="ctr">
                    <a:lnL>
                      <a:noFill/>
                    </a:lnL>
                    <a:lnR>
                      <a:noFill/>
                    </a:lnR>
                    <a:lnT>
                      <a:noFill/>
                    </a:lnT>
                    <a:lnB>
                      <a:noFill/>
                    </a:lnB>
                  </a:tcPr>
                </a:tc>
                <a:tc>
                  <a:txBody>
                    <a:bodyPr/>
                    <a:lstStyle/>
                    <a:p>
                      <a:pPr algn="l" fontAlgn="ctr"/>
                      <a:endParaRPr lang="es-CO" sz="1200" b="1"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2,218</a:t>
                      </a:r>
                    </a:p>
                  </a:txBody>
                  <a:tcPr marL="0" marR="0" marT="0" marB="0" anchor="ctr">
                    <a:lnL>
                      <a:noFill/>
                    </a:lnL>
                    <a:lnR>
                      <a:noFill/>
                    </a:lnR>
                    <a:lnT>
                      <a:noFill/>
                    </a:lnT>
                    <a:lnB>
                      <a:noFill/>
                    </a:lnB>
                  </a:tcPr>
                </a:tc>
                <a:tc>
                  <a:txBody>
                    <a:bodyPr/>
                    <a:lstStyle/>
                    <a:p>
                      <a:pPr algn="l" fontAlgn="ctr"/>
                      <a:endParaRPr lang="es-CO" sz="1200" b="1"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-2</a:t>
                      </a:r>
                    </a:p>
                  </a:txBody>
                  <a:tcPr marL="0" marR="0" marT="0"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35</a:t>
                      </a:r>
                    </a:p>
                  </a:txBody>
                  <a:tcPr marL="0" marR="0" marT="0" marB="0" anchor="ctr">
                    <a:lnL>
                      <a:noFill/>
                    </a:lnL>
                    <a:lnR>
                      <a:noFill/>
                    </a:lnR>
                    <a:lnT>
                      <a:noFill/>
                    </a:lnT>
                    <a:lnB>
                      <a:noFill/>
                    </a:lnB>
                  </a:tcPr>
                </a:tc>
                <a:extLst>
                  <a:ext uri="{0D108BD9-81ED-4DB2-BD59-A6C34878D82A}">
                    <a16:rowId xmlns:a16="http://schemas.microsoft.com/office/drawing/2014/main" val="1732519739"/>
                  </a:ext>
                </a:extLst>
              </a:tr>
              <a:tr h="242871">
                <a:tc>
                  <a:txBody>
                    <a:bodyPr/>
                    <a:lstStyle/>
                    <a:p>
                      <a:pPr algn="l" fontAlgn="ctr"/>
                      <a:r>
                        <a:rPr lang="es-CO" sz="1200" b="0" i="0" u="none" strike="noStrike">
                          <a:effectLst/>
                          <a:latin typeface="Calibri" panose="020F0502020204030204" pitchFamily="34" charset="0"/>
                        </a:rPr>
                        <a:t>Beneficios a los empleados Corto Plazo</a:t>
                      </a:r>
                    </a:p>
                  </a:txBody>
                  <a:tcPr marL="0" marR="0" marT="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2,232</a:t>
                      </a:r>
                    </a:p>
                  </a:txBody>
                  <a:tcPr marL="0" marR="0" marT="0"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1,931</a:t>
                      </a:r>
                    </a:p>
                  </a:txBody>
                  <a:tcPr marL="0" marR="0" marT="0" marB="0" anchor="ctr">
                    <a:lnL>
                      <a:noFill/>
                    </a:lnL>
                    <a:lnR>
                      <a:noFill/>
                    </a:lnR>
                    <a:lnT>
                      <a:noFill/>
                    </a:lnT>
                    <a:lnB>
                      <a:noFill/>
                    </a:lnB>
                  </a:tcPr>
                </a:tc>
                <a:tc>
                  <a:txBody>
                    <a:bodyPr/>
                    <a:lstStyle/>
                    <a:p>
                      <a:pPr algn="l" fontAlgn="ctr"/>
                      <a:endParaRPr lang="es-CO" sz="1200" b="1"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2,277</a:t>
                      </a:r>
                    </a:p>
                  </a:txBody>
                  <a:tcPr marL="0" marR="0" marT="0" marB="0" anchor="ctr">
                    <a:lnL>
                      <a:noFill/>
                    </a:lnL>
                    <a:lnR>
                      <a:noFill/>
                    </a:lnR>
                    <a:lnT>
                      <a:noFill/>
                    </a:lnT>
                    <a:lnB>
                      <a:noFill/>
                    </a:lnB>
                  </a:tcPr>
                </a:tc>
                <a:tc>
                  <a:txBody>
                    <a:bodyPr/>
                    <a:lstStyle/>
                    <a:p>
                      <a:pPr algn="l" fontAlgn="ctr"/>
                      <a:endParaRPr lang="es-CO" sz="1200" b="1"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16</a:t>
                      </a:r>
                    </a:p>
                  </a:txBody>
                  <a:tcPr marL="0" marR="0" marT="0"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-2</a:t>
                      </a:r>
                    </a:p>
                  </a:txBody>
                  <a:tcPr marL="0" marR="0" marT="0" marB="0" anchor="ctr">
                    <a:lnL>
                      <a:noFill/>
                    </a:lnL>
                    <a:lnR>
                      <a:noFill/>
                    </a:lnR>
                    <a:lnT>
                      <a:noFill/>
                    </a:lnT>
                    <a:lnB>
                      <a:noFill/>
                    </a:lnB>
                  </a:tcPr>
                </a:tc>
                <a:extLst>
                  <a:ext uri="{0D108BD9-81ED-4DB2-BD59-A6C34878D82A}">
                    <a16:rowId xmlns:a16="http://schemas.microsoft.com/office/drawing/2014/main" val="1066730382"/>
                  </a:ext>
                </a:extLst>
              </a:tr>
              <a:tr h="242871">
                <a:tc>
                  <a:txBody>
                    <a:bodyPr/>
                    <a:lstStyle/>
                    <a:p>
                      <a:pPr algn="l" fontAlgn="ctr"/>
                      <a:r>
                        <a:rPr lang="es-CO" sz="1200" b="0" i="0" u="none" strike="noStrike">
                          <a:effectLst/>
                          <a:latin typeface="Calibri" panose="020F0502020204030204" pitchFamily="34" charset="0"/>
                        </a:rPr>
                        <a:t>Provisiones</a:t>
                      </a:r>
                    </a:p>
                  </a:txBody>
                  <a:tcPr marL="0" marR="0" marT="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197</a:t>
                      </a:r>
                    </a:p>
                  </a:txBody>
                  <a:tcPr marL="0" marR="0" marT="0"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91</a:t>
                      </a:r>
                    </a:p>
                  </a:txBody>
                  <a:tcPr marL="0" marR="0" marT="0" marB="0" anchor="ctr">
                    <a:lnL>
                      <a:noFill/>
                    </a:lnL>
                    <a:lnR>
                      <a:noFill/>
                    </a:lnR>
                    <a:lnT>
                      <a:noFill/>
                    </a:lnT>
                    <a:lnB>
                      <a:noFill/>
                    </a:lnB>
                  </a:tcPr>
                </a:tc>
                <a:tc>
                  <a:txBody>
                    <a:bodyPr/>
                    <a:lstStyle/>
                    <a:p>
                      <a:pPr algn="l" fontAlgn="ctr"/>
                      <a:endParaRPr lang="es-CO" sz="1200" b="1"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91</a:t>
                      </a:r>
                    </a:p>
                  </a:txBody>
                  <a:tcPr marL="0" marR="0" marT="0" marB="0" anchor="ctr">
                    <a:lnL>
                      <a:noFill/>
                    </a:lnL>
                    <a:lnR>
                      <a:noFill/>
                    </a:lnR>
                    <a:lnT>
                      <a:noFill/>
                    </a:lnT>
                    <a:lnB>
                      <a:noFill/>
                    </a:lnB>
                  </a:tcPr>
                </a:tc>
                <a:tc>
                  <a:txBody>
                    <a:bodyPr/>
                    <a:lstStyle/>
                    <a:p>
                      <a:pPr algn="l" fontAlgn="ctr"/>
                      <a:endParaRPr lang="es-CO" sz="1200" b="1"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117</a:t>
                      </a:r>
                    </a:p>
                  </a:txBody>
                  <a:tcPr marL="0" marR="0" marT="0"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117</a:t>
                      </a:r>
                    </a:p>
                  </a:txBody>
                  <a:tcPr marL="0" marR="0" marT="0" marB="0" anchor="ctr">
                    <a:lnL>
                      <a:noFill/>
                    </a:lnL>
                    <a:lnR>
                      <a:noFill/>
                    </a:lnR>
                    <a:lnT>
                      <a:noFill/>
                    </a:lnT>
                    <a:lnB>
                      <a:noFill/>
                    </a:lnB>
                  </a:tcPr>
                </a:tc>
                <a:extLst>
                  <a:ext uri="{0D108BD9-81ED-4DB2-BD59-A6C34878D82A}">
                    <a16:rowId xmlns:a16="http://schemas.microsoft.com/office/drawing/2014/main" val="26902360"/>
                  </a:ext>
                </a:extLst>
              </a:tr>
              <a:tr h="242871">
                <a:tc>
                  <a:txBody>
                    <a:bodyPr/>
                    <a:lstStyle/>
                    <a:p>
                      <a:pPr algn="l" fontAlgn="ctr"/>
                      <a:r>
                        <a:rPr lang="es-CO" sz="1200" b="0" i="0" u="none" strike="noStrike" dirty="0">
                          <a:effectLst/>
                          <a:latin typeface="Calibri" panose="020F0502020204030204" pitchFamily="34" charset="0"/>
                        </a:rPr>
                        <a:t>Otros pasivos</a:t>
                      </a:r>
                    </a:p>
                  </a:txBody>
                  <a:tcPr marL="0" marR="0" marT="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7,099</a:t>
                      </a:r>
                    </a:p>
                  </a:txBody>
                  <a:tcPr marL="0" marR="0" marT="0"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6,419</a:t>
                      </a:r>
                    </a:p>
                  </a:txBody>
                  <a:tcPr marL="0" marR="0" marT="0"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es-CO" sz="1200" b="1" i="0" u="none" strike="noStrike">
                        <a:effectLst/>
                        <a:latin typeface="Calibri" panose="020F0502020204030204" pitchFamily="34" charset="0"/>
                      </a:endParaRPr>
                    </a:p>
                  </a:txBody>
                  <a:tcPr marL="0" marR="0" marT="0"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r" fontAlgn="ctr"/>
                      <a:r>
                        <a:rPr lang="es-CO" sz="1200" b="0" i="0" u="none" strike="noStrike">
                          <a:effectLst/>
                          <a:latin typeface="Calibri" panose="020F0502020204030204" pitchFamily="34" charset="0"/>
                        </a:rPr>
                        <a:t>7,217</a:t>
                      </a:r>
                    </a:p>
                  </a:txBody>
                  <a:tcPr marL="0" marR="0" marT="0"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es-CO" sz="1200" b="1"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11</a:t>
                      </a:r>
                    </a:p>
                  </a:txBody>
                  <a:tcPr marL="0" marR="0" marT="0"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-2</a:t>
                      </a:r>
                    </a:p>
                  </a:txBody>
                  <a:tcPr marL="0" marR="0" marT="0" marB="0" anchor="ctr">
                    <a:lnL>
                      <a:noFill/>
                    </a:lnL>
                    <a:lnR>
                      <a:noFill/>
                    </a:lnR>
                    <a:lnT>
                      <a:noFill/>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792341673"/>
                  </a:ext>
                </a:extLst>
              </a:tr>
              <a:tr h="242871">
                <a:tc>
                  <a:txBody>
                    <a:bodyPr/>
                    <a:lstStyle/>
                    <a:p>
                      <a:pPr algn="l" fontAlgn="ctr"/>
                      <a:r>
                        <a:rPr lang="es-CO" sz="1200" b="1" i="0" u="none" strike="noStrike">
                          <a:effectLst/>
                          <a:latin typeface="Calibri" panose="020F0502020204030204" pitchFamily="34" charset="0"/>
                        </a:rPr>
                        <a:t>TOTAL PASIVO CORRIENTE</a:t>
                      </a:r>
                    </a:p>
                  </a:txBody>
                  <a:tcPr marL="0" marR="0" marT="0" marB="0" anchor="ctr">
                    <a:lnL>
                      <a:noFill/>
                    </a:lnL>
                    <a:lnR>
                      <a:noFill/>
                    </a:lnR>
                    <a:lnT>
                      <a:noFill/>
                    </a:lnT>
                    <a:lnB>
                      <a:noFill/>
                    </a:lnB>
                  </a:tcPr>
                </a:tc>
                <a:tc>
                  <a:txBody>
                    <a:bodyPr/>
                    <a:lstStyle/>
                    <a:p>
                      <a:pPr algn="r" fontAlgn="ctr"/>
                      <a:r>
                        <a:rPr lang="es-CO" sz="1200" b="1" i="0" u="none" strike="noStrike">
                          <a:effectLst/>
                          <a:latin typeface="Calibri" panose="020F0502020204030204" pitchFamily="34" charset="0"/>
                        </a:rPr>
                        <a:t>12,521</a:t>
                      </a: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s-CO" sz="1200" b="1"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1" i="0" u="none" strike="noStrike">
                          <a:effectLst/>
                          <a:latin typeface="Calibri" panose="020F0502020204030204" pitchFamily="34" charset="0"/>
                        </a:rPr>
                        <a:t>11,489</a:t>
                      </a: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s-CO" sz="1200" b="1" i="0" u="none" strike="noStrike">
                          <a:effectLst/>
                          <a:latin typeface="Calibri" panose="020F0502020204030204" pitchFamily="34" charset="0"/>
                        </a:rPr>
                        <a:t> </a:t>
                      </a: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s-CO" sz="1200" b="1" i="0" u="none" strike="noStrike">
                          <a:effectLst/>
                          <a:latin typeface="Calibri" panose="020F0502020204030204" pitchFamily="34" charset="0"/>
                        </a:rPr>
                        <a:t>11,802</a:t>
                      </a: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1" i="0" u="none" strike="noStrike">
                          <a:effectLst/>
                          <a:latin typeface="Calibri" panose="020F0502020204030204" pitchFamily="34" charset="0"/>
                        </a:rPr>
                        <a:t>9</a:t>
                      </a: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s-CO" sz="1200" b="1"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1" i="0" u="none" strike="noStrike">
                          <a:effectLst/>
                          <a:latin typeface="Calibri" panose="020F0502020204030204" pitchFamily="34" charset="0"/>
                        </a:rPr>
                        <a:t>6</a:t>
                      </a: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652390423"/>
                  </a:ext>
                </a:extLst>
              </a:tr>
              <a:tr h="190309">
                <a:tc>
                  <a:txBody>
                    <a:bodyPr/>
                    <a:lstStyle/>
                    <a:p>
                      <a:pPr algn="l" fontAlgn="ctr"/>
                      <a:endParaRPr lang="es-CO" sz="1200" b="1"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s-CO" sz="1200" b="1" i="0" u="none" strike="noStrike">
                        <a:effectLst/>
                        <a:latin typeface="Calibri" panose="020F0502020204030204" pitchFamily="34" charset="0"/>
                      </a:endParaRPr>
                    </a:p>
                  </a:txBody>
                  <a:tcPr marL="0" marR="0" marT="0" marB="0" anchor="ctr">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s-CO" sz="1200" b="1"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0</a:t>
                      </a: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0</a:t>
                      </a: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64883587"/>
                  </a:ext>
                </a:extLst>
              </a:tr>
              <a:tr h="190309">
                <a:tc>
                  <a:txBody>
                    <a:bodyPr/>
                    <a:lstStyle/>
                    <a:p>
                      <a:pPr algn="l" fontAlgn="ctr"/>
                      <a:r>
                        <a:rPr lang="es-CO" sz="1200" b="1" i="0" u="none" strike="noStrike">
                          <a:effectLst/>
                          <a:latin typeface="Calibri" panose="020F0502020204030204" pitchFamily="34" charset="0"/>
                        </a:rPr>
                        <a:t>TOTAL PASIVO</a:t>
                      </a:r>
                    </a:p>
                  </a:txBody>
                  <a:tcPr marL="0" marR="0" marT="0" marB="0" anchor="ctr">
                    <a:lnL>
                      <a:noFill/>
                    </a:lnL>
                    <a:lnR>
                      <a:noFill/>
                    </a:lnR>
                    <a:lnT>
                      <a:noFill/>
                    </a:lnT>
                    <a:lnB>
                      <a:noFill/>
                    </a:lnB>
                    <a:solidFill>
                      <a:srgbClr val="DBDBDB"/>
                    </a:solidFill>
                  </a:tcPr>
                </a:tc>
                <a:tc>
                  <a:txBody>
                    <a:bodyPr/>
                    <a:lstStyle/>
                    <a:p>
                      <a:pPr algn="r" fontAlgn="ctr"/>
                      <a:r>
                        <a:rPr lang="es-CO" sz="1200" b="1" i="0" u="none" strike="noStrike">
                          <a:effectLst/>
                          <a:latin typeface="Calibri" panose="020F0502020204030204" pitchFamily="34" charset="0"/>
                        </a:rPr>
                        <a:t>12,521</a:t>
                      </a:r>
                    </a:p>
                  </a:txBody>
                  <a:tcPr marL="0" marR="0" marT="0" marB="0" anchor="ctr">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DBDBDB"/>
                    </a:solidFill>
                  </a:tcPr>
                </a:tc>
                <a:tc>
                  <a:txBody>
                    <a:bodyPr/>
                    <a:lstStyle/>
                    <a:p>
                      <a:pPr algn="l" fontAlgn="ctr"/>
                      <a:r>
                        <a:rPr lang="es-CO" sz="1200" b="1" i="0" u="none" strike="noStrike">
                          <a:effectLst/>
                          <a:latin typeface="Calibri" panose="020F0502020204030204" pitchFamily="34" charset="0"/>
                        </a:rPr>
                        <a:t> </a:t>
                      </a:r>
                    </a:p>
                  </a:txBody>
                  <a:tcPr marL="0" marR="0" marT="0" marB="0" anchor="ctr">
                    <a:lnL>
                      <a:noFill/>
                    </a:lnL>
                    <a:lnR>
                      <a:noFill/>
                    </a:lnR>
                    <a:lnT>
                      <a:noFill/>
                    </a:lnT>
                    <a:lnB>
                      <a:noFill/>
                    </a:lnB>
                    <a:solidFill>
                      <a:srgbClr val="DBDBDB"/>
                    </a:solidFill>
                  </a:tcPr>
                </a:tc>
                <a:tc>
                  <a:txBody>
                    <a:bodyPr/>
                    <a:lstStyle/>
                    <a:p>
                      <a:pPr algn="r" fontAlgn="ctr"/>
                      <a:r>
                        <a:rPr lang="es-CO" sz="1200" b="1" i="0" u="none" strike="noStrike">
                          <a:effectLst/>
                          <a:latin typeface="Calibri" panose="020F0502020204030204" pitchFamily="34" charset="0"/>
                        </a:rPr>
                        <a:t>11,489</a:t>
                      </a:r>
                    </a:p>
                  </a:txBody>
                  <a:tcPr marL="0" marR="0" marT="0" marB="0" anchor="ctr">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DBDBDB"/>
                    </a:solidFill>
                  </a:tcPr>
                </a:tc>
                <a:tc>
                  <a:txBody>
                    <a:bodyPr/>
                    <a:lstStyle/>
                    <a:p>
                      <a:pPr algn="l" fontAlgn="ctr"/>
                      <a:r>
                        <a:rPr lang="es-CO" sz="1200" b="0" i="0" u="none" strike="noStrike">
                          <a:effectLst/>
                          <a:latin typeface="Calibri" panose="020F0502020204030204" pitchFamily="34" charset="0"/>
                        </a:rPr>
                        <a:t> </a:t>
                      </a:r>
                    </a:p>
                  </a:txBody>
                  <a:tcPr marL="0" marR="0" marT="0" marB="0" anchor="ctr">
                    <a:lnL>
                      <a:noFill/>
                    </a:lnL>
                    <a:lnR>
                      <a:noFill/>
                    </a:lnR>
                    <a:lnT>
                      <a:noFill/>
                    </a:lnT>
                    <a:lnB>
                      <a:noFill/>
                    </a:lnB>
                    <a:solidFill>
                      <a:srgbClr val="DBDBDB"/>
                    </a:solidFill>
                  </a:tcPr>
                </a:tc>
                <a:tc>
                  <a:txBody>
                    <a:bodyPr/>
                    <a:lstStyle/>
                    <a:p>
                      <a:pPr algn="r" fontAlgn="ctr"/>
                      <a:r>
                        <a:rPr lang="es-CO" sz="1200" b="1" i="0" u="none" strike="noStrike">
                          <a:effectLst/>
                          <a:latin typeface="Calibri" panose="020F0502020204030204" pitchFamily="34" charset="0"/>
                        </a:rPr>
                        <a:t>11,802</a:t>
                      </a:r>
                    </a:p>
                  </a:txBody>
                  <a:tcPr marL="0" marR="0" marT="0" marB="0" anchor="ctr">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DBDBDB"/>
                    </a:solidFill>
                  </a:tcPr>
                </a:tc>
                <a:tc>
                  <a:txBody>
                    <a:bodyPr/>
                    <a:lstStyle/>
                    <a:p>
                      <a:pPr algn="l" fontAlgn="ctr"/>
                      <a:r>
                        <a:rPr lang="es-CO" sz="1200" b="0" i="0" u="none" strike="noStrike">
                          <a:effectLst/>
                          <a:latin typeface="Calibri" panose="020F0502020204030204" pitchFamily="34" charset="0"/>
                        </a:rPr>
                        <a:t> </a:t>
                      </a:r>
                    </a:p>
                  </a:txBody>
                  <a:tcPr marL="0" marR="0" marT="0" marB="0" anchor="ctr">
                    <a:lnL>
                      <a:noFill/>
                    </a:lnL>
                    <a:lnR>
                      <a:noFill/>
                    </a:lnR>
                    <a:lnT>
                      <a:noFill/>
                    </a:lnT>
                    <a:lnB>
                      <a:noFill/>
                    </a:lnB>
                    <a:solidFill>
                      <a:srgbClr val="DBDBDB"/>
                    </a:solidFill>
                  </a:tcPr>
                </a:tc>
                <a:tc>
                  <a:txBody>
                    <a:bodyPr/>
                    <a:lstStyle/>
                    <a:p>
                      <a:pPr algn="r" fontAlgn="ctr"/>
                      <a:r>
                        <a:rPr lang="es-CO" sz="1200" b="1" i="0" u="none" strike="noStrike">
                          <a:effectLst/>
                          <a:latin typeface="Calibri" panose="020F0502020204030204" pitchFamily="34" charset="0"/>
                        </a:rPr>
                        <a:t>9</a:t>
                      </a:r>
                    </a:p>
                  </a:txBody>
                  <a:tcPr marL="0" marR="0" marT="0" marB="0" anchor="ctr">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DBDBDB"/>
                    </a:solidFill>
                  </a:tcPr>
                </a:tc>
                <a:tc>
                  <a:txBody>
                    <a:bodyPr/>
                    <a:lstStyle/>
                    <a:p>
                      <a:pPr algn="l" fontAlgn="ctr"/>
                      <a:r>
                        <a:rPr lang="es-CO" sz="1200" b="1" i="0" u="none" strike="noStrike">
                          <a:effectLst/>
                          <a:latin typeface="Calibri" panose="020F0502020204030204" pitchFamily="34" charset="0"/>
                        </a:rPr>
                        <a:t> </a:t>
                      </a:r>
                    </a:p>
                  </a:txBody>
                  <a:tcPr marL="0" marR="0" marT="0" marB="0" anchor="ctr">
                    <a:lnL>
                      <a:noFill/>
                    </a:lnL>
                    <a:lnR>
                      <a:noFill/>
                    </a:lnR>
                    <a:lnT>
                      <a:noFill/>
                    </a:lnT>
                    <a:lnB>
                      <a:noFill/>
                    </a:lnB>
                    <a:solidFill>
                      <a:srgbClr val="DBDBDB"/>
                    </a:solidFill>
                  </a:tcPr>
                </a:tc>
                <a:tc>
                  <a:txBody>
                    <a:bodyPr/>
                    <a:lstStyle/>
                    <a:p>
                      <a:pPr algn="r" fontAlgn="ctr"/>
                      <a:r>
                        <a:rPr lang="es-CO" sz="1200" b="1" i="0" u="none" strike="noStrike">
                          <a:effectLst/>
                          <a:latin typeface="Calibri" panose="020F0502020204030204" pitchFamily="34" charset="0"/>
                        </a:rPr>
                        <a:t>6</a:t>
                      </a:r>
                    </a:p>
                  </a:txBody>
                  <a:tcPr marL="0" marR="0" marT="0" marB="0" anchor="ctr">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DBDBDB"/>
                    </a:solidFill>
                  </a:tcPr>
                </a:tc>
                <a:extLst>
                  <a:ext uri="{0D108BD9-81ED-4DB2-BD59-A6C34878D82A}">
                    <a16:rowId xmlns:a16="http://schemas.microsoft.com/office/drawing/2014/main" val="740455680"/>
                  </a:ext>
                </a:extLst>
              </a:tr>
              <a:tr h="187924">
                <a:tc>
                  <a:txBody>
                    <a:bodyPr/>
                    <a:lstStyle/>
                    <a:p>
                      <a:pPr algn="l" fontAlgn="ctr"/>
                      <a:endParaRPr lang="es-CO" sz="1200" b="1"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ctr" fontAlgn="ctr"/>
                      <a:endParaRPr lang="es-CO" sz="1200" b="0" i="0" u="none" strike="noStrike">
                        <a:effectLst/>
                        <a:latin typeface="Calibri" panose="020F0502020204030204" pitchFamily="34" charset="0"/>
                      </a:endParaRPr>
                    </a:p>
                  </a:txBody>
                  <a:tcPr marL="0" marR="0" marT="0" marB="0" anchor="ctr">
                    <a:lnL>
                      <a:noFill/>
                    </a:lnL>
                    <a:lnR>
                      <a:noFill/>
                    </a:lnR>
                    <a:lnT w="25400" cap="flat" cmpd="dbl" algn="ctr">
                      <a:solidFill>
                        <a:srgbClr val="000000"/>
                      </a:solidFill>
                      <a:prstDash val="solid"/>
                      <a:round/>
                      <a:headEnd type="none" w="med" len="med"/>
                      <a:tailEnd type="none" w="med" len="med"/>
                    </a:lnT>
                    <a:lnB>
                      <a:noFill/>
                    </a:lnB>
                  </a:tcPr>
                </a:tc>
                <a:tc>
                  <a:txBody>
                    <a:bodyPr/>
                    <a:lstStyle/>
                    <a:p>
                      <a:pPr algn="ctr"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ctr" fontAlgn="ctr"/>
                      <a:endParaRPr lang="es-CO" sz="1200" b="0" i="0" u="none" strike="noStrike">
                        <a:effectLst/>
                        <a:latin typeface="Calibri" panose="020F0502020204030204" pitchFamily="34" charset="0"/>
                      </a:endParaRPr>
                    </a:p>
                  </a:txBody>
                  <a:tcPr marL="0" marR="0" marT="0" marB="0" anchor="ctr">
                    <a:lnL>
                      <a:noFill/>
                    </a:lnL>
                    <a:lnR>
                      <a:noFill/>
                    </a:lnR>
                    <a:lnT w="25400" cap="flat" cmpd="dbl" algn="ctr">
                      <a:solidFill>
                        <a:srgbClr val="000000"/>
                      </a:solidFill>
                      <a:prstDash val="solid"/>
                      <a:round/>
                      <a:headEnd type="none" w="med" len="med"/>
                      <a:tailEnd type="none" w="med" len="med"/>
                    </a:lnT>
                    <a:lnB>
                      <a:noFill/>
                    </a:lnB>
                  </a:tcPr>
                </a:tc>
                <a:tc>
                  <a:txBody>
                    <a:bodyPr/>
                    <a:lstStyle/>
                    <a:p>
                      <a:pPr algn="l" fontAlgn="ctr"/>
                      <a:endParaRPr lang="es-CO" sz="1200" b="1"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ctr" fontAlgn="ctr"/>
                      <a:endParaRPr lang="es-CO" sz="1200" b="0" i="0" u="none" strike="noStrike">
                        <a:effectLst/>
                        <a:latin typeface="Calibri" panose="020F0502020204030204" pitchFamily="34" charset="0"/>
                      </a:endParaRPr>
                    </a:p>
                  </a:txBody>
                  <a:tcPr marL="0" marR="0" marT="0" marB="0" anchor="ctr">
                    <a:lnL>
                      <a:noFill/>
                    </a:lnL>
                    <a:lnR>
                      <a:noFill/>
                    </a:lnR>
                    <a:lnT w="25400" cap="flat" cmpd="dbl" algn="ctr">
                      <a:solidFill>
                        <a:srgbClr val="000000"/>
                      </a:solidFill>
                      <a:prstDash val="solid"/>
                      <a:round/>
                      <a:headEnd type="none" w="med" len="med"/>
                      <a:tailEnd type="none" w="med" len="med"/>
                    </a:lnT>
                    <a:lnB>
                      <a:noFill/>
                    </a:lnB>
                  </a:tcPr>
                </a:tc>
                <a:tc>
                  <a:txBody>
                    <a:bodyPr/>
                    <a:lstStyle/>
                    <a:p>
                      <a:pPr algn="l" fontAlgn="ctr"/>
                      <a:endParaRPr lang="es-CO" sz="1200" b="1"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l" fontAlgn="ctr"/>
                      <a:endParaRPr lang="es-CO" sz="1200" b="1" i="0" u="none" strike="noStrike">
                        <a:effectLst/>
                        <a:latin typeface="Calibri" panose="020F0502020204030204" pitchFamily="34" charset="0"/>
                      </a:endParaRPr>
                    </a:p>
                  </a:txBody>
                  <a:tcPr marL="0" marR="0" marT="0" marB="0" anchor="ctr">
                    <a:lnL>
                      <a:noFill/>
                    </a:lnL>
                    <a:lnR>
                      <a:noFill/>
                    </a:lnR>
                    <a:lnT w="25400" cap="flat" cmpd="dbl" algn="ctr">
                      <a:solidFill>
                        <a:srgbClr val="000000"/>
                      </a:solidFill>
                      <a:prstDash val="solid"/>
                      <a:round/>
                      <a:headEnd type="none" w="med" len="med"/>
                      <a:tailEnd type="none" w="med" len="med"/>
                    </a:lnT>
                    <a:lnB>
                      <a:noFill/>
                    </a:lnB>
                  </a:tcPr>
                </a:tc>
                <a:tc>
                  <a:txBody>
                    <a:bodyPr/>
                    <a:lstStyle/>
                    <a:p>
                      <a:pPr algn="l" fontAlgn="ctr"/>
                      <a:endParaRPr lang="es-CO" sz="1200" b="1"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ctr" fontAlgn="ctr"/>
                      <a:endParaRPr lang="es-CO" sz="1200" b="0" i="0" u="none" strike="noStrike">
                        <a:effectLst/>
                        <a:latin typeface="Calibri" panose="020F0502020204030204" pitchFamily="34" charset="0"/>
                      </a:endParaRPr>
                    </a:p>
                  </a:txBody>
                  <a:tcPr marL="0" marR="0" marT="0" marB="0" anchor="ctr">
                    <a:lnL>
                      <a:noFill/>
                    </a:lnL>
                    <a:lnR>
                      <a:noFill/>
                    </a:lnR>
                    <a:lnT w="25400" cap="flat" cmpd="dbl"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2809281771"/>
                  </a:ext>
                </a:extLst>
              </a:tr>
              <a:tr h="242871">
                <a:tc>
                  <a:txBody>
                    <a:bodyPr/>
                    <a:lstStyle/>
                    <a:p>
                      <a:pPr algn="ctr" fontAlgn="ctr"/>
                      <a:r>
                        <a:rPr lang="es-CO" sz="1200" b="1" i="0" u="none" strike="noStrike">
                          <a:effectLst/>
                          <a:latin typeface="Calibri" panose="020F0502020204030204" pitchFamily="34" charset="0"/>
                        </a:rPr>
                        <a:t>PATRIMONIO</a:t>
                      </a:r>
                    </a:p>
                  </a:txBody>
                  <a:tcPr marL="0" marR="0" marT="0" marB="0" anchor="ctr">
                    <a:lnL>
                      <a:noFill/>
                    </a:lnL>
                    <a:lnR>
                      <a:noFill/>
                    </a:lnR>
                    <a:lnT>
                      <a:noFill/>
                    </a:lnT>
                    <a:lnB>
                      <a:noFill/>
                    </a:lnB>
                  </a:tcPr>
                </a:tc>
                <a:tc>
                  <a:txBody>
                    <a:bodyPr/>
                    <a:lstStyle/>
                    <a:p>
                      <a:pPr algn="ctr"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ctr"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ctr"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l" fontAlgn="ctr"/>
                      <a:endParaRPr lang="es-CO" sz="1200" b="1"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ctr"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l" fontAlgn="ctr"/>
                      <a:endParaRPr lang="es-CO" sz="1200" b="1"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l" fontAlgn="ctr"/>
                      <a:endParaRPr lang="es-CO" sz="1200" b="1"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l" fontAlgn="ctr"/>
                      <a:endParaRPr lang="es-CO" sz="1200" b="1"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ctr"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extLst>
                  <a:ext uri="{0D108BD9-81ED-4DB2-BD59-A6C34878D82A}">
                    <a16:rowId xmlns:a16="http://schemas.microsoft.com/office/drawing/2014/main" val="3198582808"/>
                  </a:ext>
                </a:extLst>
              </a:tr>
              <a:tr h="242871">
                <a:tc>
                  <a:txBody>
                    <a:bodyPr/>
                    <a:lstStyle/>
                    <a:p>
                      <a:pPr algn="l" fontAlgn="ctr"/>
                      <a:r>
                        <a:rPr lang="es-CO" sz="1200" b="0" i="0" u="none" strike="noStrike">
                          <a:effectLst/>
                          <a:latin typeface="Calibri" panose="020F0502020204030204" pitchFamily="34" charset="0"/>
                        </a:rPr>
                        <a:t>Capital Suscrito y Pagado</a:t>
                      </a:r>
                    </a:p>
                  </a:txBody>
                  <a:tcPr marL="0" marR="0" marT="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17,430</a:t>
                      </a:r>
                    </a:p>
                  </a:txBody>
                  <a:tcPr marL="0" marR="0" marT="0"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17,430</a:t>
                      </a:r>
                    </a:p>
                  </a:txBody>
                  <a:tcPr marL="0" marR="0" marT="0" marB="0" anchor="ctr">
                    <a:lnL>
                      <a:noFill/>
                    </a:lnL>
                    <a:lnR>
                      <a:noFill/>
                    </a:lnR>
                    <a:lnT>
                      <a:noFill/>
                    </a:lnT>
                    <a:lnB>
                      <a:noFill/>
                    </a:lnB>
                  </a:tcPr>
                </a:tc>
                <a:tc>
                  <a:txBody>
                    <a:bodyPr/>
                    <a:lstStyle/>
                    <a:p>
                      <a:pPr algn="l" fontAlgn="ctr"/>
                      <a:endParaRPr lang="es-CO" sz="1200" b="1"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17,430</a:t>
                      </a:r>
                    </a:p>
                  </a:txBody>
                  <a:tcPr marL="0" marR="0" marT="0" marB="0" anchor="ctr">
                    <a:lnL>
                      <a:noFill/>
                    </a:lnL>
                    <a:lnR>
                      <a:noFill/>
                    </a:lnR>
                    <a:lnT>
                      <a:noFill/>
                    </a:lnT>
                    <a:lnB>
                      <a:noFill/>
                    </a:lnB>
                  </a:tcPr>
                </a:tc>
                <a:tc>
                  <a:txBody>
                    <a:bodyPr/>
                    <a:lstStyle/>
                    <a:p>
                      <a:pPr algn="l" fontAlgn="ctr"/>
                      <a:endParaRPr lang="es-CO" sz="1200" b="1"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0</a:t>
                      </a:r>
                    </a:p>
                  </a:txBody>
                  <a:tcPr marL="0" marR="0" marT="0"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0</a:t>
                      </a:r>
                    </a:p>
                  </a:txBody>
                  <a:tcPr marL="0" marR="0" marT="0" marB="0" anchor="ctr">
                    <a:lnL>
                      <a:noFill/>
                    </a:lnL>
                    <a:lnR>
                      <a:noFill/>
                    </a:lnR>
                    <a:lnT>
                      <a:noFill/>
                    </a:lnT>
                    <a:lnB>
                      <a:noFill/>
                    </a:lnB>
                  </a:tcPr>
                </a:tc>
                <a:extLst>
                  <a:ext uri="{0D108BD9-81ED-4DB2-BD59-A6C34878D82A}">
                    <a16:rowId xmlns:a16="http://schemas.microsoft.com/office/drawing/2014/main" val="3838395942"/>
                  </a:ext>
                </a:extLst>
              </a:tr>
              <a:tr h="242871">
                <a:tc>
                  <a:txBody>
                    <a:bodyPr/>
                    <a:lstStyle/>
                    <a:p>
                      <a:pPr algn="l" fontAlgn="ctr"/>
                      <a:r>
                        <a:rPr lang="es-CO" sz="1200" b="0" i="0" u="none" strike="noStrike">
                          <a:effectLst/>
                          <a:latin typeface="Calibri" panose="020F0502020204030204" pitchFamily="34" charset="0"/>
                        </a:rPr>
                        <a:t>Reservas</a:t>
                      </a:r>
                    </a:p>
                  </a:txBody>
                  <a:tcPr marL="0" marR="0" marT="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595</a:t>
                      </a:r>
                    </a:p>
                  </a:txBody>
                  <a:tcPr marL="0" marR="0" marT="0"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554</a:t>
                      </a:r>
                    </a:p>
                  </a:txBody>
                  <a:tcPr marL="0" marR="0" marT="0" marB="0" anchor="ctr">
                    <a:lnL>
                      <a:noFill/>
                    </a:lnL>
                    <a:lnR>
                      <a:noFill/>
                    </a:lnR>
                    <a:lnT>
                      <a:noFill/>
                    </a:lnT>
                    <a:lnB>
                      <a:noFill/>
                    </a:lnB>
                  </a:tcPr>
                </a:tc>
                <a:tc>
                  <a:txBody>
                    <a:bodyPr/>
                    <a:lstStyle/>
                    <a:p>
                      <a:pPr algn="l" fontAlgn="ctr"/>
                      <a:endParaRPr lang="es-CO" sz="1200" b="1"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554</a:t>
                      </a:r>
                    </a:p>
                  </a:txBody>
                  <a:tcPr marL="0" marR="0" marT="0" marB="0" anchor="ctr">
                    <a:lnL>
                      <a:noFill/>
                    </a:lnL>
                    <a:lnR>
                      <a:noFill/>
                    </a:lnR>
                    <a:lnT>
                      <a:noFill/>
                    </a:lnT>
                    <a:lnB>
                      <a:noFill/>
                    </a:lnB>
                  </a:tcPr>
                </a:tc>
                <a:tc>
                  <a:txBody>
                    <a:bodyPr/>
                    <a:lstStyle/>
                    <a:p>
                      <a:pPr algn="l" fontAlgn="ctr"/>
                      <a:endParaRPr lang="es-CO" sz="1200" b="1"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7</a:t>
                      </a:r>
                    </a:p>
                  </a:txBody>
                  <a:tcPr marL="0" marR="0" marT="0"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7</a:t>
                      </a:r>
                    </a:p>
                  </a:txBody>
                  <a:tcPr marL="0" marR="0" marT="0" marB="0" anchor="ctr">
                    <a:lnL>
                      <a:noFill/>
                    </a:lnL>
                    <a:lnR>
                      <a:noFill/>
                    </a:lnR>
                    <a:lnT>
                      <a:noFill/>
                    </a:lnT>
                    <a:lnB>
                      <a:noFill/>
                    </a:lnB>
                  </a:tcPr>
                </a:tc>
                <a:extLst>
                  <a:ext uri="{0D108BD9-81ED-4DB2-BD59-A6C34878D82A}">
                    <a16:rowId xmlns:a16="http://schemas.microsoft.com/office/drawing/2014/main" val="3777884385"/>
                  </a:ext>
                </a:extLst>
              </a:tr>
              <a:tr h="235621">
                <a:tc>
                  <a:txBody>
                    <a:bodyPr/>
                    <a:lstStyle/>
                    <a:p>
                      <a:pPr algn="l" fontAlgn="ctr"/>
                      <a:r>
                        <a:rPr lang="es-CO" sz="1200" b="0" i="0" u="none" strike="noStrike">
                          <a:effectLst/>
                          <a:latin typeface="Calibri" panose="020F0502020204030204" pitchFamily="34" charset="0"/>
                        </a:rPr>
                        <a:t>Resultados Ejercicio Anterior                                </a:t>
                      </a:r>
                    </a:p>
                  </a:txBody>
                  <a:tcPr marL="0" marR="0" marT="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( 126)</a:t>
                      </a:r>
                    </a:p>
                  </a:txBody>
                  <a:tcPr marL="0" marR="0" marT="0"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0</a:t>
                      </a:r>
                    </a:p>
                  </a:txBody>
                  <a:tcPr marL="0" marR="0" marT="0" marB="0" anchor="ctr">
                    <a:lnL>
                      <a:noFill/>
                    </a:lnL>
                    <a:lnR>
                      <a:noFill/>
                    </a:lnR>
                    <a:lnT>
                      <a:noFill/>
                    </a:lnT>
                    <a:lnB>
                      <a:noFill/>
                    </a:lnB>
                  </a:tcPr>
                </a:tc>
                <a:tc>
                  <a:txBody>
                    <a:bodyPr/>
                    <a:lstStyle/>
                    <a:p>
                      <a:pPr algn="l" fontAlgn="ctr"/>
                      <a:endParaRPr lang="es-CO" sz="1200" b="1"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28</a:t>
                      </a:r>
                    </a:p>
                  </a:txBody>
                  <a:tcPr marL="0" marR="0" marT="0" marB="0" anchor="ctr">
                    <a:lnL>
                      <a:noFill/>
                    </a:lnL>
                    <a:lnR>
                      <a:noFill/>
                    </a:lnR>
                    <a:lnT>
                      <a:noFill/>
                    </a:lnT>
                    <a:lnB>
                      <a:noFill/>
                    </a:lnB>
                  </a:tcPr>
                </a:tc>
                <a:tc>
                  <a:txBody>
                    <a:bodyPr/>
                    <a:lstStyle/>
                    <a:p>
                      <a:pPr algn="l" fontAlgn="ctr"/>
                      <a:endParaRPr lang="es-CO" sz="1200" b="1"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0</a:t>
                      </a:r>
                    </a:p>
                  </a:txBody>
                  <a:tcPr marL="0" marR="0" marT="0"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-550</a:t>
                      </a:r>
                    </a:p>
                  </a:txBody>
                  <a:tcPr marL="0" marR="0" marT="0" marB="0" anchor="ctr">
                    <a:lnL>
                      <a:noFill/>
                    </a:lnL>
                    <a:lnR>
                      <a:noFill/>
                    </a:lnR>
                    <a:lnT>
                      <a:noFill/>
                    </a:lnT>
                    <a:lnB>
                      <a:noFill/>
                    </a:lnB>
                  </a:tcPr>
                </a:tc>
                <a:extLst>
                  <a:ext uri="{0D108BD9-81ED-4DB2-BD59-A6C34878D82A}">
                    <a16:rowId xmlns:a16="http://schemas.microsoft.com/office/drawing/2014/main" val="1519602302"/>
                  </a:ext>
                </a:extLst>
              </a:tr>
              <a:tr h="242871">
                <a:tc>
                  <a:txBody>
                    <a:bodyPr/>
                    <a:lstStyle/>
                    <a:p>
                      <a:pPr algn="l" fontAlgn="ctr"/>
                      <a:r>
                        <a:rPr lang="es-CO" sz="1200" b="0" i="0" u="none" strike="noStrike">
                          <a:effectLst/>
                          <a:latin typeface="Calibri" panose="020F0502020204030204" pitchFamily="34" charset="0"/>
                        </a:rPr>
                        <a:t>Resultado del ejercicio</a:t>
                      </a:r>
                    </a:p>
                  </a:txBody>
                  <a:tcPr marL="0" marR="0" marT="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2,319</a:t>
                      </a:r>
                    </a:p>
                  </a:txBody>
                  <a:tcPr marL="0" marR="0" marT="0"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269</a:t>
                      </a:r>
                    </a:p>
                  </a:txBody>
                  <a:tcPr marL="0" marR="0" marT="0" marB="0" anchor="ctr">
                    <a:lnL>
                      <a:noFill/>
                    </a:lnL>
                    <a:lnR>
                      <a:noFill/>
                    </a:lnR>
                    <a:lnT>
                      <a:noFill/>
                    </a:lnT>
                    <a:lnB>
                      <a:noFill/>
                    </a:lnB>
                  </a:tcPr>
                </a:tc>
                <a:tc>
                  <a:txBody>
                    <a:bodyPr/>
                    <a:lstStyle/>
                    <a:p>
                      <a:pPr algn="l" fontAlgn="ctr"/>
                      <a:endParaRPr lang="es-CO" sz="1200" b="1"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378</a:t>
                      </a:r>
                    </a:p>
                  </a:txBody>
                  <a:tcPr marL="0" marR="0" marT="0" marB="0" anchor="ctr">
                    <a:lnL>
                      <a:noFill/>
                    </a:lnL>
                    <a:lnR>
                      <a:noFill/>
                    </a:lnR>
                    <a:lnT>
                      <a:noFill/>
                    </a:lnT>
                    <a:lnB>
                      <a:noFill/>
                    </a:lnB>
                  </a:tcPr>
                </a:tc>
                <a:tc>
                  <a:txBody>
                    <a:bodyPr/>
                    <a:lstStyle/>
                    <a:p>
                      <a:pPr algn="l" fontAlgn="ctr"/>
                      <a:endParaRPr lang="es-CO" sz="1200" b="1"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763</a:t>
                      </a:r>
                    </a:p>
                  </a:txBody>
                  <a:tcPr marL="0" marR="0" marT="0"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513</a:t>
                      </a:r>
                    </a:p>
                  </a:txBody>
                  <a:tcPr marL="0" marR="0" marT="0" marB="0" anchor="ctr">
                    <a:lnL>
                      <a:noFill/>
                    </a:lnL>
                    <a:lnR>
                      <a:noFill/>
                    </a:lnR>
                    <a:lnT>
                      <a:noFill/>
                    </a:lnT>
                    <a:lnB>
                      <a:noFill/>
                    </a:lnB>
                  </a:tcPr>
                </a:tc>
                <a:extLst>
                  <a:ext uri="{0D108BD9-81ED-4DB2-BD59-A6C34878D82A}">
                    <a16:rowId xmlns:a16="http://schemas.microsoft.com/office/drawing/2014/main" val="403598132"/>
                  </a:ext>
                </a:extLst>
              </a:tr>
              <a:tr h="242871">
                <a:tc>
                  <a:txBody>
                    <a:bodyPr/>
                    <a:lstStyle/>
                    <a:p>
                      <a:pPr algn="l" fontAlgn="ctr"/>
                      <a:r>
                        <a:rPr lang="es-CO" sz="1200" b="0" i="0" u="none" strike="noStrike">
                          <a:effectLst/>
                          <a:latin typeface="Calibri" panose="020F0502020204030204" pitchFamily="34" charset="0"/>
                        </a:rPr>
                        <a:t>Impactos por Transición</a:t>
                      </a:r>
                    </a:p>
                  </a:txBody>
                  <a:tcPr marL="0" marR="0" marT="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 0 </a:t>
                      </a:r>
                    </a:p>
                  </a:txBody>
                  <a:tcPr marL="0" marR="0" marT="0"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( 126)</a:t>
                      </a:r>
                    </a:p>
                  </a:txBody>
                  <a:tcPr marL="0" marR="0" marT="0"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es-CO" sz="1200" b="1"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( 126)</a:t>
                      </a:r>
                    </a:p>
                  </a:txBody>
                  <a:tcPr marL="0" marR="0" marT="0"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es-CO" sz="1200" b="1"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-100</a:t>
                      </a:r>
                    </a:p>
                  </a:txBody>
                  <a:tcPr marL="0" marR="0" marT="0"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-100</a:t>
                      </a:r>
                    </a:p>
                  </a:txBody>
                  <a:tcPr marL="0" marR="0" marT="0" marB="0" anchor="ctr">
                    <a:lnL>
                      <a:noFill/>
                    </a:lnL>
                    <a:lnR>
                      <a:noFill/>
                    </a:lnR>
                    <a:lnT>
                      <a:noFill/>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151315936"/>
                  </a:ext>
                </a:extLst>
              </a:tr>
              <a:tr h="242871">
                <a:tc>
                  <a:txBody>
                    <a:bodyPr/>
                    <a:lstStyle/>
                    <a:p>
                      <a:pPr algn="l" fontAlgn="ctr"/>
                      <a:r>
                        <a:rPr lang="es-CO" sz="1200" b="1" i="0" u="none" strike="noStrike">
                          <a:effectLst/>
                          <a:latin typeface="Calibri" panose="020F0502020204030204" pitchFamily="34" charset="0"/>
                        </a:rPr>
                        <a:t>TOTAL PATRIMONIO</a:t>
                      </a:r>
                    </a:p>
                  </a:txBody>
                  <a:tcPr marL="0" marR="0" marT="0" marB="0" anchor="ctr">
                    <a:lnL>
                      <a:noFill/>
                    </a:lnL>
                    <a:lnR>
                      <a:noFill/>
                    </a:lnR>
                    <a:lnT>
                      <a:noFill/>
                    </a:lnT>
                    <a:lnB>
                      <a:noFill/>
                    </a:lnB>
                    <a:solidFill>
                      <a:srgbClr val="DBDBDB"/>
                    </a:solidFill>
                  </a:tcPr>
                </a:tc>
                <a:tc>
                  <a:txBody>
                    <a:bodyPr/>
                    <a:lstStyle/>
                    <a:p>
                      <a:pPr algn="r" fontAlgn="ctr"/>
                      <a:r>
                        <a:rPr lang="es-CO" sz="1200" b="1" i="0" u="none" strike="noStrike">
                          <a:effectLst/>
                          <a:latin typeface="Calibri" panose="020F0502020204030204" pitchFamily="34" charset="0"/>
                        </a:rPr>
                        <a:t>20,218</a:t>
                      </a:r>
                    </a:p>
                  </a:txBody>
                  <a:tcPr marL="0" marR="0" marT="0" marB="0" anchor="ctr">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DBDBDB"/>
                    </a:solidFill>
                  </a:tcPr>
                </a:tc>
                <a:tc>
                  <a:txBody>
                    <a:bodyPr/>
                    <a:lstStyle/>
                    <a:p>
                      <a:pPr algn="l" fontAlgn="ctr"/>
                      <a:r>
                        <a:rPr lang="es-CO" sz="1200" b="1" i="0" u="none" strike="noStrike">
                          <a:effectLst/>
                          <a:latin typeface="Calibri" panose="020F0502020204030204" pitchFamily="34" charset="0"/>
                        </a:rPr>
                        <a:t> </a:t>
                      </a:r>
                    </a:p>
                  </a:txBody>
                  <a:tcPr marL="0" marR="0" marT="0" marB="0" anchor="ctr">
                    <a:lnL>
                      <a:noFill/>
                    </a:lnL>
                    <a:lnR>
                      <a:noFill/>
                    </a:lnR>
                    <a:lnT>
                      <a:noFill/>
                    </a:lnT>
                    <a:lnB>
                      <a:noFill/>
                    </a:lnB>
                    <a:solidFill>
                      <a:srgbClr val="DBDBDB"/>
                    </a:solidFill>
                  </a:tcPr>
                </a:tc>
                <a:tc>
                  <a:txBody>
                    <a:bodyPr/>
                    <a:lstStyle/>
                    <a:p>
                      <a:pPr algn="r" fontAlgn="ctr"/>
                      <a:r>
                        <a:rPr lang="es-CO" sz="1200" b="1" i="0" u="none" strike="noStrike">
                          <a:effectLst/>
                          <a:latin typeface="Calibri" panose="020F0502020204030204" pitchFamily="34" charset="0"/>
                        </a:rPr>
                        <a:t>18,127</a:t>
                      </a:r>
                    </a:p>
                  </a:txBody>
                  <a:tcPr marL="0" marR="0" marT="0" marB="0" anchor="ctr">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DBDBDB"/>
                    </a:solidFill>
                  </a:tcPr>
                </a:tc>
                <a:tc>
                  <a:txBody>
                    <a:bodyPr/>
                    <a:lstStyle/>
                    <a:p>
                      <a:pPr algn="l" fontAlgn="ctr"/>
                      <a:r>
                        <a:rPr lang="es-CO" sz="1200" b="0" i="0" u="none" strike="noStrike">
                          <a:effectLst/>
                          <a:latin typeface="Calibri" panose="020F0502020204030204" pitchFamily="34" charset="0"/>
                        </a:rPr>
                        <a:t> </a:t>
                      </a:r>
                    </a:p>
                  </a:txBody>
                  <a:tcPr marL="0" marR="0" marT="0" marB="0" anchor="ctr">
                    <a:lnL>
                      <a:noFill/>
                    </a:lnL>
                    <a:lnR>
                      <a:noFill/>
                    </a:lnR>
                    <a:lnT>
                      <a:noFill/>
                    </a:lnT>
                    <a:lnB>
                      <a:noFill/>
                    </a:lnB>
                    <a:solidFill>
                      <a:srgbClr val="DBDBDB"/>
                    </a:solidFill>
                  </a:tcPr>
                </a:tc>
                <a:tc>
                  <a:txBody>
                    <a:bodyPr/>
                    <a:lstStyle/>
                    <a:p>
                      <a:pPr algn="r" fontAlgn="ctr"/>
                      <a:r>
                        <a:rPr lang="es-CO" sz="1200" b="1" i="0" u="none" strike="noStrike">
                          <a:effectLst/>
                          <a:latin typeface="Calibri" panose="020F0502020204030204" pitchFamily="34" charset="0"/>
                        </a:rPr>
                        <a:t>18,265</a:t>
                      </a:r>
                    </a:p>
                  </a:txBody>
                  <a:tcPr marL="0" marR="0" marT="0" marB="0" anchor="ctr">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DBDBDB"/>
                    </a:solidFill>
                  </a:tcPr>
                </a:tc>
                <a:tc>
                  <a:txBody>
                    <a:bodyPr/>
                    <a:lstStyle/>
                    <a:p>
                      <a:pPr algn="l" fontAlgn="ctr"/>
                      <a:r>
                        <a:rPr lang="es-CO" sz="1200" b="0" i="0" u="none" strike="noStrike">
                          <a:effectLst/>
                          <a:latin typeface="Calibri" panose="020F0502020204030204" pitchFamily="34" charset="0"/>
                        </a:rPr>
                        <a:t> </a:t>
                      </a:r>
                    </a:p>
                  </a:txBody>
                  <a:tcPr marL="0" marR="0" marT="0" marB="0" anchor="ctr">
                    <a:lnL>
                      <a:noFill/>
                    </a:lnL>
                    <a:lnR>
                      <a:noFill/>
                    </a:lnR>
                    <a:lnT>
                      <a:noFill/>
                    </a:lnT>
                    <a:lnB>
                      <a:noFill/>
                    </a:lnB>
                    <a:solidFill>
                      <a:srgbClr val="DBDBDB"/>
                    </a:solidFill>
                  </a:tcPr>
                </a:tc>
                <a:tc>
                  <a:txBody>
                    <a:bodyPr/>
                    <a:lstStyle/>
                    <a:p>
                      <a:pPr algn="r" fontAlgn="ctr"/>
                      <a:r>
                        <a:rPr lang="es-CO" sz="1200" b="1" i="0" u="none" strike="noStrike">
                          <a:effectLst/>
                          <a:latin typeface="Calibri" panose="020F0502020204030204" pitchFamily="34" charset="0"/>
                        </a:rPr>
                        <a:t>12</a:t>
                      </a:r>
                    </a:p>
                  </a:txBody>
                  <a:tcPr marL="0" marR="0" marT="0" marB="0" anchor="ctr">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DBDBDB"/>
                    </a:solidFill>
                  </a:tcPr>
                </a:tc>
                <a:tc>
                  <a:txBody>
                    <a:bodyPr/>
                    <a:lstStyle/>
                    <a:p>
                      <a:pPr algn="l" fontAlgn="ctr"/>
                      <a:r>
                        <a:rPr lang="es-CO" sz="1200" b="1" i="0" u="none" strike="noStrike">
                          <a:effectLst/>
                          <a:latin typeface="Calibri" panose="020F0502020204030204" pitchFamily="34" charset="0"/>
                        </a:rPr>
                        <a:t> </a:t>
                      </a:r>
                    </a:p>
                  </a:txBody>
                  <a:tcPr marL="0" marR="0" marT="0" marB="0" anchor="ctr">
                    <a:lnL>
                      <a:noFill/>
                    </a:lnL>
                    <a:lnR>
                      <a:noFill/>
                    </a:lnR>
                    <a:lnT>
                      <a:noFill/>
                    </a:lnT>
                    <a:lnB>
                      <a:noFill/>
                    </a:lnB>
                    <a:solidFill>
                      <a:srgbClr val="DBDBDB"/>
                    </a:solidFill>
                  </a:tcPr>
                </a:tc>
                <a:tc>
                  <a:txBody>
                    <a:bodyPr/>
                    <a:lstStyle/>
                    <a:p>
                      <a:pPr algn="r" fontAlgn="ctr"/>
                      <a:r>
                        <a:rPr lang="es-CO" sz="1200" b="1" i="0" u="none" strike="noStrike">
                          <a:effectLst/>
                          <a:latin typeface="Calibri" panose="020F0502020204030204" pitchFamily="34" charset="0"/>
                        </a:rPr>
                        <a:t>11</a:t>
                      </a:r>
                    </a:p>
                  </a:txBody>
                  <a:tcPr marL="0" marR="0" marT="0" marB="0" anchor="ctr">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DBDBDB"/>
                    </a:solidFill>
                  </a:tcPr>
                </a:tc>
                <a:extLst>
                  <a:ext uri="{0D108BD9-81ED-4DB2-BD59-A6C34878D82A}">
                    <a16:rowId xmlns:a16="http://schemas.microsoft.com/office/drawing/2014/main" val="3949348772"/>
                  </a:ext>
                </a:extLst>
              </a:tr>
              <a:tr h="187924">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ctr" fontAlgn="ctr"/>
                      <a:endParaRPr lang="es-CO" sz="1200" b="0" i="0" u="none" strike="noStrike">
                        <a:effectLst/>
                        <a:latin typeface="Calibri" panose="020F0502020204030204" pitchFamily="34" charset="0"/>
                      </a:endParaRPr>
                    </a:p>
                  </a:txBody>
                  <a:tcPr marL="0" marR="0" marT="0" marB="0" anchor="ctr">
                    <a:lnL>
                      <a:noFill/>
                    </a:lnL>
                    <a:lnR>
                      <a:noFill/>
                    </a:lnR>
                    <a:lnT w="25400" cap="flat" cmpd="dbl"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ctr" fontAlgn="ctr"/>
                      <a:endParaRPr lang="es-CO" sz="1200" b="0" i="0" u="none" strike="noStrike">
                        <a:effectLst/>
                        <a:latin typeface="Calibri" panose="020F0502020204030204" pitchFamily="34" charset="0"/>
                      </a:endParaRPr>
                    </a:p>
                  </a:txBody>
                  <a:tcPr marL="0" marR="0" marT="0" marB="0" anchor="ctr">
                    <a:lnL>
                      <a:noFill/>
                    </a:lnL>
                    <a:lnR>
                      <a:noFill/>
                    </a:lnR>
                    <a:lnT w="25400" cap="flat" cmpd="dbl"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s-CO" sz="1200" b="1"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ctr" fontAlgn="ctr"/>
                      <a:endParaRPr lang="es-CO" sz="1200" b="0" i="0" u="none" strike="noStrike">
                        <a:effectLst/>
                        <a:latin typeface="Calibri" panose="020F0502020204030204" pitchFamily="34" charset="0"/>
                      </a:endParaRPr>
                    </a:p>
                  </a:txBody>
                  <a:tcPr marL="0" marR="0" marT="0" marB="0" anchor="ctr">
                    <a:lnL>
                      <a:noFill/>
                    </a:lnL>
                    <a:lnR>
                      <a:noFill/>
                    </a:lnR>
                    <a:lnT w="25400" cap="flat" cmpd="dbl"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s-CO" sz="1200" b="1"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ctr" fontAlgn="ctr"/>
                      <a:endParaRPr lang="es-CO" sz="1200" b="0" i="0" u="none" strike="noStrike">
                        <a:effectLst/>
                        <a:latin typeface="Calibri" panose="020F0502020204030204" pitchFamily="34" charset="0"/>
                      </a:endParaRPr>
                    </a:p>
                  </a:txBody>
                  <a:tcPr marL="0" marR="0" marT="0" marB="0" anchor="ctr">
                    <a:lnL>
                      <a:noFill/>
                    </a:lnL>
                    <a:lnR>
                      <a:noFill/>
                    </a:lnR>
                    <a:lnT w="25400" cap="flat" cmpd="dbl"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ctr" fontAlgn="ctr"/>
                      <a:endParaRPr lang="es-CO" sz="1200" b="0" i="0" u="none" strike="noStrike">
                        <a:effectLst/>
                        <a:latin typeface="Calibri" panose="020F0502020204030204" pitchFamily="34" charset="0"/>
                      </a:endParaRPr>
                    </a:p>
                  </a:txBody>
                  <a:tcPr marL="0" marR="0" marT="0" marB="0" anchor="ctr">
                    <a:lnL>
                      <a:noFill/>
                    </a:lnL>
                    <a:lnR>
                      <a:noFill/>
                    </a:lnR>
                    <a:lnT w="25400" cap="flat" cmpd="dbl"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504958354"/>
                  </a:ext>
                </a:extLst>
              </a:tr>
              <a:tr h="242871">
                <a:tc>
                  <a:txBody>
                    <a:bodyPr/>
                    <a:lstStyle/>
                    <a:p>
                      <a:pPr algn="l" fontAlgn="ctr"/>
                      <a:r>
                        <a:rPr lang="es-CO" sz="1200" b="1" i="0" u="none" strike="noStrike">
                          <a:effectLst/>
                          <a:latin typeface="Calibri" panose="020F0502020204030204" pitchFamily="34" charset="0"/>
                        </a:rPr>
                        <a:t>TOTAL PASIVO Y PATRIMONIO</a:t>
                      </a:r>
                    </a:p>
                  </a:txBody>
                  <a:tcPr marL="0" marR="0" marT="0" marB="0" anchor="ctr">
                    <a:lnL>
                      <a:noFill/>
                    </a:lnL>
                    <a:lnR>
                      <a:noFill/>
                    </a:lnR>
                    <a:lnT>
                      <a:noFill/>
                    </a:lnT>
                    <a:lnB>
                      <a:noFill/>
                    </a:lnB>
                    <a:solidFill>
                      <a:srgbClr val="DBDBDB"/>
                    </a:solidFill>
                  </a:tcPr>
                </a:tc>
                <a:tc>
                  <a:txBody>
                    <a:bodyPr/>
                    <a:lstStyle/>
                    <a:p>
                      <a:pPr algn="r" fontAlgn="ctr"/>
                      <a:r>
                        <a:rPr lang="es-CO" sz="1200" b="1" i="0" u="none" strike="noStrike">
                          <a:effectLst/>
                          <a:latin typeface="Calibri" panose="020F0502020204030204" pitchFamily="34" charset="0"/>
                        </a:rPr>
                        <a:t>32,739</a:t>
                      </a:r>
                    </a:p>
                  </a:txBody>
                  <a:tcPr marL="0" marR="0" marT="0" marB="0" anchor="ctr">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DBDBDB"/>
                    </a:solidFill>
                  </a:tcPr>
                </a:tc>
                <a:tc>
                  <a:txBody>
                    <a:bodyPr/>
                    <a:lstStyle/>
                    <a:p>
                      <a:pPr algn="l" fontAlgn="ctr"/>
                      <a:r>
                        <a:rPr lang="es-CO" sz="1200" b="1" i="0" u="none" strike="noStrike">
                          <a:effectLst/>
                          <a:latin typeface="Calibri" panose="020F0502020204030204" pitchFamily="34" charset="0"/>
                        </a:rPr>
                        <a:t> </a:t>
                      </a:r>
                    </a:p>
                  </a:txBody>
                  <a:tcPr marL="0" marR="0" marT="0" marB="0" anchor="ctr">
                    <a:lnL>
                      <a:noFill/>
                    </a:lnL>
                    <a:lnR>
                      <a:noFill/>
                    </a:lnR>
                    <a:lnT>
                      <a:noFill/>
                    </a:lnT>
                    <a:lnB>
                      <a:noFill/>
                    </a:lnB>
                    <a:solidFill>
                      <a:srgbClr val="DBDBDB"/>
                    </a:solidFill>
                  </a:tcPr>
                </a:tc>
                <a:tc>
                  <a:txBody>
                    <a:bodyPr/>
                    <a:lstStyle/>
                    <a:p>
                      <a:pPr algn="r" fontAlgn="ctr"/>
                      <a:r>
                        <a:rPr lang="es-CO" sz="1200" b="1" i="0" u="none" strike="noStrike">
                          <a:effectLst/>
                          <a:latin typeface="Calibri" panose="020F0502020204030204" pitchFamily="34" charset="0"/>
                        </a:rPr>
                        <a:t>29,615</a:t>
                      </a:r>
                    </a:p>
                  </a:txBody>
                  <a:tcPr marL="0" marR="0" marT="0" marB="0" anchor="ctr">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DBDBDB"/>
                    </a:solidFill>
                  </a:tcPr>
                </a:tc>
                <a:tc>
                  <a:txBody>
                    <a:bodyPr/>
                    <a:lstStyle/>
                    <a:p>
                      <a:pPr algn="l" fontAlgn="ctr"/>
                      <a:r>
                        <a:rPr lang="es-CO" sz="1200" b="0" i="0" u="none" strike="noStrike">
                          <a:effectLst/>
                          <a:latin typeface="Calibri" panose="020F0502020204030204" pitchFamily="34" charset="0"/>
                        </a:rPr>
                        <a:t> </a:t>
                      </a:r>
                    </a:p>
                  </a:txBody>
                  <a:tcPr marL="0" marR="0" marT="0" marB="0" anchor="ctr">
                    <a:lnL>
                      <a:noFill/>
                    </a:lnL>
                    <a:lnR>
                      <a:noFill/>
                    </a:lnR>
                    <a:lnT>
                      <a:noFill/>
                    </a:lnT>
                    <a:lnB>
                      <a:noFill/>
                    </a:lnB>
                    <a:solidFill>
                      <a:srgbClr val="DBDBDB"/>
                    </a:solidFill>
                  </a:tcPr>
                </a:tc>
                <a:tc>
                  <a:txBody>
                    <a:bodyPr/>
                    <a:lstStyle/>
                    <a:p>
                      <a:pPr algn="r" fontAlgn="ctr"/>
                      <a:r>
                        <a:rPr lang="es-CO" sz="1200" b="1" i="0" u="none" strike="noStrike">
                          <a:effectLst/>
                          <a:latin typeface="Calibri" panose="020F0502020204030204" pitchFamily="34" charset="0"/>
                        </a:rPr>
                        <a:t>30,067</a:t>
                      </a:r>
                    </a:p>
                  </a:txBody>
                  <a:tcPr marL="0" marR="0" marT="0" marB="0" anchor="ctr">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DBDBDB"/>
                    </a:solidFill>
                  </a:tcPr>
                </a:tc>
                <a:tc>
                  <a:txBody>
                    <a:bodyPr/>
                    <a:lstStyle/>
                    <a:p>
                      <a:pPr algn="l" fontAlgn="ctr"/>
                      <a:r>
                        <a:rPr lang="es-CO" sz="1200" b="0" i="0" u="none" strike="noStrike">
                          <a:effectLst/>
                          <a:latin typeface="Calibri" panose="020F0502020204030204" pitchFamily="34" charset="0"/>
                        </a:rPr>
                        <a:t> </a:t>
                      </a:r>
                    </a:p>
                  </a:txBody>
                  <a:tcPr marL="0" marR="0" marT="0" marB="0" anchor="ctr">
                    <a:lnL>
                      <a:noFill/>
                    </a:lnL>
                    <a:lnR>
                      <a:noFill/>
                    </a:lnR>
                    <a:lnT>
                      <a:noFill/>
                    </a:lnT>
                    <a:lnB>
                      <a:noFill/>
                    </a:lnB>
                    <a:solidFill>
                      <a:srgbClr val="DBDBDB"/>
                    </a:solidFill>
                  </a:tcPr>
                </a:tc>
                <a:tc>
                  <a:txBody>
                    <a:bodyPr/>
                    <a:lstStyle/>
                    <a:p>
                      <a:pPr algn="r" fontAlgn="ctr"/>
                      <a:r>
                        <a:rPr lang="es-CO" sz="1200" b="1" i="0" u="none" strike="noStrike">
                          <a:effectLst/>
                          <a:latin typeface="Calibri" panose="020F0502020204030204" pitchFamily="34" charset="0"/>
                        </a:rPr>
                        <a:t>9</a:t>
                      </a:r>
                    </a:p>
                  </a:txBody>
                  <a:tcPr marL="0" marR="0" marT="0" marB="0" anchor="ctr">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DBDBDB"/>
                    </a:solidFill>
                  </a:tcPr>
                </a:tc>
                <a:tc>
                  <a:txBody>
                    <a:bodyPr/>
                    <a:lstStyle/>
                    <a:p>
                      <a:pPr algn="l" fontAlgn="ctr"/>
                      <a:r>
                        <a:rPr lang="es-CO" sz="1200" b="1" i="0" u="none" strike="noStrike">
                          <a:effectLst/>
                          <a:latin typeface="Calibri" panose="020F0502020204030204" pitchFamily="34" charset="0"/>
                        </a:rPr>
                        <a:t> </a:t>
                      </a:r>
                    </a:p>
                  </a:txBody>
                  <a:tcPr marL="0" marR="0" marT="0" marB="0" anchor="ctr">
                    <a:lnL>
                      <a:noFill/>
                    </a:lnL>
                    <a:lnR>
                      <a:noFill/>
                    </a:lnR>
                    <a:lnT>
                      <a:noFill/>
                    </a:lnT>
                    <a:lnB>
                      <a:noFill/>
                    </a:lnB>
                    <a:solidFill>
                      <a:srgbClr val="DBDBDB"/>
                    </a:solidFill>
                  </a:tcPr>
                </a:tc>
                <a:tc>
                  <a:txBody>
                    <a:bodyPr/>
                    <a:lstStyle/>
                    <a:p>
                      <a:pPr algn="r" fontAlgn="ctr"/>
                      <a:r>
                        <a:rPr lang="es-CO" sz="1200" b="1" i="0" u="none" strike="noStrike" dirty="0">
                          <a:effectLst/>
                          <a:latin typeface="Calibri" panose="020F0502020204030204" pitchFamily="34" charset="0"/>
                        </a:rPr>
                        <a:t>9</a:t>
                      </a:r>
                    </a:p>
                  </a:txBody>
                  <a:tcPr marL="0" marR="0" marT="0" marB="0" anchor="ctr">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DBDBDB"/>
                    </a:solidFill>
                  </a:tcPr>
                </a:tc>
                <a:extLst>
                  <a:ext uri="{0D108BD9-81ED-4DB2-BD59-A6C34878D82A}">
                    <a16:rowId xmlns:a16="http://schemas.microsoft.com/office/drawing/2014/main" val="361815175"/>
                  </a:ext>
                </a:extLst>
              </a:tr>
            </a:tbl>
          </a:graphicData>
        </a:graphic>
      </p:graphicFrame>
      <p:sp>
        <p:nvSpPr>
          <p:cNvPr id="13" name="Botón de acción: ir hacia delante o siguiente 12">
            <a:hlinkClick r:id="rId4" action="ppaction://hlinksldjump" highlightClick="1"/>
            <a:extLst>
              <a:ext uri="{FF2B5EF4-FFF2-40B4-BE49-F238E27FC236}">
                <a16:creationId xmlns:a16="http://schemas.microsoft.com/office/drawing/2014/main" id="{37AF8EB9-3138-4F3C-AFD5-DD77A678DEB9}"/>
              </a:ext>
            </a:extLst>
          </p:cNvPr>
          <p:cNvSpPr/>
          <p:nvPr/>
        </p:nvSpPr>
        <p:spPr>
          <a:xfrm>
            <a:off x="1569642" y="2994593"/>
            <a:ext cx="266700" cy="109538"/>
          </a:xfrm>
          <a:prstGeom prst="actionButtonForwardNext">
            <a:avLst/>
          </a:prstGeom>
          <a:solidFill>
            <a:schemeClr val="bg1">
              <a:lumMod val="95000"/>
            </a:schemeClr>
          </a:solidFill>
          <a:ln w="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CO" sz="1215"/>
          </a:p>
        </p:txBody>
      </p:sp>
      <p:sp>
        <p:nvSpPr>
          <p:cNvPr id="11" name="Botón de acción: ir hacia delante o siguiente 10">
            <a:hlinkClick r:id="rId5" action="ppaction://hlinksldjump" highlightClick="1"/>
            <a:extLst>
              <a:ext uri="{FF2B5EF4-FFF2-40B4-BE49-F238E27FC236}">
                <a16:creationId xmlns:a16="http://schemas.microsoft.com/office/drawing/2014/main" id="{86D2C9ED-9E91-4915-B3CA-938A547D369D}"/>
              </a:ext>
            </a:extLst>
          </p:cNvPr>
          <p:cNvSpPr/>
          <p:nvPr/>
        </p:nvSpPr>
        <p:spPr>
          <a:xfrm>
            <a:off x="3158768" y="2511589"/>
            <a:ext cx="266700" cy="109538"/>
          </a:xfrm>
          <a:prstGeom prst="actionButtonForwardNext">
            <a:avLst/>
          </a:prstGeom>
          <a:solidFill>
            <a:schemeClr val="bg1">
              <a:lumMod val="95000"/>
            </a:schemeClr>
          </a:solidFill>
          <a:ln w="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CO" sz="1215"/>
          </a:p>
        </p:txBody>
      </p:sp>
      <p:sp>
        <p:nvSpPr>
          <p:cNvPr id="12" name="Botón de acción: ir hacia delante o siguiente 11">
            <a:hlinkClick r:id="rId5" action="ppaction://hlinksldjump" highlightClick="1"/>
            <a:extLst>
              <a:ext uri="{FF2B5EF4-FFF2-40B4-BE49-F238E27FC236}">
                <a16:creationId xmlns:a16="http://schemas.microsoft.com/office/drawing/2014/main" id="{1B556D5F-8F83-487E-A39B-93CAD4D923D6}"/>
              </a:ext>
            </a:extLst>
          </p:cNvPr>
          <p:cNvSpPr/>
          <p:nvPr/>
        </p:nvSpPr>
        <p:spPr>
          <a:xfrm>
            <a:off x="1468139" y="2753952"/>
            <a:ext cx="266700" cy="109538"/>
          </a:xfrm>
          <a:prstGeom prst="actionButtonForwardNext">
            <a:avLst/>
          </a:prstGeom>
          <a:solidFill>
            <a:schemeClr val="bg1">
              <a:lumMod val="95000"/>
            </a:schemeClr>
          </a:solidFill>
          <a:ln w="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CO" sz="1215"/>
          </a:p>
        </p:txBody>
      </p:sp>
      <p:sp>
        <p:nvSpPr>
          <p:cNvPr id="10" name="Botón de acción: ir hacia delante o siguiente 9">
            <a:hlinkClick r:id="rId6" action="ppaction://hlinksldjump" highlightClick="1"/>
            <a:extLst>
              <a:ext uri="{FF2B5EF4-FFF2-40B4-BE49-F238E27FC236}">
                <a16:creationId xmlns:a16="http://schemas.microsoft.com/office/drawing/2014/main" id="{A0A57A23-DDB4-433A-BAB4-029987C401C5}"/>
              </a:ext>
            </a:extLst>
          </p:cNvPr>
          <p:cNvSpPr/>
          <p:nvPr/>
        </p:nvSpPr>
        <p:spPr>
          <a:xfrm>
            <a:off x="1872980" y="2279135"/>
            <a:ext cx="266700" cy="109538"/>
          </a:xfrm>
          <a:prstGeom prst="actionButtonForwardNext">
            <a:avLst/>
          </a:prstGeom>
          <a:solidFill>
            <a:schemeClr val="bg1">
              <a:lumMod val="95000"/>
            </a:schemeClr>
          </a:solidFill>
          <a:ln w="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CO" sz="1215"/>
          </a:p>
        </p:txBody>
      </p:sp>
    </p:spTree>
    <p:extLst>
      <p:ext uri="{BB962C8B-B14F-4D97-AF65-F5344CB8AC3E}">
        <p14:creationId xmlns:p14="http://schemas.microsoft.com/office/powerpoint/2010/main" val="2864372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circle(in)">
                                      <p:cBhvr>
                                        <p:cTn id="7" dur="2000"/>
                                        <p:tgtEl>
                                          <p:spTgt spid="14"/>
                                        </p:tgtEl>
                                      </p:cBhvr>
                                    </p:animEffect>
                                  </p:childTnLst>
                                </p:cTn>
                              </p:par>
                              <p:par>
                                <p:cTn id="8" presetID="6" presetClass="entr" presetSubtype="16" fill="hold" nodeType="withEffect">
                                  <p:stCondLst>
                                    <p:cond delay="0"/>
                                  </p:stCondLst>
                                  <p:childTnLst>
                                    <p:set>
                                      <p:cBhvr>
                                        <p:cTn id="9" dur="1" fill="hold">
                                          <p:stCondLst>
                                            <p:cond delay="0"/>
                                          </p:stCondLst>
                                        </p:cTn>
                                        <p:tgtEl>
                                          <p:spTgt spid="15"/>
                                        </p:tgtEl>
                                        <p:attrNameLst>
                                          <p:attrName>style.visibility</p:attrName>
                                        </p:attrNameLst>
                                      </p:cBhvr>
                                      <p:to>
                                        <p:strVal val="visible"/>
                                      </p:to>
                                    </p:set>
                                    <p:animEffect transition="in" filter="circle(in)">
                                      <p:cBhvr>
                                        <p:cTn id="10" dur="20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ítulo 1">
            <a:extLst>
              <a:ext uri="{FF2B5EF4-FFF2-40B4-BE49-F238E27FC236}">
                <a16:creationId xmlns:a16="http://schemas.microsoft.com/office/drawing/2014/main" id="{7304EFE3-98E5-46B8-AC3D-521DB0A1AE9C}"/>
              </a:ext>
            </a:extLst>
          </p:cNvPr>
          <p:cNvSpPr txBox="1">
            <a:spLocks/>
          </p:cNvSpPr>
          <p:nvPr/>
        </p:nvSpPr>
        <p:spPr>
          <a:xfrm>
            <a:off x="1043644" y="470797"/>
            <a:ext cx="5516165" cy="689372"/>
          </a:xfrm>
          <a:prstGeom prst="rect">
            <a:avLst/>
          </a:prstGeom>
        </p:spPr>
        <p:txBody>
          <a:bodyPr lIns="46292" tIns="23147" rIns="46292" bIns="23147" anchor="ct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defRPr/>
            </a:pPr>
            <a:r>
              <a:rPr lang="es-CO" sz="1200" dirty="0">
                <a:latin typeface="+mn-lt"/>
              </a:rPr>
              <a:t> </a:t>
            </a:r>
            <a:r>
              <a:rPr lang="es-CO" sz="1200" dirty="0">
                <a:solidFill>
                  <a:srgbClr val="0070C0"/>
                </a:solidFill>
                <a:latin typeface="+mn-lt"/>
                <a:ea typeface="+mn-ea"/>
                <a:cs typeface="Lato Regular"/>
              </a:rPr>
              <a:t>ESTADO DE RESULTADO INTEGRAL INDIVIDUAL</a:t>
            </a:r>
          </a:p>
          <a:p>
            <a:pPr algn="ctr">
              <a:defRPr/>
            </a:pPr>
            <a:r>
              <a:rPr lang="es-CO" sz="675" dirty="0">
                <a:solidFill>
                  <a:srgbClr val="0070C0"/>
                </a:solidFill>
                <a:cs typeface="Lato Regular"/>
              </a:rPr>
              <a:t>DEL 1° AL 31 DE  AGOSTO DE 2019 Y DEL 1° AL 31 DE AGOSTO DE 2018</a:t>
            </a:r>
          </a:p>
          <a:p>
            <a:pPr algn="ctr">
              <a:defRPr/>
            </a:pPr>
            <a:r>
              <a:rPr lang="es-CO" sz="675" dirty="0">
                <a:solidFill>
                  <a:srgbClr val="0070C0"/>
                </a:solidFill>
                <a:latin typeface="+mn-lt"/>
                <a:ea typeface="+mn-ea"/>
                <a:cs typeface="Lato Regular"/>
              </a:rPr>
              <a:t>(cifras expresadas en millones de pesos)</a:t>
            </a:r>
          </a:p>
          <a:p>
            <a:pPr>
              <a:defRPr/>
            </a:pPr>
            <a:endParaRPr lang="es-CO" sz="1200" dirty="0">
              <a:solidFill>
                <a:srgbClr val="0070C0"/>
              </a:solidFill>
              <a:latin typeface="+mn-lt"/>
              <a:ea typeface="+mn-ea"/>
              <a:cs typeface="Lato Regular"/>
            </a:endParaRPr>
          </a:p>
        </p:txBody>
      </p:sp>
      <p:pic>
        <p:nvPicPr>
          <p:cNvPr id="14" name="Imagen 13">
            <a:extLst>
              <a:ext uri="{FF2B5EF4-FFF2-40B4-BE49-F238E27FC236}">
                <a16:creationId xmlns:a16="http://schemas.microsoft.com/office/drawing/2014/main" id="{DE0B302A-67AB-443B-BD76-7C9977D684F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6470" y="277203"/>
            <a:ext cx="1286351" cy="559118"/>
          </a:xfrm>
          <a:prstGeom prst="rect">
            <a:avLst/>
          </a:prstGeom>
        </p:spPr>
      </p:pic>
      <p:pic>
        <p:nvPicPr>
          <p:cNvPr id="15" name="Imagen 14">
            <a:extLst>
              <a:ext uri="{FF2B5EF4-FFF2-40B4-BE49-F238E27FC236}">
                <a16:creationId xmlns:a16="http://schemas.microsoft.com/office/drawing/2014/main" id="{F0465F43-DEFE-4BDA-BFDE-E3FAA8E4750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984761" y="298634"/>
            <a:ext cx="3112770" cy="534829"/>
          </a:xfrm>
          <a:prstGeom prst="rect">
            <a:avLst/>
          </a:prstGeom>
        </p:spPr>
      </p:pic>
      <p:sp>
        <p:nvSpPr>
          <p:cNvPr id="16" name="Rectángulo 15">
            <a:extLst>
              <a:ext uri="{FF2B5EF4-FFF2-40B4-BE49-F238E27FC236}">
                <a16:creationId xmlns:a16="http://schemas.microsoft.com/office/drawing/2014/main" id="{AF816BFD-AD1B-48C5-8B73-42226AF00784}"/>
              </a:ext>
            </a:extLst>
          </p:cNvPr>
          <p:cNvSpPr/>
          <p:nvPr/>
        </p:nvSpPr>
        <p:spPr>
          <a:xfrm>
            <a:off x="1" y="6508060"/>
            <a:ext cx="9134474" cy="238125"/>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sz="1350"/>
          </a:p>
        </p:txBody>
      </p:sp>
      <p:sp>
        <p:nvSpPr>
          <p:cNvPr id="17" name="CuadroTexto 16">
            <a:extLst>
              <a:ext uri="{FF2B5EF4-FFF2-40B4-BE49-F238E27FC236}">
                <a16:creationId xmlns:a16="http://schemas.microsoft.com/office/drawing/2014/main" id="{DC1B2133-2D03-4D3F-901A-F4208CC93B20}"/>
              </a:ext>
            </a:extLst>
          </p:cNvPr>
          <p:cNvSpPr txBox="1"/>
          <p:nvPr/>
        </p:nvSpPr>
        <p:spPr>
          <a:xfrm>
            <a:off x="4748842" y="6492999"/>
            <a:ext cx="4111789" cy="253916"/>
          </a:xfrm>
          <a:prstGeom prst="rect">
            <a:avLst/>
          </a:prstGeom>
          <a:noFill/>
        </p:spPr>
        <p:txBody>
          <a:bodyPr wrap="square" rtlCol="0">
            <a:spAutoFit/>
          </a:bodyPr>
          <a:lstStyle/>
          <a:p>
            <a:pPr algn="r"/>
            <a:r>
              <a:rPr lang="es-ES" sz="1050" dirty="0">
                <a:solidFill>
                  <a:srgbClr val="A9A8A9"/>
                </a:solidFill>
                <a:latin typeface="Lato Regular"/>
                <a:cs typeface="Lato Regular"/>
              </a:rPr>
              <a:t>Vicepresidencia Administrativa y Financiera – Gerencia Financiera </a:t>
            </a:r>
          </a:p>
        </p:txBody>
      </p:sp>
      <p:graphicFrame>
        <p:nvGraphicFramePr>
          <p:cNvPr id="3" name="Tabla 2">
            <a:extLst>
              <a:ext uri="{FF2B5EF4-FFF2-40B4-BE49-F238E27FC236}">
                <a16:creationId xmlns:a16="http://schemas.microsoft.com/office/drawing/2014/main" id="{DB2C8A1B-6E16-4276-B47F-48969119B835}"/>
              </a:ext>
            </a:extLst>
          </p:cNvPr>
          <p:cNvGraphicFramePr>
            <a:graphicFrameLocks noGrp="1"/>
          </p:cNvGraphicFramePr>
          <p:nvPr>
            <p:extLst>
              <p:ext uri="{D42A27DB-BD31-4B8C-83A1-F6EECF244321}">
                <p14:modId xmlns:p14="http://schemas.microsoft.com/office/powerpoint/2010/main" val="2890222955"/>
              </p:ext>
            </p:extLst>
          </p:nvPr>
        </p:nvGraphicFramePr>
        <p:xfrm>
          <a:off x="736845" y="1390254"/>
          <a:ext cx="7625918" cy="4537481"/>
        </p:xfrm>
        <a:graphic>
          <a:graphicData uri="http://schemas.openxmlformats.org/drawingml/2006/table">
            <a:tbl>
              <a:tblPr/>
              <a:tblGrid>
                <a:gridCol w="2890651">
                  <a:extLst>
                    <a:ext uri="{9D8B030D-6E8A-4147-A177-3AD203B41FA5}">
                      <a16:colId xmlns:a16="http://schemas.microsoft.com/office/drawing/2014/main" val="143563322"/>
                    </a:ext>
                  </a:extLst>
                </a:gridCol>
                <a:gridCol w="89982">
                  <a:extLst>
                    <a:ext uri="{9D8B030D-6E8A-4147-A177-3AD203B41FA5}">
                      <a16:colId xmlns:a16="http://schemas.microsoft.com/office/drawing/2014/main" val="2105048865"/>
                    </a:ext>
                  </a:extLst>
                </a:gridCol>
                <a:gridCol w="25843">
                  <a:extLst>
                    <a:ext uri="{9D8B030D-6E8A-4147-A177-3AD203B41FA5}">
                      <a16:colId xmlns:a16="http://schemas.microsoft.com/office/drawing/2014/main" val="4166663741"/>
                    </a:ext>
                  </a:extLst>
                </a:gridCol>
                <a:gridCol w="922653">
                  <a:extLst>
                    <a:ext uri="{9D8B030D-6E8A-4147-A177-3AD203B41FA5}">
                      <a16:colId xmlns:a16="http://schemas.microsoft.com/office/drawing/2014/main" val="1066268413"/>
                    </a:ext>
                  </a:extLst>
                </a:gridCol>
                <a:gridCol w="63795">
                  <a:extLst>
                    <a:ext uri="{9D8B030D-6E8A-4147-A177-3AD203B41FA5}">
                      <a16:colId xmlns:a16="http://schemas.microsoft.com/office/drawing/2014/main" val="2652348956"/>
                    </a:ext>
                  </a:extLst>
                </a:gridCol>
                <a:gridCol w="1012290">
                  <a:extLst>
                    <a:ext uri="{9D8B030D-6E8A-4147-A177-3AD203B41FA5}">
                      <a16:colId xmlns:a16="http://schemas.microsoft.com/office/drawing/2014/main" val="3070709665"/>
                    </a:ext>
                  </a:extLst>
                </a:gridCol>
                <a:gridCol w="78733">
                  <a:extLst>
                    <a:ext uri="{9D8B030D-6E8A-4147-A177-3AD203B41FA5}">
                      <a16:colId xmlns:a16="http://schemas.microsoft.com/office/drawing/2014/main" val="2321833937"/>
                    </a:ext>
                  </a:extLst>
                </a:gridCol>
                <a:gridCol w="877319">
                  <a:extLst>
                    <a:ext uri="{9D8B030D-6E8A-4147-A177-3AD203B41FA5}">
                      <a16:colId xmlns:a16="http://schemas.microsoft.com/office/drawing/2014/main" val="886431317"/>
                    </a:ext>
                  </a:extLst>
                </a:gridCol>
                <a:gridCol w="78733">
                  <a:extLst>
                    <a:ext uri="{9D8B030D-6E8A-4147-A177-3AD203B41FA5}">
                      <a16:colId xmlns:a16="http://schemas.microsoft.com/office/drawing/2014/main" val="2034221636"/>
                    </a:ext>
                  </a:extLst>
                </a:gridCol>
                <a:gridCol w="753593">
                  <a:extLst>
                    <a:ext uri="{9D8B030D-6E8A-4147-A177-3AD203B41FA5}">
                      <a16:colId xmlns:a16="http://schemas.microsoft.com/office/drawing/2014/main" val="1587420620"/>
                    </a:ext>
                  </a:extLst>
                </a:gridCol>
                <a:gridCol w="78733">
                  <a:extLst>
                    <a:ext uri="{9D8B030D-6E8A-4147-A177-3AD203B41FA5}">
                      <a16:colId xmlns:a16="http://schemas.microsoft.com/office/drawing/2014/main" val="485129580"/>
                    </a:ext>
                  </a:extLst>
                </a:gridCol>
                <a:gridCol w="753593">
                  <a:extLst>
                    <a:ext uri="{9D8B030D-6E8A-4147-A177-3AD203B41FA5}">
                      <a16:colId xmlns:a16="http://schemas.microsoft.com/office/drawing/2014/main" val="3478311361"/>
                    </a:ext>
                  </a:extLst>
                </a:gridCol>
              </a:tblGrid>
              <a:tr h="512628">
                <a:tc>
                  <a:txBody>
                    <a:bodyPr/>
                    <a:lstStyle/>
                    <a:p>
                      <a:pPr algn="l" fontAlgn="b"/>
                      <a:r>
                        <a:rPr lang="es-CO" sz="1100" b="0" i="0" u="none" strike="noStrike">
                          <a:effectLst/>
                          <a:latin typeface="Calibri" panose="020F0502020204030204" pitchFamily="34" charset="0"/>
                        </a:rPr>
                        <a:t> </a:t>
                      </a:r>
                    </a:p>
                  </a:txBody>
                  <a:tcPr marL="0" marR="0" marT="0" marB="0" anchor="b">
                    <a:lnL>
                      <a:noFill/>
                    </a:lnL>
                    <a:lnR>
                      <a:noFill/>
                    </a:lnR>
                    <a:lnT>
                      <a:noFill/>
                    </a:lnT>
                    <a:lnB>
                      <a:noFill/>
                    </a:lnB>
                    <a:solidFill>
                      <a:srgbClr val="DBDBDB"/>
                    </a:solidFill>
                  </a:tcPr>
                </a:tc>
                <a:tc>
                  <a:txBody>
                    <a:bodyPr/>
                    <a:lstStyle/>
                    <a:p>
                      <a:pPr algn="ctr" fontAlgn="b"/>
                      <a:r>
                        <a:rPr lang="es-CO" sz="1100" b="0" i="0" u="none" strike="noStrike">
                          <a:effectLst/>
                          <a:latin typeface="Calibri" panose="020F0502020204030204" pitchFamily="34" charset="0"/>
                        </a:rPr>
                        <a:t> </a:t>
                      </a:r>
                    </a:p>
                  </a:txBody>
                  <a:tcPr marL="0" marR="0" marT="0" marB="0" anchor="b">
                    <a:lnL>
                      <a:noFill/>
                    </a:lnL>
                    <a:lnR>
                      <a:noFill/>
                    </a:lnR>
                    <a:lnT>
                      <a:noFill/>
                    </a:lnT>
                    <a:lnB>
                      <a:noFill/>
                    </a:lnB>
                    <a:solidFill>
                      <a:srgbClr val="DBDBDB"/>
                    </a:solidFill>
                  </a:tcPr>
                </a:tc>
                <a:tc>
                  <a:txBody>
                    <a:bodyPr/>
                    <a:lstStyle/>
                    <a:p>
                      <a:pPr algn="ctr" fontAlgn="b"/>
                      <a:r>
                        <a:rPr lang="es-CO" sz="1100" b="0" i="0" u="none" strike="noStrike">
                          <a:effectLst/>
                          <a:latin typeface="Calibri" panose="020F0502020204030204" pitchFamily="34" charset="0"/>
                        </a:rPr>
                        <a:t> </a:t>
                      </a:r>
                    </a:p>
                  </a:txBody>
                  <a:tcPr marL="0" marR="0" marT="0" marB="0" anchor="b">
                    <a:lnL>
                      <a:noFill/>
                    </a:lnL>
                    <a:lnR>
                      <a:noFill/>
                    </a:lnR>
                    <a:lnT>
                      <a:noFill/>
                    </a:lnT>
                    <a:lnB>
                      <a:noFill/>
                    </a:lnB>
                    <a:solidFill>
                      <a:srgbClr val="DBDBDB"/>
                    </a:solidFill>
                  </a:tcPr>
                </a:tc>
                <a:tc>
                  <a:txBody>
                    <a:bodyPr/>
                    <a:lstStyle/>
                    <a:p>
                      <a:pPr algn="ctr" fontAlgn="ctr"/>
                      <a:r>
                        <a:rPr lang="es-CO" sz="1100" b="0" i="0" u="none" strike="noStrike">
                          <a:effectLst/>
                          <a:latin typeface="Calibri" panose="020F0502020204030204" pitchFamily="34" charset="0"/>
                        </a:rPr>
                        <a:t>31-Agosto-2019</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solidFill>
                      <a:srgbClr val="DBDBDB"/>
                    </a:solidFill>
                  </a:tcPr>
                </a:tc>
                <a:tc>
                  <a:txBody>
                    <a:bodyPr/>
                    <a:lstStyle/>
                    <a:p>
                      <a:pPr algn="ctr" fontAlgn="ctr"/>
                      <a:r>
                        <a:rPr lang="es-CO" sz="1100" b="0" i="0" u="none" strike="noStrike">
                          <a:effectLst/>
                          <a:latin typeface="Calibri" panose="020F0502020204030204" pitchFamily="34" charset="0"/>
                        </a:rPr>
                        <a:t> </a:t>
                      </a:r>
                    </a:p>
                  </a:txBody>
                  <a:tcPr marL="0" marR="0" marT="0" marB="0" anchor="ctr">
                    <a:lnL>
                      <a:noFill/>
                    </a:lnL>
                    <a:lnR>
                      <a:noFill/>
                    </a:lnR>
                    <a:lnT>
                      <a:noFill/>
                    </a:lnT>
                    <a:lnB>
                      <a:noFill/>
                    </a:lnB>
                    <a:solidFill>
                      <a:srgbClr val="DBDBDB"/>
                    </a:solidFill>
                  </a:tcPr>
                </a:tc>
                <a:tc>
                  <a:txBody>
                    <a:bodyPr/>
                    <a:lstStyle/>
                    <a:p>
                      <a:pPr algn="ctr" fontAlgn="ctr"/>
                      <a:r>
                        <a:rPr lang="es-CO" sz="1100" b="0" i="0" u="none" strike="noStrike">
                          <a:effectLst/>
                          <a:latin typeface="Calibri" panose="020F0502020204030204" pitchFamily="34" charset="0"/>
                        </a:rPr>
                        <a:t>31-Agosto-2018</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solidFill>
                      <a:srgbClr val="DBDBDB"/>
                    </a:solidFill>
                  </a:tcPr>
                </a:tc>
                <a:tc>
                  <a:txBody>
                    <a:bodyPr/>
                    <a:lstStyle/>
                    <a:p>
                      <a:pPr algn="ctr" fontAlgn="ctr"/>
                      <a:r>
                        <a:rPr lang="es-CO" sz="1100" b="1" i="0" u="none" strike="noStrike">
                          <a:effectLst/>
                          <a:latin typeface="Calibri" panose="020F0502020204030204" pitchFamily="34" charset="0"/>
                        </a:rPr>
                        <a:t> </a:t>
                      </a:r>
                    </a:p>
                  </a:txBody>
                  <a:tcPr marL="0" marR="0" marT="0" marB="0" anchor="ctr">
                    <a:lnL>
                      <a:noFill/>
                    </a:lnL>
                    <a:lnR>
                      <a:noFill/>
                    </a:lnR>
                    <a:lnT>
                      <a:noFill/>
                    </a:lnT>
                    <a:lnB>
                      <a:noFill/>
                    </a:lnB>
                    <a:solidFill>
                      <a:srgbClr val="DBDBDB"/>
                    </a:solidFill>
                  </a:tcPr>
                </a:tc>
                <a:tc>
                  <a:txBody>
                    <a:bodyPr/>
                    <a:lstStyle/>
                    <a:p>
                      <a:pPr algn="ctr" fontAlgn="ctr"/>
                      <a:r>
                        <a:rPr lang="es-CO" sz="1100" b="0" i="0" u="none" strike="noStrike">
                          <a:effectLst/>
                          <a:latin typeface="Calibri" panose="020F0502020204030204" pitchFamily="34" charset="0"/>
                        </a:rPr>
                        <a:t>Al 31-Dic 2018</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solidFill>
                      <a:srgbClr val="DBDBDB"/>
                    </a:solidFill>
                  </a:tcPr>
                </a:tc>
                <a:tc>
                  <a:txBody>
                    <a:bodyPr/>
                    <a:lstStyle/>
                    <a:p>
                      <a:pPr algn="ctr" fontAlgn="ctr"/>
                      <a:r>
                        <a:rPr lang="es-CO" sz="1100" b="1" i="0" u="none" strike="noStrike">
                          <a:effectLst/>
                          <a:latin typeface="Calibri" panose="020F0502020204030204" pitchFamily="34" charset="0"/>
                        </a:rPr>
                        <a:t> </a:t>
                      </a:r>
                    </a:p>
                  </a:txBody>
                  <a:tcPr marL="0" marR="0" marT="0" marB="0" anchor="ctr">
                    <a:lnL>
                      <a:noFill/>
                    </a:lnL>
                    <a:lnR>
                      <a:noFill/>
                    </a:lnR>
                    <a:lnT>
                      <a:noFill/>
                    </a:lnT>
                    <a:lnB>
                      <a:noFill/>
                    </a:lnB>
                    <a:solidFill>
                      <a:srgbClr val="DBDBDB"/>
                    </a:solidFill>
                  </a:tcPr>
                </a:tc>
                <a:tc>
                  <a:txBody>
                    <a:bodyPr/>
                    <a:lstStyle/>
                    <a:p>
                      <a:pPr algn="ctr" fontAlgn="ctr"/>
                      <a:r>
                        <a:rPr lang="es-CO" sz="1100" b="0" i="0" u="none" strike="noStrike">
                          <a:effectLst/>
                          <a:latin typeface="Calibri" panose="020F0502020204030204" pitchFamily="34" charset="0"/>
                        </a:rPr>
                        <a:t>Variación % Agosto 2019 - 2018</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solidFill>
                      <a:srgbClr val="DBDBDB"/>
                    </a:solidFill>
                  </a:tcPr>
                </a:tc>
                <a:tc>
                  <a:txBody>
                    <a:bodyPr/>
                    <a:lstStyle/>
                    <a:p>
                      <a:pPr algn="ctr" fontAlgn="ctr"/>
                      <a:r>
                        <a:rPr lang="es-CO" sz="1100" b="0" i="0" u="none" strike="noStrike">
                          <a:effectLst/>
                          <a:latin typeface="Calibri" panose="020F0502020204030204" pitchFamily="34" charset="0"/>
                        </a:rPr>
                        <a:t> </a:t>
                      </a:r>
                    </a:p>
                  </a:txBody>
                  <a:tcPr marL="0" marR="0" marT="0" marB="0" anchor="ctr">
                    <a:lnL>
                      <a:noFill/>
                    </a:lnL>
                    <a:lnR>
                      <a:noFill/>
                    </a:lnR>
                    <a:lnT>
                      <a:noFill/>
                    </a:lnT>
                    <a:lnB>
                      <a:noFill/>
                    </a:lnB>
                    <a:solidFill>
                      <a:srgbClr val="DBDBDB"/>
                    </a:solidFill>
                  </a:tcPr>
                </a:tc>
                <a:tc>
                  <a:txBody>
                    <a:bodyPr/>
                    <a:lstStyle/>
                    <a:p>
                      <a:pPr algn="ctr" fontAlgn="ctr"/>
                      <a:r>
                        <a:rPr lang="es-CO" sz="1100" b="0" i="0" u="none" strike="noStrike">
                          <a:effectLst/>
                          <a:latin typeface="Calibri" panose="020F0502020204030204" pitchFamily="34" charset="0"/>
                        </a:rPr>
                        <a:t>Variación % Ago - Dic 2019-2018</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solidFill>
                      <a:srgbClr val="DBDBDB"/>
                    </a:solidFill>
                  </a:tcPr>
                </a:tc>
                <a:extLst>
                  <a:ext uri="{0D108BD9-81ED-4DB2-BD59-A6C34878D82A}">
                    <a16:rowId xmlns:a16="http://schemas.microsoft.com/office/drawing/2014/main" val="1909023985"/>
                  </a:ext>
                </a:extLst>
              </a:tr>
              <a:tr h="161882">
                <a:tc>
                  <a:txBody>
                    <a:bodyPr/>
                    <a:lstStyle/>
                    <a:p>
                      <a:pPr algn="l" fontAlgn="b"/>
                      <a:endParaRPr lang="es-CO" sz="1100" b="1"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ctr" fontAlgn="b"/>
                      <a:endParaRPr lang="es-CO" sz="1100" b="0" i="0" u="none" strike="noStrike">
                        <a:effectLst/>
                        <a:latin typeface="Calibri" panose="020F0502020204030204" pitchFamily="34" charset="0"/>
                      </a:endParaRPr>
                    </a:p>
                  </a:txBody>
                  <a:tcPr marL="0" marR="0" marT="0" marB="0" anchor="b">
                    <a:lnL>
                      <a:noFill/>
                    </a:lnL>
                    <a:lnR>
                      <a:noFill/>
                    </a:lnR>
                    <a:lnT>
                      <a:noFill/>
                    </a:lnT>
                    <a:lnB>
                      <a:noFill/>
                    </a:lnB>
                  </a:tcPr>
                </a:tc>
                <a:tc>
                  <a:txBody>
                    <a:bodyPr/>
                    <a:lstStyle/>
                    <a:p>
                      <a:pPr algn="ctr" fontAlgn="b"/>
                      <a:endParaRPr lang="es-CO" sz="1100" b="0" i="0" u="none" strike="noStrike">
                        <a:effectLst/>
                        <a:latin typeface="Calibri" panose="020F0502020204030204" pitchFamily="34" charset="0"/>
                      </a:endParaRPr>
                    </a:p>
                  </a:txBody>
                  <a:tcPr marL="0" marR="0" marT="0" marB="0" anchor="b">
                    <a:lnL>
                      <a:noFill/>
                    </a:lnL>
                    <a:lnR>
                      <a:noFill/>
                    </a:lnR>
                    <a:lnT>
                      <a:noFill/>
                    </a:lnT>
                    <a:lnB>
                      <a:noFill/>
                    </a:lnB>
                  </a:tcPr>
                </a:tc>
                <a:tc>
                  <a:txBody>
                    <a:bodyPr/>
                    <a:lstStyle/>
                    <a:p>
                      <a:pPr algn="ctr" fontAlgn="b"/>
                      <a:endParaRPr lang="es-CO" sz="1100" b="1" i="0" u="none" strike="noStrike">
                        <a:solidFill>
                          <a:srgbClr val="000000"/>
                        </a:solidFill>
                        <a:effectLst/>
                        <a:latin typeface="Calibri" panose="020F0502020204030204" pitchFamily="34" charset="0"/>
                      </a:endParaRPr>
                    </a:p>
                  </a:txBody>
                  <a:tcPr marL="0" marR="0"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ctr" fontAlgn="b"/>
                      <a:endParaRPr lang="es-CO" sz="1100" b="1"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ctr" fontAlgn="b"/>
                      <a:endParaRPr lang="es-CO" sz="1100" b="1" i="0" u="none" strike="noStrike">
                        <a:solidFill>
                          <a:srgbClr val="000000"/>
                        </a:solidFill>
                        <a:effectLst/>
                        <a:latin typeface="Calibri" panose="020F0502020204030204" pitchFamily="34" charset="0"/>
                      </a:endParaRPr>
                    </a:p>
                  </a:txBody>
                  <a:tcPr marL="0" marR="0"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b"/>
                      <a:endParaRPr lang="es-CO" sz="1100" b="1"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ctr" fontAlgn="b"/>
                      <a:endParaRPr lang="es-CO" sz="1100" b="1" i="0" u="none" strike="noStrike">
                        <a:solidFill>
                          <a:srgbClr val="000000"/>
                        </a:solidFill>
                        <a:effectLst/>
                        <a:latin typeface="Calibri" panose="020F0502020204030204" pitchFamily="34" charset="0"/>
                      </a:endParaRPr>
                    </a:p>
                  </a:txBody>
                  <a:tcPr marL="0" marR="0"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b"/>
                      <a:endParaRPr lang="es-CO" sz="1100" b="1"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l" fontAlgn="ctr"/>
                      <a:endParaRPr lang="es-CO" sz="1100" b="0" i="0" u="none" strike="noStrike">
                        <a:effectLst/>
                        <a:latin typeface="Calibri" panose="020F0502020204030204" pitchFamily="34" charset="0"/>
                      </a:endParaRP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s-CO" sz="11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endParaRPr lang="es-CO" sz="1100" b="0" i="0" u="none" strike="noStrike">
                        <a:solidFill>
                          <a:srgbClr val="000000"/>
                        </a:solidFill>
                        <a:effectLst/>
                        <a:latin typeface="Calibri" panose="020F0502020204030204" pitchFamily="34" charset="0"/>
                      </a:endParaRP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852089858"/>
                  </a:ext>
                </a:extLst>
              </a:tr>
              <a:tr h="225961">
                <a:tc>
                  <a:txBody>
                    <a:bodyPr/>
                    <a:lstStyle/>
                    <a:p>
                      <a:pPr algn="l" fontAlgn="b"/>
                      <a:r>
                        <a:rPr lang="es-CO" sz="1100" b="0" i="0" u="none" strike="noStrike">
                          <a:solidFill>
                            <a:srgbClr val="000000"/>
                          </a:solidFill>
                          <a:effectLst/>
                          <a:latin typeface="Calibri" panose="020F0502020204030204" pitchFamily="34" charset="0"/>
                        </a:rPr>
                        <a:t>INGRESOS POR PRESTACION DE SERVICIOS</a:t>
                      </a:r>
                    </a:p>
                  </a:txBody>
                  <a:tcPr marL="0" marR="0" marT="0" marB="0" anchor="b">
                    <a:lnL>
                      <a:noFill/>
                    </a:lnL>
                    <a:lnR>
                      <a:noFill/>
                    </a:lnR>
                    <a:lnT>
                      <a:noFill/>
                    </a:lnT>
                    <a:lnB>
                      <a:noFill/>
                    </a:lnB>
                  </a:tcPr>
                </a:tc>
                <a:tc>
                  <a:txBody>
                    <a:bodyPr/>
                    <a:lstStyle/>
                    <a:p>
                      <a:pPr algn="ctr" fontAlgn="b"/>
                      <a:endParaRPr lang="es-CO" sz="1100" b="0" i="0" u="none" strike="noStrike">
                        <a:effectLst/>
                        <a:latin typeface="Calibri" panose="020F0502020204030204" pitchFamily="34" charset="0"/>
                      </a:endParaRPr>
                    </a:p>
                  </a:txBody>
                  <a:tcPr marL="0" marR="0" marT="0" marB="0" anchor="b">
                    <a:lnL>
                      <a:noFill/>
                    </a:lnL>
                    <a:lnR>
                      <a:noFill/>
                    </a:lnR>
                    <a:lnT>
                      <a:noFill/>
                    </a:lnT>
                    <a:lnB>
                      <a:noFill/>
                    </a:lnB>
                  </a:tcPr>
                </a:tc>
                <a:tc>
                  <a:txBody>
                    <a:bodyPr/>
                    <a:lstStyle/>
                    <a:p>
                      <a:pPr algn="ctr" fontAlgn="b"/>
                      <a:endParaRPr lang="es-CO" sz="1100" b="0" i="0" u="none" strike="noStrike">
                        <a:effectLst/>
                        <a:latin typeface="Calibri" panose="020F0502020204030204" pitchFamily="34" charset="0"/>
                      </a:endParaRPr>
                    </a:p>
                  </a:txBody>
                  <a:tcPr marL="0" marR="0" marT="0" marB="0" anchor="b">
                    <a:lnL>
                      <a:noFill/>
                    </a:lnL>
                    <a:lnR>
                      <a:noFill/>
                    </a:lnR>
                    <a:lnT>
                      <a:noFill/>
                    </a:lnT>
                    <a:lnB>
                      <a:noFill/>
                    </a:lnB>
                  </a:tcPr>
                </a:tc>
                <a:tc>
                  <a:txBody>
                    <a:bodyPr/>
                    <a:lstStyle/>
                    <a:p>
                      <a:pPr algn="r" fontAlgn="b"/>
                      <a:r>
                        <a:rPr lang="es-CO" sz="1100" b="0" i="0" u="none" strike="noStrike">
                          <a:solidFill>
                            <a:srgbClr val="000000"/>
                          </a:solidFill>
                          <a:effectLst/>
                          <a:latin typeface="Calibri" panose="020F0502020204030204" pitchFamily="34" charset="0"/>
                        </a:rPr>
                        <a:t>31,977</a:t>
                      </a:r>
                    </a:p>
                  </a:txBody>
                  <a:tcPr marL="0" marR="0" marT="0" marB="0" anchor="b">
                    <a:lnL>
                      <a:noFill/>
                    </a:lnL>
                    <a:lnR>
                      <a:noFill/>
                    </a:lnR>
                    <a:lnT>
                      <a:noFill/>
                    </a:lnT>
                    <a:lnB>
                      <a:noFill/>
                    </a:lnB>
                  </a:tcPr>
                </a:tc>
                <a:tc>
                  <a:txBody>
                    <a:bodyPr/>
                    <a:lstStyle/>
                    <a:p>
                      <a:pPr algn="l" fontAlgn="b"/>
                      <a:endParaRPr lang="es-CO" sz="11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r" fontAlgn="b"/>
                      <a:r>
                        <a:rPr lang="es-CO" sz="1100" b="0" i="0" u="none" strike="noStrike">
                          <a:solidFill>
                            <a:srgbClr val="000000"/>
                          </a:solidFill>
                          <a:effectLst/>
                          <a:latin typeface="Calibri" panose="020F0502020204030204" pitchFamily="34" charset="0"/>
                        </a:rPr>
                        <a:t>25,154</a:t>
                      </a:r>
                    </a:p>
                  </a:txBody>
                  <a:tcPr marL="0" marR="0" marT="0" marB="0" anchor="b">
                    <a:lnL>
                      <a:noFill/>
                    </a:lnL>
                    <a:lnR>
                      <a:noFill/>
                    </a:lnR>
                    <a:lnT>
                      <a:noFill/>
                    </a:lnT>
                    <a:lnB>
                      <a:noFill/>
                    </a:lnB>
                  </a:tcPr>
                </a:tc>
                <a:tc>
                  <a:txBody>
                    <a:bodyPr/>
                    <a:lstStyle/>
                    <a:p>
                      <a:pPr algn="l" fontAlgn="b"/>
                      <a:endParaRPr lang="es-CO" sz="11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r" fontAlgn="b"/>
                      <a:r>
                        <a:rPr lang="es-CO" sz="1100" b="0" i="0" u="none" strike="noStrike">
                          <a:solidFill>
                            <a:srgbClr val="000000"/>
                          </a:solidFill>
                          <a:effectLst/>
                          <a:latin typeface="Calibri" panose="020F0502020204030204" pitchFamily="34" charset="0"/>
                        </a:rPr>
                        <a:t>39,993</a:t>
                      </a:r>
                    </a:p>
                  </a:txBody>
                  <a:tcPr marL="0" marR="0" marT="0" marB="0" anchor="b">
                    <a:lnL>
                      <a:noFill/>
                    </a:lnL>
                    <a:lnR>
                      <a:noFill/>
                    </a:lnR>
                    <a:lnT>
                      <a:noFill/>
                    </a:lnT>
                    <a:lnB>
                      <a:noFill/>
                    </a:lnB>
                  </a:tcPr>
                </a:tc>
                <a:tc>
                  <a:txBody>
                    <a:bodyPr/>
                    <a:lstStyle/>
                    <a:p>
                      <a:pPr algn="l" fontAlgn="b"/>
                      <a:endParaRPr lang="es-CO" sz="11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r" fontAlgn="b"/>
                      <a:r>
                        <a:rPr lang="es-CO" sz="1100" b="0" i="0" u="none" strike="noStrike">
                          <a:solidFill>
                            <a:srgbClr val="000000"/>
                          </a:solidFill>
                          <a:effectLst/>
                          <a:latin typeface="Calibri" panose="020F0502020204030204" pitchFamily="34" charset="0"/>
                        </a:rPr>
                        <a:t>27</a:t>
                      </a:r>
                    </a:p>
                  </a:txBody>
                  <a:tcPr marL="0" marR="0" marT="0" marB="0" anchor="b">
                    <a:lnL>
                      <a:noFill/>
                    </a:lnL>
                    <a:lnR>
                      <a:noFill/>
                    </a:lnR>
                    <a:lnT>
                      <a:noFill/>
                    </a:lnT>
                    <a:lnB>
                      <a:noFill/>
                    </a:lnB>
                  </a:tcPr>
                </a:tc>
                <a:tc>
                  <a:txBody>
                    <a:bodyPr/>
                    <a:lstStyle/>
                    <a:p>
                      <a:pPr algn="l" fontAlgn="b"/>
                      <a:endParaRPr lang="es-CO" sz="11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r" fontAlgn="b"/>
                      <a:r>
                        <a:rPr lang="es-CO" sz="1100" b="0" i="0" u="none" strike="noStrike">
                          <a:solidFill>
                            <a:srgbClr val="000000"/>
                          </a:solidFill>
                          <a:effectLst/>
                          <a:latin typeface="Calibri" panose="020F0502020204030204" pitchFamily="34" charset="0"/>
                        </a:rPr>
                        <a:t>-20</a:t>
                      </a:r>
                    </a:p>
                  </a:txBody>
                  <a:tcPr marL="0" marR="0" marT="0" marB="0" anchor="b">
                    <a:lnL>
                      <a:noFill/>
                    </a:lnL>
                    <a:lnR>
                      <a:noFill/>
                    </a:lnR>
                    <a:lnT>
                      <a:noFill/>
                    </a:lnT>
                    <a:lnB>
                      <a:noFill/>
                    </a:lnB>
                  </a:tcPr>
                </a:tc>
                <a:extLst>
                  <a:ext uri="{0D108BD9-81ED-4DB2-BD59-A6C34878D82A}">
                    <a16:rowId xmlns:a16="http://schemas.microsoft.com/office/drawing/2014/main" val="3566565749"/>
                  </a:ext>
                </a:extLst>
              </a:tr>
              <a:tr h="225961">
                <a:tc>
                  <a:txBody>
                    <a:bodyPr/>
                    <a:lstStyle/>
                    <a:p>
                      <a:pPr algn="l" fontAlgn="b"/>
                      <a:r>
                        <a:rPr lang="es-CO" sz="1100" b="0" i="0" u="none" strike="noStrike">
                          <a:solidFill>
                            <a:srgbClr val="000000"/>
                          </a:solidFill>
                          <a:effectLst/>
                          <a:latin typeface="Calibri" panose="020F0502020204030204" pitchFamily="34" charset="0"/>
                        </a:rPr>
                        <a:t>FINANCIEROS</a:t>
                      </a:r>
                    </a:p>
                  </a:txBody>
                  <a:tcPr marL="0" marR="0" marT="0" marB="0" anchor="b">
                    <a:lnL>
                      <a:noFill/>
                    </a:lnL>
                    <a:lnR>
                      <a:noFill/>
                    </a:lnR>
                    <a:lnT>
                      <a:noFill/>
                    </a:lnT>
                    <a:lnB>
                      <a:noFill/>
                    </a:lnB>
                  </a:tcPr>
                </a:tc>
                <a:tc>
                  <a:txBody>
                    <a:bodyPr/>
                    <a:lstStyle/>
                    <a:p>
                      <a:pPr algn="ctr" fontAlgn="b"/>
                      <a:endParaRPr lang="es-CO" sz="1100" b="0" i="0" u="none" strike="noStrike">
                        <a:effectLst/>
                        <a:latin typeface="Calibri" panose="020F0502020204030204" pitchFamily="34" charset="0"/>
                      </a:endParaRPr>
                    </a:p>
                  </a:txBody>
                  <a:tcPr marL="0" marR="0" marT="0" marB="0" anchor="b">
                    <a:lnL>
                      <a:noFill/>
                    </a:lnL>
                    <a:lnR>
                      <a:noFill/>
                    </a:lnR>
                    <a:lnT>
                      <a:noFill/>
                    </a:lnT>
                    <a:lnB>
                      <a:noFill/>
                    </a:lnB>
                  </a:tcPr>
                </a:tc>
                <a:tc>
                  <a:txBody>
                    <a:bodyPr/>
                    <a:lstStyle/>
                    <a:p>
                      <a:pPr algn="ctr" fontAlgn="b"/>
                      <a:endParaRPr lang="es-CO" sz="1100" b="0" i="0" u="none" strike="noStrike">
                        <a:effectLst/>
                        <a:latin typeface="Calibri" panose="020F0502020204030204" pitchFamily="34" charset="0"/>
                      </a:endParaRPr>
                    </a:p>
                  </a:txBody>
                  <a:tcPr marL="0" marR="0" marT="0" marB="0" anchor="b">
                    <a:lnL>
                      <a:noFill/>
                    </a:lnL>
                    <a:lnR>
                      <a:noFill/>
                    </a:lnR>
                    <a:lnT>
                      <a:noFill/>
                    </a:lnT>
                    <a:lnB>
                      <a:noFill/>
                    </a:lnB>
                  </a:tcPr>
                </a:tc>
                <a:tc>
                  <a:txBody>
                    <a:bodyPr/>
                    <a:lstStyle/>
                    <a:p>
                      <a:pPr algn="r" fontAlgn="b"/>
                      <a:r>
                        <a:rPr lang="es-CO" sz="1100" b="0" i="0" u="none" strike="noStrike" dirty="0">
                          <a:solidFill>
                            <a:srgbClr val="000000"/>
                          </a:solidFill>
                          <a:effectLst/>
                          <a:latin typeface="Calibri" panose="020F0502020204030204" pitchFamily="34" charset="0"/>
                        </a:rPr>
                        <a:t>69</a:t>
                      </a:r>
                    </a:p>
                  </a:txBody>
                  <a:tcPr marL="0" marR="0" marT="0" marB="0" anchor="b">
                    <a:lnL>
                      <a:noFill/>
                    </a:lnL>
                    <a:lnR>
                      <a:noFill/>
                    </a:lnR>
                    <a:lnT>
                      <a:noFill/>
                    </a:lnT>
                    <a:lnB>
                      <a:noFill/>
                    </a:lnB>
                  </a:tcPr>
                </a:tc>
                <a:tc>
                  <a:txBody>
                    <a:bodyPr/>
                    <a:lstStyle/>
                    <a:p>
                      <a:pPr algn="l" fontAlgn="b"/>
                      <a:endParaRPr lang="es-CO" sz="11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r" fontAlgn="b"/>
                      <a:r>
                        <a:rPr lang="es-CO" sz="1100" b="0" i="0" u="none" strike="noStrike">
                          <a:solidFill>
                            <a:srgbClr val="000000"/>
                          </a:solidFill>
                          <a:effectLst/>
                          <a:latin typeface="Calibri" panose="020F0502020204030204" pitchFamily="34" charset="0"/>
                        </a:rPr>
                        <a:t>212</a:t>
                      </a:r>
                    </a:p>
                  </a:txBody>
                  <a:tcPr marL="0" marR="0" marT="0" marB="0" anchor="b">
                    <a:lnL>
                      <a:noFill/>
                    </a:lnL>
                    <a:lnR>
                      <a:noFill/>
                    </a:lnR>
                    <a:lnT>
                      <a:noFill/>
                    </a:lnT>
                    <a:lnB>
                      <a:noFill/>
                    </a:lnB>
                  </a:tcPr>
                </a:tc>
                <a:tc>
                  <a:txBody>
                    <a:bodyPr/>
                    <a:lstStyle/>
                    <a:p>
                      <a:pPr algn="l" fontAlgn="b"/>
                      <a:endParaRPr lang="es-CO" sz="11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r" fontAlgn="b"/>
                      <a:r>
                        <a:rPr lang="es-CO" sz="1100" b="0" i="0" u="none" strike="noStrike">
                          <a:solidFill>
                            <a:srgbClr val="000000"/>
                          </a:solidFill>
                          <a:effectLst/>
                          <a:latin typeface="Calibri" panose="020F0502020204030204" pitchFamily="34" charset="0"/>
                        </a:rPr>
                        <a:t>280</a:t>
                      </a:r>
                    </a:p>
                  </a:txBody>
                  <a:tcPr marL="0" marR="0" marT="0" marB="0" anchor="b">
                    <a:lnL>
                      <a:noFill/>
                    </a:lnL>
                    <a:lnR>
                      <a:noFill/>
                    </a:lnR>
                    <a:lnT>
                      <a:noFill/>
                    </a:lnT>
                    <a:lnB>
                      <a:noFill/>
                    </a:lnB>
                  </a:tcPr>
                </a:tc>
                <a:tc>
                  <a:txBody>
                    <a:bodyPr/>
                    <a:lstStyle/>
                    <a:p>
                      <a:pPr algn="l" fontAlgn="b"/>
                      <a:endParaRPr lang="es-CO" sz="11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r" fontAlgn="b"/>
                      <a:r>
                        <a:rPr lang="es-CO" sz="1100" b="0" i="0" u="none" strike="noStrike">
                          <a:solidFill>
                            <a:srgbClr val="000000"/>
                          </a:solidFill>
                          <a:effectLst/>
                          <a:latin typeface="Calibri" panose="020F0502020204030204" pitchFamily="34" charset="0"/>
                        </a:rPr>
                        <a:t>-68</a:t>
                      </a:r>
                    </a:p>
                  </a:txBody>
                  <a:tcPr marL="0" marR="0" marT="0" marB="0" anchor="b">
                    <a:lnL>
                      <a:noFill/>
                    </a:lnL>
                    <a:lnR>
                      <a:noFill/>
                    </a:lnR>
                    <a:lnT>
                      <a:noFill/>
                    </a:lnT>
                    <a:lnB>
                      <a:noFill/>
                    </a:lnB>
                  </a:tcPr>
                </a:tc>
                <a:tc>
                  <a:txBody>
                    <a:bodyPr/>
                    <a:lstStyle/>
                    <a:p>
                      <a:pPr algn="l" fontAlgn="b"/>
                      <a:endParaRPr lang="es-CO" sz="11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r" fontAlgn="b"/>
                      <a:r>
                        <a:rPr lang="es-CO" sz="1100" b="0" i="0" u="none" strike="noStrike">
                          <a:solidFill>
                            <a:srgbClr val="000000"/>
                          </a:solidFill>
                          <a:effectLst/>
                          <a:latin typeface="Calibri" panose="020F0502020204030204" pitchFamily="34" charset="0"/>
                        </a:rPr>
                        <a:t>-75</a:t>
                      </a:r>
                    </a:p>
                  </a:txBody>
                  <a:tcPr marL="0" marR="0" marT="0" marB="0" anchor="b">
                    <a:lnL>
                      <a:noFill/>
                    </a:lnL>
                    <a:lnR>
                      <a:noFill/>
                    </a:lnR>
                    <a:lnT>
                      <a:noFill/>
                    </a:lnT>
                    <a:lnB>
                      <a:noFill/>
                    </a:lnB>
                  </a:tcPr>
                </a:tc>
                <a:extLst>
                  <a:ext uri="{0D108BD9-81ED-4DB2-BD59-A6C34878D82A}">
                    <a16:rowId xmlns:a16="http://schemas.microsoft.com/office/drawing/2014/main" val="2046254982"/>
                  </a:ext>
                </a:extLst>
              </a:tr>
              <a:tr h="225961">
                <a:tc>
                  <a:txBody>
                    <a:bodyPr/>
                    <a:lstStyle/>
                    <a:p>
                      <a:pPr algn="l" fontAlgn="b"/>
                      <a:r>
                        <a:rPr lang="es-CO" sz="1100" b="0" i="0" u="none" strike="noStrike">
                          <a:solidFill>
                            <a:srgbClr val="000000"/>
                          </a:solidFill>
                          <a:effectLst/>
                          <a:latin typeface="Calibri" panose="020F0502020204030204" pitchFamily="34" charset="0"/>
                        </a:rPr>
                        <a:t>SUBVENCIONES</a:t>
                      </a:r>
                    </a:p>
                  </a:txBody>
                  <a:tcPr marL="0" marR="0" marT="0" marB="0" anchor="b">
                    <a:lnL>
                      <a:noFill/>
                    </a:lnL>
                    <a:lnR>
                      <a:noFill/>
                    </a:lnR>
                    <a:lnT>
                      <a:noFill/>
                    </a:lnT>
                    <a:lnB>
                      <a:noFill/>
                    </a:lnB>
                  </a:tcPr>
                </a:tc>
                <a:tc>
                  <a:txBody>
                    <a:bodyPr/>
                    <a:lstStyle/>
                    <a:p>
                      <a:pPr algn="ctr" fontAlgn="b"/>
                      <a:endParaRPr lang="es-CO" sz="1100" b="0" i="0" u="none" strike="noStrike">
                        <a:effectLst/>
                        <a:latin typeface="Calibri" panose="020F0502020204030204" pitchFamily="34" charset="0"/>
                      </a:endParaRPr>
                    </a:p>
                  </a:txBody>
                  <a:tcPr marL="0" marR="0" marT="0" marB="0" anchor="b">
                    <a:lnL>
                      <a:noFill/>
                    </a:lnL>
                    <a:lnR>
                      <a:noFill/>
                    </a:lnR>
                    <a:lnT>
                      <a:noFill/>
                    </a:lnT>
                    <a:lnB>
                      <a:noFill/>
                    </a:lnB>
                  </a:tcPr>
                </a:tc>
                <a:tc>
                  <a:txBody>
                    <a:bodyPr/>
                    <a:lstStyle/>
                    <a:p>
                      <a:pPr algn="ctr" fontAlgn="b"/>
                      <a:endParaRPr lang="es-CO" sz="1100" b="0" i="0" u="none" strike="noStrike">
                        <a:effectLst/>
                        <a:latin typeface="Calibri" panose="020F0502020204030204" pitchFamily="34" charset="0"/>
                      </a:endParaRPr>
                    </a:p>
                  </a:txBody>
                  <a:tcPr marL="0" marR="0" marT="0" marB="0" anchor="b">
                    <a:lnL>
                      <a:noFill/>
                    </a:lnL>
                    <a:lnR>
                      <a:noFill/>
                    </a:lnR>
                    <a:lnT>
                      <a:noFill/>
                    </a:lnT>
                    <a:lnB>
                      <a:noFill/>
                    </a:lnB>
                  </a:tcPr>
                </a:tc>
                <a:tc>
                  <a:txBody>
                    <a:bodyPr/>
                    <a:lstStyle/>
                    <a:p>
                      <a:pPr algn="r" fontAlgn="b"/>
                      <a:r>
                        <a:rPr lang="es-CO" sz="1100" b="0" i="0" u="none" strike="noStrike">
                          <a:solidFill>
                            <a:srgbClr val="000000"/>
                          </a:solidFill>
                          <a:effectLst/>
                          <a:latin typeface="Calibri" panose="020F0502020204030204" pitchFamily="34" charset="0"/>
                        </a:rPr>
                        <a:t>100</a:t>
                      </a:r>
                    </a:p>
                  </a:txBody>
                  <a:tcPr marL="0" marR="0" marT="0" marB="0" anchor="b">
                    <a:lnL>
                      <a:noFill/>
                    </a:lnL>
                    <a:lnR>
                      <a:noFill/>
                    </a:lnR>
                    <a:lnT>
                      <a:noFill/>
                    </a:lnT>
                    <a:lnB>
                      <a:noFill/>
                    </a:lnB>
                  </a:tcPr>
                </a:tc>
                <a:tc>
                  <a:txBody>
                    <a:bodyPr/>
                    <a:lstStyle/>
                    <a:p>
                      <a:pPr algn="l" fontAlgn="b"/>
                      <a:endParaRPr lang="es-CO" sz="11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r" fontAlgn="b"/>
                      <a:r>
                        <a:rPr lang="es-CO" sz="1100" b="0" i="0" u="none" strike="noStrike">
                          <a:solidFill>
                            <a:srgbClr val="000000"/>
                          </a:solidFill>
                          <a:effectLst/>
                          <a:latin typeface="Calibri" panose="020F0502020204030204" pitchFamily="34" charset="0"/>
                        </a:rPr>
                        <a:t>0</a:t>
                      </a:r>
                    </a:p>
                  </a:txBody>
                  <a:tcPr marL="0" marR="0" marT="0" marB="0" anchor="b">
                    <a:lnL>
                      <a:noFill/>
                    </a:lnL>
                    <a:lnR>
                      <a:noFill/>
                    </a:lnR>
                    <a:lnT>
                      <a:noFill/>
                    </a:lnT>
                    <a:lnB>
                      <a:noFill/>
                    </a:lnB>
                  </a:tcPr>
                </a:tc>
                <a:tc>
                  <a:txBody>
                    <a:bodyPr/>
                    <a:lstStyle/>
                    <a:p>
                      <a:pPr algn="l" fontAlgn="b"/>
                      <a:endParaRPr lang="es-CO" sz="11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r" fontAlgn="b"/>
                      <a:r>
                        <a:rPr lang="es-CO" sz="1100" b="0" i="0" u="none" strike="noStrike">
                          <a:solidFill>
                            <a:srgbClr val="000000"/>
                          </a:solidFill>
                          <a:effectLst/>
                          <a:latin typeface="Calibri" panose="020F0502020204030204" pitchFamily="34" charset="0"/>
                        </a:rPr>
                        <a:t>0</a:t>
                      </a:r>
                    </a:p>
                  </a:txBody>
                  <a:tcPr marL="0" marR="0" marT="0" marB="0" anchor="b">
                    <a:lnL>
                      <a:noFill/>
                    </a:lnL>
                    <a:lnR>
                      <a:noFill/>
                    </a:lnR>
                    <a:lnT>
                      <a:noFill/>
                    </a:lnT>
                    <a:lnB>
                      <a:noFill/>
                    </a:lnB>
                  </a:tcPr>
                </a:tc>
                <a:tc>
                  <a:txBody>
                    <a:bodyPr/>
                    <a:lstStyle/>
                    <a:p>
                      <a:pPr algn="l" fontAlgn="b"/>
                      <a:endParaRPr lang="es-CO" sz="11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r" fontAlgn="b"/>
                      <a:r>
                        <a:rPr lang="es-CO" sz="1100" b="0" i="0" u="none" strike="noStrike">
                          <a:solidFill>
                            <a:srgbClr val="000000"/>
                          </a:solidFill>
                          <a:effectLst/>
                          <a:latin typeface="Calibri" panose="020F0502020204030204" pitchFamily="34" charset="0"/>
                        </a:rPr>
                        <a:t>0</a:t>
                      </a:r>
                    </a:p>
                  </a:txBody>
                  <a:tcPr marL="0" marR="0" marT="0" marB="0" anchor="b">
                    <a:lnL>
                      <a:noFill/>
                    </a:lnL>
                    <a:lnR>
                      <a:noFill/>
                    </a:lnR>
                    <a:lnT>
                      <a:noFill/>
                    </a:lnT>
                    <a:lnB>
                      <a:noFill/>
                    </a:lnB>
                  </a:tcPr>
                </a:tc>
                <a:tc>
                  <a:txBody>
                    <a:bodyPr/>
                    <a:lstStyle/>
                    <a:p>
                      <a:pPr algn="l" fontAlgn="b"/>
                      <a:endParaRPr lang="es-CO" sz="11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r" fontAlgn="b"/>
                      <a:r>
                        <a:rPr lang="es-CO" sz="1100" b="0" i="0" u="none" strike="noStrike">
                          <a:solidFill>
                            <a:srgbClr val="000000"/>
                          </a:solidFill>
                          <a:effectLst/>
                          <a:latin typeface="Calibri" panose="020F0502020204030204" pitchFamily="34" charset="0"/>
                        </a:rPr>
                        <a:t>0</a:t>
                      </a:r>
                    </a:p>
                  </a:txBody>
                  <a:tcPr marL="0" marR="0" marT="0" marB="0" anchor="b">
                    <a:lnL>
                      <a:noFill/>
                    </a:lnL>
                    <a:lnR>
                      <a:noFill/>
                    </a:lnR>
                    <a:lnT>
                      <a:noFill/>
                    </a:lnT>
                    <a:lnB>
                      <a:noFill/>
                    </a:lnB>
                  </a:tcPr>
                </a:tc>
                <a:extLst>
                  <a:ext uri="{0D108BD9-81ED-4DB2-BD59-A6C34878D82A}">
                    <a16:rowId xmlns:a16="http://schemas.microsoft.com/office/drawing/2014/main" val="3728529376"/>
                  </a:ext>
                </a:extLst>
              </a:tr>
              <a:tr h="225961">
                <a:tc>
                  <a:txBody>
                    <a:bodyPr/>
                    <a:lstStyle/>
                    <a:p>
                      <a:pPr algn="l" fontAlgn="b"/>
                      <a:r>
                        <a:rPr lang="es-CO" sz="1100" b="0" i="0" u="none" strike="noStrike">
                          <a:solidFill>
                            <a:srgbClr val="000000"/>
                          </a:solidFill>
                          <a:effectLst/>
                          <a:latin typeface="Calibri" panose="020F0502020204030204" pitchFamily="34" charset="0"/>
                        </a:rPr>
                        <a:t>INGRESOS DIVERSOS</a:t>
                      </a:r>
                    </a:p>
                  </a:txBody>
                  <a:tcPr marL="0" marR="0" marT="0" marB="0" anchor="b">
                    <a:lnL>
                      <a:noFill/>
                    </a:lnL>
                    <a:lnR>
                      <a:noFill/>
                    </a:lnR>
                    <a:lnT>
                      <a:noFill/>
                    </a:lnT>
                    <a:lnB>
                      <a:noFill/>
                    </a:lnB>
                  </a:tcPr>
                </a:tc>
                <a:tc>
                  <a:txBody>
                    <a:bodyPr/>
                    <a:lstStyle/>
                    <a:p>
                      <a:pPr algn="ctr" fontAlgn="b"/>
                      <a:endParaRPr lang="es-CO" sz="1100" b="0" i="0" u="none" strike="noStrike">
                        <a:effectLst/>
                        <a:latin typeface="Calibri" panose="020F0502020204030204" pitchFamily="34" charset="0"/>
                      </a:endParaRPr>
                    </a:p>
                  </a:txBody>
                  <a:tcPr marL="0" marR="0" marT="0" marB="0" anchor="b">
                    <a:lnL>
                      <a:noFill/>
                    </a:lnL>
                    <a:lnR>
                      <a:noFill/>
                    </a:lnR>
                    <a:lnT>
                      <a:noFill/>
                    </a:lnT>
                    <a:lnB>
                      <a:noFill/>
                    </a:lnB>
                  </a:tcPr>
                </a:tc>
                <a:tc>
                  <a:txBody>
                    <a:bodyPr/>
                    <a:lstStyle/>
                    <a:p>
                      <a:pPr algn="ctr" fontAlgn="b"/>
                      <a:endParaRPr lang="es-CO" sz="1100" b="0" i="0" u="none" strike="noStrike">
                        <a:effectLst/>
                        <a:latin typeface="Calibri" panose="020F0502020204030204" pitchFamily="34" charset="0"/>
                      </a:endParaRPr>
                    </a:p>
                  </a:txBody>
                  <a:tcPr marL="0" marR="0" marT="0" marB="0" anchor="b">
                    <a:lnL>
                      <a:noFill/>
                    </a:lnL>
                    <a:lnR>
                      <a:noFill/>
                    </a:lnR>
                    <a:lnT>
                      <a:noFill/>
                    </a:lnT>
                    <a:lnB>
                      <a:noFill/>
                    </a:lnB>
                  </a:tcPr>
                </a:tc>
                <a:tc>
                  <a:txBody>
                    <a:bodyPr/>
                    <a:lstStyle/>
                    <a:p>
                      <a:pPr algn="r" fontAlgn="b"/>
                      <a:r>
                        <a:rPr lang="es-CO" sz="1100" b="0" i="0" u="none" strike="noStrike">
                          <a:solidFill>
                            <a:srgbClr val="000000"/>
                          </a:solidFill>
                          <a:effectLst/>
                          <a:latin typeface="Calibri" panose="020F0502020204030204" pitchFamily="34" charset="0"/>
                        </a:rPr>
                        <a:t>5</a:t>
                      </a:r>
                    </a:p>
                  </a:txBody>
                  <a:tcPr marL="0" marR="0" marT="0"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s-CO" sz="11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r" fontAlgn="b"/>
                      <a:r>
                        <a:rPr lang="es-CO" sz="1100" b="0" i="0" u="none" strike="noStrike">
                          <a:solidFill>
                            <a:srgbClr val="000000"/>
                          </a:solidFill>
                          <a:effectLst/>
                          <a:latin typeface="Calibri" panose="020F0502020204030204" pitchFamily="34" charset="0"/>
                        </a:rPr>
                        <a:t>57</a:t>
                      </a:r>
                    </a:p>
                  </a:txBody>
                  <a:tcPr marL="0" marR="0" marT="0"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s-CO" sz="11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r" fontAlgn="b"/>
                      <a:r>
                        <a:rPr lang="es-CO" sz="1100" b="0" i="0" u="none" strike="noStrike">
                          <a:solidFill>
                            <a:srgbClr val="000000"/>
                          </a:solidFill>
                          <a:effectLst/>
                          <a:latin typeface="Calibri" panose="020F0502020204030204" pitchFamily="34" charset="0"/>
                        </a:rPr>
                        <a:t>98</a:t>
                      </a:r>
                    </a:p>
                  </a:txBody>
                  <a:tcPr marL="0" marR="0" marT="0"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s-CO" sz="11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r" fontAlgn="b"/>
                      <a:r>
                        <a:rPr lang="es-CO" sz="1100" b="0" i="0" u="none" strike="noStrike">
                          <a:solidFill>
                            <a:srgbClr val="000000"/>
                          </a:solidFill>
                          <a:effectLst/>
                          <a:latin typeface="Calibri" panose="020F0502020204030204" pitchFamily="34" charset="0"/>
                        </a:rPr>
                        <a:t>-92</a:t>
                      </a:r>
                    </a:p>
                  </a:txBody>
                  <a:tcPr marL="0" marR="0" marT="0"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s-CO" sz="11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r" fontAlgn="b"/>
                      <a:r>
                        <a:rPr lang="es-CO" sz="1100" b="0" i="0" u="none" strike="noStrike">
                          <a:solidFill>
                            <a:srgbClr val="000000"/>
                          </a:solidFill>
                          <a:effectLst/>
                          <a:latin typeface="Calibri" panose="020F0502020204030204" pitchFamily="34" charset="0"/>
                        </a:rPr>
                        <a:t>-95</a:t>
                      </a:r>
                    </a:p>
                  </a:txBody>
                  <a:tcPr marL="0" marR="0" marT="0" marB="0" anchor="b">
                    <a:lnL>
                      <a:noFill/>
                    </a:lnL>
                    <a:lnR>
                      <a:noFill/>
                    </a:lnR>
                    <a:lnT>
                      <a:noFill/>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162808135"/>
                  </a:ext>
                </a:extLst>
              </a:tr>
              <a:tr h="225961">
                <a:tc>
                  <a:txBody>
                    <a:bodyPr/>
                    <a:lstStyle/>
                    <a:p>
                      <a:pPr algn="l" fontAlgn="b"/>
                      <a:r>
                        <a:rPr lang="es-CO" sz="1100" b="1" i="0" u="none" strike="noStrike">
                          <a:solidFill>
                            <a:srgbClr val="000000"/>
                          </a:solidFill>
                          <a:effectLst/>
                          <a:latin typeface="Calibri" panose="020F0502020204030204" pitchFamily="34" charset="0"/>
                        </a:rPr>
                        <a:t>TOTAL INGRESOS OPERACIONALES</a:t>
                      </a:r>
                    </a:p>
                  </a:txBody>
                  <a:tcPr marL="0" marR="0" marT="0" marB="0" anchor="b">
                    <a:lnL>
                      <a:noFill/>
                    </a:lnL>
                    <a:lnR>
                      <a:noFill/>
                    </a:lnR>
                    <a:lnT>
                      <a:noFill/>
                    </a:lnT>
                    <a:lnB>
                      <a:noFill/>
                    </a:lnB>
                    <a:solidFill>
                      <a:srgbClr val="DBDBDB"/>
                    </a:solidFill>
                  </a:tcPr>
                </a:tc>
                <a:tc>
                  <a:txBody>
                    <a:bodyPr/>
                    <a:lstStyle/>
                    <a:p>
                      <a:pPr algn="ctr" fontAlgn="b"/>
                      <a:r>
                        <a:rPr lang="es-CO" sz="1100" b="0" i="0" u="none" strike="noStrike">
                          <a:effectLst/>
                          <a:latin typeface="Calibri" panose="020F0502020204030204" pitchFamily="34" charset="0"/>
                        </a:rPr>
                        <a:t> </a:t>
                      </a:r>
                    </a:p>
                  </a:txBody>
                  <a:tcPr marL="0" marR="0" marT="0" marB="0" anchor="b">
                    <a:lnL>
                      <a:noFill/>
                    </a:lnL>
                    <a:lnR>
                      <a:noFill/>
                    </a:lnR>
                    <a:lnT>
                      <a:noFill/>
                    </a:lnT>
                    <a:lnB>
                      <a:noFill/>
                    </a:lnB>
                    <a:solidFill>
                      <a:srgbClr val="DBDBDB"/>
                    </a:solidFill>
                  </a:tcPr>
                </a:tc>
                <a:tc>
                  <a:txBody>
                    <a:bodyPr/>
                    <a:lstStyle/>
                    <a:p>
                      <a:pPr algn="ctr" fontAlgn="b"/>
                      <a:r>
                        <a:rPr lang="es-CO" sz="1100" b="0" i="0" u="none" strike="noStrike">
                          <a:effectLst/>
                          <a:latin typeface="Calibri" panose="020F0502020204030204" pitchFamily="34" charset="0"/>
                        </a:rPr>
                        <a:t> </a:t>
                      </a:r>
                    </a:p>
                  </a:txBody>
                  <a:tcPr marL="0" marR="0" marT="0" marB="0" anchor="b">
                    <a:lnL>
                      <a:noFill/>
                    </a:lnL>
                    <a:lnR>
                      <a:noFill/>
                    </a:lnR>
                    <a:lnT>
                      <a:noFill/>
                    </a:lnT>
                    <a:lnB>
                      <a:noFill/>
                    </a:lnB>
                    <a:solidFill>
                      <a:srgbClr val="DBDBDB"/>
                    </a:solidFill>
                  </a:tcPr>
                </a:tc>
                <a:tc>
                  <a:txBody>
                    <a:bodyPr/>
                    <a:lstStyle/>
                    <a:p>
                      <a:pPr algn="r" fontAlgn="b"/>
                      <a:r>
                        <a:rPr lang="es-CO" sz="1100" b="1" i="0" u="none" strike="noStrike">
                          <a:solidFill>
                            <a:srgbClr val="000000"/>
                          </a:solidFill>
                          <a:effectLst/>
                          <a:latin typeface="Calibri" panose="020F0502020204030204" pitchFamily="34" charset="0"/>
                        </a:rPr>
                        <a:t>32,151</a:t>
                      </a:r>
                    </a:p>
                  </a:txBody>
                  <a:tcPr marL="0" marR="0" marT="0" marB="0" anchor="b">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DBDBDB"/>
                    </a:solidFill>
                  </a:tcPr>
                </a:tc>
                <a:tc>
                  <a:txBody>
                    <a:bodyPr/>
                    <a:lstStyle/>
                    <a:p>
                      <a:pPr algn="l" fontAlgn="b"/>
                      <a:r>
                        <a:rPr lang="es-CO" sz="1100" b="1" i="0" u="none" strike="noStrike">
                          <a:solidFill>
                            <a:srgbClr val="000000"/>
                          </a:solidFill>
                          <a:effectLst/>
                          <a:latin typeface="Calibri" panose="020F0502020204030204" pitchFamily="34" charset="0"/>
                        </a:rPr>
                        <a:t> </a:t>
                      </a:r>
                    </a:p>
                  </a:txBody>
                  <a:tcPr marL="0" marR="0" marT="0" marB="0" anchor="b">
                    <a:lnL>
                      <a:noFill/>
                    </a:lnL>
                    <a:lnR>
                      <a:noFill/>
                    </a:lnR>
                    <a:lnT>
                      <a:noFill/>
                    </a:lnT>
                    <a:lnB>
                      <a:noFill/>
                    </a:lnB>
                    <a:solidFill>
                      <a:srgbClr val="DBDBDB"/>
                    </a:solidFill>
                  </a:tcPr>
                </a:tc>
                <a:tc>
                  <a:txBody>
                    <a:bodyPr/>
                    <a:lstStyle/>
                    <a:p>
                      <a:pPr algn="r" fontAlgn="b"/>
                      <a:r>
                        <a:rPr lang="es-CO" sz="1100" b="1" i="0" u="none" strike="noStrike">
                          <a:solidFill>
                            <a:srgbClr val="000000"/>
                          </a:solidFill>
                          <a:effectLst/>
                          <a:latin typeface="Calibri" panose="020F0502020204030204" pitchFamily="34" charset="0"/>
                        </a:rPr>
                        <a:t>25,423</a:t>
                      </a:r>
                    </a:p>
                  </a:txBody>
                  <a:tcPr marL="0" marR="0" marT="0" marB="0" anchor="b">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DBDBDB"/>
                    </a:solidFill>
                  </a:tcPr>
                </a:tc>
                <a:tc>
                  <a:txBody>
                    <a:bodyPr/>
                    <a:lstStyle/>
                    <a:p>
                      <a:pPr algn="l" fontAlgn="b"/>
                      <a:r>
                        <a:rPr lang="es-CO" sz="1100" b="0" i="0" u="none" strike="noStrike">
                          <a:solidFill>
                            <a:srgbClr val="000000"/>
                          </a:solidFill>
                          <a:effectLst/>
                          <a:latin typeface="Calibri" panose="020F0502020204030204" pitchFamily="34" charset="0"/>
                        </a:rPr>
                        <a:t> </a:t>
                      </a:r>
                    </a:p>
                  </a:txBody>
                  <a:tcPr marL="0" marR="0" marT="0" marB="0" anchor="b">
                    <a:lnL>
                      <a:noFill/>
                    </a:lnL>
                    <a:lnR>
                      <a:noFill/>
                    </a:lnR>
                    <a:lnT>
                      <a:noFill/>
                    </a:lnT>
                    <a:lnB>
                      <a:noFill/>
                    </a:lnB>
                    <a:solidFill>
                      <a:srgbClr val="DBDBDB"/>
                    </a:solidFill>
                  </a:tcPr>
                </a:tc>
                <a:tc>
                  <a:txBody>
                    <a:bodyPr/>
                    <a:lstStyle/>
                    <a:p>
                      <a:pPr algn="r" fontAlgn="b"/>
                      <a:r>
                        <a:rPr lang="es-CO" sz="1100" b="1" i="0" u="none" strike="noStrike">
                          <a:solidFill>
                            <a:srgbClr val="000000"/>
                          </a:solidFill>
                          <a:effectLst/>
                          <a:latin typeface="Calibri" panose="020F0502020204030204" pitchFamily="34" charset="0"/>
                        </a:rPr>
                        <a:t>40,370</a:t>
                      </a:r>
                    </a:p>
                  </a:txBody>
                  <a:tcPr marL="0" marR="0" marT="0" marB="0" anchor="b">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DBDBDB"/>
                    </a:solidFill>
                  </a:tcPr>
                </a:tc>
                <a:tc>
                  <a:txBody>
                    <a:bodyPr/>
                    <a:lstStyle/>
                    <a:p>
                      <a:pPr algn="l" fontAlgn="b"/>
                      <a:r>
                        <a:rPr lang="es-CO" sz="1100" b="0" i="0" u="none" strike="noStrike">
                          <a:solidFill>
                            <a:srgbClr val="000000"/>
                          </a:solidFill>
                          <a:effectLst/>
                          <a:latin typeface="Calibri" panose="020F0502020204030204" pitchFamily="34" charset="0"/>
                        </a:rPr>
                        <a:t> </a:t>
                      </a:r>
                    </a:p>
                  </a:txBody>
                  <a:tcPr marL="0" marR="0" marT="0" marB="0" anchor="b">
                    <a:lnL>
                      <a:noFill/>
                    </a:lnL>
                    <a:lnR>
                      <a:noFill/>
                    </a:lnR>
                    <a:lnT>
                      <a:noFill/>
                    </a:lnT>
                    <a:lnB>
                      <a:noFill/>
                    </a:lnB>
                    <a:solidFill>
                      <a:srgbClr val="DBDBDB"/>
                    </a:solidFill>
                  </a:tcPr>
                </a:tc>
                <a:tc>
                  <a:txBody>
                    <a:bodyPr/>
                    <a:lstStyle/>
                    <a:p>
                      <a:pPr algn="r" fontAlgn="b"/>
                      <a:r>
                        <a:rPr lang="es-CO" sz="1100" b="1" i="0" u="none" strike="noStrike">
                          <a:solidFill>
                            <a:srgbClr val="000000"/>
                          </a:solidFill>
                          <a:effectLst/>
                          <a:latin typeface="Calibri" panose="020F0502020204030204" pitchFamily="34" charset="0"/>
                        </a:rPr>
                        <a:t>26</a:t>
                      </a:r>
                    </a:p>
                  </a:txBody>
                  <a:tcPr marL="0" marR="0" marT="0" marB="0" anchor="b">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DBDBDB"/>
                    </a:solidFill>
                  </a:tcPr>
                </a:tc>
                <a:tc>
                  <a:txBody>
                    <a:bodyPr/>
                    <a:lstStyle/>
                    <a:p>
                      <a:pPr algn="l" fontAlgn="b"/>
                      <a:r>
                        <a:rPr lang="es-CO" sz="1100" b="1" i="0" u="none" strike="noStrike">
                          <a:solidFill>
                            <a:srgbClr val="000000"/>
                          </a:solidFill>
                          <a:effectLst/>
                          <a:latin typeface="Calibri" panose="020F0502020204030204" pitchFamily="34" charset="0"/>
                        </a:rPr>
                        <a:t> </a:t>
                      </a:r>
                    </a:p>
                  </a:txBody>
                  <a:tcPr marL="0" marR="0" marT="0" marB="0" anchor="b">
                    <a:lnL>
                      <a:noFill/>
                    </a:lnL>
                    <a:lnR>
                      <a:noFill/>
                    </a:lnR>
                    <a:lnT>
                      <a:noFill/>
                    </a:lnT>
                    <a:lnB>
                      <a:noFill/>
                    </a:lnB>
                    <a:solidFill>
                      <a:srgbClr val="DBDBDB"/>
                    </a:solidFill>
                  </a:tcPr>
                </a:tc>
                <a:tc>
                  <a:txBody>
                    <a:bodyPr/>
                    <a:lstStyle/>
                    <a:p>
                      <a:pPr algn="r" fontAlgn="b"/>
                      <a:r>
                        <a:rPr lang="es-CO" sz="1100" b="1" i="0" u="none" strike="noStrike">
                          <a:solidFill>
                            <a:srgbClr val="000000"/>
                          </a:solidFill>
                          <a:effectLst/>
                          <a:latin typeface="Calibri" panose="020F0502020204030204" pitchFamily="34" charset="0"/>
                        </a:rPr>
                        <a:t>-20</a:t>
                      </a:r>
                    </a:p>
                  </a:txBody>
                  <a:tcPr marL="0" marR="0" marT="0" marB="0" anchor="b">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DBDBDB"/>
                    </a:solidFill>
                  </a:tcPr>
                </a:tc>
                <a:extLst>
                  <a:ext uri="{0D108BD9-81ED-4DB2-BD59-A6C34878D82A}">
                    <a16:rowId xmlns:a16="http://schemas.microsoft.com/office/drawing/2014/main" val="3964960570"/>
                  </a:ext>
                </a:extLst>
              </a:tr>
              <a:tr h="182118">
                <a:tc>
                  <a:txBody>
                    <a:bodyPr/>
                    <a:lstStyle/>
                    <a:p>
                      <a:pPr algn="l" fontAlgn="b"/>
                      <a:endParaRPr lang="es-CO" sz="1100" b="1"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ctr" fontAlgn="b"/>
                      <a:endParaRPr lang="es-CO" sz="1100" b="0" i="0" u="none" strike="noStrike">
                        <a:effectLst/>
                        <a:latin typeface="Calibri" panose="020F0502020204030204" pitchFamily="34" charset="0"/>
                      </a:endParaRPr>
                    </a:p>
                  </a:txBody>
                  <a:tcPr marL="0" marR="0" marT="0" marB="0" anchor="b">
                    <a:lnL>
                      <a:noFill/>
                    </a:lnL>
                    <a:lnR>
                      <a:noFill/>
                    </a:lnR>
                    <a:lnT>
                      <a:noFill/>
                    </a:lnT>
                    <a:lnB>
                      <a:noFill/>
                    </a:lnB>
                  </a:tcPr>
                </a:tc>
                <a:tc>
                  <a:txBody>
                    <a:bodyPr/>
                    <a:lstStyle/>
                    <a:p>
                      <a:pPr algn="ctr" fontAlgn="b"/>
                      <a:endParaRPr lang="es-CO" sz="1100" b="0" i="0" u="none" strike="noStrike">
                        <a:effectLst/>
                        <a:latin typeface="Calibri" panose="020F0502020204030204" pitchFamily="34" charset="0"/>
                      </a:endParaRPr>
                    </a:p>
                  </a:txBody>
                  <a:tcPr marL="0" marR="0" marT="0" marB="0" anchor="b">
                    <a:lnL>
                      <a:noFill/>
                    </a:lnL>
                    <a:lnR>
                      <a:noFill/>
                    </a:lnR>
                    <a:lnT>
                      <a:noFill/>
                    </a:lnT>
                    <a:lnB>
                      <a:noFill/>
                    </a:lnB>
                  </a:tcPr>
                </a:tc>
                <a:tc>
                  <a:txBody>
                    <a:bodyPr/>
                    <a:lstStyle/>
                    <a:p>
                      <a:pPr algn="l" fontAlgn="b"/>
                      <a:endParaRPr lang="es-CO" sz="1100" b="0" i="0" u="none" strike="noStrike">
                        <a:solidFill>
                          <a:srgbClr val="000000"/>
                        </a:solidFill>
                        <a:effectLst/>
                        <a:latin typeface="Calibri" panose="020F0502020204030204" pitchFamily="34" charset="0"/>
                      </a:endParaRPr>
                    </a:p>
                  </a:txBody>
                  <a:tcPr marL="0" marR="0" marT="0" marB="0" anchor="b">
                    <a:lnL>
                      <a:noFill/>
                    </a:lnL>
                    <a:lnR>
                      <a:noFill/>
                    </a:lnR>
                    <a:lnT w="25400" cap="flat" cmpd="dbl" algn="ctr">
                      <a:solidFill>
                        <a:srgbClr val="000000"/>
                      </a:solidFill>
                      <a:prstDash val="solid"/>
                      <a:round/>
                      <a:headEnd type="none" w="med" len="med"/>
                      <a:tailEnd type="none" w="med" len="med"/>
                    </a:lnT>
                    <a:lnB>
                      <a:noFill/>
                    </a:lnB>
                  </a:tcPr>
                </a:tc>
                <a:tc>
                  <a:txBody>
                    <a:bodyPr/>
                    <a:lstStyle/>
                    <a:p>
                      <a:pPr algn="l" fontAlgn="b"/>
                      <a:endParaRPr lang="es-CO" sz="11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l" fontAlgn="b"/>
                      <a:endParaRPr lang="es-CO" sz="1100" b="0" i="0" u="none" strike="noStrike">
                        <a:solidFill>
                          <a:srgbClr val="000000"/>
                        </a:solidFill>
                        <a:effectLst/>
                        <a:latin typeface="Calibri" panose="020F0502020204030204" pitchFamily="34" charset="0"/>
                      </a:endParaRPr>
                    </a:p>
                  </a:txBody>
                  <a:tcPr marL="0" marR="0" marT="0" marB="0" anchor="b">
                    <a:lnL>
                      <a:noFill/>
                    </a:lnL>
                    <a:lnR>
                      <a:noFill/>
                    </a:lnR>
                    <a:lnT w="25400" cap="flat" cmpd="dbl" algn="ctr">
                      <a:solidFill>
                        <a:srgbClr val="000000"/>
                      </a:solidFill>
                      <a:prstDash val="solid"/>
                      <a:round/>
                      <a:headEnd type="none" w="med" len="med"/>
                      <a:tailEnd type="none" w="med" len="med"/>
                    </a:lnT>
                    <a:lnB>
                      <a:noFill/>
                    </a:lnB>
                  </a:tcPr>
                </a:tc>
                <a:tc>
                  <a:txBody>
                    <a:bodyPr/>
                    <a:lstStyle/>
                    <a:p>
                      <a:pPr algn="l" fontAlgn="b"/>
                      <a:endParaRPr lang="es-CO" sz="11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l" fontAlgn="b"/>
                      <a:endParaRPr lang="es-CO" sz="1100" b="0" i="0" u="none" strike="noStrike">
                        <a:solidFill>
                          <a:srgbClr val="000000"/>
                        </a:solidFill>
                        <a:effectLst/>
                        <a:latin typeface="Calibri" panose="020F0502020204030204" pitchFamily="34" charset="0"/>
                      </a:endParaRPr>
                    </a:p>
                  </a:txBody>
                  <a:tcPr marL="0" marR="0" marT="0" marB="0" anchor="b">
                    <a:lnL>
                      <a:noFill/>
                    </a:lnL>
                    <a:lnR>
                      <a:noFill/>
                    </a:lnR>
                    <a:lnT w="25400" cap="flat" cmpd="dbl" algn="ctr">
                      <a:solidFill>
                        <a:srgbClr val="000000"/>
                      </a:solidFill>
                      <a:prstDash val="solid"/>
                      <a:round/>
                      <a:headEnd type="none" w="med" len="med"/>
                      <a:tailEnd type="none" w="med" len="med"/>
                    </a:lnT>
                    <a:lnB>
                      <a:noFill/>
                    </a:lnB>
                  </a:tcPr>
                </a:tc>
                <a:tc>
                  <a:txBody>
                    <a:bodyPr/>
                    <a:lstStyle/>
                    <a:p>
                      <a:pPr algn="l" fontAlgn="b"/>
                      <a:endParaRPr lang="es-CO" sz="11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l" fontAlgn="b"/>
                      <a:endParaRPr lang="es-CO" sz="1100" b="0" i="0" u="none" strike="noStrike">
                        <a:solidFill>
                          <a:srgbClr val="000000"/>
                        </a:solidFill>
                        <a:effectLst/>
                        <a:latin typeface="Calibri" panose="020F0502020204030204" pitchFamily="34" charset="0"/>
                      </a:endParaRPr>
                    </a:p>
                  </a:txBody>
                  <a:tcPr marL="0" marR="0" marT="0" marB="0" anchor="b">
                    <a:lnL>
                      <a:noFill/>
                    </a:lnL>
                    <a:lnR>
                      <a:noFill/>
                    </a:lnR>
                    <a:lnT w="25400" cap="flat" cmpd="dbl" algn="ctr">
                      <a:solidFill>
                        <a:srgbClr val="000000"/>
                      </a:solidFill>
                      <a:prstDash val="solid"/>
                      <a:round/>
                      <a:headEnd type="none" w="med" len="med"/>
                      <a:tailEnd type="none" w="med" len="med"/>
                    </a:lnT>
                    <a:lnB>
                      <a:noFill/>
                    </a:lnB>
                  </a:tcPr>
                </a:tc>
                <a:tc>
                  <a:txBody>
                    <a:bodyPr/>
                    <a:lstStyle/>
                    <a:p>
                      <a:pPr algn="l" fontAlgn="b"/>
                      <a:endParaRPr lang="es-CO" sz="11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l" fontAlgn="b"/>
                      <a:endParaRPr lang="es-CO" sz="1100" b="0" i="0" u="none" strike="noStrike">
                        <a:solidFill>
                          <a:srgbClr val="000000"/>
                        </a:solidFill>
                        <a:effectLst/>
                        <a:latin typeface="Calibri" panose="020F0502020204030204" pitchFamily="34" charset="0"/>
                      </a:endParaRPr>
                    </a:p>
                  </a:txBody>
                  <a:tcPr marL="0" marR="0" marT="0" marB="0" anchor="b">
                    <a:lnL>
                      <a:noFill/>
                    </a:lnL>
                    <a:lnR>
                      <a:noFill/>
                    </a:lnR>
                    <a:lnT w="25400" cap="flat" cmpd="dbl"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530882120"/>
                  </a:ext>
                </a:extLst>
              </a:tr>
              <a:tr h="168628">
                <a:tc>
                  <a:txBody>
                    <a:bodyPr/>
                    <a:lstStyle/>
                    <a:p>
                      <a:pPr algn="l" fontAlgn="b"/>
                      <a:r>
                        <a:rPr lang="es-CO" sz="1100" b="0" i="0" u="none" strike="noStrike">
                          <a:solidFill>
                            <a:srgbClr val="000000"/>
                          </a:solidFill>
                          <a:effectLst/>
                          <a:latin typeface="Calibri" panose="020F0502020204030204" pitchFamily="34" charset="0"/>
                        </a:rPr>
                        <a:t>GASTOS DE ADMINISTRACIÓN DE OPERACIÓN</a:t>
                      </a:r>
                    </a:p>
                  </a:txBody>
                  <a:tcPr marL="0" marR="0" marT="0" marB="0" anchor="b">
                    <a:lnL>
                      <a:noFill/>
                    </a:lnL>
                    <a:lnR>
                      <a:noFill/>
                    </a:lnR>
                    <a:lnT>
                      <a:noFill/>
                    </a:lnT>
                    <a:lnB>
                      <a:noFill/>
                    </a:lnB>
                  </a:tcPr>
                </a:tc>
                <a:tc>
                  <a:txBody>
                    <a:bodyPr/>
                    <a:lstStyle/>
                    <a:p>
                      <a:pPr algn="ctr" fontAlgn="b"/>
                      <a:endParaRPr lang="es-CO" sz="1100" b="0" i="0" u="none" strike="noStrike">
                        <a:effectLst/>
                        <a:latin typeface="Calibri" panose="020F0502020204030204" pitchFamily="34" charset="0"/>
                      </a:endParaRPr>
                    </a:p>
                  </a:txBody>
                  <a:tcPr marL="0" marR="0" marT="0" marB="0" anchor="b">
                    <a:lnL>
                      <a:noFill/>
                    </a:lnL>
                    <a:lnR>
                      <a:noFill/>
                    </a:lnR>
                    <a:lnT>
                      <a:noFill/>
                    </a:lnT>
                    <a:lnB>
                      <a:noFill/>
                    </a:lnB>
                  </a:tcPr>
                </a:tc>
                <a:tc>
                  <a:txBody>
                    <a:bodyPr/>
                    <a:lstStyle/>
                    <a:p>
                      <a:pPr algn="ctr" fontAlgn="b"/>
                      <a:endParaRPr lang="es-CO" sz="1100" b="0" i="0" u="none" strike="noStrike">
                        <a:effectLst/>
                        <a:latin typeface="Calibri" panose="020F0502020204030204" pitchFamily="34" charset="0"/>
                      </a:endParaRPr>
                    </a:p>
                  </a:txBody>
                  <a:tcPr marL="0" marR="0" marT="0" marB="0" anchor="b">
                    <a:lnL>
                      <a:noFill/>
                    </a:lnL>
                    <a:lnR>
                      <a:noFill/>
                    </a:lnR>
                    <a:lnT>
                      <a:noFill/>
                    </a:lnT>
                    <a:lnB>
                      <a:noFill/>
                    </a:lnB>
                  </a:tcPr>
                </a:tc>
                <a:tc>
                  <a:txBody>
                    <a:bodyPr/>
                    <a:lstStyle/>
                    <a:p>
                      <a:pPr algn="l" fontAlgn="b"/>
                      <a:endParaRPr lang="es-CO" sz="11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l" fontAlgn="b"/>
                      <a:endParaRPr lang="es-CO" sz="11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l" fontAlgn="b"/>
                      <a:endParaRPr lang="es-CO" sz="11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l" fontAlgn="b"/>
                      <a:endParaRPr lang="es-CO" sz="11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l" fontAlgn="b"/>
                      <a:endParaRPr lang="es-CO" sz="11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l" fontAlgn="b"/>
                      <a:endParaRPr lang="es-CO" sz="11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l" fontAlgn="b"/>
                      <a:endParaRPr lang="es-CO" sz="11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l" fontAlgn="b"/>
                      <a:endParaRPr lang="es-CO" sz="11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l" fontAlgn="b"/>
                      <a:endParaRPr lang="es-CO" sz="11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extLst>
                  <a:ext uri="{0D108BD9-81ED-4DB2-BD59-A6C34878D82A}">
                    <a16:rowId xmlns:a16="http://schemas.microsoft.com/office/drawing/2014/main" val="3757447990"/>
                  </a:ext>
                </a:extLst>
              </a:tr>
              <a:tr h="225961">
                <a:tc>
                  <a:txBody>
                    <a:bodyPr/>
                    <a:lstStyle/>
                    <a:p>
                      <a:pPr algn="l" fontAlgn="b"/>
                      <a:r>
                        <a:rPr lang="es-CO" sz="1100" b="0" i="0" u="none" strike="noStrike">
                          <a:solidFill>
                            <a:srgbClr val="000000"/>
                          </a:solidFill>
                          <a:effectLst/>
                          <a:latin typeface="Calibri" panose="020F0502020204030204" pitchFamily="34" charset="0"/>
                        </a:rPr>
                        <a:t>GASTOS DE PERSONAL</a:t>
                      </a:r>
                    </a:p>
                  </a:txBody>
                  <a:tcPr marL="101177" marR="0" marT="0" marB="0" anchor="b">
                    <a:lnL>
                      <a:noFill/>
                    </a:lnL>
                    <a:lnR>
                      <a:noFill/>
                    </a:lnR>
                    <a:lnT>
                      <a:noFill/>
                    </a:lnT>
                    <a:lnB>
                      <a:noFill/>
                    </a:lnB>
                  </a:tcPr>
                </a:tc>
                <a:tc>
                  <a:txBody>
                    <a:bodyPr/>
                    <a:lstStyle/>
                    <a:p>
                      <a:pPr algn="ctr" fontAlgn="b"/>
                      <a:endParaRPr lang="es-CO" sz="1100" b="0" i="0" u="none" strike="noStrike">
                        <a:effectLst/>
                        <a:latin typeface="Calibri" panose="020F0502020204030204" pitchFamily="34" charset="0"/>
                      </a:endParaRPr>
                    </a:p>
                  </a:txBody>
                  <a:tcPr marL="0" marR="0" marT="0" marB="0" anchor="b">
                    <a:lnL>
                      <a:noFill/>
                    </a:lnL>
                    <a:lnR>
                      <a:noFill/>
                    </a:lnR>
                    <a:lnT>
                      <a:noFill/>
                    </a:lnT>
                    <a:lnB>
                      <a:noFill/>
                    </a:lnB>
                  </a:tcPr>
                </a:tc>
                <a:tc>
                  <a:txBody>
                    <a:bodyPr/>
                    <a:lstStyle/>
                    <a:p>
                      <a:pPr algn="ctr" fontAlgn="b"/>
                      <a:endParaRPr lang="es-CO" sz="1100" b="0" i="0" u="none" strike="noStrike">
                        <a:effectLst/>
                        <a:latin typeface="Calibri" panose="020F0502020204030204" pitchFamily="34" charset="0"/>
                      </a:endParaRPr>
                    </a:p>
                  </a:txBody>
                  <a:tcPr marL="0" marR="0" marT="0" marB="0" anchor="b">
                    <a:lnL>
                      <a:noFill/>
                    </a:lnL>
                    <a:lnR>
                      <a:noFill/>
                    </a:lnR>
                    <a:lnT>
                      <a:noFill/>
                    </a:lnT>
                    <a:lnB>
                      <a:noFill/>
                    </a:lnB>
                  </a:tcPr>
                </a:tc>
                <a:tc>
                  <a:txBody>
                    <a:bodyPr/>
                    <a:lstStyle/>
                    <a:p>
                      <a:pPr algn="r" fontAlgn="b"/>
                      <a:r>
                        <a:rPr lang="es-CO" sz="1100" b="0" i="0" u="none" strike="noStrike">
                          <a:solidFill>
                            <a:srgbClr val="000000"/>
                          </a:solidFill>
                          <a:effectLst/>
                          <a:latin typeface="Calibri" panose="020F0502020204030204" pitchFamily="34" charset="0"/>
                        </a:rPr>
                        <a:t>17,444</a:t>
                      </a:r>
                    </a:p>
                  </a:txBody>
                  <a:tcPr marL="0" marR="0" marT="0" marB="0" anchor="b">
                    <a:lnL>
                      <a:noFill/>
                    </a:lnL>
                    <a:lnR>
                      <a:noFill/>
                    </a:lnR>
                    <a:lnT>
                      <a:noFill/>
                    </a:lnT>
                    <a:lnB>
                      <a:noFill/>
                    </a:lnB>
                    <a:solidFill>
                      <a:srgbClr val="FFFFFF"/>
                    </a:solidFill>
                  </a:tcPr>
                </a:tc>
                <a:tc>
                  <a:txBody>
                    <a:bodyPr/>
                    <a:lstStyle/>
                    <a:p>
                      <a:pPr algn="l" fontAlgn="b"/>
                      <a:endParaRPr lang="es-CO" sz="11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r" fontAlgn="b"/>
                      <a:r>
                        <a:rPr lang="es-CO" sz="1100" b="0" i="0" u="none" strike="noStrike">
                          <a:solidFill>
                            <a:srgbClr val="000000"/>
                          </a:solidFill>
                          <a:effectLst/>
                          <a:latin typeface="Calibri" panose="020F0502020204030204" pitchFamily="34" charset="0"/>
                        </a:rPr>
                        <a:t>15,915</a:t>
                      </a:r>
                    </a:p>
                  </a:txBody>
                  <a:tcPr marL="0" marR="0" marT="0" marB="0" anchor="b">
                    <a:lnL>
                      <a:noFill/>
                    </a:lnL>
                    <a:lnR>
                      <a:noFill/>
                    </a:lnR>
                    <a:lnT>
                      <a:noFill/>
                    </a:lnT>
                    <a:lnB>
                      <a:noFill/>
                    </a:lnB>
                  </a:tcPr>
                </a:tc>
                <a:tc>
                  <a:txBody>
                    <a:bodyPr/>
                    <a:lstStyle/>
                    <a:p>
                      <a:pPr algn="l" fontAlgn="b"/>
                      <a:endParaRPr lang="es-CO" sz="11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r" fontAlgn="b"/>
                      <a:r>
                        <a:rPr lang="es-CO" sz="1100" b="0" i="0" u="none" strike="noStrike">
                          <a:solidFill>
                            <a:srgbClr val="000000"/>
                          </a:solidFill>
                          <a:effectLst/>
                          <a:latin typeface="Calibri" panose="020F0502020204030204" pitchFamily="34" charset="0"/>
                        </a:rPr>
                        <a:t>24,407</a:t>
                      </a:r>
                    </a:p>
                  </a:txBody>
                  <a:tcPr marL="0" marR="0" marT="0" marB="0" anchor="b">
                    <a:lnL>
                      <a:noFill/>
                    </a:lnL>
                    <a:lnR>
                      <a:noFill/>
                    </a:lnR>
                    <a:lnT>
                      <a:noFill/>
                    </a:lnT>
                    <a:lnB>
                      <a:noFill/>
                    </a:lnB>
                  </a:tcPr>
                </a:tc>
                <a:tc>
                  <a:txBody>
                    <a:bodyPr/>
                    <a:lstStyle/>
                    <a:p>
                      <a:pPr algn="l" fontAlgn="b"/>
                      <a:endParaRPr lang="es-CO" sz="11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r" fontAlgn="b"/>
                      <a:r>
                        <a:rPr lang="es-CO" sz="1100" b="0" i="0" u="none" strike="noStrike">
                          <a:solidFill>
                            <a:srgbClr val="000000"/>
                          </a:solidFill>
                          <a:effectLst/>
                          <a:latin typeface="Calibri" panose="020F0502020204030204" pitchFamily="34" charset="0"/>
                        </a:rPr>
                        <a:t>10</a:t>
                      </a:r>
                    </a:p>
                  </a:txBody>
                  <a:tcPr marL="0" marR="0" marT="0" marB="0" anchor="b">
                    <a:lnL>
                      <a:noFill/>
                    </a:lnL>
                    <a:lnR>
                      <a:noFill/>
                    </a:lnR>
                    <a:lnT>
                      <a:noFill/>
                    </a:lnT>
                    <a:lnB>
                      <a:noFill/>
                    </a:lnB>
                  </a:tcPr>
                </a:tc>
                <a:tc>
                  <a:txBody>
                    <a:bodyPr/>
                    <a:lstStyle/>
                    <a:p>
                      <a:pPr algn="l" fontAlgn="b"/>
                      <a:endParaRPr lang="es-CO" sz="11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r" fontAlgn="b"/>
                      <a:r>
                        <a:rPr lang="es-CO" sz="1100" b="0" i="0" u="none" strike="noStrike">
                          <a:solidFill>
                            <a:srgbClr val="000000"/>
                          </a:solidFill>
                          <a:effectLst/>
                          <a:latin typeface="Calibri" panose="020F0502020204030204" pitchFamily="34" charset="0"/>
                        </a:rPr>
                        <a:t>-29</a:t>
                      </a:r>
                    </a:p>
                  </a:txBody>
                  <a:tcPr marL="0" marR="0" marT="0" marB="0" anchor="b">
                    <a:lnL>
                      <a:noFill/>
                    </a:lnL>
                    <a:lnR>
                      <a:noFill/>
                    </a:lnR>
                    <a:lnT>
                      <a:noFill/>
                    </a:lnT>
                    <a:lnB>
                      <a:noFill/>
                    </a:lnB>
                  </a:tcPr>
                </a:tc>
                <a:extLst>
                  <a:ext uri="{0D108BD9-81ED-4DB2-BD59-A6C34878D82A}">
                    <a16:rowId xmlns:a16="http://schemas.microsoft.com/office/drawing/2014/main" val="2691438403"/>
                  </a:ext>
                </a:extLst>
              </a:tr>
              <a:tr h="225961">
                <a:tc>
                  <a:txBody>
                    <a:bodyPr/>
                    <a:lstStyle/>
                    <a:p>
                      <a:pPr algn="l" fontAlgn="b"/>
                      <a:r>
                        <a:rPr lang="es-CO" sz="1100" b="0" i="0" u="none" strike="noStrike">
                          <a:solidFill>
                            <a:srgbClr val="000000"/>
                          </a:solidFill>
                          <a:effectLst/>
                          <a:latin typeface="Calibri" panose="020F0502020204030204" pitchFamily="34" charset="0"/>
                        </a:rPr>
                        <a:t>GASTOS GENERALES</a:t>
                      </a:r>
                    </a:p>
                  </a:txBody>
                  <a:tcPr marL="101177" marR="0" marT="0" marB="0" anchor="b">
                    <a:lnL>
                      <a:noFill/>
                    </a:lnL>
                    <a:lnR>
                      <a:noFill/>
                    </a:lnR>
                    <a:lnT>
                      <a:noFill/>
                    </a:lnT>
                    <a:lnB>
                      <a:noFill/>
                    </a:lnB>
                  </a:tcPr>
                </a:tc>
                <a:tc>
                  <a:txBody>
                    <a:bodyPr/>
                    <a:lstStyle/>
                    <a:p>
                      <a:pPr algn="ctr" fontAlgn="b"/>
                      <a:endParaRPr lang="es-CO" sz="1100" b="0" i="0" u="none" strike="noStrike">
                        <a:effectLst/>
                        <a:latin typeface="Calibri" panose="020F0502020204030204" pitchFamily="34" charset="0"/>
                      </a:endParaRPr>
                    </a:p>
                  </a:txBody>
                  <a:tcPr marL="0" marR="0" marT="0" marB="0" anchor="b">
                    <a:lnL>
                      <a:noFill/>
                    </a:lnL>
                    <a:lnR>
                      <a:noFill/>
                    </a:lnR>
                    <a:lnT>
                      <a:noFill/>
                    </a:lnT>
                    <a:lnB>
                      <a:noFill/>
                    </a:lnB>
                  </a:tcPr>
                </a:tc>
                <a:tc>
                  <a:txBody>
                    <a:bodyPr/>
                    <a:lstStyle/>
                    <a:p>
                      <a:pPr algn="ctr" fontAlgn="b"/>
                      <a:endParaRPr lang="es-CO" sz="1100" b="0" i="0" u="none" strike="noStrike">
                        <a:effectLst/>
                        <a:latin typeface="Calibri" panose="020F0502020204030204" pitchFamily="34" charset="0"/>
                      </a:endParaRPr>
                    </a:p>
                  </a:txBody>
                  <a:tcPr marL="0" marR="0" marT="0" marB="0" anchor="b">
                    <a:lnL>
                      <a:noFill/>
                    </a:lnL>
                    <a:lnR>
                      <a:noFill/>
                    </a:lnR>
                    <a:lnT>
                      <a:noFill/>
                    </a:lnT>
                    <a:lnB>
                      <a:noFill/>
                    </a:lnB>
                  </a:tcPr>
                </a:tc>
                <a:tc>
                  <a:txBody>
                    <a:bodyPr/>
                    <a:lstStyle/>
                    <a:p>
                      <a:pPr algn="r" fontAlgn="b"/>
                      <a:r>
                        <a:rPr lang="es-CO" sz="1100" b="0" i="0" u="none" strike="noStrike">
                          <a:solidFill>
                            <a:srgbClr val="000000"/>
                          </a:solidFill>
                          <a:effectLst/>
                          <a:latin typeface="Calibri" panose="020F0502020204030204" pitchFamily="34" charset="0"/>
                        </a:rPr>
                        <a:t>7,866</a:t>
                      </a:r>
                    </a:p>
                  </a:txBody>
                  <a:tcPr marL="0" marR="0" marT="0" marB="0" anchor="b">
                    <a:lnL>
                      <a:noFill/>
                    </a:lnL>
                    <a:lnR>
                      <a:noFill/>
                    </a:lnR>
                    <a:lnT>
                      <a:noFill/>
                    </a:lnT>
                    <a:lnB>
                      <a:noFill/>
                    </a:lnB>
                    <a:solidFill>
                      <a:srgbClr val="FFFFFF"/>
                    </a:solidFill>
                  </a:tcPr>
                </a:tc>
                <a:tc>
                  <a:txBody>
                    <a:bodyPr/>
                    <a:lstStyle/>
                    <a:p>
                      <a:pPr algn="l" fontAlgn="b"/>
                      <a:endParaRPr lang="es-CO" sz="11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r" fontAlgn="b"/>
                      <a:r>
                        <a:rPr lang="es-CO" sz="1100" b="0" i="0" u="none" strike="noStrike">
                          <a:solidFill>
                            <a:srgbClr val="000000"/>
                          </a:solidFill>
                          <a:effectLst/>
                          <a:latin typeface="Calibri" panose="020F0502020204030204" pitchFamily="34" charset="0"/>
                        </a:rPr>
                        <a:t>6,855</a:t>
                      </a:r>
                    </a:p>
                  </a:txBody>
                  <a:tcPr marL="0" marR="0" marT="0" marB="0" anchor="b">
                    <a:lnL>
                      <a:noFill/>
                    </a:lnL>
                    <a:lnR>
                      <a:noFill/>
                    </a:lnR>
                    <a:lnT>
                      <a:noFill/>
                    </a:lnT>
                    <a:lnB>
                      <a:noFill/>
                    </a:lnB>
                  </a:tcPr>
                </a:tc>
                <a:tc>
                  <a:txBody>
                    <a:bodyPr/>
                    <a:lstStyle/>
                    <a:p>
                      <a:pPr algn="l" fontAlgn="b"/>
                      <a:endParaRPr lang="es-CO" sz="11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r" fontAlgn="b"/>
                      <a:r>
                        <a:rPr lang="es-CO" sz="1100" b="0" i="0" u="none" strike="noStrike">
                          <a:solidFill>
                            <a:srgbClr val="000000"/>
                          </a:solidFill>
                          <a:effectLst/>
                          <a:latin typeface="Calibri" panose="020F0502020204030204" pitchFamily="34" charset="0"/>
                        </a:rPr>
                        <a:t>11,183</a:t>
                      </a:r>
                    </a:p>
                  </a:txBody>
                  <a:tcPr marL="0" marR="0" marT="0" marB="0" anchor="b">
                    <a:lnL>
                      <a:noFill/>
                    </a:lnL>
                    <a:lnR>
                      <a:noFill/>
                    </a:lnR>
                    <a:lnT>
                      <a:noFill/>
                    </a:lnT>
                    <a:lnB>
                      <a:noFill/>
                    </a:lnB>
                  </a:tcPr>
                </a:tc>
                <a:tc>
                  <a:txBody>
                    <a:bodyPr/>
                    <a:lstStyle/>
                    <a:p>
                      <a:pPr algn="l" fontAlgn="b"/>
                      <a:endParaRPr lang="es-CO" sz="11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r" fontAlgn="b"/>
                      <a:r>
                        <a:rPr lang="es-CO" sz="1100" b="0" i="0" u="none" strike="noStrike">
                          <a:solidFill>
                            <a:srgbClr val="000000"/>
                          </a:solidFill>
                          <a:effectLst/>
                          <a:latin typeface="Calibri" panose="020F0502020204030204" pitchFamily="34" charset="0"/>
                        </a:rPr>
                        <a:t>15</a:t>
                      </a:r>
                    </a:p>
                  </a:txBody>
                  <a:tcPr marL="0" marR="0" marT="0" marB="0" anchor="b">
                    <a:lnL>
                      <a:noFill/>
                    </a:lnL>
                    <a:lnR>
                      <a:noFill/>
                    </a:lnR>
                    <a:lnT>
                      <a:noFill/>
                    </a:lnT>
                    <a:lnB>
                      <a:noFill/>
                    </a:lnB>
                  </a:tcPr>
                </a:tc>
                <a:tc>
                  <a:txBody>
                    <a:bodyPr/>
                    <a:lstStyle/>
                    <a:p>
                      <a:pPr algn="l" fontAlgn="b"/>
                      <a:endParaRPr lang="es-CO" sz="11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r" fontAlgn="b"/>
                      <a:r>
                        <a:rPr lang="es-CO" sz="1100" b="0" i="0" u="none" strike="noStrike">
                          <a:solidFill>
                            <a:srgbClr val="000000"/>
                          </a:solidFill>
                          <a:effectLst/>
                          <a:latin typeface="Calibri" panose="020F0502020204030204" pitchFamily="34" charset="0"/>
                        </a:rPr>
                        <a:t>-30</a:t>
                      </a:r>
                    </a:p>
                  </a:txBody>
                  <a:tcPr marL="0" marR="0" marT="0" marB="0" anchor="b">
                    <a:lnL>
                      <a:noFill/>
                    </a:lnL>
                    <a:lnR>
                      <a:noFill/>
                    </a:lnR>
                    <a:lnT>
                      <a:noFill/>
                    </a:lnT>
                    <a:lnB>
                      <a:noFill/>
                    </a:lnB>
                  </a:tcPr>
                </a:tc>
                <a:extLst>
                  <a:ext uri="{0D108BD9-81ED-4DB2-BD59-A6C34878D82A}">
                    <a16:rowId xmlns:a16="http://schemas.microsoft.com/office/drawing/2014/main" val="2450733284"/>
                  </a:ext>
                </a:extLst>
              </a:tr>
              <a:tr h="225961">
                <a:tc>
                  <a:txBody>
                    <a:bodyPr/>
                    <a:lstStyle/>
                    <a:p>
                      <a:pPr algn="l" fontAlgn="b"/>
                      <a:r>
                        <a:rPr lang="es-CO" sz="1100" b="0" i="0" u="none" strike="noStrike">
                          <a:solidFill>
                            <a:srgbClr val="000000"/>
                          </a:solidFill>
                          <a:effectLst/>
                          <a:latin typeface="Calibri" panose="020F0502020204030204" pitchFamily="34" charset="0"/>
                        </a:rPr>
                        <a:t>IMPUESTOS, CONTRIBUCIONES Y TASAS</a:t>
                      </a:r>
                    </a:p>
                  </a:txBody>
                  <a:tcPr marL="101177" marR="0" marT="0" marB="0" anchor="b">
                    <a:lnL>
                      <a:noFill/>
                    </a:lnL>
                    <a:lnR>
                      <a:noFill/>
                    </a:lnR>
                    <a:lnT>
                      <a:noFill/>
                    </a:lnT>
                    <a:lnB>
                      <a:noFill/>
                    </a:lnB>
                  </a:tcPr>
                </a:tc>
                <a:tc>
                  <a:txBody>
                    <a:bodyPr/>
                    <a:lstStyle/>
                    <a:p>
                      <a:pPr algn="ctr" fontAlgn="b"/>
                      <a:endParaRPr lang="es-CO" sz="1100" b="0" i="0" u="none" strike="noStrike">
                        <a:effectLst/>
                        <a:latin typeface="Calibri" panose="020F0502020204030204" pitchFamily="34" charset="0"/>
                      </a:endParaRPr>
                    </a:p>
                  </a:txBody>
                  <a:tcPr marL="0" marR="0" marT="0" marB="0" anchor="b">
                    <a:lnL>
                      <a:noFill/>
                    </a:lnL>
                    <a:lnR>
                      <a:noFill/>
                    </a:lnR>
                    <a:lnT>
                      <a:noFill/>
                    </a:lnT>
                    <a:lnB>
                      <a:noFill/>
                    </a:lnB>
                  </a:tcPr>
                </a:tc>
                <a:tc>
                  <a:txBody>
                    <a:bodyPr/>
                    <a:lstStyle/>
                    <a:p>
                      <a:pPr algn="ctr" fontAlgn="b"/>
                      <a:endParaRPr lang="es-CO" sz="1100" b="0" i="0" u="none" strike="noStrike">
                        <a:effectLst/>
                        <a:latin typeface="Calibri" panose="020F0502020204030204" pitchFamily="34" charset="0"/>
                      </a:endParaRPr>
                    </a:p>
                  </a:txBody>
                  <a:tcPr marL="0" marR="0" marT="0" marB="0" anchor="b">
                    <a:lnL>
                      <a:noFill/>
                    </a:lnL>
                    <a:lnR>
                      <a:noFill/>
                    </a:lnR>
                    <a:lnT>
                      <a:noFill/>
                    </a:lnT>
                    <a:lnB>
                      <a:noFill/>
                    </a:lnB>
                  </a:tcPr>
                </a:tc>
                <a:tc>
                  <a:txBody>
                    <a:bodyPr/>
                    <a:lstStyle/>
                    <a:p>
                      <a:pPr algn="r" fontAlgn="b"/>
                      <a:r>
                        <a:rPr lang="es-CO" sz="1100" b="0" i="0" u="none" strike="noStrike">
                          <a:solidFill>
                            <a:srgbClr val="000000"/>
                          </a:solidFill>
                          <a:effectLst/>
                          <a:latin typeface="Calibri" panose="020F0502020204030204" pitchFamily="34" charset="0"/>
                        </a:rPr>
                        <a:t>142</a:t>
                      </a:r>
                    </a:p>
                  </a:txBody>
                  <a:tcPr marL="0" marR="0" marT="0" marB="0" anchor="b">
                    <a:lnL>
                      <a:noFill/>
                    </a:lnL>
                    <a:lnR>
                      <a:noFill/>
                    </a:lnR>
                    <a:lnT>
                      <a:noFill/>
                    </a:lnT>
                    <a:lnB>
                      <a:noFill/>
                    </a:lnB>
                    <a:solidFill>
                      <a:srgbClr val="FFFFFF"/>
                    </a:solidFill>
                  </a:tcPr>
                </a:tc>
                <a:tc>
                  <a:txBody>
                    <a:bodyPr/>
                    <a:lstStyle/>
                    <a:p>
                      <a:pPr algn="l" fontAlgn="b"/>
                      <a:endParaRPr lang="es-CO" sz="11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r" fontAlgn="b"/>
                      <a:r>
                        <a:rPr lang="es-CO" sz="1100" b="0" i="0" u="none" strike="noStrike">
                          <a:solidFill>
                            <a:srgbClr val="000000"/>
                          </a:solidFill>
                          <a:effectLst/>
                          <a:latin typeface="Calibri" panose="020F0502020204030204" pitchFamily="34" charset="0"/>
                        </a:rPr>
                        <a:t>114</a:t>
                      </a:r>
                    </a:p>
                  </a:txBody>
                  <a:tcPr marL="0" marR="0" marT="0" marB="0" anchor="b">
                    <a:lnL>
                      <a:noFill/>
                    </a:lnL>
                    <a:lnR>
                      <a:noFill/>
                    </a:lnR>
                    <a:lnT>
                      <a:noFill/>
                    </a:lnT>
                    <a:lnB>
                      <a:noFill/>
                    </a:lnB>
                  </a:tcPr>
                </a:tc>
                <a:tc>
                  <a:txBody>
                    <a:bodyPr/>
                    <a:lstStyle/>
                    <a:p>
                      <a:pPr algn="l" fontAlgn="b"/>
                      <a:endParaRPr lang="es-CO" sz="11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r" fontAlgn="b"/>
                      <a:r>
                        <a:rPr lang="es-CO" sz="1100" b="0" i="0" u="none" strike="noStrike">
                          <a:solidFill>
                            <a:srgbClr val="000000"/>
                          </a:solidFill>
                          <a:effectLst/>
                          <a:latin typeface="Calibri" panose="020F0502020204030204" pitchFamily="34" charset="0"/>
                        </a:rPr>
                        <a:t>242</a:t>
                      </a:r>
                    </a:p>
                  </a:txBody>
                  <a:tcPr marL="0" marR="0" marT="0" marB="0" anchor="b">
                    <a:lnL>
                      <a:noFill/>
                    </a:lnL>
                    <a:lnR>
                      <a:noFill/>
                    </a:lnR>
                    <a:lnT>
                      <a:noFill/>
                    </a:lnT>
                    <a:lnB>
                      <a:noFill/>
                    </a:lnB>
                  </a:tcPr>
                </a:tc>
                <a:tc>
                  <a:txBody>
                    <a:bodyPr/>
                    <a:lstStyle/>
                    <a:p>
                      <a:pPr algn="l" fontAlgn="b"/>
                      <a:endParaRPr lang="es-CO" sz="11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r" fontAlgn="b"/>
                      <a:r>
                        <a:rPr lang="es-CO" sz="1100" b="0" i="0" u="none" strike="noStrike">
                          <a:solidFill>
                            <a:srgbClr val="000000"/>
                          </a:solidFill>
                          <a:effectLst/>
                          <a:latin typeface="Calibri" panose="020F0502020204030204" pitchFamily="34" charset="0"/>
                        </a:rPr>
                        <a:t>25</a:t>
                      </a:r>
                    </a:p>
                  </a:txBody>
                  <a:tcPr marL="0" marR="0" marT="0" marB="0" anchor="b">
                    <a:lnL>
                      <a:noFill/>
                    </a:lnL>
                    <a:lnR>
                      <a:noFill/>
                    </a:lnR>
                    <a:lnT>
                      <a:noFill/>
                    </a:lnT>
                    <a:lnB>
                      <a:noFill/>
                    </a:lnB>
                  </a:tcPr>
                </a:tc>
                <a:tc>
                  <a:txBody>
                    <a:bodyPr/>
                    <a:lstStyle/>
                    <a:p>
                      <a:pPr algn="l" fontAlgn="b"/>
                      <a:endParaRPr lang="es-CO" sz="11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r" fontAlgn="b"/>
                      <a:r>
                        <a:rPr lang="es-CO" sz="1100" b="0" i="0" u="none" strike="noStrike">
                          <a:solidFill>
                            <a:srgbClr val="000000"/>
                          </a:solidFill>
                          <a:effectLst/>
                          <a:latin typeface="Calibri" panose="020F0502020204030204" pitchFamily="34" charset="0"/>
                        </a:rPr>
                        <a:t>-41</a:t>
                      </a:r>
                    </a:p>
                  </a:txBody>
                  <a:tcPr marL="0" marR="0" marT="0" marB="0" anchor="b">
                    <a:lnL>
                      <a:noFill/>
                    </a:lnL>
                    <a:lnR>
                      <a:noFill/>
                    </a:lnR>
                    <a:lnT>
                      <a:noFill/>
                    </a:lnT>
                    <a:lnB>
                      <a:noFill/>
                    </a:lnB>
                  </a:tcPr>
                </a:tc>
                <a:extLst>
                  <a:ext uri="{0D108BD9-81ED-4DB2-BD59-A6C34878D82A}">
                    <a16:rowId xmlns:a16="http://schemas.microsoft.com/office/drawing/2014/main" val="2671481194"/>
                  </a:ext>
                </a:extLst>
              </a:tr>
              <a:tr h="225961">
                <a:tc>
                  <a:txBody>
                    <a:bodyPr/>
                    <a:lstStyle/>
                    <a:p>
                      <a:pPr algn="l" fontAlgn="b"/>
                      <a:r>
                        <a:rPr lang="es-CO" sz="1100" b="0" i="0" u="none" strike="noStrike">
                          <a:solidFill>
                            <a:srgbClr val="000000"/>
                          </a:solidFill>
                          <a:effectLst/>
                          <a:latin typeface="Calibri" panose="020F0502020204030204" pitchFamily="34" charset="0"/>
                        </a:rPr>
                        <a:t>GASTOS DE OPERACIÓN</a:t>
                      </a:r>
                    </a:p>
                  </a:txBody>
                  <a:tcPr marL="101177" marR="0" marT="0" marB="0" anchor="b">
                    <a:lnL>
                      <a:noFill/>
                    </a:lnL>
                    <a:lnR>
                      <a:noFill/>
                    </a:lnR>
                    <a:lnT>
                      <a:noFill/>
                    </a:lnT>
                    <a:lnB>
                      <a:noFill/>
                    </a:lnB>
                  </a:tcPr>
                </a:tc>
                <a:tc>
                  <a:txBody>
                    <a:bodyPr/>
                    <a:lstStyle/>
                    <a:p>
                      <a:pPr algn="ctr" fontAlgn="b"/>
                      <a:endParaRPr lang="es-CO" sz="1100" b="0" i="0" u="none" strike="noStrike">
                        <a:effectLst/>
                        <a:latin typeface="Calibri" panose="020F0502020204030204" pitchFamily="34" charset="0"/>
                      </a:endParaRPr>
                    </a:p>
                  </a:txBody>
                  <a:tcPr marL="0" marR="0" marT="0" marB="0" anchor="b">
                    <a:lnL>
                      <a:noFill/>
                    </a:lnL>
                    <a:lnR>
                      <a:noFill/>
                    </a:lnR>
                    <a:lnT>
                      <a:noFill/>
                    </a:lnT>
                    <a:lnB>
                      <a:noFill/>
                    </a:lnB>
                  </a:tcPr>
                </a:tc>
                <a:tc>
                  <a:txBody>
                    <a:bodyPr/>
                    <a:lstStyle/>
                    <a:p>
                      <a:pPr algn="ctr" fontAlgn="b"/>
                      <a:endParaRPr lang="es-CO" sz="1100" b="0" i="0" u="none" strike="noStrike">
                        <a:effectLst/>
                        <a:latin typeface="Calibri" panose="020F0502020204030204" pitchFamily="34" charset="0"/>
                      </a:endParaRPr>
                    </a:p>
                  </a:txBody>
                  <a:tcPr marL="0" marR="0" marT="0" marB="0" anchor="b">
                    <a:lnL>
                      <a:noFill/>
                    </a:lnL>
                    <a:lnR>
                      <a:noFill/>
                    </a:lnR>
                    <a:lnT>
                      <a:noFill/>
                    </a:lnT>
                    <a:lnB>
                      <a:noFill/>
                    </a:lnB>
                  </a:tcPr>
                </a:tc>
                <a:tc>
                  <a:txBody>
                    <a:bodyPr/>
                    <a:lstStyle/>
                    <a:p>
                      <a:pPr algn="r" fontAlgn="b"/>
                      <a:r>
                        <a:rPr lang="es-CO" sz="1100" b="0" i="0" u="none" strike="noStrike">
                          <a:solidFill>
                            <a:srgbClr val="000000"/>
                          </a:solidFill>
                          <a:effectLst/>
                          <a:latin typeface="Calibri" panose="020F0502020204030204" pitchFamily="34" charset="0"/>
                        </a:rPr>
                        <a:t>2,071</a:t>
                      </a:r>
                    </a:p>
                  </a:txBody>
                  <a:tcPr marL="0" marR="0" marT="0" marB="0" anchor="b">
                    <a:lnL>
                      <a:noFill/>
                    </a:lnL>
                    <a:lnR>
                      <a:noFill/>
                    </a:lnR>
                    <a:lnT>
                      <a:noFill/>
                    </a:lnT>
                    <a:lnB>
                      <a:noFill/>
                    </a:lnB>
                    <a:solidFill>
                      <a:srgbClr val="FFFFFF"/>
                    </a:solidFill>
                  </a:tcPr>
                </a:tc>
                <a:tc>
                  <a:txBody>
                    <a:bodyPr/>
                    <a:lstStyle/>
                    <a:p>
                      <a:pPr algn="l" fontAlgn="b"/>
                      <a:endParaRPr lang="es-CO" sz="11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r" fontAlgn="b"/>
                      <a:r>
                        <a:rPr lang="es-CO" sz="1100" b="0" i="0" u="none" strike="noStrike">
                          <a:solidFill>
                            <a:srgbClr val="000000"/>
                          </a:solidFill>
                          <a:effectLst/>
                          <a:latin typeface="Calibri" panose="020F0502020204030204" pitchFamily="34" charset="0"/>
                        </a:rPr>
                        <a:t>1,254</a:t>
                      </a:r>
                    </a:p>
                  </a:txBody>
                  <a:tcPr marL="0" marR="0" marT="0" marB="0" anchor="b">
                    <a:lnL>
                      <a:noFill/>
                    </a:lnL>
                    <a:lnR>
                      <a:noFill/>
                    </a:lnR>
                    <a:lnT>
                      <a:noFill/>
                    </a:lnT>
                    <a:lnB>
                      <a:noFill/>
                    </a:lnB>
                  </a:tcPr>
                </a:tc>
                <a:tc>
                  <a:txBody>
                    <a:bodyPr/>
                    <a:lstStyle/>
                    <a:p>
                      <a:pPr algn="l" fontAlgn="b"/>
                      <a:endParaRPr lang="es-CO" sz="11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r" fontAlgn="b"/>
                      <a:r>
                        <a:rPr lang="es-CO" sz="1100" b="0" i="0" u="none" strike="noStrike">
                          <a:solidFill>
                            <a:srgbClr val="000000"/>
                          </a:solidFill>
                          <a:effectLst/>
                          <a:latin typeface="Calibri" panose="020F0502020204030204" pitchFamily="34" charset="0"/>
                        </a:rPr>
                        <a:t>2,447</a:t>
                      </a:r>
                    </a:p>
                  </a:txBody>
                  <a:tcPr marL="0" marR="0" marT="0" marB="0" anchor="b">
                    <a:lnL>
                      <a:noFill/>
                    </a:lnL>
                    <a:lnR>
                      <a:noFill/>
                    </a:lnR>
                    <a:lnT>
                      <a:noFill/>
                    </a:lnT>
                    <a:lnB>
                      <a:noFill/>
                    </a:lnB>
                  </a:tcPr>
                </a:tc>
                <a:tc>
                  <a:txBody>
                    <a:bodyPr/>
                    <a:lstStyle/>
                    <a:p>
                      <a:pPr algn="l" fontAlgn="b"/>
                      <a:endParaRPr lang="es-CO" sz="11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r" fontAlgn="b"/>
                      <a:r>
                        <a:rPr lang="es-CO" sz="1100" b="0" i="0" u="none" strike="noStrike">
                          <a:solidFill>
                            <a:srgbClr val="000000"/>
                          </a:solidFill>
                          <a:effectLst/>
                          <a:latin typeface="Calibri" panose="020F0502020204030204" pitchFamily="34" charset="0"/>
                        </a:rPr>
                        <a:t>65</a:t>
                      </a:r>
                    </a:p>
                  </a:txBody>
                  <a:tcPr marL="0" marR="0" marT="0" marB="0" anchor="b">
                    <a:lnL>
                      <a:noFill/>
                    </a:lnL>
                    <a:lnR>
                      <a:noFill/>
                    </a:lnR>
                    <a:lnT>
                      <a:noFill/>
                    </a:lnT>
                    <a:lnB>
                      <a:noFill/>
                    </a:lnB>
                  </a:tcPr>
                </a:tc>
                <a:tc>
                  <a:txBody>
                    <a:bodyPr/>
                    <a:lstStyle/>
                    <a:p>
                      <a:pPr algn="l" fontAlgn="b"/>
                      <a:endParaRPr lang="es-CO" sz="11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r" fontAlgn="b"/>
                      <a:r>
                        <a:rPr lang="es-CO" sz="1100" b="0" i="0" u="none" strike="noStrike">
                          <a:solidFill>
                            <a:srgbClr val="000000"/>
                          </a:solidFill>
                          <a:effectLst/>
                          <a:latin typeface="Calibri" panose="020F0502020204030204" pitchFamily="34" charset="0"/>
                        </a:rPr>
                        <a:t>-15</a:t>
                      </a:r>
                    </a:p>
                  </a:txBody>
                  <a:tcPr marL="0" marR="0" marT="0" marB="0" anchor="b">
                    <a:lnL>
                      <a:noFill/>
                    </a:lnL>
                    <a:lnR>
                      <a:noFill/>
                    </a:lnR>
                    <a:lnT>
                      <a:noFill/>
                    </a:lnT>
                    <a:lnB>
                      <a:noFill/>
                    </a:lnB>
                  </a:tcPr>
                </a:tc>
                <a:extLst>
                  <a:ext uri="{0D108BD9-81ED-4DB2-BD59-A6C34878D82A}">
                    <a16:rowId xmlns:a16="http://schemas.microsoft.com/office/drawing/2014/main" val="1021059866"/>
                  </a:ext>
                </a:extLst>
              </a:tr>
              <a:tr h="225961">
                <a:tc>
                  <a:txBody>
                    <a:bodyPr/>
                    <a:lstStyle/>
                    <a:p>
                      <a:pPr algn="l" fontAlgn="b"/>
                      <a:r>
                        <a:rPr lang="es-CO" sz="1100" b="0" i="0" u="none" strike="noStrike">
                          <a:solidFill>
                            <a:srgbClr val="000000"/>
                          </a:solidFill>
                          <a:effectLst/>
                          <a:latin typeface="Calibri" panose="020F0502020204030204" pitchFamily="34" charset="0"/>
                        </a:rPr>
                        <a:t>DETERIORO, DEPRECIACION, AMORTIZACION</a:t>
                      </a:r>
                    </a:p>
                  </a:txBody>
                  <a:tcPr marL="101177" marR="0" marT="0" marB="0" anchor="b">
                    <a:lnL>
                      <a:noFill/>
                    </a:lnL>
                    <a:lnR>
                      <a:noFill/>
                    </a:lnR>
                    <a:lnT>
                      <a:noFill/>
                    </a:lnT>
                    <a:lnB>
                      <a:noFill/>
                    </a:lnB>
                  </a:tcPr>
                </a:tc>
                <a:tc>
                  <a:txBody>
                    <a:bodyPr/>
                    <a:lstStyle/>
                    <a:p>
                      <a:pPr algn="ctr" fontAlgn="b"/>
                      <a:endParaRPr lang="es-CO" sz="1100" b="0" i="0" u="none" strike="noStrike">
                        <a:effectLst/>
                        <a:latin typeface="Calibri" panose="020F0502020204030204" pitchFamily="34" charset="0"/>
                      </a:endParaRPr>
                    </a:p>
                  </a:txBody>
                  <a:tcPr marL="0" marR="0" marT="0" marB="0" anchor="b">
                    <a:lnL>
                      <a:noFill/>
                    </a:lnL>
                    <a:lnR>
                      <a:noFill/>
                    </a:lnR>
                    <a:lnT>
                      <a:noFill/>
                    </a:lnT>
                    <a:lnB>
                      <a:noFill/>
                    </a:lnB>
                  </a:tcPr>
                </a:tc>
                <a:tc>
                  <a:txBody>
                    <a:bodyPr/>
                    <a:lstStyle/>
                    <a:p>
                      <a:pPr algn="ctr" fontAlgn="b"/>
                      <a:endParaRPr lang="es-CO" sz="1100" b="0" i="0" u="none" strike="noStrike">
                        <a:effectLst/>
                        <a:latin typeface="Calibri" panose="020F0502020204030204" pitchFamily="34" charset="0"/>
                      </a:endParaRPr>
                    </a:p>
                  </a:txBody>
                  <a:tcPr marL="0" marR="0" marT="0" marB="0" anchor="b">
                    <a:lnL>
                      <a:noFill/>
                    </a:lnL>
                    <a:lnR>
                      <a:noFill/>
                    </a:lnR>
                    <a:lnT>
                      <a:noFill/>
                    </a:lnT>
                    <a:lnB>
                      <a:noFill/>
                    </a:lnB>
                  </a:tcPr>
                </a:tc>
                <a:tc>
                  <a:txBody>
                    <a:bodyPr/>
                    <a:lstStyle/>
                    <a:p>
                      <a:pPr algn="r" fontAlgn="b"/>
                      <a:r>
                        <a:rPr lang="es-CO" sz="1100" b="0" i="0" u="none" strike="noStrike">
                          <a:solidFill>
                            <a:srgbClr val="000000"/>
                          </a:solidFill>
                          <a:effectLst/>
                          <a:latin typeface="Calibri" panose="020F0502020204030204" pitchFamily="34" charset="0"/>
                        </a:rPr>
                        <a:t>471</a:t>
                      </a:r>
                    </a:p>
                  </a:txBody>
                  <a:tcPr marL="0" marR="0" marT="0" marB="0" anchor="b">
                    <a:lnL>
                      <a:noFill/>
                    </a:lnL>
                    <a:lnR>
                      <a:noFill/>
                    </a:lnR>
                    <a:lnT>
                      <a:noFill/>
                    </a:lnT>
                    <a:lnB>
                      <a:noFill/>
                    </a:lnB>
                    <a:solidFill>
                      <a:srgbClr val="FFFFFF"/>
                    </a:solidFill>
                  </a:tcPr>
                </a:tc>
                <a:tc>
                  <a:txBody>
                    <a:bodyPr/>
                    <a:lstStyle/>
                    <a:p>
                      <a:pPr algn="l" fontAlgn="b"/>
                      <a:endParaRPr lang="es-CO" sz="11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r" fontAlgn="b"/>
                      <a:r>
                        <a:rPr lang="es-CO" sz="1100" b="0" i="0" u="none" strike="noStrike">
                          <a:solidFill>
                            <a:srgbClr val="000000"/>
                          </a:solidFill>
                          <a:effectLst/>
                          <a:latin typeface="Calibri" panose="020F0502020204030204" pitchFamily="34" charset="0"/>
                        </a:rPr>
                        <a:t>76</a:t>
                      </a:r>
                    </a:p>
                  </a:txBody>
                  <a:tcPr marL="0" marR="0" marT="0" marB="0" anchor="b">
                    <a:lnL>
                      <a:noFill/>
                    </a:lnL>
                    <a:lnR>
                      <a:noFill/>
                    </a:lnR>
                    <a:lnT>
                      <a:noFill/>
                    </a:lnT>
                    <a:lnB>
                      <a:noFill/>
                    </a:lnB>
                  </a:tcPr>
                </a:tc>
                <a:tc>
                  <a:txBody>
                    <a:bodyPr/>
                    <a:lstStyle/>
                    <a:p>
                      <a:pPr algn="l" fontAlgn="b"/>
                      <a:endParaRPr lang="es-CO" sz="11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r" fontAlgn="b"/>
                      <a:r>
                        <a:rPr lang="es-CO" sz="1100" b="0" i="0" u="none" strike="noStrike">
                          <a:solidFill>
                            <a:srgbClr val="000000"/>
                          </a:solidFill>
                          <a:effectLst/>
                          <a:latin typeface="Calibri" panose="020F0502020204030204" pitchFamily="34" charset="0"/>
                        </a:rPr>
                        <a:t>117</a:t>
                      </a:r>
                    </a:p>
                  </a:txBody>
                  <a:tcPr marL="0" marR="0" marT="0" marB="0" anchor="b">
                    <a:lnL>
                      <a:noFill/>
                    </a:lnL>
                    <a:lnR>
                      <a:noFill/>
                    </a:lnR>
                    <a:lnT>
                      <a:noFill/>
                    </a:lnT>
                    <a:lnB>
                      <a:noFill/>
                    </a:lnB>
                  </a:tcPr>
                </a:tc>
                <a:tc>
                  <a:txBody>
                    <a:bodyPr/>
                    <a:lstStyle/>
                    <a:p>
                      <a:pPr algn="l" fontAlgn="b"/>
                      <a:endParaRPr lang="es-CO" sz="11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r" fontAlgn="b"/>
                      <a:r>
                        <a:rPr lang="es-CO" sz="1100" b="0" i="0" u="none" strike="noStrike">
                          <a:solidFill>
                            <a:srgbClr val="000000"/>
                          </a:solidFill>
                          <a:effectLst/>
                          <a:latin typeface="Calibri" panose="020F0502020204030204" pitchFamily="34" charset="0"/>
                        </a:rPr>
                        <a:t>517</a:t>
                      </a:r>
                    </a:p>
                  </a:txBody>
                  <a:tcPr marL="0" marR="0" marT="0" marB="0" anchor="b">
                    <a:lnL>
                      <a:noFill/>
                    </a:lnL>
                    <a:lnR>
                      <a:noFill/>
                    </a:lnR>
                    <a:lnT>
                      <a:noFill/>
                    </a:lnT>
                    <a:lnB>
                      <a:noFill/>
                    </a:lnB>
                  </a:tcPr>
                </a:tc>
                <a:tc>
                  <a:txBody>
                    <a:bodyPr/>
                    <a:lstStyle/>
                    <a:p>
                      <a:pPr algn="l" fontAlgn="b"/>
                      <a:endParaRPr lang="es-CO" sz="11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r" fontAlgn="b"/>
                      <a:r>
                        <a:rPr lang="es-CO" sz="1100" b="0" i="0" u="none" strike="noStrike">
                          <a:solidFill>
                            <a:srgbClr val="000000"/>
                          </a:solidFill>
                          <a:effectLst/>
                          <a:latin typeface="Calibri" panose="020F0502020204030204" pitchFamily="34" charset="0"/>
                        </a:rPr>
                        <a:t>304</a:t>
                      </a:r>
                    </a:p>
                  </a:txBody>
                  <a:tcPr marL="0" marR="0" marT="0" marB="0" anchor="b">
                    <a:lnL>
                      <a:noFill/>
                    </a:lnL>
                    <a:lnR>
                      <a:noFill/>
                    </a:lnR>
                    <a:lnT>
                      <a:noFill/>
                    </a:lnT>
                    <a:lnB>
                      <a:noFill/>
                    </a:lnB>
                  </a:tcPr>
                </a:tc>
                <a:extLst>
                  <a:ext uri="{0D108BD9-81ED-4DB2-BD59-A6C34878D82A}">
                    <a16:rowId xmlns:a16="http://schemas.microsoft.com/office/drawing/2014/main" val="13007005"/>
                  </a:ext>
                </a:extLst>
              </a:tr>
              <a:tr h="225961">
                <a:tc>
                  <a:txBody>
                    <a:bodyPr/>
                    <a:lstStyle/>
                    <a:p>
                      <a:pPr algn="l" fontAlgn="b"/>
                      <a:r>
                        <a:rPr lang="es-CO" sz="1100" b="0" i="0" u="none" strike="noStrike">
                          <a:solidFill>
                            <a:srgbClr val="000000"/>
                          </a:solidFill>
                          <a:effectLst/>
                          <a:latin typeface="Calibri" panose="020F0502020204030204" pitchFamily="34" charset="0"/>
                        </a:rPr>
                        <a:t>OTROS GASTOS OPERACIONALES</a:t>
                      </a:r>
                    </a:p>
                  </a:txBody>
                  <a:tcPr marL="101177" marR="0" marT="0" marB="0" anchor="b">
                    <a:lnL>
                      <a:noFill/>
                    </a:lnL>
                    <a:lnR>
                      <a:noFill/>
                    </a:lnR>
                    <a:lnT>
                      <a:noFill/>
                    </a:lnT>
                    <a:lnB>
                      <a:noFill/>
                    </a:lnB>
                  </a:tcPr>
                </a:tc>
                <a:tc>
                  <a:txBody>
                    <a:bodyPr/>
                    <a:lstStyle/>
                    <a:p>
                      <a:pPr algn="ctr" fontAlgn="b"/>
                      <a:endParaRPr lang="es-CO" sz="1100" b="0" i="0" u="none" strike="noStrike">
                        <a:effectLst/>
                        <a:latin typeface="Calibri" panose="020F0502020204030204" pitchFamily="34" charset="0"/>
                      </a:endParaRPr>
                    </a:p>
                  </a:txBody>
                  <a:tcPr marL="0" marR="0" marT="0" marB="0" anchor="b">
                    <a:lnL>
                      <a:noFill/>
                    </a:lnL>
                    <a:lnR>
                      <a:noFill/>
                    </a:lnR>
                    <a:lnT>
                      <a:noFill/>
                    </a:lnT>
                    <a:lnB>
                      <a:noFill/>
                    </a:lnB>
                  </a:tcPr>
                </a:tc>
                <a:tc>
                  <a:txBody>
                    <a:bodyPr/>
                    <a:lstStyle/>
                    <a:p>
                      <a:pPr algn="ctr" fontAlgn="b"/>
                      <a:endParaRPr lang="es-CO" sz="1100" b="0" i="0" u="none" strike="noStrike">
                        <a:effectLst/>
                        <a:latin typeface="Calibri" panose="020F0502020204030204" pitchFamily="34" charset="0"/>
                      </a:endParaRPr>
                    </a:p>
                  </a:txBody>
                  <a:tcPr marL="0" marR="0" marT="0" marB="0" anchor="b">
                    <a:lnL>
                      <a:noFill/>
                    </a:lnL>
                    <a:lnR>
                      <a:noFill/>
                    </a:lnR>
                    <a:lnT>
                      <a:noFill/>
                    </a:lnT>
                    <a:lnB>
                      <a:noFill/>
                    </a:lnB>
                  </a:tcPr>
                </a:tc>
                <a:tc>
                  <a:txBody>
                    <a:bodyPr/>
                    <a:lstStyle/>
                    <a:p>
                      <a:pPr algn="r" fontAlgn="b"/>
                      <a:r>
                        <a:rPr lang="es-CO" sz="1100" b="0" i="0" u="none" strike="noStrike">
                          <a:solidFill>
                            <a:srgbClr val="000000"/>
                          </a:solidFill>
                          <a:effectLst/>
                          <a:latin typeface="Calibri" panose="020F0502020204030204" pitchFamily="34" charset="0"/>
                        </a:rPr>
                        <a:t>997</a:t>
                      </a:r>
                    </a:p>
                  </a:txBody>
                  <a:tcPr marL="0" marR="0" marT="0" marB="0" anchor="b">
                    <a:lnL>
                      <a:noFill/>
                    </a:lnL>
                    <a:lnR>
                      <a:noFill/>
                    </a:lnR>
                    <a:lnT>
                      <a:noFill/>
                    </a:lnT>
                    <a:lnB w="6350" cap="flat" cmpd="sng" algn="ctr">
                      <a:solidFill>
                        <a:srgbClr val="000000"/>
                      </a:solidFill>
                      <a:prstDash val="solid"/>
                      <a:round/>
                      <a:headEnd type="none" w="med" len="med"/>
                      <a:tailEnd type="none" w="med" len="med"/>
                    </a:lnB>
                    <a:solidFill>
                      <a:srgbClr val="FFFFFF"/>
                    </a:solidFill>
                  </a:tcPr>
                </a:tc>
                <a:tc>
                  <a:txBody>
                    <a:bodyPr/>
                    <a:lstStyle/>
                    <a:p>
                      <a:pPr algn="l" fontAlgn="b"/>
                      <a:endParaRPr lang="es-CO" sz="11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r" fontAlgn="b"/>
                      <a:r>
                        <a:rPr lang="es-CO" sz="1100" b="0" i="0" u="none" strike="noStrike">
                          <a:solidFill>
                            <a:srgbClr val="000000"/>
                          </a:solidFill>
                          <a:effectLst/>
                          <a:latin typeface="Calibri" panose="020F0502020204030204" pitchFamily="34" charset="0"/>
                        </a:rPr>
                        <a:t>794</a:t>
                      </a:r>
                    </a:p>
                  </a:txBody>
                  <a:tcPr marL="0" marR="0" marT="0"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s-CO" sz="11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r" fontAlgn="b"/>
                      <a:r>
                        <a:rPr lang="es-CO" sz="1100" b="0" i="0" u="none" strike="noStrike">
                          <a:solidFill>
                            <a:srgbClr val="000000"/>
                          </a:solidFill>
                          <a:effectLst/>
                          <a:latin typeface="Calibri" panose="020F0502020204030204" pitchFamily="34" charset="0"/>
                        </a:rPr>
                        <a:t>1,377</a:t>
                      </a:r>
                    </a:p>
                  </a:txBody>
                  <a:tcPr marL="0" marR="0" marT="0"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s-CO" sz="11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r" fontAlgn="b"/>
                      <a:r>
                        <a:rPr lang="es-CO" sz="1100" b="0" i="0" u="none" strike="noStrike">
                          <a:solidFill>
                            <a:srgbClr val="000000"/>
                          </a:solidFill>
                          <a:effectLst/>
                          <a:latin typeface="Calibri" panose="020F0502020204030204" pitchFamily="34" charset="0"/>
                        </a:rPr>
                        <a:t>26</a:t>
                      </a:r>
                    </a:p>
                  </a:txBody>
                  <a:tcPr marL="0" marR="0" marT="0"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s-CO" sz="11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r" fontAlgn="b"/>
                      <a:r>
                        <a:rPr lang="es-CO" sz="1100" b="0" i="0" u="none" strike="noStrike">
                          <a:solidFill>
                            <a:srgbClr val="000000"/>
                          </a:solidFill>
                          <a:effectLst/>
                          <a:latin typeface="Calibri" panose="020F0502020204030204" pitchFamily="34" charset="0"/>
                        </a:rPr>
                        <a:t>-28</a:t>
                      </a:r>
                    </a:p>
                  </a:txBody>
                  <a:tcPr marL="0" marR="0" marT="0" marB="0" anchor="b">
                    <a:lnL>
                      <a:noFill/>
                    </a:lnL>
                    <a:lnR>
                      <a:noFill/>
                    </a:lnR>
                    <a:lnT>
                      <a:noFill/>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548635320"/>
                  </a:ext>
                </a:extLst>
              </a:tr>
              <a:tr h="225961">
                <a:tc>
                  <a:txBody>
                    <a:bodyPr/>
                    <a:lstStyle/>
                    <a:p>
                      <a:pPr algn="l" fontAlgn="b"/>
                      <a:r>
                        <a:rPr lang="es-CO" sz="1100" b="1" i="0" u="none" strike="noStrike">
                          <a:solidFill>
                            <a:srgbClr val="000000"/>
                          </a:solidFill>
                          <a:effectLst/>
                          <a:latin typeface="Calibri" panose="020F0502020204030204" pitchFamily="34" charset="0"/>
                        </a:rPr>
                        <a:t>TOTAL GASTOS DE ADMINISTRACION</a:t>
                      </a:r>
                    </a:p>
                  </a:txBody>
                  <a:tcPr marL="0" marR="0" marT="0" marB="0" anchor="b">
                    <a:lnL>
                      <a:noFill/>
                    </a:lnL>
                    <a:lnR>
                      <a:noFill/>
                    </a:lnR>
                    <a:lnT>
                      <a:noFill/>
                    </a:lnT>
                    <a:lnB>
                      <a:noFill/>
                    </a:lnB>
                    <a:solidFill>
                      <a:srgbClr val="DBDBDB"/>
                    </a:solidFill>
                  </a:tcPr>
                </a:tc>
                <a:tc>
                  <a:txBody>
                    <a:bodyPr/>
                    <a:lstStyle/>
                    <a:p>
                      <a:pPr algn="ctr" fontAlgn="b"/>
                      <a:r>
                        <a:rPr lang="es-CO" sz="1100" b="0" i="0" u="none" strike="noStrike">
                          <a:effectLst/>
                          <a:latin typeface="Calibri" panose="020F0502020204030204" pitchFamily="34" charset="0"/>
                        </a:rPr>
                        <a:t> </a:t>
                      </a:r>
                    </a:p>
                  </a:txBody>
                  <a:tcPr marL="0" marR="0" marT="0" marB="0" anchor="b">
                    <a:lnL>
                      <a:noFill/>
                    </a:lnL>
                    <a:lnR>
                      <a:noFill/>
                    </a:lnR>
                    <a:lnT>
                      <a:noFill/>
                    </a:lnT>
                    <a:lnB>
                      <a:noFill/>
                    </a:lnB>
                    <a:solidFill>
                      <a:srgbClr val="DBDBDB"/>
                    </a:solidFill>
                  </a:tcPr>
                </a:tc>
                <a:tc>
                  <a:txBody>
                    <a:bodyPr/>
                    <a:lstStyle/>
                    <a:p>
                      <a:pPr algn="ctr" fontAlgn="b"/>
                      <a:r>
                        <a:rPr lang="es-CO" sz="1100" b="0" i="0" u="none" strike="noStrike">
                          <a:effectLst/>
                          <a:latin typeface="Calibri" panose="020F0502020204030204" pitchFamily="34" charset="0"/>
                        </a:rPr>
                        <a:t> </a:t>
                      </a:r>
                    </a:p>
                  </a:txBody>
                  <a:tcPr marL="0" marR="0" marT="0" marB="0" anchor="b">
                    <a:lnL>
                      <a:noFill/>
                    </a:lnL>
                    <a:lnR>
                      <a:noFill/>
                    </a:lnR>
                    <a:lnT>
                      <a:noFill/>
                    </a:lnT>
                    <a:lnB>
                      <a:noFill/>
                    </a:lnB>
                    <a:solidFill>
                      <a:srgbClr val="DBDBDB"/>
                    </a:solidFill>
                  </a:tcPr>
                </a:tc>
                <a:tc>
                  <a:txBody>
                    <a:bodyPr/>
                    <a:lstStyle/>
                    <a:p>
                      <a:pPr algn="r" fontAlgn="b"/>
                      <a:r>
                        <a:rPr lang="es-CO" sz="1100" b="1" i="0" u="none" strike="noStrike">
                          <a:solidFill>
                            <a:srgbClr val="000000"/>
                          </a:solidFill>
                          <a:effectLst/>
                          <a:latin typeface="Calibri" panose="020F0502020204030204" pitchFamily="34" charset="0"/>
                        </a:rPr>
                        <a:t>28,991</a:t>
                      </a:r>
                    </a:p>
                  </a:txBody>
                  <a:tcPr marL="0" marR="0" marT="0" marB="0" anchor="b">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DBDBDB"/>
                    </a:solidFill>
                  </a:tcPr>
                </a:tc>
                <a:tc>
                  <a:txBody>
                    <a:bodyPr/>
                    <a:lstStyle/>
                    <a:p>
                      <a:pPr algn="l" fontAlgn="b"/>
                      <a:r>
                        <a:rPr lang="es-CO" sz="1100" b="1" i="0" u="none" strike="noStrike">
                          <a:solidFill>
                            <a:srgbClr val="000000"/>
                          </a:solidFill>
                          <a:effectLst/>
                          <a:latin typeface="Calibri" panose="020F0502020204030204" pitchFamily="34" charset="0"/>
                        </a:rPr>
                        <a:t> </a:t>
                      </a:r>
                    </a:p>
                  </a:txBody>
                  <a:tcPr marL="0" marR="0" marT="0" marB="0" anchor="b">
                    <a:lnL>
                      <a:noFill/>
                    </a:lnL>
                    <a:lnR>
                      <a:noFill/>
                    </a:lnR>
                    <a:lnT>
                      <a:noFill/>
                    </a:lnT>
                    <a:lnB>
                      <a:noFill/>
                    </a:lnB>
                    <a:solidFill>
                      <a:srgbClr val="DBDBDB"/>
                    </a:solidFill>
                  </a:tcPr>
                </a:tc>
                <a:tc>
                  <a:txBody>
                    <a:bodyPr/>
                    <a:lstStyle/>
                    <a:p>
                      <a:pPr algn="r" fontAlgn="b"/>
                      <a:r>
                        <a:rPr lang="es-CO" sz="1100" b="1" i="0" u="none" strike="noStrike">
                          <a:solidFill>
                            <a:srgbClr val="000000"/>
                          </a:solidFill>
                          <a:effectLst/>
                          <a:latin typeface="Calibri" panose="020F0502020204030204" pitchFamily="34" charset="0"/>
                        </a:rPr>
                        <a:t>25,008</a:t>
                      </a:r>
                    </a:p>
                  </a:txBody>
                  <a:tcPr marL="0" marR="0" marT="0" marB="0" anchor="b">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DBDBDB"/>
                    </a:solidFill>
                  </a:tcPr>
                </a:tc>
                <a:tc>
                  <a:txBody>
                    <a:bodyPr/>
                    <a:lstStyle/>
                    <a:p>
                      <a:pPr algn="l" fontAlgn="b"/>
                      <a:r>
                        <a:rPr lang="es-CO" sz="1100" b="0" i="0" u="none" strike="noStrike">
                          <a:solidFill>
                            <a:srgbClr val="000000"/>
                          </a:solidFill>
                          <a:effectLst/>
                          <a:latin typeface="Calibri" panose="020F0502020204030204" pitchFamily="34" charset="0"/>
                        </a:rPr>
                        <a:t> </a:t>
                      </a:r>
                    </a:p>
                  </a:txBody>
                  <a:tcPr marL="0" marR="0" marT="0" marB="0" anchor="b">
                    <a:lnL>
                      <a:noFill/>
                    </a:lnL>
                    <a:lnR>
                      <a:noFill/>
                    </a:lnR>
                    <a:lnT>
                      <a:noFill/>
                    </a:lnT>
                    <a:lnB>
                      <a:noFill/>
                    </a:lnB>
                    <a:solidFill>
                      <a:srgbClr val="DBDBDB"/>
                    </a:solidFill>
                  </a:tcPr>
                </a:tc>
                <a:tc>
                  <a:txBody>
                    <a:bodyPr/>
                    <a:lstStyle/>
                    <a:p>
                      <a:pPr algn="r" fontAlgn="b"/>
                      <a:r>
                        <a:rPr lang="es-CO" sz="1100" b="1" i="0" u="none" strike="noStrike">
                          <a:solidFill>
                            <a:srgbClr val="000000"/>
                          </a:solidFill>
                          <a:effectLst/>
                          <a:latin typeface="Calibri" panose="020F0502020204030204" pitchFamily="34" charset="0"/>
                        </a:rPr>
                        <a:t>39,773</a:t>
                      </a:r>
                    </a:p>
                  </a:txBody>
                  <a:tcPr marL="0" marR="0" marT="0" marB="0" anchor="b">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DBDBDB"/>
                    </a:solidFill>
                  </a:tcPr>
                </a:tc>
                <a:tc>
                  <a:txBody>
                    <a:bodyPr/>
                    <a:lstStyle/>
                    <a:p>
                      <a:pPr algn="l" fontAlgn="b"/>
                      <a:r>
                        <a:rPr lang="es-CO" sz="1100" b="0" i="0" u="none" strike="noStrike">
                          <a:solidFill>
                            <a:srgbClr val="000000"/>
                          </a:solidFill>
                          <a:effectLst/>
                          <a:latin typeface="Calibri" panose="020F0502020204030204" pitchFamily="34" charset="0"/>
                        </a:rPr>
                        <a:t> </a:t>
                      </a:r>
                    </a:p>
                  </a:txBody>
                  <a:tcPr marL="0" marR="0" marT="0" marB="0" anchor="b">
                    <a:lnL>
                      <a:noFill/>
                    </a:lnL>
                    <a:lnR>
                      <a:noFill/>
                    </a:lnR>
                    <a:lnT>
                      <a:noFill/>
                    </a:lnT>
                    <a:lnB>
                      <a:noFill/>
                    </a:lnB>
                    <a:solidFill>
                      <a:srgbClr val="DBDBDB"/>
                    </a:solidFill>
                  </a:tcPr>
                </a:tc>
                <a:tc>
                  <a:txBody>
                    <a:bodyPr/>
                    <a:lstStyle/>
                    <a:p>
                      <a:pPr algn="r" fontAlgn="b"/>
                      <a:r>
                        <a:rPr lang="es-CO" sz="1100" b="1" i="0" u="none" strike="noStrike">
                          <a:solidFill>
                            <a:srgbClr val="000000"/>
                          </a:solidFill>
                          <a:effectLst/>
                          <a:latin typeface="Calibri" panose="020F0502020204030204" pitchFamily="34" charset="0"/>
                        </a:rPr>
                        <a:t>16</a:t>
                      </a:r>
                    </a:p>
                  </a:txBody>
                  <a:tcPr marL="0" marR="0" marT="0" marB="0" anchor="b">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DBDBDB"/>
                    </a:solidFill>
                  </a:tcPr>
                </a:tc>
                <a:tc>
                  <a:txBody>
                    <a:bodyPr/>
                    <a:lstStyle/>
                    <a:p>
                      <a:pPr algn="l" fontAlgn="b"/>
                      <a:r>
                        <a:rPr lang="es-CO" sz="1100" b="1" i="0" u="none" strike="noStrike">
                          <a:solidFill>
                            <a:srgbClr val="000000"/>
                          </a:solidFill>
                          <a:effectLst/>
                          <a:latin typeface="Calibri" panose="020F0502020204030204" pitchFamily="34" charset="0"/>
                        </a:rPr>
                        <a:t> </a:t>
                      </a:r>
                    </a:p>
                  </a:txBody>
                  <a:tcPr marL="0" marR="0" marT="0" marB="0" anchor="b">
                    <a:lnL>
                      <a:noFill/>
                    </a:lnL>
                    <a:lnR>
                      <a:noFill/>
                    </a:lnR>
                    <a:lnT>
                      <a:noFill/>
                    </a:lnT>
                    <a:lnB>
                      <a:noFill/>
                    </a:lnB>
                    <a:solidFill>
                      <a:srgbClr val="DBDBDB"/>
                    </a:solidFill>
                  </a:tcPr>
                </a:tc>
                <a:tc>
                  <a:txBody>
                    <a:bodyPr/>
                    <a:lstStyle/>
                    <a:p>
                      <a:pPr algn="r" fontAlgn="b"/>
                      <a:r>
                        <a:rPr lang="es-CO" sz="1100" b="1" i="0" u="none" strike="noStrike">
                          <a:solidFill>
                            <a:srgbClr val="000000"/>
                          </a:solidFill>
                          <a:effectLst/>
                          <a:latin typeface="Calibri" panose="020F0502020204030204" pitchFamily="34" charset="0"/>
                        </a:rPr>
                        <a:t>-27</a:t>
                      </a:r>
                    </a:p>
                  </a:txBody>
                  <a:tcPr marL="0" marR="0" marT="0" marB="0" anchor="b">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DBDBDB"/>
                    </a:solidFill>
                  </a:tcPr>
                </a:tc>
                <a:extLst>
                  <a:ext uri="{0D108BD9-81ED-4DB2-BD59-A6C34878D82A}">
                    <a16:rowId xmlns:a16="http://schemas.microsoft.com/office/drawing/2014/main" val="1932304379"/>
                  </a:ext>
                </a:extLst>
              </a:tr>
              <a:tr h="161882">
                <a:tc>
                  <a:txBody>
                    <a:bodyPr/>
                    <a:lstStyle/>
                    <a:p>
                      <a:pPr algn="l" fontAlgn="b"/>
                      <a:endParaRPr lang="es-CO" sz="1100" b="1"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ctr" fontAlgn="b"/>
                      <a:endParaRPr lang="es-CO" sz="1100" b="0" i="0" u="none" strike="noStrike">
                        <a:effectLst/>
                        <a:latin typeface="Calibri" panose="020F0502020204030204" pitchFamily="34" charset="0"/>
                      </a:endParaRPr>
                    </a:p>
                  </a:txBody>
                  <a:tcPr marL="0" marR="0" marT="0" marB="0" anchor="b">
                    <a:lnL>
                      <a:noFill/>
                    </a:lnL>
                    <a:lnR>
                      <a:noFill/>
                    </a:lnR>
                    <a:lnT>
                      <a:noFill/>
                    </a:lnT>
                    <a:lnB>
                      <a:noFill/>
                    </a:lnB>
                  </a:tcPr>
                </a:tc>
                <a:tc>
                  <a:txBody>
                    <a:bodyPr/>
                    <a:lstStyle/>
                    <a:p>
                      <a:pPr algn="ctr" fontAlgn="b"/>
                      <a:endParaRPr lang="es-CO" sz="1100" b="0" i="0" u="none" strike="noStrike">
                        <a:effectLst/>
                        <a:latin typeface="Calibri" panose="020F0502020204030204" pitchFamily="34" charset="0"/>
                      </a:endParaRPr>
                    </a:p>
                  </a:txBody>
                  <a:tcPr marL="0" marR="0" marT="0" marB="0" anchor="b">
                    <a:lnL>
                      <a:noFill/>
                    </a:lnL>
                    <a:lnR>
                      <a:noFill/>
                    </a:lnR>
                    <a:lnT>
                      <a:noFill/>
                    </a:lnT>
                    <a:lnB>
                      <a:noFill/>
                    </a:lnB>
                  </a:tcPr>
                </a:tc>
                <a:tc>
                  <a:txBody>
                    <a:bodyPr/>
                    <a:lstStyle/>
                    <a:p>
                      <a:pPr algn="l" fontAlgn="b"/>
                      <a:endParaRPr lang="es-CO" sz="1100" b="0" i="0" u="none" strike="noStrike">
                        <a:effectLst/>
                        <a:latin typeface="Calibri" panose="020F0502020204030204" pitchFamily="34" charset="0"/>
                      </a:endParaRPr>
                    </a:p>
                  </a:txBody>
                  <a:tcPr marL="0" marR="0" marT="0" marB="0" anchor="b">
                    <a:lnL>
                      <a:noFill/>
                    </a:lnL>
                    <a:lnR>
                      <a:noFill/>
                    </a:lnR>
                    <a:lnT w="25400" cap="flat" cmpd="dbl" algn="ctr">
                      <a:solidFill>
                        <a:srgbClr val="000000"/>
                      </a:solidFill>
                      <a:prstDash val="solid"/>
                      <a:round/>
                      <a:headEnd type="none" w="med" len="med"/>
                      <a:tailEnd type="none" w="med" len="med"/>
                    </a:lnT>
                    <a:lnB>
                      <a:noFill/>
                    </a:lnB>
                  </a:tcPr>
                </a:tc>
                <a:tc>
                  <a:txBody>
                    <a:bodyPr/>
                    <a:lstStyle/>
                    <a:p>
                      <a:pPr algn="l" fontAlgn="b"/>
                      <a:endParaRPr lang="es-CO" sz="1100" b="0" i="0" u="none" strike="noStrike">
                        <a:effectLst/>
                        <a:latin typeface="Calibri" panose="020F0502020204030204" pitchFamily="34" charset="0"/>
                      </a:endParaRPr>
                    </a:p>
                  </a:txBody>
                  <a:tcPr marL="0" marR="0" marT="0" marB="0" anchor="b">
                    <a:lnL>
                      <a:noFill/>
                    </a:lnL>
                    <a:lnR>
                      <a:noFill/>
                    </a:lnR>
                    <a:lnT>
                      <a:noFill/>
                    </a:lnT>
                    <a:lnB>
                      <a:noFill/>
                    </a:lnB>
                  </a:tcPr>
                </a:tc>
                <a:tc>
                  <a:txBody>
                    <a:bodyPr/>
                    <a:lstStyle/>
                    <a:p>
                      <a:pPr algn="l" fontAlgn="b"/>
                      <a:endParaRPr lang="es-CO" sz="1100" b="0" i="0" u="none" strike="noStrike">
                        <a:effectLst/>
                        <a:latin typeface="Calibri" panose="020F0502020204030204" pitchFamily="34" charset="0"/>
                      </a:endParaRPr>
                    </a:p>
                  </a:txBody>
                  <a:tcPr marL="0" marR="0" marT="0" marB="0" anchor="b">
                    <a:lnL>
                      <a:noFill/>
                    </a:lnL>
                    <a:lnR>
                      <a:noFill/>
                    </a:lnR>
                    <a:lnT w="25400" cap="flat" cmpd="dbl" algn="ctr">
                      <a:solidFill>
                        <a:srgbClr val="000000"/>
                      </a:solidFill>
                      <a:prstDash val="solid"/>
                      <a:round/>
                      <a:headEnd type="none" w="med" len="med"/>
                      <a:tailEnd type="none" w="med" len="med"/>
                    </a:lnT>
                    <a:lnB>
                      <a:noFill/>
                    </a:lnB>
                  </a:tcPr>
                </a:tc>
                <a:tc>
                  <a:txBody>
                    <a:bodyPr/>
                    <a:lstStyle/>
                    <a:p>
                      <a:pPr algn="l" fontAlgn="b"/>
                      <a:endParaRPr lang="es-CO" sz="1100" b="0" i="0" u="none" strike="noStrike">
                        <a:effectLst/>
                        <a:latin typeface="Calibri" panose="020F0502020204030204" pitchFamily="34" charset="0"/>
                      </a:endParaRPr>
                    </a:p>
                  </a:txBody>
                  <a:tcPr marL="0" marR="0" marT="0" marB="0" anchor="b">
                    <a:lnL>
                      <a:noFill/>
                    </a:lnL>
                    <a:lnR>
                      <a:noFill/>
                    </a:lnR>
                    <a:lnT>
                      <a:noFill/>
                    </a:lnT>
                    <a:lnB>
                      <a:noFill/>
                    </a:lnB>
                  </a:tcPr>
                </a:tc>
                <a:tc>
                  <a:txBody>
                    <a:bodyPr/>
                    <a:lstStyle/>
                    <a:p>
                      <a:pPr algn="l" fontAlgn="b"/>
                      <a:endParaRPr lang="es-CO" sz="1100" b="0" i="0" u="none" strike="noStrike">
                        <a:effectLst/>
                        <a:latin typeface="Calibri" panose="020F0502020204030204" pitchFamily="34" charset="0"/>
                      </a:endParaRPr>
                    </a:p>
                  </a:txBody>
                  <a:tcPr marL="0" marR="0" marT="0" marB="0" anchor="b">
                    <a:lnL>
                      <a:noFill/>
                    </a:lnL>
                    <a:lnR>
                      <a:noFill/>
                    </a:lnR>
                    <a:lnT w="25400" cap="flat" cmpd="dbl" algn="ctr">
                      <a:solidFill>
                        <a:srgbClr val="000000"/>
                      </a:solidFill>
                      <a:prstDash val="solid"/>
                      <a:round/>
                      <a:headEnd type="none" w="med" len="med"/>
                      <a:tailEnd type="none" w="med" len="med"/>
                    </a:lnT>
                    <a:lnB>
                      <a:noFill/>
                    </a:lnB>
                  </a:tcPr>
                </a:tc>
                <a:tc>
                  <a:txBody>
                    <a:bodyPr/>
                    <a:lstStyle/>
                    <a:p>
                      <a:pPr algn="l" fontAlgn="b"/>
                      <a:endParaRPr lang="es-CO" sz="1100" b="0" i="0" u="none" strike="noStrike">
                        <a:effectLst/>
                        <a:latin typeface="Calibri" panose="020F0502020204030204" pitchFamily="34" charset="0"/>
                      </a:endParaRPr>
                    </a:p>
                  </a:txBody>
                  <a:tcPr marL="0" marR="0" marT="0" marB="0" anchor="b">
                    <a:lnL>
                      <a:noFill/>
                    </a:lnL>
                    <a:lnR>
                      <a:noFill/>
                    </a:lnR>
                    <a:lnT>
                      <a:noFill/>
                    </a:lnT>
                    <a:lnB>
                      <a:noFill/>
                    </a:lnB>
                  </a:tcPr>
                </a:tc>
                <a:tc>
                  <a:txBody>
                    <a:bodyPr/>
                    <a:lstStyle/>
                    <a:p>
                      <a:pPr algn="l" fontAlgn="b"/>
                      <a:endParaRPr lang="es-CO" sz="1100" b="0" i="0" u="none" strike="noStrike">
                        <a:effectLst/>
                        <a:latin typeface="Calibri" panose="020F0502020204030204" pitchFamily="34" charset="0"/>
                      </a:endParaRPr>
                    </a:p>
                  </a:txBody>
                  <a:tcPr marL="0" marR="0" marT="0" marB="0" anchor="b">
                    <a:lnL>
                      <a:noFill/>
                    </a:lnL>
                    <a:lnR>
                      <a:noFill/>
                    </a:lnR>
                    <a:lnT w="25400" cap="flat" cmpd="dbl" algn="ctr">
                      <a:solidFill>
                        <a:srgbClr val="000000"/>
                      </a:solidFill>
                      <a:prstDash val="solid"/>
                      <a:round/>
                      <a:headEnd type="none" w="med" len="med"/>
                      <a:tailEnd type="none" w="med" len="med"/>
                    </a:lnT>
                    <a:lnB>
                      <a:noFill/>
                    </a:lnB>
                  </a:tcPr>
                </a:tc>
                <a:tc>
                  <a:txBody>
                    <a:bodyPr/>
                    <a:lstStyle/>
                    <a:p>
                      <a:pPr algn="l" fontAlgn="b"/>
                      <a:endParaRPr lang="es-CO" sz="1100" b="0" i="0" u="none" strike="noStrike">
                        <a:effectLst/>
                        <a:latin typeface="Calibri" panose="020F0502020204030204" pitchFamily="34" charset="0"/>
                      </a:endParaRPr>
                    </a:p>
                  </a:txBody>
                  <a:tcPr marL="0" marR="0" marT="0" marB="0" anchor="b">
                    <a:lnL>
                      <a:noFill/>
                    </a:lnL>
                    <a:lnR>
                      <a:noFill/>
                    </a:lnR>
                    <a:lnT>
                      <a:noFill/>
                    </a:lnT>
                    <a:lnB>
                      <a:noFill/>
                    </a:lnB>
                  </a:tcPr>
                </a:tc>
                <a:tc>
                  <a:txBody>
                    <a:bodyPr/>
                    <a:lstStyle/>
                    <a:p>
                      <a:pPr algn="l" fontAlgn="b"/>
                      <a:endParaRPr lang="es-CO" sz="1100" b="0" i="0" u="none" strike="noStrike">
                        <a:effectLst/>
                        <a:latin typeface="Calibri" panose="020F0502020204030204" pitchFamily="34" charset="0"/>
                      </a:endParaRPr>
                    </a:p>
                  </a:txBody>
                  <a:tcPr marL="0" marR="0" marT="0" marB="0" anchor="b">
                    <a:lnL>
                      <a:noFill/>
                    </a:lnL>
                    <a:lnR>
                      <a:noFill/>
                    </a:lnR>
                    <a:lnT w="25400" cap="flat" cmpd="dbl"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183096944"/>
                  </a:ext>
                </a:extLst>
              </a:tr>
              <a:tr h="225961">
                <a:tc>
                  <a:txBody>
                    <a:bodyPr/>
                    <a:lstStyle/>
                    <a:p>
                      <a:pPr algn="l" fontAlgn="b"/>
                      <a:r>
                        <a:rPr lang="es-CO" sz="1100" b="1" i="0" u="none" strike="noStrike">
                          <a:solidFill>
                            <a:srgbClr val="000000"/>
                          </a:solidFill>
                          <a:effectLst/>
                          <a:latin typeface="Calibri" panose="020F0502020204030204" pitchFamily="34" charset="0"/>
                        </a:rPr>
                        <a:t>RESULTADO DEL PERIODO ANTES DE IMPUESTOS</a:t>
                      </a:r>
                    </a:p>
                  </a:txBody>
                  <a:tcPr marL="0" marR="0" marT="0" marB="0" anchor="b">
                    <a:lnL>
                      <a:noFill/>
                    </a:lnL>
                    <a:lnR>
                      <a:noFill/>
                    </a:lnR>
                    <a:lnT>
                      <a:noFill/>
                    </a:lnT>
                    <a:lnB>
                      <a:noFill/>
                    </a:lnB>
                    <a:solidFill>
                      <a:srgbClr val="DBDBDB"/>
                    </a:solidFill>
                  </a:tcPr>
                </a:tc>
                <a:tc>
                  <a:txBody>
                    <a:bodyPr/>
                    <a:lstStyle/>
                    <a:p>
                      <a:pPr algn="ctr" fontAlgn="b"/>
                      <a:r>
                        <a:rPr lang="es-CO" sz="1100" b="0" i="0" u="none" strike="noStrike">
                          <a:effectLst/>
                          <a:latin typeface="Calibri" panose="020F0502020204030204" pitchFamily="34" charset="0"/>
                        </a:rPr>
                        <a:t> </a:t>
                      </a:r>
                    </a:p>
                  </a:txBody>
                  <a:tcPr marL="0" marR="0" marT="0" marB="0" anchor="b">
                    <a:lnL>
                      <a:noFill/>
                    </a:lnL>
                    <a:lnR>
                      <a:noFill/>
                    </a:lnR>
                    <a:lnT>
                      <a:noFill/>
                    </a:lnT>
                    <a:lnB>
                      <a:noFill/>
                    </a:lnB>
                    <a:solidFill>
                      <a:srgbClr val="DBDBDB"/>
                    </a:solidFill>
                  </a:tcPr>
                </a:tc>
                <a:tc>
                  <a:txBody>
                    <a:bodyPr/>
                    <a:lstStyle/>
                    <a:p>
                      <a:pPr algn="ctr" fontAlgn="b"/>
                      <a:r>
                        <a:rPr lang="es-CO" sz="1100" b="0" i="0" u="none" strike="noStrike">
                          <a:effectLst/>
                          <a:latin typeface="Calibri" panose="020F0502020204030204" pitchFamily="34" charset="0"/>
                        </a:rPr>
                        <a:t> </a:t>
                      </a:r>
                    </a:p>
                  </a:txBody>
                  <a:tcPr marL="0" marR="0" marT="0" marB="0" anchor="b">
                    <a:lnL>
                      <a:noFill/>
                    </a:lnL>
                    <a:lnR>
                      <a:noFill/>
                    </a:lnR>
                    <a:lnT>
                      <a:noFill/>
                    </a:lnT>
                    <a:lnB>
                      <a:noFill/>
                    </a:lnB>
                    <a:solidFill>
                      <a:srgbClr val="DBDBDB"/>
                    </a:solidFill>
                  </a:tcPr>
                </a:tc>
                <a:tc>
                  <a:txBody>
                    <a:bodyPr/>
                    <a:lstStyle/>
                    <a:p>
                      <a:pPr algn="r" fontAlgn="b"/>
                      <a:r>
                        <a:rPr lang="es-CO" sz="1100" b="0" i="0" u="none" strike="noStrike">
                          <a:solidFill>
                            <a:srgbClr val="000000"/>
                          </a:solidFill>
                          <a:effectLst/>
                          <a:latin typeface="Calibri" panose="020F0502020204030204" pitchFamily="34" charset="0"/>
                        </a:rPr>
                        <a:t>3,159</a:t>
                      </a:r>
                    </a:p>
                  </a:txBody>
                  <a:tcPr marL="0" marR="0" marT="0" marB="0" anchor="b">
                    <a:lnL>
                      <a:noFill/>
                    </a:lnL>
                    <a:lnR>
                      <a:noFill/>
                    </a:lnR>
                    <a:lnT>
                      <a:noFill/>
                    </a:lnT>
                    <a:lnB>
                      <a:noFill/>
                    </a:lnB>
                    <a:solidFill>
                      <a:srgbClr val="DBDBDB"/>
                    </a:solidFill>
                  </a:tcPr>
                </a:tc>
                <a:tc>
                  <a:txBody>
                    <a:bodyPr/>
                    <a:lstStyle/>
                    <a:p>
                      <a:pPr algn="l" fontAlgn="b"/>
                      <a:r>
                        <a:rPr lang="es-CO" sz="1100" b="0" i="0" u="none" strike="noStrike">
                          <a:solidFill>
                            <a:srgbClr val="000000"/>
                          </a:solidFill>
                          <a:effectLst/>
                          <a:latin typeface="Calibri" panose="020F0502020204030204" pitchFamily="34" charset="0"/>
                        </a:rPr>
                        <a:t> </a:t>
                      </a:r>
                    </a:p>
                  </a:txBody>
                  <a:tcPr marL="0" marR="0" marT="0" marB="0" anchor="b">
                    <a:lnL>
                      <a:noFill/>
                    </a:lnL>
                    <a:lnR>
                      <a:noFill/>
                    </a:lnR>
                    <a:lnT>
                      <a:noFill/>
                    </a:lnT>
                    <a:lnB>
                      <a:noFill/>
                    </a:lnB>
                    <a:solidFill>
                      <a:srgbClr val="DBDBDB"/>
                    </a:solidFill>
                  </a:tcPr>
                </a:tc>
                <a:tc>
                  <a:txBody>
                    <a:bodyPr/>
                    <a:lstStyle/>
                    <a:p>
                      <a:pPr algn="r" fontAlgn="b"/>
                      <a:r>
                        <a:rPr lang="es-CO" sz="1100" b="0" i="0" u="none" strike="noStrike">
                          <a:solidFill>
                            <a:srgbClr val="000000"/>
                          </a:solidFill>
                          <a:effectLst/>
                          <a:latin typeface="Calibri" panose="020F0502020204030204" pitchFamily="34" charset="0"/>
                        </a:rPr>
                        <a:t>415</a:t>
                      </a:r>
                    </a:p>
                  </a:txBody>
                  <a:tcPr marL="0" marR="0" marT="0" marB="0" anchor="b">
                    <a:lnL>
                      <a:noFill/>
                    </a:lnL>
                    <a:lnR>
                      <a:noFill/>
                    </a:lnR>
                    <a:lnT>
                      <a:noFill/>
                    </a:lnT>
                    <a:lnB>
                      <a:noFill/>
                    </a:lnB>
                    <a:solidFill>
                      <a:srgbClr val="DBDBDB"/>
                    </a:solidFill>
                  </a:tcPr>
                </a:tc>
                <a:tc>
                  <a:txBody>
                    <a:bodyPr/>
                    <a:lstStyle/>
                    <a:p>
                      <a:pPr algn="l" fontAlgn="b"/>
                      <a:r>
                        <a:rPr lang="es-CO" sz="1100" b="0" i="0" u="none" strike="noStrike">
                          <a:solidFill>
                            <a:srgbClr val="000000"/>
                          </a:solidFill>
                          <a:effectLst/>
                          <a:latin typeface="Calibri" panose="020F0502020204030204" pitchFamily="34" charset="0"/>
                        </a:rPr>
                        <a:t> </a:t>
                      </a:r>
                    </a:p>
                  </a:txBody>
                  <a:tcPr marL="0" marR="0" marT="0" marB="0" anchor="b">
                    <a:lnL>
                      <a:noFill/>
                    </a:lnL>
                    <a:lnR>
                      <a:noFill/>
                    </a:lnR>
                    <a:lnT>
                      <a:noFill/>
                    </a:lnT>
                    <a:lnB>
                      <a:noFill/>
                    </a:lnB>
                    <a:solidFill>
                      <a:srgbClr val="DBDBDB"/>
                    </a:solidFill>
                  </a:tcPr>
                </a:tc>
                <a:tc>
                  <a:txBody>
                    <a:bodyPr/>
                    <a:lstStyle/>
                    <a:p>
                      <a:pPr algn="r" fontAlgn="b"/>
                      <a:r>
                        <a:rPr lang="es-CO" sz="1100" b="0" i="0" u="none" strike="noStrike">
                          <a:solidFill>
                            <a:srgbClr val="000000"/>
                          </a:solidFill>
                          <a:effectLst/>
                          <a:latin typeface="Calibri" panose="020F0502020204030204" pitchFamily="34" charset="0"/>
                        </a:rPr>
                        <a:t>597</a:t>
                      </a:r>
                    </a:p>
                  </a:txBody>
                  <a:tcPr marL="0" marR="0" marT="0" marB="0" anchor="b">
                    <a:lnL>
                      <a:noFill/>
                    </a:lnL>
                    <a:lnR>
                      <a:noFill/>
                    </a:lnR>
                    <a:lnT>
                      <a:noFill/>
                    </a:lnT>
                    <a:lnB>
                      <a:noFill/>
                    </a:lnB>
                    <a:solidFill>
                      <a:srgbClr val="DBDBDB"/>
                    </a:solidFill>
                  </a:tcPr>
                </a:tc>
                <a:tc>
                  <a:txBody>
                    <a:bodyPr/>
                    <a:lstStyle/>
                    <a:p>
                      <a:pPr algn="l" fontAlgn="b"/>
                      <a:r>
                        <a:rPr lang="es-CO" sz="1100" b="0" i="0" u="none" strike="noStrike">
                          <a:solidFill>
                            <a:srgbClr val="000000"/>
                          </a:solidFill>
                          <a:effectLst/>
                          <a:latin typeface="Calibri" panose="020F0502020204030204" pitchFamily="34" charset="0"/>
                        </a:rPr>
                        <a:t> </a:t>
                      </a:r>
                    </a:p>
                  </a:txBody>
                  <a:tcPr marL="0" marR="0" marT="0" marB="0" anchor="b">
                    <a:lnL>
                      <a:noFill/>
                    </a:lnL>
                    <a:lnR>
                      <a:noFill/>
                    </a:lnR>
                    <a:lnT>
                      <a:noFill/>
                    </a:lnT>
                    <a:lnB>
                      <a:noFill/>
                    </a:lnB>
                    <a:solidFill>
                      <a:srgbClr val="DBDBDB"/>
                    </a:solidFill>
                  </a:tcPr>
                </a:tc>
                <a:tc>
                  <a:txBody>
                    <a:bodyPr/>
                    <a:lstStyle/>
                    <a:p>
                      <a:pPr algn="r" fontAlgn="b"/>
                      <a:r>
                        <a:rPr lang="es-CO" sz="1100" b="0" i="0" u="none" strike="noStrike">
                          <a:solidFill>
                            <a:srgbClr val="000000"/>
                          </a:solidFill>
                          <a:effectLst/>
                          <a:latin typeface="Calibri" panose="020F0502020204030204" pitchFamily="34" charset="0"/>
                        </a:rPr>
                        <a:t>662</a:t>
                      </a:r>
                    </a:p>
                  </a:txBody>
                  <a:tcPr marL="0" marR="0" marT="0" marB="0" anchor="b">
                    <a:lnL>
                      <a:noFill/>
                    </a:lnL>
                    <a:lnR>
                      <a:noFill/>
                    </a:lnR>
                    <a:lnT>
                      <a:noFill/>
                    </a:lnT>
                    <a:lnB>
                      <a:noFill/>
                    </a:lnB>
                    <a:solidFill>
                      <a:srgbClr val="DBDBDB"/>
                    </a:solidFill>
                  </a:tcPr>
                </a:tc>
                <a:tc>
                  <a:txBody>
                    <a:bodyPr/>
                    <a:lstStyle/>
                    <a:p>
                      <a:pPr algn="l" fontAlgn="b"/>
                      <a:r>
                        <a:rPr lang="es-CO" sz="1100" b="0" i="0" u="none" strike="noStrike">
                          <a:solidFill>
                            <a:srgbClr val="000000"/>
                          </a:solidFill>
                          <a:effectLst/>
                          <a:latin typeface="Calibri" panose="020F0502020204030204" pitchFamily="34" charset="0"/>
                        </a:rPr>
                        <a:t> </a:t>
                      </a:r>
                    </a:p>
                  </a:txBody>
                  <a:tcPr marL="0" marR="0" marT="0" marB="0" anchor="b">
                    <a:lnL>
                      <a:noFill/>
                    </a:lnL>
                    <a:lnR>
                      <a:noFill/>
                    </a:lnR>
                    <a:lnT>
                      <a:noFill/>
                    </a:lnT>
                    <a:lnB>
                      <a:noFill/>
                    </a:lnB>
                    <a:solidFill>
                      <a:srgbClr val="DBDBDB"/>
                    </a:solidFill>
                  </a:tcPr>
                </a:tc>
                <a:tc>
                  <a:txBody>
                    <a:bodyPr/>
                    <a:lstStyle/>
                    <a:p>
                      <a:pPr algn="r" fontAlgn="b"/>
                      <a:r>
                        <a:rPr lang="es-CO" sz="1100" b="0" i="0" u="none" strike="noStrike">
                          <a:solidFill>
                            <a:srgbClr val="000000"/>
                          </a:solidFill>
                          <a:effectLst/>
                          <a:latin typeface="Calibri" panose="020F0502020204030204" pitchFamily="34" charset="0"/>
                        </a:rPr>
                        <a:t>429</a:t>
                      </a:r>
                    </a:p>
                  </a:txBody>
                  <a:tcPr marL="0" marR="0" marT="0" marB="0" anchor="b">
                    <a:lnL>
                      <a:noFill/>
                    </a:lnL>
                    <a:lnR>
                      <a:noFill/>
                    </a:lnR>
                    <a:lnT>
                      <a:noFill/>
                    </a:lnT>
                    <a:lnB>
                      <a:noFill/>
                    </a:lnB>
                    <a:solidFill>
                      <a:srgbClr val="DBDBDB"/>
                    </a:solidFill>
                  </a:tcPr>
                </a:tc>
                <a:extLst>
                  <a:ext uri="{0D108BD9-81ED-4DB2-BD59-A6C34878D82A}">
                    <a16:rowId xmlns:a16="http://schemas.microsoft.com/office/drawing/2014/main" val="3433123532"/>
                  </a:ext>
                </a:extLst>
              </a:tr>
              <a:tr h="175373">
                <a:tc>
                  <a:txBody>
                    <a:bodyPr/>
                    <a:lstStyle/>
                    <a:p>
                      <a:pPr algn="l" fontAlgn="b"/>
                      <a:r>
                        <a:rPr lang="es-CO" sz="1100" b="0" i="0" u="none" strike="noStrike">
                          <a:solidFill>
                            <a:srgbClr val="000000"/>
                          </a:solidFill>
                          <a:effectLst/>
                          <a:latin typeface="Calibri" panose="020F0502020204030204" pitchFamily="34" charset="0"/>
                        </a:rPr>
                        <a:t>IMPUESTO SOBRE LA RENTA Y COMPLEM.</a:t>
                      </a:r>
                    </a:p>
                  </a:txBody>
                  <a:tcPr marL="101177" marR="0" marT="0" marB="0" anchor="b">
                    <a:lnL>
                      <a:noFill/>
                    </a:lnL>
                    <a:lnR>
                      <a:noFill/>
                    </a:lnR>
                    <a:lnT>
                      <a:noFill/>
                    </a:lnT>
                    <a:lnB>
                      <a:noFill/>
                    </a:lnB>
                  </a:tcPr>
                </a:tc>
                <a:tc>
                  <a:txBody>
                    <a:bodyPr/>
                    <a:lstStyle/>
                    <a:p>
                      <a:pPr algn="ctr" fontAlgn="b"/>
                      <a:endParaRPr lang="es-CO" sz="1100" b="0" i="0" u="none" strike="noStrike">
                        <a:effectLst/>
                        <a:latin typeface="Calibri" panose="020F0502020204030204" pitchFamily="34" charset="0"/>
                      </a:endParaRPr>
                    </a:p>
                  </a:txBody>
                  <a:tcPr marL="0" marR="0" marT="0" marB="0" anchor="b">
                    <a:lnL>
                      <a:noFill/>
                    </a:lnL>
                    <a:lnR>
                      <a:noFill/>
                    </a:lnR>
                    <a:lnT>
                      <a:noFill/>
                    </a:lnT>
                    <a:lnB>
                      <a:noFill/>
                    </a:lnB>
                  </a:tcPr>
                </a:tc>
                <a:tc>
                  <a:txBody>
                    <a:bodyPr/>
                    <a:lstStyle/>
                    <a:p>
                      <a:pPr algn="ctr" fontAlgn="b"/>
                      <a:endParaRPr lang="es-CO" sz="1100" b="0" i="0" u="none" strike="noStrike">
                        <a:effectLst/>
                        <a:latin typeface="Calibri" panose="020F0502020204030204" pitchFamily="34" charset="0"/>
                      </a:endParaRPr>
                    </a:p>
                  </a:txBody>
                  <a:tcPr marL="0" marR="0" marT="0" marB="0" anchor="b">
                    <a:lnL>
                      <a:noFill/>
                    </a:lnL>
                    <a:lnR>
                      <a:noFill/>
                    </a:lnR>
                    <a:lnT>
                      <a:noFill/>
                    </a:lnT>
                    <a:lnB>
                      <a:noFill/>
                    </a:lnB>
                  </a:tcPr>
                </a:tc>
                <a:tc>
                  <a:txBody>
                    <a:bodyPr/>
                    <a:lstStyle/>
                    <a:p>
                      <a:pPr algn="r" fontAlgn="b"/>
                      <a:r>
                        <a:rPr lang="es-CO" sz="1100" b="0" i="0" u="none" strike="noStrike">
                          <a:solidFill>
                            <a:srgbClr val="000000"/>
                          </a:solidFill>
                          <a:effectLst/>
                          <a:latin typeface="Calibri" panose="020F0502020204030204" pitchFamily="34" charset="0"/>
                        </a:rPr>
                        <a:t>840</a:t>
                      </a:r>
                    </a:p>
                  </a:txBody>
                  <a:tcPr marL="0" marR="0" marT="0"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s-CO" sz="1100" b="0" i="0" u="none" strike="noStrike">
                        <a:effectLst/>
                        <a:latin typeface="Calibri" panose="020F0502020204030204" pitchFamily="34" charset="0"/>
                      </a:endParaRPr>
                    </a:p>
                  </a:txBody>
                  <a:tcPr marL="0" marR="0" marT="0" marB="0" anchor="b">
                    <a:lnL>
                      <a:noFill/>
                    </a:lnL>
                    <a:lnR>
                      <a:noFill/>
                    </a:lnR>
                    <a:lnT>
                      <a:noFill/>
                    </a:lnT>
                    <a:lnB>
                      <a:noFill/>
                    </a:lnB>
                  </a:tcPr>
                </a:tc>
                <a:tc>
                  <a:txBody>
                    <a:bodyPr/>
                    <a:lstStyle/>
                    <a:p>
                      <a:pPr algn="r" fontAlgn="b"/>
                      <a:r>
                        <a:rPr lang="es-CO" sz="1100" b="0" i="0" u="none" strike="noStrike">
                          <a:solidFill>
                            <a:srgbClr val="000000"/>
                          </a:solidFill>
                          <a:effectLst/>
                          <a:latin typeface="Calibri" panose="020F0502020204030204" pitchFamily="34" charset="0"/>
                        </a:rPr>
                        <a:t>146</a:t>
                      </a:r>
                    </a:p>
                  </a:txBody>
                  <a:tcPr marL="0" marR="0" marT="0"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s-CO" sz="1100" b="0" i="0" u="none" strike="noStrike">
                        <a:effectLst/>
                        <a:latin typeface="Calibri" panose="020F0502020204030204" pitchFamily="34" charset="0"/>
                      </a:endParaRPr>
                    </a:p>
                  </a:txBody>
                  <a:tcPr marL="0" marR="0" marT="0" marB="0" anchor="b">
                    <a:lnL>
                      <a:noFill/>
                    </a:lnL>
                    <a:lnR>
                      <a:noFill/>
                    </a:lnR>
                    <a:lnT>
                      <a:noFill/>
                    </a:lnT>
                    <a:lnB>
                      <a:noFill/>
                    </a:lnB>
                  </a:tcPr>
                </a:tc>
                <a:tc>
                  <a:txBody>
                    <a:bodyPr/>
                    <a:lstStyle/>
                    <a:p>
                      <a:pPr algn="r" fontAlgn="b"/>
                      <a:r>
                        <a:rPr lang="es-CO" sz="1100" b="0" i="0" u="none" strike="noStrike">
                          <a:solidFill>
                            <a:srgbClr val="000000"/>
                          </a:solidFill>
                          <a:effectLst/>
                          <a:latin typeface="Calibri" panose="020F0502020204030204" pitchFamily="34" charset="0"/>
                        </a:rPr>
                        <a:t>219</a:t>
                      </a:r>
                    </a:p>
                  </a:txBody>
                  <a:tcPr marL="0" marR="0" marT="0"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s-CO" sz="1100" b="0" i="0" u="none" strike="noStrike">
                        <a:effectLst/>
                        <a:latin typeface="Calibri" panose="020F0502020204030204" pitchFamily="34" charset="0"/>
                      </a:endParaRPr>
                    </a:p>
                  </a:txBody>
                  <a:tcPr marL="0" marR="0" marT="0" marB="0" anchor="b">
                    <a:lnL>
                      <a:noFill/>
                    </a:lnL>
                    <a:lnR>
                      <a:noFill/>
                    </a:lnR>
                    <a:lnT>
                      <a:noFill/>
                    </a:lnT>
                    <a:lnB>
                      <a:noFill/>
                    </a:lnB>
                  </a:tcPr>
                </a:tc>
                <a:tc>
                  <a:txBody>
                    <a:bodyPr/>
                    <a:lstStyle/>
                    <a:p>
                      <a:pPr algn="r" fontAlgn="b"/>
                      <a:r>
                        <a:rPr lang="es-CO" sz="1100" b="0" i="0" u="none" strike="noStrike">
                          <a:solidFill>
                            <a:srgbClr val="000000"/>
                          </a:solidFill>
                          <a:effectLst/>
                          <a:latin typeface="Calibri" panose="020F0502020204030204" pitchFamily="34" charset="0"/>
                        </a:rPr>
                        <a:t>476</a:t>
                      </a:r>
                    </a:p>
                  </a:txBody>
                  <a:tcPr marL="0" marR="0" marT="0"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s-CO" sz="11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r" fontAlgn="b"/>
                      <a:r>
                        <a:rPr lang="es-CO" sz="1100" b="0" i="0" u="none" strike="noStrike">
                          <a:solidFill>
                            <a:srgbClr val="000000"/>
                          </a:solidFill>
                          <a:effectLst/>
                          <a:latin typeface="Calibri" panose="020F0502020204030204" pitchFamily="34" charset="0"/>
                        </a:rPr>
                        <a:t>284</a:t>
                      </a:r>
                    </a:p>
                  </a:txBody>
                  <a:tcPr marL="0" marR="0" marT="0" marB="0" anchor="b">
                    <a:lnL>
                      <a:noFill/>
                    </a:lnL>
                    <a:lnR>
                      <a:noFill/>
                    </a:lnR>
                    <a:lnT>
                      <a:noFill/>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371649352"/>
                  </a:ext>
                </a:extLst>
              </a:tr>
              <a:tr h="225961">
                <a:tc>
                  <a:txBody>
                    <a:bodyPr/>
                    <a:lstStyle/>
                    <a:p>
                      <a:pPr algn="l" fontAlgn="b"/>
                      <a:r>
                        <a:rPr lang="es-CO" sz="1100" b="1" i="0" u="none" strike="noStrike">
                          <a:solidFill>
                            <a:srgbClr val="000000"/>
                          </a:solidFill>
                          <a:effectLst/>
                          <a:latin typeface="Calibri" panose="020F0502020204030204" pitchFamily="34" charset="0"/>
                        </a:rPr>
                        <a:t>RESULTADO DEL PERIODO</a:t>
                      </a:r>
                    </a:p>
                  </a:txBody>
                  <a:tcPr marL="0" marR="0" marT="0" marB="0" anchor="b">
                    <a:lnL>
                      <a:noFill/>
                    </a:lnL>
                    <a:lnR>
                      <a:noFill/>
                    </a:lnR>
                    <a:lnT>
                      <a:noFill/>
                    </a:lnT>
                    <a:lnB>
                      <a:noFill/>
                    </a:lnB>
                    <a:solidFill>
                      <a:srgbClr val="DBDBDB"/>
                    </a:solidFill>
                  </a:tcPr>
                </a:tc>
                <a:tc>
                  <a:txBody>
                    <a:bodyPr/>
                    <a:lstStyle/>
                    <a:p>
                      <a:pPr algn="ctr" fontAlgn="b"/>
                      <a:r>
                        <a:rPr lang="es-CO" sz="1100" b="0" i="0" u="none" strike="noStrike">
                          <a:effectLst/>
                          <a:latin typeface="Calibri" panose="020F0502020204030204" pitchFamily="34" charset="0"/>
                        </a:rPr>
                        <a:t> </a:t>
                      </a:r>
                    </a:p>
                  </a:txBody>
                  <a:tcPr marL="0" marR="0" marT="0" marB="0" anchor="b">
                    <a:lnL>
                      <a:noFill/>
                    </a:lnL>
                    <a:lnR>
                      <a:noFill/>
                    </a:lnR>
                    <a:lnT>
                      <a:noFill/>
                    </a:lnT>
                    <a:lnB>
                      <a:noFill/>
                    </a:lnB>
                    <a:solidFill>
                      <a:srgbClr val="DBDBDB"/>
                    </a:solidFill>
                  </a:tcPr>
                </a:tc>
                <a:tc>
                  <a:txBody>
                    <a:bodyPr/>
                    <a:lstStyle/>
                    <a:p>
                      <a:pPr algn="ctr" fontAlgn="b"/>
                      <a:r>
                        <a:rPr lang="es-CO" sz="1100" b="0" i="0" u="none" strike="noStrike">
                          <a:effectLst/>
                          <a:latin typeface="Calibri" panose="020F0502020204030204" pitchFamily="34" charset="0"/>
                        </a:rPr>
                        <a:t> </a:t>
                      </a:r>
                    </a:p>
                  </a:txBody>
                  <a:tcPr marL="0" marR="0" marT="0" marB="0" anchor="b">
                    <a:lnL>
                      <a:noFill/>
                    </a:lnL>
                    <a:lnR>
                      <a:noFill/>
                    </a:lnR>
                    <a:lnT>
                      <a:noFill/>
                    </a:lnT>
                    <a:lnB>
                      <a:noFill/>
                    </a:lnB>
                    <a:solidFill>
                      <a:srgbClr val="DBDBDB"/>
                    </a:solidFill>
                  </a:tcPr>
                </a:tc>
                <a:tc>
                  <a:txBody>
                    <a:bodyPr/>
                    <a:lstStyle/>
                    <a:p>
                      <a:pPr algn="r" fontAlgn="b"/>
                      <a:r>
                        <a:rPr lang="es-CO" sz="1100" b="1" i="0" u="none" strike="noStrike">
                          <a:solidFill>
                            <a:srgbClr val="000000"/>
                          </a:solidFill>
                          <a:effectLst/>
                          <a:latin typeface="Calibri" panose="020F0502020204030204" pitchFamily="34" charset="0"/>
                        </a:rPr>
                        <a:t>2,319</a:t>
                      </a:r>
                    </a:p>
                  </a:txBody>
                  <a:tcPr marL="0" marR="0" marT="0" marB="0" anchor="b">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DBDBDB"/>
                    </a:solidFill>
                  </a:tcPr>
                </a:tc>
                <a:tc>
                  <a:txBody>
                    <a:bodyPr/>
                    <a:lstStyle/>
                    <a:p>
                      <a:pPr algn="l" fontAlgn="b"/>
                      <a:r>
                        <a:rPr lang="es-CO" sz="1100" b="1" i="0" u="none" strike="noStrike">
                          <a:solidFill>
                            <a:srgbClr val="000000"/>
                          </a:solidFill>
                          <a:effectLst/>
                          <a:latin typeface="Calibri" panose="020F0502020204030204" pitchFamily="34" charset="0"/>
                        </a:rPr>
                        <a:t> </a:t>
                      </a:r>
                    </a:p>
                  </a:txBody>
                  <a:tcPr marL="0" marR="0" marT="0" marB="0" anchor="b">
                    <a:lnL>
                      <a:noFill/>
                    </a:lnL>
                    <a:lnR>
                      <a:noFill/>
                    </a:lnR>
                    <a:lnT>
                      <a:noFill/>
                    </a:lnT>
                    <a:lnB>
                      <a:noFill/>
                    </a:lnB>
                    <a:solidFill>
                      <a:srgbClr val="DBDBDB"/>
                    </a:solidFill>
                  </a:tcPr>
                </a:tc>
                <a:tc>
                  <a:txBody>
                    <a:bodyPr/>
                    <a:lstStyle/>
                    <a:p>
                      <a:pPr algn="r" fontAlgn="b"/>
                      <a:r>
                        <a:rPr lang="es-CO" sz="1100" b="1" i="0" u="none" strike="noStrike">
                          <a:solidFill>
                            <a:srgbClr val="000000"/>
                          </a:solidFill>
                          <a:effectLst/>
                          <a:latin typeface="Calibri" panose="020F0502020204030204" pitchFamily="34" charset="0"/>
                        </a:rPr>
                        <a:t>269</a:t>
                      </a:r>
                    </a:p>
                  </a:txBody>
                  <a:tcPr marL="0" marR="0" marT="0" marB="0" anchor="b">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DBDBDB"/>
                    </a:solidFill>
                  </a:tcPr>
                </a:tc>
                <a:tc>
                  <a:txBody>
                    <a:bodyPr/>
                    <a:lstStyle/>
                    <a:p>
                      <a:pPr algn="l" fontAlgn="b"/>
                      <a:r>
                        <a:rPr lang="es-CO" sz="1100" b="0" i="0" u="none" strike="noStrike">
                          <a:solidFill>
                            <a:srgbClr val="000000"/>
                          </a:solidFill>
                          <a:effectLst/>
                          <a:latin typeface="Calibri" panose="020F0502020204030204" pitchFamily="34" charset="0"/>
                        </a:rPr>
                        <a:t> </a:t>
                      </a:r>
                    </a:p>
                  </a:txBody>
                  <a:tcPr marL="0" marR="0" marT="0" marB="0" anchor="b">
                    <a:lnL>
                      <a:noFill/>
                    </a:lnL>
                    <a:lnR>
                      <a:noFill/>
                    </a:lnR>
                    <a:lnT>
                      <a:noFill/>
                    </a:lnT>
                    <a:lnB>
                      <a:noFill/>
                    </a:lnB>
                    <a:solidFill>
                      <a:srgbClr val="DBDBDB"/>
                    </a:solidFill>
                  </a:tcPr>
                </a:tc>
                <a:tc>
                  <a:txBody>
                    <a:bodyPr/>
                    <a:lstStyle/>
                    <a:p>
                      <a:pPr algn="r" fontAlgn="b"/>
                      <a:r>
                        <a:rPr lang="es-CO" sz="1100" b="1" i="0" u="none" strike="noStrike">
                          <a:solidFill>
                            <a:srgbClr val="000000"/>
                          </a:solidFill>
                          <a:effectLst/>
                          <a:latin typeface="Calibri" panose="020F0502020204030204" pitchFamily="34" charset="0"/>
                        </a:rPr>
                        <a:t>378</a:t>
                      </a:r>
                    </a:p>
                  </a:txBody>
                  <a:tcPr marL="0" marR="0" marT="0" marB="0" anchor="b">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DBDBDB"/>
                    </a:solidFill>
                  </a:tcPr>
                </a:tc>
                <a:tc>
                  <a:txBody>
                    <a:bodyPr/>
                    <a:lstStyle/>
                    <a:p>
                      <a:pPr algn="l" fontAlgn="b"/>
                      <a:r>
                        <a:rPr lang="es-CO" sz="1100" b="0" i="0" u="none" strike="noStrike">
                          <a:solidFill>
                            <a:srgbClr val="000000"/>
                          </a:solidFill>
                          <a:effectLst/>
                          <a:latin typeface="Calibri" panose="020F0502020204030204" pitchFamily="34" charset="0"/>
                        </a:rPr>
                        <a:t> </a:t>
                      </a:r>
                    </a:p>
                  </a:txBody>
                  <a:tcPr marL="0" marR="0" marT="0" marB="0" anchor="b">
                    <a:lnL>
                      <a:noFill/>
                    </a:lnL>
                    <a:lnR>
                      <a:noFill/>
                    </a:lnR>
                    <a:lnT>
                      <a:noFill/>
                    </a:lnT>
                    <a:lnB>
                      <a:noFill/>
                    </a:lnB>
                    <a:solidFill>
                      <a:srgbClr val="DBDBDB"/>
                    </a:solidFill>
                  </a:tcPr>
                </a:tc>
                <a:tc>
                  <a:txBody>
                    <a:bodyPr/>
                    <a:lstStyle/>
                    <a:p>
                      <a:pPr algn="r" fontAlgn="b"/>
                      <a:r>
                        <a:rPr lang="es-CO" sz="1100" b="1" i="0" u="none" strike="noStrike">
                          <a:solidFill>
                            <a:srgbClr val="000000"/>
                          </a:solidFill>
                          <a:effectLst/>
                          <a:latin typeface="Calibri" panose="020F0502020204030204" pitchFamily="34" charset="0"/>
                        </a:rPr>
                        <a:t>763</a:t>
                      </a:r>
                    </a:p>
                  </a:txBody>
                  <a:tcPr marL="0" marR="0" marT="0" marB="0" anchor="b">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DBDBDB"/>
                    </a:solidFill>
                  </a:tcPr>
                </a:tc>
                <a:tc>
                  <a:txBody>
                    <a:bodyPr/>
                    <a:lstStyle/>
                    <a:p>
                      <a:pPr algn="l" fontAlgn="b"/>
                      <a:r>
                        <a:rPr lang="es-CO" sz="1100" b="1" i="0" u="none" strike="noStrike">
                          <a:solidFill>
                            <a:srgbClr val="000000"/>
                          </a:solidFill>
                          <a:effectLst/>
                          <a:latin typeface="Calibri" panose="020F0502020204030204" pitchFamily="34" charset="0"/>
                        </a:rPr>
                        <a:t> </a:t>
                      </a:r>
                    </a:p>
                  </a:txBody>
                  <a:tcPr marL="0" marR="0" marT="0" marB="0" anchor="b">
                    <a:lnL>
                      <a:noFill/>
                    </a:lnL>
                    <a:lnR>
                      <a:noFill/>
                    </a:lnR>
                    <a:lnT>
                      <a:noFill/>
                    </a:lnT>
                    <a:lnB>
                      <a:noFill/>
                    </a:lnB>
                    <a:solidFill>
                      <a:srgbClr val="DBDBDB"/>
                    </a:solidFill>
                  </a:tcPr>
                </a:tc>
                <a:tc>
                  <a:txBody>
                    <a:bodyPr/>
                    <a:lstStyle/>
                    <a:p>
                      <a:pPr algn="r" fontAlgn="b"/>
                      <a:r>
                        <a:rPr lang="es-CO" sz="1100" b="1" i="0" u="none" strike="noStrike" dirty="0">
                          <a:solidFill>
                            <a:srgbClr val="000000"/>
                          </a:solidFill>
                          <a:effectLst/>
                          <a:latin typeface="Calibri" panose="020F0502020204030204" pitchFamily="34" charset="0"/>
                        </a:rPr>
                        <a:t>513</a:t>
                      </a:r>
                    </a:p>
                  </a:txBody>
                  <a:tcPr marL="0" marR="0" marT="0" marB="0" anchor="b">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DBDBDB"/>
                    </a:solidFill>
                  </a:tcPr>
                </a:tc>
                <a:extLst>
                  <a:ext uri="{0D108BD9-81ED-4DB2-BD59-A6C34878D82A}">
                    <a16:rowId xmlns:a16="http://schemas.microsoft.com/office/drawing/2014/main" val="226435481"/>
                  </a:ext>
                </a:extLst>
              </a:tr>
            </a:tbl>
          </a:graphicData>
        </a:graphic>
      </p:graphicFrame>
      <p:sp>
        <p:nvSpPr>
          <p:cNvPr id="18" name="Botón de acción: ir hacia delante o siguiente 17">
            <a:hlinkClick r:id="rId4" action="ppaction://hlinksldjump" highlightClick="1"/>
            <a:extLst>
              <a:ext uri="{FF2B5EF4-FFF2-40B4-BE49-F238E27FC236}">
                <a16:creationId xmlns:a16="http://schemas.microsoft.com/office/drawing/2014/main" id="{D7BAF632-D41C-45B4-B094-4C30C9BE35C0}"/>
              </a:ext>
            </a:extLst>
          </p:cNvPr>
          <p:cNvSpPr/>
          <p:nvPr/>
        </p:nvSpPr>
        <p:spPr>
          <a:xfrm>
            <a:off x="2154074" y="3639203"/>
            <a:ext cx="232678" cy="111919"/>
          </a:xfrm>
          <a:prstGeom prst="actionButtonForwardNext">
            <a:avLst/>
          </a:prstGeom>
          <a:solidFill>
            <a:schemeClr val="bg1">
              <a:lumMod val="95000"/>
            </a:schemeClr>
          </a:solidFill>
          <a:ln w="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CO" sz="1215"/>
          </a:p>
        </p:txBody>
      </p:sp>
      <p:sp>
        <p:nvSpPr>
          <p:cNvPr id="19" name="Botón de acción: ir hacia delante o siguiente 18">
            <a:hlinkClick r:id="rId5" action="ppaction://hlinksldjump" highlightClick="1"/>
            <a:extLst>
              <a:ext uri="{FF2B5EF4-FFF2-40B4-BE49-F238E27FC236}">
                <a16:creationId xmlns:a16="http://schemas.microsoft.com/office/drawing/2014/main" id="{33515E80-29A4-4E6F-926C-75C64A956359}"/>
              </a:ext>
            </a:extLst>
          </p:cNvPr>
          <p:cNvSpPr/>
          <p:nvPr/>
        </p:nvSpPr>
        <p:spPr>
          <a:xfrm>
            <a:off x="2029029" y="3861240"/>
            <a:ext cx="232678" cy="111919"/>
          </a:xfrm>
          <a:prstGeom prst="actionButtonForwardNext">
            <a:avLst/>
          </a:prstGeom>
          <a:solidFill>
            <a:schemeClr val="bg1">
              <a:lumMod val="95000"/>
            </a:schemeClr>
          </a:solidFill>
          <a:ln w="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CO" sz="1215"/>
          </a:p>
        </p:txBody>
      </p:sp>
      <p:sp>
        <p:nvSpPr>
          <p:cNvPr id="20" name="Botón de acción: ir hacia delante o siguiente 19">
            <a:hlinkClick r:id="rId6" action="ppaction://hlinksldjump" highlightClick="1"/>
            <a:extLst>
              <a:ext uri="{FF2B5EF4-FFF2-40B4-BE49-F238E27FC236}">
                <a16:creationId xmlns:a16="http://schemas.microsoft.com/office/drawing/2014/main" id="{CD1160F1-BFAD-40DE-9AA2-D7C6FF6B85A5}"/>
              </a:ext>
            </a:extLst>
          </p:cNvPr>
          <p:cNvSpPr/>
          <p:nvPr/>
        </p:nvSpPr>
        <p:spPr>
          <a:xfrm>
            <a:off x="3113016" y="4084576"/>
            <a:ext cx="232678" cy="111919"/>
          </a:xfrm>
          <a:prstGeom prst="actionButtonForwardNext">
            <a:avLst/>
          </a:prstGeom>
          <a:solidFill>
            <a:schemeClr val="bg1">
              <a:lumMod val="95000"/>
            </a:schemeClr>
          </a:solidFill>
          <a:ln w="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CO" sz="1215"/>
          </a:p>
        </p:txBody>
      </p:sp>
      <p:sp>
        <p:nvSpPr>
          <p:cNvPr id="22" name="Botón de acción: ir hacia delante o siguiente 21">
            <a:hlinkClick r:id="rId6" action="ppaction://hlinksldjump" highlightClick="1"/>
            <a:extLst>
              <a:ext uri="{FF2B5EF4-FFF2-40B4-BE49-F238E27FC236}">
                <a16:creationId xmlns:a16="http://schemas.microsoft.com/office/drawing/2014/main" id="{B710B5F8-C171-426F-A441-4EDCF92F5EA5}"/>
              </a:ext>
            </a:extLst>
          </p:cNvPr>
          <p:cNvSpPr/>
          <p:nvPr/>
        </p:nvSpPr>
        <p:spPr>
          <a:xfrm>
            <a:off x="2258553" y="4310270"/>
            <a:ext cx="232678" cy="111919"/>
          </a:xfrm>
          <a:prstGeom prst="actionButtonForwardNext">
            <a:avLst/>
          </a:prstGeom>
          <a:solidFill>
            <a:schemeClr val="bg1">
              <a:lumMod val="95000"/>
            </a:schemeClr>
          </a:solidFill>
          <a:ln w="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CO" sz="1215"/>
          </a:p>
        </p:txBody>
      </p:sp>
      <p:sp>
        <p:nvSpPr>
          <p:cNvPr id="23" name="Botón de acción: ir hacia delante o siguiente 22">
            <a:hlinkClick r:id="rId7" action="ppaction://hlinksldjump" highlightClick="1"/>
            <a:extLst>
              <a:ext uri="{FF2B5EF4-FFF2-40B4-BE49-F238E27FC236}">
                <a16:creationId xmlns:a16="http://schemas.microsoft.com/office/drawing/2014/main" id="{5BA6AD03-7F56-49BE-B4CB-42AF7C62AB0A}"/>
              </a:ext>
            </a:extLst>
          </p:cNvPr>
          <p:cNvSpPr/>
          <p:nvPr/>
        </p:nvSpPr>
        <p:spPr>
          <a:xfrm>
            <a:off x="3453152" y="4541418"/>
            <a:ext cx="232678" cy="111919"/>
          </a:xfrm>
          <a:prstGeom prst="actionButtonForwardNext">
            <a:avLst/>
          </a:prstGeom>
          <a:solidFill>
            <a:schemeClr val="bg1">
              <a:lumMod val="95000"/>
            </a:schemeClr>
          </a:solidFill>
          <a:ln w="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CO" sz="1215"/>
          </a:p>
        </p:txBody>
      </p:sp>
      <p:sp>
        <p:nvSpPr>
          <p:cNvPr id="24" name="Botón de acción: ir hacia delante o siguiente 23">
            <a:hlinkClick r:id="rId7" action="ppaction://hlinksldjump" highlightClick="1"/>
            <a:extLst>
              <a:ext uri="{FF2B5EF4-FFF2-40B4-BE49-F238E27FC236}">
                <a16:creationId xmlns:a16="http://schemas.microsoft.com/office/drawing/2014/main" id="{3D6F6483-8BDA-4515-AF7A-9F411F33C362}"/>
              </a:ext>
            </a:extLst>
          </p:cNvPr>
          <p:cNvSpPr/>
          <p:nvPr/>
        </p:nvSpPr>
        <p:spPr>
          <a:xfrm>
            <a:off x="2750416" y="4770707"/>
            <a:ext cx="232678" cy="111919"/>
          </a:xfrm>
          <a:prstGeom prst="actionButtonForwardNext">
            <a:avLst/>
          </a:prstGeom>
          <a:solidFill>
            <a:schemeClr val="bg1">
              <a:lumMod val="95000"/>
            </a:schemeClr>
          </a:solidFill>
          <a:ln w="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CO" sz="1215"/>
          </a:p>
        </p:txBody>
      </p:sp>
    </p:spTree>
    <p:extLst>
      <p:ext uri="{BB962C8B-B14F-4D97-AF65-F5344CB8AC3E}">
        <p14:creationId xmlns:p14="http://schemas.microsoft.com/office/powerpoint/2010/main" val="6103763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circle(in)">
                                      <p:cBhvr>
                                        <p:cTn id="7" dur="2000"/>
                                        <p:tgtEl>
                                          <p:spTgt spid="14"/>
                                        </p:tgtEl>
                                      </p:cBhvr>
                                    </p:animEffect>
                                  </p:childTnLst>
                                </p:cTn>
                              </p:par>
                              <p:par>
                                <p:cTn id="8" presetID="6" presetClass="entr" presetSubtype="16" fill="hold" nodeType="withEffect">
                                  <p:stCondLst>
                                    <p:cond delay="0"/>
                                  </p:stCondLst>
                                  <p:childTnLst>
                                    <p:set>
                                      <p:cBhvr>
                                        <p:cTn id="9" dur="1" fill="hold">
                                          <p:stCondLst>
                                            <p:cond delay="0"/>
                                          </p:stCondLst>
                                        </p:cTn>
                                        <p:tgtEl>
                                          <p:spTgt spid="15"/>
                                        </p:tgtEl>
                                        <p:attrNameLst>
                                          <p:attrName>style.visibility</p:attrName>
                                        </p:attrNameLst>
                                      </p:cBhvr>
                                      <p:to>
                                        <p:strVal val="visible"/>
                                      </p:to>
                                    </p:set>
                                    <p:animEffect transition="in" filter="circle(in)">
                                      <p:cBhvr>
                                        <p:cTn id="10" dur="20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0" y="6540500"/>
            <a:ext cx="9144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8" name="CuadroTexto 7"/>
          <p:cNvSpPr txBox="1"/>
          <p:nvPr/>
        </p:nvSpPr>
        <p:spPr>
          <a:xfrm>
            <a:off x="3407434" y="6520418"/>
            <a:ext cx="5371441"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 – Gerencia Financiera</a:t>
            </a:r>
          </a:p>
        </p:txBody>
      </p:sp>
      <p:sp>
        <p:nvSpPr>
          <p:cNvPr id="9" name="CuadroTexto 8">
            <a:extLst>
              <a:ext uri="{FF2B5EF4-FFF2-40B4-BE49-F238E27FC236}">
                <a16:creationId xmlns:a16="http://schemas.microsoft.com/office/drawing/2014/main" id="{862DE2FE-DD36-4D9F-BAC6-B652934725DA}"/>
              </a:ext>
            </a:extLst>
          </p:cNvPr>
          <p:cNvSpPr txBox="1"/>
          <p:nvPr/>
        </p:nvSpPr>
        <p:spPr>
          <a:xfrm>
            <a:off x="963253" y="2393228"/>
            <a:ext cx="7217494" cy="1323439"/>
          </a:xfrm>
          <a:prstGeom prst="rect">
            <a:avLst/>
          </a:prstGeom>
          <a:noFill/>
        </p:spPr>
        <p:txBody>
          <a:bodyPr wrap="square" rtlCol="0">
            <a:spAutoFit/>
          </a:bodyPr>
          <a:lstStyle/>
          <a:p>
            <a:pPr algn="ctr"/>
            <a:r>
              <a:rPr lang="es-CO" sz="4000" dirty="0">
                <a:solidFill>
                  <a:srgbClr val="000A8B"/>
                </a:solidFill>
              </a:rPr>
              <a:t>2. PORTAFOLIO</a:t>
            </a:r>
          </a:p>
          <a:p>
            <a:pPr algn="ctr"/>
            <a:r>
              <a:rPr lang="es-CO" sz="4000" dirty="0">
                <a:solidFill>
                  <a:srgbClr val="000A8B"/>
                </a:solidFill>
              </a:rPr>
              <a:t> A 31 DE AGOSTO DE 2019</a:t>
            </a:r>
            <a:endParaRPr lang="es-ES" sz="4000" dirty="0">
              <a:solidFill>
                <a:schemeClr val="accent5">
                  <a:lumMod val="50000"/>
                </a:schemeClr>
              </a:solidFill>
              <a:latin typeface="Arial Narrow" panose="020B0606020202030204" pitchFamily="34" charset="0"/>
            </a:endParaRPr>
          </a:p>
        </p:txBody>
      </p:sp>
      <p:grpSp>
        <p:nvGrpSpPr>
          <p:cNvPr id="10" name="Grupo 9">
            <a:extLst>
              <a:ext uri="{FF2B5EF4-FFF2-40B4-BE49-F238E27FC236}">
                <a16:creationId xmlns:a16="http://schemas.microsoft.com/office/drawing/2014/main" id="{E12D6B5B-0F64-4A9B-AB6A-A6B48067C9BA}"/>
              </a:ext>
            </a:extLst>
          </p:cNvPr>
          <p:cNvGrpSpPr/>
          <p:nvPr/>
        </p:nvGrpSpPr>
        <p:grpSpPr>
          <a:xfrm>
            <a:off x="573845" y="305680"/>
            <a:ext cx="8039213" cy="745490"/>
            <a:chOff x="0" y="0"/>
            <a:chExt cx="7303135" cy="745490"/>
          </a:xfrm>
        </p:grpSpPr>
        <p:pic>
          <p:nvPicPr>
            <p:cNvPr id="11" name="Imagen 10">
              <a:extLst>
                <a:ext uri="{FF2B5EF4-FFF2-40B4-BE49-F238E27FC236}">
                  <a16:creationId xmlns:a16="http://schemas.microsoft.com/office/drawing/2014/main" id="{C8B44B1B-87E8-410E-8F09-5CB81BE25F6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715135" cy="745490"/>
            </a:xfrm>
            <a:prstGeom prst="rect">
              <a:avLst/>
            </a:prstGeom>
          </p:spPr>
        </p:pic>
        <p:pic>
          <p:nvPicPr>
            <p:cNvPr id="14" name="Imagen 13">
              <a:extLst>
                <a:ext uri="{FF2B5EF4-FFF2-40B4-BE49-F238E27FC236}">
                  <a16:creationId xmlns:a16="http://schemas.microsoft.com/office/drawing/2014/main" id="{31A9D36C-7B65-45C4-8A0F-3EA7DA769C9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152775" y="28575"/>
              <a:ext cx="4150360" cy="713105"/>
            </a:xfrm>
            <a:prstGeom prst="rect">
              <a:avLst/>
            </a:prstGeom>
          </p:spPr>
        </p:pic>
      </p:grpSp>
    </p:spTree>
    <p:extLst>
      <p:ext uri="{BB962C8B-B14F-4D97-AF65-F5344CB8AC3E}">
        <p14:creationId xmlns:p14="http://schemas.microsoft.com/office/powerpoint/2010/main" val="308357178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0" y="6540500"/>
            <a:ext cx="9144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8" name="CuadroTexto 7"/>
          <p:cNvSpPr txBox="1"/>
          <p:nvPr/>
        </p:nvSpPr>
        <p:spPr>
          <a:xfrm>
            <a:off x="3407434" y="6520418"/>
            <a:ext cx="5371441"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 – Gerencia Financiera</a:t>
            </a:r>
          </a:p>
        </p:txBody>
      </p:sp>
      <p:sp>
        <p:nvSpPr>
          <p:cNvPr id="10" name="Título 7">
            <a:extLst>
              <a:ext uri="{FF2B5EF4-FFF2-40B4-BE49-F238E27FC236}">
                <a16:creationId xmlns:a16="http://schemas.microsoft.com/office/drawing/2014/main" id="{6BFD5352-2453-4412-99D2-8980474CB1BC}"/>
              </a:ext>
            </a:extLst>
          </p:cNvPr>
          <p:cNvSpPr txBox="1">
            <a:spLocks/>
          </p:cNvSpPr>
          <p:nvPr/>
        </p:nvSpPr>
        <p:spPr>
          <a:xfrm>
            <a:off x="2907101" y="1001213"/>
            <a:ext cx="6061493" cy="400110"/>
          </a:xfrm>
          <a:prstGeom prst="rect">
            <a:avLst/>
          </a:prstGeom>
          <a:noFill/>
        </p:spPr>
        <p:txBody>
          <a:bodyPr vert="horz" wrap="square" lIns="91440" tIns="45720" rIns="91440" bIns="45720" rtlCol="0" anchor="ctr">
            <a:sp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r"/>
            <a:r>
              <a:rPr lang="es-ES" sz="2000" b="1" dirty="0">
                <a:solidFill>
                  <a:srgbClr val="000A8B"/>
                </a:solidFill>
              </a:rPr>
              <a:t>COMPOSICIÓN PORTAFOLIO AGOSTO 2019 </a:t>
            </a:r>
          </a:p>
        </p:txBody>
      </p:sp>
      <p:grpSp>
        <p:nvGrpSpPr>
          <p:cNvPr id="11" name="Grupo 10">
            <a:extLst>
              <a:ext uri="{FF2B5EF4-FFF2-40B4-BE49-F238E27FC236}">
                <a16:creationId xmlns:a16="http://schemas.microsoft.com/office/drawing/2014/main" id="{845588BC-CBE0-437B-9DF7-4F9000703EBE}"/>
              </a:ext>
            </a:extLst>
          </p:cNvPr>
          <p:cNvGrpSpPr/>
          <p:nvPr/>
        </p:nvGrpSpPr>
        <p:grpSpPr>
          <a:xfrm>
            <a:off x="573845" y="253723"/>
            <a:ext cx="8039213" cy="745490"/>
            <a:chOff x="0" y="0"/>
            <a:chExt cx="7303135" cy="745490"/>
          </a:xfrm>
        </p:grpSpPr>
        <p:pic>
          <p:nvPicPr>
            <p:cNvPr id="14" name="Imagen 13">
              <a:extLst>
                <a:ext uri="{FF2B5EF4-FFF2-40B4-BE49-F238E27FC236}">
                  <a16:creationId xmlns:a16="http://schemas.microsoft.com/office/drawing/2014/main" id="{0B1202FB-5DEF-4D68-A7FA-552AF014987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715135" cy="745490"/>
            </a:xfrm>
            <a:prstGeom prst="rect">
              <a:avLst/>
            </a:prstGeom>
          </p:spPr>
        </p:pic>
        <p:pic>
          <p:nvPicPr>
            <p:cNvPr id="17" name="Imagen 16">
              <a:extLst>
                <a:ext uri="{FF2B5EF4-FFF2-40B4-BE49-F238E27FC236}">
                  <a16:creationId xmlns:a16="http://schemas.microsoft.com/office/drawing/2014/main" id="{CA478DD0-7FEE-4B36-939F-64B4B257CFB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152775" y="28575"/>
              <a:ext cx="4150360" cy="713105"/>
            </a:xfrm>
            <a:prstGeom prst="rect">
              <a:avLst/>
            </a:prstGeom>
          </p:spPr>
        </p:pic>
      </p:grpSp>
      <p:graphicFrame>
        <p:nvGraphicFramePr>
          <p:cNvPr id="3" name="Tabla 2">
            <a:extLst>
              <a:ext uri="{FF2B5EF4-FFF2-40B4-BE49-F238E27FC236}">
                <a16:creationId xmlns:a16="http://schemas.microsoft.com/office/drawing/2014/main" id="{C1AB61D5-A9C3-43F2-8AE1-DB4213BD10C8}"/>
              </a:ext>
            </a:extLst>
          </p:cNvPr>
          <p:cNvGraphicFramePr>
            <a:graphicFrameLocks noGrp="1"/>
          </p:cNvGraphicFramePr>
          <p:nvPr>
            <p:extLst/>
          </p:nvPr>
        </p:nvGraphicFramePr>
        <p:xfrm>
          <a:off x="688258" y="1489022"/>
          <a:ext cx="7924800" cy="2286000"/>
        </p:xfrm>
        <a:graphic>
          <a:graphicData uri="http://schemas.openxmlformats.org/drawingml/2006/table">
            <a:tbl>
              <a:tblPr/>
              <a:tblGrid>
                <a:gridCol w="2527300">
                  <a:extLst>
                    <a:ext uri="{9D8B030D-6E8A-4147-A177-3AD203B41FA5}">
                      <a16:colId xmlns:a16="http://schemas.microsoft.com/office/drawing/2014/main" val="2878620291"/>
                    </a:ext>
                  </a:extLst>
                </a:gridCol>
                <a:gridCol w="1282700">
                  <a:extLst>
                    <a:ext uri="{9D8B030D-6E8A-4147-A177-3AD203B41FA5}">
                      <a16:colId xmlns:a16="http://schemas.microsoft.com/office/drawing/2014/main" val="394582018"/>
                    </a:ext>
                  </a:extLst>
                </a:gridCol>
                <a:gridCol w="1257300">
                  <a:extLst>
                    <a:ext uri="{9D8B030D-6E8A-4147-A177-3AD203B41FA5}">
                      <a16:colId xmlns:a16="http://schemas.microsoft.com/office/drawing/2014/main" val="2443393474"/>
                    </a:ext>
                  </a:extLst>
                </a:gridCol>
                <a:gridCol w="1625600">
                  <a:extLst>
                    <a:ext uri="{9D8B030D-6E8A-4147-A177-3AD203B41FA5}">
                      <a16:colId xmlns:a16="http://schemas.microsoft.com/office/drawing/2014/main" val="3171093461"/>
                    </a:ext>
                  </a:extLst>
                </a:gridCol>
                <a:gridCol w="1231900">
                  <a:extLst>
                    <a:ext uri="{9D8B030D-6E8A-4147-A177-3AD203B41FA5}">
                      <a16:colId xmlns:a16="http://schemas.microsoft.com/office/drawing/2014/main" val="250433768"/>
                    </a:ext>
                  </a:extLst>
                </a:gridCol>
              </a:tblGrid>
              <a:tr h="457200">
                <a:tc>
                  <a:txBody>
                    <a:bodyPr/>
                    <a:lstStyle/>
                    <a:p>
                      <a:pPr algn="ctr" fontAlgn="ctr"/>
                      <a:r>
                        <a:rPr lang="es-CO" sz="1400" b="1" i="0" u="none" strike="noStrike">
                          <a:solidFill>
                            <a:srgbClr val="FFFFFF"/>
                          </a:solidFill>
                          <a:effectLst/>
                          <a:latin typeface="Arial Narrow" panose="020B0606020202030204" pitchFamily="34" charset="0"/>
                        </a:rPr>
                        <a:t>COMPOSICION DEL PORTAFOLIO </a:t>
                      </a:r>
                    </a:p>
                  </a:txBody>
                  <a:tcPr marL="9525" marR="9525" marT="9525" marB="0" anchor="ctr">
                    <a:lnL>
                      <a:noFill/>
                    </a:lnL>
                    <a:lnR>
                      <a:noFill/>
                    </a:lnR>
                    <a:lnT>
                      <a:noFill/>
                    </a:lnT>
                    <a:lnB w="6350" cap="flat" cmpd="sng" algn="ctr">
                      <a:solidFill>
                        <a:srgbClr val="FFFFFF"/>
                      </a:solidFill>
                      <a:prstDash val="solid"/>
                      <a:round/>
                      <a:headEnd type="none" w="med" len="med"/>
                      <a:tailEnd type="none" w="med" len="med"/>
                    </a:lnB>
                    <a:solidFill>
                      <a:srgbClr val="C65911"/>
                    </a:solidFill>
                  </a:tcPr>
                </a:tc>
                <a:tc>
                  <a:txBody>
                    <a:bodyPr/>
                    <a:lstStyle/>
                    <a:p>
                      <a:pPr algn="ctr" fontAlgn="ctr"/>
                      <a:r>
                        <a:rPr lang="es-CO" sz="1400" b="1" i="0" u="none" strike="noStrike">
                          <a:solidFill>
                            <a:srgbClr val="FFFFFF"/>
                          </a:solidFill>
                          <a:effectLst/>
                          <a:latin typeface="Arial Narrow" panose="020B0606020202030204" pitchFamily="34" charset="0"/>
                        </a:rPr>
                        <a:t>EXTINTOS</a:t>
                      </a:r>
                    </a:p>
                  </a:txBody>
                  <a:tcPr marL="9525" marR="9525" marT="9525" marB="0" anchor="ctr">
                    <a:lnL>
                      <a:noFill/>
                    </a:lnL>
                    <a:lnR>
                      <a:noFill/>
                    </a:lnR>
                    <a:lnT>
                      <a:noFill/>
                    </a:lnT>
                    <a:lnB w="6350" cap="flat" cmpd="sng" algn="ctr">
                      <a:solidFill>
                        <a:srgbClr val="FFFFFF"/>
                      </a:solidFill>
                      <a:prstDash val="solid"/>
                      <a:round/>
                      <a:headEnd type="none" w="med" len="med"/>
                      <a:tailEnd type="none" w="med" len="med"/>
                    </a:lnB>
                    <a:solidFill>
                      <a:srgbClr val="C65911"/>
                    </a:solidFill>
                  </a:tcPr>
                </a:tc>
                <a:tc>
                  <a:txBody>
                    <a:bodyPr/>
                    <a:lstStyle/>
                    <a:p>
                      <a:pPr algn="ctr" fontAlgn="ctr"/>
                      <a:r>
                        <a:rPr lang="es-CO" sz="1400" b="1" i="0" u="none" strike="noStrike">
                          <a:solidFill>
                            <a:srgbClr val="FFFFFF"/>
                          </a:solidFill>
                          <a:effectLst/>
                          <a:latin typeface="Arial Narrow" panose="020B0606020202030204" pitchFamily="34" charset="0"/>
                        </a:rPr>
                        <a:t>EN PROCESO EXTINCION </a:t>
                      </a:r>
                    </a:p>
                  </a:txBody>
                  <a:tcPr marL="9525" marR="9525" marT="9525" marB="0" anchor="ctr">
                    <a:lnL>
                      <a:noFill/>
                    </a:lnL>
                    <a:lnR>
                      <a:noFill/>
                    </a:lnR>
                    <a:lnT>
                      <a:noFill/>
                    </a:lnT>
                    <a:lnB w="6350" cap="flat" cmpd="sng" algn="ctr">
                      <a:solidFill>
                        <a:srgbClr val="FFFFFF"/>
                      </a:solidFill>
                      <a:prstDash val="solid"/>
                      <a:round/>
                      <a:headEnd type="none" w="med" len="med"/>
                      <a:tailEnd type="none" w="med" len="med"/>
                    </a:lnB>
                    <a:solidFill>
                      <a:srgbClr val="C65911"/>
                    </a:solidFill>
                  </a:tcPr>
                </a:tc>
                <a:tc>
                  <a:txBody>
                    <a:bodyPr/>
                    <a:lstStyle/>
                    <a:p>
                      <a:pPr algn="ctr" fontAlgn="ctr"/>
                      <a:r>
                        <a:rPr lang="es-CO" sz="1400" b="1" i="0" u="none" strike="noStrike">
                          <a:solidFill>
                            <a:srgbClr val="FFFFFF"/>
                          </a:solidFill>
                          <a:effectLst/>
                          <a:latin typeface="Arial Narrow" panose="020B0606020202030204" pitchFamily="34" charset="0"/>
                        </a:rPr>
                        <a:t>TOTAL PORTAFOLIO AGOSTO/2019</a:t>
                      </a:r>
                    </a:p>
                  </a:txBody>
                  <a:tcPr marL="9525" marR="9525" marT="9525" marB="0" anchor="ctr">
                    <a:lnL>
                      <a:noFill/>
                    </a:lnL>
                    <a:lnR>
                      <a:noFill/>
                    </a:lnR>
                    <a:lnT>
                      <a:noFill/>
                    </a:lnT>
                    <a:lnB w="6350" cap="flat" cmpd="sng" algn="ctr">
                      <a:solidFill>
                        <a:srgbClr val="FFFFFF"/>
                      </a:solidFill>
                      <a:prstDash val="solid"/>
                      <a:round/>
                      <a:headEnd type="none" w="med" len="med"/>
                      <a:tailEnd type="none" w="med" len="med"/>
                    </a:lnB>
                    <a:solidFill>
                      <a:srgbClr val="C65911"/>
                    </a:solidFill>
                  </a:tcPr>
                </a:tc>
                <a:tc>
                  <a:txBody>
                    <a:bodyPr/>
                    <a:lstStyle/>
                    <a:p>
                      <a:pPr algn="ctr" fontAlgn="ctr"/>
                      <a:r>
                        <a:rPr lang="es-CO" sz="1400" b="1" i="0" u="none" strike="noStrike">
                          <a:solidFill>
                            <a:srgbClr val="FFFFFF"/>
                          </a:solidFill>
                          <a:effectLst/>
                          <a:latin typeface="Arial Narrow" panose="020B0606020202030204" pitchFamily="34" charset="0"/>
                        </a:rPr>
                        <a:t>PART.%</a:t>
                      </a:r>
                    </a:p>
                  </a:txBody>
                  <a:tcPr marL="9525" marR="9525" marT="9525" marB="0" anchor="ctr">
                    <a:lnL>
                      <a:noFill/>
                    </a:lnL>
                    <a:lnR>
                      <a:noFill/>
                    </a:lnR>
                    <a:lnT>
                      <a:noFill/>
                    </a:lnT>
                    <a:lnB w="6350" cap="flat" cmpd="sng" algn="ctr">
                      <a:solidFill>
                        <a:srgbClr val="FFFFFF"/>
                      </a:solidFill>
                      <a:prstDash val="solid"/>
                      <a:round/>
                      <a:headEnd type="none" w="med" len="med"/>
                      <a:tailEnd type="none" w="med" len="med"/>
                    </a:lnB>
                    <a:solidFill>
                      <a:srgbClr val="C65911"/>
                    </a:solidFill>
                  </a:tcPr>
                </a:tc>
                <a:extLst>
                  <a:ext uri="{0D108BD9-81ED-4DB2-BD59-A6C34878D82A}">
                    <a16:rowId xmlns:a16="http://schemas.microsoft.com/office/drawing/2014/main" val="4186596426"/>
                  </a:ext>
                </a:extLst>
              </a:tr>
              <a:tr h="228600">
                <a:tc>
                  <a:txBody>
                    <a:bodyPr/>
                    <a:lstStyle/>
                    <a:p>
                      <a:pPr algn="l" fontAlgn="b"/>
                      <a:r>
                        <a:rPr lang="es-CO" sz="1400" b="0" i="0" u="none" strike="noStrike">
                          <a:solidFill>
                            <a:srgbClr val="000000"/>
                          </a:solidFill>
                          <a:effectLst/>
                          <a:latin typeface="Arial Narrow" panose="020B0606020202030204" pitchFamily="34" charset="0"/>
                        </a:rPr>
                        <a:t>Bancos Nacionales</a:t>
                      </a:r>
                    </a:p>
                  </a:txBody>
                  <a:tcPr marL="9525" marR="9525" marT="9525"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tcPr>
                </a:tc>
                <a:tc>
                  <a:txBody>
                    <a:bodyPr/>
                    <a:lstStyle/>
                    <a:p>
                      <a:pPr algn="r" fontAlgn="ctr"/>
                      <a:r>
                        <a:rPr lang="es-CO" sz="1400" b="0" i="0" u="none" strike="noStrike" dirty="0">
                          <a:solidFill>
                            <a:srgbClr val="000000"/>
                          </a:solidFill>
                          <a:effectLst/>
                          <a:latin typeface="Arial Narrow" panose="020B0606020202030204" pitchFamily="34" charset="0"/>
                        </a:rPr>
                        <a:t>               1,618.00 </a:t>
                      </a:r>
                    </a:p>
                  </a:txBody>
                  <a:tcPr marL="9525" marR="9525" marT="952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tcPr>
                </a:tc>
                <a:tc>
                  <a:txBody>
                    <a:bodyPr/>
                    <a:lstStyle/>
                    <a:p>
                      <a:pPr algn="r" fontAlgn="ctr"/>
                      <a:r>
                        <a:rPr lang="es-CO" sz="1400" b="0" i="0" u="none" strike="noStrike" dirty="0">
                          <a:solidFill>
                            <a:srgbClr val="000000"/>
                          </a:solidFill>
                          <a:effectLst/>
                          <a:latin typeface="Arial Narrow" panose="020B0606020202030204" pitchFamily="34" charset="0"/>
                        </a:rPr>
                        <a:t>          109,854.00 </a:t>
                      </a:r>
                    </a:p>
                  </a:txBody>
                  <a:tcPr marL="9525" marR="9525" marT="952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tcPr>
                </a:tc>
                <a:tc>
                  <a:txBody>
                    <a:bodyPr/>
                    <a:lstStyle/>
                    <a:p>
                      <a:pPr algn="r" fontAlgn="ctr"/>
                      <a:r>
                        <a:rPr lang="es-CO" sz="1400" b="0" i="0" u="none" strike="noStrike" dirty="0">
                          <a:solidFill>
                            <a:srgbClr val="000000"/>
                          </a:solidFill>
                          <a:effectLst/>
                          <a:latin typeface="Arial Narrow" panose="020B0606020202030204" pitchFamily="34" charset="0"/>
                        </a:rPr>
                        <a:t>                   111,472.00 </a:t>
                      </a:r>
                    </a:p>
                  </a:txBody>
                  <a:tcPr marL="9525" marR="9525" marT="952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tcPr>
                </a:tc>
                <a:tc>
                  <a:txBody>
                    <a:bodyPr/>
                    <a:lstStyle/>
                    <a:p>
                      <a:pPr algn="ctr" fontAlgn="ctr"/>
                      <a:r>
                        <a:rPr lang="es-CO" sz="1400" b="0" i="0" u="none" strike="noStrike">
                          <a:solidFill>
                            <a:srgbClr val="000000"/>
                          </a:solidFill>
                          <a:effectLst/>
                          <a:latin typeface="Arial Narrow" panose="020B0606020202030204" pitchFamily="34" charset="0"/>
                        </a:rPr>
                        <a:t>9.37%</a:t>
                      </a:r>
                    </a:p>
                  </a:txBody>
                  <a:tcPr marL="9525" marR="9525" marT="952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tcPr>
                </a:tc>
                <a:extLst>
                  <a:ext uri="{0D108BD9-81ED-4DB2-BD59-A6C34878D82A}">
                    <a16:rowId xmlns:a16="http://schemas.microsoft.com/office/drawing/2014/main" val="2612896618"/>
                  </a:ext>
                </a:extLst>
              </a:tr>
              <a:tr h="228600">
                <a:tc>
                  <a:txBody>
                    <a:bodyPr/>
                    <a:lstStyle/>
                    <a:p>
                      <a:pPr algn="l" fontAlgn="b"/>
                      <a:r>
                        <a:rPr lang="es-CO" sz="1400" b="0" i="0" u="none" strike="noStrike">
                          <a:solidFill>
                            <a:srgbClr val="000000"/>
                          </a:solidFill>
                          <a:effectLst/>
                          <a:latin typeface="Arial Narrow" panose="020B0606020202030204" pitchFamily="34" charset="0"/>
                        </a:rPr>
                        <a:t>Bancos Internacionales</a:t>
                      </a:r>
                    </a:p>
                  </a:txBody>
                  <a:tcPr marL="9525" marR="9525" marT="9525"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tcPr>
                </a:tc>
                <a:tc>
                  <a:txBody>
                    <a:bodyPr/>
                    <a:lstStyle/>
                    <a:p>
                      <a:pPr algn="r" fontAlgn="ctr"/>
                      <a:r>
                        <a:rPr lang="es-CO" sz="1400" b="0" i="0" u="none" strike="noStrike" dirty="0">
                          <a:solidFill>
                            <a:srgbClr val="000000"/>
                          </a:solidFill>
                          <a:effectLst/>
                          <a:latin typeface="Arial Narrow" panose="020B0606020202030204" pitchFamily="34" charset="0"/>
                        </a:rPr>
                        <a:t>                           -   </a:t>
                      </a:r>
                    </a:p>
                  </a:txBody>
                  <a:tcPr marL="9525" marR="9525" marT="952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tcPr>
                </a:tc>
                <a:tc>
                  <a:txBody>
                    <a:bodyPr/>
                    <a:lstStyle/>
                    <a:p>
                      <a:pPr algn="r" fontAlgn="ctr"/>
                      <a:r>
                        <a:rPr lang="es-CO" sz="1400" b="0" i="0" u="none" strike="noStrike" dirty="0">
                          <a:solidFill>
                            <a:srgbClr val="000000"/>
                          </a:solidFill>
                          <a:effectLst/>
                          <a:latin typeface="Arial Narrow" panose="020B0606020202030204" pitchFamily="34" charset="0"/>
                        </a:rPr>
                        <a:t>                  258.00 </a:t>
                      </a:r>
                    </a:p>
                  </a:txBody>
                  <a:tcPr marL="9525" marR="9525" marT="952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tcPr>
                </a:tc>
                <a:tc>
                  <a:txBody>
                    <a:bodyPr/>
                    <a:lstStyle/>
                    <a:p>
                      <a:pPr algn="r" fontAlgn="ctr"/>
                      <a:r>
                        <a:rPr lang="es-CO" sz="1400" b="0" i="0" u="none" strike="noStrike" dirty="0">
                          <a:solidFill>
                            <a:srgbClr val="000000"/>
                          </a:solidFill>
                          <a:effectLst/>
                          <a:latin typeface="Arial Narrow" panose="020B0606020202030204" pitchFamily="34" charset="0"/>
                        </a:rPr>
                        <a:t>                          258.00 </a:t>
                      </a:r>
                    </a:p>
                  </a:txBody>
                  <a:tcPr marL="9525" marR="9525" marT="952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tcPr>
                </a:tc>
                <a:tc>
                  <a:txBody>
                    <a:bodyPr/>
                    <a:lstStyle/>
                    <a:p>
                      <a:pPr algn="ctr" fontAlgn="ctr"/>
                      <a:r>
                        <a:rPr lang="es-CO" sz="1400" b="0" i="0" u="none" strike="noStrike">
                          <a:solidFill>
                            <a:srgbClr val="000000"/>
                          </a:solidFill>
                          <a:effectLst/>
                          <a:latin typeface="Arial Narrow" panose="020B0606020202030204" pitchFamily="34" charset="0"/>
                        </a:rPr>
                        <a:t>0.02%</a:t>
                      </a:r>
                    </a:p>
                  </a:txBody>
                  <a:tcPr marL="9525" marR="9525" marT="952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tcPr>
                </a:tc>
                <a:extLst>
                  <a:ext uri="{0D108BD9-81ED-4DB2-BD59-A6C34878D82A}">
                    <a16:rowId xmlns:a16="http://schemas.microsoft.com/office/drawing/2014/main" val="1555101181"/>
                  </a:ext>
                </a:extLst>
              </a:tr>
              <a:tr h="228600">
                <a:tc>
                  <a:txBody>
                    <a:bodyPr/>
                    <a:lstStyle/>
                    <a:p>
                      <a:pPr algn="l" fontAlgn="b"/>
                      <a:r>
                        <a:rPr lang="es-CO" sz="1400" b="0" i="0" u="none" strike="noStrike">
                          <a:solidFill>
                            <a:srgbClr val="000000"/>
                          </a:solidFill>
                          <a:effectLst/>
                          <a:latin typeface="Arial Narrow" panose="020B0606020202030204" pitchFamily="34" charset="0"/>
                        </a:rPr>
                        <a:t>FIC</a:t>
                      </a:r>
                    </a:p>
                  </a:txBody>
                  <a:tcPr marL="9525" marR="9525" marT="9525"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tcPr>
                </a:tc>
                <a:tc>
                  <a:txBody>
                    <a:bodyPr/>
                    <a:lstStyle/>
                    <a:p>
                      <a:pPr algn="r" fontAlgn="ctr"/>
                      <a:r>
                        <a:rPr lang="es-CO" sz="1400" b="0" i="0" u="none" strike="noStrike" dirty="0">
                          <a:solidFill>
                            <a:srgbClr val="000000"/>
                          </a:solidFill>
                          <a:effectLst/>
                          <a:latin typeface="Arial Narrow" panose="020B0606020202030204" pitchFamily="34" charset="0"/>
                        </a:rPr>
                        <a:t>             23,062.00 </a:t>
                      </a:r>
                    </a:p>
                  </a:txBody>
                  <a:tcPr marL="9525" marR="9525" marT="952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tcPr>
                </a:tc>
                <a:tc>
                  <a:txBody>
                    <a:bodyPr/>
                    <a:lstStyle/>
                    <a:p>
                      <a:pPr algn="r" fontAlgn="ctr"/>
                      <a:r>
                        <a:rPr lang="es-CO" sz="1400" b="0" i="0" u="none" strike="noStrike" dirty="0">
                          <a:solidFill>
                            <a:srgbClr val="000000"/>
                          </a:solidFill>
                          <a:effectLst/>
                          <a:latin typeface="Arial Narrow" panose="020B0606020202030204" pitchFamily="34" charset="0"/>
                        </a:rPr>
                        <a:t>          335,902.00 </a:t>
                      </a:r>
                    </a:p>
                  </a:txBody>
                  <a:tcPr marL="9525" marR="9525" marT="952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tcPr>
                </a:tc>
                <a:tc>
                  <a:txBody>
                    <a:bodyPr/>
                    <a:lstStyle/>
                    <a:p>
                      <a:pPr algn="r" fontAlgn="ctr"/>
                      <a:r>
                        <a:rPr lang="es-CO" sz="1400" b="0" i="0" u="none" strike="noStrike" dirty="0">
                          <a:solidFill>
                            <a:srgbClr val="000000"/>
                          </a:solidFill>
                          <a:effectLst/>
                          <a:latin typeface="Arial Narrow" panose="020B0606020202030204" pitchFamily="34" charset="0"/>
                        </a:rPr>
                        <a:t>                   358,964.00 </a:t>
                      </a:r>
                    </a:p>
                  </a:txBody>
                  <a:tcPr marL="9525" marR="9525" marT="952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tcPr>
                </a:tc>
                <a:tc>
                  <a:txBody>
                    <a:bodyPr/>
                    <a:lstStyle/>
                    <a:p>
                      <a:pPr algn="ctr" fontAlgn="ctr"/>
                      <a:r>
                        <a:rPr lang="es-CO" sz="1400" b="0" i="0" u="none" strike="noStrike">
                          <a:solidFill>
                            <a:srgbClr val="000000"/>
                          </a:solidFill>
                          <a:effectLst/>
                          <a:latin typeface="Arial Narrow" panose="020B0606020202030204" pitchFamily="34" charset="0"/>
                        </a:rPr>
                        <a:t>30.17%</a:t>
                      </a:r>
                    </a:p>
                  </a:txBody>
                  <a:tcPr marL="9525" marR="9525" marT="952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tcPr>
                </a:tc>
                <a:extLst>
                  <a:ext uri="{0D108BD9-81ED-4DB2-BD59-A6C34878D82A}">
                    <a16:rowId xmlns:a16="http://schemas.microsoft.com/office/drawing/2014/main" val="1585659686"/>
                  </a:ext>
                </a:extLst>
              </a:tr>
              <a:tr h="228600">
                <a:tc>
                  <a:txBody>
                    <a:bodyPr/>
                    <a:lstStyle/>
                    <a:p>
                      <a:pPr algn="l" fontAlgn="b"/>
                      <a:r>
                        <a:rPr lang="es-CO" sz="1400" b="0" i="0" u="none" strike="noStrike">
                          <a:solidFill>
                            <a:srgbClr val="000000"/>
                          </a:solidFill>
                          <a:effectLst/>
                          <a:latin typeface="Arial Narrow" panose="020B0606020202030204" pitchFamily="34" charset="0"/>
                        </a:rPr>
                        <a:t>TES</a:t>
                      </a:r>
                    </a:p>
                  </a:txBody>
                  <a:tcPr marL="9525" marR="9525" marT="9525"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tcPr>
                </a:tc>
                <a:tc>
                  <a:txBody>
                    <a:bodyPr/>
                    <a:lstStyle/>
                    <a:p>
                      <a:pPr algn="r" fontAlgn="ctr"/>
                      <a:r>
                        <a:rPr lang="es-CO" sz="1400" b="0" i="0" u="none" strike="noStrike">
                          <a:solidFill>
                            <a:srgbClr val="000000"/>
                          </a:solidFill>
                          <a:effectLst/>
                          <a:latin typeface="Arial Narrow" panose="020B0606020202030204" pitchFamily="34" charset="0"/>
                        </a:rPr>
                        <a:t>             40,802.00 </a:t>
                      </a:r>
                    </a:p>
                  </a:txBody>
                  <a:tcPr marL="9525" marR="9525" marT="952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tcPr>
                </a:tc>
                <a:tc>
                  <a:txBody>
                    <a:bodyPr/>
                    <a:lstStyle/>
                    <a:p>
                      <a:pPr algn="r" fontAlgn="ctr"/>
                      <a:r>
                        <a:rPr lang="es-CO" sz="1400" b="0" i="0" u="none" strike="noStrike" dirty="0">
                          <a:solidFill>
                            <a:srgbClr val="000000"/>
                          </a:solidFill>
                          <a:effectLst/>
                          <a:latin typeface="Arial Narrow" panose="020B0606020202030204" pitchFamily="34" charset="0"/>
                        </a:rPr>
                        <a:t>          394,391.00 </a:t>
                      </a:r>
                    </a:p>
                  </a:txBody>
                  <a:tcPr marL="9525" marR="9525" marT="952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tcPr>
                </a:tc>
                <a:tc>
                  <a:txBody>
                    <a:bodyPr/>
                    <a:lstStyle/>
                    <a:p>
                      <a:pPr algn="r" fontAlgn="ctr"/>
                      <a:r>
                        <a:rPr lang="es-CO" sz="1400" b="0" i="0" u="none" strike="noStrike" dirty="0">
                          <a:solidFill>
                            <a:srgbClr val="000000"/>
                          </a:solidFill>
                          <a:effectLst/>
                          <a:latin typeface="Arial Narrow" panose="020B0606020202030204" pitchFamily="34" charset="0"/>
                        </a:rPr>
                        <a:t>                   435,193.00 </a:t>
                      </a:r>
                    </a:p>
                  </a:txBody>
                  <a:tcPr marL="9525" marR="9525" marT="952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tcPr>
                </a:tc>
                <a:tc>
                  <a:txBody>
                    <a:bodyPr/>
                    <a:lstStyle/>
                    <a:p>
                      <a:pPr algn="ctr" fontAlgn="ctr"/>
                      <a:r>
                        <a:rPr lang="es-CO" sz="1400" b="0" i="0" u="none" strike="noStrike">
                          <a:solidFill>
                            <a:srgbClr val="000000"/>
                          </a:solidFill>
                          <a:effectLst/>
                          <a:latin typeface="Arial Narrow" panose="020B0606020202030204" pitchFamily="34" charset="0"/>
                        </a:rPr>
                        <a:t>36.57%</a:t>
                      </a:r>
                    </a:p>
                  </a:txBody>
                  <a:tcPr marL="9525" marR="9525" marT="952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tcPr>
                </a:tc>
                <a:extLst>
                  <a:ext uri="{0D108BD9-81ED-4DB2-BD59-A6C34878D82A}">
                    <a16:rowId xmlns:a16="http://schemas.microsoft.com/office/drawing/2014/main" val="1621200823"/>
                  </a:ext>
                </a:extLst>
              </a:tr>
              <a:tr h="228600">
                <a:tc>
                  <a:txBody>
                    <a:bodyPr/>
                    <a:lstStyle/>
                    <a:p>
                      <a:pPr algn="l" fontAlgn="b"/>
                      <a:r>
                        <a:rPr lang="es-CO" sz="1400" b="0" i="0" u="none" strike="noStrike">
                          <a:solidFill>
                            <a:srgbClr val="000000"/>
                          </a:solidFill>
                          <a:effectLst/>
                          <a:latin typeface="Arial Narrow" panose="020B0606020202030204" pitchFamily="34" charset="0"/>
                        </a:rPr>
                        <a:t>CDT</a:t>
                      </a:r>
                    </a:p>
                  </a:txBody>
                  <a:tcPr marL="9525" marR="9525" marT="9525"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tcPr>
                </a:tc>
                <a:tc>
                  <a:txBody>
                    <a:bodyPr/>
                    <a:lstStyle/>
                    <a:p>
                      <a:pPr algn="r" fontAlgn="ctr"/>
                      <a:r>
                        <a:rPr lang="es-CO" sz="1400" b="0" i="0" u="none" strike="noStrike">
                          <a:solidFill>
                            <a:srgbClr val="000000"/>
                          </a:solidFill>
                          <a:effectLst/>
                          <a:latin typeface="Arial Narrow" panose="020B0606020202030204" pitchFamily="34" charset="0"/>
                        </a:rPr>
                        <a:t>                           -   </a:t>
                      </a:r>
                    </a:p>
                  </a:txBody>
                  <a:tcPr marL="9525" marR="9525" marT="952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tcPr>
                </a:tc>
                <a:tc>
                  <a:txBody>
                    <a:bodyPr/>
                    <a:lstStyle/>
                    <a:p>
                      <a:pPr algn="r" fontAlgn="ctr"/>
                      <a:r>
                        <a:rPr lang="es-CO" sz="1400" b="0" i="0" u="none" strike="noStrike" dirty="0">
                          <a:solidFill>
                            <a:srgbClr val="000000"/>
                          </a:solidFill>
                          <a:effectLst/>
                          <a:latin typeface="Arial Narrow" panose="020B0606020202030204" pitchFamily="34" charset="0"/>
                        </a:rPr>
                        <a:t>          282,745.00 </a:t>
                      </a:r>
                    </a:p>
                  </a:txBody>
                  <a:tcPr marL="9525" marR="9525" marT="952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tcPr>
                </a:tc>
                <a:tc>
                  <a:txBody>
                    <a:bodyPr/>
                    <a:lstStyle/>
                    <a:p>
                      <a:pPr algn="r" fontAlgn="ctr"/>
                      <a:r>
                        <a:rPr lang="es-CO" sz="1400" b="0" i="0" u="none" strike="noStrike" dirty="0">
                          <a:solidFill>
                            <a:srgbClr val="000000"/>
                          </a:solidFill>
                          <a:effectLst/>
                          <a:latin typeface="Arial Narrow" panose="020B0606020202030204" pitchFamily="34" charset="0"/>
                        </a:rPr>
                        <a:t>                   282,745.00 </a:t>
                      </a:r>
                    </a:p>
                  </a:txBody>
                  <a:tcPr marL="9525" marR="9525" marT="952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tcPr>
                </a:tc>
                <a:tc>
                  <a:txBody>
                    <a:bodyPr/>
                    <a:lstStyle/>
                    <a:p>
                      <a:pPr algn="ctr" fontAlgn="ctr"/>
                      <a:r>
                        <a:rPr lang="es-CO" sz="1400" b="0" i="0" u="none" strike="noStrike">
                          <a:solidFill>
                            <a:srgbClr val="000000"/>
                          </a:solidFill>
                          <a:effectLst/>
                          <a:latin typeface="Arial Narrow" panose="020B0606020202030204" pitchFamily="34" charset="0"/>
                        </a:rPr>
                        <a:t>23.76%</a:t>
                      </a:r>
                    </a:p>
                  </a:txBody>
                  <a:tcPr marL="9525" marR="9525" marT="952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tcPr>
                </a:tc>
                <a:extLst>
                  <a:ext uri="{0D108BD9-81ED-4DB2-BD59-A6C34878D82A}">
                    <a16:rowId xmlns:a16="http://schemas.microsoft.com/office/drawing/2014/main" val="93478063"/>
                  </a:ext>
                </a:extLst>
              </a:tr>
              <a:tr h="228600">
                <a:tc>
                  <a:txBody>
                    <a:bodyPr/>
                    <a:lstStyle/>
                    <a:p>
                      <a:pPr algn="l" fontAlgn="b"/>
                      <a:r>
                        <a:rPr lang="es-CO" sz="1400" b="0" i="0" u="none" strike="noStrike">
                          <a:solidFill>
                            <a:srgbClr val="000000"/>
                          </a:solidFill>
                          <a:effectLst/>
                          <a:latin typeface="Arial Narrow" panose="020B0606020202030204" pitchFamily="34" charset="0"/>
                        </a:rPr>
                        <a:t>ACCIONES</a:t>
                      </a:r>
                    </a:p>
                  </a:txBody>
                  <a:tcPr marL="9525" marR="9525" marT="9525" marB="0" anchor="b">
                    <a:lnL>
                      <a:noFill/>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a:noFill/>
                    </a:lnB>
                  </a:tcPr>
                </a:tc>
                <a:tc>
                  <a:txBody>
                    <a:bodyPr/>
                    <a:lstStyle/>
                    <a:p>
                      <a:pPr algn="r" fontAlgn="ctr"/>
                      <a:r>
                        <a:rPr lang="es-CO" sz="1400" b="0" i="0" u="none" strike="noStrike">
                          <a:solidFill>
                            <a:srgbClr val="000000"/>
                          </a:solidFill>
                          <a:effectLst/>
                          <a:latin typeface="Arial Narrow" panose="020B0606020202030204" pitchFamily="34" charset="0"/>
                        </a:rPr>
                        <a:t>               1,033.00 </a:t>
                      </a:r>
                    </a:p>
                  </a:txBody>
                  <a:tcPr marL="9525" marR="9525" marT="952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a:noFill/>
                    </a:lnB>
                  </a:tcPr>
                </a:tc>
                <a:tc>
                  <a:txBody>
                    <a:bodyPr/>
                    <a:lstStyle/>
                    <a:p>
                      <a:pPr algn="r" fontAlgn="ctr"/>
                      <a:r>
                        <a:rPr lang="es-CO" sz="1400" b="0" i="0" u="none" strike="noStrike" dirty="0">
                          <a:solidFill>
                            <a:srgbClr val="000000"/>
                          </a:solidFill>
                          <a:effectLst/>
                          <a:latin typeface="Arial Narrow" panose="020B0606020202030204" pitchFamily="34" charset="0"/>
                        </a:rPr>
                        <a:t>                  305.00 </a:t>
                      </a:r>
                    </a:p>
                  </a:txBody>
                  <a:tcPr marL="9525" marR="9525" marT="952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a:noFill/>
                    </a:lnB>
                  </a:tcPr>
                </a:tc>
                <a:tc>
                  <a:txBody>
                    <a:bodyPr/>
                    <a:lstStyle/>
                    <a:p>
                      <a:pPr algn="r" fontAlgn="ctr"/>
                      <a:r>
                        <a:rPr lang="es-CO" sz="1400" b="0" i="0" u="none" strike="noStrike" dirty="0">
                          <a:solidFill>
                            <a:srgbClr val="000000"/>
                          </a:solidFill>
                          <a:effectLst/>
                          <a:latin typeface="Arial Narrow" panose="020B0606020202030204" pitchFamily="34" charset="0"/>
                        </a:rPr>
                        <a:t>                        1,338.00 </a:t>
                      </a:r>
                    </a:p>
                  </a:txBody>
                  <a:tcPr marL="9525" marR="9525" marT="952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a:noFill/>
                    </a:lnB>
                  </a:tcPr>
                </a:tc>
                <a:tc>
                  <a:txBody>
                    <a:bodyPr/>
                    <a:lstStyle/>
                    <a:p>
                      <a:pPr algn="ctr" fontAlgn="ctr"/>
                      <a:r>
                        <a:rPr lang="es-CO" sz="1400" b="0" i="0" u="none" strike="noStrike">
                          <a:solidFill>
                            <a:srgbClr val="000000"/>
                          </a:solidFill>
                          <a:effectLst/>
                          <a:latin typeface="Arial Narrow" panose="020B0606020202030204" pitchFamily="34" charset="0"/>
                        </a:rPr>
                        <a:t>0.11%</a:t>
                      </a:r>
                    </a:p>
                  </a:txBody>
                  <a:tcPr marL="9525" marR="9525" marT="952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a:noFill/>
                    </a:lnB>
                  </a:tcPr>
                </a:tc>
                <a:extLst>
                  <a:ext uri="{0D108BD9-81ED-4DB2-BD59-A6C34878D82A}">
                    <a16:rowId xmlns:a16="http://schemas.microsoft.com/office/drawing/2014/main" val="398047230"/>
                  </a:ext>
                </a:extLst>
              </a:tr>
              <a:tr h="228600">
                <a:tc>
                  <a:txBody>
                    <a:bodyPr/>
                    <a:lstStyle/>
                    <a:p>
                      <a:pPr algn="ctr" fontAlgn="ctr"/>
                      <a:r>
                        <a:rPr lang="es-CO" sz="1400" b="1" i="0" u="none" strike="noStrike">
                          <a:solidFill>
                            <a:srgbClr val="FFFFFF"/>
                          </a:solidFill>
                          <a:effectLst/>
                          <a:latin typeface="Arial Narrow" panose="020B0606020202030204" pitchFamily="34" charset="0"/>
                        </a:rPr>
                        <a:t>TOTAL </a:t>
                      </a:r>
                    </a:p>
                  </a:txBody>
                  <a:tcPr marL="9525" marR="9525" marT="9525" marB="0" anchor="ctr">
                    <a:lnL>
                      <a:noFill/>
                    </a:lnL>
                    <a:lnR>
                      <a:noFill/>
                    </a:lnR>
                    <a:lnT>
                      <a:noFill/>
                    </a:lnT>
                    <a:lnB>
                      <a:noFill/>
                    </a:lnB>
                    <a:solidFill>
                      <a:srgbClr val="C65911"/>
                    </a:solidFill>
                  </a:tcPr>
                </a:tc>
                <a:tc>
                  <a:txBody>
                    <a:bodyPr/>
                    <a:lstStyle/>
                    <a:p>
                      <a:pPr algn="r" fontAlgn="b"/>
                      <a:r>
                        <a:rPr lang="es-CO" sz="1400" b="1" i="0" u="none" strike="noStrike" dirty="0">
                          <a:solidFill>
                            <a:srgbClr val="FFFFFF"/>
                          </a:solidFill>
                          <a:effectLst/>
                          <a:latin typeface="Arial Narrow" panose="020B0606020202030204" pitchFamily="34" charset="0"/>
                        </a:rPr>
                        <a:t>             66,515.00 </a:t>
                      </a:r>
                    </a:p>
                  </a:txBody>
                  <a:tcPr marL="9525" marR="9525" marT="9525" marB="0" anchor="b">
                    <a:lnL>
                      <a:noFill/>
                    </a:lnL>
                    <a:lnR>
                      <a:noFill/>
                    </a:lnR>
                    <a:lnT>
                      <a:noFill/>
                    </a:lnT>
                    <a:lnB>
                      <a:noFill/>
                    </a:lnB>
                    <a:solidFill>
                      <a:srgbClr val="C65911"/>
                    </a:solidFill>
                  </a:tcPr>
                </a:tc>
                <a:tc>
                  <a:txBody>
                    <a:bodyPr/>
                    <a:lstStyle/>
                    <a:p>
                      <a:pPr algn="r" fontAlgn="b"/>
                      <a:r>
                        <a:rPr lang="es-CO" sz="1400" b="1" i="0" u="none" strike="noStrike">
                          <a:solidFill>
                            <a:srgbClr val="FFFFFF"/>
                          </a:solidFill>
                          <a:effectLst/>
                          <a:latin typeface="Arial Narrow" panose="020B0606020202030204" pitchFamily="34" charset="0"/>
                        </a:rPr>
                        <a:t>       1,123,455.00 </a:t>
                      </a:r>
                    </a:p>
                  </a:txBody>
                  <a:tcPr marL="9525" marR="9525" marT="9525" marB="0" anchor="b">
                    <a:lnL>
                      <a:noFill/>
                    </a:lnL>
                    <a:lnR>
                      <a:noFill/>
                    </a:lnR>
                    <a:lnT>
                      <a:noFill/>
                    </a:lnT>
                    <a:lnB>
                      <a:noFill/>
                    </a:lnB>
                    <a:solidFill>
                      <a:srgbClr val="C65911"/>
                    </a:solidFill>
                  </a:tcPr>
                </a:tc>
                <a:tc>
                  <a:txBody>
                    <a:bodyPr/>
                    <a:lstStyle/>
                    <a:p>
                      <a:pPr algn="r" fontAlgn="b"/>
                      <a:r>
                        <a:rPr lang="es-CO" sz="1400" b="1" i="0" u="none" strike="noStrike" dirty="0">
                          <a:solidFill>
                            <a:srgbClr val="FFFFFF"/>
                          </a:solidFill>
                          <a:effectLst/>
                          <a:latin typeface="Arial Narrow" panose="020B0606020202030204" pitchFamily="34" charset="0"/>
                        </a:rPr>
                        <a:t>                1,189,970.00 </a:t>
                      </a:r>
                    </a:p>
                  </a:txBody>
                  <a:tcPr marL="9525" marR="9525" marT="9525" marB="0" anchor="b">
                    <a:lnL>
                      <a:noFill/>
                    </a:lnL>
                    <a:lnR>
                      <a:noFill/>
                    </a:lnR>
                    <a:lnT>
                      <a:noFill/>
                    </a:lnT>
                    <a:lnB>
                      <a:noFill/>
                    </a:lnB>
                    <a:solidFill>
                      <a:srgbClr val="C65911"/>
                    </a:solidFill>
                  </a:tcPr>
                </a:tc>
                <a:tc>
                  <a:txBody>
                    <a:bodyPr/>
                    <a:lstStyle/>
                    <a:p>
                      <a:pPr algn="ctr" fontAlgn="b"/>
                      <a:r>
                        <a:rPr lang="es-CO" sz="1400" b="1" i="0" u="none" strike="noStrike">
                          <a:solidFill>
                            <a:srgbClr val="FFFFFF"/>
                          </a:solidFill>
                          <a:effectLst/>
                          <a:latin typeface="Arial Narrow" panose="020B0606020202030204" pitchFamily="34" charset="0"/>
                        </a:rPr>
                        <a:t>100.00%</a:t>
                      </a:r>
                    </a:p>
                  </a:txBody>
                  <a:tcPr marL="9525" marR="9525" marT="9525" marB="0" anchor="b">
                    <a:lnL>
                      <a:noFill/>
                    </a:lnL>
                    <a:lnR>
                      <a:noFill/>
                    </a:lnR>
                    <a:lnT>
                      <a:noFill/>
                    </a:lnT>
                    <a:lnB w="6350" cap="flat" cmpd="sng" algn="ctr">
                      <a:solidFill>
                        <a:srgbClr val="FFFFFF"/>
                      </a:solidFill>
                      <a:prstDash val="solid"/>
                      <a:round/>
                      <a:headEnd type="none" w="med" len="med"/>
                      <a:tailEnd type="none" w="med" len="med"/>
                    </a:lnB>
                    <a:solidFill>
                      <a:srgbClr val="C65911"/>
                    </a:solidFill>
                  </a:tcPr>
                </a:tc>
                <a:extLst>
                  <a:ext uri="{0D108BD9-81ED-4DB2-BD59-A6C34878D82A}">
                    <a16:rowId xmlns:a16="http://schemas.microsoft.com/office/drawing/2014/main" val="3063928550"/>
                  </a:ext>
                </a:extLst>
              </a:tr>
              <a:tr h="228600">
                <a:tc>
                  <a:txBody>
                    <a:bodyPr/>
                    <a:lstStyle/>
                    <a:p>
                      <a:pPr algn="ctr" fontAlgn="ctr"/>
                      <a:r>
                        <a:rPr lang="es-CO" sz="1400" b="1" i="0" u="none" strike="noStrike">
                          <a:solidFill>
                            <a:srgbClr val="FFFFFF"/>
                          </a:solidFill>
                          <a:effectLst/>
                          <a:latin typeface="Arial Narrow" panose="020B0606020202030204" pitchFamily="34" charset="0"/>
                        </a:rPr>
                        <a:t> </a:t>
                      </a:r>
                    </a:p>
                  </a:txBody>
                  <a:tcPr marL="9525" marR="9525" marT="9525" marB="0" anchor="ctr">
                    <a:lnL>
                      <a:noFill/>
                    </a:lnL>
                    <a:lnR>
                      <a:noFill/>
                    </a:lnR>
                    <a:lnT>
                      <a:noFill/>
                    </a:lnT>
                    <a:lnB>
                      <a:noFill/>
                    </a:lnB>
                    <a:solidFill>
                      <a:srgbClr val="C65911"/>
                    </a:solidFill>
                  </a:tcPr>
                </a:tc>
                <a:tc>
                  <a:txBody>
                    <a:bodyPr/>
                    <a:lstStyle/>
                    <a:p>
                      <a:pPr algn="r" fontAlgn="b"/>
                      <a:r>
                        <a:rPr lang="es-CO" sz="1400" b="1" i="0" u="none" strike="noStrike">
                          <a:solidFill>
                            <a:srgbClr val="FFFFFF"/>
                          </a:solidFill>
                          <a:effectLst/>
                          <a:latin typeface="Arial Narrow" panose="020B0606020202030204" pitchFamily="34" charset="0"/>
                        </a:rPr>
                        <a:t>5.59%</a:t>
                      </a:r>
                    </a:p>
                  </a:txBody>
                  <a:tcPr marL="9525" marR="9525" marT="9525" marB="0" anchor="b">
                    <a:lnL>
                      <a:noFill/>
                    </a:lnL>
                    <a:lnR>
                      <a:noFill/>
                    </a:lnR>
                    <a:lnT>
                      <a:noFill/>
                    </a:lnT>
                    <a:lnB>
                      <a:noFill/>
                    </a:lnB>
                    <a:solidFill>
                      <a:srgbClr val="C65911"/>
                    </a:solidFill>
                  </a:tcPr>
                </a:tc>
                <a:tc>
                  <a:txBody>
                    <a:bodyPr/>
                    <a:lstStyle/>
                    <a:p>
                      <a:pPr algn="r" fontAlgn="b"/>
                      <a:r>
                        <a:rPr lang="es-CO" sz="1400" b="1" i="0" u="none" strike="noStrike">
                          <a:solidFill>
                            <a:srgbClr val="FFFFFF"/>
                          </a:solidFill>
                          <a:effectLst/>
                          <a:latin typeface="Arial Narrow" panose="020B0606020202030204" pitchFamily="34" charset="0"/>
                        </a:rPr>
                        <a:t>94.41%</a:t>
                      </a:r>
                    </a:p>
                  </a:txBody>
                  <a:tcPr marL="9525" marR="9525" marT="9525" marB="0" anchor="b">
                    <a:lnL>
                      <a:noFill/>
                    </a:lnL>
                    <a:lnR>
                      <a:noFill/>
                    </a:lnR>
                    <a:lnT>
                      <a:noFill/>
                    </a:lnT>
                    <a:lnB>
                      <a:noFill/>
                    </a:lnB>
                    <a:solidFill>
                      <a:srgbClr val="C65911"/>
                    </a:solidFill>
                  </a:tcPr>
                </a:tc>
                <a:tc>
                  <a:txBody>
                    <a:bodyPr/>
                    <a:lstStyle/>
                    <a:p>
                      <a:pPr algn="r" fontAlgn="b"/>
                      <a:r>
                        <a:rPr lang="es-CO" sz="1400" b="1" i="0" u="none" strike="noStrike">
                          <a:solidFill>
                            <a:srgbClr val="FFFFFF"/>
                          </a:solidFill>
                          <a:effectLst/>
                          <a:latin typeface="Arial Narrow" panose="020B0606020202030204" pitchFamily="34" charset="0"/>
                        </a:rPr>
                        <a:t>100.00%</a:t>
                      </a:r>
                    </a:p>
                  </a:txBody>
                  <a:tcPr marL="9525" marR="9525" marT="9525" marB="0" anchor="b">
                    <a:lnL>
                      <a:noFill/>
                    </a:lnL>
                    <a:lnR w="6350" cap="flat" cmpd="sng" algn="ctr">
                      <a:solidFill>
                        <a:srgbClr val="FFFFFF"/>
                      </a:solidFill>
                      <a:prstDash val="solid"/>
                      <a:round/>
                      <a:headEnd type="none" w="med" len="med"/>
                      <a:tailEnd type="none" w="med" len="med"/>
                    </a:lnR>
                    <a:lnT>
                      <a:noFill/>
                    </a:lnT>
                    <a:lnB>
                      <a:noFill/>
                    </a:lnB>
                    <a:solidFill>
                      <a:srgbClr val="C65911"/>
                    </a:solidFill>
                  </a:tcPr>
                </a:tc>
                <a:tc>
                  <a:txBody>
                    <a:bodyPr/>
                    <a:lstStyle/>
                    <a:p>
                      <a:pPr algn="ctr" fontAlgn="ctr"/>
                      <a:r>
                        <a:rPr lang="es-CO" sz="1400" b="0" i="0" u="none" strike="noStrike" dirty="0">
                          <a:solidFill>
                            <a:srgbClr val="000000"/>
                          </a:solidFill>
                          <a:effectLst/>
                          <a:latin typeface="Arial Narrow" panose="020B0606020202030204" pitchFamily="34" charset="0"/>
                        </a:rPr>
                        <a:t> </a:t>
                      </a:r>
                    </a:p>
                  </a:txBody>
                  <a:tcPr marL="9525" marR="9525" marT="952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a:noFill/>
                    </a:lnB>
                  </a:tcPr>
                </a:tc>
                <a:extLst>
                  <a:ext uri="{0D108BD9-81ED-4DB2-BD59-A6C34878D82A}">
                    <a16:rowId xmlns:a16="http://schemas.microsoft.com/office/drawing/2014/main" val="3060060949"/>
                  </a:ext>
                </a:extLst>
              </a:tr>
            </a:tbl>
          </a:graphicData>
        </a:graphic>
      </p:graphicFrame>
      <p:graphicFrame>
        <p:nvGraphicFramePr>
          <p:cNvPr id="12" name="Gráfico 11">
            <a:extLst>
              <a:ext uri="{FF2B5EF4-FFF2-40B4-BE49-F238E27FC236}">
                <a16:creationId xmlns:a16="http://schemas.microsoft.com/office/drawing/2014/main" id="{CDB20451-005D-4626-ABED-44D46E94A15D}"/>
              </a:ext>
            </a:extLst>
          </p:cNvPr>
          <p:cNvGraphicFramePr>
            <a:graphicFrameLocks/>
          </p:cNvGraphicFramePr>
          <p:nvPr>
            <p:extLst/>
          </p:nvPr>
        </p:nvGraphicFramePr>
        <p:xfrm>
          <a:off x="1493241" y="3869235"/>
          <a:ext cx="6291742" cy="2621378"/>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158929680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0" y="6540500"/>
            <a:ext cx="9144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a:ln>
                <a:noFill/>
              </a:ln>
              <a:solidFill>
                <a:prstClr val="white"/>
              </a:solidFill>
              <a:effectLst/>
              <a:uLnTx/>
              <a:uFillTx/>
              <a:latin typeface="Calibri"/>
              <a:ea typeface="+mn-ea"/>
              <a:cs typeface="+mn-cs"/>
            </a:endParaRPr>
          </a:p>
        </p:txBody>
      </p:sp>
      <p:sp>
        <p:nvSpPr>
          <p:cNvPr id="8" name="CuadroTexto 7"/>
          <p:cNvSpPr txBox="1"/>
          <p:nvPr/>
        </p:nvSpPr>
        <p:spPr>
          <a:xfrm>
            <a:off x="3407434" y="6520418"/>
            <a:ext cx="5371441" cy="307777"/>
          </a:xfrm>
          <a:prstGeom prst="rect">
            <a:avLst/>
          </a:prstGeom>
          <a:noFill/>
        </p:spPr>
        <p:txBody>
          <a:bodyPr wrap="square" rtlCol="0">
            <a:spAutoFit/>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es-ES" sz="1400" b="0" i="0" u="none" strike="noStrike" kern="1200" cap="none" spc="0" normalizeH="0" baseline="0" noProof="0" dirty="0">
                <a:ln>
                  <a:noFill/>
                </a:ln>
                <a:solidFill>
                  <a:srgbClr val="A9A8A9"/>
                </a:solidFill>
                <a:effectLst/>
                <a:uLnTx/>
                <a:uFillTx/>
                <a:latin typeface="Lato Regular"/>
                <a:ea typeface="+mn-ea"/>
                <a:cs typeface="Lato Regular"/>
              </a:rPr>
              <a:t>Vicepresidencia Administrativa y Financiera – Gerencia Financiera</a:t>
            </a:r>
          </a:p>
        </p:txBody>
      </p:sp>
      <p:grpSp>
        <p:nvGrpSpPr>
          <p:cNvPr id="14" name="Grupo 13">
            <a:extLst>
              <a:ext uri="{FF2B5EF4-FFF2-40B4-BE49-F238E27FC236}">
                <a16:creationId xmlns:a16="http://schemas.microsoft.com/office/drawing/2014/main" id="{EFBBDD03-0B9B-47F1-AF62-E1BC0C55822A}"/>
              </a:ext>
            </a:extLst>
          </p:cNvPr>
          <p:cNvGrpSpPr/>
          <p:nvPr/>
        </p:nvGrpSpPr>
        <p:grpSpPr>
          <a:xfrm>
            <a:off x="573845" y="249913"/>
            <a:ext cx="8039213" cy="745490"/>
            <a:chOff x="0" y="0"/>
            <a:chExt cx="7303135" cy="745490"/>
          </a:xfrm>
        </p:grpSpPr>
        <p:pic>
          <p:nvPicPr>
            <p:cNvPr id="15" name="Imagen 14">
              <a:extLst>
                <a:ext uri="{FF2B5EF4-FFF2-40B4-BE49-F238E27FC236}">
                  <a16:creationId xmlns:a16="http://schemas.microsoft.com/office/drawing/2014/main" id="{98B9207C-B554-41EC-A9D1-0ACE21DAE8C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715135" cy="745490"/>
            </a:xfrm>
            <a:prstGeom prst="rect">
              <a:avLst/>
            </a:prstGeom>
          </p:spPr>
        </p:pic>
        <p:pic>
          <p:nvPicPr>
            <p:cNvPr id="16" name="Imagen 15">
              <a:extLst>
                <a:ext uri="{FF2B5EF4-FFF2-40B4-BE49-F238E27FC236}">
                  <a16:creationId xmlns:a16="http://schemas.microsoft.com/office/drawing/2014/main" id="{C8960F77-CF05-4631-AE75-0BCE22BE99F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152775" y="28575"/>
              <a:ext cx="4150360" cy="713105"/>
            </a:xfrm>
            <a:prstGeom prst="rect">
              <a:avLst/>
            </a:prstGeom>
          </p:spPr>
        </p:pic>
      </p:grpSp>
      <p:sp>
        <p:nvSpPr>
          <p:cNvPr id="9" name="Título 7">
            <a:extLst>
              <a:ext uri="{FF2B5EF4-FFF2-40B4-BE49-F238E27FC236}">
                <a16:creationId xmlns:a16="http://schemas.microsoft.com/office/drawing/2014/main" id="{089F6186-EA6E-46AF-8B42-6A6C0340ED9D}"/>
              </a:ext>
            </a:extLst>
          </p:cNvPr>
          <p:cNvSpPr txBox="1">
            <a:spLocks/>
          </p:cNvSpPr>
          <p:nvPr/>
        </p:nvSpPr>
        <p:spPr>
          <a:xfrm>
            <a:off x="1190352" y="1045268"/>
            <a:ext cx="6972014" cy="707886"/>
          </a:xfrm>
          <a:prstGeom prst="rect">
            <a:avLst/>
          </a:prstGeom>
          <a:noFill/>
        </p:spPr>
        <p:txBody>
          <a:bodyPr vert="horz" wrap="square" lIns="91440" tIns="45720" rIns="91440" bIns="45720" rtlCol="0" anchor="ctr">
            <a:sp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s-ES" sz="2000" b="1" dirty="0">
                <a:solidFill>
                  <a:srgbClr val="000A8B"/>
                </a:solidFill>
              </a:rPr>
              <a:t>HECHOS RELEVANTES PORTAFOLIO DE INVERSIONES AGOSTO 2019 </a:t>
            </a:r>
          </a:p>
        </p:txBody>
      </p:sp>
      <p:pic>
        <p:nvPicPr>
          <p:cNvPr id="2054" name="Picture 6" descr="analisis financieros">
            <a:extLst>
              <a:ext uri="{FF2B5EF4-FFF2-40B4-BE49-F238E27FC236}">
                <a16:creationId xmlns:a16="http://schemas.microsoft.com/office/drawing/2014/main" id="{721B265E-9144-4704-8877-96CF4B2602E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559000" y="3732243"/>
            <a:ext cx="2833589" cy="2136565"/>
          </a:xfrm>
          <a:prstGeom prst="rect">
            <a:avLst/>
          </a:prstGeom>
          <a:noFill/>
          <a:extLst>
            <a:ext uri="{909E8E84-426E-40DD-AFC4-6F175D3DCCD1}">
              <a14:hiddenFill xmlns:a14="http://schemas.microsoft.com/office/drawing/2010/main">
                <a:solidFill>
                  <a:srgbClr val="FFFFFF"/>
                </a:solidFill>
              </a14:hiddenFill>
            </a:ext>
          </a:extLst>
        </p:spPr>
      </p:pic>
      <p:sp>
        <p:nvSpPr>
          <p:cNvPr id="18" name="CuadroTexto 17">
            <a:extLst>
              <a:ext uri="{FF2B5EF4-FFF2-40B4-BE49-F238E27FC236}">
                <a16:creationId xmlns:a16="http://schemas.microsoft.com/office/drawing/2014/main" id="{563CFD31-280A-4247-86AF-5F9DD1C89F95}"/>
              </a:ext>
            </a:extLst>
          </p:cNvPr>
          <p:cNvSpPr txBox="1"/>
          <p:nvPr/>
        </p:nvSpPr>
        <p:spPr>
          <a:xfrm>
            <a:off x="751411" y="2013625"/>
            <a:ext cx="6010116" cy="1754326"/>
          </a:xfrm>
          <a:prstGeom prst="rect">
            <a:avLst/>
          </a:prstGeom>
          <a:noFill/>
        </p:spPr>
        <p:txBody>
          <a:bodyPr wrap="square" rtlCol="0">
            <a:spAutoFit/>
          </a:bodyPr>
          <a:lstStyle/>
          <a:p>
            <a:r>
              <a:rPr lang="es-CO" b="1" dirty="0">
                <a:solidFill>
                  <a:srgbClr val="000A8B"/>
                </a:solidFill>
              </a:rPr>
              <a:t>Valoración Portafolio Extinto</a:t>
            </a:r>
          </a:p>
          <a:p>
            <a:endParaRPr lang="es-CO" dirty="0"/>
          </a:p>
          <a:p>
            <a:pPr marL="285750" indent="-285750">
              <a:buFont typeface="Arial" panose="020B0604020202020204" pitchFamily="34" charset="0"/>
              <a:buChar char="•"/>
            </a:pPr>
            <a:r>
              <a:rPr lang="es-CO" dirty="0"/>
              <a:t>Los TES se valoraron en $239,225,773 (0,59%)</a:t>
            </a:r>
          </a:p>
          <a:p>
            <a:pPr marL="285750" indent="-285750">
              <a:buFont typeface="Arial" panose="020B0604020202020204" pitchFamily="34" charset="0"/>
              <a:buChar char="•"/>
            </a:pPr>
            <a:endParaRPr lang="es-CO" dirty="0"/>
          </a:p>
          <a:p>
            <a:endParaRPr lang="es-CO" dirty="0"/>
          </a:p>
          <a:p>
            <a:pPr marL="285750" indent="-285750">
              <a:buFont typeface="Arial" panose="020B0604020202020204" pitchFamily="34" charset="0"/>
              <a:buChar char="•"/>
            </a:pPr>
            <a:endParaRPr lang="es-CO" dirty="0"/>
          </a:p>
        </p:txBody>
      </p:sp>
    </p:spTree>
    <p:extLst>
      <p:ext uri="{BB962C8B-B14F-4D97-AF65-F5344CB8AC3E}">
        <p14:creationId xmlns:p14="http://schemas.microsoft.com/office/powerpoint/2010/main" val="222865917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0" y="6540500"/>
            <a:ext cx="9144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a:ln>
                <a:noFill/>
              </a:ln>
              <a:solidFill>
                <a:prstClr val="white"/>
              </a:solidFill>
              <a:effectLst/>
              <a:uLnTx/>
              <a:uFillTx/>
              <a:latin typeface="Calibri"/>
              <a:ea typeface="+mn-ea"/>
              <a:cs typeface="+mn-cs"/>
            </a:endParaRPr>
          </a:p>
        </p:txBody>
      </p:sp>
      <p:sp>
        <p:nvSpPr>
          <p:cNvPr id="8" name="CuadroTexto 7"/>
          <p:cNvSpPr txBox="1"/>
          <p:nvPr/>
        </p:nvSpPr>
        <p:spPr>
          <a:xfrm>
            <a:off x="3407434" y="6520418"/>
            <a:ext cx="5371441" cy="307777"/>
          </a:xfrm>
          <a:prstGeom prst="rect">
            <a:avLst/>
          </a:prstGeom>
          <a:noFill/>
        </p:spPr>
        <p:txBody>
          <a:bodyPr wrap="square" rtlCol="0">
            <a:spAutoFit/>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es-ES" sz="1400" b="0" i="0" u="none" strike="noStrike" kern="1200" cap="none" spc="0" normalizeH="0" baseline="0" noProof="0" dirty="0">
                <a:ln>
                  <a:noFill/>
                </a:ln>
                <a:solidFill>
                  <a:srgbClr val="A9A8A9"/>
                </a:solidFill>
                <a:effectLst/>
                <a:uLnTx/>
                <a:uFillTx/>
                <a:latin typeface="Lato Regular"/>
                <a:ea typeface="+mn-ea"/>
                <a:cs typeface="Lato Regular"/>
              </a:rPr>
              <a:t>Vicepresidencia Administrativa y Financiera – Gerencia Financiera</a:t>
            </a:r>
          </a:p>
        </p:txBody>
      </p:sp>
      <p:grpSp>
        <p:nvGrpSpPr>
          <p:cNvPr id="14" name="Grupo 13">
            <a:extLst>
              <a:ext uri="{FF2B5EF4-FFF2-40B4-BE49-F238E27FC236}">
                <a16:creationId xmlns:a16="http://schemas.microsoft.com/office/drawing/2014/main" id="{EFBBDD03-0B9B-47F1-AF62-E1BC0C55822A}"/>
              </a:ext>
            </a:extLst>
          </p:cNvPr>
          <p:cNvGrpSpPr/>
          <p:nvPr/>
        </p:nvGrpSpPr>
        <p:grpSpPr>
          <a:xfrm>
            <a:off x="573845" y="249913"/>
            <a:ext cx="8039213" cy="745490"/>
            <a:chOff x="0" y="0"/>
            <a:chExt cx="7303135" cy="745490"/>
          </a:xfrm>
        </p:grpSpPr>
        <p:pic>
          <p:nvPicPr>
            <p:cNvPr id="15" name="Imagen 14">
              <a:extLst>
                <a:ext uri="{FF2B5EF4-FFF2-40B4-BE49-F238E27FC236}">
                  <a16:creationId xmlns:a16="http://schemas.microsoft.com/office/drawing/2014/main" id="{98B9207C-B554-41EC-A9D1-0ACE21DAE8C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715135" cy="745490"/>
            </a:xfrm>
            <a:prstGeom prst="rect">
              <a:avLst/>
            </a:prstGeom>
          </p:spPr>
        </p:pic>
        <p:pic>
          <p:nvPicPr>
            <p:cNvPr id="16" name="Imagen 15">
              <a:extLst>
                <a:ext uri="{FF2B5EF4-FFF2-40B4-BE49-F238E27FC236}">
                  <a16:creationId xmlns:a16="http://schemas.microsoft.com/office/drawing/2014/main" id="{C8960F77-CF05-4631-AE75-0BCE22BE99F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152775" y="28575"/>
              <a:ext cx="4150360" cy="713105"/>
            </a:xfrm>
            <a:prstGeom prst="rect">
              <a:avLst/>
            </a:prstGeom>
          </p:spPr>
        </p:pic>
      </p:grpSp>
      <p:sp>
        <p:nvSpPr>
          <p:cNvPr id="9" name="Título 7">
            <a:extLst>
              <a:ext uri="{FF2B5EF4-FFF2-40B4-BE49-F238E27FC236}">
                <a16:creationId xmlns:a16="http://schemas.microsoft.com/office/drawing/2014/main" id="{089F6186-EA6E-46AF-8B42-6A6C0340ED9D}"/>
              </a:ext>
            </a:extLst>
          </p:cNvPr>
          <p:cNvSpPr txBox="1">
            <a:spLocks/>
          </p:cNvSpPr>
          <p:nvPr/>
        </p:nvSpPr>
        <p:spPr>
          <a:xfrm>
            <a:off x="1085993" y="1086063"/>
            <a:ext cx="6972014" cy="707886"/>
          </a:xfrm>
          <a:prstGeom prst="rect">
            <a:avLst/>
          </a:prstGeom>
          <a:noFill/>
        </p:spPr>
        <p:txBody>
          <a:bodyPr vert="horz" wrap="square" lIns="91440" tIns="45720" rIns="91440" bIns="45720" rtlCol="0" anchor="ctr">
            <a:sp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s-ES" sz="2000" b="1" dirty="0">
                <a:solidFill>
                  <a:srgbClr val="000A8B"/>
                </a:solidFill>
              </a:rPr>
              <a:t>HECHOS RELEVANTES PORTAFOLIO DE INVERSIONES AGOSTO 2019 </a:t>
            </a:r>
          </a:p>
        </p:txBody>
      </p:sp>
      <p:sp>
        <p:nvSpPr>
          <p:cNvPr id="4" name="CuadroTexto 3">
            <a:extLst>
              <a:ext uri="{FF2B5EF4-FFF2-40B4-BE49-F238E27FC236}">
                <a16:creationId xmlns:a16="http://schemas.microsoft.com/office/drawing/2014/main" id="{CDE8367B-615F-4449-B3CF-1498E6613B4A}"/>
              </a:ext>
            </a:extLst>
          </p:cNvPr>
          <p:cNvSpPr txBox="1"/>
          <p:nvPr/>
        </p:nvSpPr>
        <p:spPr>
          <a:xfrm>
            <a:off x="613234" y="1668858"/>
            <a:ext cx="5099872" cy="2862322"/>
          </a:xfrm>
          <a:prstGeom prst="rect">
            <a:avLst/>
          </a:prstGeom>
          <a:noFill/>
        </p:spPr>
        <p:txBody>
          <a:bodyPr wrap="square" rtlCol="0">
            <a:spAutoFit/>
          </a:bodyPr>
          <a:lstStyle/>
          <a:p>
            <a:r>
              <a:rPr lang="es-CO" b="1" dirty="0">
                <a:solidFill>
                  <a:srgbClr val="000A8B"/>
                </a:solidFill>
              </a:rPr>
              <a:t>Valoración Portafolio En Proceso de Extinción </a:t>
            </a:r>
          </a:p>
          <a:p>
            <a:endParaRPr lang="es-CO" dirty="0"/>
          </a:p>
          <a:p>
            <a:pPr marL="285750" indent="-285750">
              <a:buFont typeface="Arial" panose="020B0604020202020204" pitchFamily="34" charset="0"/>
              <a:buChar char="•"/>
            </a:pPr>
            <a:r>
              <a:rPr lang="es-CO" dirty="0"/>
              <a:t>Los TES se valoraron en $2,330,292,122 (0,59%)</a:t>
            </a:r>
          </a:p>
          <a:p>
            <a:pPr marL="285750" indent="-285750">
              <a:buFont typeface="Arial" panose="020B0604020202020204" pitchFamily="34" charset="0"/>
              <a:buChar char="•"/>
            </a:pPr>
            <a:r>
              <a:rPr lang="es-CO" dirty="0"/>
              <a:t>Los CDT se valoraron en   $996,877,701 (0,35%)</a:t>
            </a:r>
          </a:p>
          <a:p>
            <a:endParaRPr lang="es-CO" dirty="0"/>
          </a:p>
          <a:p>
            <a:endParaRPr lang="es-CO" dirty="0"/>
          </a:p>
          <a:p>
            <a:endParaRPr lang="es-CO" dirty="0"/>
          </a:p>
          <a:p>
            <a:pPr marL="285750" indent="-285750">
              <a:buFont typeface="Arial" panose="020B0604020202020204" pitchFamily="34" charset="0"/>
              <a:buChar char="•"/>
            </a:pPr>
            <a:endParaRPr lang="es-CO" dirty="0"/>
          </a:p>
          <a:p>
            <a:endParaRPr lang="es-CO" dirty="0"/>
          </a:p>
          <a:p>
            <a:pPr marL="285750" indent="-285750">
              <a:buFont typeface="Arial" panose="020B0604020202020204" pitchFamily="34" charset="0"/>
              <a:buChar char="•"/>
            </a:pPr>
            <a:endParaRPr lang="es-CO" dirty="0"/>
          </a:p>
        </p:txBody>
      </p:sp>
      <p:pic>
        <p:nvPicPr>
          <p:cNvPr id="5" name="Imagen 4">
            <a:extLst>
              <a:ext uri="{FF2B5EF4-FFF2-40B4-BE49-F238E27FC236}">
                <a16:creationId xmlns:a16="http://schemas.microsoft.com/office/drawing/2014/main" id="{AA25D1D0-F9CC-4080-9F14-9484DF96E4D7}"/>
              </a:ext>
            </a:extLst>
          </p:cNvPr>
          <p:cNvPicPr>
            <a:picLocks noChangeAspect="1"/>
          </p:cNvPicPr>
          <p:nvPr/>
        </p:nvPicPr>
        <p:blipFill>
          <a:blip r:embed="rId4"/>
          <a:stretch>
            <a:fillRect/>
          </a:stretch>
        </p:blipFill>
        <p:spPr>
          <a:xfrm>
            <a:off x="5776702" y="2645482"/>
            <a:ext cx="3258491" cy="2293586"/>
          </a:xfrm>
          <a:prstGeom prst="rect">
            <a:avLst/>
          </a:prstGeom>
        </p:spPr>
      </p:pic>
      <p:sp>
        <p:nvSpPr>
          <p:cNvPr id="17" name="CuadroTexto 16">
            <a:extLst>
              <a:ext uri="{FF2B5EF4-FFF2-40B4-BE49-F238E27FC236}">
                <a16:creationId xmlns:a16="http://schemas.microsoft.com/office/drawing/2014/main" id="{F3D9A8B7-BED0-42B5-A60E-565D61405E5F}"/>
              </a:ext>
            </a:extLst>
          </p:cNvPr>
          <p:cNvSpPr txBox="1"/>
          <p:nvPr/>
        </p:nvSpPr>
        <p:spPr>
          <a:xfrm>
            <a:off x="613234" y="3507907"/>
            <a:ext cx="5099872" cy="3139321"/>
          </a:xfrm>
          <a:prstGeom prst="rect">
            <a:avLst/>
          </a:prstGeom>
          <a:noFill/>
        </p:spPr>
        <p:txBody>
          <a:bodyPr wrap="square" rtlCol="0">
            <a:spAutoFit/>
          </a:bodyPr>
          <a:lstStyle/>
          <a:p>
            <a:r>
              <a:rPr lang="es-CO" b="1" dirty="0">
                <a:solidFill>
                  <a:srgbClr val="000A8B"/>
                </a:solidFill>
              </a:rPr>
              <a:t>Inversión </a:t>
            </a:r>
          </a:p>
          <a:p>
            <a:endParaRPr lang="es-CO" dirty="0"/>
          </a:p>
          <a:p>
            <a:pPr marL="285750" indent="-285750" algn="just">
              <a:buFont typeface="Arial" panose="020B0604020202020204" pitchFamily="34" charset="0"/>
              <a:buChar char="•"/>
            </a:pPr>
            <a:r>
              <a:rPr lang="es-CO" dirty="0"/>
              <a:t>Se realizo una inversión de CDT por valor de $50.000.000.000.00 tasa de inversión 4.90 EA% y los recursos corresponde a Enertolima</a:t>
            </a:r>
          </a:p>
          <a:p>
            <a:endParaRPr lang="es-CO" dirty="0"/>
          </a:p>
          <a:p>
            <a:endParaRPr lang="es-CO" dirty="0"/>
          </a:p>
          <a:p>
            <a:endParaRPr lang="es-CO" dirty="0"/>
          </a:p>
          <a:p>
            <a:pPr marL="285750" indent="-285750">
              <a:buFont typeface="Arial" panose="020B0604020202020204" pitchFamily="34" charset="0"/>
              <a:buChar char="•"/>
            </a:pPr>
            <a:endParaRPr lang="es-CO" dirty="0"/>
          </a:p>
          <a:p>
            <a:endParaRPr lang="es-CO" dirty="0"/>
          </a:p>
          <a:p>
            <a:pPr marL="285750" indent="-285750">
              <a:buFont typeface="Arial" panose="020B0604020202020204" pitchFamily="34" charset="0"/>
              <a:buChar char="•"/>
            </a:pPr>
            <a:endParaRPr lang="es-CO" dirty="0"/>
          </a:p>
        </p:txBody>
      </p:sp>
    </p:spTree>
    <p:extLst>
      <p:ext uri="{BB962C8B-B14F-4D97-AF65-F5344CB8AC3E}">
        <p14:creationId xmlns:p14="http://schemas.microsoft.com/office/powerpoint/2010/main" val="197272507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0" y="6540500"/>
            <a:ext cx="9144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8" name="CuadroTexto 7"/>
          <p:cNvSpPr txBox="1"/>
          <p:nvPr/>
        </p:nvSpPr>
        <p:spPr>
          <a:xfrm>
            <a:off x="3407434" y="6520418"/>
            <a:ext cx="5371441"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 – Gerencia Financiera</a:t>
            </a:r>
          </a:p>
        </p:txBody>
      </p:sp>
      <p:sp>
        <p:nvSpPr>
          <p:cNvPr id="7" name="CuadroTexto 6">
            <a:extLst>
              <a:ext uri="{FF2B5EF4-FFF2-40B4-BE49-F238E27FC236}">
                <a16:creationId xmlns:a16="http://schemas.microsoft.com/office/drawing/2014/main" id="{81F4DEEA-EB34-4077-955E-BCDE18CC2A08}"/>
              </a:ext>
            </a:extLst>
          </p:cNvPr>
          <p:cNvSpPr txBox="1"/>
          <p:nvPr/>
        </p:nvSpPr>
        <p:spPr>
          <a:xfrm>
            <a:off x="4044386" y="939335"/>
            <a:ext cx="4636999" cy="707886"/>
          </a:xfrm>
          <a:prstGeom prst="rect">
            <a:avLst/>
          </a:prstGeom>
          <a:noFill/>
        </p:spPr>
        <p:txBody>
          <a:bodyPr wrap="square" rtlCol="0">
            <a:spAutoFit/>
          </a:bodyPr>
          <a:lstStyle/>
          <a:p>
            <a:pPr algn="r"/>
            <a:r>
              <a:rPr lang="es-ES" sz="2000" b="1" dirty="0">
                <a:solidFill>
                  <a:srgbClr val="000A8B"/>
                </a:solidFill>
              </a:rPr>
              <a:t>PORTAFOLIO RECURSOS PROPIOS SAE AGOSTO 2019 </a:t>
            </a:r>
          </a:p>
        </p:txBody>
      </p:sp>
      <p:sp>
        <p:nvSpPr>
          <p:cNvPr id="3" name="CuadroTexto 2">
            <a:extLst>
              <a:ext uri="{FF2B5EF4-FFF2-40B4-BE49-F238E27FC236}">
                <a16:creationId xmlns:a16="http://schemas.microsoft.com/office/drawing/2014/main" id="{DA4233A4-C789-40A0-B3F9-4A0A3C4A2A4B}"/>
              </a:ext>
            </a:extLst>
          </p:cNvPr>
          <p:cNvSpPr txBox="1"/>
          <p:nvPr/>
        </p:nvSpPr>
        <p:spPr>
          <a:xfrm>
            <a:off x="6400801" y="1647221"/>
            <a:ext cx="2116394" cy="276999"/>
          </a:xfrm>
          <a:prstGeom prst="rect">
            <a:avLst/>
          </a:prstGeom>
          <a:noFill/>
        </p:spPr>
        <p:txBody>
          <a:bodyPr wrap="square" rtlCol="0">
            <a:spAutoFit/>
          </a:bodyPr>
          <a:lstStyle/>
          <a:p>
            <a:r>
              <a:rPr lang="es-CO" sz="1200" dirty="0"/>
              <a:t>Cifras en Millones de Pesos</a:t>
            </a:r>
          </a:p>
        </p:txBody>
      </p:sp>
      <p:grpSp>
        <p:nvGrpSpPr>
          <p:cNvPr id="17" name="Grupo 16">
            <a:extLst>
              <a:ext uri="{FF2B5EF4-FFF2-40B4-BE49-F238E27FC236}">
                <a16:creationId xmlns:a16="http://schemas.microsoft.com/office/drawing/2014/main" id="{759C02FE-5DF5-4D28-A3C7-EC736F0328FB}"/>
              </a:ext>
            </a:extLst>
          </p:cNvPr>
          <p:cNvGrpSpPr/>
          <p:nvPr/>
        </p:nvGrpSpPr>
        <p:grpSpPr>
          <a:xfrm>
            <a:off x="573845" y="249913"/>
            <a:ext cx="8039213" cy="745490"/>
            <a:chOff x="0" y="0"/>
            <a:chExt cx="7303135" cy="745490"/>
          </a:xfrm>
        </p:grpSpPr>
        <p:pic>
          <p:nvPicPr>
            <p:cNvPr id="18" name="Imagen 17">
              <a:extLst>
                <a:ext uri="{FF2B5EF4-FFF2-40B4-BE49-F238E27FC236}">
                  <a16:creationId xmlns:a16="http://schemas.microsoft.com/office/drawing/2014/main" id="{BB225157-665A-4EC9-897F-FF344F6E105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715135" cy="745490"/>
            </a:xfrm>
            <a:prstGeom prst="rect">
              <a:avLst/>
            </a:prstGeom>
          </p:spPr>
        </p:pic>
        <p:pic>
          <p:nvPicPr>
            <p:cNvPr id="19" name="Imagen 18">
              <a:extLst>
                <a:ext uri="{FF2B5EF4-FFF2-40B4-BE49-F238E27FC236}">
                  <a16:creationId xmlns:a16="http://schemas.microsoft.com/office/drawing/2014/main" id="{B36FB1C8-5527-4AB6-91B6-4D0965DAF24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152775" y="28575"/>
              <a:ext cx="4150360" cy="713105"/>
            </a:xfrm>
            <a:prstGeom prst="rect">
              <a:avLst/>
            </a:prstGeom>
          </p:spPr>
        </p:pic>
      </p:grpSp>
      <p:graphicFrame>
        <p:nvGraphicFramePr>
          <p:cNvPr id="6" name="Objeto 5">
            <a:extLst>
              <a:ext uri="{FF2B5EF4-FFF2-40B4-BE49-F238E27FC236}">
                <a16:creationId xmlns:a16="http://schemas.microsoft.com/office/drawing/2014/main" id="{3765FA9F-07AD-41E1-BA3B-6BEE0C6438E9}"/>
              </a:ext>
            </a:extLst>
          </p:cNvPr>
          <p:cNvGraphicFramePr>
            <a:graphicFrameLocks noChangeAspect="1"/>
          </p:cNvGraphicFramePr>
          <p:nvPr>
            <p:extLst/>
          </p:nvPr>
        </p:nvGraphicFramePr>
        <p:xfrm>
          <a:off x="601920" y="2055900"/>
          <a:ext cx="7915275" cy="935842"/>
        </p:xfrm>
        <a:graphic>
          <a:graphicData uri="http://schemas.openxmlformats.org/presentationml/2006/ole">
            <mc:AlternateContent xmlns:mc="http://schemas.openxmlformats.org/markup-compatibility/2006">
              <mc:Choice xmlns:v="urn:schemas-microsoft-com:vml" Requires="v">
                <p:oleObj spid="_x0000_s1049" name="Worksheet" r:id="rId5" imgW="7915118" imgH="771704" progId="Excel.Sheet.12">
                  <p:embed/>
                </p:oleObj>
              </mc:Choice>
              <mc:Fallback>
                <p:oleObj name="Worksheet" r:id="rId5" imgW="7915118" imgH="771704" progId="Excel.Sheet.12">
                  <p:embed/>
                  <p:pic>
                    <p:nvPicPr>
                      <p:cNvPr id="6" name="Objeto 5">
                        <a:extLst>
                          <a:ext uri="{FF2B5EF4-FFF2-40B4-BE49-F238E27FC236}">
                            <a16:creationId xmlns:a16="http://schemas.microsoft.com/office/drawing/2014/main" id="{3765FA9F-07AD-41E1-BA3B-6BEE0C6438E9}"/>
                          </a:ext>
                        </a:extLst>
                      </p:cNvPr>
                      <p:cNvPicPr/>
                      <p:nvPr/>
                    </p:nvPicPr>
                    <p:blipFill>
                      <a:blip r:embed="rId6"/>
                      <a:stretch>
                        <a:fillRect/>
                      </a:stretch>
                    </p:blipFill>
                    <p:spPr>
                      <a:xfrm>
                        <a:off x="601920" y="2055900"/>
                        <a:ext cx="7915275" cy="935842"/>
                      </a:xfrm>
                      <a:prstGeom prst="rect">
                        <a:avLst/>
                      </a:prstGeom>
                    </p:spPr>
                  </p:pic>
                </p:oleObj>
              </mc:Fallback>
            </mc:AlternateContent>
          </a:graphicData>
        </a:graphic>
      </p:graphicFrame>
      <p:graphicFrame>
        <p:nvGraphicFramePr>
          <p:cNvPr id="14" name="Gráfico 13">
            <a:extLst>
              <a:ext uri="{FF2B5EF4-FFF2-40B4-BE49-F238E27FC236}">
                <a16:creationId xmlns:a16="http://schemas.microsoft.com/office/drawing/2014/main" id="{6203DD1F-F032-4FF2-A75E-3B92C97DB413}"/>
              </a:ext>
            </a:extLst>
          </p:cNvPr>
          <p:cNvGraphicFramePr>
            <a:graphicFrameLocks/>
          </p:cNvGraphicFramePr>
          <p:nvPr>
            <p:extLst/>
          </p:nvPr>
        </p:nvGraphicFramePr>
        <p:xfrm>
          <a:off x="601920" y="3498209"/>
          <a:ext cx="3970080" cy="2558642"/>
        </p:xfrm>
        <a:graphic>
          <a:graphicData uri="http://schemas.openxmlformats.org/drawingml/2006/chart">
            <c:chart xmlns:c="http://schemas.openxmlformats.org/drawingml/2006/chart" xmlns:r="http://schemas.openxmlformats.org/officeDocument/2006/relationships" r:id="rId7"/>
          </a:graphicData>
        </a:graphic>
      </p:graphicFrame>
      <p:graphicFrame>
        <p:nvGraphicFramePr>
          <p:cNvPr id="16" name="Gráfico 15">
            <a:extLst>
              <a:ext uri="{FF2B5EF4-FFF2-40B4-BE49-F238E27FC236}">
                <a16:creationId xmlns:a16="http://schemas.microsoft.com/office/drawing/2014/main" id="{F2E95072-7AC9-4D74-9308-3B9C2590A5A8}"/>
              </a:ext>
            </a:extLst>
          </p:cNvPr>
          <p:cNvGraphicFramePr>
            <a:graphicFrameLocks/>
          </p:cNvGraphicFramePr>
          <p:nvPr>
            <p:extLst/>
          </p:nvPr>
        </p:nvGraphicFramePr>
        <p:xfrm>
          <a:off x="4647500" y="3498209"/>
          <a:ext cx="3869695" cy="2558641"/>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358838329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0" y="6540500"/>
            <a:ext cx="9144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8" name="CuadroTexto 7"/>
          <p:cNvSpPr txBox="1"/>
          <p:nvPr/>
        </p:nvSpPr>
        <p:spPr>
          <a:xfrm>
            <a:off x="3407434" y="6520418"/>
            <a:ext cx="5371441"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 – Gerencia Financiera</a:t>
            </a:r>
          </a:p>
        </p:txBody>
      </p:sp>
      <p:sp>
        <p:nvSpPr>
          <p:cNvPr id="9" name="CuadroTexto 8">
            <a:extLst>
              <a:ext uri="{FF2B5EF4-FFF2-40B4-BE49-F238E27FC236}">
                <a16:creationId xmlns:a16="http://schemas.microsoft.com/office/drawing/2014/main" id="{862DE2FE-DD36-4D9F-BAC6-B652934725DA}"/>
              </a:ext>
            </a:extLst>
          </p:cNvPr>
          <p:cNvSpPr txBox="1"/>
          <p:nvPr/>
        </p:nvSpPr>
        <p:spPr>
          <a:xfrm>
            <a:off x="963253" y="2393228"/>
            <a:ext cx="7217494" cy="1938992"/>
          </a:xfrm>
          <a:prstGeom prst="rect">
            <a:avLst/>
          </a:prstGeom>
          <a:noFill/>
        </p:spPr>
        <p:txBody>
          <a:bodyPr wrap="square" rtlCol="0">
            <a:spAutoFit/>
          </a:bodyPr>
          <a:lstStyle/>
          <a:p>
            <a:pPr algn="ctr"/>
            <a:r>
              <a:rPr lang="es-CO" sz="4000" dirty="0">
                <a:solidFill>
                  <a:srgbClr val="000A8B"/>
                </a:solidFill>
              </a:rPr>
              <a:t>3. INFORME APROBACIÓN MODIFICACIÓN PRESUPUESTO 2019</a:t>
            </a:r>
            <a:endParaRPr lang="es-ES" sz="4000" dirty="0">
              <a:solidFill>
                <a:srgbClr val="000A8B"/>
              </a:solidFill>
            </a:endParaRPr>
          </a:p>
        </p:txBody>
      </p:sp>
      <p:grpSp>
        <p:nvGrpSpPr>
          <p:cNvPr id="10" name="Grupo 9">
            <a:extLst>
              <a:ext uri="{FF2B5EF4-FFF2-40B4-BE49-F238E27FC236}">
                <a16:creationId xmlns:a16="http://schemas.microsoft.com/office/drawing/2014/main" id="{E12D6B5B-0F64-4A9B-AB6A-A6B48067C9BA}"/>
              </a:ext>
            </a:extLst>
          </p:cNvPr>
          <p:cNvGrpSpPr/>
          <p:nvPr/>
        </p:nvGrpSpPr>
        <p:grpSpPr>
          <a:xfrm>
            <a:off x="573845" y="305680"/>
            <a:ext cx="8039213" cy="745490"/>
            <a:chOff x="0" y="0"/>
            <a:chExt cx="7303135" cy="745490"/>
          </a:xfrm>
        </p:grpSpPr>
        <p:pic>
          <p:nvPicPr>
            <p:cNvPr id="11" name="Imagen 10">
              <a:extLst>
                <a:ext uri="{FF2B5EF4-FFF2-40B4-BE49-F238E27FC236}">
                  <a16:creationId xmlns:a16="http://schemas.microsoft.com/office/drawing/2014/main" id="{C8B44B1B-87E8-410E-8F09-5CB81BE25F6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715135" cy="745490"/>
            </a:xfrm>
            <a:prstGeom prst="rect">
              <a:avLst/>
            </a:prstGeom>
          </p:spPr>
        </p:pic>
        <p:pic>
          <p:nvPicPr>
            <p:cNvPr id="14" name="Imagen 13">
              <a:extLst>
                <a:ext uri="{FF2B5EF4-FFF2-40B4-BE49-F238E27FC236}">
                  <a16:creationId xmlns:a16="http://schemas.microsoft.com/office/drawing/2014/main" id="{31A9D36C-7B65-45C4-8A0F-3EA7DA769C9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152775" y="28575"/>
              <a:ext cx="4150360" cy="713105"/>
            </a:xfrm>
            <a:prstGeom prst="rect">
              <a:avLst/>
            </a:prstGeom>
          </p:spPr>
        </p:pic>
      </p:grpSp>
    </p:spTree>
    <p:extLst>
      <p:ext uri="{BB962C8B-B14F-4D97-AF65-F5344CB8AC3E}">
        <p14:creationId xmlns:p14="http://schemas.microsoft.com/office/powerpoint/2010/main" val="363126353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ángulo 5">
            <a:extLst>
              <a:ext uri="{FF2B5EF4-FFF2-40B4-BE49-F238E27FC236}">
                <a16:creationId xmlns:a16="http://schemas.microsoft.com/office/drawing/2014/main" id="{5136C98A-C327-4568-8E3B-CF3F75D527D4}"/>
              </a:ext>
            </a:extLst>
          </p:cNvPr>
          <p:cNvSpPr/>
          <p:nvPr/>
        </p:nvSpPr>
        <p:spPr>
          <a:xfrm>
            <a:off x="0" y="6540500"/>
            <a:ext cx="9144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8" name="CuadroTexto 7">
            <a:extLst>
              <a:ext uri="{FF2B5EF4-FFF2-40B4-BE49-F238E27FC236}">
                <a16:creationId xmlns:a16="http://schemas.microsoft.com/office/drawing/2014/main" id="{7C16953B-4A00-42CB-8B35-221ED7817720}"/>
              </a:ext>
            </a:extLst>
          </p:cNvPr>
          <p:cNvSpPr txBox="1"/>
          <p:nvPr/>
        </p:nvSpPr>
        <p:spPr>
          <a:xfrm>
            <a:off x="3407434" y="6520418"/>
            <a:ext cx="5371441"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 – Gerencia Financiera</a:t>
            </a:r>
          </a:p>
        </p:txBody>
      </p:sp>
      <p:grpSp>
        <p:nvGrpSpPr>
          <p:cNvPr id="9" name="Grupo 8">
            <a:extLst>
              <a:ext uri="{FF2B5EF4-FFF2-40B4-BE49-F238E27FC236}">
                <a16:creationId xmlns:a16="http://schemas.microsoft.com/office/drawing/2014/main" id="{AF39A49D-4BDA-41A2-99F9-D1DF01D888CF}"/>
              </a:ext>
            </a:extLst>
          </p:cNvPr>
          <p:cNvGrpSpPr/>
          <p:nvPr/>
        </p:nvGrpSpPr>
        <p:grpSpPr>
          <a:xfrm>
            <a:off x="573845" y="96961"/>
            <a:ext cx="8039213" cy="745490"/>
            <a:chOff x="0" y="0"/>
            <a:chExt cx="7303135" cy="745490"/>
          </a:xfrm>
        </p:grpSpPr>
        <p:pic>
          <p:nvPicPr>
            <p:cNvPr id="10" name="Imagen 9">
              <a:extLst>
                <a:ext uri="{FF2B5EF4-FFF2-40B4-BE49-F238E27FC236}">
                  <a16:creationId xmlns:a16="http://schemas.microsoft.com/office/drawing/2014/main" id="{03532433-B034-4E23-91B0-E8FD0EDD27B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715135" cy="745490"/>
            </a:xfrm>
            <a:prstGeom prst="rect">
              <a:avLst/>
            </a:prstGeom>
          </p:spPr>
        </p:pic>
        <p:pic>
          <p:nvPicPr>
            <p:cNvPr id="12" name="Imagen 11">
              <a:extLst>
                <a:ext uri="{FF2B5EF4-FFF2-40B4-BE49-F238E27FC236}">
                  <a16:creationId xmlns:a16="http://schemas.microsoft.com/office/drawing/2014/main" id="{26C8E1FC-3B4B-4DDD-B2A7-8A7209412C0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152775" y="28575"/>
              <a:ext cx="4150360" cy="713105"/>
            </a:xfrm>
            <a:prstGeom prst="rect">
              <a:avLst/>
            </a:prstGeom>
          </p:spPr>
        </p:pic>
      </p:grpSp>
      <p:pic>
        <p:nvPicPr>
          <p:cNvPr id="5" name="Imagen 4">
            <a:extLst>
              <a:ext uri="{FF2B5EF4-FFF2-40B4-BE49-F238E27FC236}">
                <a16:creationId xmlns:a16="http://schemas.microsoft.com/office/drawing/2014/main" id="{0A791B5C-72CF-4F40-AD9B-7372A85D4B81}"/>
              </a:ext>
            </a:extLst>
          </p:cNvPr>
          <p:cNvPicPr>
            <a:picLocks noChangeAspect="1"/>
          </p:cNvPicPr>
          <p:nvPr/>
        </p:nvPicPr>
        <p:blipFill>
          <a:blip r:embed="rId4"/>
          <a:stretch>
            <a:fillRect/>
          </a:stretch>
        </p:blipFill>
        <p:spPr>
          <a:xfrm>
            <a:off x="1767840" y="1236433"/>
            <a:ext cx="5438964" cy="4636964"/>
          </a:xfrm>
          <a:prstGeom prst="rect">
            <a:avLst/>
          </a:prstGeom>
        </p:spPr>
      </p:pic>
    </p:spTree>
    <p:extLst>
      <p:ext uri="{BB962C8B-B14F-4D97-AF65-F5344CB8AC3E}">
        <p14:creationId xmlns:p14="http://schemas.microsoft.com/office/powerpoint/2010/main" val="62163239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ángulo 5">
            <a:extLst>
              <a:ext uri="{FF2B5EF4-FFF2-40B4-BE49-F238E27FC236}">
                <a16:creationId xmlns:a16="http://schemas.microsoft.com/office/drawing/2014/main" id="{5136C98A-C327-4568-8E3B-CF3F75D527D4}"/>
              </a:ext>
            </a:extLst>
          </p:cNvPr>
          <p:cNvSpPr/>
          <p:nvPr/>
        </p:nvSpPr>
        <p:spPr>
          <a:xfrm>
            <a:off x="0" y="6540500"/>
            <a:ext cx="9144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8" name="CuadroTexto 7">
            <a:extLst>
              <a:ext uri="{FF2B5EF4-FFF2-40B4-BE49-F238E27FC236}">
                <a16:creationId xmlns:a16="http://schemas.microsoft.com/office/drawing/2014/main" id="{7C16953B-4A00-42CB-8B35-221ED7817720}"/>
              </a:ext>
            </a:extLst>
          </p:cNvPr>
          <p:cNvSpPr txBox="1"/>
          <p:nvPr/>
        </p:nvSpPr>
        <p:spPr>
          <a:xfrm>
            <a:off x="3407434" y="6520418"/>
            <a:ext cx="5371441"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 – Gerencia Financiera</a:t>
            </a:r>
          </a:p>
        </p:txBody>
      </p:sp>
      <p:grpSp>
        <p:nvGrpSpPr>
          <p:cNvPr id="9" name="Grupo 8">
            <a:extLst>
              <a:ext uri="{FF2B5EF4-FFF2-40B4-BE49-F238E27FC236}">
                <a16:creationId xmlns:a16="http://schemas.microsoft.com/office/drawing/2014/main" id="{AF39A49D-4BDA-41A2-99F9-D1DF01D888CF}"/>
              </a:ext>
            </a:extLst>
          </p:cNvPr>
          <p:cNvGrpSpPr/>
          <p:nvPr/>
        </p:nvGrpSpPr>
        <p:grpSpPr>
          <a:xfrm>
            <a:off x="573845" y="96961"/>
            <a:ext cx="8039213" cy="745490"/>
            <a:chOff x="0" y="0"/>
            <a:chExt cx="7303135" cy="745490"/>
          </a:xfrm>
        </p:grpSpPr>
        <p:pic>
          <p:nvPicPr>
            <p:cNvPr id="10" name="Imagen 9">
              <a:extLst>
                <a:ext uri="{FF2B5EF4-FFF2-40B4-BE49-F238E27FC236}">
                  <a16:creationId xmlns:a16="http://schemas.microsoft.com/office/drawing/2014/main" id="{03532433-B034-4E23-91B0-E8FD0EDD27B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715135" cy="745490"/>
            </a:xfrm>
            <a:prstGeom prst="rect">
              <a:avLst/>
            </a:prstGeom>
          </p:spPr>
        </p:pic>
        <p:pic>
          <p:nvPicPr>
            <p:cNvPr id="12" name="Imagen 11">
              <a:extLst>
                <a:ext uri="{FF2B5EF4-FFF2-40B4-BE49-F238E27FC236}">
                  <a16:creationId xmlns:a16="http://schemas.microsoft.com/office/drawing/2014/main" id="{26C8E1FC-3B4B-4DDD-B2A7-8A7209412C0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152775" y="28575"/>
              <a:ext cx="4150360" cy="713105"/>
            </a:xfrm>
            <a:prstGeom prst="rect">
              <a:avLst/>
            </a:prstGeom>
          </p:spPr>
        </p:pic>
      </p:grpSp>
      <p:pic>
        <p:nvPicPr>
          <p:cNvPr id="2" name="Imagen 1">
            <a:extLst>
              <a:ext uri="{FF2B5EF4-FFF2-40B4-BE49-F238E27FC236}">
                <a16:creationId xmlns:a16="http://schemas.microsoft.com/office/drawing/2014/main" id="{B2F44C66-ED56-4B2D-91ED-E68212192B65}"/>
              </a:ext>
            </a:extLst>
          </p:cNvPr>
          <p:cNvPicPr>
            <a:picLocks noChangeAspect="1"/>
          </p:cNvPicPr>
          <p:nvPr/>
        </p:nvPicPr>
        <p:blipFill>
          <a:blip r:embed="rId4"/>
          <a:stretch>
            <a:fillRect/>
          </a:stretch>
        </p:blipFill>
        <p:spPr>
          <a:xfrm>
            <a:off x="1974438" y="1188555"/>
            <a:ext cx="5195124" cy="5106999"/>
          </a:xfrm>
          <a:prstGeom prst="rect">
            <a:avLst/>
          </a:prstGeom>
        </p:spPr>
      </p:pic>
    </p:spTree>
    <p:extLst>
      <p:ext uri="{BB962C8B-B14F-4D97-AF65-F5344CB8AC3E}">
        <p14:creationId xmlns:p14="http://schemas.microsoft.com/office/powerpoint/2010/main" val="198069416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ángulo 5">
            <a:extLst>
              <a:ext uri="{FF2B5EF4-FFF2-40B4-BE49-F238E27FC236}">
                <a16:creationId xmlns:a16="http://schemas.microsoft.com/office/drawing/2014/main" id="{5136C98A-C327-4568-8E3B-CF3F75D527D4}"/>
              </a:ext>
            </a:extLst>
          </p:cNvPr>
          <p:cNvSpPr/>
          <p:nvPr/>
        </p:nvSpPr>
        <p:spPr>
          <a:xfrm>
            <a:off x="0" y="6540500"/>
            <a:ext cx="9144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8" name="CuadroTexto 7">
            <a:extLst>
              <a:ext uri="{FF2B5EF4-FFF2-40B4-BE49-F238E27FC236}">
                <a16:creationId xmlns:a16="http://schemas.microsoft.com/office/drawing/2014/main" id="{7C16953B-4A00-42CB-8B35-221ED7817720}"/>
              </a:ext>
            </a:extLst>
          </p:cNvPr>
          <p:cNvSpPr txBox="1"/>
          <p:nvPr/>
        </p:nvSpPr>
        <p:spPr>
          <a:xfrm>
            <a:off x="3407434" y="6520418"/>
            <a:ext cx="5371441"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 – Gerencia Financiera</a:t>
            </a:r>
          </a:p>
        </p:txBody>
      </p:sp>
      <p:grpSp>
        <p:nvGrpSpPr>
          <p:cNvPr id="9" name="Grupo 8">
            <a:extLst>
              <a:ext uri="{FF2B5EF4-FFF2-40B4-BE49-F238E27FC236}">
                <a16:creationId xmlns:a16="http://schemas.microsoft.com/office/drawing/2014/main" id="{AF39A49D-4BDA-41A2-99F9-D1DF01D888CF}"/>
              </a:ext>
            </a:extLst>
          </p:cNvPr>
          <p:cNvGrpSpPr/>
          <p:nvPr/>
        </p:nvGrpSpPr>
        <p:grpSpPr>
          <a:xfrm>
            <a:off x="573845" y="96961"/>
            <a:ext cx="8039213" cy="745490"/>
            <a:chOff x="0" y="0"/>
            <a:chExt cx="7303135" cy="745490"/>
          </a:xfrm>
        </p:grpSpPr>
        <p:pic>
          <p:nvPicPr>
            <p:cNvPr id="10" name="Imagen 9">
              <a:extLst>
                <a:ext uri="{FF2B5EF4-FFF2-40B4-BE49-F238E27FC236}">
                  <a16:creationId xmlns:a16="http://schemas.microsoft.com/office/drawing/2014/main" id="{03532433-B034-4E23-91B0-E8FD0EDD27B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715135" cy="745490"/>
            </a:xfrm>
            <a:prstGeom prst="rect">
              <a:avLst/>
            </a:prstGeom>
          </p:spPr>
        </p:pic>
        <p:pic>
          <p:nvPicPr>
            <p:cNvPr id="12" name="Imagen 11">
              <a:extLst>
                <a:ext uri="{FF2B5EF4-FFF2-40B4-BE49-F238E27FC236}">
                  <a16:creationId xmlns:a16="http://schemas.microsoft.com/office/drawing/2014/main" id="{26C8E1FC-3B4B-4DDD-B2A7-8A7209412C0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152775" y="28575"/>
              <a:ext cx="4150360" cy="713105"/>
            </a:xfrm>
            <a:prstGeom prst="rect">
              <a:avLst/>
            </a:prstGeom>
          </p:spPr>
        </p:pic>
      </p:grpSp>
      <p:pic>
        <p:nvPicPr>
          <p:cNvPr id="2" name="Imagen 1">
            <a:extLst>
              <a:ext uri="{FF2B5EF4-FFF2-40B4-BE49-F238E27FC236}">
                <a16:creationId xmlns:a16="http://schemas.microsoft.com/office/drawing/2014/main" id="{EF61D5E5-C120-477D-9CD6-8D520D3D31B8}"/>
              </a:ext>
            </a:extLst>
          </p:cNvPr>
          <p:cNvPicPr>
            <a:picLocks noChangeAspect="1"/>
          </p:cNvPicPr>
          <p:nvPr/>
        </p:nvPicPr>
        <p:blipFill>
          <a:blip r:embed="rId4"/>
          <a:stretch>
            <a:fillRect/>
          </a:stretch>
        </p:blipFill>
        <p:spPr>
          <a:xfrm>
            <a:off x="818497" y="2121868"/>
            <a:ext cx="7324017" cy="2515353"/>
          </a:xfrm>
          <a:prstGeom prst="rect">
            <a:avLst/>
          </a:prstGeom>
        </p:spPr>
      </p:pic>
    </p:spTree>
    <p:extLst>
      <p:ext uri="{BB962C8B-B14F-4D97-AF65-F5344CB8AC3E}">
        <p14:creationId xmlns:p14="http://schemas.microsoft.com/office/powerpoint/2010/main" val="147713060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ángulo 5">
            <a:extLst>
              <a:ext uri="{FF2B5EF4-FFF2-40B4-BE49-F238E27FC236}">
                <a16:creationId xmlns:a16="http://schemas.microsoft.com/office/drawing/2014/main" id="{5136C98A-C327-4568-8E3B-CF3F75D527D4}"/>
              </a:ext>
            </a:extLst>
          </p:cNvPr>
          <p:cNvSpPr/>
          <p:nvPr/>
        </p:nvSpPr>
        <p:spPr>
          <a:xfrm>
            <a:off x="0" y="6540500"/>
            <a:ext cx="9144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8" name="CuadroTexto 7">
            <a:extLst>
              <a:ext uri="{FF2B5EF4-FFF2-40B4-BE49-F238E27FC236}">
                <a16:creationId xmlns:a16="http://schemas.microsoft.com/office/drawing/2014/main" id="{7C16953B-4A00-42CB-8B35-221ED7817720}"/>
              </a:ext>
            </a:extLst>
          </p:cNvPr>
          <p:cNvSpPr txBox="1"/>
          <p:nvPr/>
        </p:nvSpPr>
        <p:spPr>
          <a:xfrm>
            <a:off x="3407434" y="6520418"/>
            <a:ext cx="5371441"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 – Gerencia Financiera</a:t>
            </a:r>
          </a:p>
        </p:txBody>
      </p:sp>
      <p:grpSp>
        <p:nvGrpSpPr>
          <p:cNvPr id="9" name="Grupo 8">
            <a:extLst>
              <a:ext uri="{FF2B5EF4-FFF2-40B4-BE49-F238E27FC236}">
                <a16:creationId xmlns:a16="http://schemas.microsoft.com/office/drawing/2014/main" id="{AF39A49D-4BDA-41A2-99F9-D1DF01D888CF}"/>
              </a:ext>
            </a:extLst>
          </p:cNvPr>
          <p:cNvGrpSpPr/>
          <p:nvPr/>
        </p:nvGrpSpPr>
        <p:grpSpPr>
          <a:xfrm>
            <a:off x="573845" y="96961"/>
            <a:ext cx="8039213" cy="745490"/>
            <a:chOff x="0" y="0"/>
            <a:chExt cx="7303135" cy="745490"/>
          </a:xfrm>
        </p:grpSpPr>
        <p:pic>
          <p:nvPicPr>
            <p:cNvPr id="10" name="Imagen 9">
              <a:extLst>
                <a:ext uri="{FF2B5EF4-FFF2-40B4-BE49-F238E27FC236}">
                  <a16:creationId xmlns:a16="http://schemas.microsoft.com/office/drawing/2014/main" id="{03532433-B034-4E23-91B0-E8FD0EDD27B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715135" cy="745490"/>
            </a:xfrm>
            <a:prstGeom prst="rect">
              <a:avLst/>
            </a:prstGeom>
          </p:spPr>
        </p:pic>
        <p:pic>
          <p:nvPicPr>
            <p:cNvPr id="12" name="Imagen 11">
              <a:extLst>
                <a:ext uri="{FF2B5EF4-FFF2-40B4-BE49-F238E27FC236}">
                  <a16:creationId xmlns:a16="http://schemas.microsoft.com/office/drawing/2014/main" id="{26C8E1FC-3B4B-4DDD-B2A7-8A7209412C0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152775" y="28575"/>
              <a:ext cx="4150360" cy="713105"/>
            </a:xfrm>
            <a:prstGeom prst="rect">
              <a:avLst/>
            </a:prstGeom>
          </p:spPr>
        </p:pic>
      </p:grpSp>
      <p:pic>
        <p:nvPicPr>
          <p:cNvPr id="3" name="Imagen 2">
            <a:extLst>
              <a:ext uri="{FF2B5EF4-FFF2-40B4-BE49-F238E27FC236}">
                <a16:creationId xmlns:a16="http://schemas.microsoft.com/office/drawing/2014/main" id="{31E7CDE4-8A35-4624-B08A-02EF8E69F40C}"/>
              </a:ext>
            </a:extLst>
          </p:cNvPr>
          <p:cNvPicPr>
            <a:picLocks noChangeAspect="1"/>
          </p:cNvPicPr>
          <p:nvPr/>
        </p:nvPicPr>
        <p:blipFill>
          <a:blip r:embed="rId4"/>
          <a:stretch>
            <a:fillRect/>
          </a:stretch>
        </p:blipFill>
        <p:spPr>
          <a:xfrm>
            <a:off x="2213881" y="1178441"/>
            <a:ext cx="4716238" cy="4994019"/>
          </a:xfrm>
          <a:prstGeom prst="rect">
            <a:avLst/>
          </a:prstGeom>
        </p:spPr>
      </p:pic>
    </p:spTree>
    <p:extLst>
      <p:ext uri="{BB962C8B-B14F-4D97-AF65-F5344CB8AC3E}">
        <p14:creationId xmlns:p14="http://schemas.microsoft.com/office/powerpoint/2010/main" val="371779194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0" y="6540500"/>
            <a:ext cx="9144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8" name="CuadroTexto 7"/>
          <p:cNvSpPr txBox="1"/>
          <p:nvPr/>
        </p:nvSpPr>
        <p:spPr>
          <a:xfrm>
            <a:off x="3407434" y="6520418"/>
            <a:ext cx="5371441"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 – Gerencia Financiera</a:t>
            </a:r>
          </a:p>
        </p:txBody>
      </p:sp>
      <p:sp>
        <p:nvSpPr>
          <p:cNvPr id="9" name="CuadroTexto 8">
            <a:extLst>
              <a:ext uri="{FF2B5EF4-FFF2-40B4-BE49-F238E27FC236}">
                <a16:creationId xmlns:a16="http://schemas.microsoft.com/office/drawing/2014/main" id="{862DE2FE-DD36-4D9F-BAC6-B652934725DA}"/>
              </a:ext>
            </a:extLst>
          </p:cNvPr>
          <p:cNvSpPr txBox="1"/>
          <p:nvPr/>
        </p:nvSpPr>
        <p:spPr>
          <a:xfrm>
            <a:off x="963253" y="2393228"/>
            <a:ext cx="7217494" cy="1323439"/>
          </a:xfrm>
          <a:prstGeom prst="rect">
            <a:avLst/>
          </a:prstGeom>
          <a:noFill/>
        </p:spPr>
        <p:txBody>
          <a:bodyPr wrap="square" rtlCol="0">
            <a:spAutoFit/>
          </a:bodyPr>
          <a:lstStyle/>
          <a:p>
            <a:pPr algn="ctr"/>
            <a:r>
              <a:rPr lang="es-CO" sz="4000" dirty="0">
                <a:solidFill>
                  <a:srgbClr val="000A8B"/>
                </a:solidFill>
              </a:rPr>
              <a:t>4. APOYO ECONOMICO A EMPLEADOS</a:t>
            </a:r>
            <a:endParaRPr lang="es-ES" sz="4000" dirty="0">
              <a:solidFill>
                <a:srgbClr val="000A8B"/>
              </a:solidFill>
            </a:endParaRPr>
          </a:p>
        </p:txBody>
      </p:sp>
      <p:grpSp>
        <p:nvGrpSpPr>
          <p:cNvPr id="10" name="Grupo 9">
            <a:extLst>
              <a:ext uri="{FF2B5EF4-FFF2-40B4-BE49-F238E27FC236}">
                <a16:creationId xmlns:a16="http://schemas.microsoft.com/office/drawing/2014/main" id="{E12D6B5B-0F64-4A9B-AB6A-A6B48067C9BA}"/>
              </a:ext>
            </a:extLst>
          </p:cNvPr>
          <p:cNvGrpSpPr/>
          <p:nvPr/>
        </p:nvGrpSpPr>
        <p:grpSpPr>
          <a:xfrm>
            <a:off x="573845" y="305680"/>
            <a:ext cx="8039213" cy="745490"/>
            <a:chOff x="0" y="0"/>
            <a:chExt cx="7303135" cy="745490"/>
          </a:xfrm>
        </p:grpSpPr>
        <p:pic>
          <p:nvPicPr>
            <p:cNvPr id="11" name="Imagen 10">
              <a:extLst>
                <a:ext uri="{FF2B5EF4-FFF2-40B4-BE49-F238E27FC236}">
                  <a16:creationId xmlns:a16="http://schemas.microsoft.com/office/drawing/2014/main" id="{C8B44B1B-87E8-410E-8F09-5CB81BE25F6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715135" cy="745490"/>
            </a:xfrm>
            <a:prstGeom prst="rect">
              <a:avLst/>
            </a:prstGeom>
          </p:spPr>
        </p:pic>
        <p:pic>
          <p:nvPicPr>
            <p:cNvPr id="14" name="Imagen 13">
              <a:extLst>
                <a:ext uri="{FF2B5EF4-FFF2-40B4-BE49-F238E27FC236}">
                  <a16:creationId xmlns:a16="http://schemas.microsoft.com/office/drawing/2014/main" id="{31A9D36C-7B65-45C4-8A0F-3EA7DA769C9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152775" y="28575"/>
              <a:ext cx="4150360" cy="713105"/>
            </a:xfrm>
            <a:prstGeom prst="rect">
              <a:avLst/>
            </a:prstGeom>
          </p:spPr>
        </p:pic>
      </p:grpSp>
    </p:spTree>
    <p:extLst>
      <p:ext uri="{BB962C8B-B14F-4D97-AF65-F5344CB8AC3E}">
        <p14:creationId xmlns:p14="http://schemas.microsoft.com/office/powerpoint/2010/main" val="116316622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agen 6">
            <a:extLst>
              <a:ext uri="{FF2B5EF4-FFF2-40B4-BE49-F238E27FC236}">
                <a16:creationId xmlns:a16="http://schemas.microsoft.com/office/drawing/2014/main" id="{E3D3F40A-DF31-4A3D-9D2C-D29D885B2F8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6470" y="893428"/>
            <a:ext cx="1286351" cy="559118"/>
          </a:xfrm>
          <a:prstGeom prst="rect">
            <a:avLst/>
          </a:prstGeom>
        </p:spPr>
      </p:pic>
      <p:pic>
        <p:nvPicPr>
          <p:cNvPr id="11" name="Imagen 10">
            <a:extLst>
              <a:ext uri="{FF2B5EF4-FFF2-40B4-BE49-F238E27FC236}">
                <a16:creationId xmlns:a16="http://schemas.microsoft.com/office/drawing/2014/main" id="{9A5B6B4C-B31E-4CB9-A696-B22C40ED1FF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984761" y="914859"/>
            <a:ext cx="3112770" cy="534829"/>
          </a:xfrm>
          <a:prstGeom prst="rect">
            <a:avLst/>
          </a:prstGeom>
        </p:spPr>
      </p:pic>
      <p:sp>
        <p:nvSpPr>
          <p:cNvPr id="6" name="CuadroTexto 5">
            <a:extLst>
              <a:ext uri="{FF2B5EF4-FFF2-40B4-BE49-F238E27FC236}">
                <a16:creationId xmlns:a16="http://schemas.microsoft.com/office/drawing/2014/main" id="{D73888A3-552F-4C2F-9D2C-A1C32139BD28}"/>
              </a:ext>
            </a:extLst>
          </p:cNvPr>
          <p:cNvSpPr txBox="1"/>
          <p:nvPr/>
        </p:nvSpPr>
        <p:spPr>
          <a:xfrm>
            <a:off x="1023458" y="2263021"/>
            <a:ext cx="6857999" cy="2585323"/>
          </a:xfrm>
          <a:prstGeom prst="rect">
            <a:avLst/>
          </a:prstGeom>
          <a:noFill/>
        </p:spPr>
        <p:txBody>
          <a:bodyPr wrap="square" rtlCol="0">
            <a:spAutoFit/>
          </a:bodyPr>
          <a:lstStyle/>
          <a:p>
            <a:pPr marL="557213" indent="-557213" algn="just">
              <a:buFont typeface="+mj-lt"/>
              <a:buAutoNum type="arabicPeriod"/>
            </a:pPr>
            <a:r>
              <a:rPr lang="es-CO" sz="2700" b="1" dirty="0">
                <a:solidFill>
                  <a:schemeClr val="bg2">
                    <a:lumMod val="50000"/>
                  </a:schemeClr>
                </a:solidFill>
                <a:latin typeface="Raleway"/>
              </a:rPr>
              <a:t>Auxilio Económico para el fomento de la Educación Formal Superior.</a:t>
            </a:r>
          </a:p>
          <a:p>
            <a:pPr marL="557213" indent="-557213" algn="just">
              <a:buFont typeface="+mj-lt"/>
              <a:buAutoNum type="arabicPeriod"/>
            </a:pPr>
            <a:endParaRPr lang="es-CO" sz="2700" b="1" dirty="0">
              <a:solidFill>
                <a:schemeClr val="bg2">
                  <a:lumMod val="50000"/>
                </a:schemeClr>
              </a:solidFill>
              <a:latin typeface="Raleway"/>
            </a:endParaRPr>
          </a:p>
          <a:p>
            <a:pPr marL="557213" indent="-557213" algn="just">
              <a:buFont typeface="+mj-lt"/>
              <a:buAutoNum type="arabicPeriod"/>
            </a:pPr>
            <a:r>
              <a:rPr lang="es-CO" sz="2700" b="1" dirty="0">
                <a:solidFill>
                  <a:schemeClr val="bg2">
                    <a:lumMod val="50000"/>
                  </a:schemeClr>
                </a:solidFill>
                <a:latin typeface="Raleway"/>
              </a:rPr>
              <a:t>Auxilio Económico para Inscripción y/o actualización en el Registro Abierto de </a:t>
            </a:r>
            <a:r>
              <a:rPr lang="es-CO" sz="2700" b="1" dirty="0" err="1">
                <a:solidFill>
                  <a:schemeClr val="bg2">
                    <a:lumMod val="50000"/>
                  </a:schemeClr>
                </a:solidFill>
                <a:latin typeface="Raleway"/>
              </a:rPr>
              <a:t>Avaluadores</a:t>
            </a:r>
            <a:r>
              <a:rPr lang="es-CO" sz="2700" b="1" dirty="0">
                <a:solidFill>
                  <a:schemeClr val="bg2">
                    <a:lumMod val="50000"/>
                  </a:schemeClr>
                </a:solidFill>
                <a:latin typeface="Raleway"/>
              </a:rPr>
              <a:t> - </a:t>
            </a:r>
            <a:r>
              <a:rPr lang="es-ES" sz="2700" b="1" dirty="0">
                <a:solidFill>
                  <a:schemeClr val="bg2">
                    <a:lumMod val="50000"/>
                  </a:schemeClr>
                </a:solidFill>
                <a:latin typeface="Raleway"/>
              </a:rPr>
              <a:t>RAA</a:t>
            </a:r>
            <a:r>
              <a:rPr lang="es-CO" sz="2700" b="1" dirty="0">
                <a:solidFill>
                  <a:schemeClr val="bg2">
                    <a:lumMod val="50000"/>
                  </a:schemeClr>
                </a:solidFill>
                <a:latin typeface="Raleway"/>
              </a:rPr>
              <a:t>.</a:t>
            </a:r>
          </a:p>
        </p:txBody>
      </p:sp>
    </p:spTree>
    <p:extLst>
      <p:ext uri="{BB962C8B-B14F-4D97-AF65-F5344CB8AC3E}">
        <p14:creationId xmlns:p14="http://schemas.microsoft.com/office/powerpoint/2010/main" val="18549154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1" y="5762625"/>
            <a:ext cx="9134474" cy="238125"/>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sz="1350" dirty="0"/>
          </a:p>
        </p:txBody>
      </p:sp>
      <p:sp>
        <p:nvSpPr>
          <p:cNvPr id="8" name="CuadroTexto 7"/>
          <p:cNvSpPr txBox="1"/>
          <p:nvPr/>
        </p:nvSpPr>
        <p:spPr>
          <a:xfrm>
            <a:off x="6336506" y="5747564"/>
            <a:ext cx="2524125" cy="253916"/>
          </a:xfrm>
          <a:prstGeom prst="rect">
            <a:avLst/>
          </a:prstGeom>
          <a:noFill/>
        </p:spPr>
        <p:txBody>
          <a:bodyPr wrap="square" rtlCol="0">
            <a:spAutoFit/>
          </a:bodyPr>
          <a:lstStyle/>
          <a:p>
            <a:pPr algn="r"/>
            <a:r>
              <a:rPr lang="es-ES" sz="1050" dirty="0">
                <a:solidFill>
                  <a:srgbClr val="A9A8A9"/>
                </a:solidFill>
                <a:latin typeface="Lato Regular"/>
                <a:cs typeface="Lato Regular"/>
              </a:rPr>
              <a:t>Gerencia de Talento Humano</a:t>
            </a:r>
          </a:p>
        </p:txBody>
      </p:sp>
      <p:pic>
        <p:nvPicPr>
          <p:cNvPr id="9" name="Imagen 8">
            <a:extLst>
              <a:ext uri="{FF2B5EF4-FFF2-40B4-BE49-F238E27FC236}">
                <a16:creationId xmlns:a16="http://schemas.microsoft.com/office/drawing/2014/main" id="{B7A9C99B-C12F-42EF-8FEF-1787C881529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6470" y="893428"/>
            <a:ext cx="1286351" cy="559118"/>
          </a:xfrm>
          <a:prstGeom prst="rect">
            <a:avLst/>
          </a:prstGeom>
        </p:spPr>
      </p:pic>
      <p:pic>
        <p:nvPicPr>
          <p:cNvPr id="11" name="Imagen 10">
            <a:extLst>
              <a:ext uri="{FF2B5EF4-FFF2-40B4-BE49-F238E27FC236}">
                <a16:creationId xmlns:a16="http://schemas.microsoft.com/office/drawing/2014/main" id="{2C8A964D-294D-4920-BA3E-66DA72A662C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984761" y="914859"/>
            <a:ext cx="3112770" cy="534829"/>
          </a:xfrm>
          <a:prstGeom prst="rect">
            <a:avLst/>
          </a:prstGeom>
        </p:spPr>
      </p:pic>
      <p:graphicFrame>
        <p:nvGraphicFramePr>
          <p:cNvPr id="10" name="Diagrama 9">
            <a:extLst>
              <a:ext uri="{FF2B5EF4-FFF2-40B4-BE49-F238E27FC236}">
                <a16:creationId xmlns:a16="http://schemas.microsoft.com/office/drawing/2014/main" id="{5E9ABDEC-228E-4C3E-8234-7E7B04727530}"/>
              </a:ext>
            </a:extLst>
          </p:cNvPr>
          <p:cNvGraphicFramePr/>
          <p:nvPr>
            <p:extLst/>
          </p:nvPr>
        </p:nvGraphicFramePr>
        <p:xfrm>
          <a:off x="353386" y="2040098"/>
          <a:ext cx="8437228" cy="3598877"/>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16" name="CuadroTexto 15">
            <a:extLst>
              <a:ext uri="{FF2B5EF4-FFF2-40B4-BE49-F238E27FC236}">
                <a16:creationId xmlns:a16="http://schemas.microsoft.com/office/drawing/2014/main" id="{A31B1143-3E40-44E8-A3B5-A35E463C5479}"/>
              </a:ext>
            </a:extLst>
          </p:cNvPr>
          <p:cNvSpPr txBox="1"/>
          <p:nvPr/>
        </p:nvSpPr>
        <p:spPr>
          <a:xfrm>
            <a:off x="452584" y="1387103"/>
            <a:ext cx="7088562" cy="738664"/>
          </a:xfrm>
          <a:prstGeom prst="rect">
            <a:avLst/>
          </a:prstGeom>
          <a:noFill/>
        </p:spPr>
        <p:txBody>
          <a:bodyPr wrap="square" rtlCol="0">
            <a:spAutoFit/>
          </a:bodyPr>
          <a:lstStyle/>
          <a:p>
            <a:pPr algn="ctr"/>
            <a:r>
              <a:rPr lang="es-CO" sz="2100" b="1" dirty="0">
                <a:latin typeface="Raleway"/>
              </a:rPr>
              <a:t>“Auxilio Económico para el Fomento de la Educación Formal Superior”</a:t>
            </a:r>
            <a:endParaRPr lang="es-ES" sz="2100" b="1" dirty="0">
              <a:latin typeface="Raleway"/>
            </a:endParaRPr>
          </a:p>
        </p:txBody>
      </p:sp>
      <p:sp>
        <p:nvSpPr>
          <p:cNvPr id="3" name="CuadroTexto 2">
            <a:extLst>
              <a:ext uri="{FF2B5EF4-FFF2-40B4-BE49-F238E27FC236}">
                <a16:creationId xmlns:a16="http://schemas.microsoft.com/office/drawing/2014/main" id="{15807662-8D4B-4CC7-8E5D-E3674E21EECA}"/>
              </a:ext>
            </a:extLst>
          </p:cNvPr>
          <p:cNvSpPr txBox="1"/>
          <p:nvPr/>
        </p:nvSpPr>
        <p:spPr>
          <a:xfrm>
            <a:off x="4161100" y="5495076"/>
            <a:ext cx="4391138" cy="300082"/>
          </a:xfrm>
          <a:prstGeom prst="rect">
            <a:avLst/>
          </a:prstGeom>
          <a:noFill/>
        </p:spPr>
        <p:txBody>
          <a:bodyPr wrap="none" rtlCol="0">
            <a:spAutoFit/>
          </a:bodyPr>
          <a:lstStyle/>
          <a:p>
            <a:r>
              <a:rPr lang="es-CO" sz="1350" dirty="0"/>
              <a:t>El auxilio económico no constituye salario. Artículo 128 CST </a:t>
            </a:r>
          </a:p>
        </p:txBody>
      </p:sp>
    </p:spTree>
    <p:extLst>
      <p:ext uri="{BB962C8B-B14F-4D97-AF65-F5344CB8AC3E}">
        <p14:creationId xmlns:p14="http://schemas.microsoft.com/office/powerpoint/2010/main" val="222622027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CFC83B9-012A-4B8E-9E08-27DDBEAD51CD}"/>
              </a:ext>
            </a:extLst>
          </p:cNvPr>
          <p:cNvSpPr>
            <a:spLocks noGrp="1"/>
          </p:cNvSpPr>
          <p:nvPr>
            <p:ph type="title"/>
          </p:nvPr>
        </p:nvSpPr>
        <p:spPr>
          <a:xfrm>
            <a:off x="2496500" y="995567"/>
            <a:ext cx="2735861" cy="857250"/>
          </a:xfrm>
        </p:spPr>
        <p:txBody>
          <a:bodyPr/>
          <a:lstStyle/>
          <a:p>
            <a:r>
              <a:rPr lang="es-ES" b="1" dirty="0">
                <a:solidFill>
                  <a:srgbClr val="000A8B"/>
                </a:solidFill>
                <a:latin typeface="Arial Narrow" panose="020B0606020202030204" pitchFamily="34" charset="0"/>
              </a:rPr>
              <a:t>CRITERIOS</a:t>
            </a:r>
            <a:endParaRPr lang="es-CO" dirty="0"/>
          </a:p>
        </p:txBody>
      </p:sp>
      <p:pic>
        <p:nvPicPr>
          <p:cNvPr id="5" name="Imagen 4">
            <a:extLst>
              <a:ext uri="{FF2B5EF4-FFF2-40B4-BE49-F238E27FC236}">
                <a16:creationId xmlns:a16="http://schemas.microsoft.com/office/drawing/2014/main" id="{7DCD8558-6691-43B5-BB54-9C03D4BCDAB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2073" y="979555"/>
            <a:ext cx="1286351" cy="559118"/>
          </a:xfrm>
          <a:prstGeom prst="rect">
            <a:avLst/>
          </a:prstGeom>
        </p:spPr>
      </p:pic>
      <p:pic>
        <p:nvPicPr>
          <p:cNvPr id="6" name="Imagen 5">
            <a:extLst>
              <a:ext uri="{FF2B5EF4-FFF2-40B4-BE49-F238E27FC236}">
                <a16:creationId xmlns:a16="http://schemas.microsoft.com/office/drawing/2014/main" id="{23BD7F87-2FD4-4D09-8AE8-A3B3FCE5074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809157" y="979556"/>
            <a:ext cx="3112770" cy="534829"/>
          </a:xfrm>
          <a:prstGeom prst="rect">
            <a:avLst/>
          </a:prstGeom>
        </p:spPr>
      </p:pic>
      <p:graphicFrame>
        <p:nvGraphicFramePr>
          <p:cNvPr id="7" name="Diagrama 6">
            <a:extLst>
              <a:ext uri="{FF2B5EF4-FFF2-40B4-BE49-F238E27FC236}">
                <a16:creationId xmlns:a16="http://schemas.microsoft.com/office/drawing/2014/main" id="{9EB6BC38-92C9-4E78-A9B1-DD5F63202972}"/>
              </a:ext>
            </a:extLst>
          </p:cNvPr>
          <p:cNvGraphicFramePr/>
          <p:nvPr>
            <p:extLst/>
          </p:nvPr>
        </p:nvGraphicFramePr>
        <p:xfrm>
          <a:off x="407915" y="1618551"/>
          <a:ext cx="8394234" cy="4243883"/>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255788379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a:extLst>
              <a:ext uri="{FF2B5EF4-FFF2-40B4-BE49-F238E27FC236}">
                <a16:creationId xmlns:a16="http://schemas.microsoft.com/office/drawing/2014/main" id="{7DCD8558-6691-43B5-BB54-9C03D4BCDAB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2073" y="979555"/>
            <a:ext cx="1286351" cy="559118"/>
          </a:xfrm>
          <a:prstGeom prst="rect">
            <a:avLst/>
          </a:prstGeom>
        </p:spPr>
      </p:pic>
      <p:pic>
        <p:nvPicPr>
          <p:cNvPr id="6" name="Imagen 5">
            <a:extLst>
              <a:ext uri="{FF2B5EF4-FFF2-40B4-BE49-F238E27FC236}">
                <a16:creationId xmlns:a16="http://schemas.microsoft.com/office/drawing/2014/main" id="{23BD7F87-2FD4-4D09-8AE8-A3B3FCE5074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402510" y="1003845"/>
            <a:ext cx="3112770" cy="534829"/>
          </a:xfrm>
          <a:prstGeom prst="rect">
            <a:avLst/>
          </a:prstGeom>
        </p:spPr>
      </p:pic>
      <p:graphicFrame>
        <p:nvGraphicFramePr>
          <p:cNvPr id="7" name="Diagrama 6">
            <a:extLst>
              <a:ext uri="{FF2B5EF4-FFF2-40B4-BE49-F238E27FC236}">
                <a16:creationId xmlns:a16="http://schemas.microsoft.com/office/drawing/2014/main" id="{9EB6BC38-92C9-4E78-A9B1-DD5F63202972}"/>
              </a:ext>
            </a:extLst>
          </p:cNvPr>
          <p:cNvGraphicFramePr/>
          <p:nvPr>
            <p:extLst/>
          </p:nvPr>
        </p:nvGraphicFramePr>
        <p:xfrm>
          <a:off x="351289" y="1700343"/>
          <a:ext cx="8075410" cy="3904129"/>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158427238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a:extLst>
              <a:ext uri="{FF2B5EF4-FFF2-40B4-BE49-F238E27FC236}">
                <a16:creationId xmlns:a16="http://schemas.microsoft.com/office/drawing/2014/main" id="{7DCD8558-6691-43B5-BB54-9C03D4BCDAB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2073" y="979555"/>
            <a:ext cx="1286351" cy="559118"/>
          </a:xfrm>
          <a:prstGeom prst="rect">
            <a:avLst/>
          </a:prstGeom>
        </p:spPr>
      </p:pic>
      <p:pic>
        <p:nvPicPr>
          <p:cNvPr id="6" name="Imagen 5">
            <a:extLst>
              <a:ext uri="{FF2B5EF4-FFF2-40B4-BE49-F238E27FC236}">
                <a16:creationId xmlns:a16="http://schemas.microsoft.com/office/drawing/2014/main" id="{23BD7F87-2FD4-4D09-8AE8-A3B3FCE5074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313929" y="979556"/>
            <a:ext cx="3112770" cy="534829"/>
          </a:xfrm>
          <a:prstGeom prst="rect">
            <a:avLst/>
          </a:prstGeom>
        </p:spPr>
      </p:pic>
      <p:graphicFrame>
        <p:nvGraphicFramePr>
          <p:cNvPr id="7" name="Diagrama 6">
            <a:extLst>
              <a:ext uri="{FF2B5EF4-FFF2-40B4-BE49-F238E27FC236}">
                <a16:creationId xmlns:a16="http://schemas.microsoft.com/office/drawing/2014/main" id="{9EB6BC38-92C9-4E78-A9B1-DD5F63202972}"/>
              </a:ext>
            </a:extLst>
          </p:cNvPr>
          <p:cNvGraphicFramePr/>
          <p:nvPr>
            <p:extLst/>
          </p:nvPr>
        </p:nvGraphicFramePr>
        <p:xfrm>
          <a:off x="351289" y="1656302"/>
          <a:ext cx="8075410" cy="3948170"/>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415880974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a:extLst>
              <a:ext uri="{FF2B5EF4-FFF2-40B4-BE49-F238E27FC236}">
                <a16:creationId xmlns:a16="http://schemas.microsoft.com/office/drawing/2014/main" id="{7DCD8558-6691-43B5-BB54-9C03D4BCDAB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2073" y="979555"/>
            <a:ext cx="1286351" cy="559118"/>
          </a:xfrm>
          <a:prstGeom prst="rect">
            <a:avLst/>
          </a:prstGeom>
        </p:spPr>
      </p:pic>
      <p:pic>
        <p:nvPicPr>
          <p:cNvPr id="6" name="Imagen 5">
            <a:extLst>
              <a:ext uri="{FF2B5EF4-FFF2-40B4-BE49-F238E27FC236}">
                <a16:creationId xmlns:a16="http://schemas.microsoft.com/office/drawing/2014/main" id="{23BD7F87-2FD4-4D09-8AE8-A3B3FCE5074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383634" y="1003845"/>
            <a:ext cx="3112770" cy="534829"/>
          </a:xfrm>
          <a:prstGeom prst="rect">
            <a:avLst/>
          </a:prstGeom>
        </p:spPr>
      </p:pic>
      <p:graphicFrame>
        <p:nvGraphicFramePr>
          <p:cNvPr id="7" name="Diagrama 6">
            <a:extLst>
              <a:ext uri="{FF2B5EF4-FFF2-40B4-BE49-F238E27FC236}">
                <a16:creationId xmlns:a16="http://schemas.microsoft.com/office/drawing/2014/main" id="{9EB6BC38-92C9-4E78-A9B1-DD5F63202972}"/>
              </a:ext>
            </a:extLst>
          </p:cNvPr>
          <p:cNvGraphicFramePr/>
          <p:nvPr>
            <p:extLst/>
          </p:nvPr>
        </p:nvGraphicFramePr>
        <p:xfrm>
          <a:off x="376456" y="1712927"/>
          <a:ext cx="8075410" cy="4141229"/>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131226899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CFC83B9-012A-4B8E-9E08-27DDBEAD51CD}"/>
              </a:ext>
            </a:extLst>
          </p:cNvPr>
          <p:cNvSpPr>
            <a:spLocks noGrp="1"/>
          </p:cNvSpPr>
          <p:nvPr>
            <p:ph type="title"/>
          </p:nvPr>
        </p:nvSpPr>
        <p:spPr>
          <a:xfrm>
            <a:off x="1232812" y="1623999"/>
            <a:ext cx="3434768" cy="857250"/>
          </a:xfrm>
        </p:spPr>
        <p:txBody>
          <a:bodyPr>
            <a:normAutofit fontScale="90000"/>
          </a:bodyPr>
          <a:lstStyle/>
          <a:p>
            <a:pPr algn="ctr"/>
            <a:r>
              <a:rPr lang="es-CO" b="1" dirty="0">
                <a:solidFill>
                  <a:srgbClr val="000A8B"/>
                </a:solidFill>
                <a:latin typeface="Arial Narrow" panose="020B0606020202030204" pitchFamily="34" charset="0"/>
              </a:rPr>
              <a:t>POBLACIÓN OBJETIVO</a:t>
            </a:r>
            <a:endParaRPr lang="es-CO" dirty="0"/>
          </a:p>
        </p:txBody>
      </p:sp>
      <p:pic>
        <p:nvPicPr>
          <p:cNvPr id="5" name="Imagen 4">
            <a:extLst>
              <a:ext uri="{FF2B5EF4-FFF2-40B4-BE49-F238E27FC236}">
                <a16:creationId xmlns:a16="http://schemas.microsoft.com/office/drawing/2014/main" id="{7DCD8558-6691-43B5-BB54-9C03D4BCDAB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43067" y="979555"/>
            <a:ext cx="1286351" cy="559118"/>
          </a:xfrm>
          <a:prstGeom prst="rect">
            <a:avLst/>
          </a:prstGeom>
        </p:spPr>
      </p:pic>
      <p:pic>
        <p:nvPicPr>
          <p:cNvPr id="6" name="Imagen 5">
            <a:extLst>
              <a:ext uri="{FF2B5EF4-FFF2-40B4-BE49-F238E27FC236}">
                <a16:creationId xmlns:a16="http://schemas.microsoft.com/office/drawing/2014/main" id="{23BD7F87-2FD4-4D09-8AE8-A3B3FCE5074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572000" y="1003845"/>
            <a:ext cx="3112770" cy="534829"/>
          </a:xfrm>
          <a:prstGeom prst="rect">
            <a:avLst/>
          </a:prstGeom>
        </p:spPr>
      </p:pic>
      <p:pic>
        <p:nvPicPr>
          <p:cNvPr id="1026" name="Picture 2" descr="Resultado de imagen para libros estudioso">
            <a:extLst>
              <a:ext uri="{FF2B5EF4-FFF2-40B4-BE49-F238E27FC236}">
                <a16:creationId xmlns:a16="http://schemas.microsoft.com/office/drawing/2014/main" id="{D088BA79-DE99-4693-BC58-CF055D0F62D5}"/>
              </a:ext>
            </a:extLst>
          </p:cNvPr>
          <p:cNvPicPr>
            <a:picLocks noGrp="1" noChangeAspect="1" noChangeArrowheads="1"/>
          </p:cNvPicPr>
          <p:nvPr>
            <p:ph sz="half" idx="2"/>
          </p:nvPr>
        </p:nvPicPr>
        <p:blipFill>
          <a:blip r:embed="rId4">
            <a:extLst>
              <a:ext uri="{28A0092B-C50C-407E-A947-70E740481C1C}">
                <a14:useLocalDpi xmlns:a14="http://schemas.microsoft.com/office/drawing/2010/main" val="0"/>
              </a:ext>
            </a:extLst>
          </a:blip>
          <a:srcRect/>
          <a:stretch>
            <a:fillRect/>
          </a:stretch>
        </p:blipFill>
        <p:spPr bwMode="auto">
          <a:xfrm>
            <a:off x="402959" y="2822480"/>
            <a:ext cx="2252918" cy="1366187"/>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11" name="Gráfico 10">
            <a:extLst>
              <a:ext uri="{FF2B5EF4-FFF2-40B4-BE49-F238E27FC236}">
                <a16:creationId xmlns:a16="http://schemas.microsoft.com/office/drawing/2014/main" id="{745C3BA2-A986-4ADB-AF53-29F22B48F4C9}"/>
              </a:ext>
            </a:extLst>
          </p:cNvPr>
          <p:cNvGraphicFramePr>
            <a:graphicFrameLocks/>
          </p:cNvGraphicFramePr>
          <p:nvPr>
            <p:extLst/>
          </p:nvPr>
        </p:nvGraphicFramePr>
        <p:xfrm>
          <a:off x="5648840" y="1774400"/>
          <a:ext cx="2649829" cy="1912433"/>
        </p:xfrm>
        <a:graphic>
          <a:graphicData uri="http://schemas.openxmlformats.org/drawingml/2006/chart">
            <c:chart xmlns:c="http://schemas.openxmlformats.org/drawingml/2006/chart" xmlns:r="http://schemas.openxmlformats.org/officeDocument/2006/relationships" r:id="rId5"/>
          </a:graphicData>
        </a:graphic>
      </p:graphicFrame>
      <p:graphicFrame>
        <p:nvGraphicFramePr>
          <p:cNvPr id="3" name="Tabla 2">
            <a:extLst>
              <a:ext uri="{FF2B5EF4-FFF2-40B4-BE49-F238E27FC236}">
                <a16:creationId xmlns:a16="http://schemas.microsoft.com/office/drawing/2014/main" id="{3DBE43BD-9769-4B01-84A7-55C590116834}"/>
              </a:ext>
            </a:extLst>
          </p:cNvPr>
          <p:cNvGraphicFramePr>
            <a:graphicFrameLocks noGrp="1"/>
          </p:cNvGraphicFramePr>
          <p:nvPr>
            <p:extLst/>
          </p:nvPr>
        </p:nvGraphicFramePr>
        <p:xfrm>
          <a:off x="5567047" y="3814370"/>
          <a:ext cx="2937860" cy="1117641"/>
        </p:xfrm>
        <a:graphic>
          <a:graphicData uri="http://schemas.openxmlformats.org/drawingml/2006/table">
            <a:tbl>
              <a:tblPr>
                <a:tableStyleId>{EB9631B5-78F2-41C9-869B-9F39066F8104}</a:tableStyleId>
              </a:tblPr>
              <a:tblGrid>
                <a:gridCol w="1200223">
                  <a:extLst>
                    <a:ext uri="{9D8B030D-6E8A-4147-A177-3AD203B41FA5}">
                      <a16:colId xmlns:a16="http://schemas.microsoft.com/office/drawing/2014/main" val="1799961206"/>
                    </a:ext>
                  </a:extLst>
                </a:gridCol>
                <a:gridCol w="832991">
                  <a:extLst>
                    <a:ext uri="{9D8B030D-6E8A-4147-A177-3AD203B41FA5}">
                      <a16:colId xmlns:a16="http://schemas.microsoft.com/office/drawing/2014/main" val="4229313990"/>
                    </a:ext>
                  </a:extLst>
                </a:gridCol>
                <a:gridCol w="904646">
                  <a:extLst>
                    <a:ext uri="{9D8B030D-6E8A-4147-A177-3AD203B41FA5}">
                      <a16:colId xmlns:a16="http://schemas.microsoft.com/office/drawing/2014/main" val="3593542291"/>
                    </a:ext>
                  </a:extLst>
                </a:gridCol>
              </a:tblGrid>
              <a:tr h="320399">
                <a:tc>
                  <a:txBody>
                    <a:bodyPr/>
                    <a:lstStyle/>
                    <a:p>
                      <a:pPr algn="ctr" fontAlgn="ctr"/>
                      <a:r>
                        <a:rPr lang="es-CO" sz="800" b="1" u="none" strike="noStrike" dirty="0">
                          <a:effectLst/>
                        </a:rPr>
                        <a:t>MODALIDAD</a:t>
                      </a:r>
                      <a:endParaRPr lang="es-CO" sz="800" b="1" i="0" u="none" strike="noStrike" dirty="0">
                        <a:solidFill>
                          <a:srgbClr val="000000"/>
                        </a:solidFill>
                        <a:effectLst/>
                        <a:latin typeface="Calibri" panose="020F0502020204030204" pitchFamily="34" charset="0"/>
                      </a:endParaRPr>
                    </a:p>
                  </a:txBody>
                  <a:tcPr marL="7144" marR="7144" marT="7144" marB="0" anchor="ctr"/>
                </a:tc>
                <a:tc>
                  <a:txBody>
                    <a:bodyPr/>
                    <a:lstStyle/>
                    <a:p>
                      <a:pPr algn="ctr" fontAlgn="ctr"/>
                      <a:r>
                        <a:rPr lang="es-CO" sz="800" b="1" u="none" strike="noStrike" dirty="0">
                          <a:effectLst/>
                        </a:rPr>
                        <a:t>ESTUDIAN ACTUALMENTE</a:t>
                      </a:r>
                      <a:endParaRPr lang="es-CO" sz="800" b="1" i="0" u="none" strike="noStrike" dirty="0">
                        <a:solidFill>
                          <a:srgbClr val="000000"/>
                        </a:solidFill>
                        <a:effectLst/>
                        <a:latin typeface="Calibri" panose="020F0502020204030204" pitchFamily="34" charset="0"/>
                      </a:endParaRPr>
                    </a:p>
                  </a:txBody>
                  <a:tcPr marL="7144" marR="7144" marT="7144" marB="0" anchor="ctr"/>
                </a:tc>
                <a:tc>
                  <a:txBody>
                    <a:bodyPr/>
                    <a:lstStyle/>
                    <a:p>
                      <a:pPr algn="ctr" fontAlgn="ctr"/>
                      <a:r>
                        <a:rPr lang="es-CO" sz="800" b="1" u="none" strike="noStrike" dirty="0">
                          <a:effectLst/>
                        </a:rPr>
                        <a:t>INICIAN ESTUDIOS 2020 (*)</a:t>
                      </a:r>
                      <a:endParaRPr lang="es-CO" sz="800" b="1" i="0" u="none" strike="noStrike" dirty="0">
                        <a:solidFill>
                          <a:srgbClr val="000000"/>
                        </a:solidFill>
                        <a:effectLst/>
                        <a:latin typeface="Calibri" panose="020F0502020204030204" pitchFamily="34" charset="0"/>
                      </a:endParaRPr>
                    </a:p>
                  </a:txBody>
                  <a:tcPr marL="7144" marR="7144" marT="7144" marB="0" anchor="ctr"/>
                </a:tc>
                <a:extLst>
                  <a:ext uri="{0D108BD9-81ED-4DB2-BD59-A6C34878D82A}">
                    <a16:rowId xmlns:a16="http://schemas.microsoft.com/office/drawing/2014/main" val="1403094380"/>
                  </a:ext>
                </a:extLst>
              </a:tr>
              <a:tr h="132874">
                <a:tc>
                  <a:txBody>
                    <a:bodyPr/>
                    <a:lstStyle/>
                    <a:p>
                      <a:pPr algn="l" fontAlgn="b"/>
                      <a:r>
                        <a:rPr lang="es-CO" sz="800" u="none" strike="noStrike">
                          <a:effectLst/>
                        </a:rPr>
                        <a:t>MAESTRIA</a:t>
                      </a:r>
                      <a:endParaRPr lang="es-CO" sz="800" b="0" i="0" u="none" strike="noStrike">
                        <a:solidFill>
                          <a:srgbClr val="000000"/>
                        </a:solidFill>
                        <a:effectLst/>
                        <a:latin typeface="Calibri" panose="020F0502020204030204" pitchFamily="34" charset="0"/>
                      </a:endParaRPr>
                    </a:p>
                  </a:txBody>
                  <a:tcPr marL="7144" marR="7144" marT="7144" marB="0" anchor="b"/>
                </a:tc>
                <a:tc>
                  <a:txBody>
                    <a:bodyPr/>
                    <a:lstStyle/>
                    <a:p>
                      <a:pPr algn="ctr" fontAlgn="b"/>
                      <a:r>
                        <a:rPr lang="es-CO" sz="800" u="none" strike="noStrike" dirty="0">
                          <a:effectLst/>
                        </a:rPr>
                        <a:t>3</a:t>
                      </a:r>
                      <a:endParaRPr lang="es-CO" sz="800" b="0" i="0" u="none" strike="noStrike" dirty="0">
                        <a:solidFill>
                          <a:srgbClr val="000000"/>
                        </a:solidFill>
                        <a:effectLst/>
                        <a:latin typeface="Calibri" panose="020F0502020204030204" pitchFamily="34" charset="0"/>
                      </a:endParaRPr>
                    </a:p>
                  </a:txBody>
                  <a:tcPr marL="7144" marR="7144" marT="7144" marB="0" anchor="b"/>
                </a:tc>
                <a:tc>
                  <a:txBody>
                    <a:bodyPr/>
                    <a:lstStyle/>
                    <a:p>
                      <a:pPr algn="ctr" fontAlgn="b"/>
                      <a:r>
                        <a:rPr lang="es-CO" sz="800" u="none" strike="noStrike" dirty="0">
                          <a:effectLst/>
                        </a:rPr>
                        <a:t>15</a:t>
                      </a:r>
                      <a:endParaRPr lang="es-CO" sz="800" b="0" i="0" u="none" strike="noStrike" dirty="0">
                        <a:solidFill>
                          <a:srgbClr val="000000"/>
                        </a:solidFill>
                        <a:effectLst/>
                        <a:latin typeface="Calibri" panose="020F0502020204030204" pitchFamily="34" charset="0"/>
                      </a:endParaRPr>
                    </a:p>
                  </a:txBody>
                  <a:tcPr marL="7144" marR="7144" marT="7144" marB="0" anchor="b"/>
                </a:tc>
                <a:extLst>
                  <a:ext uri="{0D108BD9-81ED-4DB2-BD59-A6C34878D82A}">
                    <a16:rowId xmlns:a16="http://schemas.microsoft.com/office/drawing/2014/main" val="1712727280"/>
                  </a:ext>
                </a:extLst>
              </a:tr>
              <a:tr h="132874">
                <a:tc>
                  <a:txBody>
                    <a:bodyPr/>
                    <a:lstStyle/>
                    <a:p>
                      <a:pPr algn="l" fontAlgn="b"/>
                      <a:r>
                        <a:rPr lang="es-CO" sz="800" u="none" strike="noStrike">
                          <a:effectLst/>
                        </a:rPr>
                        <a:t>ESPECIALIZACIÓN</a:t>
                      </a:r>
                      <a:endParaRPr lang="es-CO" sz="800" b="0" i="0" u="none" strike="noStrike">
                        <a:solidFill>
                          <a:srgbClr val="000000"/>
                        </a:solidFill>
                        <a:effectLst/>
                        <a:latin typeface="Calibri" panose="020F0502020204030204" pitchFamily="34" charset="0"/>
                      </a:endParaRPr>
                    </a:p>
                  </a:txBody>
                  <a:tcPr marL="7144" marR="7144" marT="7144" marB="0" anchor="b"/>
                </a:tc>
                <a:tc>
                  <a:txBody>
                    <a:bodyPr/>
                    <a:lstStyle/>
                    <a:p>
                      <a:pPr algn="ctr" fontAlgn="b"/>
                      <a:r>
                        <a:rPr lang="es-CO" sz="800" u="none" strike="noStrike">
                          <a:effectLst/>
                        </a:rPr>
                        <a:t>18</a:t>
                      </a:r>
                      <a:endParaRPr lang="es-CO" sz="800" b="0" i="0" u="none" strike="noStrike">
                        <a:solidFill>
                          <a:srgbClr val="000000"/>
                        </a:solidFill>
                        <a:effectLst/>
                        <a:latin typeface="Calibri" panose="020F0502020204030204" pitchFamily="34" charset="0"/>
                      </a:endParaRPr>
                    </a:p>
                  </a:txBody>
                  <a:tcPr marL="7144" marR="7144" marT="7144" marB="0" anchor="b"/>
                </a:tc>
                <a:tc>
                  <a:txBody>
                    <a:bodyPr/>
                    <a:lstStyle/>
                    <a:p>
                      <a:pPr algn="ctr" fontAlgn="b"/>
                      <a:r>
                        <a:rPr lang="es-CO" sz="800" u="none" strike="noStrike" dirty="0">
                          <a:effectLst/>
                        </a:rPr>
                        <a:t>43</a:t>
                      </a:r>
                      <a:endParaRPr lang="es-CO" sz="800" b="0" i="0" u="none" strike="noStrike" dirty="0">
                        <a:solidFill>
                          <a:srgbClr val="000000"/>
                        </a:solidFill>
                        <a:effectLst/>
                        <a:latin typeface="Calibri" panose="020F0502020204030204" pitchFamily="34" charset="0"/>
                      </a:endParaRPr>
                    </a:p>
                  </a:txBody>
                  <a:tcPr marL="7144" marR="7144" marT="7144" marB="0" anchor="b"/>
                </a:tc>
                <a:extLst>
                  <a:ext uri="{0D108BD9-81ED-4DB2-BD59-A6C34878D82A}">
                    <a16:rowId xmlns:a16="http://schemas.microsoft.com/office/drawing/2014/main" val="25230553"/>
                  </a:ext>
                </a:extLst>
              </a:tr>
              <a:tr h="132874">
                <a:tc>
                  <a:txBody>
                    <a:bodyPr/>
                    <a:lstStyle/>
                    <a:p>
                      <a:pPr algn="l" fontAlgn="b"/>
                      <a:r>
                        <a:rPr lang="es-CO" sz="800" u="none" strike="noStrike" dirty="0">
                          <a:effectLst/>
                        </a:rPr>
                        <a:t>PREGRADO</a:t>
                      </a:r>
                      <a:endParaRPr lang="es-CO" sz="800" b="0" i="0" u="none" strike="noStrike" dirty="0">
                        <a:solidFill>
                          <a:srgbClr val="000000"/>
                        </a:solidFill>
                        <a:effectLst/>
                        <a:latin typeface="Calibri" panose="020F0502020204030204" pitchFamily="34" charset="0"/>
                      </a:endParaRPr>
                    </a:p>
                  </a:txBody>
                  <a:tcPr marL="7144" marR="7144" marT="7144" marB="0" anchor="b"/>
                </a:tc>
                <a:tc>
                  <a:txBody>
                    <a:bodyPr/>
                    <a:lstStyle/>
                    <a:p>
                      <a:pPr algn="ctr" fontAlgn="b"/>
                      <a:r>
                        <a:rPr lang="es-CO" sz="800" u="none" strike="noStrike">
                          <a:effectLst/>
                        </a:rPr>
                        <a:t>37</a:t>
                      </a:r>
                      <a:endParaRPr lang="es-CO" sz="800" b="0" i="0" u="none" strike="noStrike">
                        <a:solidFill>
                          <a:srgbClr val="000000"/>
                        </a:solidFill>
                        <a:effectLst/>
                        <a:latin typeface="Calibri" panose="020F0502020204030204" pitchFamily="34" charset="0"/>
                      </a:endParaRPr>
                    </a:p>
                  </a:txBody>
                  <a:tcPr marL="7144" marR="7144" marT="7144" marB="0" anchor="b"/>
                </a:tc>
                <a:tc>
                  <a:txBody>
                    <a:bodyPr/>
                    <a:lstStyle/>
                    <a:p>
                      <a:pPr algn="ctr" fontAlgn="b"/>
                      <a:r>
                        <a:rPr lang="es-CO" sz="800" u="none" strike="noStrike" dirty="0">
                          <a:effectLst/>
                        </a:rPr>
                        <a:t>12</a:t>
                      </a:r>
                      <a:endParaRPr lang="es-CO" sz="800" b="0" i="0" u="none" strike="noStrike" dirty="0">
                        <a:solidFill>
                          <a:srgbClr val="000000"/>
                        </a:solidFill>
                        <a:effectLst/>
                        <a:latin typeface="Calibri" panose="020F0502020204030204" pitchFamily="34" charset="0"/>
                      </a:endParaRPr>
                    </a:p>
                  </a:txBody>
                  <a:tcPr marL="7144" marR="7144" marT="7144" marB="0" anchor="b"/>
                </a:tc>
                <a:extLst>
                  <a:ext uri="{0D108BD9-81ED-4DB2-BD59-A6C34878D82A}">
                    <a16:rowId xmlns:a16="http://schemas.microsoft.com/office/drawing/2014/main" val="2293335546"/>
                  </a:ext>
                </a:extLst>
              </a:tr>
              <a:tr h="132874">
                <a:tc>
                  <a:txBody>
                    <a:bodyPr/>
                    <a:lstStyle/>
                    <a:p>
                      <a:pPr algn="l" fontAlgn="b"/>
                      <a:r>
                        <a:rPr lang="es-CO" sz="800" u="none" strike="noStrike" dirty="0">
                          <a:effectLst/>
                        </a:rPr>
                        <a:t>TECNOLOGO</a:t>
                      </a:r>
                      <a:endParaRPr lang="es-CO" sz="800" b="0" i="0" u="none" strike="noStrike" dirty="0">
                        <a:solidFill>
                          <a:srgbClr val="000000"/>
                        </a:solidFill>
                        <a:effectLst/>
                        <a:latin typeface="Calibri" panose="020F0502020204030204" pitchFamily="34" charset="0"/>
                      </a:endParaRPr>
                    </a:p>
                  </a:txBody>
                  <a:tcPr marL="7144" marR="7144" marT="7144" marB="0" anchor="b"/>
                </a:tc>
                <a:tc>
                  <a:txBody>
                    <a:bodyPr/>
                    <a:lstStyle/>
                    <a:p>
                      <a:pPr algn="ctr" fontAlgn="b"/>
                      <a:r>
                        <a:rPr lang="es-CO" sz="800" u="none" strike="noStrike">
                          <a:effectLst/>
                        </a:rPr>
                        <a:t>5</a:t>
                      </a:r>
                      <a:endParaRPr lang="es-CO" sz="800" b="0" i="0" u="none" strike="noStrike">
                        <a:solidFill>
                          <a:srgbClr val="000000"/>
                        </a:solidFill>
                        <a:effectLst/>
                        <a:latin typeface="Calibri" panose="020F0502020204030204" pitchFamily="34" charset="0"/>
                      </a:endParaRPr>
                    </a:p>
                  </a:txBody>
                  <a:tcPr marL="7144" marR="7144" marT="7144" marB="0" anchor="b"/>
                </a:tc>
                <a:tc>
                  <a:txBody>
                    <a:bodyPr/>
                    <a:lstStyle/>
                    <a:p>
                      <a:pPr algn="ctr" fontAlgn="b"/>
                      <a:endParaRPr lang="es-CO" sz="800" b="0" i="0" u="none" strike="noStrike" dirty="0">
                        <a:solidFill>
                          <a:srgbClr val="000000"/>
                        </a:solidFill>
                        <a:effectLst/>
                        <a:latin typeface="Calibri" panose="020F0502020204030204" pitchFamily="34" charset="0"/>
                      </a:endParaRPr>
                    </a:p>
                  </a:txBody>
                  <a:tcPr marL="7144" marR="7144" marT="7144" marB="0" anchor="b"/>
                </a:tc>
                <a:extLst>
                  <a:ext uri="{0D108BD9-81ED-4DB2-BD59-A6C34878D82A}">
                    <a16:rowId xmlns:a16="http://schemas.microsoft.com/office/drawing/2014/main" val="1466489159"/>
                  </a:ext>
                </a:extLst>
              </a:tr>
              <a:tr h="132874">
                <a:tc>
                  <a:txBody>
                    <a:bodyPr/>
                    <a:lstStyle/>
                    <a:p>
                      <a:pPr algn="l" fontAlgn="b"/>
                      <a:r>
                        <a:rPr lang="es-CO" sz="800" u="none" strike="noStrike">
                          <a:effectLst/>
                        </a:rPr>
                        <a:t>TECNICO</a:t>
                      </a:r>
                      <a:endParaRPr lang="es-CO" sz="800" b="0" i="0" u="none" strike="noStrike">
                        <a:solidFill>
                          <a:srgbClr val="000000"/>
                        </a:solidFill>
                        <a:effectLst/>
                        <a:latin typeface="Calibri" panose="020F0502020204030204" pitchFamily="34" charset="0"/>
                      </a:endParaRPr>
                    </a:p>
                  </a:txBody>
                  <a:tcPr marL="7144" marR="7144" marT="7144" marB="0" anchor="b"/>
                </a:tc>
                <a:tc>
                  <a:txBody>
                    <a:bodyPr/>
                    <a:lstStyle/>
                    <a:p>
                      <a:pPr algn="ctr" fontAlgn="b"/>
                      <a:r>
                        <a:rPr lang="es-CO" sz="800" u="none" strike="noStrike" dirty="0">
                          <a:effectLst/>
                        </a:rPr>
                        <a:t>1</a:t>
                      </a:r>
                      <a:endParaRPr lang="es-CO" sz="800" b="0" i="0" u="none" strike="noStrike" dirty="0">
                        <a:solidFill>
                          <a:srgbClr val="000000"/>
                        </a:solidFill>
                        <a:effectLst/>
                        <a:latin typeface="Calibri" panose="020F0502020204030204" pitchFamily="34" charset="0"/>
                      </a:endParaRPr>
                    </a:p>
                  </a:txBody>
                  <a:tcPr marL="7144" marR="7144" marT="7144" marB="0" anchor="b"/>
                </a:tc>
                <a:tc>
                  <a:txBody>
                    <a:bodyPr/>
                    <a:lstStyle/>
                    <a:p>
                      <a:pPr algn="ctr" fontAlgn="b"/>
                      <a:r>
                        <a:rPr lang="es-CO" sz="800" u="none" strike="noStrike" dirty="0">
                          <a:effectLst/>
                        </a:rPr>
                        <a:t>3</a:t>
                      </a:r>
                      <a:endParaRPr lang="es-CO" sz="800" b="0" i="0" u="none" strike="noStrike" dirty="0">
                        <a:solidFill>
                          <a:srgbClr val="000000"/>
                        </a:solidFill>
                        <a:effectLst/>
                        <a:latin typeface="Calibri" panose="020F0502020204030204" pitchFamily="34" charset="0"/>
                      </a:endParaRPr>
                    </a:p>
                  </a:txBody>
                  <a:tcPr marL="7144" marR="7144" marT="7144" marB="0" anchor="b"/>
                </a:tc>
                <a:extLst>
                  <a:ext uri="{0D108BD9-81ED-4DB2-BD59-A6C34878D82A}">
                    <a16:rowId xmlns:a16="http://schemas.microsoft.com/office/drawing/2014/main" val="1224207602"/>
                  </a:ext>
                </a:extLst>
              </a:tr>
              <a:tr h="132874">
                <a:tc>
                  <a:txBody>
                    <a:bodyPr/>
                    <a:lstStyle/>
                    <a:p>
                      <a:pPr algn="l" fontAlgn="b"/>
                      <a:endParaRPr lang="es-CO" sz="800" b="0" i="0" u="none" strike="noStrike" dirty="0">
                        <a:solidFill>
                          <a:srgbClr val="000000"/>
                        </a:solidFill>
                        <a:effectLst/>
                        <a:latin typeface="Calibri" panose="020F0502020204030204" pitchFamily="34" charset="0"/>
                      </a:endParaRPr>
                    </a:p>
                  </a:txBody>
                  <a:tcPr marL="7144" marR="7144" marT="7144" marB="0" anchor="b"/>
                </a:tc>
                <a:tc>
                  <a:txBody>
                    <a:bodyPr/>
                    <a:lstStyle/>
                    <a:p>
                      <a:pPr algn="ctr" fontAlgn="ctr"/>
                      <a:r>
                        <a:rPr lang="es-CO" sz="800" b="1" u="none" strike="noStrike">
                          <a:effectLst/>
                        </a:rPr>
                        <a:t>64</a:t>
                      </a:r>
                      <a:endParaRPr lang="es-CO" sz="800" b="1" i="0" u="none" strike="noStrike">
                        <a:solidFill>
                          <a:srgbClr val="000000"/>
                        </a:solidFill>
                        <a:effectLst/>
                        <a:latin typeface="Calibri" panose="020F0502020204030204" pitchFamily="34" charset="0"/>
                      </a:endParaRPr>
                    </a:p>
                  </a:txBody>
                  <a:tcPr marL="7144" marR="7144" marT="7144" marB="0" anchor="ctr"/>
                </a:tc>
                <a:tc>
                  <a:txBody>
                    <a:bodyPr/>
                    <a:lstStyle/>
                    <a:p>
                      <a:pPr algn="ctr" fontAlgn="ctr"/>
                      <a:r>
                        <a:rPr lang="es-CO" sz="800" b="1" u="none" strike="noStrike" dirty="0">
                          <a:effectLst/>
                        </a:rPr>
                        <a:t>73</a:t>
                      </a:r>
                      <a:endParaRPr lang="es-CO" sz="800" b="1" i="0" u="none" strike="noStrike" dirty="0">
                        <a:solidFill>
                          <a:srgbClr val="000000"/>
                        </a:solidFill>
                        <a:effectLst/>
                        <a:latin typeface="Calibri" panose="020F0502020204030204" pitchFamily="34" charset="0"/>
                      </a:endParaRPr>
                    </a:p>
                  </a:txBody>
                  <a:tcPr marL="7144" marR="7144" marT="7144" marB="0" anchor="ctr"/>
                </a:tc>
                <a:extLst>
                  <a:ext uri="{0D108BD9-81ED-4DB2-BD59-A6C34878D82A}">
                    <a16:rowId xmlns:a16="http://schemas.microsoft.com/office/drawing/2014/main" val="878147501"/>
                  </a:ext>
                </a:extLst>
              </a:tr>
            </a:tbl>
          </a:graphicData>
        </a:graphic>
      </p:graphicFrame>
      <p:sp>
        <p:nvSpPr>
          <p:cNvPr id="8" name="CuadroTexto 7">
            <a:extLst>
              <a:ext uri="{FF2B5EF4-FFF2-40B4-BE49-F238E27FC236}">
                <a16:creationId xmlns:a16="http://schemas.microsoft.com/office/drawing/2014/main" id="{3CA9DB3C-7E51-47AB-B34E-68D2B7CE992A}"/>
              </a:ext>
            </a:extLst>
          </p:cNvPr>
          <p:cNvSpPr txBox="1"/>
          <p:nvPr/>
        </p:nvSpPr>
        <p:spPr>
          <a:xfrm>
            <a:off x="372989" y="4373190"/>
            <a:ext cx="2684411" cy="738664"/>
          </a:xfrm>
          <a:prstGeom prst="rect">
            <a:avLst/>
          </a:prstGeom>
          <a:noFill/>
        </p:spPr>
        <p:txBody>
          <a:bodyPr wrap="square" rtlCol="0">
            <a:spAutoFit/>
          </a:bodyPr>
          <a:lstStyle/>
          <a:p>
            <a:r>
              <a:rPr lang="es-CO" sz="1050" dirty="0">
                <a:solidFill>
                  <a:schemeClr val="tx2"/>
                </a:solidFill>
              </a:rPr>
              <a:t>Con el presupuesto aprobado para la vigencia 2019 se podrían otorgar:</a:t>
            </a:r>
          </a:p>
          <a:p>
            <a:pPr marL="214313" indent="-214313">
              <a:buFont typeface="Arial" panose="020B0604020202020204" pitchFamily="34" charset="0"/>
              <a:buChar char="•"/>
            </a:pPr>
            <a:r>
              <a:rPr lang="es-CO" sz="1050" dirty="0">
                <a:solidFill>
                  <a:schemeClr val="tx2"/>
                </a:solidFill>
              </a:rPr>
              <a:t>Hasta 130 auxilios educativos.</a:t>
            </a:r>
          </a:p>
          <a:p>
            <a:pPr marL="214313" indent="-214313">
              <a:buFont typeface="Arial" panose="020B0604020202020204" pitchFamily="34" charset="0"/>
              <a:buChar char="•"/>
            </a:pPr>
            <a:r>
              <a:rPr lang="es-CO" sz="1050" dirty="0">
                <a:solidFill>
                  <a:schemeClr val="tx2"/>
                </a:solidFill>
              </a:rPr>
              <a:t>3 Auxilios por Excelencia</a:t>
            </a:r>
          </a:p>
        </p:txBody>
      </p:sp>
      <p:sp>
        <p:nvSpPr>
          <p:cNvPr id="7" name="CuadroTexto 6">
            <a:extLst>
              <a:ext uri="{FF2B5EF4-FFF2-40B4-BE49-F238E27FC236}">
                <a16:creationId xmlns:a16="http://schemas.microsoft.com/office/drawing/2014/main" id="{E4E819E7-152C-42B9-9960-0B052C2100FB}"/>
              </a:ext>
            </a:extLst>
          </p:cNvPr>
          <p:cNvSpPr txBox="1"/>
          <p:nvPr/>
        </p:nvSpPr>
        <p:spPr>
          <a:xfrm>
            <a:off x="428649" y="5273294"/>
            <a:ext cx="3017301" cy="323165"/>
          </a:xfrm>
          <a:prstGeom prst="rect">
            <a:avLst/>
          </a:prstGeom>
          <a:noFill/>
        </p:spPr>
        <p:txBody>
          <a:bodyPr wrap="none" rtlCol="0">
            <a:spAutoFit/>
          </a:bodyPr>
          <a:lstStyle/>
          <a:p>
            <a:r>
              <a:rPr lang="es-CO" sz="1500" b="1" dirty="0">
                <a:solidFill>
                  <a:schemeClr val="accent1">
                    <a:lumMod val="75000"/>
                  </a:schemeClr>
                </a:solidFill>
              </a:rPr>
              <a:t>$ 240.000.000 para la vigencia 2019</a:t>
            </a:r>
          </a:p>
        </p:txBody>
      </p:sp>
      <p:sp>
        <p:nvSpPr>
          <p:cNvPr id="13" name="CuadroTexto 12">
            <a:extLst>
              <a:ext uri="{FF2B5EF4-FFF2-40B4-BE49-F238E27FC236}">
                <a16:creationId xmlns:a16="http://schemas.microsoft.com/office/drawing/2014/main" id="{31D01952-1160-4807-9B5B-0B034D18D8DC}"/>
              </a:ext>
            </a:extLst>
          </p:cNvPr>
          <p:cNvSpPr txBox="1"/>
          <p:nvPr/>
        </p:nvSpPr>
        <p:spPr>
          <a:xfrm>
            <a:off x="6128385" y="4948738"/>
            <a:ext cx="2392001" cy="219291"/>
          </a:xfrm>
          <a:prstGeom prst="rect">
            <a:avLst/>
          </a:prstGeom>
          <a:noFill/>
        </p:spPr>
        <p:txBody>
          <a:bodyPr wrap="none" rtlCol="0">
            <a:spAutoFit/>
          </a:bodyPr>
          <a:lstStyle/>
          <a:p>
            <a:r>
              <a:rPr lang="es-CO" sz="825" dirty="0"/>
              <a:t>(*) Fuente: Encuesta de Talento Humano Sep. 2019</a:t>
            </a:r>
          </a:p>
        </p:txBody>
      </p:sp>
      <p:sp>
        <p:nvSpPr>
          <p:cNvPr id="4" name="CuadroTexto 3">
            <a:extLst>
              <a:ext uri="{FF2B5EF4-FFF2-40B4-BE49-F238E27FC236}">
                <a16:creationId xmlns:a16="http://schemas.microsoft.com/office/drawing/2014/main" id="{994BE2A7-3185-49DA-8665-7FF4929C27F3}"/>
              </a:ext>
            </a:extLst>
          </p:cNvPr>
          <p:cNvSpPr txBox="1"/>
          <p:nvPr/>
        </p:nvSpPr>
        <p:spPr>
          <a:xfrm>
            <a:off x="2668318" y="2662019"/>
            <a:ext cx="2377134" cy="1200329"/>
          </a:xfrm>
          <a:prstGeom prst="rect">
            <a:avLst/>
          </a:prstGeom>
          <a:noFill/>
        </p:spPr>
        <p:txBody>
          <a:bodyPr wrap="square" rtlCol="0">
            <a:spAutoFit/>
          </a:bodyPr>
          <a:lstStyle/>
          <a:p>
            <a:pPr algn="ctr"/>
            <a:r>
              <a:rPr lang="es-CO" sz="1350" dirty="0"/>
              <a:t>Planta actual: 384 </a:t>
            </a:r>
          </a:p>
          <a:p>
            <a:pPr algn="ctr"/>
            <a:r>
              <a:rPr lang="es-CO" sz="1350" dirty="0"/>
              <a:t>    </a:t>
            </a:r>
            <a:r>
              <a:rPr lang="es-CO" sz="2700" b="1" dirty="0">
                <a:solidFill>
                  <a:srgbClr val="00B050"/>
                </a:solidFill>
              </a:rPr>
              <a:t>36%</a:t>
            </a:r>
            <a:endParaRPr lang="es-CO" sz="1350" dirty="0"/>
          </a:p>
          <a:p>
            <a:pPr algn="ctr"/>
            <a:r>
              <a:rPr lang="es-CO" sz="1050" dirty="0"/>
              <a:t>Trabajadores sin Educación Superior: </a:t>
            </a:r>
          </a:p>
          <a:p>
            <a:pPr algn="ctr"/>
            <a:r>
              <a:rPr lang="es-CO" sz="1050" dirty="0"/>
              <a:t>- 140 Aprox. (38 asistenciales y 102 técnicos)</a:t>
            </a:r>
            <a:endParaRPr lang="es-CO" sz="1350" b="1" dirty="0">
              <a:solidFill>
                <a:srgbClr val="00B050"/>
              </a:solidFill>
            </a:endParaRPr>
          </a:p>
        </p:txBody>
      </p:sp>
      <p:graphicFrame>
        <p:nvGraphicFramePr>
          <p:cNvPr id="9" name="Tabla 8">
            <a:extLst>
              <a:ext uri="{FF2B5EF4-FFF2-40B4-BE49-F238E27FC236}">
                <a16:creationId xmlns:a16="http://schemas.microsoft.com/office/drawing/2014/main" id="{B0148DDF-8CD1-4E76-A8B9-27D6D095BE12}"/>
              </a:ext>
            </a:extLst>
          </p:cNvPr>
          <p:cNvGraphicFramePr>
            <a:graphicFrameLocks noGrp="1"/>
          </p:cNvGraphicFramePr>
          <p:nvPr>
            <p:extLst/>
          </p:nvPr>
        </p:nvGraphicFramePr>
        <p:xfrm>
          <a:off x="6629628" y="5189331"/>
          <a:ext cx="1460471" cy="531495"/>
        </p:xfrm>
        <a:graphic>
          <a:graphicData uri="http://schemas.openxmlformats.org/drawingml/2006/table">
            <a:tbl>
              <a:tblPr>
                <a:tableStyleId>{0E3FDE45-AF77-4B5C-9715-49D594BDF05E}</a:tableStyleId>
              </a:tblPr>
              <a:tblGrid>
                <a:gridCol w="825484">
                  <a:extLst>
                    <a:ext uri="{9D8B030D-6E8A-4147-A177-3AD203B41FA5}">
                      <a16:colId xmlns:a16="http://schemas.microsoft.com/office/drawing/2014/main" val="2442162655"/>
                    </a:ext>
                  </a:extLst>
                </a:gridCol>
                <a:gridCol w="634987">
                  <a:extLst>
                    <a:ext uri="{9D8B030D-6E8A-4147-A177-3AD203B41FA5}">
                      <a16:colId xmlns:a16="http://schemas.microsoft.com/office/drawing/2014/main" val="2886567914"/>
                    </a:ext>
                  </a:extLst>
                </a:gridCol>
              </a:tblGrid>
              <a:tr h="132874">
                <a:tc>
                  <a:txBody>
                    <a:bodyPr/>
                    <a:lstStyle/>
                    <a:p>
                      <a:pPr algn="ctr" fontAlgn="b"/>
                      <a:r>
                        <a:rPr lang="es-CO" sz="800" u="none" strike="noStrike" dirty="0">
                          <a:effectLst/>
                        </a:rPr>
                        <a:t>20 a 30</a:t>
                      </a:r>
                      <a:endParaRPr lang="es-CO" sz="800" b="0" i="0" u="none" strike="noStrike" dirty="0">
                        <a:solidFill>
                          <a:srgbClr val="000000"/>
                        </a:solidFill>
                        <a:effectLst/>
                        <a:latin typeface="Calibri" panose="020F0502020204030204" pitchFamily="34" charset="0"/>
                      </a:endParaRPr>
                    </a:p>
                  </a:txBody>
                  <a:tcPr marL="7144" marR="7144" marT="7144" marB="0" anchor="b"/>
                </a:tc>
                <a:tc>
                  <a:txBody>
                    <a:bodyPr/>
                    <a:lstStyle/>
                    <a:p>
                      <a:pPr algn="ctr" fontAlgn="b"/>
                      <a:r>
                        <a:rPr lang="es-CO" sz="800" u="none" strike="noStrike">
                          <a:effectLst/>
                        </a:rPr>
                        <a:t>72</a:t>
                      </a:r>
                      <a:endParaRPr lang="es-CO" sz="800" b="0" i="0" u="none" strike="noStrike">
                        <a:solidFill>
                          <a:srgbClr val="000000"/>
                        </a:solidFill>
                        <a:effectLst/>
                        <a:latin typeface="Calibri" panose="020F0502020204030204" pitchFamily="34" charset="0"/>
                      </a:endParaRPr>
                    </a:p>
                  </a:txBody>
                  <a:tcPr marL="7144" marR="7144" marT="7144" marB="0" anchor="b"/>
                </a:tc>
                <a:extLst>
                  <a:ext uri="{0D108BD9-81ED-4DB2-BD59-A6C34878D82A}">
                    <a16:rowId xmlns:a16="http://schemas.microsoft.com/office/drawing/2014/main" val="1724436412"/>
                  </a:ext>
                </a:extLst>
              </a:tr>
              <a:tr h="132874">
                <a:tc>
                  <a:txBody>
                    <a:bodyPr/>
                    <a:lstStyle/>
                    <a:p>
                      <a:pPr algn="ctr" fontAlgn="b"/>
                      <a:r>
                        <a:rPr lang="es-CO" sz="800" u="none" strike="noStrike">
                          <a:effectLst/>
                        </a:rPr>
                        <a:t>30 a 40</a:t>
                      </a:r>
                      <a:endParaRPr lang="es-CO" sz="800" b="0" i="0" u="none" strike="noStrike">
                        <a:solidFill>
                          <a:srgbClr val="000000"/>
                        </a:solidFill>
                        <a:effectLst/>
                        <a:latin typeface="Calibri" panose="020F0502020204030204" pitchFamily="34" charset="0"/>
                      </a:endParaRPr>
                    </a:p>
                  </a:txBody>
                  <a:tcPr marL="7144" marR="7144" marT="7144" marB="0" anchor="b"/>
                </a:tc>
                <a:tc>
                  <a:txBody>
                    <a:bodyPr/>
                    <a:lstStyle/>
                    <a:p>
                      <a:pPr algn="ctr" fontAlgn="b"/>
                      <a:r>
                        <a:rPr lang="es-CO" sz="800" u="none" strike="noStrike" dirty="0">
                          <a:effectLst/>
                        </a:rPr>
                        <a:t>53</a:t>
                      </a:r>
                      <a:endParaRPr lang="es-CO" sz="800" b="0" i="0" u="none" strike="noStrike" dirty="0">
                        <a:solidFill>
                          <a:srgbClr val="000000"/>
                        </a:solidFill>
                        <a:effectLst/>
                        <a:latin typeface="Calibri" panose="020F0502020204030204" pitchFamily="34" charset="0"/>
                      </a:endParaRPr>
                    </a:p>
                  </a:txBody>
                  <a:tcPr marL="7144" marR="7144" marT="7144" marB="0" anchor="b"/>
                </a:tc>
                <a:extLst>
                  <a:ext uri="{0D108BD9-81ED-4DB2-BD59-A6C34878D82A}">
                    <a16:rowId xmlns:a16="http://schemas.microsoft.com/office/drawing/2014/main" val="3294809449"/>
                  </a:ext>
                </a:extLst>
              </a:tr>
              <a:tr h="132874">
                <a:tc>
                  <a:txBody>
                    <a:bodyPr/>
                    <a:lstStyle/>
                    <a:p>
                      <a:pPr algn="ctr" fontAlgn="b"/>
                      <a:r>
                        <a:rPr lang="es-CO" sz="800" u="none" strike="noStrike" dirty="0">
                          <a:effectLst/>
                        </a:rPr>
                        <a:t>Mayores de 40</a:t>
                      </a:r>
                      <a:endParaRPr lang="es-CO" sz="800" b="0" i="0" u="none" strike="noStrike" dirty="0">
                        <a:solidFill>
                          <a:srgbClr val="000000"/>
                        </a:solidFill>
                        <a:effectLst/>
                        <a:latin typeface="Calibri" panose="020F0502020204030204" pitchFamily="34" charset="0"/>
                      </a:endParaRPr>
                    </a:p>
                  </a:txBody>
                  <a:tcPr marL="7144" marR="7144" marT="7144" marB="0" anchor="b"/>
                </a:tc>
                <a:tc>
                  <a:txBody>
                    <a:bodyPr/>
                    <a:lstStyle/>
                    <a:p>
                      <a:pPr algn="ctr" fontAlgn="b"/>
                      <a:r>
                        <a:rPr lang="es-CO" sz="800" u="none" strike="noStrike">
                          <a:effectLst/>
                        </a:rPr>
                        <a:t>15</a:t>
                      </a:r>
                      <a:endParaRPr lang="es-CO" sz="800" b="0" i="0" u="none" strike="noStrike">
                        <a:solidFill>
                          <a:srgbClr val="000000"/>
                        </a:solidFill>
                        <a:effectLst/>
                        <a:latin typeface="Calibri" panose="020F0502020204030204" pitchFamily="34" charset="0"/>
                      </a:endParaRPr>
                    </a:p>
                  </a:txBody>
                  <a:tcPr marL="7144" marR="7144" marT="7144" marB="0" anchor="b"/>
                </a:tc>
                <a:extLst>
                  <a:ext uri="{0D108BD9-81ED-4DB2-BD59-A6C34878D82A}">
                    <a16:rowId xmlns:a16="http://schemas.microsoft.com/office/drawing/2014/main" val="3660776270"/>
                  </a:ext>
                </a:extLst>
              </a:tr>
              <a:tr h="132874">
                <a:tc>
                  <a:txBody>
                    <a:bodyPr/>
                    <a:lstStyle/>
                    <a:p>
                      <a:pPr algn="ctr" fontAlgn="b"/>
                      <a:endParaRPr lang="es-CO" sz="800" b="0" i="0" u="none" strike="noStrike" dirty="0">
                        <a:solidFill>
                          <a:srgbClr val="000000"/>
                        </a:solidFill>
                        <a:effectLst/>
                        <a:latin typeface="Calibri" panose="020F0502020204030204" pitchFamily="34" charset="0"/>
                      </a:endParaRPr>
                    </a:p>
                  </a:txBody>
                  <a:tcPr marL="7144" marR="7144" marT="7144" marB="0" anchor="b"/>
                </a:tc>
                <a:tc>
                  <a:txBody>
                    <a:bodyPr/>
                    <a:lstStyle/>
                    <a:p>
                      <a:pPr algn="ctr" fontAlgn="b"/>
                      <a:r>
                        <a:rPr lang="es-CO" sz="800" b="1" u="none" strike="noStrike" dirty="0">
                          <a:effectLst/>
                        </a:rPr>
                        <a:t>140</a:t>
                      </a:r>
                      <a:endParaRPr lang="es-CO" sz="800" b="1" i="0" u="none" strike="noStrike" dirty="0">
                        <a:solidFill>
                          <a:srgbClr val="000000"/>
                        </a:solidFill>
                        <a:effectLst/>
                        <a:latin typeface="Calibri" panose="020F0502020204030204" pitchFamily="34" charset="0"/>
                      </a:endParaRPr>
                    </a:p>
                  </a:txBody>
                  <a:tcPr marL="7144" marR="7144" marT="7144" marB="0" anchor="b"/>
                </a:tc>
                <a:extLst>
                  <a:ext uri="{0D108BD9-81ED-4DB2-BD59-A6C34878D82A}">
                    <a16:rowId xmlns:a16="http://schemas.microsoft.com/office/drawing/2014/main" val="2472040623"/>
                  </a:ext>
                </a:extLst>
              </a:tr>
            </a:tbl>
          </a:graphicData>
        </a:graphic>
      </p:graphicFrame>
      <p:sp>
        <p:nvSpPr>
          <p:cNvPr id="10" name="CuadroTexto 9">
            <a:extLst>
              <a:ext uri="{FF2B5EF4-FFF2-40B4-BE49-F238E27FC236}">
                <a16:creationId xmlns:a16="http://schemas.microsoft.com/office/drawing/2014/main" id="{53B2F405-2F3E-420B-B7C5-2BCD334A16BF}"/>
              </a:ext>
            </a:extLst>
          </p:cNvPr>
          <p:cNvSpPr txBox="1"/>
          <p:nvPr/>
        </p:nvSpPr>
        <p:spPr>
          <a:xfrm rot="16200000">
            <a:off x="6083165" y="5311279"/>
            <a:ext cx="637675" cy="276999"/>
          </a:xfrm>
          <a:prstGeom prst="rect">
            <a:avLst/>
          </a:prstGeom>
          <a:noFill/>
        </p:spPr>
        <p:txBody>
          <a:bodyPr wrap="none" rtlCol="0">
            <a:spAutoFit/>
          </a:bodyPr>
          <a:lstStyle/>
          <a:p>
            <a:r>
              <a:rPr lang="es-CO" sz="1200" b="1" dirty="0">
                <a:solidFill>
                  <a:srgbClr val="00B050"/>
                </a:solidFill>
              </a:rPr>
              <a:t>Edades</a:t>
            </a:r>
            <a:endParaRPr lang="es-CO" sz="1350" b="1" dirty="0">
              <a:solidFill>
                <a:srgbClr val="00B050"/>
              </a:solidFill>
            </a:endParaRPr>
          </a:p>
        </p:txBody>
      </p:sp>
    </p:spTree>
    <p:extLst>
      <p:ext uri="{BB962C8B-B14F-4D97-AF65-F5344CB8AC3E}">
        <p14:creationId xmlns:p14="http://schemas.microsoft.com/office/powerpoint/2010/main" val="17184277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1" y="5762625"/>
            <a:ext cx="9134474" cy="238125"/>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sz="1350" dirty="0"/>
          </a:p>
        </p:txBody>
      </p:sp>
      <p:sp>
        <p:nvSpPr>
          <p:cNvPr id="8" name="CuadroTexto 7"/>
          <p:cNvSpPr txBox="1"/>
          <p:nvPr/>
        </p:nvSpPr>
        <p:spPr>
          <a:xfrm>
            <a:off x="6336506" y="5747564"/>
            <a:ext cx="2524125" cy="253916"/>
          </a:xfrm>
          <a:prstGeom prst="rect">
            <a:avLst/>
          </a:prstGeom>
          <a:noFill/>
        </p:spPr>
        <p:txBody>
          <a:bodyPr wrap="square" rtlCol="0">
            <a:spAutoFit/>
          </a:bodyPr>
          <a:lstStyle/>
          <a:p>
            <a:pPr algn="r"/>
            <a:r>
              <a:rPr lang="es-ES" sz="1050" dirty="0">
                <a:solidFill>
                  <a:srgbClr val="A9A8A9"/>
                </a:solidFill>
                <a:latin typeface="Lato Regular"/>
                <a:cs typeface="Lato Regular"/>
              </a:rPr>
              <a:t>Gerencia de Talento Humano</a:t>
            </a:r>
          </a:p>
        </p:txBody>
      </p:sp>
      <p:pic>
        <p:nvPicPr>
          <p:cNvPr id="9" name="Imagen 8">
            <a:extLst>
              <a:ext uri="{FF2B5EF4-FFF2-40B4-BE49-F238E27FC236}">
                <a16:creationId xmlns:a16="http://schemas.microsoft.com/office/drawing/2014/main" id="{B7A9C99B-C12F-42EF-8FEF-1787C881529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6470" y="893428"/>
            <a:ext cx="1286351" cy="559118"/>
          </a:xfrm>
          <a:prstGeom prst="rect">
            <a:avLst/>
          </a:prstGeom>
        </p:spPr>
      </p:pic>
      <p:pic>
        <p:nvPicPr>
          <p:cNvPr id="11" name="Imagen 10">
            <a:extLst>
              <a:ext uri="{FF2B5EF4-FFF2-40B4-BE49-F238E27FC236}">
                <a16:creationId xmlns:a16="http://schemas.microsoft.com/office/drawing/2014/main" id="{2C8A964D-294D-4920-BA3E-66DA72A662C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984761" y="914859"/>
            <a:ext cx="3112770" cy="534829"/>
          </a:xfrm>
          <a:prstGeom prst="rect">
            <a:avLst/>
          </a:prstGeom>
        </p:spPr>
      </p:pic>
      <p:graphicFrame>
        <p:nvGraphicFramePr>
          <p:cNvPr id="10" name="Diagrama 9">
            <a:extLst>
              <a:ext uri="{FF2B5EF4-FFF2-40B4-BE49-F238E27FC236}">
                <a16:creationId xmlns:a16="http://schemas.microsoft.com/office/drawing/2014/main" id="{5E9ABDEC-228E-4C3E-8234-7E7B04727530}"/>
              </a:ext>
            </a:extLst>
          </p:cNvPr>
          <p:cNvGraphicFramePr/>
          <p:nvPr>
            <p:extLst/>
          </p:nvPr>
        </p:nvGraphicFramePr>
        <p:xfrm>
          <a:off x="746270" y="2103015"/>
          <a:ext cx="7986670" cy="3428333"/>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12" name="CuadroTexto 11">
            <a:extLst>
              <a:ext uri="{FF2B5EF4-FFF2-40B4-BE49-F238E27FC236}">
                <a16:creationId xmlns:a16="http://schemas.microsoft.com/office/drawing/2014/main" id="{5C26F9D0-70FE-4D7F-878F-EEDBB7BAFE52}"/>
              </a:ext>
            </a:extLst>
          </p:cNvPr>
          <p:cNvSpPr txBox="1"/>
          <p:nvPr/>
        </p:nvSpPr>
        <p:spPr>
          <a:xfrm>
            <a:off x="1233182" y="1449688"/>
            <a:ext cx="6876875" cy="738664"/>
          </a:xfrm>
          <a:prstGeom prst="rect">
            <a:avLst/>
          </a:prstGeom>
          <a:noFill/>
        </p:spPr>
        <p:txBody>
          <a:bodyPr wrap="square" rtlCol="0">
            <a:spAutoFit/>
          </a:bodyPr>
          <a:lstStyle/>
          <a:p>
            <a:pPr algn="ctr"/>
            <a:r>
              <a:rPr lang="es-CO" sz="2100" b="1" dirty="0">
                <a:latin typeface="Raleway"/>
              </a:rPr>
              <a:t>“Auxilio Económico para actualización en el Registro Abierto de </a:t>
            </a:r>
            <a:r>
              <a:rPr lang="es-CO" sz="2100" b="1" dirty="0" err="1">
                <a:latin typeface="Raleway"/>
              </a:rPr>
              <a:t>Avaluadores</a:t>
            </a:r>
            <a:r>
              <a:rPr lang="es-CO" sz="2100" b="1" dirty="0">
                <a:latin typeface="Raleway"/>
              </a:rPr>
              <a:t> - </a:t>
            </a:r>
            <a:r>
              <a:rPr lang="es-ES" sz="2100" b="1" dirty="0">
                <a:latin typeface="Raleway"/>
              </a:rPr>
              <a:t>RAA</a:t>
            </a:r>
            <a:r>
              <a:rPr lang="es-CO" sz="2100" b="1" dirty="0">
                <a:latin typeface="Raleway"/>
              </a:rPr>
              <a:t>”</a:t>
            </a:r>
            <a:endParaRPr lang="es-ES" sz="2100" b="1" dirty="0">
              <a:latin typeface="Raleway"/>
            </a:endParaRPr>
          </a:p>
        </p:txBody>
      </p:sp>
      <p:sp>
        <p:nvSpPr>
          <p:cNvPr id="13" name="CuadroTexto 12">
            <a:extLst>
              <a:ext uri="{FF2B5EF4-FFF2-40B4-BE49-F238E27FC236}">
                <a16:creationId xmlns:a16="http://schemas.microsoft.com/office/drawing/2014/main" id="{D24CF612-E2F7-4527-BA43-3ED9E43F2433}"/>
              </a:ext>
            </a:extLst>
          </p:cNvPr>
          <p:cNvSpPr txBox="1"/>
          <p:nvPr/>
        </p:nvSpPr>
        <p:spPr>
          <a:xfrm>
            <a:off x="4305004" y="5470565"/>
            <a:ext cx="4391138" cy="300082"/>
          </a:xfrm>
          <a:prstGeom prst="rect">
            <a:avLst/>
          </a:prstGeom>
          <a:noFill/>
        </p:spPr>
        <p:txBody>
          <a:bodyPr wrap="none" rtlCol="0">
            <a:spAutoFit/>
          </a:bodyPr>
          <a:lstStyle/>
          <a:p>
            <a:r>
              <a:rPr lang="es-CO" sz="1350" dirty="0"/>
              <a:t>El auxilio económico no constituye salario. Artículo 128 CST </a:t>
            </a:r>
          </a:p>
        </p:txBody>
      </p:sp>
    </p:spTree>
    <p:extLst>
      <p:ext uri="{BB962C8B-B14F-4D97-AF65-F5344CB8AC3E}">
        <p14:creationId xmlns:p14="http://schemas.microsoft.com/office/powerpoint/2010/main" val="1174925390"/>
      </p:ext>
    </p:extLst>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Override1.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2.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docProps/app.xml><?xml version="1.0" encoding="utf-8"?>
<Properties xmlns="http://schemas.openxmlformats.org/officeDocument/2006/extended-properties" xmlns:vt="http://schemas.openxmlformats.org/officeDocument/2006/docPropsVTypes">
  <TotalTime>15788</TotalTime>
  <Words>2170</Words>
  <Application>Microsoft Office PowerPoint</Application>
  <PresentationFormat>Presentación en pantalla (4:3)</PresentationFormat>
  <Paragraphs>539</Paragraphs>
  <Slides>24</Slides>
  <Notes>0</Notes>
  <HiddenSlides>0</HiddenSlides>
  <MMClips>0</MMClips>
  <ScaleCrop>false</ScaleCrop>
  <HeadingPairs>
    <vt:vector size="8" baseType="variant">
      <vt:variant>
        <vt:lpstr>Fuentes usadas</vt:lpstr>
      </vt:variant>
      <vt:variant>
        <vt:i4>5</vt:i4>
      </vt:variant>
      <vt:variant>
        <vt:lpstr>Tema</vt:lpstr>
      </vt:variant>
      <vt:variant>
        <vt:i4>1</vt:i4>
      </vt:variant>
      <vt:variant>
        <vt:lpstr>Servidores OLE incrustados</vt:lpstr>
      </vt:variant>
      <vt:variant>
        <vt:i4>1</vt:i4>
      </vt:variant>
      <vt:variant>
        <vt:lpstr>Títulos de diapositiva</vt:lpstr>
      </vt:variant>
      <vt:variant>
        <vt:i4>24</vt:i4>
      </vt:variant>
    </vt:vector>
  </HeadingPairs>
  <TitlesOfParts>
    <vt:vector size="31" baseType="lpstr">
      <vt:lpstr>Arial</vt:lpstr>
      <vt:lpstr>Arial Narrow</vt:lpstr>
      <vt:lpstr>Calibri</vt:lpstr>
      <vt:lpstr>Lato Regular</vt:lpstr>
      <vt:lpstr>Raleway</vt:lpstr>
      <vt:lpstr>Tema de Office</vt:lpstr>
      <vt:lpstr>Worksheet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CRITERIOS</vt:lpstr>
      <vt:lpstr>Presentación de PowerPoint</vt:lpstr>
      <vt:lpstr>Presentación de PowerPoint</vt:lpstr>
      <vt:lpstr>Presentación de PowerPoint</vt:lpstr>
      <vt:lpstr>POBLACIÓN OBJETIVO</vt:lpstr>
      <vt:lpstr>Presentación de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Oscar Mauricio Fuentes Bonilla</dc:creator>
  <cp:lastModifiedBy>Paola Andrea Lopez Jaramillo</cp:lastModifiedBy>
  <cp:revision>408</cp:revision>
  <cp:lastPrinted>2019-09-20T13:53:21Z</cp:lastPrinted>
  <dcterms:created xsi:type="dcterms:W3CDTF">2015-02-19T23:51:59Z</dcterms:created>
  <dcterms:modified xsi:type="dcterms:W3CDTF">2019-09-24T20:40:47Z</dcterms:modified>
</cp:coreProperties>
</file>