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472" r:id="rId3"/>
    <p:sldId id="448" r:id="rId4"/>
    <p:sldId id="273" r:id="rId5"/>
    <p:sldId id="274" r:id="rId6"/>
    <p:sldId id="286" r:id="rId7"/>
    <p:sldId id="447" r:id="rId8"/>
    <p:sldId id="473" r:id="rId9"/>
    <p:sldId id="454" r:id="rId10"/>
    <p:sldId id="457" r:id="rId11"/>
    <p:sldId id="453" r:id="rId12"/>
    <p:sldId id="474" r:id="rId13"/>
    <p:sldId id="1312" r:id="rId14"/>
    <p:sldId id="1316" r:id="rId15"/>
    <p:sldId id="1327" r:id="rId16"/>
    <p:sldId id="1329" r:id="rId17"/>
    <p:sldId id="1314" r:id="rId18"/>
    <p:sldId id="1318" r:id="rId19"/>
    <p:sldId id="1319" r:id="rId20"/>
    <p:sldId id="1321" r:id="rId21"/>
    <p:sldId id="1333" r:id="rId22"/>
    <p:sldId id="1325" r:id="rId23"/>
    <p:sldId id="1334" r:id="rId24"/>
    <p:sldId id="1335" r:id="rId25"/>
    <p:sldId id="1326" r:id="rId26"/>
    <p:sldId id="1336" r:id="rId27"/>
    <p:sldId id="1361" r:id="rId28"/>
    <p:sldId id="1362" r:id="rId29"/>
    <p:sldId id="1363" r:id="rId30"/>
    <p:sldId id="1365" r:id="rId31"/>
    <p:sldId id="1364" r:id="rId32"/>
    <p:sldId id="1366" r:id="rId33"/>
    <p:sldId id="1357" r:id="rId34"/>
    <p:sldId id="1358" r:id="rId35"/>
    <p:sldId id="1355" r:id="rId36"/>
    <p:sldId id="1359" r:id="rId37"/>
    <p:sldId id="1360" r:id="rId38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135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cap="all" baseline="0">
                <a:effectLst/>
              </a:rPr>
              <a:t>composicion portafolio de inversiones frisco DICiembre 2019</a:t>
            </a:r>
            <a:endParaRPr lang="es-CO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2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Hoja11!$B$48</c:f>
              <c:strCache>
                <c:ptCount val="1"/>
                <c:pt idx="0">
                  <c:v>TOTAL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849-4DDC-BA2A-5D3FD12C51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849-4DDC-BA2A-5D3FD12C5172}"/>
              </c:ext>
            </c:extLst>
          </c:dPt>
          <c:dLbls>
            <c:dLbl>
              <c:idx val="0"/>
              <c:layout>
                <c:manualLayout>
                  <c:x val="3.5510971683495256E-2"/>
                  <c:y val="1.48104553262634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E1247C-B3F9-4948-A53D-80D32E6F3776}" type="CATEGORYNAME">
                      <a:rPr lang="en-US" sz="800"/>
                      <a:pPr>
                        <a:defRPr sz="100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[NOMBRE DE CATEGORÍA]</a:t>
                    </a:fld>
                    <a:r>
                      <a:rPr lang="en-US" sz="800" baseline="0" dirty="0"/>
                      <a:t>, </a:t>
                    </a:r>
                    <a:fld id="{9ECA466E-BD87-47E5-8EFC-C875EB138087}" type="VALUE">
                      <a:rPr lang="en-US" sz="800" baseline="0"/>
                      <a:pPr>
                        <a:defRPr sz="100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endParaRPr lang="en-US" sz="800" baseline="0" dirty="0"/>
                  </a:p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aseline="0" dirty="0"/>
                      <a:t>, 4.12%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49-4DDC-BA2A-5D3FD12C5172}"/>
                </c:ext>
              </c:extLst>
            </c:dLbl>
            <c:dLbl>
              <c:idx val="1"/>
              <c:layout>
                <c:manualLayout>
                  <c:x val="-8.0944706635665817E-2"/>
                  <c:y val="-8.066061627820646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3F4C846-83E3-4624-9653-4419CCE7184D}" type="CATEGORYNAME">
                      <a:rPr lang="es-CO" sz="80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sz="100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[NOMBRE DE CATEGORÍA]</a:t>
                    </a:fld>
                    <a:r>
                      <a:rPr lang="es-CO" sz="800" baseline="0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, </a:t>
                    </a:r>
                    <a:fld id="{FE0160F4-A76B-44B7-B677-CD106A6EB52E}" type="VALUE">
                      <a:rPr lang="es-CO" sz="800" baseline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sz="100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[VALOR]</a:t>
                    </a:fld>
                    <a:r>
                      <a:rPr lang="es-CO" sz="800" baseline="0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, 95.88%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" lastClr="FFFFFF"/>
                  </a:solidFill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84614845764209"/>
                      <c:h val="0.190055459518671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849-4DDC-BA2A-5D3FD12C517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Hoja11!$C$47:$D$47</c:f>
              <c:strCache>
                <c:ptCount val="2"/>
                <c:pt idx="0">
                  <c:v>EXTINTOS</c:v>
                </c:pt>
                <c:pt idx="1">
                  <c:v>EN PROCESO EXTINCION </c:v>
                </c:pt>
              </c:strCache>
            </c:strRef>
          </c:cat>
          <c:val>
            <c:numRef>
              <c:f>Hoja11!$C$48:$D$48</c:f>
              <c:numCache>
                <c:formatCode>_(* #,##0.00_);_(* \(#,##0.00\);_(* "-"??_);_(@_)</c:formatCode>
                <c:ptCount val="2"/>
                <c:pt idx="0">
                  <c:v>50029</c:v>
                </c:pt>
                <c:pt idx="1">
                  <c:v>1163281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49-4DDC-BA2A-5D3FD12C517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 PORTAFOLIO RECURSOS</a:t>
            </a:r>
            <a:r>
              <a:rPr lang="en-US" baseline="0"/>
              <a:t> PROPIO DICIEMBRE 2019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20"/>
      <c:rotY val="1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Hoja11!$C$90</c:f>
              <c:strCache>
                <c:ptCount val="1"/>
                <c:pt idx="0">
                  <c:v>RECURSOS PROPIOS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CD9-41E2-80DD-5414DEF577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CD9-41E2-80DD-5414DEF577D8}"/>
              </c:ext>
            </c:extLst>
          </c:dPt>
          <c:dLbls>
            <c:dLbl>
              <c:idx val="0"/>
              <c:layout>
                <c:manualLayout>
                  <c:x val="-4.4444444444446075E-3"/>
                  <c:y val="6.39147713579065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841F356-7BF9-4F06-A550-1D480D4819D6}" type="CATEGORYNAME">
                      <a:rPr lang="en-US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[NOMBRE DE CATEGORÍA]</a:t>
                    </a:fld>
                    <a:r>
                      <a:rPr lang="en-US" baseline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, </a:t>
                    </a:r>
                    <a:fld id="{940C998F-8F9C-4235-BF9A-BBB17C35845B}" type="VALUE">
                      <a:rPr lang="en-US" baseline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[VALOR]</a:t>
                    </a:fld>
                    <a:r>
                      <a:rPr lang="en-US" baseline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, 4.47%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CD9-41E2-80DD-5414DEF577D8}"/>
                </c:ext>
              </c:extLst>
            </c:dLbl>
            <c:dLbl>
              <c:idx val="1"/>
              <c:layout>
                <c:manualLayout>
                  <c:x val="-0.06"/>
                  <c:y val="-4.2609847571937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725D19-00E9-45C0-A720-F0B4FDD596DE}" type="CATEGORYNAME">
                      <a:rPr lang="en-US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[NOMBRE DE CATEGORÍA]</a:t>
                    </a:fld>
                    <a:r>
                      <a:rPr lang="en-US" baseline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, </a:t>
                    </a:r>
                    <a:fld id="{3AB4C3F1-E245-4BFF-9630-2F40A7E589E5}" type="VALUE">
                      <a:rPr lang="en-US" baseline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[VALOR]</a:t>
                    </a:fld>
                    <a:r>
                      <a:rPr lang="en-US" baseline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, 95.53%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CD9-41E2-80DD-5414DEF577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Hoja11!$B$91:$B$92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Hoja11!$C$91:$C$92</c:f>
              <c:numCache>
                <c:formatCode>_(* #,##0.00_);_(* \(#,##0.00\);_(* "-"??_);_(@_)</c:formatCode>
                <c:ptCount val="2"/>
                <c:pt idx="0">
                  <c:v>472</c:v>
                </c:pt>
                <c:pt idx="1">
                  <c:v>10076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D9-41E2-80DD-5414DEF577D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cap="all" baseline="0" dirty="0">
                <a:effectLst/>
              </a:rPr>
              <a:t>COMPOSICION PORTAFOLIO RECURSOS TERCEROS DICIEMBRE 2019 </a:t>
            </a:r>
            <a:endParaRPr lang="es-CO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20"/>
      <c:rotY val="1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Hoja11!$L$90</c:f>
              <c:strCache>
                <c:ptCount val="1"/>
                <c:pt idx="0">
                  <c:v>RECURSOS TERCEROS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ED1-4780-A279-775125C531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ED1-4780-A279-775125C53137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A94792D-2C51-4AD3-9C53-07B314AD85A4}" type="CATEGORYNAME">
                      <a:rPr lang="en-US"/>
                      <a:pPr>
                        <a:defRPr/>
                      </a:pPr>
                      <a:t>[NOMBRE DE CATEGORÍA]</a:t>
                    </a:fld>
                    <a:r>
                      <a:rPr lang="en-US" baseline="0"/>
                      <a:t>, </a:t>
                    </a:r>
                    <a:fld id="{74603F70-C51F-46BC-B607-83E4FBFE1C8B}" type="VALUE">
                      <a:rPr lang="en-US" baseline="0"/>
                      <a:pPr>
                        <a:defRPr/>
                      </a:pPr>
                      <a:t>[VALOR]</a:t>
                    </a:fld>
                    <a:r>
                      <a:rPr lang="en-US" baseline="0"/>
                      <a:t>, 8.68%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ED1-4780-A279-775125C53137}"/>
                </c:ext>
              </c:extLst>
            </c:dLbl>
            <c:dLbl>
              <c:idx val="1"/>
              <c:layout>
                <c:manualLayout>
                  <c:x val="-0.10622405713516019"/>
                  <c:y val="-2.21300106177584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DC04930-60E4-483D-B6E0-CC85CEF3E638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baseline="0"/>
                      <a:t>, </a:t>
                    </a:r>
                    <a:fld id="{2281B488-CF68-473F-B9C9-6CD7ADA3E489}" type="VALU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[VALOR]</a:t>
                    </a:fld>
                    <a:r>
                      <a:rPr lang="en-US" baseline="0"/>
                      <a:t>, 91.32%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ED1-4780-A279-775125C5313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Hoja11!$K$91:$K$92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Hoja11!$L$91:$L$92</c:f>
              <c:numCache>
                <c:formatCode>_(* #,##0.00_);_(* \(#,##0.00\);_(* "-"??_);_(@_)</c:formatCode>
                <c:ptCount val="2"/>
                <c:pt idx="0">
                  <c:v>563</c:v>
                </c:pt>
                <c:pt idx="1">
                  <c:v>5923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D1-4780-A279-775125C5313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svg"/><Relationship Id="rId1" Type="http://schemas.openxmlformats.org/officeDocument/2006/relationships/image" Target="../media/image6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image" Target="../media/image87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svg"/><Relationship Id="rId1" Type="http://schemas.openxmlformats.org/officeDocument/2006/relationships/image" Target="../media/image6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image" Target="../media/image8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A41F3-4512-431E-9F8F-DF2658E894A9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7AFE206-FE6C-4CAE-9916-383DF5EC3A1F}">
      <dgm:prSet phldrT="[Texto]"/>
      <dgm:spPr/>
      <dgm:t>
        <a:bodyPr/>
        <a:lstStyle/>
        <a:p>
          <a:pPr>
            <a:buClr>
              <a:schemeClr val="tx2"/>
            </a:buClr>
            <a:buAutoNum type="romanLcParenR"/>
          </a:pPr>
          <a:r>
            <a:rPr lang="es-ES" dirty="0">
              <a:latin typeface="Lato bold"/>
              <a:cs typeface="Lato bold"/>
            </a:rPr>
            <a:t>Transferencia por parte de SAE S.A.S, de la titularidad de todos y cada uno de los bienes y recursos entregados por parte de los ex integrantes de las FARC-EP.</a:t>
          </a:r>
          <a:endParaRPr lang="es-ES" dirty="0"/>
        </a:p>
      </dgm:t>
    </dgm:pt>
    <dgm:pt modelId="{B9C7628F-20BA-4841-9699-E6CF794F34CB}" type="parTrans" cxnId="{FC4F6E80-4372-4E1C-AE6B-A9BE45722B47}">
      <dgm:prSet/>
      <dgm:spPr/>
      <dgm:t>
        <a:bodyPr/>
        <a:lstStyle/>
        <a:p>
          <a:endParaRPr lang="es-ES"/>
        </a:p>
      </dgm:t>
    </dgm:pt>
    <dgm:pt modelId="{2BFD6B89-5ABA-48DD-AD12-78A1B351A348}" type="sibTrans" cxnId="{FC4F6E80-4372-4E1C-AE6B-A9BE45722B47}">
      <dgm:prSet/>
      <dgm:spPr/>
      <dgm:t>
        <a:bodyPr/>
        <a:lstStyle/>
        <a:p>
          <a:endParaRPr lang="es-ES"/>
        </a:p>
      </dgm:t>
    </dgm:pt>
    <dgm:pt modelId="{56E94F6D-BE22-4261-90FB-6F1D27A396F1}">
      <dgm:prSet phldrT="[Texto]"/>
      <dgm:spPr/>
      <dgm:t>
        <a:bodyPr/>
        <a:lstStyle/>
        <a:p>
          <a:pPr>
            <a:buClr>
              <a:schemeClr val="tx2"/>
            </a:buClr>
            <a:buAutoNum type="romanLcParenR"/>
          </a:pPr>
          <a:r>
            <a:rPr lang="es-ES" dirty="0">
              <a:latin typeface="Lato bold"/>
              <a:cs typeface="Lato bold"/>
            </a:rPr>
            <a:t>Registro de los bienes y recursos líquidos transferidos al patrimonio autónomo, los recursos obtenidos de la productividad de los mismos y los pagos realizados.</a:t>
          </a:r>
          <a:r>
            <a:rPr lang="es-ES_tradnl" dirty="0">
              <a:latin typeface="Lato bold"/>
              <a:cs typeface="Lato bold"/>
            </a:rPr>
            <a:t> </a:t>
          </a:r>
          <a:endParaRPr lang="es-ES" dirty="0"/>
        </a:p>
      </dgm:t>
    </dgm:pt>
    <dgm:pt modelId="{60CD4AE9-6EC2-4BB3-9773-8E1A9CB74643}" type="parTrans" cxnId="{0824F2B5-FEE3-40A2-8567-C552F40C4C9A}">
      <dgm:prSet/>
      <dgm:spPr/>
      <dgm:t>
        <a:bodyPr/>
        <a:lstStyle/>
        <a:p>
          <a:endParaRPr lang="es-ES"/>
        </a:p>
      </dgm:t>
    </dgm:pt>
    <dgm:pt modelId="{D3A172A7-1129-4605-A0C3-AC6A5D6381BF}" type="sibTrans" cxnId="{0824F2B5-FEE3-40A2-8567-C552F40C4C9A}">
      <dgm:prSet/>
      <dgm:spPr/>
      <dgm:t>
        <a:bodyPr/>
        <a:lstStyle/>
        <a:p>
          <a:endParaRPr lang="es-ES"/>
        </a:p>
      </dgm:t>
    </dgm:pt>
    <dgm:pt modelId="{64F43080-FC9A-4F6E-A5CB-EF94CFF8DF47}">
      <dgm:prSet phldrT="[Texto]"/>
      <dgm:spPr/>
      <dgm:t>
        <a:bodyPr/>
        <a:lstStyle/>
        <a:p>
          <a:pPr>
            <a:buClr>
              <a:schemeClr val="tx2"/>
            </a:buClr>
            <a:buAutoNum type="romanLcParenR"/>
          </a:pPr>
          <a:r>
            <a:rPr lang="es-ES" dirty="0">
              <a:latin typeface="Lato bold"/>
              <a:cs typeface="Lato bold"/>
            </a:rPr>
            <a:t>Administración e inversión de los recursos líquidos.</a:t>
          </a:r>
          <a:r>
            <a:rPr lang="es-ES_tradnl" dirty="0">
              <a:latin typeface="Lato bold"/>
              <a:cs typeface="Lato bold"/>
            </a:rPr>
            <a:t> </a:t>
          </a:r>
          <a:endParaRPr lang="es-ES" dirty="0"/>
        </a:p>
      </dgm:t>
    </dgm:pt>
    <dgm:pt modelId="{2E9CB761-77D8-4C9F-994C-DCCE3AF48395}" type="parTrans" cxnId="{18872DB5-1F6C-416F-9F60-6AA885DA2350}">
      <dgm:prSet/>
      <dgm:spPr/>
      <dgm:t>
        <a:bodyPr/>
        <a:lstStyle/>
        <a:p>
          <a:endParaRPr lang="es-ES"/>
        </a:p>
      </dgm:t>
    </dgm:pt>
    <dgm:pt modelId="{40B5A426-C28B-417F-A10D-8F805C1162BC}" type="sibTrans" cxnId="{18872DB5-1F6C-416F-9F60-6AA885DA2350}">
      <dgm:prSet/>
      <dgm:spPr/>
      <dgm:t>
        <a:bodyPr/>
        <a:lstStyle/>
        <a:p>
          <a:endParaRPr lang="es-ES"/>
        </a:p>
      </dgm:t>
    </dgm:pt>
    <dgm:pt modelId="{C0B5B125-22AA-41DD-9A5F-5BF5ED2B38D4}">
      <dgm:prSet/>
      <dgm:spPr/>
      <dgm:t>
        <a:bodyPr/>
        <a:lstStyle/>
        <a:p>
          <a:pPr>
            <a:buClr>
              <a:schemeClr val="tx2"/>
            </a:buClr>
            <a:buAutoNum type="romanLcParenR"/>
          </a:pPr>
          <a:r>
            <a:rPr lang="es-ES" dirty="0">
              <a:latin typeface="Lato bold"/>
              <a:cs typeface="Lato bold"/>
            </a:rPr>
            <a:t>Verificación del acto administrativo por medio del cual se ordena el pago respectivo.</a:t>
          </a:r>
          <a:r>
            <a:rPr lang="es-ES_tradnl" dirty="0">
              <a:latin typeface="Lato bold"/>
              <a:cs typeface="Lato bold"/>
            </a:rPr>
            <a:t> </a:t>
          </a:r>
          <a:endParaRPr lang="es-ES" dirty="0"/>
        </a:p>
      </dgm:t>
    </dgm:pt>
    <dgm:pt modelId="{DEA471B8-E6E4-4E9E-AC80-DB6F70DDECC4}" type="parTrans" cxnId="{11D06385-2BD7-4CE8-AE0D-A011612760FD}">
      <dgm:prSet/>
      <dgm:spPr/>
      <dgm:t>
        <a:bodyPr/>
        <a:lstStyle/>
        <a:p>
          <a:endParaRPr lang="es-ES"/>
        </a:p>
      </dgm:t>
    </dgm:pt>
    <dgm:pt modelId="{83C662DC-F0D1-49AE-8D00-D3D91BD85FA9}" type="sibTrans" cxnId="{11D06385-2BD7-4CE8-AE0D-A011612760FD}">
      <dgm:prSet/>
      <dgm:spPr/>
      <dgm:t>
        <a:bodyPr/>
        <a:lstStyle/>
        <a:p>
          <a:endParaRPr lang="es-ES"/>
        </a:p>
      </dgm:t>
    </dgm:pt>
    <dgm:pt modelId="{5061024F-3486-488D-8282-2B7A25938ACE}">
      <dgm:prSet/>
      <dgm:spPr/>
      <dgm:t>
        <a:bodyPr/>
        <a:lstStyle/>
        <a:p>
          <a:r>
            <a:rPr lang="es-ES">
              <a:latin typeface="Lato bold"/>
              <a:cs typeface="Lato bold"/>
            </a:rPr>
            <a:t>Pago a las víctimas por parte de la Fiduciaria en cumplimiento de las instrucciones dadas por la entidad beneficiaria.</a:t>
          </a:r>
          <a:endParaRPr lang="es-ES" dirty="0">
            <a:latin typeface="Lato bold"/>
            <a:cs typeface="Lato bold"/>
          </a:endParaRPr>
        </a:p>
      </dgm:t>
    </dgm:pt>
    <dgm:pt modelId="{2DF51DD2-DB82-428C-B440-2A26055719AD}" type="parTrans" cxnId="{DB0281A8-D516-4E71-825E-B9ACD03E59D1}">
      <dgm:prSet/>
      <dgm:spPr/>
      <dgm:t>
        <a:bodyPr/>
        <a:lstStyle/>
        <a:p>
          <a:endParaRPr lang="es-ES"/>
        </a:p>
      </dgm:t>
    </dgm:pt>
    <dgm:pt modelId="{BB87B9DD-7851-48CC-9E00-5FE3F173E940}" type="sibTrans" cxnId="{DB0281A8-D516-4E71-825E-B9ACD03E59D1}">
      <dgm:prSet/>
      <dgm:spPr/>
      <dgm:t>
        <a:bodyPr/>
        <a:lstStyle/>
        <a:p>
          <a:endParaRPr lang="es-ES"/>
        </a:p>
      </dgm:t>
    </dgm:pt>
    <dgm:pt modelId="{6E5A2F59-D60D-4A4F-80A7-427746D1BB3C}" type="pres">
      <dgm:prSet presAssocID="{D65A41F3-4512-431E-9F8F-DF2658E894A9}" presName="Name0" presStyleCnt="0">
        <dgm:presLayoutVars>
          <dgm:dir/>
          <dgm:resizeHandles val="exact"/>
        </dgm:presLayoutVars>
      </dgm:prSet>
      <dgm:spPr/>
    </dgm:pt>
    <dgm:pt modelId="{37123DF1-61F4-4B13-B9BA-D7BF6FAEDB10}" type="pres">
      <dgm:prSet presAssocID="{97AFE206-FE6C-4CAE-9916-383DF5EC3A1F}" presName="composite" presStyleCnt="0"/>
      <dgm:spPr/>
    </dgm:pt>
    <dgm:pt modelId="{24463B91-4D43-43F1-853C-262EC4007631}" type="pres">
      <dgm:prSet presAssocID="{97AFE206-FE6C-4CAE-9916-383DF5EC3A1F}" presName="rect1" presStyleLbl="trAlignAcc1" presStyleIdx="0" presStyleCnt="5">
        <dgm:presLayoutVars>
          <dgm:bulletEnabled val="1"/>
        </dgm:presLayoutVars>
      </dgm:prSet>
      <dgm:spPr/>
    </dgm:pt>
    <dgm:pt modelId="{2F7245E0-D506-41AF-A463-E333027919D0}" type="pres">
      <dgm:prSet presAssocID="{97AFE206-FE6C-4CAE-9916-383DF5EC3A1F}" presName="rect2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D8D13580-847A-445B-8C54-8B0D8D145678}" type="pres">
      <dgm:prSet presAssocID="{2BFD6B89-5ABA-48DD-AD12-78A1B351A348}" presName="sibTrans" presStyleCnt="0"/>
      <dgm:spPr/>
    </dgm:pt>
    <dgm:pt modelId="{9A7AF3E3-AE6E-44C8-A023-AEE23E66D0F3}" type="pres">
      <dgm:prSet presAssocID="{56E94F6D-BE22-4261-90FB-6F1D27A396F1}" presName="composite" presStyleCnt="0"/>
      <dgm:spPr/>
    </dgm:pt>
    <dgm:pt modelId="{0623DCAE-FAB8-481F-B07C-727BF4CA7EFE}" type="pres">
      <dgm:prSet presAssocID="{56E94F6D-BE22-4261-90FB-6F1D27A396F1}" presName="rect1" presStyleLbl="trAlignAcc1" presStyleIdx="1" presStyleCnt="5">
        <dgm:presLayoutVars>
          <dgm:bulletEnabled val="1"/>
        </dgm:presLayoutVars>
      </dgm:prSet>
      <dgm:spPr/>
    </dgm:pt>
    <dgm:pt modelId="{0A0B41BB-EB03-491A-8119-5340F1521C29}" type="pres">
      <dgm:prSet presAssocID="{56E94F6D-BE22-4261-90FB-6F1D27A396F1}" presName="rect2" presStyleLbl="fgImgPlace1" presStyleIdx="1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DAEF6167-67DE-46AB-9674-2AC7B4BE72F1}" type="pres">
      <dgm:prSet presAssocID="{D3A172A7-1129-4605-A0C3-AC6A5D6381BF}" presName="sibTrans" presStyleCnt="0"/>
      <dgm:spPr/>
    </dgm:pt>
    <dgm:pt modelId="{1E77DB27-D34B-4EC9-AA8F-D6EE9F643CA4}" type="pres">
      <dgm:prSet presAssocID="{C0B5B125-22AA-41DD-9A5F-5BF5ED2B38D4}" presName="composite" presStyleCnt="0"/>
      <dgm:spPr/>
    </dgm:pt>
    <dgm:pt modelId="{A8323BAD-327D-4BA5-B887-40F7B458F94A}" type="pres">
      <dgm:prSet presAssocID="{C0B5B125-22AA-41DD-9A5F-5BF5ED2B38D4}" presName="rect1" presStyleLbl="trAlignAcc1" presStyleIdx="2" presStyleCnt="5">
        <dgm:presLayoutVars>
          <dgm:bulletEnabled val="1"/>
        </dgm:presLayoutVars>
      </dgm:prSet>
      <dgm:spPr/>
    </dgm:pt>
    <dgm:pt modelId="{950802C1-52DD-4321-AEF7-500747C116B5}" type="pres">
      <dgm:prSet presAssocID="{C0B5B125-22AA-41DD-9A5F-5BF5ED2B38D4}" presName="rect2" presStyleLbl="fgImgPlace1" presStyleIdx="2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1ED88321-295D-45A2-AA77-B4209EC89503}" type="pres">
      <dgm:prSet presAssocID="{83C662DC-F0D1-49AE-8D00-D3D91BD85FA9}" presName="sibTrans" presStyleCnt="0"/>
      <dgm:spPr/>
    </dgm:pt>
    <dgm:pt modelId="{35CB10B6-939F-4BF1-BEBB-2C77799C5ECF}" type="pres">
      <dgm:prSet presAssocID="{5061024F-3486-488D-8282-2B7A25938ACE}" presName="composite" presStyleCnt="0"/>
      <dgm:spPr/>
    </dgm:pt>
    <dgm:pt modelId="{A3BDB47E-D483-4CC0-B290-D8F8BDDEE82F}" type="pres">
      <dgm:prSet presAssocID="{5061024F-3486-488D-8282-2B7A25938ACE}" presName="rect1" presStyleLbl="trAlignAcc1" presStyleIdx="3" presStyleCnt="5">
        <dgm:presLayoutVars>
          <dgm:bulletEnabled val="1"/>
        </dgm:presLayoutVars>
      </dgm:prSet>
      <dgm:spPr/>
    </dgm:pt>
    <dgm:pt modelId="{EFF352FE-CD4F-4E21-BBBE-757C3479163C}" type="pres">
      <dgm:prSet presAssocID="{5061024F-3486-488D-8282-2B7A25938ACE}" presName="rect2" presStyleLbl="fgImgPlace1" presStyleIdx="3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0743EEF0-96B7-4EF4-936E-BB9429BAB126}" type="pres">
      <dgm:prSet presAssocID="{BB87B9DD-7851-48CC-9E00-5FE3F173E940}" presName="sibTrans" presStyleCnt="0"/>
      <dgm:spPr/>
    </dgm:pt>
    <dgm:pt modelId="{3C851CD5-D98C-4B75-BFEF-C92B77DCA29C}" type="pres">
      <dgm:prSet presAssocID="{64F43080-FC9A-4F6E-A5CB-EF94CFF8DF47}" presName="composite" presStyleCnt="0"/>
      <dgm:spPr/>
    </dgm:pt>
    <dgm:pt modelId="{B0AE59EF-6616-4591-9F99-7E8717E1111A}" type="pres">
      <dgm:prSet presAssocID="{64F43080-FC9A-4F6E-A5CB-EF94CFF8DF47}" presName="rect1" presStyleLbl="trAlignAcc1" presStyleIdx="4" presStyleCnt="5" custLinFactNeighborY="-4064">
        <dgm:presLayoutVars>
          <dgm:bulletEnabled val="1"/>
        </dgm:presLayoutVars>
      </dgm:prSet>
      <dgm:spPr/>
    </dgm:pt>
    <dgm:pt modelId="{BFE43DC5-1A11-4FE0-A867-7F7515369988}" type="pres">
      <dgm:prSet presAssocID="{64F43080-FC9A-4F6E-A5CB-EF94CFF8DF47}" presName="rect2" presStyleLbl="fgImgPlace1" presStyleIdx="4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</dgm:ptLst>
  <dgm:cxnLst>
    <dgm:cxn modelId="{B8707D0C-BCD1-4927-ABE8-E73FC3D5A6BC}" type="presOf" srcId="{5061024F-3486-488D-8282-2B7A25938ACE}" destId="{A3BDB47E-D483-4CC0-B290-D8F8BDDEE82F}" srcOrd="0" destOrd="0" presId="urn:microsoft.com/office/officeart/2008/layout/PictureStrips"/>
    <dgm:cxn modelId="{FF74A84E-26BB-47F8-AA55-75164C84FDAA}" type="presOf" srcId="{97AFE206-FE6C-4CAE-9916-383DF5EC3A1F}" destId="{24463B91-4D43-43F1-853C-262EC4007631}" srcOrd="0" destOrd="0" presId="urn:microsoft.com/office/officeart/2008/layout/PictureStrips"/>
    <dgm:cxn modelId="{1D154053-D4AD-44D0-AF21-FE01B5E0D0C5}" type="presOf" srcId="{D65A41F3-4512-431E-9F8F-DF2658E894A9}" destId="{6E5A2F59-D60D-4A4F-80A7-427746D1BB3C}" srcOrd="0" destOrd="0" presId="urn:microsoft.com/office/officeart/2008/layout/PictureStrips"/>
    <dgm:cxn modelId="{FC4F6E80-4372-4E1C-AE6B-A9BE45722B47}" srcId="{D65A41F3-4512-431E-9F8F-DF2658E894A9}" destId="{97AFE206-FE6C-4CAE-9916-383DF5EC3A1F}" srcOrd="0" destOrd="0" parTransId="{B9C7628F-20BA-4841-9699-E6CF794F34CB}" sibTransId="{2BFD6B89-5ABA-48DD-AD12-78A1B351A348}"/>
    <dgm:cxn modelId="{11D06385-2BD7-4CE8-AE0D-A011612760FD}" srcId="{D65A41F3-4512-431E-9F8F-DF2658E894A9}" destId="{C0B5B125-22AA-41DD-9A5F-5BF5ED2B38D4}" srcOrd="2" destOrd="0" parTransId="{DEA471B8-E6E4-4E9E-AC80-DB6F70DDECC4}" sibTransId="{83C662DC-F0D1-49AE-8D00-D3D91BD85FA9}"/>
    <dgm:cxn modelId="{7091C285-CEE5-4DDC-AB65-186CCEFFC598}" type="presOf" srcId="{64F43080-FC9A-4F6E-A5CB-EF94CFF8DF47}" destId="{B0AE59EF-6616-4591-9F99-7E8717E1111A}" srcOrd="0" destOrd="0" presId="urn:microsoft.com/office/officeart/2008/layout/PictureStrips"/>
    <dgm:cxn modelId="{DB0281A8-D516-4E71-825E-B9ACD03E59D1}" srcId="{D65A41F3-4512-431E-9F8F-DF2658E894A9}" destId="{5061024F-3486-488D-8282-2B7A25938ACE}" srcOrd="3" destOrd="0" parTransId="{2DF51DD2-DB82-428C-B440-2A26055719AD}" sibTransId="{BB87B9DD-7851-48CC-9E00-5FE3F173E940}"/>
    <dgm:cxn modelId="{18872DB5-1F6C-416F-9F60-6AA885DA2350}" srcId="{D65A41F3-4512-431E-9F8F-DF2658E894A9}" destId="{64F43080-FC9A-4F6E-A5CB-EF94CFF8DF47}" srcOrd="4" destOrd="0" parTransId="{2E9CB761-77D8-4C9F-994C-DCCE3AF48395}" sibTransId="{40B5A426-C28B-417F-A10D-8F805C1162BC}"/>
    <dgm:cxn modelId="{0824F2B5-FEE3-40A2-8567-C552F40C4C9A}" srcId="{D65A41F3-4512-431E-9F8F-DF2658E894A9}" destId="{56E94F6D-BE22-4261-90FB-6F1D27A396F1}" srcOrd="1" destOrd="0" parTransId="{60CD4AE9-6EC2-4BB3-9773-8E1A9CB74643}" sibTransId="{D3A172A7-1129-4605-A0C3-AC6A5D6381BF}"/>
    <dgm:cxn modelId="{FB2BAAB8-4E50-40BA-9DEA-24C95B76A6AD}" type="presOf" srcId="{C0B5B125-22AA-41DD-9A5F-5BF5ED2B38D4}" destId="{A8323BAD-327D-4BA5-B887-40F7B458F94A}" srcOrd="0" destOrd="0" presId="urn:microsoft.com/office/officeart/2008/layout/PictureStrips"/>
    <dgm:cxn modelId="{1EE1F3C7-0D07-4355-9B4C-D10CA078E89E}" type="presOf" srcId="{56E94F6D-BE22-4261-90FB-6F1D27A396F1}" destId="{0623DCAE-FAB8-481F-B07C-727BF4CA7EFE}" srcOrd="0" destOrd="0" presId="urn:microsoft.com/office/officeart/2008/layout/PictureStrips"/>
    <dgm:cxn modelId="{D33BC51E-8FDB-445A-91ED-738BC41CAED3}" type="presParOf" srcId="{6E5A2F59-D60D-4A4F-80A7-427746D1BB3C}" destId="{37123DF1-61F4-4B13-B9BA-D7BF6FAEDB10}" srcOrd="0" destOrd="0" presId="urn:microsoft.com/office/officeart/2008/layout/PictureStrips"/>
    <dgm:cxn modelId="{CE25ECCC-D97C-4B24-AFAE-DCF90A57B259}" type="presParOf" srcId="{37123DF1-61F4-4B13-B9BA-D7BF6FAEDB10}" destId="{24463B91-4D43-43F1-853C-262EC4007631}" srcOrd="0" destOrd="0" presId="urn:microsoft.com/office/officeart/2008/layout/PictureStrips"/>
    <dgm:cxn modelId="{E71100F6-9D3A-4A48-833E-E079C506B233}" type="presParOf" srcId="{37123DF1-61F4-4B13-B9BA-D7BF6FAEDB10}" destId="{2F7245E0-D506-41AF-A463-E333027919D0}" srcOrd="1" destOrd="0" presId="urn:microsoft.com/office/officeart/2008/layout/PictureStrips"/>
    <dgm:cxn modelId="{CBD3D240-82CD-4EDD-B41C-5F19F4DA1673}" type="presParOf" srcId="{6E5A2F59-D60D-4A4F-80A7-427746D1BB3C}" destId="{D8D13580-847A-445B-8C54-8B0D8D145678}" srcOrd="1" destOrd="0" presId="urn:microsoft.com/office/officeart/2008/layout/PictureStrips"/>
    <dgm:cxn modelId="{2DF44EEF-BC3D-41FB-8D5D-7EFB60EF91EB}" type="presParOf" srcId="{6E5A2F59-D60D-4A4F-80A7-427746D1BB3C}" destId="{9A7AF3E3-AE6E-44C8-A023-AEE23E66D0F3}" srcOrd="2" destOrd="0" presId="urn:microsoft.com/office/officeart/2008/layout/PictureStrips"/>
    <dgm:cxn modelId="{090AEE16-C999-483C-BCDD-BBE8EDA648E4}" type="presParOf" srcId="{9A7AF3E3-AE6E-44C8-A023-AEE23E66D0F3}" destId="{0623DCAE-FAB8-481F-B07C-727BF4CA7EFE}" srcOrd="0" destOrd="0" presId="urn:microsoft.com/office/officeart/2008/layout/PictureStrips"/>
    <dgm:cxn modelId="{0B5AADD4-C8F9-45E8-A044-A7EF33B529A4}" type="presParOf" srcId="{9A7AF3E3-AE6E-44C8-A023-AEE23E66D0F3}" destId="{0A0B41BB-EB03-491A-8119-5340F1521C29}" srcOrd="1" destOrd="0" presId="urn:microsoft.com/office/officeart/2008/layout/PictureStrips"/>
    <dgm:cxn modelId="{7A8D441A-611C-437A-9385-EE0EA43F6B1A}" type="presParOf" srcId="{6E5A2F59-D60D-4A4F-80A7-427746D1BB3C}" destId="{DAEF6167-67DE-46AB-9674-2AC7B4BE72F1}" srcOrd="3" destOrd="0" presId="urn:microsoft.com/office/officeart/2008/layout/PictureStrips"/>
    <dgm:cxn modelId="{E3A6B0DF-6943-4EB3-B891-1F9821D3DEB5}" type="presParOf" srcId="{6E5A2F59-D60D-4A4F-80A7-427746D1BB3C}" destId="{1E77DB27-D34B-4EC9-AA8F-D6EE9F643CA4}" srcOrd="4" destOrd="0" presId="urn:microsoft.com/office/officeart/2008/layout/PictureStrips"/>
    <dgm:cxn modelId="{92B75607-7C63-4B1B-922A-2F2A5F5CF216}" type="presParOf" srcId="{1E77DB27-D34B-4EC9-AA8F-D6EE9F643CA4}" destId="{A8323BAD-327D-4BA5-B887-40F7B458F94A}" srcOrd="0" destOrd="0" presId="urn:microsoft.com/office/officeart/2008/layout/PictureStrips"/>
    <dgm:cxn modelId="{9E48803C-A457-4D3D-B6A8-44BDAC779783}" type="presParOf" srcId="{1E77DB27-D34B-4EC9-AA8F-D6EE9F643CA4}" destId="{950802C1-52DD-4321-AEF7-500747C116B5}" srcOrd="1" destOrd="0" presId="urn:microsoft.com/office/officeart/2008/layout/PictureStrips"/>
    <dgm:cxn modelId="{766B0405-323C-4D9E-94E4-A61DF7C75621}" type="presParOf" srcId="{6E5A2F59-D60D-4A4F-80A7-427746D1BB3C}" destId="{1ED88321-295D-45A2-AA77-B4209EC89503}" srcOrd="5" destOrd="0" presId="urn:microsoft.com/office/officeart/2008/layout/PictureStrips"/>
    <dgm:cxn modelId="{770E14B6-FF21-4AD9-8500-405C60B547C5}" type="presParOf" srcId="{6E5A2F59-D60D-4A4F-80A7-427746D1BB3C}" destId="{35CB10B6-939F-4BF1-BEBB-2C77799C5ECF}" srcOrd="6" destOrd="0" presId="urn:microsoft.com/office/officeart/2008/layout/PictureStrips"/>
    <dgm:cxn modelId="{12761748-5FA9-406A-AD68-7B9FC98B9F3D}" type="presParOf" srcId="{35CB10B6-939F-4BF1-BEBB-2C77799C5ECF}" destId="{A3BDB47E-D483-4CC0-B290-D8F8BDDEE82F}" srcOrd="0" destOrd="0" presId="urn:microsoft.com/office/officeart/2008/layout/PictureStrips"/>
    <dgm:cxn modelId="{71F8FA4D-5705-41F9-A7CD-7565A7556A2E}" type="presParOf" srcId="{35CB10B6-939F-4BF1-BEBB-2C77799C5ECF}" destId="{EFF352FE-CD4F-4E21-BBBE-757C3479163C}" srcOrd="1" destOrd="0" presId="urn:microsoft.com/office/officeart/2008/layout/PictureStrips"/>
    <dgm:cxn modelId="{6F8FCF7F-94A0-4558-8380-F41A446E9216}" type="presParOf" srcId="{6E5A2F59-D60D-4A4F-80A7-427746D1BB3C}" destId="{0743EEF0-96B7-4EF4-936E-BB9429BAB126}" srcOrd="7" destOrd="0" presId="urn:microsoft.com/office/officeart/2008/layout/PictureStrips"/>
    <dgm:cxn modelId="{E9E9DC14-CBA2-451A-8C2F-249934691DB0}" type="presParOf" srcId="{6E5A2F59-D60D-4A4F-80A7-427746D1BB3C}" destId="{3C851CD5-D98C-4B75-BFEF-C92B77DCA29C}" srcOrd="8" destOrd="0" presId="urn:microsoft.com/office/officeart/2008/layout/PictureStrips"/>
    <dgm:cxn modelId="{C08F7D72-769E-4A4F-97BA-6B60B7C87B6D}" type="presParOf" srcId="{3C851CD5-D98C-4B75-BFEF-C92B77DCA29C}" destId="{B0AE59EF-6616-4591-9F99-7E8717E1111A}" srcOrd="0" destOrd="0" presId="urn:microsoft.com/office/officeart/2008/layout/PictureStrips"/>
    <dgm:cxn modelId="{790C992C-EFDC-4726-92A5-2DAC4D7A1FE1}" type="presParOf" srcId="{3C851CD5-D98C-4B75-BFEF-C92B77DCA29C}" destId="{BFE43DC5-1A11-4FE0-A867-7F751536998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14F5A0-9640-498A-A8C8-6BD2A3F7011D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05D41AD-FD1F-4315-AD62-FFD6F0449988}">
      <dgm:prSet phldrT="[Texto]"/>
      <dgm:spPr/>
      <dgm:t>
        <a:bodyPr/>
        <a:lstStyle/>
        <a:p>
          <a:r>
            <a:rPr lang="es-ES" dirty="0"/>
            <a:t>Duración del contrato</a:t>
          </a:r>
        </a:p>
      </dgm:t>
    </dgm:pt>
    <dgm:pt modelId="{C93EC996-7F12-4C84-9783-66F5E2CC41F0}" type="parTrans" cxnId="{3AB6F105-22F4-4D53-9DEC-DBAA3E5DF6E0}">
      <dgm:prSet/>
      <dgm:spPr/>
      <dgm:t>
        <a:bodyPr/>
        <a:lstStyle/>
        <a:p>
          <a:endParaRPr lang="es-ES"/>
        </a:p>
      </dgm:t>
    </dgm:pt>
    <dgm:pt modelId="{13EC3D90-08F0-46BF-8E4C-1786E0FBCEB2}" type="sibTrans" cxnId="{3AB6F105-22F4-4D53-9DEC-DBAA3E5DF6E0}">
      <dgm:prSet/>
      <dgm:spPr/>
      <dgm:t>
        <a:bodyPr/>
        <a:lstStyle/>
        <a:p>
          <a:endParaRPr lang="es-ES"/>
        </a:p>
      </dgm:t>
    </dgm:pt>
    <dgm:pt modelId="{E88FCD2A-8CFA-48C7-A945-368DF01AA1A5}">
      <dgm:prSet phldrT="[Texto]"/>
      <dgm:spPr/>
      <dgm:t>
        <a:bodyPr/>
        <a:lstStyle/>
        <a:p>
          <a:r>
            <a:rPr lang="es-ES" dirty="0"/>
            <a:t>Un año desde la suscripción del acta de inicio</a:t>
          </a:r>
        </a:p>
      </dgm:t>
    </dgm:pt>
    <dgm:pt modelId="{03159545-8BBA-4740-86E4-471122050A7E}" type="parTrans" cxnId="{0CC2441B-2DD5-4F5B-B2C5-036C92536B37}">
      <dgm:prSet/>
      <dgm:spPr/>
      <dgm:t>
        <a:bodyPr/>
        <a:lstStyle/>
        <a:p>
          <a:endParaRPr lang="es-ES"/>
        </a:p>
      </dgm:t>
    </dgm:pt>
    <dgm:pt modelId="{60A4F516-91CF-41B3-A355-BB65D6076AC5}" type="sibTrans" cxnId="{0CC2441B-2DD5-4F5B-B2C5-036C92536B37}">
      <dgm:prSet/>
      <dgm:spPr/>
      <dgm:t>
        <a:bodyPr/>
        <a:lstStyle/>
        <a:p>
          <a:endParaRPr lang="es-ES"/>
        </a:p>
      </dgm:t>
    </dgm:pt>
    <dgm:pt modelId="{E8B035FC-721C-4DBE-9141-C3074C2CBDA8}">
      <dgm:prSet phldrT="[Texto]"/>
      <dgm:spPr/>
      <dgm:t>
        <a:bodyPr/>
        <a:lstStyle/>
        <a:p>
          <a:r>
            <a:rPr lang="es-ES" dirty="0"/>
            <a:t>Lugar de ejecución</a:t>
          </a:r>
        </a:p>
      </dgm:t>
    </dgm:pt>
    <dgm:pt modelId="{F778AFB7-3148-4A59-800F-69292C318445}" type="parTrans" cxnId="{FC1A1203-A59F-4215-A20A-A5294BD2E3E0}">
      <dgm:prSet/>
      <dgm:spPr/>
      <dgm:t>
        <a:bodyPr/>
        <a:lstStyle/>
        <a:p>
          <a:endParaRPr lang="es-ES"/>
        </a:p>
      </dgm:t>
    </dgm:pt>
    <dgm:pt modelId="{ACBBDF23-F88F-4232-A383-498EBA50DA69}" type="sibTrans" cxnId="{FC1A1203-A59F-4215-A20A-A5294BD2E3E0}">
      <dgm:prSet/>
      <dgm:spPr/>
      <dgm:t>
        <a:bodyPr/>
        <a:lstStyle/>
        <a:p>
          <a:endParaRPr lang="es-ES"/>
        </a:p>
      </dgm:t>
    </dgm:pt>
    <dgm:pt modelId="{EC21C86C-517F-42F4-A389-ECCB57D7DE3A}">
      <dgm:prSet phldrT="[Texto]"/>
      <dgm:spPr/>
      <dgm:t>
        <a:bodyPr/>
        <a:lstStyle/>
        <a:p>
          <a:r>
            <a:rPr lang="es-ES" dirty="0"/>
            <a:t>Actividad administrativa: Bogotá D.C.</a:t>
          </a:r>
        </a:p>
      </dgm:t>
    </dgm:pt>
    <dgm:pt modelId="{BE0D95BE-9125-47BB-B5E0-0F236D2C7E9B}" type="parTrans" cxnId="{1DB8D423-010D-44D0-BC88-ECFCC8FAA77E}">
      <dgm:prSet/>
      <dgm:spPr/>
      <dgm:t>
        <a:bodyPr/>
        <a:lstStyle/>
        <a:p>
          <a:endParaRPr lang="es-ES"/>
        </a:p>
      </dgm:t>
    </dgm:pt>
    <dgm:pt modelId="{FB5DDF19-7899-4227-87E1-12D41240C5F6}" type="sibTrans" cxnId="{1DB8D423-010D-44D0-BC88-ECFCC8FAA77E}">
      <dgm:prSet/>
      <dgm:spPr/>
      <dgm:t>
        <a:bodyPr/>
        <a:lstStyle/>
        <a:p>
          <a:endParaRPr lang="es-ES"/>
        </a:p>
      </dgm:t>
    </dgm:pt>
    <dgm:pt modelId="{02A430CB-504F-4E07-AB2D-0E5E90159AEF}">
      <dgm:prSet phldrT="[Texto]"/>
      <dgm:spPr/>
      <dgm:t>
        <a:bodyPr/>
        <a:lstStyle/>
        <a:p>
          <a:r>
            <a:rPr lang="es-ES" dirty="0"/>
            <a:t>Comisión fija mensual</a:t>
          </a:r>
        </a:p>
      </dgm:t>
    </dgm:pt>
    <dgm:pt modelId="{5CDBFCD3-353D-4887-8D2C-6707CD091009}" type="parTrans" cxnId="{A221047A-6BFC-48DD-9B93-B037B6B866E0}">
      <dgm:prSet/>
      <dgm:spPr/>
      <dgm:t>
        <a:bodyPr/>
        <a:lstStyle/>
        <a:p>
          <a:endParaRPr lang="es-ES"/>
        </a:p>
      </dgm:t>
    </dgm:pt>
    <dgm:pt modelId="{FE8FA91A-F655-4F54-AF5F-1DE109575EE5}" type="sibTrans" cxnId="{A221047A-6BFC-48DD-9B93-B037B6B866E0}">
      <dgm:prSet/>
      <dgm:spPr/>
      <dgm:t>
        <a:bodyPr/>
        <a:lstStyle/>
        <a:p>
          <a:endParaRPr lang="es-ES"/>
        </a:p>
      </dgm:t>
    </dgm:pt>
    <dgm:pt modelId="{DAF5C63D-F10E-41F5-A91F-5286A39B3D38}">
      <dgm:prSet phldrT="[Texto]"/>
      <dgm:spPr/>
      <dgm:t>
        <a:bodyPr/>
        <a:lstStyle/>
        <a:p>
          <a:r>
            <a:rPr lang="es-ES" dirty="0"/>
            <a:t>Pagos a víctimas: Territorio nacional</a:t>
          </a:r>
        </a:p>
      </dgm:t>
    </dgm:pt>
    <dgm:pt modelId="{D3232C2E-162E-4AC0-881F-AA93BDCE0C14}" type="parTrans" cxnId="{5AEC4003-9106-4121-A34A-862215B7FA01}">
      <dgm:prSet/>
      <dgm:spPr/>
      <dgm:t>
        <a:bodyPr/>
        <a:lstStyle/>
        <a:p>
          <a:endParaRPr lang="es-ES"/>
        </a:p>
      </dgm:t>
    </dgm:pt>
    <dgm:pt modelId="{5EDD4C37-E902-4217-859D-CC76F82B63B5}" type="sibTrans" cxnId="{5AEC4003-9106-4121-A34A-862215B7FA01}">
      <dgm:prSet/>
      <dgm:spPr/>
      <dgm:t>
        <a:bodyPr/>
        <a:lstStyle/>
        <a:p>
          <a:endParaRPr lang="es-ES"/>
        </a:p>
      </dgm:t>
    </dgm:pt>
    <dgm:pt modelId="{C7822AAD-9BA9-48BB-98BE-C851BDB1CA95}">
      <dgm:prSet phldrT="[Texto]"/>
      <dgm:spPr/>
      <dgm:t>
        <a:bodyPr/>
        <a:lstStyle/>
        <a:p>
          <a:r>
            <a:rPr lang="es-ES" dirty="0"/>
            <a:t>Comisión Fiduciaria</a:t>
          </a:r>
        </a:p>
      </dgm:t>
    </dgm:pt>
    <dgm:pt modelId="{4331F232-087F-4231-9061-E65C6FC7F9D2}" type="parTrans" cxnId="{01495E1B-E803-497A-A4CA-3C94C99F321E}">
      <dgm:prSet/>
      <dgm:spPr/>
      <dgm:t>
        <a:bodyPr/>
        <a:lstStyle/>
        <a:p>
          <a:endParaRPr lang="es-CO"/>
        </a:p>
      </dgm:t>
    </dgm:pt>
    <dgm:pt modelId="{B7DD94AC-231B-4686-8ADD-F11C8BA1FC80}" type="sibTrans" cxnId="{01495E1B-E803-497A-A4CA-3C94C99F321E}">
      <dgm:prSet/>
      <dgm:spPr/>
      <dgm:t>
        <a:bodyPr/>
        <a:lstStyle/>
        <a:p>
          <a:endParaRPr lang="es-CO"/>
        </a:p>
      </dgm:t>
    </dgm:pt>
    <dgm:pt modelId="{58997617-E684-42F3-9A4D-19EC3CA4F4F9}">
      <dgm:prSet phldrT="[Texto]"/>
      <dgm:spPr/>
      <dgm:t>
        <a:bodyPr/>
        <a:lstStyle/>
        <a:p>
          <a:r>
            <a:rPr lang="es-ES" dirty="0"/>
            <a:t>Comisión variable por giro adicional</a:t>
          </a:r>
        </a:p>
      </dgm:t>
    </dgm:pt>
    <dgm:pt modelId="{01BCDEB9-E0D1-415E-851A-00FDB78B40B4}" type="parTrans" cxnId="{B9C82AAF-E5F3-46D8-BC8D-D84CFD6DC6B1}">
      <dgm:prSet/>
      <dgm:spPr/>
      <dgm:t>
        <a:bodyPr/>
        <a:lstStyle/>
        <a:p>
          <a:endParaRPr lang="es-CO"/>
        </a:p>
      </dgm:t>
    </dgm:pt>
    <dgm:pt modelId="{82AB2D9C-1C01-425A-BEE1-3615CA98A691}" type="sibTrans" cxnId="{B9C82AAF-E5F3-46D8-BC8D-D84CFD6DC6B1}">
      <dgm:prSet/>
      <dgm:spPr/>
      <dgm:t>
        <a:bodyPr/>
        <a:lstStyle/>
        <a:p>
          <a:endParaRPr lang="es-CO"/>
        </a:p>
      </dgm:t>
    </dgm:pt>
    <dgm:pt modelId="{87772427-6988-4527-AD91-C6CFC3BB31D6}" type="pres">
      <dgm:prSet presAssocID="{F814F5A0-9640-498A-A8C8-6BD2A3F7011D}" presName="linear" presStyleCnt="0">
        <dgm:presLayoutVars>
          <dgm:animLvl val="lvl"/>
          <dgm:resizeHandles val="exact"/>
        </dgm:presLayoutVars>
      </dgm:prSet>
      <dgm:spPr/>
    </dgm:pt>
    <dgm:pt modelId="{1E032000-F1F9-42F7-A47C-714F4CC0B172}" type="pres">
      <dgm:prSet presAssocID="{F05D41AD-FD1F-4315-AD62-FFD6F044998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1F954AC-8215-4F3F-8A0A-A2B9F568F297}" type="pres">
      <dgm:prSet presAssocID="{F05D41AD-FD1F-4315-AD62-FFD6F0449988}" presName="childText" presStyleLbl="revTx" presStyleIdx="0" presStyleCnt="3">
        <dgm:presLayoutVars>
          <dgm:bulletEnabled val="1"/>
        </dgm:presLayoutVars>
      </dgm:prSet>
      <dgm:spPr/>
    </dgm:pt>
    <dgm:pt modelId="{7921CD43-9ED9-41ED-89CD-B737EF0A40BA}" type="pres">
      <dgm:prSet presAssocID="{E8B035FC-721C-4DBE-9141-C3074C2CBDA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64CE43-60F0-4FE1-A1AD-59EA62C73EDB}" type="pres">
      <dgm:prSet presAssocID="{E8B035FC-721C-4DBE-9141-C3074C2CBDA8}" presName="childText" presStyleLbl="revTx" presStyleIdx="1" presStyleCnt="3">
        <dgm:presLayoutVars>
          <dgm:bulletEnabled val="1"/>
        </dgm:presLayoutVars>
      </dgm:prSet>
      <dgm:spPr/>
    </dgm:pt>
    <dgm:pt modelId="{C7C54FC8-42C5-4DDB-B851-99DD095D2D5B}" type="pres">
      <dgm:prSet presAssocID="{C7822AAD-9BA9-48BB-98BE-C851BDB1CA9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6F2A40E-89D0-4954-A567-0F0455AC3EF5}" type="pres">
      <dgm:prSet presAssocID="{C7822AAD-9BA9-48BB-98BE-C851BDB1CA95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C1A1203-A59F-4215-A20A-A5294BD2E3E0}" srcId="{F814F5A0-9640-498A-A8C8-6BD2A3F7011D}" destId="{E8B035FC-721C-4DBE-9141-C3074C2CBDA8}" srcOrd="1" destOrd="0" parTransId="{F778AFB7-3148-4A59-800F-69292C318445}" sibTransId="{ACBBDF23-F88F-4232-A383-498EBA50DA69}"/>
    <dgm:cxn modelId="{5AEC4003-9106-4121-A34A-862215B7FA01}" srcId="{E8B035FC-721C-4DBE-9141-C3074C2CBDA8}" destId="{DAF5C63D-F10E-41F5-A91F-5286A39B3D38}" srcOrd="1" destOrd="0" parTransId="{D3232C2E-162E-4AC0-881F-AA93BDCE0C14}" sibTransId="{5EDD4C37-E902-4217-859D-CC76F82B63B5}"/>
    <dgm:cxn modelId="{3AB6F105-22F4-4D53-9DEC-DBAA3E5DF6E0}" srcId="{F814F5A0-9640-498A-A8C8-6BD2A3F7011D}" destId="{F05D41AD-FD1F-4315-AD62-FFD6F0449988}" srcOrd="0" destOrd="0" parTransId="{C93EC996-7F12-4C84-9783-66F5E2CC41F0}" sibTransId="{13EC3D90-08F0-46BF-8E4C-1786E0FBCEB2}"/>
    <dgm:cxn modelId="{01495E1B-E803-497A-A4CA-3C94C99F321E}" srcId="{F814F5A0-9640-498A-A8C8-6BD2A3F7011D}" destId="{C7822AAD-9BA9-48BB-98BE-C851BDB1CA95}" srcOrd="2" destOrd="0" parTransId="{4331F232-087F-4231-9061-E65C6FC7F9D2}" sibTransId="{B7DD94AC-231B-4686-8ADD-F11C8BA1FC80}"/>
    <dgm:cxn modelId="{0CC2441B-2DD5-4F5B-B2C5-036C92536B37}" srcId="{F05D41AD-FD1F-4315-AD62-FFD6F0449988}" destId="{E88FCD2A-8CFA-48C7-A945-368DF01AA1A5}" srcOrd="0" destOrd="0" parTransId="{03159545-8BBA-4740-86E4-471122050A7E}" sibTransId="{60A4F516-91CF-41B3-A355-BB65D6076AC5}"/>
    <dgm:cxn modelId="{28BDFF1E-232A-49F2-B121-07D899D1E366}" type="presOf" srcId="{C7822AAD-9BA9-48BB-98BE-C851BDB1CA95}" destId="{C7C54FC8-42C5-4DDB-B851-99DD095D2D5B}" srcOrd="0" destOrd="0" presId="urn:microsoft.com/office/officeart/2005/8/layout/vList2"/>
    <dgm:cxn modelId="{1DB8D423-010D-44D0-BC88-ECFCC8FAA77E}" srcId="{E8B035FC-721C-4DBE-9141-C3074C2CBDA8}" destId="{EC21C86C-517F-42F4-A389-ECCB57D7DE3A}" srcOrd="0" destOrd="0" parTransId="{BE0D95BE-9125-47BB-B5E0-0F236D2C7E9B}" sibTransId="{FB5DDF19-7899-4227-87E1-12D41240C5F6}"/>
    <dgm:cxn modelId="{7DEE5F58-8A60-4BF0-B1FE-2202BF8076F3}" type="presOf" srcId="{02A430CB-504F-4E07-AB2D-0E5E90159AEF}" destId="{E6F2A40E-89D0-4954-A567-0F0455AC3EF5}" srcOrd="0" destOrd="0" presId="urn:microsoft.com/office/officeart/2005/8/layout/vList2"/>
    <dgm:cxn modelId="{A221047A-6BFC-48DD-9B93-B037B6B866E0}" srcId="{C7822AAD-9BA9-48BB-98BE-C851BDB1CA95}" destId="{02A430CB-504F-4E07-AB2D-0E5E90159AEF}" srcOrd="0" destOrd="0" parTransId="{5CDBFCD3-353D-4887-8D2C-6707CD091009}" sibTransId="{FE8FA91A-F655-4F54-AF5F-1DE109575EE5}"/>
    <dgm:cxn modelId="{48B40A7C-0632-455C-A3B6-A3A79B685C90}" type="presOf" srcId="{E8B035FC-721C-4DBE-9141-C3074C2CBDA8}" destId="{7921CD43-9ED9-41ED-89CD-B737EF0A40BA}" srcOrd="0" destOrd="0" presId="urn:microsoft.com/office/officeart/2005/8/layout/vList2"/>
    <dgm:cxn modelId="{6AD63381-71CD-4F04-A3BC-BE0A8D8D83EB}" type="presOf" srcId="{EC21C86C-517F-42F4-A389-ECCB57D7DE3A}" destId="{FA64CE43-60F0-4FE1-A1AD-59EA62C73EDB}" srcOrd="0" destOrd="0" presId="urn:microsoft.com/office/officeart/2005/8/layout/vList2"/>
    <dgm:cxn modelId="{D7C4DE89-9246-4AF4-92C9-A2DD40D88FB4}" type="presOf" srcId="{DAF5C63D-F10E-41F5-A91F-5286A39B3D38}" destId="{FA64CE43-60F0-4FE1-A1AD-59EA62C73EDB}" srcOrd="0" destOrd="1" presId="urn:microsoft.com/office/officeart/2005/8/layout/vList2"/>
    <dgm:cxn modelId="{B9C82AAF-E5F3-46D8-BC8D-D84CFD6DC6B1}" srcId="{C7822AAD-9BA9-48BB-98BE-C851BDB1CA95}" destId="{58997617-E684-42F3-9A4D-19EC3CA4F4F9}" srcOrd="1" destOrd="0" parTransId="{01BCDEB9-E0D1-415E-851A-00FDB78B40B4}" sibTransId="{82AB2D9C-1C01-425A-BEE1-3615CA98A691}"/>
    <dgm:cxn modelId="{CF53D1BC-FD27-401F-AAFB-F8084BC6D57F}" type="presOf" srcId="{F05D41AD-FD1F-4315-AD62-FFD6F0449988}" destId="{1E032000-F1F9-42F7-A47C-714F4CC0B172}" srcOrd="0" destOrd="0" presId="urn:microsoft.com/office/officeart/2005/8/layout/vList2"/>
    <dgm:cxn modelId="{EB6A9CCE-753B-4328-B12A-C7826214768F}" type="presOf" srcId="{F814F5A0-9640-498A-A8C8-6BD2A3F7011D}" destId="{87772427-6988-4527-AD91-C6CFC3BB31D6}" srcOrd="0" destOrd="0" presId="urn:microsoft.com/office/officeart/2005/8/layout/vList2"/>
    <dgm:cxn modelId="{EBFECBE7-773C-4F19-A088-515EDB56E536}" type="presOf" srcId="{58997617-E684-42F3-9A4D-19EC3CA4F4F9}" destId="{E6F2A40E-89D0-4954-A567-0F0455AC3EF5}" srcOrd="0" destOrd="1" presId="urn:microsoft.com/office/officeart/2005/8/layout/vList2"/>
    <dgm:cxn modelId="{AB9689EB-D3A5-458A-875E-834BA5CD97F4}" type="presOf" srcId="{E88FCD2A-8CFA-48C7-A945-368DF01AA1A5}" destId="{51F954AC-8215-4F3F-8A0A-A2B9F568F297}" srcOrd="0" destOrd="0" presId="urn:microsoft.com/office/officeart/2005/8/layout/vList2"/>
    <dgm:cxn modelId="{DA8E6C76-62B9-4CE2-8C7E-CE2EDD54BA63}" type="presParOf" srcId="{87772427-6988-4527-AD91-C6CFC3BB31D6}" destId="{1E032000-F1F9-42F7-A47C-714F4CC0B172}" srcOrd="0" destOrd="0" presId="urn:microsoft.com/office/officeart/2005/8/layout/vList2"/>
    <dgm:cxn modelId="{6E029166-7781-4829-869A-8097C95A732E}" type="presParOf" srcId="{87772427-6988-4527-AD91-C6CFC3BB31D6}" destId="{51F954AC-8215-4F3F-8A0A-A2B9F568F297}" srcOrd="1" destOrd="0" presId="urn:microsoft.com/office/officeart/2005/8/layout/vList2"/>
    <dgm:cxn modelId="{E19766E3-96F5-437E-B49D-7F5BF1985D87}" type="presParOf" srcId="{87772427-6988-4527-AD91-C6CFC3BB31D6}" destId="{7921CD43-9ED9-41ED-89CD-B737EF0A40BA}" srcOrd="2" destOrd="0" presId="urn:microsoft.com/office/officeart/2005/8/layout/vList2"/>
    <dgm:cxn modelId="{D2E68706-F414-4C24-90A7-52062E151B20}" type="presParOf" srcId="{87772427-6988-4527-AD91-C6CFC3BB31D6}" destId="{FA64CE43-60F0-4FE1-A1AD-59EA62C73EDB}" srcOrd="3" destOrd="0" presId="urn:microsoft.com/office/officeart/2005/8/layout/vList2"/>
    <dgm:cxn modelId="{7DA57F94-3905-4C72-B11B-CA6004A18F3C}" type="presParOf" srcId="{87772427-6988-4527-AD91-C6CFC3BB31D6}" destId="{C7C54FC8-42C5-4DDB-B851-99DD095D2D5B}" srcOrd="4" destOrd="0" presId="urn:microsoft.com/office/officeart/2005/8/layout/vList2"/>
    <dgm:cxn modelId="{70A69B67-C270-443E-88AC-49972852137F}" type="presParOf" srcId="{87772427-6988-4527-AD91-C6CFC3BB31D6}" destId="{E6F2A40E-89D0-4954-A567-0F0455AC3EF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21CC6D-7DE9-400C-804A-A8D36A82429F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29D9B92-FFF6-4F28-8390-B6EEE5FADD7C}">
      <dgm:prSet/>
      <dgm:spPr/>
      <dgm:t>
        <a:bodyPr/>
        <a:lstStyle/>
        <a:p>
          <a:r>
            <a:rPr lang="es-ES" u="sng" dirty="0"/>
            <a:t>Funciones:</a:t>
          </a:r>
          <a:endParaRPr lang="es-CO" dirty="0"/>
        </a:p>
      </dgm:t>
    </dgm:pt>
    <dgm:pt modelId="{C26F80D8-6B2C-4688-AD16-4B0F59B09AEE}" type="parTrans" cxnId="{ECEA31E4-112E-41A5-81EE-F7AC55957490}">
      <dgm:prSet/>
      <dgm:spPr/>
      <dgm:t>
        <a:bodyPr/>
        <a:lstStyle/>
        <a:p>
          <a:endParaRPr lang="es-ES"/>
        </a:p>
      </dgm:t>
    </dgm:pt>
    <dgm:pt modelId="{560AA11F-CF67-4CF4-A8E0-09593702C74F}" type="sibTrans" cxnId="{ECEA31E4-112E-41A5-81EE-F7AC55957490}">
      <dgm:prSet/>
      <dgm:spPr/>
      <dgm:t>
        <a:bodyPr/>
        <a:lstStyle/>
        <a:p>
          <a:endParaRPr lang="es-ES"/>
        </a:p>
      </dgm:t>
    </dgm:pt>
    <dgm:pt modelId="{91C963E3-E6CF-40E5-AEB8-34231F0812F5}">
      <dgm:prSet/>
      <dgm:spPr/>
      <dgm:t>
        <a:bodyPr/>
        <a:lstStyle/>
        <a:p>
          <a:r>
            <a:rPr lang="es-ES" u="sng" dirty="0"/>
            <a:t>Conformado por:</a:t>
          </a:r>
          <a:endParaRPr lang="es-CO" dirty="0"/>
        </a:p>
      </dgm:t>
    </dgm:pt>
    <dgm:pt modelId="{C686606A-7325-4540-8F0C-E033BDC0A851}" type="parTrans" cxnId="{08CF2CFC-6BAF-4E43-AE0E-42FCA113D397}">
      <dgm:prSet/>
      <dgm:spPr/>
      <dgm:t>
        <a:bodyPr/>
        <a:lstStyle/>
        <a:p>
          <a:endParaRPr lang="es-ES"/>
        </a:p>
      </dgm:t>
    </dgm:pt>
    <dgm:pt modelId="{4899A2D5-27B8-46A5-8BFC-117B82B4CD16}" type="sibTrans" cxnId="{08CF2CFC-6BAF-4E43-AE0E-42FCA113D397}">
      <dgm:prSet/>
      <dgm:spPr/>
      <dgm:t>
        <a:bodyPr/>
        <a:lstStyle/>
        <a:p>
          <a:endParaRPr lang="es-ES"/>
        </a:p>
      </dgm:t>
    </dgm:pt>
    <dgm:pt modelId="{81C7B77C-42AF-4052-86B0-7CF81EEE4A70}">
      <dgm:prSet/>
      <dgm:spPr/>
      <dgm:t>
        <a:bodyPr/>
        <a:lstStyle/>
        <a:p>
          <a:r>
            <a:rPr lang="es-ES" dirty="0"/>
            <a:t>Los sujetos designados por el Consejo Fiduciario a solicitud de la Sociedad de Activos Especiales S.A.S. con voz y voto </a:t>
          </a:r>
          <a:endParaRPr lang="es-CO" dirty="0"/>
        </a:p>
      </dgm:t>
    </dgm:pt>
    <dgm:pt modelId="{A3467200-0F6C-4560-910E-F06119C145A9}" type="sibTrans" cxnId="{ED841AEE-E3A6-4CBF-9A54-55106FA1A488}">
      <dgm:prSet/>
      <dgm:spPr/>
      <dgm:t>
        <a:bodyPr/>
        <a:lstStyle/>
        <a:p>
          <a:endParaRPr lang="es-ES"/>
        </a:p>
      </dgm:t>
    </dgm:pt>
    <dgm:pt modelId="{9DDD7A55-FCBE-4449-8C72-B4E0BFD61313}" type="parTrans" cxnId="{ED841AEE-E3A6-4CBF-9A54-55106FA1A488}">
      <dgm:prSet/>
      <dgm:spPr/>
      <dgm:t>
        <a:bodyPr/>
        <a:lstStyle/>
        <a:p>
          <a:endParaRPr lang="es-ES"/>
        </a:p>
      </dgm:t>
    </dgm:pt>
    <dgm:pt modelId="{BB9E2B3B-4E0B-485C-BAE5-2C7488EE5371}">
      <dgm:prSet/>
      <dgm:spPr/>
      <dgm:t>
        <a:bodyPr/>
        <a:lstStyle/>
        <a:p>
          <a:r>
            <a:rPr lang="es-ES" dirty="0"/>
            <a:t>El Supervisor del contrato con voz pero sin voto</a:t>
          </a:r>
          <a:endParaRPr lang="es-CO" dirty="0"/>
        </a:p>
      </dgm:t>
    </dgm:pt>
    <dgm:pt modelId="{087C1A51-E59B-480D-8F38-2793380117CA}" type="sibTrans" cxnId="{7025B517-8184-47F1-BFF9-F20F7543E6AF}">
      <dgm:prSet/>
      <dgm:spPr/>
      <dgm:t>
        <a:bodyPr/>
        <a:lstStyle/>
        <a:p>
          <a:endParaRPr lang="es-ES"/>
        </a:p>
      </dgm:t>
    </dgm:pt>
    <dgm:pt modelId="{8331B6C7-99A2-45B4-A710-AA456CF657D8}" type="parTrans" cxnId="{7025B517-8184-47F1-BFF9-F20F7543E6AF}">
      <dgm:prSet/>
      <dgm:spPr/>
      <dgm:t>
        <a:bodyPr/>
        <a:lstStyle/>
        <a:p>
          <a:endParaRPr lang="es-ES"/>
        </a:p>
      </dgm:t>
    </dgm:pt>
    <dgm:pt modelId="{8445F501-2481-4BFD-B119-5D48B5A54311}">
      <dgm:prSet/>
      <dgm:spPr/>
      <dgm:t>
        <a:bodyPr/>
        <a:lstStyle/>
        <a:p>
          <a:r>
            <a:rPr lang="es-ES" dirty="0"/>
            <a:t>1 representante de la Fiduciaria con voz pero sin voto </a:t>
          </a:r>
          <a:endParaRPr lang="es-CO" dirty="0"/>
        </a:p>
      </dgm:t>
    </dgm:pt>
    <dgm:pt modelId="{EBE76666-86C4-46D6-BF4E-2AA9CB8B040D}" type="sibTrans" cxnId="{D5F913BE-0F59-4D66-8C13-B0BF0AAA1567}">
      <dgm:prSet/>
      <dgm:spPr/>
      <dgm:t>
        <a:bodyPr/>
        <a:lstStyle/>
        <a:p>
          <a:endParaRPr lang="es-ES"/>
        </a:p>
      </dgm:t>
    </dgm:pt>
    <dgm:pt modelId="{5DF39E2B-91DB-473F-AF2F-8BAC7CC55BB1}" type="parTrans" cxnId="{D5F913BE-0F59-4D66-8C13-B0BF0AAA1567}">
      <dgm:prSet/>
      <dgm:spPr/>
      <dgm:t>
        <a:bodyPr/>
        <a:lstStyle/>
        <a:p>
          <a:endParaRPr lang="es-ES"/>
        </a:p>
      </dgm:t>
    </dgm:pt>
    <dgm:pt modelId="{4BF5224E-9C69-4960-80E5-DBD4A24A60EF}">
      <dgm:prSet/>
      <dgm:spPr/>
      <dgm:t>
        <a:bodyPr/>
        <a:lstStyle/>
        <a:p>
          <a:r>
            <a:rPr lang="es-ES" dirty="0"/>
            <a:t>Dar directrices para el buen funcionamiento de la fiducia </a:t>
          </a:r>
        </a:p>
      </dgm:t>
    </dgm:pt>
    <dgm:pt modelId="{2A2B5A6E-F377-495A-857C-00E8CA57E67E}" type="parTrans" cxnId="{92597F2B-545A-43FE-8B17-A8A3A238FC24}">
      <dgm:prSet/>
      <dgm:spPr/>
      <dgm:t>
        <a:bodyPr/>
        <a:lstStyle/>
        <a:p>
          <a:endParaRPr lang="es-ES"/>
        </a:p>
      </dgm:t>
    </dgm:pt>
    <dgm:pt modelId="{EA0C461C-38AB-4E96-99F9-FF776FB11993}" type="sibTrans" cxnId="{92597F2B-545A-43FE-8B17-A8A3A238FC24}">
      <dgm:prSet/>
      <dgm:spPr/>
      <dgm:t>
        <a:bodyPr/>
        <a:lstStyle/>
        <a:p>
          <a:endParaRPr lang="es-ES"/>
        </a:p>
      </dgm:t>
    </dgm:pt>
    <dgm:pt modelId="{2806C183-48D8-4013-A1D9-DDABF47D44D8}">
      <dgm:prSet/>
      <dgm:spPr/>
      <dgm:t>
        <a:bodyPr/>
        <a:lstStyle/>
        <a:p>
          <a:r>
            <a:rPr lang="es-ES" dirty="0"/>
            <a:t>Validar las políticas de inversión para recursos susceptibles de inversión </a:t>
          </a:r>
          <a:endParaRPr lang="es-CO" dirty="0"/>
        </a:p>
      </dgm:t>
    </dgm:pt>
    <dgm:pt modelId="{A441DCF9-5228-40B0-8A3B-D0FC98E07748}" type="parTrans" cxnId="{4A505430-9BB4-4428-9856-AC1359D879A6}">
      <dgm:prSet/>
      <dgm:spPr/>
      <dgm:t>
        <a:bodyPr/>
        <a:lstStyle/>
        <a:p>
          <a:endParaRPr lang="es-ES"/>
        </a:p>
      </dgm:t>
    </dgm:pt>
    <dgm:pt modelId="{77239704-E8B6-4751-95AF-2ED9780A1BC1}" type="sibTrans" cxnId="{4A505430-9BB4-4428-9856-AC1359D879A6}">
      <dgm:prSet/>
      <dgm:spPr/>
      <dgm:t>
        <a:bodyPr/>
        <a:lstStyle/>
        <a:p>
          <a:endParaRPr lang="es-ES"/>
        </a:p>
      </dgm:t>
    </dgm:pt>
    <dgm:pt modelId="{A57A4EC4-076A-4372-A8CC-32B9B66224E4}">
      <dgm:prSet/>
      <dgm:spPr/>
      <dgm:t>
        <a:bodyPr/>
        <a:lstStyle/>
        <a:p>
          <a:r>
            <a:rPr lang="es-ES" dirty="0"/>
            <a:t>Determinar los aspectos operativos de la ejecución del contrato</a:t>
          </a:r>
          <a:r>
            <a:rPr lang="es-ES_tradnl" dirty="0"/>
            <a:t> </a:t>
          </a:r>
          <a:endParaRPr lang="es-CO" dirty="0"/>
        </a:p>
      </dgm:t>
    </dgm:pt>
    <dgm:pt modelId="{0E028AF1-FD16-4370-A935-503B0BCD7445}" type="parTrans" cxnId="{5F1E42BD-A490-454C-9595-C9521D499FF0}">
      <dgm:prSet/>
      <dgm:spPr/>
      <dgm:t>
        <a:bodyPr/>
        <a:lstStyle/>
        <a:p>
          <a:endParaRPr lang="es-ES"/>
        </a:p>
      </dgm:t>
    </dgm:pt>
    <dgm:pt modelId="{DB19A090-C0A6-4C2A-B82E-A6627914D8B2}" type="sibTrans" cxnId="{5F1E42BD-A490-454C-9595-C9521D499FF0}">
      <dgm:prSet/>
      <dgm:spPr/>
      <dgm:t>
        <a:bodyPr/>
        <a:lstStyle/>
        <a:p>
          <a:endParaRPr lang="es-ES"/>
        </a:p>
      </dgm:t>
    </dgm:pt>
    <dgm:pt modelId="{C17B251D-F4EF-4544-B5B6-EE3D0F3C38CC}" type="pres">
      <dgm:prSet presAssocID="{2221CC6D-7DE9-400C-804A-A8D36A82429F}" presName="Name0" presStyleCnt="0">
        <dgm:presLayoutVars>
          <dgm:dir/>
          <dgm:animLvl val="lvl"/>
          <dgm:resizeHandles/>
        </dgm:presLayoutVars>
      </dgm:prSet>
      <dgm:spPr/>
    </dgm:pt>
    <dgm:pt modelId="{A3F2C998-1D6A-4425-966F-2AC2E770A215}" type="pres">
      <dgm:prSet presAssocID="{929D9B92-FFF6-4F28-8390-B6EEE5FADD7C}" presName="linNode" presStyleCnt="0"/>
      <dgm:spPr/>
    </dgm:pt>
    <dgm:pt modelId="{61A116BC-4092-48CB-B344-E5C97B1E56B5}" type="pres">
      <dgm:prSet presAssocID="{929D9B92-FFF6-4F28-8390-B6EEE5FADD7C}" presName="parentShp" presStyleLbl="node1" presStyleIdx="0" presStyleCnt="2" custScaleX="82684" custScaleY="95447" custLinFactNeighborX="-5772" custLinFactNeighborY="-2302">
        <dgm:presLayoutVars>
          <dgm:bulletEnabled val="1"/>
        </dgm:presLayoutVars>
      </dgm:prSet>
      <dgm:spPr/>
    </dgm:pt>
    <dgm:pt modelId="{02F1793A-0E1B-4703-A465-F3CD7D2C9AC3}" type="pres">
      <dgm:prSet presAssocID="{929D9B92-FFF6-4F28-8390-B6EEE5FADD7C}" presName="childShp" presStyleLbl="bgAccFollowNode1" presStyleIdx="0" presStyleCnt="2" custScaleX="111544" custLinFactNeighborX="0" custLinFactNeighborY="-6885">
        <dgm:presLayoutVars>
          <dgm:bulletEnabled val="1"/>
        </dgm:presLayoutVars>
      </dgm:prSet>
      <dgm:spPr/>
    </dgm:pt>
    <dgm:pt modelId="{52C5F318-433B-42E3-B56A-161721204D9A}" type="pres">
      <dgm:prSet presAssocID="{560AA11F-CF67-4CF4-A8E0-09593702C74F}" presName="spacing" presStyleCnt="0"/>
      <dgm:spPr/>
    </dgm:pt>
    <dgm:pt modelId="{84F0E5FC-6247-4818-8299-F680382A3201}" type="pres">
      <dgm:prSet presAssocID="{91C963E3-E6CF-40E5-AEB8-34231F0812F5}" presName="linNode" presStyleCnt="0"/>
      <dgm:spPr/>
    </dgm:pt>
    <dgm:pt modelId="{78AEED4C-8934-48F2-BD8F-37A11A47BDB4}" type="pres">
      <dgm:prSet presAssocID="{91C963E3-E6CF-40E5-AEB8-34231F0812F5}" presName="parentShp" presStyleLbl="node1" presStyleIdx="1" presStyleCnt="2" custScaleX="95508" custScaleY="88282">
        <dgm:presLayoutVars>
          <dgm:bulletEnabled val="1"/>
        </dgm:presLayoutVars>
      </dgm:prSet>
      <dgm:spPr/>
    </dgm:pt>
    <dgm:pt modelId="{186B795B-6048-4F67-9F3A-12742FD729E5}" type="pres">
      <dgm:prSet presAssocID="{91C963E3-E6CF-40E5-AEB8-34231F0812F5}" presName="childShp" presStyleLbl="bgAccFollowNode1" presStyleIdx="1" presStyleCnt="2" custScaleX="124926">
        <dgm:presLayoutVars>
          <dgm:bulletEnabled val="1"/>
        </dgm:presLayoutVars>
      </dgm:prSet>
      <dgm:spPr/>
    </dgm:pt>
  </dgm:ptLst>
  <dgm:cxnLst>
    <dgm:cxn modelId="{3C6F2301-8BB4-4EC6-8EF9-40C906E1F924}" type="presOf" srcId="{4BF5224E-9C69-4960-80E5-DBD4A24A60EF}" destId="{02F1793A-0E1B-4703-A465-F3CD7D2C9AC3}" srcOrd="0" destOrd="0" presId="urn:microsoft.com/office/officeart/2005/8/layout/vList6"/>
    <dgm:cxn modelId="{ACA48D12-BD3B-4DBE-A2DC-A0B60319D3B3}" type="presOf" srcId="{81C7B77C-42AF-4052-86B0-7CF81EEE4A70}" destId="{186B795B-6048-4F67-9F3A-12742FD729E5}" srcOrd="0" destOrd="0" presId="urn:microsoft.com/office/officeart/2005/8/layout/vList6"/>
    <dgm:cxn modelId="{7025B517-8184-47F1-BFF9-F20F7543E6AF}" srcId="{91C963E3-E6CF-40E5-AEB8-34231F0812F5}" destId="{BB9E2B3B-4E0B-485C-BAE5-2C7488EE5371}" srcOrd="1" destOrd="0" parTransId="{8331B6C7-99A2-45B4-A710-AA456CF657D8}" sibTransId="{087C1A51-E59B-480D-8F38-2793380117CA}"/>
    <dgm:cxn modelId="{2D37DD21-71BB-466D-AFCA-E7FC762452B1}" type="presOf" srcId="{2806C183-48D8-4013-A1D9-DDABF47D44D8}" destId="{02F1793A-0E1B-4703-A465-F3CD7D2C9AC3}" srcOrd="0" destOrd="1" presId="urn:microsoft.com/office/officeart/2005/8/layout/vList6"/>
    <dgm:cxn modelId="{92597F2B-545A-43FE-8B17-A8A3A238FC24}" srcId="{929D9B92-FFF6-4F28-8390-B6EEE5FADD7C}" destId="{4BF5224E-9C69-4960-80E5-DBD4A24A60EF}" srcOrd="0" destOrd="0" parTransId="{2A2B5A6E-F377-495A-857C-00E8CA57E67E}" sibTransId="{EA0C461C-38AB-4E96-99F9-FF776FB11993}"/>
    <dgm:cxn modelId="{6679CE2F-E451-43DD-9BEF-83440699850A}" type="presOf" srcId="{929D9B92-FFF6-4F28-8390-B6EEE5FADD7C}" destId="{61A116BC-4092-48CB-B344-E5C97B1E56B5}" srcOrd="0" destOrd="0" presId="urn:microsoft.com/office/officeart/2005/8/layout/vList6"/>
    <dgm:cxn modelId="{4A505430-9BB4-4428-9856-AC1359D879A6}" srcId="{929D9B92-FFF6-4F28-8390-B6EEE5FADD7C}" destId="{2806C183-48D8-4013-A1D9-DDABF47D44D8}" srcOrd="1" destOrd="0" parTransId="{A441DCF9-5228-40B0-8A3B-D0FC98E07748}" sibTransId="{77239704-E8B6-4751-95AF-2ED9780A1BC1}"/>
    <dgm:cxn modelId="{3DF1E54B-99EF-4BDD-8261-6E61D4E6BED5}" type="presOf" srcId="{91C963E3-E6CF-40E5-AEB8-34231F0812F5}" destId="{78AEED4C-8934-48F2-BD8F-37A11A47BDB4}" srcOrd="0" destOrd="0" presId="urn:microsoft.com/office/officeart/2005/8/layout/vList6"/>
    <dgm:cxn modelId="{B32C03A4-36D9-42A3-80EC-DBA7212614D0}" type="presOf" srcId="{8445F501-2481-4BFD-B119-5D48B5A54311}" destId="{186B795B-6048-4F67-9F3A-12742FD729E5}" srcOrd="0" destOrd="2" presId="urn:microsoft.com/office/officeart/2005/8/layout/vList6"/>
    <dgm:cxn modelId="{D9479CA4-00E1-4A3A-89DF-BD1A54F9CB11}" type="presOf" srcId="{2221CC6D-7DE9-400C-804A-A8D36A82429F}" destId="{C17B251D-F4EF-4544-B5B6-EE3D0F3C38CC}" srcOrd="0" destOrd="0" presId="urn:microsoft.com/office/officeart/2005/8/layout/vList6"/>
    <dgm:cxn modelId="{F91893B6-A581-451E-B4EF-0FACB180A9AF}" type="presOf" srcId="{BB9E2B3B-4E0B-485C-BAE5-2C7488EE5371}" destId="{186B795B-6048-4F67-9F3A-12742FD729E5}" srcOrd="0" destOrd="1" presId="urn:microsoft.com/office/officeart/2005/8/layout/vList6"/>
    <dgm:cxn modelId="{5F1E42BD-A490-454C-9595-C9521D499FF0}" srcId="{929D9B92-FFF6-4F28-8390-B6EEE5FADD7C}" destId="{A57A4EC4-076A-4372-A8CC-32B9B66224E4}" srcOrd="2" destOrd="0" parTransId="{0E028AF1-FD16-4370-A935-503B0BCD7445}" sibTransId="{DB19A090-C0A6-4C2A-B82E-A6627914D8B2}"/>
    <dgm:cxn modelId="{D5F913BE-0F59-4D66-8C13-B0BF0AAA1567}" srcId="{91C963E3-E6CF-40E5-AEB8-34231F0812F5}" destId="{8445F501-2481-4BFD-B119-5D48B5A54311}" srcOrd="2" destOrd="0" parTransId="{5DF39E2B-91DB-473F-AF2F-8BAC7CC55BB1}" sibTransId="{EBE76666-86C4-46D6-BF4E-2AA9CB8B040D}"/>
    <dgm:cxn modelId="{ECEA31E4-112E-41A5-81EE-F7AC55957490}" srcId="{2221CC6D-7DE9-400C-804A-A8D36A82429F}" destId="{929D9B92-FFF6-4F28-8390-B6EEE5FADD7C}" srcOrd="0" destOrd="0" parTransId="{C26F80D8-6B2C-4688-AD16-4B0F59B09AEE}" sibTransId="{560AA11F-CF67-4CF4-A8E0-09593702C74F}"/>
    <dgm:cxn modelId="{3336BEEC-250C-4CFA-A82D-9051AB3168CF}" type="presOf" srcId="{A57A4EC4-076A-4372-A8CC-32B9B66224E4}" destId="{02F1793A-0E1B-4703-A465-F3CD7D2C9AC3}" srcOrd="0" destOrd="2" presId="urn:microsoft.com/office/officeart/2005/8/layout/vList6"/>
    <dgm:cxn modelId="{ED841AEE-E3A6-4CBF-9A54-55106FA1A488}" srcId="{91C963E3-E6CF-40E5-AEB8-34231F0812F5}" destId="{81C7B77C-42AF-4052-86B0-7CF81EEE4A70}" srcOrd="0" destOrd="0" parTransId="{9DDD7A55-FCBE-4449-8C72-B4E0BFD61313}" sibTransId="{A3467200-0F6C-4560-910E-F06119C145A9}"/>
    <dgm:cxn modelId="{08CF2CFC-6BAF-4E43-AE0E-42FCA113D397}" srcId="{2221CC6D-7DE9-400C-804A-A8D36A82429F}" destId="{91C963E3-E6CF-40E5-AEB8-34231F0812F5}" srcOrd="1" destOrd="0" parTransId="{C686606A-7325-4540-8F0C-E033BDC0A851}" sibTransId="{4899A2D5-27B8-46A5-8BFC-117B82B4CD16}"/>
    <dgm:cxn modelId="{C6002F59-2BEE-425B-935C-6798631B6DA7}" type="presParOf" srcId="{C17B251D-F4EF-4544-B5B6-EE3D0F3C38CC}" destId="{A3F2C998-1D6A-4425-966F-2AC2E770A215}" srcOrd="0" destOrd="0" presId="urn:microsoft.com/office/officeart/2005/8/layout/vList6"/>
    <dgm:cxn modelId="{767EC1A7-12E4-43F9-AC1B-3736ECE8C0EE}" type="presParOf" srcId="{A3F2C998-1D6A-4425-966F-2AC2E770A215}" destId="{61A116BC-4092-48CB-B344-E5C97B1E56B5}" srcOrd="0" destOrd="0" presId="urn:microsoft.com/office/officeart/2005/8/layout/vList6"/>
    <dgm:cxn modelId="{16C7265B-B414-4B84-9D9A-74B9B55ED1D9}" type="presParOf" srcId="{A3F2C998-1D6A-4425-966F-2AC2E770A215}" destId="{02F1793A-0E1B-4703-A465-F3CD7D2C9AC3}" srcOrd="1" destOrd="0" presId="urn:microsoft.com/office/officeart/2005/8/layout/vList6"/>
    <dgm:cxn modelId="{2AD08595-F3C2-457C-BD60-D4D0F00BC77D}" type="presParOf" srcId="{C17B251D-F4EF-4544-B5B6-EE3D0F3C38CC}" destId="{52C5F318-433B-42E3-B56A-161721204D9A}" srcOrd="1" destOrd="0" presId="urn:microsoft.com/office/officeart/2005/8/layout/vList6"/>
    <dgm:cxn modelId="{25E36A31-E470-4C13-924C-785CC20A9956}" type="presParOf" srcId="{C17B251D-F4EF-4544-B5B6-EE3D0F3C38CC}" destId="{84F0E5FC-6247-4818-8299-F680382A3201}" srcOrd="2" destOrd="0" presId="urn:microsoft.com/office/officeart/2005/8/layout/vList6"/>
    <dgm:cxn modelId="{B5463CDF-1BBC-4951-9D5F-AC9550FC2D36}" type="presParOf" srcId="{84F0E5FC-6247-4818-8299-F680382A3201}" destId="{78AEED4C-8934-48F2-BD8F-37A11A47BDB4}" srcOrd="0" destOrd="0" presId="urn:microsoft.com/office/officeart/2005/8/layout/vList6"/>
    <dgm:cxn modelId="{B5D29EBE-1D3A-4B11-8CDA-1286A3B76041}" type="presParOf" srcId="{84F0E5FC-6247-4818-8299-F680382A3201}" destId="{186B795B-6048-4F67-9F3A-12742FD729E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1C2B41-CC32-4101-B22A-4091B5F15DF1}" type="doc">
      <dgm:prSet loTypeId="urn:microsoft.com/office/officeart/2008/layout/Square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6EF5DB38-9022-4E2A-8B75-AA3F7AA3D3D4}">
      <dgm:prSet phldrT="[Texto]" custT="1"/>
      <dgm:spPr/>
      <dgm:t>
        <a:bodyPr/>
        <a:lstStyle/>
        <a:p>
          <a:pPr algn="ctr"/>
          <a:r>
            <a:rPr lang="es-ES" sz="1800" b="1" u="sng" dirty="0">
              <a:solidFill>
                <a:srgbClr val="293166"/>
              </a:solidFill>
            </a:rPr>
            <a:t>Condiciones Generales:</a:t>
          </a:r>
          <a:endParaRPr lang="es-CO" sz="1800" dirty="0">
            <a:solidFill>
              <a:srgbClr val="293166"/>
            </a:solidFill>
          </a:endParaRPr>
        </a:p>
      </dgm:t>
    </dgm:pt>
    <dgm:pt modelId="{64DE2B02-8C00-469B-8B6F-A52C535DA365}" type="parTrans" cxnId="{632E1DE3-CA8B-42B7-98F2-271C77F0CBD8}">
      <dgm:prSet/>
      <dgm:spPr/>
      <dgm:t>
        <a:bodyPr/>
        <a:lstStyle/>
        <a:p>
          <a:endParaRPr lang="es-CO"/>
        </a:p>
      </dgm:t>
    </dgm:pt>
    <dgm:pt modelId="{8B432939-CD66-484A-ACBC-E919464BE4E8}" type="sibTrans" cxnId="{632E1DE3-CA8B-42B7-98F2-271C77F0CBD8}">
      <dgm:prSet/>
      <dgm:spPr/>
      <dgm:t>
        <a:bodyPr/>
        <a:lstStyle/>
        <a:p>
          <a:endParaRPr lang="es-CO"/>
        </a:p>
      </dgm:t>
    </dgm:pt>
    <dgm:pt modelId="{50D88A94-4E50-4DA1-B570-5C7BB9D01578}">
      <dgm:prSet phldrT="[Texto]" custT="1"/>
      <dgm:spPr/>
      <dgm:t>
        <a:bodyPr/>
        <a:lstStyle/>
        <a:p>
          <a:pPr algn="ctr"/>
          <a:r>
            <a:rPr lang="es-ES" sz="1800" b="1" u="sng" dirty="0">
              <a:solidFill>
                <a:srgbClr val="293166"/>
              </a:solidFill>
            </a:rPr>
            <a:t>Comisión</a:t>
          </a:r>
          <a:endParaRPr lang="es-CO" sz="1800" b="1" u="sng" dirty="0">
            <a:solidFill>
              <a:srgbClr val="293166"/>
            </a:solidFill>
          </a:endParaRPr>
        </a:p>
      </dgm:t>
    </dgm:pt>
    <dgm:pt modelId="{AB59CD28-6559-4A10-A45B-5BEA287271E1}" type="parTrans" cxnId="{55220537-2A4A-4F46-86D0-83B8B024C2E9}">
      <dgm:prSet/>
      <dgm:spPr/>
      <dgm:t>
        <a:bodyPr/>
        <a:lstStyle/>
        <a:p>
          <a:endParaRPr lang="es-CO"/>
        </a:p>
      </dgm:t>
    </dgm:pt>
    <dgm:pt modelId="{78748E1E-B7A7-483C-BD1C-AF039952AB37}" type="sibTrans" cxnId="{55220537-2A4A-4F46-86D0-83B8B024C2E9}">
      <dgm:prSet/>
      <dgm:spPr/>
      <dgm:t>
        <a:bodyPr/>
        <a:lstStyle/>
        <a:p>
          <a:endParaRPr lang="es-CO"/>
        </a:p>
      </dgm:t>
    </dgm:pt>
    <dgm:pt modelId="{C6F6594D-80B5-4F70-8771-8AA694065E47}">
      <dgm:prSet phldrT="[Texto]" custT="1"/>
      <dgm:spPr/>
      <dgm:t>
        <a:bodyPr/>
        <a:lstStyle/>
        <a:p>
          <a:pPr algn="ctr"/>
          <a:r>
            <a:rPr lang="es-ES" sz="1800" b="1" u="sng" dirty="0">
              <a:solidFill>
                <a:srgbClr val="293166"/>
              </a:solidFill>
            </a:rPr>
            <a:t>Administración</a:t>
          </a:r>
          <a:r>
            <a:rPr lang="es-ES" sz="1800" b="1" u="sng" dirty="0"/>
            <a:t> </a:t>
          </a:r>
          <a:endParaRPr lang="es-CO" sz="1800" b="1" u="sng" dirty="0"/>
        </a:p>
      </dgm:t>
    </dgm:pt>
    <dgm:pt modelId="{1C9331AF-0303-440A-AD4C-31CAC3A03B46}" type="parTrans" cxnId="{2569F811-D4F2-43CB-BB02-73E63FE35F3F}">
      <dgm:prSet/>
      <dgm:spPr/>
      <dgm:t>
        <a:bodyPr/>
        <a:lstStyle/>
        <a:p>
          <a:endParaRPr lang="es-CO"/>
        </a:p>
      </dgm:t>
    </dgm:pt>
    <dgm:pt modelId="{8C6DFBCF-DE25-45E8-96DF-93E81338517D}" type="sibTrans" cxnId="{2569F811-D4F2-43CB-BB02-73E63FE35F3F}">
      <dgm:prSet/>
      <dgm:spPr/>
      <dgm:t>
        <a:bodyPr/>
        <a:lstStyle/>
        <a:p>
          <a:endParaRPr lang="es-CO"/>
        </a:p>
      </dgm:t>
    </dgm:pt>
    <dgm:pt modelId="{47A541FC-634C-4CD4-8D3C-2BC7AA01E432}">
      <dgm:prSet custT="1"/>
      <dgm:spPr/>
      <dgm:t>
        <a:bodyPr/>
        <a:lstStyle/>
        <a:p>
          <a:r>
            <a:rPr lang="es-ES" sz="1200" dirty="0"/>
            <a:t>El plazo del contrato será de un (1) años.</a:t>
          </a:r>
          <a:endParaRPr lang="es-CO" sz="1200" dirty="0"/>
        </a:p>
      </dgm:t>
    </dgm:pt>
    <dgm:pt modelId="{E02E6E6E-13FB-4094-A14E-DD23ABF4DBCC}" type="parTrans" cxnId="{30CD3C8E-4F43-4023-A56F-28E5AC2A9B91}">
      <dgm:prSet/>
      <dgm:spPr/>
      <dgm:t>
        <a:bodyPr/>
        <a:lstStyle/>
        <a:p>
          <a:endParaRPr lang="es-CO"/>
        </a:p>
      </dgm:t>
    </dgm:pt>
    <dgm:pt modelId="{42AF6DBC-91AD-4375-86D5-5B6E1BBA6639}" type="sibTrans" cxnId="{30CD3C8E-4F43-4023-A56F-28E5AC2A9B91}">
      <dgm:prSet/>
      <dgm:spPr/>
      <dgm:t>
        <a:bodyPr/>
        <a:lstStyle/>
        <a:p>
          <a:endParaRPr lang="es-CO"/>
        </a:p>
      </dgm:t>
    </dgm:pt>
    <dgm:pt modelId="{0DF93BD5-F7BC-4BF5-9F61-4EE72EFD8AD3}">
      <dgm:prSet custT="1"/>
      <dgm:spPr/>
      <dgm:t>
        <a:bodyPr/>
        <a:lstStyle/>
        <a:p>
          <a:r>
            <a:rPr lang="es-ES" sz="1200" dirty="0"/>
            <a:t>Una comisión fija de administración y monetización (20) giros mensuales </a:t>
          </a:r>
          <a:endParaRPr lang="es-CO" sz="1200" dirty="0"/>
        </a:p>
      </dgm:t>
    </dgm:pt>
    <dgm:pt modelId="{008AB769-C90F-459D-9D16-D87ED9D61BFC}" type="parTrans" cxnId="{69EDD7D9-8B5E-4B62-B23D-B55CF0EFDCC7}">
      <dgm:prSet/>
      <dgm:spPr/>
      <dgm:t>
        <a:bodyPr/>
        <a:lstStyle/>
        <a:p>
          <a:endParaRPr lang="es-CO"/>
        </a:p>
      </dgm:t>
    </dgm:pt>
    <dgm:pt modelId="{6B7919E2-1990-47EF-81E2-3BEAD6F4C0EC}" type="sibTrans" cxnId="{69EDD7D9-8B5E-4B62-B23D-B55CF0EFDCC7}">
      <dgm:prSet/>
      <dgm:spPr/>
      <dgm:t>
        <a:bodyPr/>
        <a:lstStyle/>
        <a:p>
          <a:endParaRPr lang="es-CO"/>
        </a:p>
      </dgm:t>
    </dgm:pt>
    <dgm:pt modelId="{5C423269-AFEB-4065-BA0E-25C2158E1AD2}">
      <dgm:prSet custT="1"/>
      <dgm:spPr/>
      <dgm:t>
        <a:bodyPr/>
        <a:lstStyle/>
        <a:p>
          <a:r>
            <a:rPr lang="es-ES" sz="1200" dirty="0"/>
            <a:t>Un componente variable que contemple el valor por giro  </a:t>
          </a:r>
          <a:endParaRPr lang="es-CO" sz="1200" dirty="0"/>
        </a:p>
      </dgm:t>
    </dgm:pt>
    <dgm:pt modelId="{D2BA1841-E8AC-4DE0-B0A6-BB57B82D52AE}" type="parTrans" cxnId="{F79EDBDD-FE02-4BCD-8F42-1BB1F3CAFC0B}">
      <dgm:prSet/>
      <dgm:spPr/>
      <dgm:t>
        <a:bodyPr/>
        <a:lstStyle/>
        <a:p>
          <a:endParaRPr lang="es-CO"/>
        </a:p>
      </dgm:t>
    </dgm:pt>
    <dgm:pt modelId="{D32C53A6-0C03-42AA-8FFA-26DB52263C35}" type="sibTrans" cxnId="{F79EDBDD-FE02-4BCD-8F42-1BB1F3CAFC0B}">
      <dgm:prSet/>
      <dgm:spPr/>
      <dgm:t>
        <a:bodyPr/>
        <a:lstStyle/>
        <a:p>
          <a:endParaRPr lang="es-CO"/>
        </a:p>
      </dgm:t>
    </dgm:pt>
    <dgm:pt modelId="{047345C3-703E-4D5B-9C15-A91AA6EAB1A9}">
      <dgm:prSet custT="1"/>
      <dgm:spPr/>
      <dgm:t>
        <a:bodyPr/>
        <a:lstStyle/>
        <a:p>
          <a:r>
            <a:rPr lang="es-ES" sz="1200" dirty="0"/>
            <a:t>Registro contable de ingresos y gastos por bien administrado.</a:t>
          </a:r>
          <a:endParaRPr lang="es-CO" sz="1200" dirty="0"/>
        </a:p>
      </dgm:t>
    </dgm:pt>
    <dgm:pt modelId="{96619D96-2FF8-4307-9922-72E879827B1B}" type="parTrans" cxnId="{3A0DD6D2-95C8-47D1-BAEE-12E3E3D33C9E}">
      <dgm:prSet/>
      <dgm:spPr/>
      <dgm:t>
        <a:bodyPr/>
        <a:lstStyle/>
        <a:p>
          <a:endParaRPr lang="es-CO"/>
        </a:p>
      </dgm:t>
    </dgm:pt>
    <dgm:pt modelId="{0DF9F3A9-1CCD-4590-8607-65D5ACE948B4}" type="sibTrans" cxnId="{3A0DD6D2-95C8-47D1-BAEE-12E3E3D33C9E}">
      <dgm:prSet/>
      <dgm:spPr/>
      <dgm:t>
        <a:bodyPr/>
        <a:lstStyle/>
        <a:p>
          <a:endParaRPr lang="es-CO"/>
        </a:p>
      </dgm:t>
    </dgm:pt>
    <dgm:pt modelId="{D72B3C22-CD47-4D48-ABFD-DE748AA57F8D}">
      <dgm:prSet phldrT="[Texto]" custT="1"/>
      <dgm:spPr/>
      <dgm:t>
        <a:bodyPr/>
        <a:lstStyle/>
        <a:p>
          <a:r>
            <a:rPr lang="es-ES" sz="1200" dirty="0"/>
            <a:t>Incluir gastos de administración y venta de los bienes. </a:t>
          </a:r>
          <a:endParaRPr lang="es-CO" sz="1200" dirty="0"/>
        </a:p>
      </dgm:t>
    </dgm:pt>
    <dgm:pt modelId="{DC19E178-87A4-4699-B32F-BD8A02EA837E}" type="parTrans" cxnId="{7DB0420B-F442-4F28-9386-EEA19B243C3D}">
      <dgm:prSet/>
      <dgm:spPr/>
      <dgm:t>
        <a:bodyPr/>
        <a:lstStyle/>
        <a:p>
          <a:endParaRPr lang="es-CO"/>
        </a:p>
      </dgm:t>
    </dgm:pt>
    <dgm:pt modelId="{A95E2705-2B7A-4AB9-92EB-E6584A4D7599}" type="sibTrans" cxnId="{7DB0420B-F442-4F28-9386-EEA19B243C3D}">
      <dgm:prSet/>
      <dgm:spPr/>
      <dgm:t>
        <a:bodyPr/>
        <a:lstStyle/>
        <a:p>
          <a:endParaRPr lang="es-CO"/>
        </a:p>
      </dgm:t>
    </dgm:pt>
    <dgm:pt modelId="{B81DE7B9-1314-4F7A-856F-7DA89070C06C}">
      <dgm:prSet phldrT="[Texto]" custT="1"/>
      <dgm:spPr/>
      <dgm:t>
        <a:bodyPr/>
        <a:lstStyle/>
        <a:p>
          <a:r>
            <a:rPr lang="es-ES" sz="1200" dirty="0"/>
            <a:t>Gastos de Saneamiento</a:t>
          </a:r>
          <a:endParaRPr lang="es-CO" sz="1200" dirty="0"/>
        </a:p>
      </dgm:t>
    </dgm:pt>
    <dgm:pt modelId="{CD2DA418-85C8-4911-8CDD-D966B9558873}" type="parTrans" cxnId="{AB0A31BF-5888-4BD6-8232-57AF6F7213AE}">
      <dgm:prSet/>
      <dgm:spPr/>
      <dgm:t>
        <a:bodyPr/>
        <a:lstStyle/>
        <a:p>
          <a:endParaRPr lang="es-CO"/>
        </a:p>
      </dgm:t>
    </dgm:pt>
    <dgm:pt modelId="{E41920BE-1A55-4A54-9F45-5709A4AAAF2F}" type="sibTrans" cxnId="{AB0A31BF-5888-4BD6-8232-57AF6F7213AE}">
      <dgm:prSet/>
      <dgm:spPr/>
      <dgm:t>
        <a:bodyPr/>
        <a:lstStyle/>
        <a:p>
          <a:endParaRPr lang="es-CO"/>
        </a:p>
      </dgm:t>
    </dgm:pt>
    <dgm:pt modelId="{7FF0ADA3-FC9D-40D3-84B3-BDAE5A0254B4}">
      <dgm:prSet phldrT="[Texto]" custT="1"/>
      <dgm:spPr/>
      <dgm:t>
        <a:bodyPr/>
        <a:lstStyle/>
        <a:p>
          <a:r>
            <a:rPr lang="es-ES" sz="1200" dirty="0"/>
            <a:t>El contrato se ejecutará en la ciudad de Bogotá D.C.</a:t>
          </a:r>
          <a:endParaRPr lang="es-CO" sz="1200" dirty="0"/>
        </a:p>
      </dgm:t>
    </dgm:pt>
    <dgm:pt modelId="{F9ABF9FF-57C4-467B-B117-C7477C65B260}" type="parTrans" cxnId="{E437578E-3281-4429-802E-78A14756E777}">
      <dgm:prSet/>
      <dgm:spPr/>
      <dgm:t>
        <a:bodyPr/>
        <a:lstStyle/>
        <a:p>
          <a:endParaRPr lang="es-CO"/>
        </a:p>
      </dgm:t>
    </dgm:pt>
    <dgm:pt modelId="{62E284C3-16D9-4F17-A8B1-24FCAAB8C08A}" type="sibTrans" cxnId="{E437578E-3281-4429-802E-78A14756E777}">
      <dgm:prSet/>
      <dgm:spPr/>
      <dgm:t>
        <a:bodyPr/>
        <a:lstStyle/>
        <a:p>
          <a:endParaRPr lang="es-CO"/>
        </a:p>
      </dgm:t>
    </dgm:pt>
    <dgm:pt modelId="{235F4CED-EBC6-480C-92C6-101C78BCCF46}">
      <dgm:prSet phldrT="[Texto]" custT="1"/>
      <dgm:spPr/>
      <dgm:t>
        <a:bodyPr/>
        <a:lstStyle/>
        <a:p>
          <a:r>
            <a:rPr lang="es-ES" sz="1200" dirty="0"/>
            <a:t>invertir los recursos en Fondos de Inversión Colectiva que cumplan con las condiciones del citado Decreto 1525</a:t>
          </a:r>
          <a:endParaRPr lang="es-CO" sz="1200" dirty="0"/>
        </a:p>
      </dgm:t>
    </dgm:pt>
    <dgm:pt modelId="{AC55075A-1E29-41E3-8009-FE7B46BC3713}" type="parTrans" cxnId="{A42E53B7-9BB3-4705-ABC5-970C7E3DC127}">
      <dgm:prSet/>
      <dgm:spPr/>
      <dgm:t>
        <a:bodyPr/>
        <a:lstStyle/>
        <a:p>
          <a:endParaRPr lang="es-CO"/>
        </a:p>
      </dgm:t>
    </dgm:pt>
    <dgm:pt modelId="{E3FC6701-2318-4DB5-9873-370F86599B53}" type="sibTrans" cxnId="{A42E53B7-9BB3-4705-ABC5-970C7E3DC127}">
      <dgm:prSet/>
      <dgm:spPr/>
      <dgm:t>
        <a:bodyPr/>
        <a:lstStyle/>
        <a:p>
          <a:endParaRPr lang="es-CO"/>
        </a:p>
      </dgm:t>
    </dgm:pt>
    <dgm:pt modelId="{A14879DE-CEE9-4868-902F-65F5414C126E}">
      <dgm:prSet phldrT="[Texto]" custT="1"/>
      <dgm:spPr/>
      <dgm:t>
        <a:bodyPr/>
        <a:lstStyle/>
        <a:p>
          <a:r>
            <a:rPr lang="es-ES" sz="1200" dirty="0"/>
            <a:t>Fideicomitente: DAPRE</a:t>
          </a:r>
          <a:endParaRPr lang="es-CO" sz="1200" dirty="0"/>
        </a:p>
      </dgm:t>
    </dgm:pt>
    <dgm:pt modelId="{18E101C3-E875-4670-B493-6965A1DEF874}" type="parTrans" cxnId="{0F5D494A-AA8D-498C-A793-5B0B967FBBD5}">
      <dgm:prSet/>
      <dgm:spPr/>
      <dgm:t>
        <a:bodyPr/>
        <a:lstStyle/>
        <a:p>
          <a:endParaRPr lang="es-CO"/>
        </a:p>
      </dgm:t>
    </dgm:pt>
    <dgm:pt modelId="{E933B4FE-3120-438A-A4CB-EFD46C56EFE0}" type="sibTrans" cxnId="{0F5D494A-AA8D-498C-A793-5B0B967FBBD5}">
      <dgm:prSet/>
      <dgm:spPr/>
      <dgm:t>
        <a:bodyPr/>
        <a:lstStyle/>
        <a:p>
          <a:endParaRPr lang="es-CO"/>
        </a:p>
      </dgm:t>
    </dgm:pt>
    <dgm:pt modelId="{AA15C783-99BF-43E3-B720-25079AAB7A8B}">
      <dgm:prSet phldrT="[Texto]" custT="1"/>
      <dgm:spPr/>
      <dgm:t>
        <a:bodyPr/>
        <a:lstStyle/>
        <a:p>
          <a:r>
            <a:rPr lang="es-ES" sz="1200" dirty="0"/>
            <a:t>Los pagos o transferencias serán con destino a la(s) entidad(es) que el Gobierno Nacional determine.</a:t>
          </a:r>
          <a:endParaRPr lang="es-CO" sz="1200" dirty="0"/>
        </a:p>
      </dgm:t>
    </dgm:pt>
    <dgm:pt modelId="{DA3C7136-D53D-418D-B028-4E2C9964F629}" type="parTrans" cxnId="{DD40E224-6BCE-4A40-BDB5-5621E14C27F7}">
      <dgm:prSet/>
      <dgm:spPr/>
      <dgm:t>
        <a:bodyPr/>
        <a:lstStyle/>
        <a:p>
          <a:endParaRPr lang="es-CO"/>
        </a:p>
      </dgm:t>
    </dgm:pt>
    <dgm:pt modelId="{52FEA545-4132-4FAB-92A8-EEAF0A371E9F}" type="sibTrans" cxnId="{DD40E224-6BCE-4A40-BDB5-5621E14C27F7}">
      <dgm:prSet/>
      <dgm:spPr/>
      <dgm:t>
        <a:bodyPr/>
        <a:lstStyle/>
        <a:p>
          <a:endParaRPr lang="es-CO"/>
        </a:p>
      </dgm:t>
    </dgm:pt>
    <dgm:pt modelId="{09FB5FB8-8196-4927-A698-BCFB53571167}" type="pres">
      <dgm:prSet presAssocID="{B91C2B41-CC32-4101-B22A-4091B5F15DF1}" presName="layout" presStyleCnt="0">
        <dgm:presLayoutVars>
          <dgm:chMax/>
          <dgm:chPref/>
          <dgm:dir/>
          <dgm:resizeHandles/>
        </dgm:presLayoutVars>
      </dgm:prSet>
      <dgm:spPr/>
    </dgm:pt>
    <dgm:pt modelId="{0AB6D4FC-2D96-4484-A496-1FB6AEF8097B}" type="pres">
      <dgm:prSet presAssocID="{6EF5DB38-9022-4E2A-8B75-AA3F7AA3D3D4}" presName="root" presStyleCnt="0">
        <dgm:presLayoutVars>
          <dgm:chMax/>
          <dgm:chPref/>
        </dgm:presLayoutVars>
      </dgm:prSet>
      <dgm:spPr/>
    </dgm:pt>
    <dgm:pt modelId="{F283311F-B139-4762-9083-522711E545C2}" type="pres">
      <dgm:prSet presAssocID="{6EF5DB38-9022-4E2A-8B75-AA3F7AA3D3D4}" presName="rootComposite" presStyleCnt="0">
        <dgm:presLayoutVars/>
      </dgm:prSet>
      <dgm:spPr/>
    </dgm:pt>
    <dgm:pt modelId="{2B7BEA72-2A93-48FA-9C9B-0F4FF91D7058}" type="pres">
      <dgm:prSet presAssocID="{6EF5DB38-9022-4E2A-8B75-AA3F7AA3D3D4}" presName="ParentAccent" presStyleLbl="alignNode1" presStyleIdx="0" presStyleCnt="3"/>
      <dgm:spPr/>
    </dgm:pt>
    <dgm:pt modelId="{75CFAA42-F335-4263-9D18-5314F17B95EB}" type="pres">
      <dgm:prSet presAssocID="{6EF5DB38-9022-4E2A-8B75-AA3F7AA3D3D4}" presName="ParentSmallAccent" presStyleLbl="fgAcc1" presStyleIdx="0" presStyleCnt="3"/>
      <dgm:spPr/>
    </dgm:pt>
    <dgm:pt modelId="{252FB1E7-3C65-4EED-8965-56232801B36A}" type="pres">
      <dgm:prSet presAssocID="{6EF5DB38-9022-4E2A-8B75-AA3F7AA3D3D4}" presName="Parent" presStyleLbl="revTx" presStyleIdx="0" presStyleCnt="13">
        <dgm:presLayoutVars>
          <dgm:chMax/>
          <dgm:chPref val="4"/>
          <dgm:bulletEnabled val="1"/>
        </dgm:presLayoutVars>
      </dgm:prSet>
      <dgm:spPr/>
    </dgm:pt>
    <dgm:pt modelId="{B568BD7A-8D95-42E0-A856-41C78AD3F2F2}" type="pres">
      <dgm:prSet presAssocID="{6EF5DB38-9022-4E2A-8B75-AA3F7AA3D3D4}" presName="childShape" presStyleCnt="0">
        <dgm:presLayoutVars>
          <dgm:chMax val="0"/>
          <dgm:chPref val="0"/>
        </dgm:presLayoutVars>
      </dgm:prSet>
      <dgm:spPr/>
    </dgm:pt>
    <dgm:pt modelId="{786F7429-17AA-4DD4-AB70-2C9F5D95B70A}" type="pres">
      <dgm:prSet presAssocID="{47A541FC-634C-4CD4-8D3C-2BC7AA01E432}" presName="childComposite" presStyleCnt="0">
        <dgm:presLayoutVars>
          <dgm:chMax val="0"/>
          <dgm:chPref val="0"/>
        </dgm:presLayoutVars>
      </dgm:prSet>
      <dgm:spPr/>
    </dgm:pt>
    <dgm:pt modelId="{5905D356-D4A6-4B90-81D2-770152FAC805}" type="pres">
      <dgm:prSet presAssocID="{47A541FC-634C-4CD4-8D3C-2BC7AA01E432}" presName="ChildAccent" presStyleLbl="solidFgAcc1" presStyleIdx="0" presStyleCnt="10"/>
      <dgm:spPr/>
    </dgm:pt>
    <dgm:pt modelId="{562E254A-71B7-4D71-B429-7750F57E61F5}" type="pres">
      <dgm:prSet presAssocID="{47A541FC-634C-4CD4-8D3C-2BC7AA01E432}" presName="Child" presStyleLbl="revTx" presStyleIdx="1" presStyleCnt="13">
        <dgm:presLayoutVars>
          <dgm:chMax val="0"/>
          <dgm:chPref val="0"/>
          <dgm:bulletEnabled val="1"/>
        </dgm:presLayoutVars>
      </dgm:prSet>
      <dgm:spPr/>
    </dgm:pt>
    <dgm:pt modelId="{E8ECE745-7D76-46FD-AD76-C5E993017A53}" type="pres">
      <dgm:prSet presAssocID="{7FF0ADA3-FC9D-40D3-84B3-BDAE5A0254B4}" presName="childComposite" presStyleCnt="0">
        <dgm:presLayoutVars>
          <dgm:chMax val="0"/>
          <dgm:chPref val="0"/>
        </dgm:presLayoutVars>
      </dgm:prSet>
      <dgm:spPr/>
    </dgm:pt>
    <dgm:pt modelId="{C4B20F35-40B0-449F-8692-3AF0293BC5AA}" type="pres">
      <dgm:prSet presAssocID="{7FF0ADA3-FC9D-40D3-84B3-BDAE5A0254B4}" presName="ChildAccent" presStyleLbl="solidFgAcc1" presStyleIdx="1" presStyleCnt="10"/>
      <dgm:spPr/>
    </dgm:pt>
    <dgm:pt modelId="{26A48BDF-B965-4082-B766-C527FCB0121C}" type="pres">
      <dgm:prSet presAssocID="{7FF0ADA3-FC9D-40D3-84B3-BDAE5A0254B4}" presName="Child" presStyleLbl="revTx" presStyleIdx="2" presStyleCnt="13">
        <dgm:presLayoutVars>
          <dgm:chMax val="0"/>
          <dgm:chPref val="0"/>
          <dgm:bulletEnabled val="1"/>
        </dgm:presLayoutVars>
      </dgm:prSet>
      <dgm:spPr/>
    </dgm:pt>
    <dgm:pt modelId="{3C5C03BE-CD37-44B6-8FEA-C529A99B2B3F}" type="pres">
      <dgm:prSet presAssocID="{A14879DE-CEE9-4868-902F-65F5414C126E}" presName="childComposite" presStyleCnt="0">
        <dgm:presLayoutVars>
          <dgm:chMax val="0"/>
          <dgm:chPref val="0"/>
        </dgm:presLayoutVars>
      </dgm:prSet>
      <dgm:spPr/>
    </dgm:pt>
    <dgm:pt modelId="{25B4CECA-9F15-46F5-99C7-FC2499FFF388}" type="pres">
      <dgm:prSet presAssocID="{A14879DE-CEE9-4868-902F-65F5414C126E}" presName="ChildAccent" presStyleLbl="solidFgAcc1" presStyleIdx="2" presStyleCnt="10"/>
      <dgm:spPr/>
    </dgm:pt>
    <dgm:pt modelId="{BEF3BDAC-0716-41D4-A78D-AD071047A005}" type="pres">
      <dgm:prSet presAssocID="{A14879DE-CEE9-4868-902F-65F5414C126E}" presName="Child" presStyleLbl="revTx" presStyleIdx="3" presStyleCnt="13">
        <dgm:presLayoutVars>
          <dgm:chMax val="0"/>
          <dgm:chPref val="0"/>
          <dgm:bulletEnabled val="1"/>
        </dgm:presLayoutVars>
      </dgm:prSet>
      <dgm:spPr/>
    </dgm:pt>
    <dgm:pt modelId="{89B3CE28-71F9-4C0B-8227-DDCFEAA13C01}" type="pres">
      <dgm:prSet presAssocID="{AA15C783-99BF-43E3-B720-25079AAB7A8B}" presName="childComposite" presStyleCnt="0">
        <dgm:presLayoutVars>
          <dgm:chMax val="0"/>
          <dgm:chPref val="0"/>
        </dgm:presLayoutVars>
      </dgm:prSet>
      <dgm:spPr/>
    </dgm:pt>
    <dgm:pt modelId="{ACFB0254-7B25-4E08-8695-5C50EDC5E566}" type="pres">
      <dgm:prSet presAssocID="{AA15C783-99BF-43E3-B720-25079AAB7A8B}" presName="ChildAccent" presStyleLbl="solidFgAcc1" presStyleIdx="3" presStyleCnt="10"/>
      <dgm:spPr/>
    </dgm:pt>
    <dgm:pt modelId="{FCCB27BF-DD56-4DE9-8559-74281D0DF1B6}" type="pres">
      <dgm:prSet presAssocID="{AA15C783-99BF-43E3-B720-25079AAB7A8B}" presName="Child" presStyleLbl="revTx" presStyleIdx="4" presStyleCnt="13">
        <dgm:presLayoutVars>
          <dgm:chMax val="0"/>
          <dgm:chPref val="0"/>
          <dgm:bulletEnabled val="1"/>
        </dgm:presLayoutVars>
      </dgm:prSet>
      <dgm:spPr/>
    </dgm:pt>
    <dgm:pt modelId="{02F12266-E429-4F0D-8365-FC278C215FCC}" type="pres">
      <dgm:prSet presAssocID="{50D88A94-4E50-4DA1-B570-5C7BB9D01578}" presName="root" presStyleCnt="0">
        <dgm:presLayoutVars>
          <dgm:chMax/>
          <dgm:chPref/>
        </dgm:presLayoutVars>
      </dgm:prSet>
      <dgm:spPr/>
    </dgm:pt>
    <dgm:pt modelId="{1E8595AD-2A0D-40E7-AD09-3DB9F4664AF0}" type="pres">
      <dgm:prSet presAssocID="{50D88A94-4E50-4DA1-B570-5C7BB9D01578}" presName="rootComposite" presStyleCnt="0">
        <dgm:presLayoutVars/>
      </dgm:prSet>
      <dgm:spPr/>
    </dgm:pt>
    <dgm:pt modelId="{76464D1F-7752-460F-95B0-99D254076678}" type="pres">
      <dgm:prSet presAssocID="{50D88A94-4E50-4DA1-B570-5C7BB9D01578}" presName="ParentAccent" presStyleLbl="alignNode1" presStyleIdx="1" presStyleCnt="3"/>
      <dgm:spPr/>
    </dgm:pt>
    <dgm:pt modelId="{E0EEBCCE-D472-4BB8-B103-7D98B5C52925}" type="pres">
      <dgm:prSet presAssocID="{50D88A94-4E50-4DA1-B570-5C7BB9D01578}" presName="ParentSmallAccent" presStyleLbl="fgAcc1" presStyleIdx="1" presStyleCnt="3"/>
      <dgm:spPr/>
    </dgm:pt>
    <dgm:pt modelId="{A2351BB4-AF97-4028-BD40-FEDA9E979DF0}" type="pres">
      <dgm:prSet presAssocID="{50D88A94-4E50-4DA1-B570-5C7BB9D01578}" presName="Parent" presStyleLbl="revTx" presStyleIdx="5" presStyleCnt="13">
        <dgm:presLayoutVars>
          <dgm:chMax/>
          <dgm:chPref val="4"/>
          <dgm:bulletEnabled val="1"/>
        </dgm:presLayoutVars>
      </dgm:prSet>
      <dgm:spPr/>
    </dgm:pt>
    <dgm:pt modelId="{B8A85EF2-E2B1-4278-A49E-917375CCC774}" type="pres">
      <dgm:prSet presAssocID="{50D88A94-4E50-4DA1-B570-5C7BB9D01578}" presName="childShape" presStyleCnt="0">
        <dgm:presLayoutVars>
          <dgm:chMax val="0"/>
          <dgm:chPref val="0"/>
        </dgm:presLayoutVars>
      </dgm:prSet>
      <dgm:spPr/>
    </dgm:pt>
    <dgm:pt modelId="{EE445BA2-4F56-400B-A4A7-66BE32AC7B55}" type="pres">
      <dgm:prSet presAssocID="{0DF93BD5-F7BC-4BF5-9F61-4EE72EFD8AD3}" presName="childComposite" presStyleCnt="0">
        <dgm:presLayoutVars>
          <dgm:chMax val="0"/>
          <dgm:chPref val="0"/>
        </dgm:presLayoutVars>
      </dgm:prSet>
      <dgm:spPr/>
    </dgm:pt>
    <dgm:pt modelId="{51963743-8337-49E4-B91D-341742A26015}" type="pres">
      <dgm:prSet presAssocID="{0DF93BD5-F7BC-4BF5-9F61-4EE72EFD8AD3}" presName="ChildAccent" presStyleLbl="solidFgAcc1" presStyleIdx="4" presStyleCnt="10"/>
      <dgm:spPr/>
    </dgm:pt>
    <dgm:pt modelId="{D3CC60D3-879A-4D5E-A609-2603A20BC20D}" type="pres">
      <dgm:prSet presAssocID="{0DF93BD5-F7BC-4BF5-9F61-4EE72EFD8AD3}" presName="Child" presStyleLbl="revTx" presStyleIdx="6" presStyleCnt="13">
        <dgm:presLayoutVars>
          <dgm:chMax val="0"/>
          <dgm:chPref val="0"/>
          <dgm:bulletEnabled val="1"/>
        </dgm:presLayoutVars>
      </dgm:prSet>
      <dgm:spPr/>
    </dgm:pt>
    <dgm:pt modelId="{CDEEDE78-6401-465F-A110-BA8C163C0FEC}" type="pres">
      <dgm:prSet presAssocID="{5C423269-AFEB-4065-BA0E-25C2158E1AD2}" presName="childComposite" presStyleCnt="0">
        <dgm:presLayoutVars>
          <dgm:chMax val="0"/>
          <dgm:chPref val="0"/>
        </dgm:presLayoutVars>
      </dgm:prSet>
      <dgm:spPr/>
    </dgm:pt>
    <dgm:pt modelId="{D26453F7-0C1D-4F76-8762-6DC6935C49B7}" type="pres">
      <dgm:prSet presAssocID="{5C423269-AFEB-4065-BA0E-25C2158E1AD2}" presName="ChildAccent" presStyleLbl="solidFgAcc1" presStyleIdx="5" presStyleCnt="10"/>
      <dgm:spPr/>
    </dgm:pt>
    <dgm:pt modelId="{9FD3C9F1-C36E-44AC-B080-E5667C5E6DE2}" type="pres">
      <dgm:prSet presAssocID="{5C423269-AFEB-4065-BA0E-25C2158E1AD2}" presName="Child" presStyleLbl="revTx" presStyleIdx="7" presStyleCnt="13">
        <dgm:presLayoutVars>
          <dgm:chMax val="0"/>
          <dgm:chPref val="0"/>
          <dgm:bulletEnabled val="1"/>
        </dgm:presLayoutVars>
      </dgm:prSet>
      <dgm:spPr/>
    </dgm:pt>
    <dgm:pt modelId="{85568E12-B4D0-4605-A40F-396B879870C8}" type="pres">
      <dgm:prSet presAssocID="{C6F6594D-80B5-4F70-8771-8AA694065E47}" presName="root" presStyleCnt="0">
        <dgm:presLayoutVars>
          <dgm:chMax/>
          <dgm:chPref/>
        </dgm:presLayoutVars>
      </dgm:prSet>
      <dgm:spPr/>
    </dgm:pt>
    <dgm:pt modelId="{83C361E1-8200-44B9-883F-B5C820D71F90}" type="pres">
      <dgm:prSet presAssocID="{C6F6594D-80B5-4F70-8771-8AA694065E47}" presName="rootComposite" presStyleCnt="0">
        <dgm:presLayoutVars/>
      </dgm:prSet>
      <dgm:spPr/>
    </dgm:pt>
    <dgm:pt modelId="{F2C0A2DA-BFD7-4F8A-B9D9-4921E2CAD3C0}" type="pres">
      <dgm:prSet presAssocID="{C6F6594D-80B5-4F70-8771-8AA694065E47}" presName="ParentAccent" presStyleLbl="alignNode1" presStyleIdx="2" presStyleCnt="3"/>
      <dgm:spPr/>
    </dgm:pt>
    <dgm:pt modelId="{E555AE41-E60A-47AE-A431-0920FB6BCC0B}" type="pres">
      <dgm:prSet presAssocID="{C6F6594D-80B5-4F70-8771-8AA694065E47}" presName="ParentSmallAccent" presStyleLbl="fgAcc1" presStyleIdx="2" presStyleCnt="3"/>
      <dgm:spPr/>
    </dgm:pt>
    <dgm:pt modelId="{AD69D56F-324D-4889-AE09-259C3BBAB422}" type="pres">
      <dgm:prSet presAssocID="{C6F6594D-80B5-4F70-8771-8AA694065E47}" presName="Parent" presStyleLbl="revTx" presStyleIdx="8" presStyleCnt="13">
        <dgm:presLayoutVars>
          <dgm:chMax/>
          <dgm:chPref val="4"/>
          <dgm:bulletEnabled val="1"/>
        </dgm:presLayoutVars>
      </dgm:prSet>
      <dgm:spPr/>
    </dgm:pt>
    <dgm:pt modelId="{2BA8070E-870A-4224-AF24-9CC5DED5E8D8}" type="pres">
      <dgm:prSet presAssocID="{C6F6594D-80B5-4F70-8771-8AA694065E47}" presName="childShape" presStyleCnt="0">
        <dgm:presLayoutVars>
          <dgm:chMax val="0"/>
          <dgm:chPref val="0"/>
        </dgm:presLayoutVars>
      </dgm:prSet>
      <dgm:spPr/>
    </dgm:pt>
    <dgm:pt modelId="{465CD2CF-53D1-41FC-9BC2-7FA6A0DAF4FD}" type="pres">
      <dgm:prSet presAssocID="{047345C3-703E-4D5B-9C15-A91AA6EAB1A9}" presName="childComposite" presStyleCnt="0">
        <dgm:presLayoutVars>
          <dgm:chMax val="0"/>
          <dgm:chPref val="0"/>
        </dgm:presLayoutVars>
      </dgm:prSet>
      <dgm:spPr/>
    </dgm:pt>
    <dgm:pt modelId="{C10E21E4-F87F-4D05-8467-C29CF21E09BF}" type="pres">
      <dgm:prSet presAssocID="{047345C3-703E-4D5B-9C15-A91AA6EAB1A9}" presName="ChildAccent" presStyleLbl="solidFgAcc1" presStyleIdx="6" presStyleCnt="10"/>
      <dgm:spPr/>
    </dgm:pt>
    <dgm:pt modelId="{51B3298F-EB39-4BEA-B180-F94AD3EB9564}" type="pres">
      <dgm:prSet presAssocID="{047345C3-703E-4D5B-9C15-A91AA6EAB1A9}" presName="Child" presStyleLbl="revTx" presStyleIdx="9" presStyleCnt="13">
        <dgm:presLayoutVars>
          <dgm:chMax val="0"/>
          <dgm:chPref val="0"/>
          <dgm:bulletEnabled val="1"/>
        </dgm:presLayoutVars>
      </dgm:prSet>
      <dgm:spPr/>
    </dgm:pt>
    <dgm:pt modelId="{FA137148-F4D8-45E7-8343-7C1B7A4C1D51}" type="pres">
      <dgm:prSet presAssocID="{D72B3C22-CD47-4D48-ABFD-DE748AA57F8D}" presName="childComposite" presStyleCnt="0">
        <dgm:presLayoutVars>
          <dgm:chMax val="0"/>
          <dgm:chPref val="0"/>
        </dgm:presLayoutVars>
      </dgm:prSet>
      <dgm:spPr/>
    </dgm:pt>
    <dgm:pt modelId="{64A161F1-9D79-4992-A355-04EE2FFD48F0}" type="pres">
      <dgm:prSet presAssocID="{D72B3C22-CD47-4D48-ABFD-DE748AA57F8D}" presName="ChildAccent" presStyleLbl="solidFgAcc1" presStyleIdx="7" presStyleCnt="10"/>
      <dgm:spPr/>
    </dgm:pt>
    <dgm:pt modelId="{713C4F66-07FF-49D4-92C9-459AB3AF1E26}" type="pres">
      <dgm:prSet presAssocID="{D72B3C22-CD47-4D48-ABFD-DE748AA57F8D}" presName="Child" presStyleLbl="revTx" presStyleIdx="10" presStyleCnt="13">
        <dgm:presLayoutVars>
          <dgm:chMax val="0"/>
          <dgm:chPref val="0"/>
          <dgm:bulletEnabled val="1"/>
        </dgm:presLayoutVars>
      </dgm:prSet>
      <dgm:spPr/>
    </dgm:pt>
    <dgm:pt modelId="{B76C2559-24F4-4F38-821F-FB7A9AAA7B78}" type="pres">
      <dgm:prSet presAssocID="{B81DE7B9-1314-4F7A-856F-7DA89070C06C}" presName="childComposite" presStyleCnt="0">
        <dgm:presLayoutVars>
          <dgm:chMax val="0"/>
          <dgm:chPref val="0"/>
        </dgm:presLayoutVars>
      </dgm:prSet>
      <dgm:spPr/>
    </dgm:pt>
    <dgm:pt modelId="{6ED69B0D-CE4A-4C84-829E-24CC7A30C6EC}" type="pres">
      <dgm:prSet presAssocID="{B81DE7B9-1314-4F7A-856F-7DA89070C06C}" presName="ChildAccent" presStyleLbl="solidFgAcc1" presStyleIdx="8" presStyleCnt="10"/>
      <dgm:spPr/>
    </dgm:pt>
    <dgm:pt modelId="{34E47AFC-86E4-4DA1-AFE5-EC23C3DDC6F1}" type="pres">
      <dgm:prSet presAssocID="{B81DE7B9-1314-4F7A-856F-7DA89070C06C}" presName="Child" presStyleLbl="revTx" presStyleIdx="11" presStyleCnt="13">
        <dgm:presLayoutVars>
          <dgm:chMax val="0"/>
          <dgm:chPref val="0"/>
          <dgm:bulletEnabled val="1"/>
        </dgm:presLayoutVars>
      </dgm:prSet>
      <dgm:spPr/>
    </dgm:pt>
    <dgm:pt modelId="{AA02A831-B005-42D3-8193-0FF5CB9C8FDB}" type="pres">
      <dgm:prSet presAssocID="{235F4CED-EBC6-480C-92C6-101C78BCCF46}" presName="childComposite" presStyleCnt="0">
        <dgm:presLayoutVars>
          <dgm:chMax val="0"/>
          <dgm:chPref val="0"/>
        </dgm:presLayoutVars>
      </dgm:prSet>
      <dgm:spPr/>
    </dgm:pt>
    <dgm:pt modelId="{E0986762-8B63-4EEF-909C-614D591D3CE0}" type="pres">
      <dgm:prSet presAssocID="{235F4CED-EBC6-480C-92C6-101C78BCCF46}" presName="ChildAccent" presStyleLbl="solidFgAcc1" presStyleIdx="9" presStyleCnt="10"/>
      <dgm:spPr/>
    </dgm:pt>
    <dgm:pt modelId="{48A3E06E-6F16-4C90-8046-13D75E512CBD}" type="pres">
      <dgm:prSet presAssocID="{235F4CED-EBC6-480C-92C6-101C78BCCF46}" presName="Child" presStyleLbl="revTx" presStyleIdx="12" presStyleCnt="13">
        <dgm:presLayoutVars>
          <dgm:chMax val="0"/>
          <dgm:chPref val="0"/>
          <dgm:bulletEnabled val="1"/>
        </dgm:presLayoutVars>
      </dgm:prSet>
      <dgm:spPr/>
    </dgm:pt>
  </dgm:ptLst>
  <dgm:cxnLst>
    <dgm:cxn modelId="{7DB0420B-F442-4F28-9386-EEA19B243C3D}" srcId="{C6F6594D-80B5-4F70-8771-8AA694065E47}" destId="{D72B3C22-CD47-4D48-ABFD-DE748AA57F8D}" srcOrd="1" destOrd="0" parTransId="{DC19E178-87A4-4699-B32F-BD8A02EA837E}" sibTransId="{A95E2705-2B7A-4AB9-92EB-E6584A4D7599}"/>
    <dgm:cxn modelId="{02681910-624E-4D4F-A97C-CA896C472335}" type="presOf" srcId="{B91C2B41-CC32-4101-B22A-4091B5F15DF1}" destId="{09FB5FB8-8196-4927-A698-BCFB53571167}" srcOrd="0" destOrd="0" presId="urn:microsoft.com/office/officeart/2008/layout/SquareAccentList"/>
    <dgm:cxn modelId="{2569F811-D4F2-43CB-BB02-73E63FE35F3F}" srcId="{B91C2B41-CC32-4101-B22A-4091B5F15DF1}" destId="{C6F6594D-80B5-4F70-8771-8AA694065E47}" srcOrd="2" destOrd="0" parTransId="{1C9331AF-0303-440A-AD4C-31CAC3A03B46}" sibTransId="{8C6DFBCF-DE25-45E8-96DF-93E81338517D}"/>
    <dgm:cxn modelId="{DD40E224-6BCE-4A40-BDB5-5621E14C27F7}" srcId="{6EF5DB38-9022-4E2A-8B75-AA3F7AA3D3D4}" destId="{AA15C783-99BF-43E3-B720-25079AAB7A8B}" srcOrd="3" destOrd="0" parTransId="{DA3C7136-D53D-418D-B028-4E2C9964F629}" sibTransId="{52FEA545-4132-4FAB-92A8-EEAF0A371E9F}"/>
    <dgm:cxn modelId="{55220537-2A4A-4F46-86D0-83B8B024C2E9}" srcId="{B91C2B41-CC32-4101-B22A-4091B5F15DF1}" destId="{50D88A94-4E50-4DA1-B570-5C7BB9D01578}" srcOrd="1" destOrd="0" parTransId="{AB59CD28-6559-4A10-A45B-5BEA287271E1}" sibTransId="{78748E1E-B7A7-483C-BD1C-AF039952AB37}"/>
    <dgm:cxn modelId="{0F5D494A-AA8D-498C-A793-5B0B967FBBD5}" srcId="{6EF5DB38-9022-4E2A-8B75-AA3F7AA3D3D4}" destId="{A14879DE-CEE9-4868-902F-65F5414C126E}" srcOrd="2" destOrd="0" parTransId="{18E101C3-E875-4670-B493-6965A1DEF874}" sibTransId="{E933B4FE-3120-438A-A4CB-EFD46C56EFE0}"/>
    <dgm:cxn modelId="{F195504F-8452-4C73-BEE3-E61AB284791E}" type="presOf" srcId="{50D88A94-4E50-4DA1-B570-5C7BB9D01578}" destId="{A2351BB4-AF97-4028-BD40-FEDA9E979DF0}" srcOrd="0" destOrd="0" presId="urn:microsoft.com/office/officeart/2008/layout/SquareAccentList"/>
    <dgm:cxn modelId="{C6C03474-FEC0-4124-899B-7FC55A49DBBA}" type="presOf" srcId="{5C423269-AFEB-4065-BA0E-25C2158E1AD2}" destId="{9FD3C9F1-C36E-44AC-B080-E5667C5E6DE2}" srcOrd="0" destOrd="0" presId="urn:microsoft.com/office/officeart/2008/layout/SquareAccentList"/>
    <dgm:cxn modelId="{69CD8654-E1BB-4CE2-87BF-49BA509605CB}" type="presOf" srcId="{C6F6594D-80B5-4F70-8771-8AA694065E47}" destId="{AD69D56F-324D-4889-AE09-259C3BBAB422}" srcOrd="0" destOrd="0" presId="urn:microsoft.com/office/officeart/2008/layout/SquareAccentList"/>
    <dgm:cxn modelId="{82A93F77-0F89-4F24-B7FC-8E74B4096CE4}" type="presOf" srcId="{47A541FC-634C-4CD4-8D3C-2BC7AA01E432}" destId="{562E254A-71B7-4D71-B429-7750F57E61F5}" srcOrd="0" destOrd="0" presId="urn:microsoft.com/office/officeart/2008/layout/SquareAccentList"/>
    <dgm:cxn modelId="{517E6F7F-6796-4352-97D8-22D95C9B9D74}" type="presOf" srcId="{7FF0ADA3-FC9D-40D3-84B3-BDAE5A0254B4}" destId="{26A48BDF-B965-4082-B766-C527FCB0121C}" srcOrd="0" destOrd="0" presId="urn:microsoft.com/office/officeart/2008/layout/SquareAccentList"/>
    <dgm:cxn modelId="{55BDFE86-1878-4F5F-8F83-31F021BB4BCF}" type="presOf" srcId="{0DF93BD5-F7BC-4BF5-9F61-4EE72EFD8AD3}" destId="{D3CC60D3-879A-4D5E-A609-2603A20BC20D}" srcOrd="0" destOrd="0" presId="urn:microsoft.com/office/officeart/2008/layout/SquareAccentList"/>
    <dgm:cxn modelId="{9783F889-AB08-43C7-BE94-9C00C1B5366A}" type="presOf" srcId="{047345C3-703E-4D5B-9C15-A91AA6EAB1A9}" destId="{51B3298F-EB39-4BEA-B180-F94AD3EB9564}" srcOrd="0" destOrd="0" presId="urn:microsoft.com/office/officeart/2008/layout/SquareAccentList"/>
    <dgm:cxn modelId="{30CD3C8E-4F43-4023-A56F-28E5AC2A9B91}" srcId="{6EF5DB38-9022-4E2A-8B75-AA3F7AA3D3D4}" destId="{47A541FC-634C-4CD4-8D3C-2BC7AA01E432}" srcOrd="0" destOrd="0" parTransId="{E02E6E6E-13FB-4094-A14E-DD23ABF4DBCC}" sibTransId="{42AF6DBC-91AD-4375-86D5-5B6E1BBA6639}"/>
    <dgm:cxn modelId="{E437578E-3281-4429-802E-78A14756E777}" srcId="{6EF5DB38-9022-4E2A-8B75-AA3F7AA3D3D4}" destId="{7FF0ADA3-FC9D-40D3-84B3-BDAE5A0254B4}" srcOrd="1" destOrd="0" parTransId="{F9ABF9FF-57C4-467B-B117-C7477C65B260}" sibTransId="{62E284C3-16D9-4F17-A8B1-24FCAAB8C08A}"/>
    <dgm:cxn modelId="{B529AE8E-D85F-43A6-BBDA-40FEF126B42A}" type="presOf" srcId="{AA15C783-99BF-43E3-B720-25079AAB7A8B}" destId="{FCCB27BF-DD56-4DE9-8559-74281D0DF1B6}" srcOrd="0" destOrd="0" presId="urn:microsoft.com/office/officeart/2008/layout/SquareAccentList"/>
    <dgm:cxn modelId="{7EFA2FA1-5706-4429-9C79-A7A214029B79}" type="presOf" srcId="{6EF5DB38-9022-4E2A-8B75-AA3F7AA3D3D4}" destId="{252FB1E7-3C65-4EED-8965-56232801B36A}" srcOrd="0" destOrd="0" presId="urn:microsoft.com/office/officeart/2008/layout/SquareAccentList"/>
    <dgm:cxn modelId="{CC8B97AA-804F-417C-85F9-573C989789BF}" type="presOf" srcId="{235F4CED-EBC6-480C-92C6-101C78BCCF46}" destId="{48A3E06E-6F16-4C90-8046-13D75E512CBD}" srcOrd="0" destOrd="0" presId="urn:microsoft.com/office/officeart/2008/layout/SquareAccentList"/>
    <dgm:cxn modelId="{A42E53B7-9BB3-4705-ABC5-970C7E3DC127}" srcId="{C6F6594D-80B5-4F70-8771-8AA694065E47}" destId="{235F4CED-EBC6-480C-92C6-101C78BCCF46}" srcOrd="3" destOrd="0" parTransId="{AC55075A-1E29-41E3-8009-FE7B46BC3713}" sibTransId="{E3FC6701-2318-4DB5-9873-370F86599B53}"/>
    <dgm:cxn modelId="{0A116FBA-94E4-44D1-86D6-2EC2B64C2A50}" type="presOf" srcId="{D72B3C22-CD47-4D48-ABFD-DE748AA57F8D}" destId="{713C4F66-07FF-49D4-92C9-459AB3AF1E26}" srcOrd="0" destOrd="0" presId="urn:microsoft.com/office/officeart/2008/layout/SquareAccentList"/>
    <dgm:cxn modelId="{AB0A31BF-5888-4BD6-8232-57AF6F7213AE}" srcId="{C6F6594D-80B5-4F70-8771-8AA694065E47}" destId="{B81DE7B9-1314-4F7A-856F-7DA89070C06C}" srcOrd="2" destOrd="0" parTransId="{CD2DA418-85C8-4911-8CDD-D966B9558873}" sibTransId="{E41920BE-1A55-4A54-9F45-5709A4AAAF2F}"/>
    <dgm:cxn modelId="{A96EECC6-8F68-4D10-B8A3-B09839C37E62}" type="presOf" srcId="{B81DE7B9-1314-4F7A-856F-7DA89070C06C}" destId="{34E47AFC-86E4-4DA1-AFE5-EC23C3DDC6F1}" srcOrd="0" destOrd="0" presId="urn:microsoft.com/office/officeart/2008/layout/SquareAccentList"/>
    <dgm:cxn modelId="{3A0DD6D2-95C8-47D1-BAEE-12E3E3D33C9E}" srcId="{C6F6594D-80B5-4F70-8771-8AA694065E47}" destId="{047345C3-703E-4D5B-9C15-A91AA6EAB1A9}" srcOrd="0" destOrd="0" parTransId="{96619D96-2FF8-4307-9922-72E879827B1B}" sibTransId="{0DF9F3A9-1CCD-4590-8607-65D5ACE948B4}"/>
    <dgm:cxn modelId="{69EDD7D9-8B5E-4B62-B23D-B55CF0EFDCC7}" srcId="{50D88A94-4E50-4DA1-B570-5C7BB9D01578}" destId="{0DF93BD5-F7BC-4BF5-9F61-4EE72EFD8AD3}" srcOrd="0" destOrd="0" parTransId="{008AB769-C90F-459D-9D16-D87ED9D61BFC}" sibTransId="{6B7919E2-1990-47EF-81E2-3BEAD6F4C0EC}"/>
    <dgm:cxn modelId="{F79EDBDD-FE02-4BCD-8F42-1BB1F3CAFC0B}" srcId="{50D88A94-4E50-4DA1-B570-5C7BB9D01578}" destId="{5C423269-AFEB-4065-BA0E-25C2158E1AD2}" srcOrd="1" destOrd="0" parTransId="{D2BA1841-E8AC-4DE0-B0A6-BB57B82D52AE}" sibTransId="{D32C53A6-0C03-42AA-8FFA-26DB52263C35}"/>
    <dgm:cxn modelId="{632E1DE3-CA8B-42B7-98F2-271C77F0CBD8}" srcId="{B91C2B41-CC32-4101-B22A-4091B5F15DF1}" destId="{6EF5DB38-9022-4E2A-8B75-AA3F7AA3D3D4}" srcOrd="0" destOrd="0" parTransId="{64DE2B02-8C00-469B-8B6F-A52C535DA365}" sibTransId="{8B432939-CD66-484A-ACBC-E919464BE4E8}"/>
    <dgm:cxn modelId="{5B1B6DF0-2001-46C0-A993-7D29F845E751}" type="presOf" srcId="{A14879DE-CEE9-4868-902F-65F5414C126E}" destId="{BEF3BDAC-0716-41D4-A78D-AD071047A005}" srcOrd="0" destOrd="0" presId="urn:microsoft.com/office/officeart/2008/layout/SquareAccentList"/>
    <dgm:cxn modelId="{191291E8-0749-41AE-9B2B-A32F91DC466B}" type="presParOf" srcId="{09FB5FB8-8196-4927-A698-BCFB53571167}" destId="{0AB6D4FC-2D96-4484-A496-1FB6AEF8097B}" srcOrd="0" destOrd="0" presId="urn:microsoft.com/office/officeart/2008/layout/SquareAccentList"/>
    <dgm:cxn modelId="{0D275AE9-B715-44CA-BA10-56DCD7CF01E6}" type="presParOf" srcId="{0AB6D4FC-2D96-4484-A496-1FB6AEF8097B}" destId="{F283311F-B139-4762-9083-522711E545C2}" srcOrd="0" destOrd="0" presId="urn:microsoft.com/office/officeart/2008/layout/SquareAccentList"/>
    <dgm:cxn modelId="{D1A636D2-F9B1-4CB4-98AD-E105D7AED846}" type="presParOf" srcId="{F283311F-B139-4762-9083-522711E545C2}" destId="{2B7BEA72-2A93-48FA-9C9B-0F4FF91D7058}" srcOrd="0" destOrd="0" presId="urn:microsoft.com/office/officeart/2008/layout/SquareAccentList"/>
    <dgm:cxn modelId="{5D8F07AF-D3C3-4278-B19B-7EF810CBD37F}" type="presParOf" srcId="{F283311F-B139-4762-9083-522711E545C2}" destId="{75CFAA42-F335-4263-9D18-5314F17B95EB}" srcOrd="1" destOrd="0" presId="urn:microsoft.com/office/officeart/2008/layout/SquareAccentList"/>
    <dgm:cxn modelId="{06A921CC-BC4B-4BD7-85F1-790E3BB96D17}" type="presParOf" srcId="{F283311F-B139-4762-9083-522711E545C2}" destId="{252FB1E7-3C65-4EED-8965-56232801B36A}" srcOrd="2" destOrd="0" presId="urn:microsoft.com/office/officeart/2008/layout/SquareAccentList"/>
    <dgm:cxn modelId="{8AFA4178-EE0B-439D-9DE5-D80FB7C4BFF9}" type="presParOf" srcId="{0AB6D4FC-2D96-4484-A496-1FB6AEF8097B}" destId="{B568BD7A-8D95-42E0-A856-41C78AD3F2F2}" srcOrd="1" destOrd="0" presId="urn:microsoft.com/office/officeart/2008/layout/SquareAccentList"/>
    <dgm:cxn modelId="{FB94B280-C894-4B89-A2B4-1B6A1D69C6D4}" type="presParOf" srcId="{B568BD7A-8D95-42E0-A856-41C78AD3F2F2}" destId="{786F7429-17AA-4DD4-AB70-2C9F5D95B70A}" srcOrd="0" destOrd="0" presId="urn:microsoft.com/office/officeart/2008/layout/SquareAccentList"/>
    <dgm:cxn modelId="{758B091B-C186-4C1B-B6FB-6E86F8F5B1E7}" type="presParOf" srcId="{786F7429-17AA-4DD4-AB70-2C9F5D95B70A}" destId="{5905D356-D4A6-4B90-81D2-770152FAC805}" srcOrd="0" destOrd="0" presId="urn:microsoft.com/office/officeart/2008/layout/SquareAccentList"/>
    <dgm:cxn modelId="{442FD049-1247-49B1-809F-07A78056137D}" type="presParOf" srcId="{786F7429-17AA-4DD4-AB70-2C9F5D95B70A}" destId="{562E254A-71B7-4D71-B429-7750F57E61F5}" srcOrd="1" destOrd="0" presId="urn:microsoft.com/office/officeart/2008/layout/SquareAccentList"/>
    <dgm:cxn modelId="{59F11286-22A2-4E7D-A33A-0D84F47B8EB9}" type="presParOf" srcId="{B568BD7A-8D95-42E0-A856-41C78AD3F2F2}" destId="{E8ECE745-7D76-46FD-AD76-C5E993017A53}" srcOrd="1" destOrd="0" presId="urn:microsoft.com/office/officeart/2008/layout/SquareAccentList"/>
    <dgm:cxn modelId="{E03E6A29-CC6A-40BB-B000-4892DE4914FF}" type="presParOf" srcId="{E8ECE745-7D76-46FD-AD76-C5E993017A53}" destId="{C4B20F35-40B0-449F-8692-3AF0293BC5AA}" srcOrd="0" destOrd="0" presId="urn:microsoft.com/office/officeart/2008/layout/SquareAccentList"/>
    <dgm:cxn modelId="{02D5B003-1C2D-4C78-A7A7-9F949D48FB87}" type="presParOf" srcId="{E8ECE745-7D76-46FD-AD76-C5E993017A53}" destId="{26A48BDF-B965-4082-B766-C527FCB0121C}" srcOrd="1" destOrd="0" presId="urn:microsoft.com/office/officeart/2008/layout/SquareAccentList"/>
    <dgm:cxn modelId="{656779C7-33CC-4301-8FB8-398F20B43B87}" type="presParOf" srcId="{B568BD7A-8D95-42E0-A856-41C78AD3F2F2}" destId="{3C5C03BE-CD37-44B6-8FEA-C529A99B2B3F}" srcOrd="2" destOrd="0" presId="urn:microsoft.com/office/officeart/2008/layout/SquareAccentList"/>
    <dgm:cxn modelId="{714DBA50-BE91-4DB3-83F5-03C577FEDA6F}" type="presParOf" srcId="{3C5C03BE-CD37-44B6-8FEA-C529A99B2B3F}" destId="{25B4CECA-9F15-46F5-99C7-FC2499FFF388}" srcOrd="0" destOrd="0" presId="urn:microsoft.com/office/officeart/2008/layout/SquareAccentList"/>
    <dgm:cxn modelId="{3D362E10-3DA4-45D9-9482-D025236A9F43}" type="presParOf" srcId="{3C5C03BE-CD37-44B6-8FEA-C529A99B2B3F}" destId="{BEF3BDAC-0716-41D4-A78D-AD071047A005}" srcOrd="1" destOrd="0" presId="urn:microsoft.com/office/officeart/2008/layout/SquareAccentList"/>
    <dgm:cxn modelId="{04774FBF-B68B-422B-87B9-7512A6B12F42}" type="presParOf" srcId="{B568BD7A-8D95-42E0-A856-41C78AD3F2F2}" destId="{89B3CE28-71F9-4C0B-8227-DDCFEAA13C01}" srcOrd="3" destOrd="0" presId="urn:microsoft.com/office/officeart/2008/layout/SquareAccentList"/>
    <dgm:cxn modelId="{E5C30906-F61E-4989-9488-72FEDA417ECA}" type="presParOf" srcId="{89B3CE28-71F9-4C0B-8227-DDCFEAA13C01}" destId="{ACFB0254-7B25-4E08-8695-5C50EDC5E566}" srcOrd="0" destOrd="0" presId="urn:microsoft.com/office/officeart/2008/layout/SquareAccentList"/>
    <dgm:cxn modelId="{B067F210-2CE1-428E-B216-5FD8C1163681}" type="presParOf" srcId="{89B3CE28-71F9-4C0B-8227-DDCFEAA13C01}" destId="{FCCB27BF-DD56-4DE9-8559-74281D0DF1B6}" srcOrd="1" destOrd="0" presId="urn:microsoft.com/office/officeart/2008/layout/SquareAccentList"/>
    <dgm:cxn modelId="{7CF05A44-DDF2-4533-ACD3-4F30A34345C7}" type="presParOf" srcId="{09FB5FB8-8196-4927-A698-BCFB53571167}" destId="{02F12266-E429-4F0D-8365-FC278C215FCC}" srcOrd="1" destOrd="0" presId="urn:microsoft.com/office/officeart/2008/layout/SquareAccentList"/>
    <dgm:cxn modelId="{75B72AA5-627E-4992-A0EA-634F4B3AB848}" type="presParOf" srcId="{02F12266-E429-4F0D-8365-FC278C215FCC}" destId="{1E8595AD-2A0D-40E7-AD09-3DB9F4664AF0}" srcOrd="0" destOrd="0" presId="urn:microsoft.com/office/officeart/2008/layout/SquareAccentList"/>
    <dgm:cxn modelId="{BFDA1D83-7988-4BBF-A996-00872C7D03A3}" type="presParOf" srcId="{1E8595AD-2A0D-40E7-AD09-3DB9F4664AF0}" destId="{76464D1F-7752-460F-95B0-99D254076678}" srcOrd="0" destOrd="0" presId="urn:microsoft.com/office/officeart/2008/layout/SquareAccentList"/>
    <dgm:cxn modelId="{809731B3-5F12-4220-9143-4002B4C01444}" type="presParOf" srcId="{1E8595AD-2A0D-40E7-AD09-3DB9F4664AF0}" destId="{E0EEBCCE-D472-4BB8-B103-7D98B5C52925}" srcOrd="1" destOrd="0" presId="urn:microsoft.com/office/officeart/2008/layout/SquareAccentList"/>
    <dgm:cxn modelId="{336F6EE6-9510-4BBD-AFB3-53361F73DD7F}" type="presParOf" srcId="{1E8595AD-2A0D-40E7-AD09-3DB9F4664AF0}" destId="{A2351BB4-AF97-4028-BD40-FEDA9E979DF0}" srcOrd="2" destOrd="0" presId="urn:microsoft.com/office/officeart/2008/layout/SquareAccentList"/>
    <dgm:cxn modelId="{CFEB2141-1965-4884-A90D-8BD01A39AECF}" type="presParOf" srcId="{02F12266-E429-4F0D-8365-FC278C215FCC}" destId="{B8A85EF2-E2B1-4278-A49E-917375CCC774}" srcOrd="1" destOrd="0" presId="urn:microsoft.com/office/officeart/2008/layout/SquareAccentList"/>
    <dgm:cxn modelId="{A047BE56-ABE6-43D2-9463-BCDA7F267EBA}" type="presParOf" srcId="{B8A85EF2-E2B1-4278-A49E-917375CCC774}" destId="{EE445BA2-4F56-400B-A4A7-66BE32AC7B55}" srcOrd="0" destOrd="0" presId="urn:microsoft.com/office/officeart/2008/layout/SquareAccentList"/>
    <dgm:cxn modelId="{D057E7F4-C540-4F6E-B713-2B66BA9075A3}" type="presParOf" srcId="{EE445BA2-4F56-400B-A4A7-66BE32AC7B55}" destId="{51963743-8337-49E4-B91D-341742A26015}" srcOrd="0" destOrd="0" presId="urn:microsoft.com/office/officeart/2008/layout/SquareAccentList"/>
    <dgm:cxn modelId="{D40A125E-A1DD-47B6-82D0-3199F667FA5B}" type="presParOf" srcId="{EE445BA2-4F56-400B-A4A7-66BE32AC7B55}" destId="{D3CC60D3-879A-4D5E-A609-2603A20BC20D}" srcOrd="1" destOrd="0" presId="urn:microsoft.com/office/officeart/2008/layout/SquareAccentList"/>
    <dgm:cxn modelId="{6489F967-D3F2-4217-9EDF-3A2E4B5CE8D2}" type="presParOf" srcId="{B8A85EF2-E2B1-4278-A49E-917375CCC774}" destId="{CDEEDE78-6401-465F-A110-BA8C163C0FEC}" srcOrd="1" destOrd="0" presId="urn:microsoft.com/office/officeart/2008/layout/SquareAccentList"/>
    <dgm:cxn modelId="{7BD51ADC-3744-4F5E-BAC3-0A9D66B1017D}" type="presParOf" srcId="{CDEEDE78-6401-465F-A110-BA8C163C0FEC}" destId="{D26453F7-0C1D-4F76-8762-6DC6935C49B7}" srcOrd="0" destOrd="0" presId="urn:microsoft.com/office/officeart/2008/layout/SquareAccentList"/>
    <dgm:cxn modelId="{C7393A54-5FB8-46F6-A6EB-20F08DC085DF}" type="presParOf" srcId="{CDEEDE78-6401-465F-A110-BA8C163C0FEC}" destId="{9FD3C9F1-C36E-44AC-B080-E5667C5E6DE2}" srcOrd="1" destOrd="0" presId="urn:microsoft.com/office/officeart/2008/layout/SquareAccentList"/>
    <dgm:cxn modelId="{CC89F1A5-6827-4E2E-B182-5B3D6C982300}" type="presParOf" srcId="{09FB5FB8-8196-4927-A698-BCFB53571167}" destId="{85568E12-B4D0-4605-A40F-396B879870C8}" srcOrd="2" destOrd="0" presId="urn:microsoft.com/office/officeart/2008/layout/SquareAccentList"/>
    <dgm:cxn modelId="{5AA5A064-3FB4-408C-8312-5EB8681C8BD5}" type="presParOf" srcId="{85568E12-B4D0-4605-A40F-396B879870C8}" destId="{83C361E1-8200-44B9-883F-B5C820D71F90}" srcOrd="0" destOrd="0" presId="urn:microsoft.com/office/officeart/2008/layout/SquareAccentList"/>
    <dgm:cxn modelId="{A86FAA86-344B-478C-978F-FC42BC070783}" type="presParOf" srcId="{83C361E1-8200-44B9-883F-B5C820D71F90}" destId="{F2C0A2DA-BFD7-4F8A-B9D9-4921E2CAD3C0}" srcOrd="0" destOrd="0" presId="urn:microsoft.com/office/officeart/2008/layout/SquareAccentList"/>
    <dgm:cxn modelId="{AEE66756-D700-405F-AF22-2E4EEC8E42E5}" type="presParOf" srcId="{83C361E1-8200-44B9-883F-B5C820D71F90}" destId="{E555AE41-E60A-47AE-A431-0920FB6BCC0B}" srcOrd="1" destOrd="0" presId="urn:microsoft.com/office/officeart/2008/layout/SquareAccentList"/>
    <dgm:cxn modelId="{115DEA3B-8563-4CFE-9BBF-DFB6658BB5CB}" type="presParOf" srcId="{83C361E1-8200-44B9-883F-B5C820D71F90}" destId="{AD69D56F-324D-4889-AE09-259C3BBAB422}" srcOrd="2" destOrd="0" presId="urn:microsoft.com/office/officeart/2008/layout/SquareAccentList"/>
    <dgm:cxn modelId="{5D01B9F3-4D38-4C51-8D12-083D9F90E4CD}" type="presParOf" srcId="{85568E12-B4D0-4605-A40F-396B879870C8}" destId="{2BA8070E-870A-4224-AF24-9CC5DED5E8D8}" srcOrd="1" destOrd="0" presId="urn:microsoft.com/office/officeart/2008/layout/SquareAccentList"/>
    <dgm:cxn modelId="{DBFC1852-9EC3-4238-B6E7-3603CFCF6A61}" type="presParOf" srcId="{2BA8070E-870A-4224-AF24-9CC5DED5E8D8}" destId="{465CD2CF-53D1-41FC-9BC2-7FA6A0DAF4FD}" srcOrd="0" destOrd="0" presId="urn:microsoft.com/office/officeart/2008/layout/SquareAccentList"/>
    <dgm:cxn modelId="{3AC5E780-EC36-4A56-A4CD-4821410D48D3}" type="presParOf" srcId="{465CD2CF-53D1-41FC-9BC2-7FA6A0DAF4FD}" destId="{C10E21E4-F87F-4D05-8467-C29CF21E09BF}" srcOrd="0" destOrd="0" presId="urn:microsoft.com/office/officeart/2008/layout/SquareAccentList"/>
    <dgm:cxn modelId="{193E2B68-4EB6-4898-9E3A-01E16CC9C158}" type="presParOf" srcId="{465CD2CF-53D1-41FC-9BC2-7FA6A0DAF4FD}" destId="{51B3298F-EB39-4BEA-B180-F94AD3EB9564}" srcOrd="1" destOrd="0" presId="urn:microsoft.com/office/officeart/2008/layout/SquareAccentList"/>
    <dgm:cxn modelId="{1B756165-B172-4788-A237-14F27904F614}" type="presParOf" srcId="{2BA8070E-870A-4224-AF24-9CC5DED5E8D8}" destId="{FA137148-F4D8-45E7-8343-7C1B7A4C1D51}" srcOrd="1" destOrd="0" presId="urn:microsoft.com/office/officeart/2008/layout/SquareAccentList"/>
    <dgm:cxn modelId="{AF3A0DA0-96DE-4A0F-8E22-48CC495E52F8}" type="presParOf" srcId="{FA137148-F4D8-45E7-8343-7C1B7A4C1D51}" destId="{64A161F1-9D79-4992-A355-04EE2FFD48F0}" srcOrd="0" destOrd="0" presId="urn:microsoft.com/office/officeart/2008/layout/SquareAccentList"/>
    <dgm:cxn modelId="{01D12764-68DF-487D-8A82-87922466B974}" type="presParOf" srcId="{FA137148-F4D8-45E7-8343-7C1B7A4C1D51}" destId="{713C4F66-07FF-49D4-92C9-459AB3AF1E26}" srcOrd="1" destOrd="0" presId="urn:microsoft.com/office/officeart/2008/layout/SquareAccentList"/>
    <dgm:cxn modelId="{813CE8F1-8B8A-4C78-9933-83E8D94BA829}" type="presParOf" srcId="{2BA8070E-870A-4224-AF24-9CC5DED5E8D8}" destId="{B76C2559-24F4-4F38-821F-FB7A9AAA7B78}" srcOrd="2" destOrd="0" presId="urn:microsoft.com/office/officeart/2008/layout/SquareAccentList"/>
    <dgm:cxn modelId="{2476CCD5-C05F-42B4-B386-FB2A74ECD4B3}" type="presParOf" srcId="{B76C2559-24F4-4F38-821F-FB7A9AAA7B78}" destId="{6ED69B0D-CE4A-4C84-829E-24CC7A30C6EC}" srcOrd="0" destOrd="0" presId="urn:microsoft.com/office/officeart/2008/layout/SquareAccentList"/>
    <dgm:cxn modelId="{CB18C960-15C4-45B0-A8AC-7181546664B2}" type="presParOf" srcId="{B76C2559-24F4-4F38-821F-FB7A9AAA7B78}" destId="{34E47AFC-86E4-4DA1-AFE5-EC23C3DDC6F1}" srcOrd="1" destOrd="0" presId="urn:microsoft.com/office/officeart/2008/layout/SquareAccentList"/>
    <dgm:cxn modelId="{229AC399-CE37-4161-BB7C-9A90EBE169EB}" type="presParOf" srcId="{2BA8070E-870A-4224-AF24-9CC5DED5E8D8}" destId="{AA02A831-B005-42D3-8193-0FF5CB9C8FDB}" srcOrd="3" destOrd="0" presId="urn:microsoft.com/office/officeart/2008/layout/SquareAccentList"/>
    <dgm:cxn modelId="{3BC21FF6-7E51-41DB-93A7-D255229587BB}" type="presParOf" srcId="{AA02A831-B005-42D3-8193-0FF5CB9C8FDB}" destId="{E0986762-8B63-4EEF-909C-614D591D3CE0}" srcOrd="0" destOrd="0" presId="urn:microsoft.com/office/officeart/2008/layout/SquareAccentList"/>
    <dgm:cxn modelId="{95197D5E-C3CB-44E9-823E-019101B90734}" type="presParOf" srcId="{AA02A831-B005-42D3-8193-0FF5CB9C8FDB}" destId="{48A3E06E-6F16-4C90-8046-13D75E512CBD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AF7180-3D90-453F-A87B-C5EF4F55AB6F}" type="doc">
      <dgm:prSet loTypeId="urn:microsoft.com/office/officeart/2005/8/layout/hList2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1D9D21F0-7C98-4E54-930F-788F2606AE42}">
      <dgm:prSet phldrT="[Texto]"/>
      <dgm:spPr/>
      <dgm:t>
        <a:bodyPr/>
        <a:lstStyle/>
        <a:p>
          <a:r>
            <a:rPr lang="es-ES" dirty="0"/>
            <a:t>Fiduciaria Davivienda</a:t>
          </a:r>
          <a:endParaRPr lang="es-CO" dirty="0"/>
        </a:p>
      </dgm:t>
    </dgm:pt>
    <dgm:pt modelId="{97FFCE4B-DE1A-45C4-86B3-1C3511DDF8A2}" type="parTrans" cxnId="{A5A65854-F769-4AB4-A6E8-733E49974CA1}">
      <dgm:prSet/>
      <dgm:spPr/>
      <dgm:t>
        <a:bodyPr/>
        <a:lstStyle/>
        <a:p>
          <a:endParaRPr lang="es-CO"/>
        </a:p>
      </dgm:t>
    </dgm:pt>
    <dgm:pt modelId="{B81774A9-BF1D-4185-9F43-FB2664656668}" type="sibTrans" cxnId="{A5A65854-F769-4AB4-A6E8-733E49974CA1}">
      <dgm:prSet/>
      <dgm:spPr/>
      <dgm:t>
        <a:bodyPr/>
        <a:lstStyle/>
        <a:p>
          <a:endParaRPr lang="es-CO"/>
        </a:p>
      </dgm:t>
    </dgm:pt>
    <dgm:pt modelId="{AC27AA94-E22A-4643-87D9-D82D87998F30}">
      <dgm:prSet phldrT="[Texto]"/>
      <dgm:spPr/>
      <dgm:t>
        <a:bodyPr/>
        <a:lstStyle/>
        <a:p>
          <a:r>
            <a:rPr lang="es-ES"/>
            <a:t>No era posible incluir estos conceptos</a:t>
          </a:r>
          <a:endParaRPr lang="es-CO" dirty="0"/>
        </a:p>
      </dgm:t>
    </dgm:pt>
    <dgm:pt modelId="{83C872F5-CAF2-45E5-B45C-FE80D47E39C2}" type="parTrans" cxnId="{024F6013-024C-42A0-B0CC-3BF2009BA564}">
      <dgm:prSet/>
      <dgm:spPr/>
      <dgm:t>
        <a:bodyPr/>
        <a:lstStyle/>
        <a:p>
          <a:endParaRPr lang="es-CO"/>
        </a:p>
      </dgm:t>
    </dgm:pt>
    <dgm:pt modelId="{0AAE5C17-B643-4925-B282-D2782F936D7C}" type="sibTrans" cxnId="{024F6013-024C-42A0-B0CC-3BF2009BA564}">
      <dgm:prSet/>
      <dgm:spPr/>
      <dgm:t>
        <a:bodyPr/>
        <a:lstStyle/>
        <a:p>
          <a:endParaRPr lang="es-CO"/>
        </a:p>
      </dgm:t>
    </dgm:pt>
    <dgm:pt modelId="{1F769CE8-E7C8-4494-8F70-3E2AB9B49227}">
      <dgm:prSet phldrT="[Texto]"/>
      <dgm:spPr/>
      <dgm:t>
        <a:bodyPr/>
        <a:lstStyle/>
        <a:p>
          <a:r>
            <a:rPr lang="es-ES"/>
            <a:t>Tarifas dependen de la contratación del tercero</a:t>
          </a:r>
          <a:endParaRPr lang="es-CO" dirty="0"/>
        </a:p>
      </dgm:t>
    </dgm:pt>
    <dgm:pt modelId="{E5A8CA7C-DD02-4A1B-99BD-9E77BBF82D96}" type="parTrans" cxnId="{378A01EB-EBB3-441F-A9EA-91D9FF63F87A}">
      <dgm:prSet/>
      <dgm:spPr/>
      <dgm:t>
        <a:bodyPr/>
        <a:lstStyle/>
        <a:p>
          <a:endParaRPr lang="es-CO"/>
        </a:p>
      </dgm:t>
    </dgm:pt>
    <dgm:pt modelId="{7DE67962-DC4C-41CA-9FDF-5D6D185761A1}" type="sibTrans" cxnId="{378A01EB-EBB3-441F-A9EA-91D9FF63F87A}">
      <dgm:prSet/>
      <dgm:spPr/>
      <dgm:t>
        <a:bodyPr/>
        <a:lstStyle/>
        <a:p>
          <a:endParaRPr lang="es-CO"/>
        </a:p>
      </dgm:t>
    </dgm:pt>
    <dgm:pt modelId="{21D24255-43E8-4F5D-AA11-8F6848C343C9}">
      <dgm:prSet phldrT="[Texto]"/>
      <dgm:spPr/>
      <dgm:t>
        <a:bodyPr/>
        <a:lstStyle/>
        <a:p>
          <a:r>
            <a:rPr lang="es-ES" dirty="0" err="1"/>
            <a:t>Fiduagraria</a:t>
          </a:r>
          <a:endParaRPr lang="es-CO" dirty="0"/>
        </a:p>
      </dgm:t>
    </dgm:pt>
    <dgm:pt modelId="{0FCE03AB-9574-4E5A-9A28-1351F74774B2}" type="parTrans" cxnId="{C7D6273B-9198-482F-B956-607373A66C33}">
      <dgm:prSet/>
      <dgm:spPr/>
      <dgm:t>
        <a:bodyPr/>
        <a:lstStyle/>
        <a:p>
          <a:endParaRPr lang="es-CO"/>
        </a:p>
      </dgm:t>
    </dgm:pt>
    <dgm:pt modelId="{471CBF77-683E-4CCD-BCF0-502B68B78489}" type="sibTrans" cxnId="{C7D6273B-9198-482F-B956-607373A66C33}">
      <dgm:prSet/>
      <dgm:spPr/>
      <dgm:t>
        <a:bodyPr/>
        <a:lstStyle/>
        <a:p>
          <a:endParaRPr lang="es-CO"/>
        </a:p>
      </dgm:t>
    </dgm:pt>
    <dgm:pt modelId="{260DFA46-FDB6-41CC-89A4-E259CA7CCBAA}">
      <dgm:prSet phldrT="[Texto]"/>
      <dgm:spPr/>
      <dgm:t>
        <a:bodyPr/>
        <a:lstStyle/>
        <a:p>
          <a:r>
            <a:rPr lang="es-ES"/>
            <a:t>Recomienda que estos costos sean ajenos a la comisión fiduciaria</a:t>
          </a:r>
          <a:endParaRPr lang="es-CO" dirty="0"/>
        </a:p>
      </dgm:t>
    </dgm:pt>
    <dgm:pt modelId="{036E6519-B73D-4E37-9FCD-BFD66559DA5B}" type="parTrans" cxnId="{EB8BE777-99A6-4A6A-9EB1-FD817B1C61A3}">
      <dgm:prSet/>
      <dgm:spPr/>
      <dgm:t>
        <a:bodyPr/>
        <a:lstStyle/>
        <a:p>
          <a:endParaRPr lang="es-CO"/>
        </a:p>
      </dgm:t>
    </dgm:pt>
    <dgm:pt modelId="{648DA71E-A640-484B-AD86-B336FEFF8344}" type="sibTrans" cxnId="{EB8BE777-99A6-4A6A-9EB1-FD817B1C61A3}">
      <dgm:prSet/>
      <dgm:spPr/>
      <dgm:t>
        <a:bodyPr/>
        <a:lstStyle/>
        <a:p>
          <a:endParaRPr lang="es-CO"/>
        </a:p>
      </dgm:t>
    </dgm:pt>
    <dgm:pt modelId="{F15E01E4-191E-4F38-8EC6-CC6169DF624C}">
      <dgm:prSet phldrT="[Texto]"/>
      <dgm:spPr/>
      <dgm:t>
        <a:bodyPr/>
        <a:lstStyle/>
        <a:p>
          <a:r>
            <a:rPr lang="es-ES"/>
            <a:t>Costos con cargo a la comisión fiduciaria resultaría muy costoso y  el riesgos asociados son altos.</a:t>
          </a:r>
          <a:endParaRPr lang="es-CO" dirty="0"/>
        </a:p>
      </dgm:t>
    </dgm:pt>
    <dgm:pt modelId="{1F4E1948-1635-475C-8C9E-1868FAC0168E}" type="parTrans" cxnId="{59C96FE5-AA1A-49ED-9DE4-23DF277359C6}">
      <dgm:prSet/>
      <dgm:spPr/>
      <dgm:t>
        <a:bodyPr/>
        <a:lstStyle/>
        <a:p>
          <a:endParaRPr lang="es-CO"/>
        </a:p>
      </dgm:t>
    </dgm:pt>
    <dgm:pt modelId="{31F6DEC2-DC36-4D3F-A31B-E196F1220215}" type="sibTrans" cxnId="{59C96FE5-AA1A-49ED-9DE4-23DF277359C6}">
      <dgm:prSet/>
      <dgm:spPr/>
      <dgm:t>
        <a:bodyPr/>
        <a:lstStyle/>
        <a:p>
          <a:endParaRPr lang="es-CO"/>
        </a:p>
      </dgm:t>
    </dgm:pt>
    <dgm:pt modelId="{380430E4-A93F-42B9-9A1B-C135E5E37F8C}">
      <dgm:prSet phldrT="[Texto]"/>
      <dgm:spPr/>
      <dgm:t>
        <a:bodyPr/>
        <a:lstStyle/>
        <a:p>
          <a:r>
            <a:rPr lang="es-ES" dirty="0"/>
            <a:t>Fiduprevisora</a:t>
          </a:r>
          <a:endParaRPr lang="es-CO" dirty="0"/>
        </a:p>
      </dgm:t>
    </dgm:pt>
    <dgm:pt modelId="{036FBE30-668B-4922-B45E-7705FDC72F0E}" type="parTrans" cxnId="{94C710AF-4BC5-47F0-9CC6-F821DF747BFC}">
      <dgm:prSet/>
      <dgm:spPr/>
      <dgm:t>
        <a:bodyPr/>
        <a:lstStyle/>
        <a:p>
          <a:endParaRPr lang="es-CO"/>
        </a:p>
      </dgm:t>
    </dgm:pt>
    <dgm:pt modelId="{B0C67A2F-BC43-45F3-A2CD-285BC20EB7E2}" type="sibTrans" cxnId="{94C710AF-4BC5-47F0-9CC6-F821DF747BFC}">
      <dgm:prSet/>
      <dgm:spPr/>
      <dgm:t>
        <a:bodyPr/>
        <a:lstStyle/>
        <a:p>
          <a:endParaRPr lang="es-CO"/>
        </a:p>
      </dgm:t>
    </dgm:pt>
    <dgm:pt modelId="{4A0B0A16-B1E9-4B13-95EE-51839E31A65A}">
      <dgm:prSet phldrT="[Texto]"/>
      <dgm:spPr/>
      <dgm:t>
        <a:bodyPr/>
        <a:lstStyle/>
        <a:p>
          <a:r>
            <a:rPr lang="es-ES" dirty="0"/>
            <a:t>Costo de la administración del patrimonio autónomo y monetización de los bienes tendría un costo de 288 SMMLV</a:t>
          </a:r>
          <a:endParaRPr lang="es-CO" dirty="0"/>
        </a:p>
      </dgm:t>
    </dgm:pt>
    <dgm:pt modelId="{0E4E3127-5D3C-4CF3-BAF2-8750BDE906CC}" type="parTrans" cxnId="{21A8DB53-6238-4915-9340-92D8ACAE5C24}">
      <dgm:prSet/>
      <dgm:spPr/>
      <dgm:t>
        <a:bodyPr/>
        <a:lstStyle/>
        <a:p>
          <a:endParaRPr lang="es-CO"/>
        </a:p>
      </dgm:t>
    </dgm:pt>
    <dgm:pt modelId="{1AB2B928-8153-405D-B99C-F0200718567F}" type="sibTrans" cxnId="{21A8DB53-6238-4915-9340-92D8ACAE5C24}">
      <dgm:prSet/>
      <dgm:spPr/>
      <dgm:t>
        <a:bodyPr/>
        <a:lstStyle/>
        <a:p>
          <a:endParaRPr lang="es-CO"/>
        </a:p>
      </dgm:t>
    </dgm:pt>
    <dgm:pt modelId="{114D9C7A-B14E-41D1-9D09-06FF264D243A}">
      <dgm:prSet phldrT="[Texto]"/>
      <dgm:spPr/>
      <dgm:t>
        <a:bodyPr/>
        <a:lstStyle/>
        <a:p>
          <a:r>
            <a:rPr lang="es-ES"/>
            <a:t>Los contratos derivados necesarios para la ejecución y atención del Patrimonio Autónomo tales como (vigilancia, mantenimiento, entre otros), estarán a cargo de los recursos administrados</a:t>
          </a:r>
          <a:endParaRPr lang="es-CO" dirty="0"/>
        </a:p>
      </dgm:t>
    </dgm:pt>
    <dgm:pt modelId="{8D1D1DA6-1D0E-4D08-8AAB-524273AD5180}" type="parTrans" cxnId="{864E58D4-BE8F-41A0-B455-5A025DEBFE0C}">
      <dgm:prSet/>
      <dgm:spPr/>
      <dgm:t>
        <a:bodyPr/>
        <a:lstStyle/>
        <a:p>
          <a:endParaRPr lang="es-CO"/>
        </a:p>
      </dgm:t>
    </dgm:pt>
    <dgm:pt modelId="{C9C5E5C9-B738-460D-A7FC-CBD2F695CD63}" type="sibTrans" cxnId="{864E58D4-BE8F-41A0-B455-5A025DEBFE0C}">
      <dgm:prSet/>
      <dgm:spPr/>
      <dgm:t>
        <a:bodyPr/>
        <a:lstStyle/>
        <a:p>
          <a:endParaRPr lang="es-CO"/>
        </a:p>
      </dgm:t>
    </dgm:pt>
    <dgm:pt modelId="{F8E432D5-E7CB-44B7-BE57-D2C04624C130}">
      <dgm:prSet phldrT="[Texto]"/>
      <dgm:spPr/>
      <dgm:t>
        <a:bodyPr/>
        <a:lstStyle/>
        <a:p>
          <a:r>
            <a:rPr lang="es-ES" dirty="0"/>
            <a:t>Hoy en día no tienen tarifas estándar para estas actividades</a:t>
          </a:r>
          <a:endParaRPr lang="es-CO" dirty="0"/>
        </a:p>
      </dgm:t>
    </dgm:pt>
    <dgm:pt modelId="{DDA89191-8D8D-43D9-944F-A08F523A6E40}" type="parTrans" cxnId="{45501936-884A-4CBA-A697-F7BF1F65FDC4}">
      <dgm:prSet/>
      <dgm:spPr/>
      <dgm:t>
        <a:bodyPr/>
        <a:lstStyle/>
        <a:p>
          <a:endParaRPr lang="es-CO"/>
        </a:p>
      </dgm:t>
    </dgm:pt>
    <dgm:pt modelId="{E45F3D45-95E2-4B87-AF6E-84231E3BAF58}" type="sibTrans" cxnId="{45501936-884A-4CBA-A697-F7BF1F65FDC4}">
      <dgm:prSet/>
      <dgm:spPr/>
      <dgm:t>
        <a:bodyPr/>
        <a:lstStyle/>
        <a:p>
          <a:endParaRPr lang="es-CO"/>
        </a:p>
      </dgm:t>
    </dgm:pt>
    <dgm:pt modelId="{3133AFA4-B3FF-4545-B312-934B62CBF6EA}">
      <dgm:prSet phldrT="[Texto]"/>
      <dgm:spPr/>
      <dgm:t>
        <a:bodyPr/>
        <a:lstStyle/>
        <a:p>
          <a:r>
            <a:rPr lang="es-ES"/>
            <a:t>Se manejarían como gastos reembolsables</a:t>
          </a:r>
          <a:endParaRPr lang="es-CO" dirty="0"/>
        </a:p>
      </dgm:t>
    </dgm:pt>
    <dgm:pt modelId="{ABCA1F7D-E278-480E-8125-48AFF0AB8521}" type="parTrans" cxnId="{458D9B57-3148-41A7-97F4-921D09910717}">
      <dgm:prSet/>
      <dgm:spPr/>
      <dgm:t>
        <a:bodyPr/>
        <a:lstStyle/>
        <a:p>
          <a:endParaRPr lang="es-CO"/>
        </a:p>
      </dgm:t>
    </dgm:pt>
    <dgm:pt modelId="{320334C9-398B-4952-B493-BD7CDEB2FFDB}" type="sibTrans" cxnId="{458D9B57-3148-41A7-97F4-921D09910717}">
      <dgm:prSet/>
      <dgm:spPr/>
      <dgm:t>
        <a:bodyPr/>
        <a:lstStyle/>
        <a:p>
          <a:endParaRPr lang="es-CO"/>
        </a:p>
      </dgm:t>
    </dgm:pt>
    <dgm:pt modelId="{17CC2F4E-BE8F-4998-9191-6AAFD2DF08DB}">
      <dgm:prSet phldrT="[Texto]"/>
      <dgm:spPr/>
      <dgm:t>
        <a:bodyPr/>
        <a:lstStyle/>
        <a:p>
          <a:r>
            <a:rPr lang="es-ES"/>
            <a:t>Entienden que estas actividades están a cargo de SAE </a:t>
          </a:r>
          <a:endParaRPr lang="es-CO" dirty="0"/>
        </a:p>
      </dgm:t>
    </dgm:pt>
    <dgm:pt modelId="{F62E85B4-BB32-4B9F-88E7-3C8F114DA4F3}" type="parTrans" cxnId="{35FCD46C-45DE-4DA2-A137-CFEF243C2C18}">
      <dgm:prSet/>
      <dgm:spPr/>
      <dgm:t>
        <a:bodyPr/>
        <a:lstStyle/>
        <a:p>
          <a:endParaRPr lang="es-CO"/>
        </a:p>
      </dgm:t>
    </dgm:pt>
    <dgm:pt modelId="{927EE9BA-9F35-4905-9075-51E1A15BF34C}" type="sibTrans" cxnId="{35FCD46C-45DE-4DA2-A137-CFEF243C2C18}">
      <dgm:prSet/>
      <dgm:spPr/>
      <dgm:t>
        <a:bodyPr/>
        <a:lstStyle/>
        <a:p>
          <a:endParaRPr lang="es-CO"/>
        </a:p>
      </dgm:t>
    </dgm:pt>
    <dgm:pt modelId="{622A1350-EA70-4E00-9DE9-5B38D288F891}" type="pres">
      <dgm:prSet presAssocID="{92AF7180-3D90-453F-A87B-C5EF4F55AB6F}" presName="linearFlow" presStyleCnt="0">
        <dgm:presLayoutVars>
          <dgm:dir/>
          <dgm:animLvl val="lvl"/>
          <dgm:resizeHandles/>
        </dgm:presLayoutVars>
      </dgm:prSet>
      <dgm:spPr/>
    </dgm:pt>
    <dgm:pt modelId="{C2AFB067-0E8C-48AC-A813-013000F9EA14}" type="pres">
      <dgm:prSet presAssocID="{1D9D21F0-7C98-4E54-930F-788F2606AE42}" presName="compositeNode" presStyleCnt="0">
        <dgm:presLayoutVars>
          <dgm:bulletEnabled val="1"/>
        </dgm:presLayoutVars>
      </dgm:prSet>
      <dgm:spPr/>
    </dgm:pt>
    <dgm:pt modelId="{66205EF8-175B-4429-A740-7508C33A4BF8}" type="pres">
      <dgm:prSet presAssocID="{1D9D21F0-7C98-4E54-930F-788F2606AE42}" presName="image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9D9A0B61-983C-49DC-85A5-CEDF854562D0}" type="pres">
      <dgm:prSet presAssocID="{1D9D21F0-7C98-4E54-930F-788F2606AE42}" presName="childNode" presStyleLbl="node1" presStyleIdx="0" presStyleCnt="3">
        <dgm:presLayoutVars>
          <dgm:bulletEnabled val="1"/>
        </dgm:presLayoutVars>
      </dgm:prSet>
      <dgm:spPr/>
    </dgm:pt>
    <dgm:pt modelId="{33E10641-69A8-48D0-B912-5D6B55B6A304}" type="pres">
      <dgm:prSet presAssocID="{1D9D21F0-7C98-4E54-930F-788F2606AE42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04B1D09C-A516-4144-BB31-43E6C90F2E1F}" type="pres">
      <dgm:prSet presAssocID="{B81774A9-BF1D-4185-9F43-FB2664656668}" presName="sibTrans" presStyleCnt="0"/>
      <dgm:spPr/>
    </dgm:pt>
    <dgm:pt modelId="{FC58BCFA-7FCE-4D91-AF62-E48547291E28}" type="pres">
      <dgm:prSet presAssocID="{21D24255-43E8-4F5D-AA11-8F6848C343C9}" presName="compositeNode" presStyleCnt="0">
        <dgm:presLayoutVars>
          <dgm:bulletEnabled val="1"/>
        </dgm:presLayoutVars>
      </dgm:prSet>
      <dgm:spPr/>
    </dgm:pt>
    <dgm:pt modelId="{CBFA9159-05ED-4967-A627-834D7D4D64CD}" type="pres">
      <dgm:prSet presAssocID="{21D24255-43E8-4F5D-AA11-8F6848C343C9}" presName="image" presStyleLbl="fgImgPlace1" presStyleIdx="1" presStyleCnt="3" custLinFactNeighborY="861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6793D3C-97E8-40C6-9257-DA50309814C6}" type="pres">
      <dgm:prSet presAssocID="{21D24255-43E8-4F5D-AA11-8F6848C343C9}" presName="childNode" presStyleLbl="node1" presStyleIdx="1" presStyleCnt="3">
        <dgm:presLayoutVars>
          <dgm:bulletEnabled val="1"/>
        </dgm:presLayoutVars>
      </dgm:prSet>
      <dgm:spPr/>
    </dgm:pt>
    <dgm:pt modelId="{20432EED-3CED-4B0B-9EDB-0F6970E21491}" type="pres">
      <dgm:prSet presAssocID="{21D24255-43E8-4F5D-AA11-8F6848C343C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74CE90AA-73A5-41F2-98A4-5EE3310E705E}" type="pres">
      <dgm:prSet presAssocID="{471CBF77-683E-4CCD-BCF0-502B68B78489}" presName="sibTrans" presStyleCnt="0"/>
      <dgm:spPr/>
    </dgm:pt>
    <dgm:pt modelId="{5389715A-D873-4EA6-AF92-ABBB37F178CA}" type="pres">
      <dgm:prSet presAssocID="{380430E4-A93F-42B9-9A1B-C135E5E37F8C}" presName="compositeNode" presStyleCnt="0">
        <dgm:presLayoutVars>
          <dgm:bulletEnabled val="1"/>
        </dgm:presLayoutVars>
      </dgm:prSet>
      <dgm:spPr/>
    </dgm:pt>
    <dgm:pt modelId="{0B655FE9-0CDF-4F8F-9388-B0765B55625F}" type="pres">
      <dgm:prSet presAssocID="{380430E4-A93F-42B9-9A1B-C135E5E37F8C}" presName="image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35B8668-3B01-4B15-856F-A141B2B6DF53}" type="pres">
      <dgm:prSet presAssocID="{380430E4-A93F-42B9-9A1B-C135E5E37F8C}" presName="childNode" presStyleLbl="node1" presStyleIdx="2" presStyleCnt="3" custScaleX="98573">
        <dgm:presLayoutVars>
          <dgm:bulletEnabled val="1"/>
        </dgm:presLayoutVars>
      </dgm:prSet>
      <dgm:spPr/>
    </dgm:pt>
    <dgm:pt modelId="{4B32DF87-7518-44F3-969B-86108FFEE5D9}" type="pres">
      <dgm:prSet presAssocID="{380430E4-A93F-42B9-9A1B-C135E5E37F8C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024F6013-024C-42A0-B0CC-3BF2009BA564}" srcId="{1D9D21F0-7C98-4E54-930F-788F2606AE42}" destId="{AC27AA94-E22A-4643-87D9-D82D87998F30}" srcOrd="0" destOrd="0" parTransId="{83C872F5-CAF2-45E5-B45C-FE80D47E39C2}" sibTransId="{0AAE5C17-B643-4925-B282-D2782F936D7C}"/>
    <dgm:cxn modelId="{FF5EE11B-F3D8-4440-84A9-9CD63FAA6203}" type="presOf" srcId="{1F769CE8-E7C8-4494-8F70-3E2AB9B49227}" destId="{9D9A0B61-983C-49DC-85A5-CEDF854562D0}" srcOrd="0" destOrd="1" presId="urn:microsoft.com/office/officeart/2005/8/layout/hList2"/>
    <dgm:cxn modelId="{57A64728-E405-479B-B0CF-4ACF101747A5}" type="presOf" srcId="{114D9C7A-B14E-41D1-9D09-06FF264D243A}" destId="{135B8668-3B01-4B15-856F-A141B2B6DF53}" srcOrd="0" destOrd="1" presId="urn:microsoft.com/office/officeart/2005/8/layout/hList2"/>
    <dgm:cxn modelId="{0F1A3735-A306-44EB-9C9C-DC90B2A654CA}" type="presOf" srcId="{F15E01E4-191E-4F38-8EC6-CC6169DF624C}" destId="{46793D3C-97E8-40C6-9257-DA50309814C6}" srcOrd="0" destOrd="1" presId="urn:microsoft.com/office/officeart/2005/8/layout/hList2"/>
    <dgm:cxn modelId="{45501936-884A-4CBA-A697-F7BF1F65FDC4}" srcId="{21D24255-43E8-4F5D-AA11-8F6848C343C9}" destId="{F8E432D5-E7CB-44B7-BE57-D2C04624C130}" srcOrd="2" destOrd="0" parTransId="{DDA89191-8D8D-43D9-944F-A08F523A6E40}" sibTransId="{E45F3D45-95E2-4B87-AF6E-84231E3BAF58}"/>
    <dgm:cxn modelId="{C7D6273B-9198-482F-B956-607373A66C33}" srcId="{92AF7180-3D90-453F-A87B-C5EF4F55AB6F}" destId="{21D24255-43E8-4F5D-AA11-8F6848C343C9}" srcOrd="1" destOrd="0" parTransId="{0FCE03AB-9574-4E5A-9A28-1351F74774B2}" sibTransId="{471CBF77-683E-4CCD-BCF0-502B68B78489}"/>
    <dgm:cxn modelId="{C1811E3C-022C-4D0B-ABBF-6ADB22F7C318}" type="presOf" srcId="{4A0B0A16-B1E9-4B13-95EE-51839E31A65A}" destId="{135B8668-3B01-4B15-856F-A141B2B6DF53}" srcOrd="0" destOrd="0" presId="urn:microsoft.com/office/officeart/2005/8/layout/hList2"/>
    <dgm:cxn modelId="{C33ABB61-2BEC-40CE-882F-F5086275E6E1}" type="presOf" srcId="{260DFA46-FDB6-41CC-89A4-E259CA7CCBAA}" destId="{46793D3C-97E8-40C6-9257-DA50309814C6}" srcOrd="0" destOrd="0" presId="urn:microsoft.com/office/officeart/2005/8/layout/hList2"/>
    <dgm:cxn modelId="{E5D71E68-7955-40A4-A640-0F6F0B60F0F1}" type="presOf" srcId="{3133AFA4-B3FF-4545-B312-934B62CBF6EA}" destId="{9D9A0B61-983C-49DC-85A5-CEDF854562D0}" srcOrd="0" destOrd="2" presId="urn:microsoft.com/office/officeart/2005/8/layout/hList2"/>
    <dgm:cxn modelId="{35FCD46C-45DE-4DA2-A137-CFEF243C2C18}" srcId="{21D24255-43E8-4F5D-AA11-8F6848C343C9}" destId="{17CC2F4E-BE8F-4998-9191-6AAFD2DF08DB}" srcOrd="3" destOrd="0" parTransId="{F62E85B4-BB32-4B9F-88E7-3C8F114DA4F3}" sibTransId="{927EE9BA-9F35-4905-9075-51E1A15BF34C}"/>
    <dgm:cxn modelId="{21A8DB53-6238-4915-9340-92D8ACAE5C24}" srcId="{380430E4-A93F-42B9-9A1B-C135E5E37F8C}" destId="{4A0B0A16-B1E9-4B13-95EE-51839E31A65A}" srcOrd="0" destOrd="0" parTransId="{0E4E3127-5D3C-4CF3-BAF2-8750BDE906CC}" sibTransId="{1AB2B928-8153-405D-B99C-F0200718567F}"/>
    <dgm:cxn modelId="{A5A65854-F769-4AB4-A6E8-733E49974CA1}" srcId="{92AF7180-3D90-453F-A87B-C5EF4F55AB6F}" destId="{1D9D21F0-7C98-4E54-930F-788F2606AE42}" srcOrd="0" destOrd="0" parTransId="{97FFCE4B-DE1A-45C4-86B3-1C3511DDF8A2}" sibTransId="{B81774A9-BF1D-4185-9F43-FB2664656668}"/>
    <dgm:cxn modelId="{458D9B57-3148-41A7-97F4-921D09910717}" srcId="{1D9D21F0-7C98-4E54-930F-788F2606AE42}" destId="{3133AFA4-B3FF-4545-B312-934B62CBF6EA}" srcOrd="2" destOrd="0" parTransId="{ABCA1F7D-E278-480E-8125-48AFF0AB8521}" sibTransId="{320334C9-398B-4952-B493-BD7CDEB2FFDB}"/>
    <dgm:cxn modelId="{EB8BE777-99A6-4A6A-9EB1-FD817B1C61A3}" srcId="{21D24255-43E8-4F5D-AA11-8F6848C343C9}" destId="{260DFA46-FDB6-41CC-89A4-E259CA7CCBAA}" srcOrd="0" destOrd="0" parTransId="{036E6519-B73D-4E37-9FCD-BFD66559DA5B}" sibTransId="{648DA71E-A640-484B-AD86-B336FEFF8344}"/>
    <dgm:cxn modelId="{930E5158-5859-465C-BB84-88897479ED3E}" type="presOf" srcId="{1D9D21F0-7C98-4E54-930F-788F2606AE42}" destId="{33E10641-69A8-48D0-B912-5D6B55B6A304}" srcOrd="0" destOrd="0" presId="urn:microsoft.com/office/officeart/2005/8/layout/hList2"/>
    <dgm:cxn modelId="{47E9B486-271D-42BB-834F-E2336070709F}" type="presOf" srcId="{17CC2F4E-BE8F-4998-9191-6AAFD2DF08DB}" destId="{46793D3C-97E8-40C6-9257-DA50309814C6}" srcOrd="0" destOrd="3" presId="urn:microsoft.com/office/officeart/2005/8/layout/hList2"/>
    <dgm:cxn modelId="{94C710AF-4BC5-47F0-9CC6-F821DF747BFC}" srcId="{92AF7180-3D90-453F-A87B-C5EF4F55AB6F}" destId="{380430E4-A93F-42B9-9A1B-C135E5E37F8C}" srcOrd="2" destOrd="0" parTransId="{036FBE30-668B-4922-B45E-7705FDC72F0E}" sibTransId="{B0C67A2F-BC43-45F3-A2CD-285BC20EB7E2}"/>
    <dgm:cxn modelId="{4FA484C1-1F3D-48BD-B421-0C7600C9E208}" type="presOf" srcId="{AC27AA94-E22A-4643-87D9-D82D87998F30}" destId="{9D9A0B61-983C-49DC-85A5-CEDF854562D0}" srcOrd="0" destOrd="0" presId="urn:microsoft.com/office/officeart/2005/8/layout/hList2"/>
    <dgm:cxn modelId="{FF2007C3-390B-4392-9E49-56EFC6AFC693}" type="presOf" srcId="{380430E4-A93F-42B9-9A1B-C135E5E37F8C}" destId="{4B32DF87-7518-44F3-969B-86108FFEE5D9}" srcOrd="0" destOrd="0" presId="urn:microsoft.com/office/officeart/2005/8/layout/hList2"/>
    <dgm:cxn modelId="{864E58D4-BE8F-41A0-B455-5A025DEBFE0C}" srcId="{380430E4-A93F-42B9-9A1B-C135E5E37F8C}" destId="{114D9C7A-B14E-41D1-9D09-06FF264D243A}" srcOrd="1" destOrd="0" parTransId="{8D1D1DA6-1D0E-4D08-8AAB-524273AD5180}" sibTransId="{C9C5E5C9-B738-460D-A7FC-CBD2F695CD63}"/>
    <dgm:cxn modelId="{89299BDB-34D3-414A-A5DE-630BD81D3D32}" type="presOf" srcId="{F8E432D5-E7CB-44B7-BE57-D2C04624C130}" destId="{46793D3C-97E8-40C6-9257-DA50309814C6}" srcOrd="0" destOrd="2" presId="urn:microsoft.com/office/officeart/2005/8/layout/hList2"/>
    <dgm:cxn modelId="{B3730DDE-FDE2-4D65-B761-7A2641E76D88}" type="presOf" srcId="{21D24255-43E8-4F5D-AA11-8F6848C343C9}" destId="{20432EED-3CED-4B0B-9EDB-0F6970E21491}" srcOrd="0" destOrd="0" presId="urn:microsoft.com/office/officeart/2005/8/layout/hList2"/>
    <dgm:cxn modelId="{59C96FE5-AA1A-49ED-9DE4-23DF277359C6}" srcId="{21D24255-43E8-4F5D-AA11-8F6848C343C9}" destId="{F15E01E4-191E-4F38-8EC6-CC6169DF624C}" srcOrd="1" destOrd="0" parTransId="{1F4E1948-1635-475C-8C9E-1868FAC0168E}" sibTransId="{31F6DEC2-DC36-4D3F-A31B-E196F1220215}"/>
    <dgm:cxn modelId="{378A01EB-EBB3-441F-A9EA-91D9FF63F87A}" srcId="{1D9D21F0-7C98-4E54-930F-788F2606AE42}" destId="{1F769CE8-E7C8-4494-8F70-3E2AB9B49227}" srcOrd="1" destOrd="0" parTransId="{E5A8CA7C-DD02-4A1B-99BD-9E77BBF82D96}" sibTransId="{7DE67962-DC4C-41CA-9FDF-5D6D185761A1}"/>
    <dgm:cxn modelId="{7223C6F2-EACE-4952-8A44-7774E9CED239}" type="presOf" srcId="{92AF7180-3D90-453F-A87B-C5EF4F55AB6F}" destId="{622A1350-EA70-4E00-9DE9-5B38D288F891}" srcOrd="0" destOrd="0" presId="urn:microsoft.com/office/officeart/2005/8/layout/hList2"/>
    <dgm:cxn modelId="{073283D6-471D-4505-88BB-CE9C901DEF7F}" type="presParOf" srcId="{622A1350-EA70-4E00-9DE9-5B38D288F891}" destId="{C2AFB067-0E8C-48AC-A813-013000F9EA14}" srcOrd="0" destOrd="0" presId="urn:microsoft.com/office/officeart/2005/8/layout/hList2"/>
    <dgm:cxn modelId="{390C75C6-66E9-4425-9C63-24F9B7AB8115}" type="presParOf" srcId="{C2AFB067-0E8C-48AC-A813-013000F9EA14}" destId="{66205EF8-175B-4429-A740-7508C33A4BF8}" srcOrd="0" destOrd="0" presId="urn:microsoft.com/office/officeart/2005/8/layout/hList2"/>
    <dgm:cxn modelId="{660A0AC2-9E83-4B96-89FD-F81FDB673F1B}" type="presParOf" srcId="{C2AFB067-0E8C-48AC-A813-013000F9EA14}" destId="{9D9A0B61-983C-49DC-85A5-CEDF854562D0}" srcOrd="1" destOrd="0" presId="urn:microsoft.com/office/officeart/2005/8/layout/hList2"/>
    <dgm:cxn modelId="{130593F4-BA3C-4FDB-83C3-58E045CB2EB1}" type="presParOf" srcId="{C2AFB067-0E8C-48AC-A813-013000F9EA14}" destId="{33E10641-69A8-48D0-B912-5D6B55B6A304}" srcOrd="2" destOrd="0" presId="urn:microsoft.com/office/officeart/2005/8/layout/hList2"/>
    <dgm:cxn modelId="{54F0EEDE-DC41-4666-9E66-F95DBDD7BA4F}" type="presParOf" srcId="{622A1350-EA70-4E00-9DE9-5B38D288F891}" destId="{04B1D09C-A516-4144-BB31-43E6C90F2E1F}" srcOrd="1" destOrd="0" presId="urn:microsoft.com/office/officeart/2005/8/layout/hList2"/>
    <dgm:cxn modelId="{2CD67232-EA47-4062-A7A9-ADD2D8785F7C}" type="presParOf" srcId="{622A1350-EA70-4E00-9DE9-5B38D288F891}" destId="{FC58BCFA-7FCE-4D91-AF62-E48547291E28}" srcOrd="2" destOrd="0" presId="urn:microsoft.com/office/officeart/2005/8/layout/hList2"/>
    <dgm:cxn modelId="{93C111E5-F6DF-499D-AFAD-FC01A961D1B5}" type="presParOf" srcId="{FC58BCFA-7FCE-4D91-AF62-E48547291E28}" destId="{CBFA9159-05ED-4967-A627-834D7D4D64CD}" srcOrd="0" destOrd="0" presId="urn:microsoft.com/office/officeart/2005/8/layout/hList2"/>
    <dgm:cxn modelId="{5241F573-E4FD-48F1-A041-437B99692A5A}" type="presParOf" srcId="{FC58BCFA-7FCE-4D91-AF62-E48547291E28}" destId="{46793D3C-97E8-40C6-9257-DA50309814C6}" srcOrd="1" destOrd="0" presId="urn:microsoft.com/office/officeart/2005/8/layout/hList2"/>
    <dgm:cxn modelId="{ACAE2343-D165-47B7-B611-56C362EB0630}" type="presParOf" srcId="{FC58BCFA-7FCE-4D91-AF62-E48547291E28}" destId="{20432EED-3CED-4B0B-9EDB-0F6970E21491}" srcOrd="2" destOrd="0" presId="urn:microsoft.com/office/officeart/2005/8/layout/hList2"/>
    <dgm:cxn modelId="{D11EC07B-9754-4BA3-B34C-702D74417169}" type="presParOf" srcId="{622A1350-EA70-4E00-9DE9-5B38D288F891}" destId="{74CE90AA-73A5-41F2-98A4-5EE3310E705E}" srcOrd="3" destOrd="0" presId="urn:microsoft.com/office/officeart/2005/8/layout/hList2"/>
    <dgm:cxn modelId="{A5288CFA-528D-4787-95CB-30EEDD238389}" type="presParOf" srcId="{622A1350-EA70-4E00-9DE9-5B38D288F891}" destId="{5389715A-D873-4EA6-AF92-ABBB37F178CA}" srcOrd="4" destOrd="0" presId="urn:microsoft.com/office/officeart/2005/8/layout/hList2"/>
    <dgm:cxn modelId="{6A3CDEEE-FFDC-48BD-A4A5-6734DBEC30F6}" type="presParOf" srcId="{5389715A-D873-4EA6-AF92-ABBB37F178CA}" destId="{0B655FE9-0CDF-4F8F-9388-B0765B55625F}" srcOrd="0" destOrd="0" presId="urn:microsoft.com/office/officeart/2005/8/layout/hList2"/>
    <dgm:cxn modelId="{E2C846BD-4B31-42D0-914E-FFE004A90D67}" type="presParOf" srcId="{5389715A-D873-4EA6-AF92-ABBB37F178CA}" destId="{135B8668-3B01-4B15-856F-A141B2B6DF53}" srcOrd="1" destOrd="0" presId="urn:microsoft.com/office/officeart/2005/8/layout/hList2"/>
    <dgm:cxn modelId="{8880C6F8-347D-4191-8D70-598031760BDC}" type="presParOf" srcId="{5389715A-D873-4EA6-AF92-ABBB37F178CA}" destId="{4B32DF87-7518-44F3-969B-86108FFEE5D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63B91-4D43-43F1-853C-262EC4007631}">
      <dsp:nvSpPr>
        <dsp:cNvPr id="0" name=""/>
        <dsp:cNvSpPr/>
      </dsp:nvSpPr>
      <dsp:spPr>
        <a:xfrm>
          <a:off x="170220" y="408614"/>
          <a:ext cx="3999146" cy="12497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6486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2"/>
            </a:buClr>
            <a:buNone/>
          </a:pPr>
          <a:r>
            <a:rPr lang="es-ES" sz="1400" kern="1200" dirty="0">
              <a:latin typeface="Lato bold"/>
              <a:cs typeface="Lato bold"/>
            </a:rPr>
            <a:t>Transferencia por parte de SAE S.A.S, de la titularidad de todos y cada uno de los bienes y recursos entregados por parte de los ex integrantes de las FARC-EP.</a:t>
          </a:r>
          <a:endParaRPr lang="es-ES" sz="1400" kern="1200" dirty="0"/>
        </a:p>
      </dsp:txBody>
      <dsp:txXfrm>
        <a:off x="170220" y="408614"/>
        <a:ext cx="3999146" cy="1249733"/>
      </dsp:txXfrm>
    </dsp:sp>
    <dsp:sp modelId="{2F7245E0-D506-41AF-A463-E333027919D0}">
      <dsp:nvSpPr>
        <dsp:cNvPr id="0" name=""/>
        <dsp:cNvSpPr/>
      </dsp:nvSpPr>
      <dsp:spPr>
        <a:xfrm>
          <a:off x="3589" y="228097"/>
          <a:ext cx="874813" cy="13122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3DCAE-FAB8-481F-B07C-727BF4CA7EFE}">
      <dsp:nvSpPr>
        <dsp:cNvPr id="0" name=""/>
        <dsp:cNvSpPr/>
      </dsp:nvSpPr>
      <dsp:spPr>
        <a:xfrm>
          <a:off x="4580275" y="408614"/>
          <a:ext cx="3999146" cy="12497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6486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2"/>
            </a:buClr>
            <a:buNone/>
          </a:pPr>
          <a:r>
            <a:rPr lang="es-ES" sz="1400" kern="1200" dirty="0">
              <a:latin typeface="Lato bold"/>
              <a:cs typeface="Lato bold"/>
            </a:rPr>
            <a:t>Registro de los bienes y recursos líquidos transferidos al patrimonio autónomo, los recursos obtenidos de la productividad de los mismos y los pagos realizados.</a:t>
          </a:r>
          <a:r>
            <a:rPr lang="es-ES_tradnl" sz="1400" kern="1200" dirty="0">
              <a:latin typeface="Lato bold"/>
              <a:cs typeface="Lato bold"/>
            </a:rPr>
            <a:t> </a:t>
          </a:r>
          <a:endParaRPr lang="es-ES" sz="1400" kern="1200" dirty="0"/>
        </a:p>
      </dsp:txBody>
      <dsp:txXfrm>
        <a:off x="4580275" y="408614"/>
        <a:ext cx="3999146" cy="1249733"/>
      </dsp:txXfrm>
    </dsp:sp>
    <dsp:sp modelId="{0A0B41BB-EB03-491A-8119-5340F1521C29}">
      <dsp:nvSpPr>
        <dsp:cNvPr id="0" name=""/>
        <dsp:cNvSpPr/>
      </dsp:nvSpPr>
      <dsp:spPr>
        <a:xfrm>
          <a:off x="4413644" y="228097"/>
          <a:ext cx="874813" cy="13122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23BAD-327D-4BA5-B887-40F7B458F94A}">
      <dsp:nvSpPr>
        <dsp:cNvPr id="0" name=""/>
        <dsp:cNvSpPr/>
      </dsp:nvSpPr>
      <dsp:spPr>
        <a:xfrm>
          <a:off x="170220" y="1981889"/>
          <a:ext cx="3999146" cy="12497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6486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2"/>
            </a:buClr>
            <a:buNone/>
          </a:pPr>
          <a:r>
            <a:rPr lang="es-ES" sz="1400" kern="1200" dirty="0">
              <a:latin typeface="Lato bold"/>
              <a:cs typeface="Lato bold"/>
            </a:rPr>
            <a:t>Verificación del acto administrativo por medio del cual se ordena el pago respectivo.</a:t>
          </a:r>
          <a:r>
            <a:rPr lang="es-ES_tradnl" sz="1400" kern="1200" dirty="0">
              <a:latin typeface="Lato bold"/>
              <a:cs typeface="Lato bold"/>
            </a:rPr>
            <a:t> </a:t>
          </a:r>
          <a:endParaRPr lang="es-ES" sz="1400" kern="1200" dirty="0"/>
        </a:p>
      </dsp:txBody>
      <dsp:txXfrm>
        <a:off x="170220" y="1981889"/>
        <a:ext cx="3999146" cy="1249733"/>
      </dsp:txXfrm>
    </dsp:sp>
    <dsp:sp modelId="{950802C1-52DD-4321-AEF7-500747C116B5}">
      <dsp:nvSpPr>
        <dsp:cNvPr id="0" name=""/>
        <dsp:cNvSpPr/>
      </dsp:nvSpPr>
      <dsp:spPr>
        <a:xfrm>
          <a:off x="3589" y="1801372"/>
          <a:ext cx="874813" cy="13122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BDB47E-D483-4CC0-B290-D8F8BDDEE82F}">
      <dsp:nvSpPr>
        <dsp:cNvPr id="0" name=""/>
        <dsp:cNvSpPr/>
      </dsp:nvSpPr>
      <dsp:spPr>
        <a:xfrm>
          <a:off x="4580275" y="1981889"/>
          <a:ext cx="3999146" cy="12497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6486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latin typeface="Lato bold"/>
              <a:cs typeface="Lato bold"/>
            </a:rPr>
            <a:t>Pago a las víctimas por parte de la Fiduciaria en cumplimiento de las instrucciones dadas por la entidad beneficiaria.</a:t>
          </a:r>
          <a:endParaRPr lang="es-ES" sz="1400" kern="1200" dirty="0">
            <a:latin typeface="Lato bold"/>
            <a:cs typeface="Lato bold"/>
          </a:endParaRPr>
        </a:p>
      </dsp:txBody>
      <dsp:txXfrm>
        <a:off x="4580275" y="1981889"/>
        <a:ext cx="3999146" cy="1249733"/>
      </dsp:txXfrm>
    </dsp:sp>
    <dsp:sp modelId="{EFF352FE-CD4F-4E21-BBBE-757C3479163C}">
      <dsp:nvSpPr>
        <dsp:cNvPr id="0" name=""/>
        <dsp:cNvSpPr/>
      </dsp:nvSpPr>
      <dsp:spPr>
        <a:xfrm>
          <a:off x="4413644" y="1801372"/>
          <a:ext cx="874813" cy="13122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E59EF-6616-4591-9F99-7E8717E1111A}">
      <dsp:nvSpPr>
        <dsp:cNvPr id="0" name=""/>
        <dsp:cNvSpPr/>
      </dsp:nvSpPr>
      <dsp:spPr>
        <a:xfrm>
          <a:off x="2375247" y="3504376"/>
          <a:ext cx="3999146" cy="12497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6486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2"/>
            </a:buClr>
            <a:buNone/>
          </a:pPr>
          <a:r>
            <a:rPr lang="es-ES" sz="1400" kern="1200" dirty="0">
              <a:latin typeface="Lato bold"/>
              <a:cs typeface="Lato bold"/>
            </a:rPr>
            <a:t>Administración e inversión de los recursos líquidos.</a:t>
          </a:r>
          <a:r>
            <a:rPr lang="es-ES_tradnl" sz="1400" kern="1200" dirty="0">
              <a:latin typeface="Lato bold"/>
              <a:cs typeface="Lato bold"/>
            </a:rPr>
            <a:t> </a:t>
          </a:r>
          <a:endParaRPr lang="es-ES" sz="1400" kern="1200" dirty="0"/>
        </a:p>
      </dsp:txBody>
      <dsp:txXfrm>
        <a:off x="2375247" y="3504376"/>
        <a:ext cx="3999146" cy="1249733"/>
      </dsp:txXfrm>
    </dsp:sp>
    <dsp:sp modelId="{BFE43DC5-1A11-4FE0-A867-7F7515369988}">
      <dsp:nvSpPr>
        <dsp:cNvPr id="0" name=""/>
        <dsp:cNvSpPr/>
      </dsp:nvSpPr>
      <dsp:spPr>
        <a:xfrm>
          <a:off x="2208616" y="3374648"/>
          <a:ext cx="874813" cy="13122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32000-F1F9-42F7-A47C-714F4CC0B172}">
      <dsp:nvSpPr>
        <dsp:cNvPr id="0" name=""/>
        <dsp:cNvSpPr/>
      </dsp:nvSpPr>
      <dsp:spPr>
        <a:xfrm>
          <a:off x="0" y="8859"/>
          <a:ext cx="7267793" cy="6955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Duración del contrato</a:t>
          </a:r>
        </a:p>
      </dsp:txBody>
      <dsp:txXfrm>
        <a:off x="33955" y="42814"/>
        <a:ext cx="7199883" cy="627655"/>
      </dsp:txXfrm>
    </dsp:sp>
    <dsp:sp modelId="{51F954AC-8215-4F3F-8A0A-A2B9F568F297}">
      <dsp:nvSpPr>
        <dsp:cNvPr id="0" name=""/>
        <dsp:cNvSpPr/>
      </dsp:nvSpPr>
      <dsp:spPr>
        <a:xfrm>
          <a:off x="0" y="704424"/>
          <a:ext cx="7267793" cy="48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752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300" kern="1200" dirty="0"/>
            <a:t>Un año desde la suscripción del acta de inicio</a:t>
          </a:r>
        </a:p>
      </dsp:txBody>
      <dsp:txXfrm>
        <a:off x="0" y="704424"/>
        <a:ext cx="7267793" cy="480240"/>
      </dsp:txXfrm>
    </dsp:sp>
    <dsp:sp modelId="{7921CD43-9ED9-41ED-89CD-B737EF0A40BA}">
      <dsp:nvSpPr>
        <dsp:cNvPr id="0" name=""/>
        <dsp:cNvSpPr/>
      </dsp:nvSpPr>
      <dsp:spPr>
        <a:xfrm>
          <a:off x="0" y="1184664"/>
          <a:ext cx="7267793" cy="695565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Lugar de ejecución</a:t>
          </a:r>
        </a:p>
      </dsp:txBody>
      <dsp:txXfrm>
        <a:off x="33955" y="1218619"/>
        <a:ext cx="7199883" cy="627655"/>
      </dsp:txXfrm>
    </dsp:sp>
    <dsp:sp modelId="{FA64CE43-60F0-4FE1-A1AD-59EA62C73EDB}">
      <dsp:nvSpPr>
        <dsp:cNvPr id="0" name=""/>
        <dsp:cNvSpPr/>
      </dsp:nvSpPr>
      <dsp:spPr>
        <a:xfrm>
          <a:off x="0" y="1880230"/>
          <a:ext cx="7267793" cy="795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752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300" kern="1200" dirty="0"/>
            <a:t>Actividad administrativa: Bogotá D.C.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300" kern="1200" dirty="0"/>
            <a:t>Pagos a víctimas: Territorio nacional</a:t>
          </a:r>
        </a:p>
      </dsp:txBody>
      <dsp:txXfrm>
        <a:off x="0" y="1880230"/>
        <a:ext cx="7267793" cy="795397"/>
      </dsp:txXfrm>
    </dsp:sp>
    <dsp:sp modelId="{C7C54FC8-42C5-4DDB-B851-99DD095D2D5B}">
      <dsp:nvSpPr>
        <dsp:cNvPr id="0" name=""/>
        <dsp:cNvSpPr/>
      </dsp:nvSpPr>
      <dsp:spPr>
        <a:xfrm>
          <a:off x="0" y="2675627"/>
          <a:ext cx="7267793" cy="69556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Comisión Fiduciaria</a:t>
          </a:r>
        </a:p>
      </dsp:txBody>
      <dsp:txXfrm>
        <a:off x="33955" y="2709582"/>
        <a:ext cx="7199883" cy="627655"/>
      </dsp:txXfrm>
    </dsp:sp>
    <dsp:sp modelId="{E6F2A40E-89D0-4954-A567-0F0455AC3EF5}">
      <dsp:nvSpPr>
        <dsp:cNvPr id="0" name=""/>
        <dsp:cNvSpPr/>
      </dsp:nvSpPr>
      <dsp:spPr>
        <a:xfrm>
          <a:off x="0" y="3371192"/>
          <a:ext cx="7267793" cy="795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752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300" kern="1200" dirty="0"/>
            <a:t>Comisión fija mensual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300" kern="1200" dirty="0"/>
            <a:t>Comisión variable por giro adicional</a:t>
          </a:r>
        </a:p>
      </dsp:txBody>
      <dsp:txXfrm>
        <a:off x="0" y="3371192"/>
        <a:ext cx="7267793" cy="7953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1793A-0E1B-4703-A465-F3CD7D2C9AC3}">
      <dsp:nvSpPr>
        <dsp:cNvPr id="0" name=""/>
        <dsp:cNvSpPr/>
      </dsp:nvSpPr>
      <dsp:spPr>
        <a:xfrm>
          <a:off x="2925673" y="0"/>
          <a:ext cx="5920275" cy="1729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Dar directrices para el buen funcionamiento de la fiducia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Validar las políticas de inversión para recursos susceptibles de inversión </a:t>
          </a:r>
          <a:endParaRPr lang="es-C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Determinar los aspectos operativos de la ejecución del contrato</a:t>
          </a:r>
          <a:r>
            <a:rPr lang="es-ES_tradnl" sz="1700" kern="1200" dirty="0"/>
            <a:t> </a:t>
          </a:r>
          <a:endParaRPr lang="es-CO" sz="1700" kern="1200" dirty="0"/>
        </a:p>
      </dsp:txBody>
      <dsp:txXfrm>
        <a:off x="2925673" y="216242"/>
        <a:ext cx="5271549" cy="1297453"/>
      </dsp:txXfrm>
    </dsp:sp>
    <dsp:sp modelId="{61A116BC-4092-48CB-B344-E5C97B1E56B5}">
      <dsp:nvSpPr>
        <dsp:cNvPr id="0" name=""/>
        <dsp:cNvSpPr/>
      </dsp:nvSpPr>
      <dsp:spPr>
        <a:xfrm>
          <a:off x="0" y="2"/>
          <a:ext cx="2925673" cy="16511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u="sng" kern="1200" dirty="0"/>
            <a:t>Funciones:</a:t>
          </a:r>
          <a:endParaRPr lang="es-CO" sz="3700" kern="1200" dirty="0"/>
        </a:p>
      </dsp:txBody>
      <dsp:txXfrm>
        <a:off x="80604" y="80606"/>
        <a:ext cx="2764465" cy="1489965"/>
      </dsp:txXfrm>
    </dsp:sp>
    <dsp:sp modelId="{186B795B-6048-4F67-9F3A-12742FD729E5}">
      <dsp:nvSpPr>
        <dsp:cNvPr id="0" name=""/>
        <dsp:cNvSpPr/>
      </dsp:nvSpPr>
      <dsp:spPr>
        <a:xfrm>
          <a:off x="2987919" y="1903374"/>
          <a:ext cx="5853518" cy="1729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Los sujetos designados por el Consejo Fiduciario a solicitud de la Sociedad de Activos Especiales S.A.S. con voz y voto </a:t>
          </a:r>
          <a:endParaRPr lang="es-C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El Supervisor del contrato con voz pero sin voto</a:t>
          </a:r>
          <a:endParaRPr lang="es-C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1 representante de la Fiduciaria con voz pero sin voto </a:t>
          </a:r>
          <a:endParaRPr lang="es-CO" sz="1700" kern="1200" dirty="0"/>
        </a:p>
      </dsp:txBody>
      <dsp:txXfrm>
        <a:off x="2987919" y="2119616"/>
        <a:ext cx="5204792" cy="1297453"/>
      </dsp:txXfrm>
    </dsp:sp>
    <dsp:sp modelId="{78AEED4C-8934-48F2-BD8F-37A11A47BDB4}">
      <dsp:nvSpPr>
        <dsp:cNvPr id="0" name=""/>
        <dsp:cNvSpPr/>
      </dsp:nvSpPr>
      <dsp:spPr>
        <a:xfrm>
          <a:off x="4511" y="2004731"/>
          <a:ext cx="2983407" cy="1527223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u="sng" kern="1200" dirty="0"/>
            <a:t>Conformado por:</a:t>
          </a:r>
          <a:endParaRPr lang="es-CO" sz="3700" kern="1200" dirty="0"/>
        </a:p>
      </dsp:txBody>
      <dsp:txXfrm>
        <a:off x="79064" y="2079284"/>
        <a:ext cx="2834301" cy="1378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BEA72-2A93-48FA-9C9B-0F4FF91D7058}">
      <dsp:nvSpPr>
        <dsp:cNvPr id="0" name=""/>
        <dsp:cNvSpPr/>
      </dsp:nvSpPr>
      <dsp:spPr>
        <a:xfrm>
          <a:off x="1829" y="611707"/>
          <a:ext cx="2894374" cy="34051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FAA42-F335-4263-9D18-5314F17B95EB}">
      <dsp:nvSpPr>
        <dsp:cNvPr id="0" name=""/>
        <dsp:cNvSpPr/>
      </dsp:nvSpPr>
      <dsp:spPr>
        <a:xfrm>
          <a:off x="1829" y="739590"/>
          <a:ext cx="212631" cy="2126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2FB1E7-3C65-4EED-8965-56232801B36A}">
      <dsp:nvSpPr>
        <dsp:cNvPr id="0" name=""/>
        <dsp:cNvSpPr/>
      </dsp:nvSpPr>
      <dsp:spPr>
        <a:xfrm>
          <a:off x="1829" y="0"/>
          <a:ext cx="2894374" cy="611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>
              <a:solidFill>
                <a:srgbClr val="293166"/>
              </a:solidFill>
            </a:rPr>
            <a:t>Condiciones Generales:</a:t>
          </a:r>
          <a:endParaRPr lang="es-CO" sz="1800" kern="1200" dirty="0">
            <a:solidFill>
              <a:srgbClr val="293166"/>
            </a:solidFill>
          </a:endParaRPr>
        </a:p>
      </dsp:txBody>
      <dsp:txXfrm>
        <a:off x="1829" y="0"/>
        <a:ext cx="2894374" cy="611707"/>
      </dsp:txXfrm>
    </dsp:sp>
    <dsp:sp modelId="{5905D356-D4A6-4B90-81D2-770152FAC805}">
      <dsp:nvSpPr>
        <dsp:cNvPr id="0" name=""/>
        <dsp:cNvSpPr/>
      </dsp:nvSpPr>
      <dsp:spPr>
        <a:xfrm>
          <a:off x="1829" y="1235227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E254A-71B7-4D71-B429-7750F57E61F5}">
      <dsp:nvSpPr>
        <dsp:cNvPr id="0" name=""/>
        <dsp:cNvSpPr/>
      </dsp:nvSpPr>
      <dsp:spPr>
        <a:xfrm>
          <a:off x="204435" y="1093724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El plazo del contrato será de un (1) años.</a:t>
          </a:r>
          <a:endParaRPr lang="es-CO" sz="1200" kern="1200" dirty="0"/>
        </a:p>
      </dsp:txBody>
      <dsp:txXfrm>
        <a:off x="204435" y="1093724"/>
        <a:ext cx="2691768" cy="495631"/>
      </dsp:txXfrm>
    </dsp:sp>
    <dsp:sp modelId="{C4B20F35-40B0-449F-8692-3AF0293BC5AA}">
      <dsp:nvSpPr>
        <dsp:cNvPr id="0" name=""/>
        <dsp:cNvSpPr/>
      </dsp:nvSpPr>
      <dsp:spPr>
        <a:xfrm>
          <a:off x="1829" y="1730859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96086"/>
              <a:satOff val="2989"/>
              <a:lumOff val="2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A48BDF-B965-4082-B766-C527FCB0121C}">
      <dsp:nvSpPr>
        <dsp:cNvPr id="0" name=""/>
        <dsp:cNvSpPr/>
      </dsp:nvSpPr>
      <dsp:spPr>
        <a:xfrm>
          <a:off x="204435" y="1589356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El contrato se ejecutará en la ciudad de Bogotá D.C.</a:t>
          </a:r>
          <a:endParaRPr lang="es-CO" sz="1200" kern="1200" dirty="0"/>
        </a:p>
      </dsp:txBody>
      <dsp:txXfrm>
        <a:off x="204435" y="1589356"/>
        <a:ext cx="2691768" cy="495631"/>
      </dsp:txXfrm>
    </dsp:sp>
    <dsp:sp modelId="{25B4CECA-9F15-46F5-99C7-FC2499FFF388}">
      <dsp:nvSpPr>
        <dsp:cNvPr id="0" name=""/>
        <dsp:cNvSpPr/>
      </dsp:nvSpPr>
      <dsp:spPr>
        <a:xfrm>
          <a:off x="1829" y="2226491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992171"/>
              <a:satOff val="5978"/>
              <a:lumOff val="4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F3BDAC-0716-41D4-A78D-AD071047A005}">
      <dsp:nvSpPr>
        <dsp:cNvPr id="0" name=""/>
        <dsp:cNvSpPr/>
      </dsp:nvSpPr>
      <dsp:spPr>
        <a:xfrm>
          <a:off x="204435" y="2084988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Fideicomitente: DAPRE</a:t>
          </a:r>
          <a:endParaRPr lang="es-CO" sz="1200" kern="1200" dirty="0"/>
        </a:p>
      </dsp:txBody>
      <dsp:txXfrm>
        <a:off x="204435" y="2084988"/>
        <a:ext cx="2691768" cy="495631"/>
      </dsp:txXfrm>
    </dsp:sp>
    <dsp:sp modelId="{ACFB0254-7B25-4E08-8695-5C50EDC5E566}">
      <dsp:nvSpPr>
        <dsp:cNvPr id="0" name=""/>
        <dsp:cNvSpPr/>
      </dsp:nvSpPr>
      <dsp:spPr>
        <a:xfrm>
          <a:off x="1829" y="2722122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B27BF-DD56-4DE9-8559-74281D0DF1B6}">
      <dsp:nvSpPr>
        <dsp:cNvPr id="0" name=""/>
        <dsp:cNvSpPr/>
      </dsp:nvSpPr>
      <dsp:spPr>
        <a:xfrm>
          <a:off x="204435" y="2580619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Los pagos o transferencias serán con destino a la(s) entidad(es) que el Gobierno Nacional determine.</a:t>
          </a:r>
          <a:endParaRPr lang="es-CO" sz="1200" kern="1200" dirty="0"/>
        </a:p>
      </dsp:txBody>
      <dsp:txXfrm>
        <a:off x="204435" y="2580619"/>
        <a:ext cx="2691768" cy="495631"/>
      </dsp:txXfrm>
    </dsp:sp>
    <dsp:sp modelId="{76464D1F-7752-460F-95B0-99D254076678}">
      <dsp:nvSpPr>
        <dsp:cNvPr id="0" name=""/>
        <dsp:cNvSpPr/>
      </dsp:nvSpPr>
      <dsp:spPr>
        <a:xfrm>
          <a:off x="3040922" y="611707"/>
          <a:ext cx="2894374" cy="340514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EBCCE-D472-4BB8-B103-7D98B5C52925}">
      <dsp:nvSpPr>
        <dsp:cNvPr id="0" name=""/>
        <dsp:cNvSpPr/>
      </dsp:nvSpPr>
      <dsp:spPr>
        <a:xfrm>
          <a:off x="3040922" y="739590"/>
          <a:ext cx="212631" cy="2126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351BB4-AF97-4028-BD40-FEDA9E979DF0}">
      <dsp:nvSpPr>
        <dsp:cNvPr id="0" name=""/>
        <dsp:cNvSpPr/>
      </dsp:nvSpPr>
      <dsp:spPr>
        <a:xfrm>
          <a:off x="3040922" y="0"/>
          <a:ext cx="2894374" cy="611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>
              <a:solidFill>
                <a:srgbClr val="293166"/>
              </a:solidFill>
            </a:rPr>
            <a:t>Comisión</a:t>
          </a:r>
          <a:endParaRPr lang="es-CO" sz="1800" b="1" u="sng" kern="1200" dirty="0">
            <a:solidFill>
              <a:srgbClr val="293166"/>
            </a:solidFill>
          </a:endParaRPr>
        </a:p>
      </dsp:txBody>
      <dsp:txXfrm>
        <a:off x="3040922" y="0"/>
        <a:ext cx="2894374" cy="611707"/>
      </dsp:txXfrm>
    </dsp:sp>
    <dsp:sp modelId="{51963743-8337-49E4-B91D-341742A26015}">
      <dsp:nvSpPr>
        <dsp:cNvPr id="0" name=""/>
        <dsp:cNvSpPr/>
      </dsp:nvSpPr>
      <dsp:spPr>
        <a:xfrm>
          <a:off x="3040922" y="1235227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984342"/>
              <a:satOff val="11955"/>
              <a:lumOff val="9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C60D3-879A-4D5E-A609-2603A20BC20D}">
      <dsp:nvSpPr>
        <dsp:cNvPr id="0" name=""/>
        <dsp:cNvSpPr/>
      </dsp:nvSpPr>
      <dsp:spPr>
        <a:xfrm>
          <a:off x="3243529" y="1093724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Una comisión fija de administración y monetización (20) giros mensuales </a:t>
          </a:r>
          <a:endParaRPr lang="es-CO" sz="1200" kern="1200" dirty="0"/>
        </a:p>
      </dsp:txBody>
      <dsp:txXfrm>
        <a:off x="3243529" y="1093724"/>
        <a:ext cx="2691768" cy="495631"/>
      </dsp:txXfrm>
    </dsp:sp>
    <dsp:sp modelId="{D26453F7-0C1D-4F76-8762-6DC6935C49B7}">
      <dsp:nvSpPr>
        <dsp:cNvPr id="0" name=""/>
        <dsp:cNvSpPr/>
      </dsp:nvSpPr>
      <dsp:spPr>
        <a:xfrm>
          <a:off x="3040922" y="1730859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480428"/>
              <a:satOff val="14944"/>
              <a:lumOff val="11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3C9F1-C36E-44AC-B080-E5667C5E6DE2}">
      <dsp:nvSpPr>
        <dsp:cNvPr id="0" name=""/>
        <dsp:cNvSpPr/>
      </dsp:nvSpPr>
      <dsp:spPr>
        <a:xfrm>
          <a:off x="3243529" y="1589356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Un componente variable que contemple el valor por giro  </a:t>
          </a:r>
          <a:endParaRPr lang="es-CO" sz="1200" kern="1200" dirty="0"/>
        </a:p>
      </dsp:txBody>
      <dsp:txXfrm>
        <a:off x="3243529" y="1589356"/>
        <a:ext cx="2691768" cy="495631"/>
      </dsp:txXfrm>
    </dsp:sp>
    <dsp:sp modelId="{F2C0A2DA-BFD7-4F8A-B9D9-4921E2CAD3C0}">
      <dsp:nvSpPr>
        <dsp:cNvPr id="0" name=""/>
        <dsp:cNvSpPr/>
      </dsp:nvSpPr>
      <dsp:spPr>
        <a:xfrm>
          <a:off x="6080015" y="611707"/>
          <a:ext cx="2894374" cy="340514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5AE41-E60A-47AE-A431-0920FB6BCC0B}">
      <dsp:nvSpPr>
        <dsp:cNvPr id="0" name=""/>
        <dsp:cNvSpPr/>
      </dsp:nvSpPr>
      <dsp:spPr>
        <a:xfrm>
          <a:off x="6080015" y="739590"/>
          <a:ext cx="212631" cy="2126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69D56F-324D-4889-AE09-259C3BBAB422}">
      <dsp:nvSpPr>
        <dsp:cNvPr id="0" name=""/>
        <dsp:cNvSpPr/>
      </dsp:nvSpPr>
      <dsp:spPr>
        <a:xfrm>
          <a:off x="6080015" y="0"/>
          <a:ext cx="2894374" cy="611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>
              <a:solidFill>
                <a:srgbClr val="293166"/>
              </a:solidFill>
            </a:rPr>
            <a:t>Administración</a:t>
          </a:r>
          <a:r>
            <a:rPr lang="es-ES" sz="1800" b="1" u="sng" kern="1200" dirty="0"/>
            <a:t> </a:t>
          </a:r>
          <a:endParaRPr lang="es-CO" sz="1800" b="1" u="sng" kern="1200" dirty="0"/>
        </a:p>
      </dsp:txBody>
      <dsp:txXfrm>
        <a:off x="6080015" y="0"/>
        <a:ext cx="2894374" cy="611707"/>
      </dsp:txXfrm>
    </dsp:sp>
    <dsp:sp modelId="{C10E21E4-F87F-4D05-8467-C29CF21E09BF}">
      <dsp:nvSpPr>
        <dsp:cNvPr id="0" name=""/>
        <dsp:cNvSpPr/>
      </dsp:nvSpPr>
      <dsp:spPr>
        <a:xfrm>
          <a:off x="6080015" y="1235227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B3298F-EB39-4BEA-B180-F94AD3EB9564}">
      <dsp:nvSpPr>
        <dsp:cNvPr id="0" name=""/>
        <dsp:cNvSpPr/>
      </dsp:nvSpPr>
      <dsp:spPr>
        <a:xfrm>
          <a:off x="6282622" y="1093724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Registro contable de ingresos y gastos por bien administrado.</a:t>
          </a:r>
          <a:endParaRPr lang="es-CO" sz="1200" kern="1200" dirty="0"/>
        </a:p>
      </dsp:txBody>
      <dsp:txXfrm>
        <a:off x="6282622" y="1093724"/>
        <a:ext cx="2691768" cy="495631"/>
      </dsp:txXfrm>
    </dsp:sp>
    <dsp:sp modelId="{64A161F1-9D79-4992-A355-04EE2FFD48F0}">
      <dsp:nvSpPr>
        <dsp:cNvPr id="0" name=""/>
        <dsp:cNvSpPr/>
      </dsp:nvSpPr>
      <dsp:spPr>
        <a:xfrm>
          <a:off x="6080015" y="1730859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472599"/>
              <a:satOff val="20921"/>
              <a:lumOff val="16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3C4F66-07FF-49D4-92C9-459AB3AF1E26}">
      <dsp:nvSpPr>
        <dsp:cNvPr id="0" name=""/>
        <dsp:cNvSpPr/>
      </dsp:nvSpPr>
      <dsp:spPr>
        <a:xfrm>
          <a:off x="6282622" y="1589356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Incluir gastos de administración y venta de los bienes. </a:t>
          </a:r>
          <a:endParaRPr lang="es-CO" sz="1200" kern="1200" dirty="0"/>
        </a:p>
      </dsp:txBody>
      <dsp:txXfrm>
        <a:off x="6282622" y="1589356"/>
        <a:ext cx="2691768" cy="495631"/>
      </dsp:txXfrm>
    </dsp:sp>
    <dsp:sp modelId="{6ED69B0D-CE4A-4C84-829E-24CC7A30C6EC}">
      <dsp:nvSpPr>
        <dsp:cNvPr id="0" name=""/>
        <dsp:cNvSpPr/>
      </dsp:nvSpPr>
      <dsp:spPr>
        <a:xfrm>
          <a:off x="6080015" y="2226491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968684"/>
              <a:satOff val="23910"/>
              <a:lumOff val="19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47AFC-86E4-4DA1-AFE5-EC23C3DDC6F1}">
      <dsp:nvSpPr>
        <dsp:cNvPr id="0" name=""/>
        <dsp:cNvSpPr/>
      </dsp:nvSpPr>
      <dsp:spPr>
        <a:xfrm>
          <a:off x="6282622" y="2084988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Gastos de Saneamiento</a:t>
          </a:r>
          <a:endParaRPr lang="es-CO" sz="1200" kern="1200" dirty="0"/>
        </a:p>
      </dsp:txBody>
      <dsp:txXfrm>
        <a:off x="6282622" y="2084988"/>
        <a:ext cx="2691768" cy="495631"/>
      </dsp:txXfrm>
    </dsp:sp>
    <dsp:sp modelId="{E0986762-8B63-4EEF-909C-614D591D3CE0}">
      <dsp:nvSpPr>
        <dsp:cNvPr id="0" name=""/>
        <dsp:cNvSpPr/>
      </dsp:nvSpPr>
      <dsp:spPr>
        <a:xfrm>
          <a:off x="6080015" y="2722122"/>
          <a:ext cx="212625" cy="21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A3E06E-6F16-4C90-8046-13D75E512CBD}">
      <dsp:nvSpPr>
        <dsp:cNvPr id="0" name=""/>
        <dsp:cNvSpPr/>
      </dsp:nvSpPr>
      <dsp:spPr>
        <a:xfrm>
          <a:off x="6282622" y="2580619"/>
          <a:ext cx="2691768" cy="495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invertir los recursos en Fondos de Inversión Colectiva que cumplan con las condiciones del citado Decreto 1525</a:t>
          </a:r>
          <a:endParaRPr lang="es-CO" sz="1200" kern="1200" dirty="0"/>
        </a:p>
      </dsp:txBody>
      <dsp:txXfrm>
        <a:off x="6282622" y="2580619"/>
        <a:ext cx="2691768" cy="4956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E10641-69A8-48D0-B912-5D6B55B6A304}">
      <dsp:nvSpPr>
        <dsp:cNvPr id="0" name=""/>
        <dsp:cNvSpPr/>
      </dsp:nvSpPr>
      <dsp:spPr>
        <a:xfrm rot="16200000">
          <a:off x="-1234688" y="2000363"/>
          <a:ext cx="3011567" cy="436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8514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Fiduciaria Davivienda</a:t>
          </a:r>
          <a:endParaRPr lang="es-CO" sz="2200" kern="1200" dirty="0"/>
        </a:p>
      </dsp:txBody>
      <dsp:txXfrm>
        <a:off x="-1234688" y="2000363"/>
        <a:ext cx="3011567" cy="436693"/>
      </dsp:txXfrm>
    </dsp:sp>
    <dsp:sp modelId="{9D9A0B61-983C-49DC-85A5-CEDF854562D0}">
      <dsp:nvSpPr>
        <dsp:cNvPr id="0" name=""/>
        <dsp:cNvSpPr/>
      </dsp:nvSpPr>
      <dsp:spPr>
        <a:xfrm>
          <a:off x="489442" y="712926"/>
          <a:ext cx="2175199" cy="30115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385140" rIns="113792" bIns="11379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No era posible incluir estos conceptos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Tarifas dependen de la contratación del tercero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Se manejarían como gastos reembolsables</a:t>
          </a:r>
          <a:endParaRPr lang="es-CO" sz="1200" kern="1200" dirty="0"/>
        </a:p>
      </dsp:txBody>
      <dsp:txXfrm>
        <a:off x="489442" y="712926"/>
        <a:ext cx="2175199" cy="3011567"/>
      </dsp:txXfrm>
    </dsp:sp>
    <dsp:sp modelId="{66205EF8-175B-4429-A740-7508C33A4BF8}">
      <dsp:nvSpPr>
        <dsp:cNvPr id="0" name=""/>
        <dsp:cNvSpPr/>
      </dsp:nvSpPr>
      <dsp:spPr>
        <a:xfrm>
          <a:off x="52748" y="136490"/>
          <a:ext cx="873387" cy="873387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432EED-3CED-4B0B-9EDB-0F6970E21491}">
      <dsp:nvSpPr>
        <dsp:cNvPr id="0" name=""/>
        <dsp:cNvSpPr/>
      </dsp:nvSpPr>
      <dsp:spPr>
        <a:xfrm rot="16200000">
          <a:off x="1952439" y="2000363"/>
          <a:ext cx="3011567" cy="436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8514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 err="1"/>
            <a:t>Fiduagraria</a:t>
          </a:r>
          <a:endParaRPr lang="es-CO" sz="2200" kern="1200" dirty="0"/>
        </a:p>
      </dsp:txBody>
      <dsp:txXfrm>
        <a:off x="1952439" y="2000363"/>
        <a:ext cx="3011567" cy="436693"/>
      </dsp:txXfrm>
    </dsp:sp>
    <dsp:sp modelId="{46793D3C-97E8-40C6-9257-DA50309814C6}">
      <dsp:nvSpPr>
        <dsp:cNvPr id="0" name=""/>
        <dsp:cNvSpPr/>
      </dsp:nvSpPr>
      <dsp:spPr>
        <a:xfrm>
          <a:off x="3676570" y="712926"/>
          <a:ext cx="2175199" cy="3011567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385140" rIns="113792" bIns="11379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Recomienda que estos costos sean ajenos a la comisión fiduciaria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Costos con cargo a la comisión fiduciaria resultaría muy costoso y  el riesgos asociados son altos.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Hoy en día no tienen tarifas estándar para estas actividades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Entienden que estas actividades están a cargo de SAE </a:t>
          </a:r>
          <a:endParaRPr lang="es-CO" sz="1200" kern="1200" dirty="0"/>
        </a:p>
      </dsp:txBody>
      <dsp:txXfrm>
        <a:off x="3676570" y="712926"/>
        <a:ext cx="2175199" cy="3011567"/>
      </dsp:txXfrm>
    </dsp:sp>
    <dsp:sp modelId="{CBFA9159-05ED-4967-A627-834D7D4D64CD}">
      <dsp:nvSpPr>
        <dsp:cNvPr id="0" name=""/>
        <dsp:cNvSpPr/>
      </dsp:nvSpPr>
      <dsp:spPr>
        <a:xfrm>
          <a:off x="3239876" y="144010"/>
          <a:ext cx="873387" cy="873387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B32DF87-7518-44F3-969B-86108FFEE5D9}">
      <dsp:nvSpPr>
        <dsp:cNvPr id="0" name=""/>
        <dsp:cNvSpPr/>
      </dsp:nvSpPr>
      <dsp:spPr>
        <a:xfrm rot="16200000">
          <a:off x="5139567" y="2000363"/>
          <a:ext cx="3011567" cy="436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8514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Fiduprevisora</a:t>
          </a:r>
          <a:endParaRPr lang="es-CO" sz="2200" kern="1200" dirty="0"/>
        </a:p>
      </dsp:txBody>
      <dsp:txXfrm>
        <a:off x="5139567" y="2000363"/>
        <a:ext cx="3011567" cy="436693"/>
      </dsp:txXfrm>
    </dsp:sp>
    <dsp:sp modelId="{135B8668-3B01-4B15-856F-A141B2B6DF53}">
      <dsp:nvSpPr>
        <dsp:cNvPr id="0" name=""/>
        <dsp:cNvSpPr/>
      </dsp:nvSpPr>
      <dsp:spPr>
        <a:xfrm>
          <a:off x="6879218" y="712926"/>
          <a:ext cx="2144158" cy="3011567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385140" rIns="113792" bIns="11379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Costo de la administración del patrimonio autónomo y monetización de los bienes tendría un costo de 288 SMMLV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Los contratos derivados necesarios para la ejecución y atención del Patrimonio Autónomo tales como (vigilancia, mantenimiento, entre otros), estarán a cargo de los recursos administrados</a:t>
          </a:r>
          <a:endParaRPr lang="es-CO" sz="1200" kern="1200" dirty="0"/>
        </a:p>
      </dsp:txBody>
      <dsp:txXfrm>
        <a:off x="6879218" y="712926"/>
        <a:ext cx="2144158" cy="3011567"/>
      </dsp:txXfrm>
    </dsp:sp>
    <dsp:sp modelId="{0B655FE9-0CDF-4F8F-9388-B0765B55625F}">
      <dsp:nvSpPr>
        <dsp:cNvPr id="0" name=""/>
        <dsp:cNvSpPr/>
      </dsp:nvSpPr>
      <dsp:spPr>
        <a:xfrm>
          <a:off x="6427004" y="136490"/>
          <a:ext cx="873387" cy="873387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1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5.png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jpeg"/><Relationship Id="rId11" Type="http://schemas.openxmlformats.org/officeDocument/2006/relationships/image" Target="../media/image28.jpg"/><Relationship Id="rId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6.png"/><Relationship Id="rId7" Type="http://schemas.openxmlformats.org/officeDocument/2006/relationships/image" Target="../media/image3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.png"/><Relationship Id="rId7" Type="http://schemas.openxmlformats.org/officeDocument/2006/relationships/image" Target="../media/image4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6.png"/><Relationship Id="rId7" Type="http://schemas.openxmlformats.org/officeDocument/2006/relationships/image" Target="../media/image54.png"/><Relationship Id="rId12" Type="http://schemas.openxmlformats.org/officeDocument/2006/relationships/image" Target="../media/image5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png"/><Relationship Id="rId5" Type="http://schemas.openxmlformats.org/officeDocument/2006/relationships/image" Target="../media/image52.emf"/><Relationship Id="rId10" Type="http://schemas.openxmlformats.org/officeDocument/2006/relationships/image" Target="../media/image57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72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71.png"/><Relationship Id="rId4" Type="http://schemas.openxmlformats.org/officeDocument/2006/relationships/diagramData" Target="../diagrams/data2.xml"/><Relationship Id="rId9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75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74.png"/><Relationship Id="rId4" Type="http://schemas.openxmlformats.org/officeDocument/2006/relationships/diagramData" Target="../diagrams/data4.xml"/><Relationship Id="rId9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6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jpeg"/><Relationship Id="rId4" Type="http://schemas.openxmlformats.org/officeDocument/2006/relationships/image" Target="../media/image76.png"/><Relationship Id="rId9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1" y="0"/>
            <a:ext cx="38464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3919756" y="0"/>
            <a:ext cx="5224243" cy="6858000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865" y="1582996"/>
            <a:ext cx="4503341" cy="760058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2319" y="5034968"/>
            <a:ext cx="1840466" cy="77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21899CFB-AB90-4541-9B71-FFE5A4EFE29B}"/>
              </a:ext>
            </a:extLst>
          </p:cNvPr>
          <p:cNvSpPr txBox="1"/>
          <p:nvPr/>
        </p:nvSpPr>
        <p:spPr>
          <a:xfrm>
            <a:off x="1348808" y="1465732"/>
            <a:ext cx="7198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000A8B"/>
                </a:solidFill>
              </a:rPr>
              <a:t>COMITÉ FINANCIERO ENERO DE 2020</a:t>
            </a:r>
          </a:p>
          <a:p>
            <a:pPr algn="ctr"/>
            <a:r>
              <a:rPr lang="es-CO" sz="2800" b="1" dirty="0">
                <a:solidFill>
                  <a:srgbClr val="000A8B"/>
                </a:solidFill>
              </a:rPr>
              <a:t>ORDEN DEL DIA: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A695006-DAF2-408A-9C48-4B514D3F46FC}"/>
              </a:ext>
            </a:extLst>
          </p:cNvPr>
          <p:cNvSpPr txBox="1"/>
          <p:nvPr/>
        </p:nvSpPr>
        <p:spPr>
          <a:xfrm>
            <a:off x="862149" y="2714482"/>
            <a:ext cx="7541622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Estados Financieros SAE a Diciembre 31 de 2019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Informe Portafolio a Diciembre 31 de 2019</a:t>
            </a: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Adición Contrato 084 de 2019 - </a:t>
            </a:r>
            <a:r>
              <a:rPr lang="es-ES" sz="2400" dirty="0">
                <a:solidFill>
                  <a:srgbClr val="000A8B"/>
                </a:solidFill>
              </a:rPr>
              <a:t>Consorcio Salvamentos Ambientales San Andrés Islas y Providencia</a:t>
            </a:r>
            <a:endParaRPr lang="es-CO" sz="2400" dirty="0">
              <a:solidFill>
                <a:srgbClr val="000A8B"/>
              </a:solidFill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Constitución Patrimonio Autónomo Bienes Paz</a:t>
            </a:r>
          </a:p>
          <a:p>
            <a:pPr>
              <a:lnSpc>
                <a:spcPct val="150000"/>
              </a:lnSpc>
            </a:pPr>
            <a:endParaRPr lang="es-CO" sz="2400" dirty="0">
              <a:solidFill>
                <a:srgbClr val="000A8B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3B336EA-1C12-4373-A699-7B0530134E42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9E5A941-71DE-42F3-A018-2D3AAEE04648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9EF2C84-334E-406F-BF76-A3595E842DB6}"/>
              </a:ext>
            </a:extLst>
          </p:cNvPr>
          <p:cNvGrpSpPr/>
          <p:nvPr/>
        </p:nvGrpSpPr>
        <p:grpSpPr>
          <a:xfrm>
            <a:off x="573845" y="96961"/>
            <a:ext cx="8039213" cy="74549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C4AB98E-4EF2-4A4C-BADE-A01D489E0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95F1F24-9E47-4365-8418-3C6378D51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780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1865440" y="2652172"/>
            <a:ext cx="5413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dirty="0">
                <a:solidFill>
                  <a:srgbClr val="000A8B"/>
                </a:solidFill>
              </a:rPr>
              <a:t>1. ESTADOS FINANCIEROS SAE</a:t>
            </a:r>
          </a:p>
          <a:p>
            <a:pPr algn="ctr"/>
            <a:r>
              <a:rPr lang="es-CO" sz="3000" dirty="0">
                <a:solidFill>
                  <a:srgbClr val="000A8B"/>
                </a:solidFill>
              </a:rPr>
              <a:t> AL 31 DE DICIEMBRE DE 2019</a:t>
            </a:r>
            <a:endParaRPr lang="es-ES" sz="3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D865CDB-B976-4507-88AD-E9A1E7DCE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49365"/>
            <a:ext cx="1286351" cy="55911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9C95E7-2650-46DE-9DE2-436F17F6C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70799"/>
            <a:ext cx="3112770" cy="53482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05D1ADA7-2608-4268-A6B5-B4AA23282813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6DCF35B-98D9-46D9-B554-57456CE2AFED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3159020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332821" y="285556"/>
            <a:ext cx="5064919" cy="615554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31 DE DICIEMBRE DE 2019 Y 31 DE DICIEMBRE DE 2018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C192886-395E-4880-B76C-70D872AD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146082"/>
            <a:ext cx="1286351" cy="55911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A1D32A8-5972-4649-90F3-F2E0156BB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167513"/>
            <a:ext cx="3112770" cy="534829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759DA0C-FECA-42D1-A053-A9A82312C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683701"/>
              </p:ext>
            </p:extLst>
          </p:nvPr>
        </p:nvGraphicFramePr>
        <p:xfrm>
          <a:off x="706561" y="1427622"/>
          <a:ext cx="7721353" cy="4802142"/>
        </p:xfrm>
        <a:graphic>
          <a:graphicData uri="http://schemas.openxmlformats.org/drawingml/2006/table">
            <a:tbl>
              <a:tblPr/>
              <a:tblGrid>
                <a:gridCol w="2570782">
                  <a:extLst>
                    <a:ext uri="{9D8B030D-6E8A-4147-A177-3AD203B41FA5}">
                      <a16:colId xmlns:a16="http://schemas.microsoft.com/office/drawing/2014/main" val="739261694"/>
                    </a:ext>
                  </a:extLst>
                </a:gridCol>
                <a:gridCol w="1433807">
                  <a:extLst>
                    <a:ext uri="{9D8B030D-6E8A-4147-A177-3AD203B41FA5}">
                      <a16:colId xmlns:a16="http://schemas.microsoft.com/office/drawing/2014/main" val="799313167"/>
                    </a:ext>
                  </a:extLst>
                </a:gridCol>
                <a:gridCol w="83523">
                  <a:extLst>
                    <a:ext uri="{9D8B030D-6E8A-4147-A177-3AD203B41FA5}">
                      <a16:colId xmlns:a16="http://schemas.microsoft.com/office/drawing/2014/main" val="2690348262"/>
                    </a:ext>
                  </a:extLst>
                </a:gridCol>
                <a:gridCol w="1308523">
                  <a:extLst>
                    <a:ext uri="{9D8B030D-6E8A-4147-A177-3AD203B41FA5}">
                      <a16:colId xmlns:a16="http://schemas.microsoft.com/office/drawing/2014/main" val="823414099"/>
                    </a:ext>
                  </a:extLst>
                </a:gridCol>
                <a:gridCol w="97444">
                  <a:extLst>
                    <a:ext uri="{9D8B030D-6E8A-4147-A177-3AD203B41FA5}">
                      <a16:colId xmlns:a16="http://schemas.microsoft.com/office/drawing/2014/main" val="978963355"/>
                    </a:ext>
                  </a:extLst>
                </a:gridCol>
                <a:gridCol w="1225000">
                  <a:extLst>
                    <a:ext uri="{9D8B030D-6E8A-4147-A177-3AD203B41FA5}">
                      <a16:colId xmlns:a16="http://schemas.microsoft.com/office/drawing/2014/main" val="3690822053"/>
                    </a:ext>
                  </a:extLst>
                </a:gridCol>
                <a:gridCol w="97444">
                  <a:extLst>
                    <a:ext uri="{9D8B030D-6E8A-4147-A177-3AD203B41FA5}">
                      <a16:colId xmlns:a16="http://schemas.microsoft.com/office/drawing/2014/main" val="4001424342"/>
                    </a:ext>
                  </a:extLst>
                </a:gridCol>
                <a:gridCol w="904830">
                  <a:extLst>
                    <a:ext uri="{9D8B030D-6E8A-4147-A177-3AD203B41FA5}">
                      <a16:colId xmlns:a16="http://schemas.microsoft.com/office/drawing/2014/main" val="1783571792"/>
                    </a:ext>
                  </a:extLst>
                </a:gridCol>
              </a:tblGrid>
              <a:tr h="57991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31-Diciembre-2019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31-Diciembre 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            Dic 2019-Dic 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 Dic - Dic 2019-2018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649200"/>
                  </a:ext>
                </a:extLst>
              </a:tr>
              <a:tr h="2065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975254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638052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6,621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6,201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525469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10,076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3,538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6,538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6079994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5,401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2,368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3,033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347375"/>
                  </a:ext>
                </a:extLst>
              </a:tr>
              <a:tr h="2065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22,592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12,555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10,037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127515"/>
                  </a:ext>
                </a:extLst>
              </a:tr>
              <a:tr h="206543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408488"/>
                  </a:ext>
                </a:extLst>
              </a:tr>
              <a:tr h="2065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459995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598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643136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826871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154853"/>
                  </a:ext>
                </a:extLst>
              </a:tr>
              <a:tr h="206543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7470326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438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218570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10,574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17,000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-6,426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384204"/>
                  </a:ext>
                </a:extLst>
              </a:tr>
              <a:tr h="26612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11,011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17,512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-6,501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098989"/>
                  </a:ext>
                </a:extLst>
              </a:tr>
              <a:tr h="206543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21808"/>
                  </a:ext>
                </a:extLst>
              </a:tr>
              <a:tr h="21448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33,603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3,536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948177"/>
                  </a:ext>
                </a:extLst>
              </a:tr>
            </a:tbl>
          </a:graphicData>
        </a:graphic>
      </p:graphicFrame>
      <p:sp>
        <p:nvSpPr>
          <p:cNvPr id="11" name="Botón de acción: ir hacia delante o siguient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1897040" y="2307621"/>
            <a:ext cx="202932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2409830" y="2558501"/>
            <a:ext cx="189077" cy="10148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3330746" y="2832115"/>
            <a:ext cx="200303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pic>
        <p:nvPicPr>
          <p:cNvPr id="9" name="Imagen 8">
            <a:hlinkClick r:id="rId5" action="ppaction://hlinksldjump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4448" y="3104107"/>
            <a:ext cx="205758" cy="109738"/>
          </a:xfrm>
          <a:prstGeom prst="rect">
            <a:avLst/>
          </a:prstGeom>
        </p:spPr>
      </p:pic>
      <p:sp>
        <p:nvSpPr>
          <p:cNvPr id="17" name="Botón de acción: ir hacia delante o siguiente 16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064971" y="5250172"/>
            <a:ext cx="239105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5" name="Botón de acción: ir hacia delante o siguient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2972075" y="4519797"/>
            <a:ext cx="239105" cy="111537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6" name="Botón de acción: ir hacia delante o siguiente 15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2594856" y="4996291"/>
            <a:ext cx="239105" cy="10148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4F72151-E5AC-4174-BF43-C40F61145B32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84CF4FA-BE99-4645-9230-3139552222A3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23FDC0E-1AE7-45E1-978A-5AC3D4606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507983"/>
              </p:ext>
            </p:extLst>
          </p:nvPr>
        </p:nvGraphicFramePr>
        <p:xfrm>
          <a:off x="624531" y="1386677"/>
          <a:ext cx="7342262" cy="4813331"/>
        </p:xfrm>
        <a:graphic>
          <a:graphicData uri="http://schemas.openxmlformats.org/drawingml/2006/table">
            <a:tbl>
              <a:tblPr/>
              <a:tblGrid>
                <a:gridCol w="2894119">
                  <a:extLst>
                    <a:ext uri="{9D8B030D-6E8A-4147-A177-3AD203B41FA5}">
                      <a16:colId xmlns:a16="http://schemas.microsoft.com/office/drawing/2014/main" val="2963699622"/>
                    </a:ext>
                  </a:extLst>
                </a:gridCol>
                <a:gridCol w="1244901">
                  <a:extLst>
                    <a:ext uri="{9D8B030D-6E8A-4147-A177-3AD203B41FA5}">
                      <a16:colId xmlns:a16="http://schemas.microsoft.com/office/drawing/2014/main" val="1616434635"/>
                    </a:ext>
                  </a:extLst>
                </a:gridCol>
                <a:gridCol w="51239">
                  <a:extLst>
                    <a:ext uri="{9D8B030D-6E8A-4147-A177-3AD203B41FA5}">
                      <a16:colId xmlns:a16="http://schemas.microsoft.com/office/drawing/2014/main" val="3878142402"/>
                    </a:ext>
                  </a:extLst>
                </a:gridCol>
                <a:gridCol w="1189608">
                  <a:extLst>
                    <a:ext uri="{9D8B030D-6E8A-4147-A177-3AD203B41FA5}">
                      <a16:colId xmlns:a16="http://schemas.microsoft.com/office/drawing/2014/main" val="550894757"/>
                    </a:ext>
                  </a:extLst>
                </a:gridCol>
                <a:gridCol w="42849">
                  <a:extLst>
                    <a:ext uri="{9D8B030D-6E8A-4147-A177-3AD203B41FA5}">
                      <a16:colId xmlns:a16="http://schemas.microsoft.com/office/drawing/2014/main" val="224050517"/>
                    </a:ext>
                  </a:extLst>
                </a:gridCol>
                <a:gridCol w="1055750">
                  <a:extLst>
                    <a:ext uri="{9D8B030D-6E8A-4147-A177-3AD203B41FA5}">
                      <a16:colId xmlns:a16="http://schemas.microsoft.com/office/drawing/2014/main" val="169420245"/>
                    </a:ext>
                  </a:extLst>
                </a:gridCol>
                <a:gridCol w="83980">
                  <a:extLst>
                    <a:ext uri="{9D8B030D-6E8A-4147-A177-3AD203B41FA5}">
                      <a16:colId xmlns:a16="http://schemas.microsoft.com/office/drawing/2014/main" val="518390425"/>
                    </a:ext>
                  </a:extLst>
                </a:gridCol>
                <a:gridCol w="779816">
                  <a:extLst>
                    <a:ext uri="{9D8B030D-6E8A-4147-A177-3AD203B41FA5}">
                      <a16:colId xmlns:a16="http://schemas.microsoft.com/office/drawing/2014/main" val="3463610987"/>
                    </a:ext>
                  </a:extLst>
                </a:gridCol>
              </a:tblGrid>
              <a:tr h="5805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31-Diciembre-2019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31-Diciembre 2018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            Dic 2019-Dic 2018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 Dic - Dic 2019-2018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85690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221514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Cuentas por Pagar 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4,043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2,218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1,826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704259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2,581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2,277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983707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414957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6,785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7,217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-432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089313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13,605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1,803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026181"/>
                  </a:ext>
                </a:extLst>
              </a:tr>
              <a:tr h="198422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269811"/>
                  </a:ext>
                </a:extLst>
              </a:tr>
              <a:tr h="1984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13,605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1,803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984486"/>
                  </a:ext>
                </a:extLst>
              </a:tr>
              <a:tr h="198422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048794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66525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163972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835609"/>
                  </a:ext>
                </a:extLst>
              </a:tr>
              <a:tr h="2388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Resultados Ejercicio Anterior                                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-154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-550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381048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2,100 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1,722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56617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0676715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19,999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18,265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1,734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24717"/>
                  </a:ext>
                </a:extLst>
              </a:tr>
              <a:tr h="198422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008021"/>
                  </a:ext>
                </a:extLst>
              </a:tr>
              <a:tr h="24617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33,603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3,536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033" marR="7033" marT="70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25047"/>
                  </a:ext>
                </a:extLst>
              </a:tr>
            </a:tbl>
          </a:graphicData>
        </a:graphic>
      </p:graphicFrame>
      <p:sp>
        <p:nvSpPr>
          <p:cNvPr id="17" name="Título 1">
            <a:extLst>
              <a:ext uri="{FF2B5EF4-FFF2-40B4-BE49-F238E27FC236}">
                <a16:creationId xmlns:a16="http://schemas.microsoft.com/office/drawing/2014/main" id="{E91AF023-2ACF-4E61-9CD7-0DB47CE6DF11}"/>
              </a:ext>
            </a:extLst>
          </p:cNvPr>
          <p:cNvSpPr txBox="1">
            <a:spLocks/>
          </p:cNvSpPr>
          <p:nvPr/>
        </p:nvSpPr>
        <p:spPr>
          <a:xfrm>
            <a:off x="1389648" y="278096"/>
            <a:ext cx="5064919" cy="615554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31 DE DICIEMRE DE 2019 Y 31 DE DICIEMBRE DE 2018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AC2E0EB-E395-4F7B-AE4A-77A25FDD6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110915"/>
            <a:ext cx="1286351" cy="5591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66511F9-F051-4AB1-818B-363F0B3E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132346"/>
            <a:ext cx="3112770" cy="534829"/>
          </a:xfrm>
          <a:prstGeom prst="rect">
            <a:avLst/>
          </a:prstGeom>
        </p:spPr>
      </p:pic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1890736" y="2279135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2" name="Botón de acción: ir hacia delante o siguient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1485895" y="2771708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167646" y="2529345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1587398" y="3021227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70CF006-C01E-4C17-BADA-4473C7197BD1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D710496-9277-496C-B6E1-C464057B56BF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043644" y="470797"/>
            <a:ext cx="5516165" cy="689372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2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675" dirty="0">
                <a:solidFill>
                  <a:srgbClr val="0070C0"/>
                </a:solidFill>
                <a:cs typeface="Lato Regular"/>
              </a:rPr>
              <a:t>DEL 1° AL 31 DE  DICIEMBRE DE 2019 Y DEL 1° AL 31 DE DICIEMBRE DE 2018</a:t>
            </a:r>
          </a:p>
          <a:p>
            <a:pPr algn="ctr">
              <a:defRPr/>
            </a:pPr>
            <a:r>
              <a:rPr lang="es-CO" sz="675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2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E0B302A-67AB-443B-BD76-7C9977D68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277203"/>
            <a:ext cx="1286351" cy="5591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0465F43-DEFE-4BDA-BFDE-E3FAA8E4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298634"/>
            <a:ext cx="3112770" cy="534829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8C4054-66A0-4F1B-A9BF-17F9E0AD2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267140"/>
              </p:ext>
            </p:extLst>
          </p:nvPr>
        </p:nvGraphicFramePr>
        <p:xfrm>
          <a:off x="843380" y="1454034"/>
          <a:ext cx="7614515" cy="4783288"/>
        </p:xfrm>
        <a:graphic>
          <a:graphicData uri="http://schemas.openxmlformats.org/drawingml/2006/table">
            <a:tbl>
              <a:tblPr/>
              <a:tblGrid>
                <a:gridCol w="3174150">
                  <a:extLst>
                    <a:ext uri="{9D8B030D-6E8A-4147-A177-3AD203B41FA5}">
                      <a16:colId xmlns:a16="http://schemas.microsoft.com/office/drawing/2014/main" val="3962251650"/>
                    </a:ext>
                  </a:extLst>
                </a:gridCol>
                <a:gridCol w="39142">
                  <a:extLst>
                    <a:ext uri="{9D8B030D-6E8A-4147-A177-3AD203B41FA5}">
                      <a16:colId xmlns:a16="http://schemas.microsoft.com/office/drawing/2014/main" val="4010017648"/>
                    </a:ext>
                  </a:extLst>
                </a:gridCol>
                <a:gridCol w="72374">
                  <a:extLst>
                    <a:ext uri="{9D8B030D-6E8A-4147-A177-3AD203B41FA5}">
                      <a16:colId xmlns:a16="http://schemas.microsoft.com/office/drawing/2014/main" val="693222722"/>
                    </a:ext>
                  </a:extLst>
                </a:gridCol>
                <a:gridCol w="1224689">
                  <a:extLst>
                    <a:ext uri="{9D8B030D-6E8A-4147-A177-3AD203B41FA5}">
                      <a16:colId xmlns:a16="http://schemas.microsoft.com/office/drawing/2014/main" val="531490913"/>
                    </a:ext>
                  </a:extLst>
                </a:gridCol>
                <a:gridCol w="84879">
                  <a:extLst>
                    <a:ext uri="{9D8B030D-6E8A-4147-A177-3AD203B41FA5}">
                      <a16:colId xmlns:a16="http://schemas.microsoft.com/office/drawing/2014/main" val="2266292110"/>
                    </a:ext>
                  </a:extLst>
                </a:gridCol>
                <a:gridCol w="1224689">
                  <a:extLst>
                    <a:ext uri="{9D8B030D-6E8A-4147-A177-3AD203B41FA5}">
                      <a16:colId xmlns:a16="http://schemas.microsoft.com/office/drawing/2014/main" val="3638893139"/>
                    </a:ext>
                  </a:extLst>
                </a:gridCol>
                <a:gridCol w="84879">
                  <a:extLst>
                    <a:ext uri="{9D8B030D-6E8A-4147-A177-3AD203B41FA5}">
                      <a16:colId xmlns:a16="http://schemas.microsoft.com/office/drawing/2014/main" val="3659519365"/>
                    </a:ext>
                  </a:extLst>
                </a:gridCol>
                <a:gridCol w="812417">
                  <a:extLst>
                    <a:ext uri="{9D8B030D-6E8A-4147-A177-3AD203B41FA5}">
                      <a16:colId xmlns:a16="http://schemas.microsoft.com/office/drawing/2014/main" val="2236419505"/>
                    </a:ext>
                  </a:extLst>
                </a:gridCol>
                <a:gridCol w="84879">
                  <a:extLst>
                    <a:ext uri="{9D8B030D-6E8A-4147-A177-3AD203B41FA5}">
                      <a16:colId xmlns:a16="http://schemas.microsoft.com/office/drawing/2014/main" val="1256125429"/>
                    </a:ext>
                  </a:extLst>
                </a:gridCol>
                <a:gridCol w="812417">
                  <a:extLst>
                    <a:ext uri="{9D8B030D-6E8A-4147-A177-3AD203B41FA5}">
                      <a16:colId xmlns:a16="http://schemas.microsoft.com/office/drawing/2014/main" val="604558370"/>
                    </a:ext>
                  </a:extLst>
                </a:gridCol>
              </a:tblGrid>
              <a:tr h="560393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31-Diciembre-2019</a:t>
                      </a: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31-Diciembre 2018</a:t>
                      </a: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            Dic 2019-Dic 2018</a:t>
                      </a: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 Dic - Dic 2019-2018</a:t>
                      </a: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068126"/>
                  </a:ext>
                </a:extLst>
              </a:tr>
              <a:tr h="191419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227972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48,852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39,993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8,859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654430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-104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279858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SUBVENCIONES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411571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-93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-95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423114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49,133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40,370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8,762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522180"/>
                  </a:ext>
                </a:extLst>
              </a:tr>
              <a:tr h="191419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354449"/>
                  </a:ext>
                </a:extLst>
              </a:tr>
              <a:tr h="191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865231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03058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27,173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24,407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2,766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387014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03058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12,799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11,183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1,616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917860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03058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864147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OPERACIÓN</a:t>
                      </a:r>
                    </a:p>
                  </a:txBody>
                  <a:tcPr marL="103058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3,422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2,447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976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333156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AMORTIZACION</a:t>
                      </a:r>
                    </a:p>
                  </a:txBody>
                  <a:tcPr marL="103058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576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659637"/>
                  </a:ext>
                </a:extLst>
              </a:tr>
              <a:tr h="24738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 (IVA ASUMIDO)</a:t>
                      </a:r>
                    </a:p>
                  </a:txBody>
                  <a:tcPr marL="103058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1,668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1,377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80263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45,972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39,773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6,198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38733"/>
                  </a:ext>
                </a:extLst>
              </a:tr>
              <a:tr h="191419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570873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3,161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2,564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429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022452"/>
                  </a:ext>
                </a:extLst>
              </a:tr>
              <a:tr h="191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03058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1,061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0489845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2,100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1,722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6871" marR="6871" marT="68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594785"/>
                  </a:ext>
                </a:extLst>
              </a:tr>
            </a:tbl>
          </a:graphicData>
        </a:graphic>
      </p:graphicFrame>
      <p:sp>
        <p:nvSpPr>
          <p:cNvPr id="18" name="Botón de acción: ir hacia delante o siguiente 1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7BAF632-D41C-45B4-B094-4C30C9BE35C0}"/>
              </a:ext>
            </a:extLst>
          </p:cNvPr>
          <p:cNvSpPr/>
          <p:nvPr/>
        </p:nvSpPr>
        <p:spPr>
          <a:xfrm>
            <a:off x="2386462" y="3825080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9" name="Botón de acción: ir hacia delante o siguiente 18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3515E80-29A4-4E6F-926C-75C64A956359}"/>
              </a:ext>
            </a:extLst>
          </p:cNvPr>
          <p:cNvSpPr/>
          <p:nvPr/>
        </p:nvSpPr>
        <p:spPr>
          <a:xfrm>
            <a:off x="2242854" y="4063001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2" name="Botón de acción: ir hacia delante o siguiente 21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B710B5F8-C171-426F-A441-4EDCF92F5EA5}"/>
              </a:ext>
            </a:extLst>
          </p:cNvPr>
          <p:cNvSpPr/>
          <p:nvPr/>
        </p:nvSpPr>
        <p:spPr>
          <a:xfrm>
            <a:off x="3441340" y="4283649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3" name="Botón de acción: ir hacia delante o siguiente 2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5BA6AD03-7F56-49BE-B4CB-42AF7C62AB0A}"/>
              </a:ext>
            </a:extLst>
          </p:cNvPr>
          <p:cNvSpPr/>
          <p:nvPr/>
        </p:nvSpPr>
        <p:spPr>
          <a:xfrm>
            <a:off x="2475532" y="4500032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4" name="Botón de acción: ir hacia delante o siguiente 2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3D6F6483-8BDA-4515-AF7A-9F411F33C362}"/>
              </a:ext>
            </a:extLst>
          </p:cNvPr>
          <p:cNvSpPr/>
          <p:nvPr/>
        </p:nvSpPr>
        <p:spPr>
          <a:xfrm>
            <a:off x="3779893" y="4751012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D616E03-A515-49E6-B750-693AAF42CB28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D350E99-98C4-404C-B490-F3705B956E44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2. PORTAFOLIO</a:t>
            </a:r>
          </a:p>
          <a:p>
            <a:pPr algn="ctr"/>
            <a:r>
              <a:rPr lang="es-CO" sz="4000" dirty="0">
                <a:solidFill>
                  <a:srgbClr val="000A8B"/>
                </a:solidFill>
              </a:rPr>
              <a:t> A DICIEMBRE 31 DE 2019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12D6B5B-0F64-4A9B-AB6A-A6B48067C9BA}"/>
              </a:ext>
            </a:extLst>
          </p:cNvPr>
          <p:cNvGrpSpPr/>
          <p:nvPr/>
        </p:nvGrpSpPr>
        <p:grpSpPr>
          <a:xfrm>
            <a:off x="573845" y="305680"/>
            <a:ext cx="8039213" cy="745490"/>
            <a:chOff x="0" y="0"/>
            <a:chExt cx="7303135" cy="74549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8B44B1B-87E8-410E-8F09-5CB81BE25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1A9D36C-7B65-45C4-8A0F-3EA7DA769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357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10" name="Título 7">
            <a:extLst>
              <a:ext uri="{FF2B5EF4-FFF2-40B4-BE49-F238E27FC236}">
                <a16:creationId xmlns:a16="http://schemas.microsoft.com/office/drawing/2014/main" id="{6BFD5352-2453-4412-99D2-8980474CB1BC}"/>
              </a:ext>
            </a:extLst>
          </p:cNvPr>
          <p:cNvSpPr txBox="1">
            <a:spLocks/>
          </p:cNvSpPr>
          <p:nvPr/>
        </p:nvSpPr>
        <p:spPr>
          <a:xfrm>
            <a:off x="2907101" y="1001213"/>
            <a:ext cx="6061493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</a:rPr>
              <a:t>COMPOSICIÓN PORTAFOLIO DICIEMBRE 2019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45588BC-CBE0-437B-9DF7-4F9000703EBE}"/>
              </a:ext>
            </a:extLst>
          </p:cNvPr>
          <p:cNvGrpSpPr/>
          <p:nvPr/>
        </p:nvGrpSpPr>
        <p:grpSpPr>
          <a:xfrm>
            <a:off x="573844" y="74943"/>
            <a:ext cx="8039213" cy="745490"/>
            <a:chOff x="0" y="0"/>
            <a:chExt cx="7303135" cy="745490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B1202FB-5DEF-4D68-A7FA-552AF0149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CA478DD0-7FEE-4B36-939F-64B4B257C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20ED2FB-A312-491F-B66E-5DC3E6737FD2}"/>
              </a:ext>
            </a:extLst>
          </p:cNvPr>
          <p:cNvSpPr txBox="1"/>
          <p:nvPr/>
        </p:nvSpPr>
        <p:spPr>
          <a:xfrm>
            <a:off x="6946085" y="1362773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Cifras en Millones de Pesos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C9A4366-19F6-4F2F-91CB-6D5E2B459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48" y="1617394"/>
            <a:ext cx="7989709" cy="2244848"/>
          </a:xfrm>
          <a:prstGeom prst="rect">
            <a:avLst/>
          </a:prstGeom>
        </p:spPr>
      </p:pic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24DE954B-DE1D-4CC6-A24C-9AC71EE33422}"/>
              </a:ext>
            </a:extLst>
          </p:cNvPr>
          <p:cNvGraphicFramePr>
            <a:graphicFrameLocks/>
          </p:cNvGraphicFramePr>
          <p:nvPr/>
        </p:nvGraphicFramePr>
        <p:xfrm>
          <a:off x="914400" y="3967993"/>
          <a:ext cx="6795083" cy="257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8929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FBBDD03-0B9B-47F1-AF62-E1BC0C55822A}"/>
              </a:ext>
            </a:extLst>
          </p:cNvPr>
          <p:cNvGrpSpPr/>
          <p:nvPr/>
        </p:nvGrpSpPr>
        <p:grpSpPr>
          <a:xfrm>
            <a:off x="573845" y="126490"/>
            <a:ext cx="8039213" cy="745490"/>
            <a:chOff x="0" y="0"/>
            <a:chExt cx="7303135" cy="7454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8B9207C-B554-41EC-A9D1-0ACE21DA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8960F77-CF05-4631-AE75-0BCE22BE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9" name="Título 7">
            <a:extLst>
              <a:ext uri="{FF2B5EF4-FFF2-40B4-BE49-F238E27FC236}">
                <a16:creationId xmlns:a16="http://schemas.microsoft.com/office/drawing/2014/main" id="{089F6186-EA6E-46AF-8B42-6A6C0340ED9D}"/>
              </a:ext>
            </a:extLst>
          </p:cNvPr>
          <p:cNvSpPr txBox="1">
            <a:spLocks/>
          </p:cNvSpPr>
          <p:nvPr/>
        </p:nvSpPr>
        <p:spPr>
          <a:xfrm>
            <a:off x="1190352" y="1045268"/>
            <a:ext cx="6972014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A8B"/>
                </a:solidFill>
              </a:rPr>
              <a:t>HECHOS RELEVANTES PORTAFOLIO DE INVERSIONES DICIEMBRE 2019 </a:t>
            </a:r>
          </a:p>
        </p:txBody>
      </p:sp>
      <p:pic>
        <p:nvPicPr>
          <p:cNvPr id="2054" name="Picture 6" descr="analisis financieros">
            <a:extLst>
              <a:ext uri="{FF2B5EF4-FFF2-40B4-BE49-F238E27FC236}">
                <a16:creationId xmlns:a16="http://schemas.microsoft.com/office/drawing/2014/main" id="{721B265E-9144-4704-8877-96CF4B260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890" y="2972105"/>
            <a:ext cx="2833589" cy="213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63CFD31-280A-4247-86AF-5F9DD1C89F95}"/>
              </a:ext>
            </a:extLst>
          </p:cNvPr>
          <p:cNvSpPr txBox="1"/>
          <p:nvPr/>
        </p:nvSpPr>
        <p:spPr>
          <a:xfrm>
            <a:off x="742742" y="1671761"/>
            <a:ext cx="6010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Valoración Portafolio Extinto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TES se valoraron en $30,038,812 (0,71%)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9D557F-B161-445F-AB0C-693AAEB6BCA6}"/>
              </a:ext>
            </a:extLst>
          </p:cNvPr>
          <p:cNvSpPr/>
          <p:nvPr/>
        </p:nvSpPr>
        <p:spPr>
          <a:xfrm>
            <a:off x="600457" y="4313316"/>
            <a:ext cx="2138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Valoración Acciones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82705F5-7970-47BE-AA53-39AF68FAB5E7}"/>
              </a:ext>
            </a:extLst>
          </p:cNvPr>
          <p:cNvSpPr txBox="1"/>
          <p:nvPr/>
        </p:nvSpPr>
        <p:spPr>
          <a:xfrm>
            <a:off x="666382" y="4749826"/>
            <a:ext cx="4625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Las Acciones Extintas se valoraron en $19,748,223 (2,02%)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r>
              <a:rPr lang="es-CO" dirty="0"/>
              <a:t>                             </a:t>
            </a:r>
          </a:p>
          <a:p>
            <a:r>
              <a:rPr lang="es-CO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C31582-FE27-4F6D-8F79-AECF8C822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65" y="5303616"/>
            <a:ext cx="1286110" cy="989702"/>
          </a:xfrm>
          <a:prstGeom prst="rect">
            <a:avLst/>
          </a:prstGeom>
        </p:spPr>
      </p:pic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30F1D48C-1AE5-4CC5-B4AF-CD864D9419CC}"/>
              </a:ext>
            </a:extLst>
          </p:cNvPr>
          <p:cNvSpPr/>
          <p:nvPr/>
        </p:nvSpPr>
        <p:spPr>
          <a:xfrm rot="10800000">
            <a:off x="632790" y="5514947"/>
            <a:ext cx="327698" cy="47952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20B35EE-4EB0-4141-AC81-491270DB5482}"/>
              </a:ext>
            </a:extLst>
          </p:cNvPr>
          <p:cNvSpPr txBox="1"/>
          <p:nvPr/>
        </p:nvSpPr>
        <p:spPr>
          <a:xfrm>
            <a:off x="742742" y="6196323"/>
            <a:ext cx="146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Aumentaron 2.02%</a:t>
            </a:r>
          </a:p>
        </p:txBody>
      </p:sp>
      <p:pic>
        <p:nvPicPr>
          <p:cNvPr id="1026" name="Picture 2" descr="Resultado de imagen para grupo argos">
            <a:extLst>
              <a:ext uri="{FF2B5EF4-FFF2-40B4-BE49-F238E27FC236}">
                <a16:creationId xmlns:a16="http://schemas.microsoft.com/office/drawing/2014/main" id="{00F54D46-E9F1-4D97-A908-5CAB8176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582" y="5359777"/>
            <a:ext cx="1318776" cy="78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37DDD44-B370-4A88-AC0B-E4CB901832A5}"/>
              </a:ext>
            </a:extLst>
          </p:cNvPr>
          <p:cNvSpPr txBox="1"/>
          <p:nvPr/>
        </p:nvSpPr>
        <p:spPr>
          <a:xfrm>
            <a:off x="2576619" y="6196323"/>
            <a:ext cx="146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Aumentaron  2.01%</a:t>
            </a:r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CD12CD42-D0A4-42C6-B9C4-33BA8BB91287}"/>
              </a:ext>
            </a:extLst>
          </p:cNvPr>
          <p:cNvSpPr/>
          <p:nvPr/>
        </p:nvSpPr>
        <p:spPr>
          <a:xfrm rot="10800000">
            <a:off x="4198678" y="5488490"/>
            <a:ext cx="373321" cy="51132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283AC6C-4336-43BE-8FC4-B69BA1D9E39A}"/>
              </a:ext>
            </a:extLst>
          </p:cNvPr>
          <p:cNvSpPr txBox="1"/>
          <p:nvPr/>
        </p:nvSpPr>
        <p:spPr>
          <a:xfrm>
            <a:off x="723069" y="2423423"/>
            <a:ext cx="6010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Rendimientos Financieros Vencimiento CDT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El día 06/12/2019 se reciben rendimientos financieros</a:t>
            </a:r>
          </a:p>
          <a:p>
            <a:r>
              <a:rPr lang="es-CO" dirty="0"/>
              <a:t>    Vencimientos de CDT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200FD38A-6C73-4F0D-90C9-CB496EAE6292}"/>
              </a:ext>
            </a:extLst>
          </p:cNvPr>
          <p:cNvGraphicFramePr>
            <a:graphicFrameLocks noGrp="1"/>
          </p:cNvGraphicFramePr>
          <p:nvPr/>
        </p:nvGraphicFramePr>
        <p:xfrm>
          <a:off x="784203" y="3507103"/>
          <a:ext cx="4260804" cy="600665"/>
        </p:xfrm>
        <a:graphic>
          <a:graphicData uri="http://schemas.openxmlformats.org/drawingml/2006/table">
            <a:tbl>
              <a:tblPr/>
              <a:tblGrid>
                <a:gridCol w="2099301">
                  <a:extLst>
                    <a:ext uri="{9D8B030D-6E8A-4147-A177-3AD203B41FA5}">
                      <a16:colId xmlns:a16="http://schemas.microsoft.com/office/drawing/2014/main" val="842571449"/>
                    </a:ext>
                  </a:extLst>
                </a:gridCol>
                <a:gridCol w="2161503">
                  <a:extLst>
                    <a:ext uri="{9D8B030D-6E8A-4147-A177-3AD203B41FA5}">
                      <a16:colId xmlns:a16="http://schemas.microsoft.com/office/drawing/2014/main" val="2720217664"/>
                    </a:ext>
                  </a:extLst>
                </a:gridCol>
              </a:tblGrid>
              <a:tr h="181709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COBRO CAPITAL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D47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COBRO RENDIMIENTOS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D47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997487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4,000,000,000.00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224,000,000.00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787346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6,500,000,000.00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89,147,500.00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369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8659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FBBDD03-0B9B-47F1-AF62-E1BC0C55822A}"/>
              </a:ext>
            </a:extLst>
          </p:cNvPr>
          <p:cNvGrpSpPr/>
          <p:nvPr/>
        </p:nvGrpSpPr>
        <p:grpSpPr>
          <a:xfrm>
            <a:off x="573845" y="114626"/>
            <a:ext cx="8039213" cy="745490"/>
            <a:chOff x="0" y="0"/>
            <a:chExt cx="7303135" cy="7454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8B9207C-B554-41EC-A9D1-0ACE21DA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8960F77-CF05-4631-AE75-0BCE22BE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9" name="Título 7">
            <a:extLst>
              <a:ext uri="{FF2B5EF4-FFF2-40B4-BE49-F238E27FC236}">
                <a16:creationId xmlns:a16="http://schemas.microsoft.com/office/drawing/2014/main" id="{089F6186-EA6E-46AF-8B42-6A6C0340ED9D}"/>
              </a:ext>
            </a:extLst>
          </p:cNvPr>
          <p:cNvSpPr txBox="1">
            <a:spLocks/>
          </p:cNvSpPr>
          <p:nvPr/>
        </p:nvSpPr>
        <p:spPr>
          <a:xfrm>
            <a:off x="1085993" y="1086063"/>
            <a:ext cx="6972014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A8B"/>
                </a:solidFill>
              </a:rPr>
              <a:t>HECHOS RELEVANTES PORTAFOLIO DE INVERSIONES DICIEMBRE 2019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DE8367B-615F-4449-B3CF-1498E6613B4A}"/>
              </a:ext>
            </a:extLst>
          </p:cNvPr>
          <p:cNvSpPr txBox="1"/>
          <p:nvPr/>
        </p:nvSpPr>
        <p:spPr>
          <a:xfrm>
            <a:off x="573845" y="1967458"/>
            <a:ext cx="5099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Valoración Portafolio En Proceso de Extinción 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TES se valoraron en $2,625,038,698 (0,56%)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CDT se valoraron en$1,345,733,150 (0,42%)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25D1D0-F9CC-4080-9F14-9484DF96E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6617" y="3469684"/>
            <a:ext cx="3258491" cy="229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25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8389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1F4DEEA-EB34-4077-955E-BCDE18CC2A08}"/>
              </a:ext>
            </a:extLst>
          </p:cNvPr>
          <p:cNvSpPr txBox="1"/>
          <p:nvPr/>
        </p:nvSpPr>
        <p:spPr>
          <a:xfrm>
            <a:off x="4044386" y="939335"/>
            <a:ext cx="463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00A8B"/>
                </a:solidFill>
              </a:rPr>
              <a:t>PORTAFOLIO RECURSOS PROPIOS SAE DICIEMBRE 2019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4233A4-C789-40A0-B3F9-4A0A3C4A2A4B}"/>
              </a:ext>
            </a:extLst>
          </p:cNvPr>
          <p:cNvSpPr txBox="1"/>
          <p:nvPr/>
        </p:nvSpPr>
        <p:spPr>
          <a:xfrm>
            <a:off x="6400801" y="1647221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Cifras en Millones de Pesos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59C02FE-5DF5-4D28-A3C7-EC736F0328FB}"/>
              </a:ext>
            </a:extLst>
          </p:cNvPr>
          <p:cNvGrpSpPr/>
          <p:nvPr/>
        </p:nvGrpSpPr>
        <p:grpSpPr>
          <a:xfrm>
            <a:off x="573845" y="146479"/>
            <a:ext cx="8039213" cy="745490"/>
            <a:chOff x="0" y="0"/>
            <a:chExt cx="7303135" cy="74549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B225157-665A-4EC9-897F-FF344F6E1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B36FB1C8-5527-4AB6-91B6-4D0965DAF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57C181EB-08FF-42ED-AC60-7381E24413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9418" y="2016077"/>
          <a:ext cx="7642828" cy="998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Worksheet" r:id="rId5" imgW="6981713" imgH="771704" progId="Excel.Sheet.12">
                  <p:embed/>
                </p:oleObj>
              </mc:Choice>
              <mc:Fallback>
                <p:oleObj name="Worksheet" r:id="rId5" imgW="6981713" imgH="771704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57C181EB-08FF-42ED-AC60-7381E24413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9418" y="2016077"/>
                        <a:ext cx="7642828" cy="998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C96EA01C-DA93-48C3-B34F-38C15A875922}"/>
              </a:ext>
            </a:extLst>
          </p:cNvPr>
          <p:cNvGraphicFramePr>
            <a:graphicFrameLocks/>
          </p:cNvGraphicFramePr>
          <p:nvPr/>
        </p:nvGraphicFramePr>
        <p:xfrm>
          <a:off x="134224" y="3214874"/>
          <a:ext cx="4911432" cy="332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30727CCF-6B6B-44F1-968A-22FBB91B7CD8}"/>
              </a:ext>
            </a:extLst>
          </p:cNvPr>
          <p:cNvGraphicFramePr>
            <a:graphicFrameLocks/>
          </p:cNvGraphicFramePr>
          <p:nvPr/>
        </p:nvGraphicFramePr>
        <p:xfrm>
          <a:off x="4328720" y="3214875"/>
          <a:ext cx="4983431" cy="320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588383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749858" y="1352316"/>
            <a:ext cx="782029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3600" dirty="0">
                <a:solidFill>
                  <a:srgbClr val="000A8B"/>
                </a:solidFill>
              </a:rPr>
              <a:t>3. ADICIÓN CONTRATO 084 DE 2019 – </a:t>
            </a:r>
          </a:p>
          <a:p>
            <a:pPr>
              <a:lnSpc>
                <a:spcPct val="150000"/>
              </a:lnSpc>
            </a:pPr>
            <a:endParaRPr lang="es-ES" sz="1400" dirty="0">
              <a:solidFill>
                <a:srgbClr val="000A8B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3200" dirty="0">
                <a:solidFill>
                  <a:srgbClr val="000A8B"/>
                </a:solidFill>
              </a:rPr>
              <a:t>Consorcio Salvamentos Ambientales San Andrés Islas y Providencia</a:t>
            </a:r>
          </a:p>
          <a:p>
            <a:pPr>
              <a:lnSpc>
                <a:spcPct val="150000"/>
              </a:lnSpc>
            </a:pPr>
            <a:endParaRPr lang="es-ES" sz="3200" dirty="0">
              <a:solidFill>
                <a:srgbClr val="000A8B"/>
              </a:solidFill>
            </a:endParaRPr>
          </a:p>
          <a:p>
            <a:pPr marL="428615" indent="-428615" algn="just">
              <a:buFont typeface="Wingdings" panose="05000000000000000000" pitchFamily="2" charset="2"/>
              <a:buChar char="§"/>
            </a:pPr>
            <a:r>
              <a:rPr lang="es-ES" sz="3200" dirty="0">
                <a:solidFill>
                  <a:srgbClr val="000A8B"/>
                </a:solidFill>
              </a:rPr>
              <a:t>Contrato Interadministrativo 1879 de 2019</a:t>
            </a:r>
          </a:p>
          <a:p>
            <a:pPr algn="just"/>
            <a:endParaRPr lang="es-ES" sz="3200" dirty="0">
              <a:solidFill>
                <a:srgbClr val="000A8B"/>
              </a:solidFill>
            </a:endParaRPr>
          </a:p>
          <a:p>
            <a:pPr marL="428615" indent="-428615">
              <a:buFont typeface="Wingdings" panose="05000000000000000000" pitchFamily="2" charset="2"/>
              <a:buChar char="§"/>
            </a:pPr>
            <a:r>
              <a:rPr lang="es-ES" sz="3200" dirty="0">
                <a:solidFill>
                  <a:srgbClr val="000A8B"/>
                </a:solidFill>
              </a:rPr>
              <a:t>Convenio 053 de 2019</a:t>
            </a:r>
            <a:endParaRPr lang="es-CO" sz="3600" dirty="0">
              <a:solidFill>
                <a:srgbClr val="000A8B"/>
              </a:solidFill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12D6B5B-0F64-4A9B-AB6A-A6B48067C9BA}"/>
              </a:ext>
            </a:extLst>
          </p:cNvPr>
          <p:cNvGrpSpPr/>
          <p:nvPr/>
        </p:nvGrpSpPr>
        <p:grpSpPr>
          <a:xfrm>
            <a:off x="573845" y="305680"/>
            <a:ext cx="8039213" cy="745490"/>
            <a:chOff x="0" y="0"/>
            <a:chExt cx="7303135" cy="74549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8B44B1B-87E8-410E-8F09-5CB81BE25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1A9D36C-7B65-45C4-8A0F-3EA7DA769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791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37750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59187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18308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603244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pic>
        <p:nvPicPr>
          <p:cNvPr id="11" name="Picture 2" descr="subasta icono gratis">
            <a:extLst>
              <a:ext uri="{FF2B5EF4-FFF2-40B4-BE49-F238E27FC236}">
                <a16:creationId xmlns:a16="http://schemas.microsoft.com/office/drawing/2014/main" id="{92F70C90-59D9-4612-ACF6-819E7E992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69" y="1856242"/>
            <a:ext cx="562412" cy="56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32823" y="1057570"/>
            <a:ext cx="465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ANTECEDENTES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1702D0EE-55CE-4AC8-8978-53F14E409F72}"/>
              </a:ext>
            </a:extLst>
          </p:cNvPr>
          <p:cNvSpPr/>
          <p:nvPr/>
        </p:nvSpPr>
        <p:spPr>
          <a:xfrm>
            <a:off x="165004" y="2492227"/>
            <a:ext cx="1492538" cy="842478"/>
          </a:xfrm>
          <a:prstGeom prst="roundRect">
            <a:avLst/>
          </a:prstGeom>
          <a:noFill/>
          <a:ln w="19050"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>
                <a:solidFill>
                  <a:schemeClr val="tx1"/>
                </a:solidFill>
              </a:rPr>
              <a:t>Sentencia del 27 de mayo de 2011</a:t>
            </a:r>
            <a:endParaRPr lang="es-ES" sz="1350" b="1" dirty="0">
              <a:solidFill>
                <a:schemeClr val="tx1"/>
              </a:solidFill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F1D112D-86DF-480D-9FBB-6FFC5FD52B2F}"/>
              </a:ext>
            </a:extLst>
          </p:cNvPr>
          <p:cNvSpPr/>
          <p:nvPr/>
        </p:nvSpPr>
        <p:spPr>
          <a:xfrm>
            <a:off x="1926731" y="2468029"/>
            <a:ext cx="1492538" cy="866678"/>
          </a:xfrm>
          <a:prstGeom prst="roundRect">
            <a:avLst/>
          </a:prstGeom>
          <a:noFill/>
          <a:ln w="19050"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>
                <a:solidFill>
                  <a:schemeClr val="tx1"/>
                </a:solidFill>
              </a:rPr>
              <a:t>Convenio 053 de 2019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CFC8A6D-5C09-4886-B191-52D50C952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996" y="1792915"/>
            <a:ext cx="615146" cy="610145"/>
          </a:xfrm>
          <a:prstGeom prst="rect">
            <a:avLst/>
          </a:prstGeom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A0D2D6A-1084-49AE-B4D6-53293C056986}"/>
              </a:ext>
            </a:extLst>
          </p:cNvPr>
          <p:cNvSpPr/>
          <p:nvPr/>
        </p:nvSpPr>
        <p:spPr>
          <a:xfrm>
            <a:off x="3751377" y="2468029"/>
            <a:ext cx="1492537" cy="866678"/>
          </a:xfrm>
          <a:prstGeom prst="roundRect">
            <a:avLst/>
          </a:prstGeom>
          <a:noFill/>
          <a:ln w="19050"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>
                <a:solidFill>
                  <a:schemeClr val="tx1"/>
                </a:solidFill>
              </a:rPr>
              <a:t>Contrato 1879 de 2019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6C82E87-CE4D-453E-A76D-949F1FDD4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763" y="1856244"/>
            <a:ext cx="778481" cy="562412"/>
          </a:xfrm>
          <a:prstGeom prst="rect">
            <a:avLst/>
          </a:prstGeom>
        </p:spPr>
      </p:pic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51CB797A-4388-44C6-BFD7-DD2A19A6DAFD}"/>
              </a:ext>
            </a:extLst>
          </p:cNvPr>
          <p:cNvSpPr/>
          <p:nvPr/>
        </p:nvSpPr>
        <p:spPr>
          <a:xfrm>
            <a:off x="5601186" y="2464395"/>
            <a:ext cx="1492537" cy="866677"/>
          </a:xfrm>
          <a:prstGeom prst="roundRect">
            <a:avLst/>
          </a:prstGeom>
          <a:noFill/>
          <a:ln w="19050"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>
                <a:solidFill>
                  <a:schemeClr val="tx1"/>
                </a:solidFill>
              </a:rPr>
              <a:t>Experiencia de la SAE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5DA32F4A-7E27-4E76-A25F-5388819B35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9905" y="1792914"/>
            <a:ext cx="623183" cy="610145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FC65B06A-70AC-45C2-9438-5E5EEE41557C}"/>
              </a:ext>
            </a:extLst>
          </p:cNvPr>
          <p:cNvSpPr/>
          <p:nvPr/>
        </p:nvSpPr>
        <p:spPr>
          <a:xfrm>
            <a:off x="1850738" y="3430407"/>
            <a:ext cx="1624516" cy="842478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D</a:t>
            </a:r>
            <a:r>
              <a:rPr lang="es-CO" sz="1200" b="1" dirty="0" err="1"/>
              <a:t>epartamento</a:t>
            </a:r>
            <a:r>
              <a:rPr lang="es-CO" sz="1200" b="1" dirty="0"/>
              <a:t> Archipiélago de San Andrés, Providencia y Santa Catalina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28867547-0FDC-4EA0-8E5D-DC1ECA6FE499}"/>
              </a:ext>
            </a:extLst>
          </p:cNvPr>
          <p:cNvSpPr/>
          <p:nvPr/>
        </p:nvSpPr>
        <p:spPr>
          <a:xfrm>
            <a:off x="1850735" y="4345763"/>
            <a:ext cx="1624516" cy="277000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DIMAR</a:t>
            </a:r>
            <a:endParaRPr lang="es-CO" sz="1200" b="1" dirty="0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AE29D9FC-E935-4F79-BBB5-86F1F8AABD91}"/>
              </a:ext>
            </a:extLst>
          </p:cNvPr>
          <p:cNvSpPr/>
          <p:nvPr/>
        </p:nvSpPr>
        <p:spPr>
          <a:xfrm>
            <a:off x="1850737" y="4674202"/>
            <a:ext cx="1624516" cy="277000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CORALINA</a:t>
            </a:r>
            <a:endParaRPr lang="es-CO" sz="1200" b="1" dirty="0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F7DF4897-1AB2-4209-9B2E-AA1767B53650}"/>
              </a:ext>
            </a:extLst>
          </p:cNvPr>
          <p:cNvSpPr/>
          <p:nvPr/>
        </p:nvSpPr>
        <p:spPr>
          <a:xfrm>
            <a:off x="1850736" y="5011420"/>
            <a:ext cx="1624516" cy="277000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SAE</a:t>
            </a:r>
            <a:endParaRPr lang="es-CO" sz="1200" b="1" dirty="0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99307430-7B6A-4F8B-9979-913C7BCB26AF}"/>
              </a:ext>
            </a:extLst>
          </p:cNvPr>
          <p:cNvSpPr/>
          <p:nvPr/>
        </p:nvSpPr>
        <p:spPr>
          <a:xfrm>
            <a:off x="3685383" y="3455259"/>
            <a:ext cx="1624516" cy="842477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D</a:t>
            </a:r>
            <a:r>
              <a:rPr lang="es-CO" sz="1200" b="1" dirty="0" err="1"/>
              <a:t>epartamento</a:t>
            </a:r>
            <a:r>
              <a:rPr lang="es-CO" sz="1200" b="1" dirty="0"/>
              <a:t> Archipiélago de San Andrés, Providencia y Santa Catalina</a:t>
            </a:r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4A1A9356-CFFC-46EB-8DB1-4F02A01AAC3D}"/>
              </a:ext>
            </a:extLst>
          </p:cNvPr>
          <p:cNvSpPr/>
          <p:nvPr/>
        </p:nvSpPr>
        <p:spPr>
          <a:xfrm>
            <a:off x="3685383" y="4394821"/>
            <a:ext cx="1624516" cy="277000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SAE</a:t>
            </a:r>
            <a:endParaRPr lang="es-CO" sz="1200" b="1" dirty="0"/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F0A28FB7-B3EB-41B8-9E99-66A0CE0E02F4}"/>
              </a:ext>
            </a:extLst>
          </p:cNvPr>
          <p:cNvSpPr/>
          <p:nvPr/>
        </p:nvSpPr>
        <p:spPr>
          <a:xfrm>
            <a:off x="7368096" y="2488586"/>
            <a:ext cx="1666850" cy="842478"/>
          </a:xfrm>
          <a:prstGeom prst="roundRect">
            <a:avLst/>
          </a:prstGeom>
          <a:noFill/>
          <a:ln w="19050"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>
                <a:solidFill>
                  <a:schemeClr val="tx1"/>
                </a:solidFill>
              </a:rPr>
              <a:t>Contrato 084 de 2019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98425B16-4009-4F73-8087-5EB418405E0B}"/>
              </a:ext>
            </a:extLst>
          </p:cNvPr>
          <p:cNvSpPr/>
          <p:nvPr/>
        </p:nvSpPr>
        <p:spPr>
          <a:xfrm>
            <a:off x="7316765" y="3449363"/>
            <a:ext cx="1718178" cy="848368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Consorcio Salvamentos Ambientales San Andrés Islas y Providencia</a:t>
            </a:r>
            <a:endParaRPr lang="es-CO" sz="900" b="1" dirty="0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B293EA0D-EC53-4D98-9503-ED3F629C17A4}"/>
              </a:ext>
            </a:extLst>
          </p:cNvPr>
          <p:cNvSpPr/>
          <p:nvPr/>
        </p:nvSpPr>
        <p:spPr>
          <a:xfrm>
            <a:off x="7316765" y="4390861"/>
            <a:ext cx="1718178" cy="277000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SAE</a:t>
            </a:r>
            <a:endParaRPr lang="es-CO" sz="1200" b="1" dirty="0"/>
          </a:p>
        </p:txBody>
      </p:sp>
      <p:pic>
        <p:nvPicPr>
          <p:cNvPr id="38" name="Picture 8" descr="Moneda icono gratis">
            <a:extLst>
              <a:ext uri="{FF2B5EF4-FFF2-40B4-BE49-F238E27FC236}">
                <a16:creationId xmlns:a16="http://schemas.microsoft.com/office/drawing/2014/main" id="{A3C1F62E-B43B-4D2F-929C-D12D895F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651" y="1792909"/>
            <a:ext cx="627400" cy="6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B87D3103-02AD-43CE-BD74-A3CFAFD1963E}"/>
              </a:ext>
            </a:extLst>
          </p:cNvPr>
          <p:cNvSpPr/>
          <p:nvPr/>
        </p:nvSpPr>
        <p:spPr>
          <a:xfrm>
            <a:off x="5535680" y="3418187"/>
            <a:ext cx="1624516" cy="879544"/>
          </a:xfrm>
          <a:prstGeom prst="roundRect">
            <a:avLst/>
          </a:prstGeom>
          <a:solidFill>
            <a:srgbClr val="4BB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Administración Embarcaciones</a:t>
            </a:r>
            <a:endParaRPr lang="es-CO" sz="1200" b="1" dirty="0"/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FB2637CD-3356-440E-877B-4106A1A3DBC3}"/>
              </a:ext>
            </a:extLst>
          </p:cNvPr>
          <p:cNvSpPr/>
          <p:nvPr/>
        </p:nvSpPr>
        <p:spPr>
          <a:xfrm>
            <a:off x="3795945" y="4764487"/>
            <a:ext cx="1323514" cy="392958"/>
          </a:xfrm>
          <a:prstGeom prst="roundRect">
            <a:avLst/>
          </a:prstGeom>
          <a:noFill/>
          <a:ln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i="1" dirty="0">
                <a:solidFill>
                  <a:schemeClr val="tx1"/>
                </a:solidFill>
              </a:rPr>
              <a:t>$</a:t>
            </a:r>
            <a:r>
              <a:rPr lang="es-CO" sz="1350" i="1" dirty="0">
                <a:solidFill>
                  <a:schemeClr val="tx1"/>
                </a:solidFill>
              </a:rPr>
              <a:t>2,000,000,000</a:t>
            </a:r>
            <a:endParaRPr lang="es-CO" sz="1200" b="1" i="1" dirty="0">
              <a:solidFill>
                <a:schemeClr val="tx1"/>
              </a:solidFill>
            </a:endParaRP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8E4D8E6C-6A04-490D-B21C-80E89D015FE1}"/>
              </a:ext>
            </a:extLst>
          </p:cNvPr>
          <p:cNvSpPr/>
          <p:nvPr/>
        </p:nvSpPr>
        <p:spPr>
          <a:xfrm>
            <a:off x="7483338" y="4760988"/>
            <a:ext cx="1436375" cy="392958"/>
          </a:xfrm>
          <a:prstGeom prst="roundRect">
            <a:avLst/>
          </a:prstGeom>
          <a:noFill/>
          <a:ln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i="1" dirty="0">
                <a:solidFill>
                  <a:schemeClr val="tx1"/>
                </a:solidFill>
              </a:rPr>
              <a:t>$</a:t>
            </a:r>
            <a:r>
              <a:rPr lang="es-CO" sz="1350" i="1" dirty="0">
                <a:solidFill>
                  <a:schemeClr val="tx1"/>
                </a:solidFill>
              </a:rPr>
              <a:t>2,119,500,000</a:t>
            </a:r>
            <a:endParaRPr lang="es-CO" sz="1200" b="1" i="1" dirty="0">
              <a:solidFill>
                <a:schemeClr val="tx1"/>
              </a:solidFill>
            </a:endParaRP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D84A0DE1-10B7-4168-8A17-2EDAF490107D}"/>
              </a:ext>
            </a:extLst>
          </p:cNvPr>
          <p:cNvSpPr/>
          <p:nvPr/>
        </p:nvSpPr>
        <p:spPr>
          <a:xfrm>
            <a:off x="5682168" y="4761572"/>
            <a:ext cx="1223036" cy="392958"/>
          </a:xfrm>
          <a:prstGeom prst="roundRect">
            <a:avLst/>
          </a:prstGeom>
          <a:noFill/>
          <a:ln>
            <a:solidFill>
              <a:srgbClr val="4BB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i="1" dirty="0">
                <a:solidFill>
                  <a:schemeClr val="tx1"/>
                </a:solidFill>
              </a:rPr>
              <a:t>$</a:t>
            </a:r>
            <a:r>
              <a:rPr lang="es-CO" sz="1350" i="1" dirty="0">
                <a:solidFill>
                  <a:schemeClr val="tx1"/>
                </a:solidFill>
              </a:rPr>
              <a:t>465,000,000</a:t>
            </a:r>
            <a:endParaRPr lang="es-CO" sz="12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487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36780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188" y="0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09919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594855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90248" y="610488"/>
            <a:ext cx="465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Inicio de ejecución Contrato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1" name="Marcador de contenido 3">
            <a:extLst>
              <a:ext uri="{FF2B5EF4-FFF2-40B4-BE49-F238E27FC236}">
                <a16:creationId xmlns:a16="http://schemas.microsoft.com/office/drawing/2014/main" id="{1FB976AA-BCFE-4079-88E7-6E16D29D7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593" y="1174535"/>
            <a:ext cx="8764923" cy="1344855"/>
          </a:xfrm>
        </p:spPr>
        <p:txBody>
          <a:bodyPr>
            <a:noAutofit/>
          </a:bodyPr>
          <a:lstStyle/>
          <a:p>
            <a:r>
              <a:rPr lang="es-CO" sz="1800" dirty="0"/>
              <a:t>El 7 de octubre inician las labores de alistamiento del equipo para zarpe a la  bahía de San Andrés.</a:t>
            </a:r>
          </a:p>
          <a:p>
            <a:r>
              <a:rPr lang="es-CO" sz="1800" dirty="0"/>
              <a:t>El 13 de noviembre de 2019 arribó a San Andrés el remolcador Oscar Eduardo.</a:t>
            </a:r>
          </a:p>
          <a:p>
            <a:r>
              <a:rPr lang="es-CO" sz="1800" dirty="0"/>
              <a:t>El 4 de diciembre arribó Remolque Barcaza DON ALBERTO J.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214EA59-89E4-4477-8557-4737A94E953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7" y="2610339"/>
            <a:ext cx="2105743" cy="17040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CFE64DB-8FC0-4E50-8387-078A4EE467A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04" y="2628831"/>
            <a:ext cx="1822022" cy="168557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16F4DD3-2170-4A85-97FB-59BC5F6EE96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346" y="2628831"/>
            <a:ext cx="2019649" cy="16855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01D5B79-D51F-4460-80F1-B447A3DFD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103" y="2633618"/>
            <a:ext cx="2324952" cy="1622958"/>
          </a:xfrm>
          <a:prstGeom prst="rect">
            <a:avLst/>
          </a:prstGeom>
        </p:spPr>
      </p:pic>
      <p:sp>
        <p:nvSpPr>
          <p:cNvPr id="16" name="Marcador de contenido 3">
            <a:extLst>
              <a:ext uri="{FF2B5EF4-FFF2-40B4-BE49-F238E27FC236}">
                <a16:creationId xmlns:a16="http://schemas.microsoft.com/office/drawing/2014/main" id="{C1A55821-8C20-40AF-87E9-2D821C82EA44}"/>
              </a:ext>
            </a:extLst>
          </p:cNvPr>
          <p:cNvSpPr txBox="1">
            <a:spLocks/>
          </p:cNvSpPr>
          <p:nvPr/>
        </p:nvSpPr>
        <p:spPr>
          <a:xfrm>
            <a:off x="184777" y="4578692"/>
            <a:ext cx="8764922" cy="1126146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just" defTabSz="342900"/>
            <a:r>
              <a:rPr lang="es-CO" sz="1800" dirty="0"/>
              <a:t>Del 5 al 13 de noviembre de 2019 por mutuo acuerdo con el contratista, fue suspendido el Contrato 084 de 2019, debido a que las condiciones </a:t>
            </a:r>
            <a:r>
              <a:rPr lang="es-CO" sz="1800" dirty="0" err="1"/>
              <a:t>meteomarinas</a:t>
            </a:r>
            <a:r>
              <a:rPr lang="es-CO" sz="1800" dirty="0"/>
              <a:t> generaron que el zarpe de las embarcaciones y equipos necesarios para la ejecución de la operación no fuera seguro</a:t>
            </a:r>
          </a:p>
        </p:txBody>
      </p:sp>
    </p:spTree>
    <p:extLst>
      <p:ext uri="{BB962C8B-B14F-4D97-AF65-F5344CB8AC3E}">
        <p14:creationId xmlns:p14="http://schemas.microsoft.com/office/powerpoint/2010/main" val="319491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24173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188" y="0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18308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601813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90248" y="652835"/>
            <a:ext cx="46519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EMBARCACIÓN TANYA LEE</a:t>
            </a:r>
          </a:p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Estado Inicial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1D1744-CF48-48D9-B781-697E38168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14" y="1563734"/>
            <a:ext cx="8469255" cy="79917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1500" dirty="0"/>
              <a:t>De </a:t>
            </a:r>
            <a:r>
              <a:rPr lang="es-ES" sz="1575" dirty="0"/>
              <a:t>conformidad con el informe técnico del perito marítimo del 30 de agosto de 2018, tenía asignado un valor para su venta como chatarra y presentaba altas posibilidades de hundirse, se decidió removerla para su disposición final.</a:t>
            </a:r>
            <a:endParaRPr lang="es-CO" sz="1575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E4888CA-1FC9-401B-BF67-D296D525F7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7" r="15918" b="23542"/>
          <a:stretch/>
        </p:blipFill>
        <p:spPr>
          <a:xfrm>
            <a:off x="846714" y="2831283"/>
            <a:ext cx="2533835" cy="154935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244EC9-F426-4AFD-A674-D8093ED201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9289" y="4423849"/>
            <a:ext cx="1413488" cy="1236275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A353E8D7-5FC7-4CEC-8FDA-63475EAAA390}"/>
              </a:ext>
            </a:extLst>
          </p:cNvPr>
          <p:cNvSpPr/>
          <p:nvPr/>
        </p:nvSpPr>
        <p:spPr>
          <a:xfrm>
            <a:off x="332610" y="2464840"/>
            <a:ext cx="1323514" cy="392958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5718B14-456A-47A7-AD3F-26ACC6DA4F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0344" y="4498912"/>
            <a:ext cx="1351339" cy="105707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BF0CAFE-9B0C-4C5C-8EBC-5A398723E4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608" y="4528582"/>
            <a:ext cx="1286351" cy="1053842"/>
          </a:xfrm>
          <a:prstGeom prst="rect">
            <a:avLst/>
          </a:prstGeom>
        </p:spPr>
      </p:pic>
      <p:pic>
        <p:nvPicPr>
          <p:cNvPr id="23" name="VID-20191202-WA0030">
            <a:hlinkClick r:id="" action="ppaction://media"/>
            <a:extLst>
              <a:ext uri="{FF2B5EF4-FFF2-40B4-BE49-F238E27FC236}">
                <a16:creationId xmlns:a16="http://schemas.microsoft.com/office/drawing/2014/main" id="{ED061AB5-2702-48E7-9EB0-19FFF07189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10994" y="2672883"/>
            <a:ext cx="3046360" cy="167549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8A55BA3-0CE0-4894-BEEB-1C38261EF37C}"/>
              </a:ext>
            </a:extLst>
          </p:cNvPr>
          <p:cNvSpPr/>
          <p:nvPr/>
        </p:nvSpPr>
        <p:spPr>
          <a:xfrm>
            <a:off x="4390041" y="2464032"/>
            <a:ext cx="1323514" cy="392958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endParaRPr lang="es-CO" sz="1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5C198E-BC40-4FE7-B647-F824C4F27E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02" y="4440033"/>
            <a:ext cx="2474324" cy="1203596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1EAD94E-0974-433F-B6ED-A5F9EA0B5C0C}"/>
              </a:ext>
            </a:extLst>
          </p:cNvPr>
          <p:cNvCxnSpPr/>
          <p:nvPr/>
        </p:nvCxnSpPr>
        <p:spPr>
          <a:xfrm>
            <a:off x="4033008" y="2508887"/>
            <a:ext cx="0" cy="3134745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95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87563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705" y="9022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09919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594855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781210" y="526655"/>
            <a:ext cx="46519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EMBARCACIÓN CHAMBERO</a:t>
            </a:r>
          </a:p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Estado Inicial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1D1744-CF48-48D9-B781-697E38168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13" y="1352315"/>
            <a:ext cx="8821233" cy="98107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s-ES" sz="1800" dirty="0"/>
              <a:t>Se encontraba semisumergida en junto a la Estación de Guardacostas de San Andres Isla y Antillana, avanzado estado de deterioro; oxidación parcial, conservaba aún un poco de pintura en el casco y la superestructura (Colores: azul y blanco</a:t>
            </a:r>
            <a:r>
              <a:rPr lang="es-ES" sz="1600" dirty="0"/>
              <a:t>),</a:t>
            </a:r>
            <a:r>
              <a:rPr lang="es-ES" sz="1800" dirty="0"/>
              <a:t> pérdida parcial de la súper estructura, cubierta y láminas en general, además de aparente desmantelamiento total de las estructuras internas</a:t>
            </a:r>
            <a:endParaRPr lang="es-CO" sz="1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502B812-D5CE-46EC-948C-6EDE1EDD4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03" y="4551902"/>
            <a:ext cx="1225768" cy="9356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D18796-B4B7-4D00-8A9C-A46BF3271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4044" y="4553757"/>
            <a:ext cx="1168538" cy="93380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4876B00-22C7-4D2F-A931-0707AC9C71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756" t="26512" b="42636"/>
          <a:stretch/>
        </p:blipFill>
        <p:spPr>
          <a:xfrm>
            <a:off x="253380" y="3226793"/>
            <a:ext cx="2335052" cy="122967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220F4AC3-DFDE-4450-8353-2730AC004038}"/>
              </a:ext>
            </a:extLst>
          </p:cNvPr>
          <p:cNvSpPr/>
          <p:nvPr/>
        </p:nvSpPr>
        <p:spPr>
          <a:xfrm>
            <a:off x="955315" y="2706064"/>
            <a:ext cx="830510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9C54A5C8-7B06-4572-B1AF-98526C791029}"/>
              </a:ext>
            </a:extLst>
          </p:cNvPr>
          <p:cNvCxnSpPr>
            <a:cxnSpLocks/>
          </p:cNvCxnSpPr>
          <p:nvPr/>
        </p:nvCxnSpPr>
        <p:spPr>
          <a:xfrm>
            <a:off x="2824994" y="2655807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2" name="Imagen 21">
            <a:extLst>
              <a:ext uri="{FF2B5EF4-FFF2-40B4-BE49-F238E27FC236}">
                <a16:creationId xmlns:a16="http://schemas.microsoft.com/office/drawing/2014/main" id="{0950BC32-8F1C-4007-9500-4F6A02B8C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5704" y="3228183"/>
            <a:ext cx="2788007" cy="2187037"/>
          </a:xfrm>
          <a:prstGeom prst="rect">
            <a:avLst/>
          </a:prstGeom>
        </p:spPr>
      </p:pic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CB99AF8E-53BD-4B7D-A921-DF6BE9B1452B}"/>
              </a:ext>
            </a:extLst>
          </p:cNvPr>
          <p:cNvSpPr/>
          <p:nvPr/>
        </p:nvSpPr>
        <p:spPr>
          <a:xfrm>
            <a:off x="3614571" y="2705203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E828A96B-8E4A-468E-83C5-1A16AE2C1097}"/>
              </a:ext>
            </a:extLst>
          </p:cNvPr>
          <p:cNvCxnSpPr>
            <a:cxnSpLocks/>
          </p:cNvCxnSpPr>
          <p:nvPr/>
        </p:nvCxnSpPr>
        <p:spPr>
          <a:xfrm>
            <a:off x="5550367" y="2655807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74A381FC-DCC7-47FE-85BE-328A4F439087}"/>
              </a:ext>
            </a:extLst>
          </p:cNvPr>
          <p:cNvSpPr/>
          <p:nvPr/>
        </p:nvSpPr>
        <p:spPr>
          <a:xfrm>
            <a:off x="6545006" y="2700760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endParaRPr lang="es-CO" sz="1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35DDD095-E60F-44A1-B9C0-A508466826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6992" y="4547102"/>
            <a:ext cx="1041243" cy="90430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6582B30-7404-4C16-AEE2-0B1CB9EA51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4392" y="4572173"/>
            <a:ext cx="1097786" cy="85416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D201FA1-501F-4E2A-B026-65C4377A89E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834" y="3162175"/>
            <a:ext cx="1618766" cy="135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57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6" y="-15060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705" y="9229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09919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594855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83157" y="545841"/>
            <a:ext cx="46519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EMBARCACIÓN B JUNIOR</a:t>
            </a:r>
          </a:p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Estado Inicial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1D1744-CF48-48D9-B781-697E38168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779" y="1513939"/>
            <a:ext cx="8971696" cy="7155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1500" dirty="0"/>
              <a:t>La embarcación se encontraba emplayada en el sector conocido como los almendros, presentaba un avanzado estado de deterioro, oxidación total de la embarcación, pérdida parcial de la super estructura, cubierta y láminas en general, además de aparente desmantelamiento total de las estructuras internas. </a:t>
            </a:r>
            <a:endParaRPr lang="es-CO" sz="15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3E3FB1D-1EF0-4E40-B74E-012341680EE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8" y="3138270"/>
            <a:ext cx="2375842" cy="1689414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D4723B45-6B67-4BB7-87E8-BD770D019FBE}"/>
              </a:ext>
            </a:extLst>
          </p:cNvPr>
          <p:cNvSpPr/>
          <p:nvPr/>
        </p:nvSpPr>
        <p:spPr>
          <a:xfrm>
            <a:off x="955315" y="2498436"/>
            <a:ext cx="830510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E879BD44-0BB6-4CC8-95D9-9D8111AAD4B5}"/>
              </a:ext>
            </a:extLst>
          </p:cNvPr>
          <p:cNvCxnSpPr>
            <a:cxnSpLocks/>
          </p:cNvCxnSpPr>
          <p:nvPr/>
        </p:nvCxnSpPr>
        <p:spPr>
          <a:xfrm>
            <a:off x="2824994" y="2448179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4A1D1070-013B-4E56-80B3-222813DA3D61}"/>
              </a:ext>
            </a:extLst>
          </p:cNvPr>
          <p:cNvSpPr/>
          <p:nvPr/>
        </p:nvSpPr>
        <p:spPr>
          <a:xfrm>
            <a:off x="3614571" y="2497575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70356E1E-8FF7-4B4F-AB42-ACD744159341}"/>
              </a:ext>
            </a:extLst>
          </p:cNvPr>
          <p:cNvCxnSpPr>
            <a:cxnSpLocks/>
          </p:cNvCxnSpPr>
          <p:nvPr/>
        </p:nvCxnSpPr>
        <p:spPr>
          <a:xfrm>
            <a:off x="5550367" y="2448180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7F2F20BC-1F7A-4D02-8091-62659AF35303}"/>
              </a:ext>
            </a:extLst>
          </p:cNvPr>
          <p:cNvSpPr/>
          <p:nvPr/>
        </p:nvSpPr>
        <p:spPr>
          <a:xfrm>
            <a:off x="6545006" y="2493133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endParaRPr lang="es-CO" sz="1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D2856FE7-DD18-48E2-94E6-5E44882468D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329" y="3034018"/>
            <a:ext cx="2743109" cy="189162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67390E7-29D3-4E2C-B295-A22BBDFF26AF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6" b="33489"/>
          <a:stretch/>
        </p:blipFill>
        <p:spPr>
          <a:xfrm>
            <a:off x="2966867" y="4380287"/>
            <a:ext cx="1047074" cy="106734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6FB89B7-3351-4BCF-8609-5893E016B4B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41" y="3120981"/>
            <a:ext cx="1090451" cy="112441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C53CE865-2195-4A90-A3C9-9FE4251BEA1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881" y="4380287"/>
            <a:ext cx="1349618" cy="106734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22D25202-B07A-403C-97D5-B4FFFD356C2A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877" y="3137191"/>
            <a:ext cx="1191395" cy="1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51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0" y="7771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97" y="3578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01530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586466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416761" y="554452"/>
            <a:ext cx="465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EMBARCACIÓN PAMELA H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1D1744-CF48-48D9-B781-697E38168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381" y="998811"/>
            <a:ext cx="8469255" cy="13511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600" dirty="0"/>
              <a:t>La embarcación se encontraba en su totalidad sumergida en el sector de “Los Almendros”, sólo se logra evidenciar una parte de la proa en material de fibra de vidrio bastante deteriorado.</a:t>
            </a:r>
          </a:p>
          <a:p>
            <a:pPr marL="0" indent="0">
              <a:buNone/>
            </a:pPr>
            <a:r>
              <a:rPr lang="es-ES" sz="1600" dirty="0"/>
              <a:t>17 de diciembre de 2019: </a:t>
            </a:r>
            <a:r>
              <a:rPr lang="es-ES" sz="1600" dirty="0" err="1"/>
              <a:t>Izaje</a:t>
            </a:r>
            <a:r>
              <a:rPr lang="es-ES" sz="1600" dirty="0"/>
              <a:t> de casco de fibra denominado PAMELA H con A </a:t>
            </a:r>
            <a:r>
              <a:rPr lang="es-ES" sz="1600" dirty="0" err="1"/>
              <a:t>frame</a:t>
            </a:r>
            <a:r>
              <a:rPr lang="es-ES" sz="1600" dirty="0"/>
              <a:t> y dispuesto en cubierta de la barcaza; ese mismo día termina la remoción de esta embarcación. </a:t>
            </a:r>
            <a:endParaRPr lang="es-CO" sz="1600" dirty="0"/>
          </a:p>
          <a:p>
            <a:pPr marL="0" indent="0">
              <a:buNone/>
            </a:pPr>
            <a:endParaRPr lang="es-CO" sz="16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73EECB0-C4CD-4929-B90B-B6C0CEC2A1A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06" y="3326661"/>
            <a:ext cx="2590911" cy="14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Imagen que contiene agua, exterior, barco, moto acuática&#10;&#10;Descripción generada automáticamente">
            <a:extLst>
              <a:ext uri="{FF2B5EF4-FFF2-40B4-BE49-F238E27FC236}">
                <a16:creationId xmlns:a16="http://schemas.microsoft.com/office/drawing/2014/main" id="{3F661DC7-BB8A-4D09-A372-794778E79A1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33" y="3366435"/>
            <a:ext cx="707108" cy="142968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1" name="Imagen 20" descr="Imagen que contiene exterior, barco, agua, acoplado&#10;&#10;Descripción generada automáticamente">
            <a:extLst>
              <a:ext uri="{FF2B5EF4-FFF2-40B4-BE49-F238E27FC236}">
                <a16:creationId xmlns:a16="http://schemas.microsoft.com/office/drawing/2014/main" id="{D43179D2-EEEA-46E1-BD06-82A24358F8F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933" y="3284756"/>
            <a:ext cx="3084700" cy="172409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FA85081-CCAA-4747-B932-C0DD770FC1C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05" y="3472433"/>
            <a:ext cx="1496361" cy="1203304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1F58DB63-5A01-4E70-B0E0-F4EBC9B6678E}"/>
              </a:ext>
            </a:extLst>
          </p:cNvPr>
          <p:cNvSpPr/>
          <p:nvPr/>
        </p:nvSpPr>
        <p:spPr>
          <a:xfrm>
            <a:off x="955315" y="2498436"/>
            <a:ext cx="830510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85ADC29A-9165-491D-801D-AC812286C97A}"/>
              </a:ext>
            </a:extLst>
          </p:cNvPr>
          <p:cNvSpPr/>
          <p:nvPr/>
        </p:nvSpPr>
        <p:spPr>
          <a:xfrm>
            <a:off x="3614571" y="2497575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FADE90E1-ECA7-4197-B35E-878802B6D591}"/>
              </a:ext>
            </a:extLst>
          </p:cNvPr>
          <p:cNvSpPr/>
          <p:nvPr/>
        </p:nvSpPr>
        <p:spPr>
          <a:xfrm>
            <a:off x="6545006" y="2493133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endParaRPr lang="es-CO" sz="1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5A689788-7946-4B2C-819C-3A2AEED02BB0}"/>
              </a:ext>
            </a:extLst>
          </p:cNvPr>
          <p:cNvCxnSpPr>
            <a:cxnSpLocks/>
          </p:cNvCxnSpPr>
          <p:nvPr/>
        </p:nvCxnSpPr>
        <p:spPr>
          <a:xfrm>
            <a:off x="2824994" y="2624348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8848C664-CCE0-4E71-AD89-8076675934FD}"/>
              </a:ext>
            </a:extLst>
          </p:cNvPr>
          <p:cNvCxnSpPr>
            <a:cxnSpLocks/>
          </p:cNvCxnSpPr>
          <p:nvPr/>
        </p:nvCxnSpPr>
        <p:spPr>
          <a:xfrm>
            <a:off x="5550367" y="2624349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57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24725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43" y="18832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18308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603244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58914" y="513685"/>
            <a:ext cx="46519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EMBARCACIÓN LISSA COLLINS</a:t>
            </a:r>
          </a:p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Estado Inicial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1D1744-CF48-48D9-B781-697E38168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22" y="1303163"/>
            <a:ext cx="8896525" cy="966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dirty="0"/>
              <a:t>La embarcación se encontraba encallada, semisumergida en el sector conocido como “los Almendros”, presenta un avanzado estado de deterioro; oxidación total de la embarcación, pérdida total de la super estructura, cubierta y láminas en general y desmantelamiento total de las estructuras internas.</a:t>
            </a:r>
            <a:endParaRPr lang="es-CO" sz="9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18108BB-F549-4395-B008-255BC6BEDF6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50" y="3141250"/>
            <a:ext cx="1975679" cy="221459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3711D109-FC0E-4FDB-A2F8-8B68821427E7}"/>
              </a:ext>
            </a:extLst>
          </p:cNvPr>
          <p:cNvSpPr/>
          <p:nvPr/>
        </p:nvSpPr>
        <p:spPr>
          <a:xfrm>
            <a:off x="955315" y="2511020"/>
            <a:ext cx="830510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4CDF900-62C5-4EF9-85C5-18779A9583DE}"/>
              </a:ext>
            </a:extLst>
          </p:cNvPr>
          <p:cNvSpPr/>
          <p:nvPr/>
        </p:nvSpPr>
        <p:spPr>
          <a:xfrm>
            <a:off x="3614571" y="2510158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8750CC3-576C-496B-8212-3343157AF1DE}"/>
              </a:ext>
            </a:extLst>
          </p:cNvPr>
          <p:cNvSpPr/>
          <p:nvPr/>
        </p:nvSpPr>
        <p:spPr>
          <a:xfrm>
            <a:off x="6545006" y="2505717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endParaRPr lang="es-CO" sz="1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4E046CC4-8E95-41A7-BD54-238DF8BEEB3B}"/>
              </a:ext>
            </a:extLst>
          </p:cNvPr>
          <p:cNvCxnSpPr>
            <a:cxnSpLocks/>
          </p:cNvCxnSpPr>
          <p:nvPr/>
        </p:nvCxnSpPr>
        <p:spPr>
          <a:xfrm>
            <a:off x="2824994" y="2636931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6B04CBD-C910-4C98-BF55-90024E64335C}"/>
              </a:ext>
            </a:extLst>
          </p:cNvPr>
          <p:cNvCxnSpPr>
            <a:cxnSpLocks/>
          </p:cNvCxnSpPr>
          <p:nvPr/>
        </p:nvCxnSpPr>
        <p:spPr>
          <a:xfrm>
            <a:off x="5550367" y="2636931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:a16="http://schemas.microsoft.com/office/drawing/2014/main" id="{3CBDAA7F-E794-44BC-BBC4-A1E8E69CB8F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773" y="2951545"/>
            <a:ext cx="1832973" cy="135953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8679080-6948-4DBE-9B94-776DF47D8BC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558" y="4348837"/>
            <a:ext cx="1190945" cy="1385129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063FCEE-682F-4977-B462-7BD7DCBED66F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755" y="4352860"/>
            <a:ext cx="1270928" cy="119131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79BAFEA9-1677-4217-AD57-E62893587D16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751" y="3170555"/>
            <a:ext cx="3060036" cy="215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50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37750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59187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-8388" y="6609919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28122" y="6594855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465260" y="544900"/>
            <a:ext cx="46519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EMBARCACIÓN SAN JOSÉ</a:t>
            </a:r>
          </a:p>
          <a:p>
            <a:pPr algn="ctr"/>
            <a:r>
              <a:rPr lang="es-CO" sz="2100" b="1" dirty="0">
                <a:solidFill>
                  <a:schemeClr val="accent1"/>
                </a:solidFill>
              </a:rPr>
              <a:t>Estado Inicial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1D1744-CF48-48D9-B781-697E38168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242" y="1414292"/>
            <a:ext cx="8614148" cy="1000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500" dirty="0"/>
              <a:t>La embarcación se encontraba encallada, semisumergida en el sector conocido como “los Almendros”, presenta un avanzado estado de deterioro; oxidación total de la embarcación, pérdida total de la super estructura, cubierta y láminas en general y desmantelamiento total de las estructuras internas.</a:t>
            </a:r>
            <a:endParaRPr lang="es-CO" sz="6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339D2AF-F3FB-4A3D-95A7-A668B5F30F3F}"/>
              </a:ext>
            </a:extLst>
          </p:cNvPr>
          <p:cNvSpPr/>
          <p:nvPr/>
        </p:nvSpPr>
        <p:spPr>
          <a:xfrm>
            <a:off x="604011" y="3180518"/>
            <a:ext cx="1830898" cy="1240440"/>
          </a:xfrm>
          <a:prstGeom prst="rect">
            <a:avLst/>
          </a:prstGeom>
          <a:blipFill rotWithShape="1">
            <a:blip r:embed="rId4"/>
            <a:srcRect/>
            <a:stretch>
              <a:fillRect l="-32000" r="-32000"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CO" sz="135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AA62005-0E35-4252-A870-1C5A469FD82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44" y="4514303"/>
            <a:ext cx="1659632" cy="1154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1433A46C-8F41-4370-9371-759E5C366D23}"/>
              </a:ext>
            </a:extLst>
          </p:cNvPr>
          <p:cNvSpPr/>
          <p:nvPr/>
        </p:nvSpPr>
        <p:spPr>
          <a:xfrm>
            <a:off x="955315" y="2511020"/>
            <a:ext cx="830510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C2EE4D53-5259-46BA-80A7-D784BB83E148}"/>
              </a:ext>
            </a:extLst>
          </p:cNvPr>
          <p:cNvSpPr/>
          <p:nvPr/>
        </p:nvSpPr>
        <p:spPr>
          <a:xfrm>
            <a:off x="4064794" y="2510158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C726DF44-6A62-4EE5-8C16-55BD29331461}"/>
              </a:ext>
            </a:extLst>
          </p:cNvPr>
          <p:cNvSpPr/>
          <p:nvPr/>
        </p:nvSpPr>
        <p:spPr>
          <a:xfrm>
            <a:off x="7130139" y="2505717"/>
            <a:ext cx="1048322" cy="342185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endParaRPr lang="es-CO" sz="1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F648473-B33D-46B4-AAB5-8ECFB65BA214}"/>
              </a:ext>
            </a:extLst>
          </p:cNvPr>
          <p:cNvCxnSpPr>
            <a:cxnSpLocks/>
          </p:cNvCxnSpPr>
          <p:nvPr/>
        </p:nvCxnSpPr>
        <p:spPr>
          <a:xfrm>
            <a:off x="2831285" y="2657310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5C613C5B-7B63-4B5B-ABB9-270EAE5BA66A}"/>
              </a:ext>
            </a:extLst>
          </p:cNvPr>
          <p:cNvCxnSpPr>
            <a:cxnSpLocks/>
          </p:cNvCxnSpPr>
          <p:nvPr/>
        </p:nvCxnSpPr>
        <p:spPr>
          <a:xfrm>
            <a:off x="6544462" y="2636931"/>
            <a:ext cx="0" cy="306331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:a16="http://schemas.microsoft.com/office/drawing/2014/main" id="{8B06B62F-9A6D-426C-9B6A-5FC3F9F4AF3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751" y="2945685"/>
            <a:ext cx="1232153" cy="92655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2F0FB2A-2DF3-4F5E-BA8D-EC3537C5A6F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16" y="2933488"/>
            <a:ext cx="1386302" cy="95094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BC13A6A9-60A1-45C9-9FD0-16D7CA36921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121" y="3936995"/>
            <a:ext cx="882234" cy="86114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1880A26A-7C03-49E1-A67C-A1B8C496094A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023" y="3936995"/>
            <a:ext cx="1561145" cy="78527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55DC836F-0C0A-48A6-9FDC-6173A5AAE7CC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350" y="4794550"/>
            <a:ext cx="796353" cy="85272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AB53E41-9DB1-4772-BD2A-603A849C8051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205" y="4893983"/>
            <a:ext cx="1490578" cy="78527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2D3CDA6-1B57-475A-9C6A-27624FACBE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80314" y="2910284"/>
            <a:ext cx="1330005" cy="27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36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51907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704" y="32594"/>
            <a:ext cx="3112770" cy="53482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83157" y="567423"/>
            <a:ext cx="4651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accent1"/>
                </a:solidFill>
              </a:rPr>
              <a:t>ZONA LOS ALMENDROS</a:t>
            </a:r>
          </a:p>
          <a:p>
            <a:pPr algn="ctr"/>
            <a:r>
              <a:rPr lang="es-CO" b="1" dirty="0">
                <a:solidFill>
                  <a:schemeClr val="accent1"/>
                </a:solidFill>
              </a:rPr>
              <a:t>Pamela H, </a:t>
            </a:r>
            <a:r>
              <a:rPr lang="es-CO" b="1" dirty="0" err="1">
                <a:solidFill>
                  <a:schemeClr val="accent1"/>
                </a:solidFill>
              </a:rPr>
              <a:t>Lissa</a:t>
            </a:r>
            <a:r>
              <a:rPr lang="es-CO" b="1" dirty="0">
                <a:solidFill>
                  <a:schemeClr val="accent1"/>
                </a:solidFill>
              </a:rPr>
              <a:t> Collins, San José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B72441F-4FEE-4733-8318-5612C08CC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49" y="1593704"/>
            <a:ext cx="4286113" cy="20827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6C9C428-36A6-4E60-B112-EFC5E6771E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5" y="3700364"/>
            <a:ext cx="4286115" cy="2082784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7497809-742C-4DF2-8BAD-008BDF3EC2B1}"/>
              </a:ext>
            </a:extLst>
          </p:cNvPr>
          <p:cNvSpPr/>
          <p:nvPr/>
        </p:nvSpPr>
        <p:spPr>
          <a:xfrm>
            <a:off x="171588" y="1715799"/>
            <a:ext cx="1323514" cy="392958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A2E828CF-4D6D-47B5-9BF5-B15D4E174195}"/>
              </a:ext>
            </a:extLst>
          </p:cNvPr>
          <p:cNvSpPr/>
          <p:nvPr/>
        </p:nvSpPr>
        <p:spPr>
          <a:xfrm>
            <a:off x="3726736" y="3853822"/>
            <a:ext cx="1323514" cy="392958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DESPUÉS</a:t>
            </a:r>
            <a:endParaRPr lang="es-CO" sz="1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08F683B-A969-4858-9088-1D8AE2EABCA1}"/>
              </a:ext>
            </a:extLst>
          </p:cNvPr>
          <p:cNvSpPr/>
          <p:nvPr/>
        </p:nvSpPr>
        <p:spPr>
          <a:xfrm>
            <a:off x="-8388" y="6609919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BFFBDED-A70A-4053-9997-48EA7EE3897A}"/>
              </a:ext>
            </a:extLst>
          </p:cNvPr>
          <p:cNvSpPr txBox="1"/>
          <p:nvPr/>
        </p:nvSpPr>
        <p:spPr>
          <a:xfrm>
            <a:off x="6328122" y="6594855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</p:spTree>
    <p:extLst>
      <p:ext uri="{BB962C8B-B14F-4D97-AF65-F5344CB8AC3E}">
        <p14:creationId xmlns:p14="http://schemas.microsoft.com/office/powerpoint/2010/main" val="3674599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20972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42409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593141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578077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83157" y="932126"/>
            <a:ext cx="465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b="1" dirty="0">
                <a:solidFill>
                  <a:schemeClr val="accent1"/>
                </a:solidFill>
              </a:rPr>
              <a:t>ELEMENTOS REMOVIDOS</a:t>
            </a:r>
            <a:endParaRPr lang="es-CO" sz="2100" b="1" dirty="0">
              <a:solidFill>
                <a:schemeClr val="accent1"/>
              </a:solidFill>
            </a:endParaRP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0898C73D-61C7-4F10-A381-7F4A7553962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07" y="1687843"/>
            <a:ext cx="1997250" cy="162225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D941F6F4-32CF-4A2B-A559-6BB7FBFF1CE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674" y="1692450"/>
            <a:ext cx="2378660" cy="162039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09C3349F-4401-4F0F-840D-FB6B0DDB895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47" y="1681591"/>
            <a:ext cx="3242310" cy="16089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328BFDF0-6980-4B90-95AF-D4526DE3D68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026" y="3487785"/>
            <a:ext cx="4863021" cy="21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02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0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97" y="0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18308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603244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2131730" y="724377"/>
            <a:ext cx="465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b="1" dirty="0">
                <a:solidFill>
                  <a:schemeClr val="accent1"/>
                </a:solidFill>
              </a:rPr>
              <a:t>REMOCIÓN ELEMENTOS ADICIONALES</a:t>
            </a:r>
            <a:endParaRPr lang="es-CO" sz="2100" b="1" dirty="0">
              <a:solidFill>
                <a:schemeClr val="accent1"/>
              </a:solidFill>
            </a:endParaRP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C1C1D930-DBDE-4480-B476-E267FCD077E7}"/>
              </a:ext>
            </a:extLst>
          </p:cNvPr>
          <p:cNvSpPr/>
          <p:nvPr/>
        </p:nvSpPr>
        <p:spPr>
          <a:xfrm>
            <a:off x="425205" y="1536174"/>
            <a:ext cx="81118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Se han identificado seis elementos adicionales para remover:</a:t>
            </a:r>
          </a:p>
          <a:p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  <a:p>
            <a:pPr marL="257168" indent="-257168">
              <a:buAutoNum type="arabicParenR"/>
            </a:pP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un pontón de acero </a:t>
            </a:r>
          </a:p>
          <a:p>
            <a:pPr marL="257168" indent="-257168">
              <a:buAutoNum type="arabicParenR"/>
            </a:pP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un montacargas </a:t>
            </a:r>
          </a:p>
          <a:p>
            <a:pPr marL="257168" indent="-257168">
              <a:buAutoNum type="arabicParenR"/>
            </a:pP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un pilote de concreto y acero </a:t>
            </a:r>
          </a:p>
          <a:p>
            <a:pPr marL="257168" indent="-257168">
              <a:buAutoNum type="arabicParenR"/>
            </a:pP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una reja de acero al costado de </a:t>
            </a:r>
            <a:r>
              <a:rPr lang="es-ES" sz="2000" u="sng" dirty="0">
                <a:solidFill>
                  <a:srgbClr val="00B0F0"/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San José</a:t>
            </a:r>
          </a:p>
          <a:p>
            <a:pPr marL="257168" indent="-257168">
              <a:buAutoNum type="arabicParenR"/>
            </a:pP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una embarcación fibra de vidrio al costado de </a:t>
            </a:r>
            <a:r>
              <a:rPr lang="es-ES" sz="2000" u="sng" dirty="0">
                <a:solidFill>
                  <a:srgbClr val="00B0F0"/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Bryan Junior </a:t>
            </a:r>
          </a:p>
          <a:p>
            <a:pPr marL="257168" indent="-257168">
              <a:buAutoNum type="arabicParenR"/>
            </a:pP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5 pesos muertos en la zona de fondeo de pesqueros.</a:t>
            </a:r>
          </a:p>
          <a:p>
            <a:pPr marL="257168" indent="-257168">
              <a:buFontTx/>
              <a:buAutoNum type="arabicParenR"/>
            </a:pP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Embarcación </a:t>
            </a:r>
            <a:r>
              <a:rPr lang="es-ES" sz="2000" u="sng" dirty="0">
                <a:solidFill>
                  <a:srgbClr val="00B0F0"/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Salsipuedes</a:t>
            </a: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, sumergida al costado de </a:t>
            </a:r>
            <a:r>
              <a:rPr lang="es-ES" sz="2000" u="sng" dirty="0" err="1">
                <a:solidFill>
                  <a:srgbClr val="00B0F0"/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Chambero</a:t>
            </a:r>
            <a:r>
              <a:rPr lang="es-ES" sz="2000" dirty="0"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, la cuál ya fue removida</a:t>
            </a:r>
            <a:endParaRPr lang="es-CO" sz="2000" dirty="0">
              <a:latin typeface="+mj-lt"/>
            </a:endParaRPr>
          </a:p>
          <a:p>
            <a:pPr marL="257168" indent="-257168">
              <a:buAutoNum type="arabicParenR"/>
            </a:pPr>
            <a:endParaRPr lang="es-CO" sz="2000" dirty="0">
              <a:latin typeface="+mj-lt"/>
            </a:endParaRPr>
          </a:p>
        </p:txBody>
      </p:sp>
      <p:sp>
        <p:nvSpPr>
          <p:cNvPr id="33" name="Cerrar llave 32">
            <a:extLst>
              <a:ext uri="{FF2B5EF4-FFF2-40B4-BE49-F238E27FC236}">
                <a16:creationId xmlns:a16="http://schemas.microsoft.com/office/drawing/2014/main" id="{69A9AF91-F1A2-4F9D-8267-BC2EF18B73E6}"/>
              </a:ext>
            </a:extLst>
          </p:cNvPr>
          <p:cNvSpPr/>
          <p:nvPr/>
        </p:nvSpPr>
        <p:spPr>
          <a:xfrm>
            <a:off x="3886639" y="2462853"/>
            <a:ext cx="151740" cy="880844"/>
          </a:xfrm>
          <a:prstGeom prst="rightBrac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0238BCE-FDF0-4773-944C-466C0867E71B}"/>
              </a:ext>
            </a:extLst>
          </p:cNvPr>
          <p:cNvSpPr txBox="1"/>
          <p:nvPr/>
        </p:nvSpPr>
        <p:spPr>
          <a:xfrm>
            <a:off x="4481111" y="2571035"/>
            <a:ext cx="1994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rgbClr val="00B0F0"/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Al costado de </a:t>
            </a:r>
            <a:r>
              <a:rPr lang="es-ES" u="sng" dirty="0" err="1">
                <a:solidFill>
                  <a:srgbClr val="00B0F0"/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Chambero</a:t>
            </a:r>
            <a:endParaRPr lang="es-CO" u="sng" dirty="0">
              <a:solidFill>
                <a:srgbClr val="00B0F0"/>
              </a:solidFill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602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37750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59187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09919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594855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470243" y="590286"/>
            <a:ext cx="46519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b="1" dirty="0">
                <a:solidFill>
                  <a:schemeClr val="accent1"/>
                </a:solidFill>
              </a:rPr>
              <a:t>SOLICITUD AUTORIZACIÓN ADICIÓN REMOCIÓN ELEMENTOS ADICIONALES</a:t>
            </a:r>
            <a:endParaRPr lang="es-CO" sz="2100" b="1" dirty="0">
              <a:solidFill>
                <a:schemeClr val="accent1"/>
              </a:solidFill>
            </a:endParaRP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C1C1D930-DBDE-4480-B476-E267FCD077E7}"/>
              </a:ext>
            </a:extLst>
          </p:cNvPr>
          <p:cNvSpPr/>
          <p:nvPr/>
        </p:nvSpPr>
        <p:spPr>
          <a:xfrm>
            <a:off x="165152" y="1591294"/>
            <a:ext cx="869548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500" dirty="0"/>
              <a:t>Teniendo en cuenta, que </a:t>
            </a:r>
            <a:r>
              <a:rPr lang="es-ES" sz="1500" dirty="0"/>
              <a:t>al realizar las actividades de remoción en conjunto se obtiene un beneficio de economía de escala, en términos de los costos de transporte y limpieza,  y que dentro la disponibilidad presupuestal de recursos aportados por el Departamento Archipiélago de San Andrés Providencia y Santa Catalina se cuenta con cien millones de pesos, se requiere autorizar la adición del contrato 084 de 2019 para la remoción de los elementos antes señalados. </a:t>
            </a:r>
            <a:endParaRPr lang="es-CO" sz="1500" b="1" dirty="0">
              <a:solidFill>
                <a:srgbClr val="00B0F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3BB3AF-FACD-403A-AC13-8068E2381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923" y="3314700"/>
            <a:ext cx="6285582" cy="254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1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5" y="46139"/>
            <a:ext cx="1286351" cy="55911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67576"/>
            <a:ext cx="3112770" cy="5348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609919"/>
            <a:ext cx="9134474" cy="23812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6336511" y="6594855"/>
            <a:ext cx="2524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8B460C3-8AA0-49AC-8CAB-08A1FD4B52BC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34F9E-2525-4163-B4DB-3078BE59E154}"/>
              </a:ext>
            </a:extLst>
          </p:cNvPr>
          <p:cNvSpPr txBox="1"/>
          <p:nvPr/>
        </p:nvSpPr>
        <p:spPr>
          <a:xfrm>
            <a:off x="1332823" y="1057570"/>
            <a:ext cx="465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b="1" dirty="0">
                <a:solidFill>
                  <a:schemeClr val="accent1"/>
                </a:solidFill>
              </a:rPr>
              <a:t>C</a:t>
            </a:r>
            <a:r>
              <a:rPr lang="es-CO" sz="2100" b="1" dirty="0">
                <a:solidFill>
                  <a:schemeClr val="accent1"/>
                </a:solidFill>
              </a:rPr>
              <a:t>ONCLUSIONES</a:t>
            </a:r>
          </a:p>
        </p:txBody>
      </p:sp>
      <p:sp>
        <p:nvSpPr>
          <p:cNvPr id="8" name="AutoShape 4" descr="contrato icono gratis">
            <a:extLst>
              <a:ext uri="{FF2B5EF4-FFF2-40B4-BE49-F238E27FC236}">
                <a16:creationId xmlns:a16="http://schemas.microsoft.com/office/drawing/2014/main" id="{0C5F2F4F-02C7-437B-B22C-7E1B2671A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50DDE74-A284-45E0-836D-C1FC91724409}"/>
              </a:ext>
            </a:extLst>
          </p:cNvPr>
          <p:cNvSpPr/>
          <p:nvPr/>
        </p:nvSpPr>
        <p:spPr>
          <a:xfrm>
            <a:off x="4481111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s-CO" sz="13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E3E006-F40E-469D-A3B8-F5838E788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050" y="1524182"/>
            <a:ext cx="8368939" cy="33352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CO" sz="2000" dirty="0"/>
          </a:p>
          <a:p>
            <a:pPr algn="just"/>
            <a:r>
              <a:rPr lang="es-ES" sz="2000" dirty="0"/>
              <a:t>De igual manera, es importante resaltar que a través de las operaciones realizadas se da cumplimiento al fallo de la sentencia del 27 de mayo de 2011, con número de radicado 88-001-23-31-002-2010-0028-00. </a:t>
            </a:r>
          </a:p>
          <a:p>
            <a:pPr marL="0" indent="0" algn="just">
              <a:buNone/>
            </a:pPr>
            <a:endParaRPr lang="es-CO" sz="2000" dirty="0"/>
          </a:p>
          <a:p>
            <a:pPr algn="just"/>
            <a:r>
              <a:rPr lang="es-ES" sz="2000" dirty="0"/>
              <a:t>Finalmente, es importante destacar que, al realizar las actividades de remoción en conjunto, se obtuvo un beneficio de economía de escala, en términos de los costos de remoción, transporte y limpieza.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1151436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584041" y="1352316"/>
            <a:ext cx="8029017" cy="453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O" sz="3600" dirty="0">
                <a:solidFill>
                  <a:srgbClr val="000A8B"/>
                </a:solidFill>
              </a:rPr>
              <a:t>4. </a:t>
            </a:r>
            <a:r>
              <a:rPr lang="es-ES" sz="3600" dirty="0">
                <a:solidFill>
                  <a:srgbClr val="000A8B"/>
                </a:solidFill>
              </a:rPr>
              <a:t>CONSTITUCIÓN PATRIMONIO AUTÓNOMO</a:t>
            </a:r>
          </a:p>
          <a:p>
            <a:pPr>
              <a:lnSpc>
                <a:spcPct val="150000"/>
              </a:lnSpc>
            </a:pPr>
            <a:endParaRPr lang="es-ES" sz="3600" dirty="0">
              <a:solidFill>
                <a:srgbClr val="000A8B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s-ES" sz="3600" dirty="0">
                <a:solidFill>
                  <a:srgbClr val="000A8B"/>
                </a:solidFill>
              </a:rPr>
              <a:t>Convenio 014 de 2017</a:t>
            </a:r>
            <a:endParaRPr lang="es-CO" sz="3600" dirty="0">
              <a:solidFill>
                <a:srgbClr val="000A8B"/>
              </a:solidFill>
            </a:endParaRPr>
          </a:p>
          <a:p>
            <a:pPr>
              <a:lnSpc>
                <a:spcPct val="150000"/>
              </a:lnSpc>
            </a:pPr>
            <a:endParaRPr lang="es-CO" sz="3600" dirty="0">
              <a:solidFill>
                <a:srgbClr val="000A8B"/>
              </a:solidFill>
            </a:endParaRPr>
          </a:p>
          <a:p>
            <a:pPr>
              <a:lnSpc>
                <a:spcPct val="150000"/>
              </a:lnSpc>
            </a:pPr>
            <a:endParaRPr lang="es-ES" sz="1400" dirty="0">
              <a:solidFill>
                <a:srgbClr val="000A8B"/>
              </a:solidFill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12D6B5B-0F64-4A9B-AB6A-A6B48067C9BA}"/>
              </a:ext>
            </a:extLst>
          </p:cNvPr>
          <p:cNvGrpSpPr/>
          <p:nvPr/>
        </p:nvGrpSpPr>
        <p:grpSpPr>
          <a:xfrm>
            <a:off x="573845" y="305680"/>
            <a:ext cx="8039213" cy="745490"/>
            <a:chOff x="0" y="0"/>
            <a:chExt cx="7303135" cy="74549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8B44B1B-87E8-410E-8F09-5CB81BE25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1A9D36C-7B65-45C4-8A0F-3EA7DA769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7831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95797" y="3654337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1. Condiciones Generales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642" y="0"/>
            <a:ext cx="4150360" cy="71310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8115B5B-3A8F-4A38-84A0-BC777FC75642}"/>
              </a:ext>
            </a:extLst>
          </p:cNvPr>
          <p:cNvSpPr txBox="1"/>
          <p:nvPr/>
        </p:nvSpPr>
        <p:spPr>
          <a:xfrm>
            <a:off x="3" y="1169533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Inicio proceso de contratación de Fiducia Mercantil</a:t>
            </a:r>
          </a:p>
        </p:txBody>
      </p:sp>
    </p:spTree>
    <p:extLst>
      <p:ext uri="{BB962C8B-B14F-4D97-AF65-F5344CB8AC3E}">
        <p14:creationId xmlns:p14="http://schemas.microsoft.com/office/powerpoint/2010/main" val="3528485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8EC52747-25AD-4F71-B20D-8264E289E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510018" cy="65633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8BBAE7E-4A6A-43FF-BC15-6B742BB9F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398" y="0"/>
            <a:ext cx="3582601" cy="615554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771E3-AD6F-4C89-8BDF-BCE04A7AFEE4}"/>
              </a:ext>
            </a:extLst>
          </p:cNvPr>
          <p:cNvSpPr/>
          <p:nvPr/>
        </p:nvSpPr>
        <p:spPr>
          <a:xfrm>
            <a:off x="1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0F9B9E4-7A29-4B43-8854-713391A65E1C}"/>
              </a:ext>
            </a:extLst>
          </p:cNvPr>
          <p:cNvSpPr txBox="1"/>
          <p:nvPr/>
        </p:nvSpPr>
        <p:spPr>
          <a:xfrm>
            <a:off x="5778500" y="652042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8060D1-6510-41AE-AE5D-5AE2F810AF0F}"/>
              </a:ext>
            </a:extLst>
          </p:cNvPr>
          <p:cNvSpPr/>
          <p:nvPr/>
        </p:nvSpPr>
        <p:spPr>
          <a:xfrm>
            <a:off x="1993445" y="1509351"/>
            <a:ext cx="402661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s-ES" sz="3400" b="1" dirty="0">
                <a:solidFill>
                  <a:srgbClr val="000A8B"/>
                </a:solidFill>
                <a:latin typeface="+mj-lt"/>
              </a:rPr>
              <a:t>Objeto contractual</a:t>
            </a:r>
            <a:endParaRPr lang="es-CO" sz="3400" b="1" dirty="0">
              <a:solidFill>
                <a:srgbClr val="000A8B"/>
              </a:solidFill>
              <a:latin typeface="+mj-l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AFEB929-CD14-409B-A83F-58DBA0AF1C1A}"/>
              </a:ext>
            </a:extLst>
          </p:cNvPr>
          <p:cNvSpPr txBox="1"/>
          <p:nvPr/>
        </p:nvSpPr>
        <p:spPr>
          <a:xfrm>
            <a:off x="2858092" y="2664501"/>
            <a:ext cx="61245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i="1" dirty="0">
                <a:latin typeface="Lato bold"/>
                <a:cs typeface="Lato bold"/>
              </a:rPr>
              <a:t>Constituir una fiducia mercantil para transferir la titularidad de los bienes y recursos líquidos inventariados por las FARC EP, que permitan la reparación integral de las víctimas del conflicto armado de conformidad con la normatividad vigente.</a:t>
            </a:r>
            <a:endParaRPr lang="es-ES_tradnl" sz="2400" i="1" dirty="0">
              <a:latin typeface="Lato bold"/>
              <a:cs typeface="Lato bold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B6B8C0F-F3D0-4453-9C89-E84AC605B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5" y="2865503"/>
            <a:ext cx="2737406" cy="202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39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8EC52747-25AD-4F71-B20D-8264E289E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008"/>
            <a:ext cx="1543574" cy="67092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8BBAE7E-4A6A-43FF-BC15-6B742BB9F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178" y="0"/>
            <a:ext cx="3640822" cy="625557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771E3-AD6F-4C89-8BDF-BCE04A7AFEE4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0F9B9E4-7A29-4B43-8854-713391A65E1C}"/>
              </a:ext>
            </a:extLst>
          </p:cNvPr>
          <p:cNvSpPr txBox="1"/>
          <p:nvPr/>
        </p:nvSpPr>
        <p:spPr>
          <a:xfrm>
            <a:off x="5778500" y="651491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8060D1-6510-41AE-AE5D-5AE2F810AF0F}"/>
              </a:ext>
            </a:extLst>
          </p:cNvPr>
          <p:cNvSpPr/>
          <p:nvPr/>
        </p:nvSpPr>
        <p:spPr>
          <a:xfrm>
            <a:off x="1951718" y="705892"/>
            <a:ext cx="404296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s-ES" sz="3400" b="1" dirty="0">
                <a:solidFill>
                  <a:srgbClr val="000A8B"/>
                </a:solidFill>
                <a:latin typeface="+mj-lt"/>
              </a:rPr>
              <a:t>Alcance del Objeto</a:t>
            </a:r>
            <a:endParaRPr lang="es-CO" sz="3400" b="1" dirty="0">
              <a:solidFill>
                <a:srgbClr val="000A8B"/>
              </a:solidFill>
              <a:latin typeface="+mj-lt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7F60CC4-3212-4D55-B41B-FCE5F050F739}"/>
              </a:ext>
            </a:extLst>
          </p:cNvPr>
          <p:cNvGraphicFramePr/>
          <p:nvPr/>
        </p:nvGraphicFramePr>
        <p:xfrm>
          <a:off x="121631" y="1391763"/>
          <a:ext cx="8583011" cy="5032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56264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8EC52747-25AD-4F71-B20D-8264E289E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" y="7015"/>
            <a:ext cx="1410868" cy="61323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8BBAE7E-4A6A-43FF-BC15-6B742BB9F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609" y="-8670"/>
            <a:ext cx="2871391" cy="493356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771E3-AD6F-4C89-8BDF-BCE04A7AFEE4}"/>
              </a:ext>
            </a:extLst>
          </p:cNvPr>
          <p:cNvSpPr/>
          <p:nvPr/>
        </p:nvSpPr>
        <p:spPr>
          <a:xfrm>
            <a:off x="-1" y="6540500"/>
            <a:ext cx="9144001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0F9B9E4-7A29-4B43-8854-713391A65E1C}"/>
              </a:ext>
            </a:extLst>
          </p:cNvPr>
          <p:cNvSpPr txBox="1"/>
          <p:nvPr/>
        </p:nvSpPr>
        <p:spPr>
          <a:xfrm>
            <a:off x="5778500" y="653300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8060D1-6510-41AE-AE5D-5AE2F810AF0F}"/>
              </a:ext>
            </a:extLst>
          </p:cNvPr>
          <p:cNvSpPr/>
          <p:nvPr/>
        </p:nvSpPr>
        <p:spPr>
          <a:xfrm>
            <a:off x="1574203" y="-8670"/>
            <a:ext cx="4314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s-ES" sz="2800" b="1" dirty="0">
                <a:solidFill>
                  <a:srgbClr val="000A8B"/>
                </a:solidFill>
                <a:latin typeface="+mj-lt"/>
              </a:rPr>
              <a:t>Características propias del contrato</a:t>
            </a:r>
            <a:endParaRPr lang="es-CO" sz="2800" b="1" dirty="0">
              <a:solidFill>
                <a:srgbClr val="000A8B"/>
              </a:solidFill>
              <a:latin typeface="+mj-lt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E6A6D2C-7C4A-465B-9E06-8DBF1278C845}"/>
              </a:ext>
            </a:extLst>
          </p:cNvPr>
          <p:cNvGraphicFramePr/>
          <p:nvPr/>
        </p:nvGraphicFramePr>
        <p:xfrm>
          <a:off x="1574203" y="1462301"/>
          <a:ext cx="7267793" cy="4175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Picture 2" descr="sostenible icono premium">
            <a:extLst>
              <a:ext uri="{FF2B5EF4-FFF2-40B4-BE49-F238E27FC236}">
                <a16:creationId xmlns:a16="http://schemas.microsoft.com/office/drawing/2014/main" id="{8912EC62-3898-4968-B4E9-7E15938FA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19" y="1495301"/>
            <a:ext cx="880502" cy="8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FCC6DC-F4FA-4E51-99F5-A6049281EB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6142" y="2732330"/>
            <a:ext cx="935079" cy="880502"/>
          </a:xfrm>
          <a:prstGeom prst="rect">
            <a:avLst/>
          </a:prstGeom>
        </p:spPr>
      </p:pic>
      <p:pic>
        <p:nvPicPr>
          <p:cNvPr id="2054" name="Picture 6" descr="tarifa icono premium">
            <a:extLst>
              <a:ext uri="{FF2B5EF4-FFF2-40B4-BE49-F238E27FC236}">
                <a16:creationId xmlns:a16="http://schemas.microsoft.com/office/drawing/2014/main" id="{8617DC24-C864-4232-94CC-F2776FAAE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4" y="4349184"/>
            <a:ext cx="1161176" cy="116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257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8EC52747-25AD-4F71-B20D-8264E289E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0962" cy="60893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8BBAE7E-4A6A-43FF-BC15-6B742BB9F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404" y="-9350"/>
            <a:ext cx="3582595" cy="615553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771E3-AD6F-4C89-8BDF-BCE04A7AFEE4}"/>
              </a:ext>
            </a:extLst>
          </p:cNvPr>
          <p:cNvSpPr/>
          <p:nvPr/>
        </p:nvSpPr>
        <p:spPr>
          <a:xfrm>
            <a:off x="-1" y="6540500"/>
            <a:ext cx="9144001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0F9B9E4-7A29-4B43-8854-713391A65E1C}"/>
              </a:ext>
            </a:extLst>
          </p:cNvPr>
          <p:cNvSpPr txBox="1"/>
          <p:nvPr/>
        </p:nvSpPr>
        <p:spPr>
          <a:xfrm>
            <a:off x="5733543" y="6536691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8060D1-6510-41AE-AE5D-5AE2F810AF0F}"/>
              </a:ext>
            </a:extLst>
          </p:cNvPr>
          <p:cNvSpPr/>
          <p:nvPr/>
        </p:nvSpPr>
        <p:spPr>
          <a:xfrm>
            <a:off x="2169164" y="930566"/>
            <a:ext cx="381335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s-ES" sz="3400" b="1" dirty="0">
                <a:solidFill>
                  <a:srgbClr val="000A8B"/>
                </a:solidFill>
                <a:latin typeface="+mj-lt"/>
              </a:rPr>
              <a:t>Comité Fiduciario</a:t>
            </a:r>
            <a:endParaRPr lang="es-CO" sz="3400" b="1" dirty="0">
              <a:solidFill>
                <a:srgbClr val="000A8B"/>
              </a:solidFill>
              <a:latin typeface="+mj-lt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EB149F98-D11A-4809-91B0-7AF54C83D611}"/>
              </a:ext>
            </a:extLst>
          </p:cNvPr>
          <p:cNvGraphicFramePr/>
          <p:nvPr/>
        </p:nvGraphicFramePr>
        <p:xfrm>
          <a:off x="253094" y="2129482"/>
          <a:ext cx="8845949" cy="3633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88556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" y="2949400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2. Estudio de Mercado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703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640" y="0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51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8EC52747-25AD-4F71-B20D-8264E289E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05428" cy="65434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8BBAE7E-4A6A-43FF-BC15-6B742BB9F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960" y="1"/>
            <a:ext cx="3171039" cy="544840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771E3-AD6F-4C89-8BDF-BCE04A7AFEE4}"/>
              </a:ext>
            </a:extLst>
          </p:cNvPr>
          <p:cNvSpPr/>
          <p:nvPr/>
        </p:nvSpPr>
        <p:spPr>
          <a:xfrm>
            <a:off x="-1" y="6540500"/>
            <a:ext cx="9144001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0F9B9E4-7A29-4B43-8854-713391A65E1C}"/>
              </a:ext>
            </a:extLst>
          </p:cNvPr>
          <p:cNvSpPr txBox="1"/>
          <p:nvPr/>
        </p:nvSpPr>
        <p:spPr>
          <a:xfrm>
            <a:off x="5778500" y="652042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8060D1-6510-41AE-AE5D-5AE2F810AF0F}"/>
              </a:ext>
            </a:extLst>
          </p:cNvPr>
          <p:cNvSpPr/>
          <p:nvPr/>
        </p:nvSpPr>
        <p:spPr>
          <a:xfrm>
            <a:off x="1799001" y="231634"/>
            <a:ext cx="38803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s-ES" sz="2400" b="1" dirty="0">
                <a:solidFill>
                  <a:srgbClr val="000A8B"/>
                </a:solidFill>
                <a:latin typeface="+mj-lt"/>
              </a:rPr>
              <a:t>ESTUDIO DE MERCADO</a:t>
            </a:r>
          </a:p>
          <a:p>
            <a:pPr lvl="1" algn="ctr"/>
            <a:r>
              <a:rPr lang="es-ES" sz="2400" b="1" dirty="0">
                <a:solidFill>
                  <a:srgbClr val="000A8B"/>
                </a:solidFill>
                <a:latin typeface="+mj-lt"/>
              </a:rPr>
              <a:t>Términos para cotización </a:t>
            </a:r>
            <a:endParaRPr lang="es-CO" sz="2400" b="1" dirty="0">
              <a:solidFill>
                <a:srgbClr val="000A8B"/>
              </a:solidFill>
              <a:latin typeface="+mj-l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4A256C0-B8C7-4F4C-8CA4-2867248B883D}"/>
              </a:ext>
            </a:extLst>
          </p:cNvPr>
          <p:cNvSpPr txBox="1"/>
          <p:nvPr/>
        </p:nvSpPr>
        <p:spPr>
          <a:xfrm>
            <a:off x="277214" y="1335345"/>
            <a:ext cx="8866786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u="sng" dirty="0">
                <a:solidFill>
                  <a:srgbClr val="000A8B"/>
                </a:solidFill>
              </a:rPr>
              <a:t>ALCANCE:</a:t>
            </a:r>
          </a:p>
          <a:p>
            <a:endParaRPr lang="es-ES" sz="1600" b="1" u="sng" dirty="0"/>
          </a:p>
          <a:p>
            <a:pPr marL="285750" indent="-285750">
              <a:buFontTx/>
              <a:buChar char="-"/>
            </a:pPr>
            <a:r>
              <a:rPr lang="es-ES" sz="1600" dirty="0"/>
              <a:t>La transferencia a la fiduciaria de la titularidad de todos los bienes y recursos entregados y que hagan parte del inventario referido en el Decreto Ley 903 de 2017.</a:t>
            </a:r>
          </a:p>
          <a:p>
            <a:pPr marL="285750" indent="-285750">
              <a:buFontTx/>
              <a:buChar char="-"/>
            </a:pPr>
            <a:r>
              <a:rPr lang="es-ES" sz="1600" dirty="0"/>
              <a:t>El registro contable de los bienes y recursos líquidos transferidos al PA y los recursos obtenidos de la productividad de los mismos.</a:t>
            </a:r>
          </a:p>
          <a:p>
            <a:pPr marL="285750" indent="-285750">
              <a:buFontTx/>
              <a:buChar char="-"/>
            </a:pPr>
            <a:r>
              <a:rPr lang="es-ES" sz="1600" dirty="0"/>
              <a:t>La administración e inversión de los recursos líquidos, según los lineamientos dados. </a:t>
            </a:r>
          </a:p>
          <a:p>
            <a:pPr marL="285750" indent="-285750">
              <a:buFontTx/>
              <a:buChar char="-"/>
            </a:pPr>
            <a:r>
              <a:rPr lang="es-ES" sz="1600" dirty="0"/>
              <a:t>Administración de los todos los bienes y activos trasferidos al PA y que no se encuentran monetizados.</a:t>
            </a:r>
          </a:p>
          <a:p>
            <a:pPr marL="285750" indent="-285750">
              <a:buFontTx/>
              <a:buChar char="-"/>
            </a:pPr>
            <a:r>
              <a:rPr lang="es-ES" sz="1600" dirty="0"/>
              <a:t>Comercialización para volver recursos líquidos de los bienes no monetizados, según los lineamientos dados. </a:t>
            </a:r>
          </a:p>
          <a:p>
            <a:pPr marL="285750" indent="-285750">
              <a:buFontTx/>
              <a:buChar char="-"/>
            </a:pPr>
            <a:endParaRPr lang="es-ES" sz="1600" dirty="0"/>
          </a:p>
          <a:p>
            <a:r>
              <a:rPr lang="es-ES" sz="1600" b="1" u="sng" dirty="0">
                <a:solidFill>
                  <a:srgbClr val="000A8B"/>
                </a:solidFill>
              </a:rPr>
              <a:t>BIENES QUE CONFORMARÁN EL P.A.:</a:t>
            </a:r>
            <a:r>
              <a:rPr lang="es-ES" sz="1600" dirty="0">
                <a:solidFill>
                  <a:srgbClr val="000A8B"/>
                </a:solidFill>
              </a:rPr>
              <a:t> </a:t>
            </a:r>
            <a:r>
              <a:rPr lang="es-ES" sz="1600" dirty="0"/>
              <a:t>Activos de que trata el artículo 1 del Decreto Ley 903 de 2017 – bienes incluidos en el inventario entregado por FARC.</a:t>
            </a:r>
          </a:p>
          <a:p>
            <a:r>
              <a:rPr lang="es-ES" sz="1600" u="sng" dirty="0"/>
              <a:t>Tipología: </a:t>
            </a:r>
            <a:r>
              <a:rPr lang="es-ES" sz="1600" dirty="0"/>
              <a:t>inmuebles (principalmente rurales), muebles y enseres, medios de transporte (terrestres y acuáticos), oro (diferentes presentaciones), dinero en efectivo (moneda nacional). A la fecha se cuenta con recursos líquidos por valor de </a:t>
            </a:r>
            <a:r>
              <a:rPr lang="es-ES" sz="1600" b="1" dirty="0">
                <a:solidFill>
                  <a:srgbClr val="00B0F0"/>
                </a:solidFill>
              </a:rPr>
              <a:t>$3,921,071,212.84</a:t>
            </a:r>
            <a:r>
              <a:rPr lang="es-ES" sz="1600" b="1" dirty="0"/>
              <a:t> </a:t>
            </a:r>
            <a:r>
              <a:rPr lang="es-ES" sz="1600" dirty="0"/>
              <a:t>pesos colombianos.</a:t>
            </a:r>
            <a:endParaRPr lang="es-ES" sz="1400" dirty="0"/>
          </a:p>
          <a:p>
            <a:endParaRPr lang="es-ES" sz="600" b="1" u="sng" dirty="0"/>
          </a:p>
        </p:txBody>
      </p:sp>
    </p:spTree>
    <p:extLst>
      <p:ext uri="{BB962C8B-B14F-4D97-AF65-F5344CB8AC3E}">
        <p14:creationId xmlns:p14="http://schemas.microsoft.com/office/powerpoint/2010/main" val="1314000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90B551CF-8809-4168-A71B-F1298398C63A}"/>
              </a:ext>
            </a:extLst>
          </p:cNvPr>
          <p:cNvSpPr txBox="1"/>
          <p:nvPr/>
        </p:nvSpPr>
        <p:spPr>
          <a:xfrm>
            <a:off x="1823008" y="395459"/>
            <a:ext cx="3715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0A8B"/>
                </a:solidFill>
              </a:rPr>
              <a:t>Estudio de Mercado</a:t>
            </a:r>
            <a:endParaRPr lang="es-CO" sz="3200" b="1" dirty="0">
              <a:solidFill>
                <a:srgbClr val="000A8B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742"/>
            <a:ext cx="1426129" cy="61987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22" y="10789"/>
            <a:ext cx="3208478" cy="551273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-1" y="6540500"/>
            <a:ext cx="9144001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5778500" y="6545361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A27134C3-DAF1-4879-A402-6C5F6248DF68}"/>
              </a:ext>
            </a:extLst>
          </p:cNvPr>
          <p:cNvSpPr/>
          <p:nvPr/>
        </p:nvSpPr>
        <p:spPr>
          <a:xfrm>
            <a:off x="83890" y="1721892"/>
            <a:ext cx="7181794" cy="317500"/>
          </a:xfrm>
          <a:prstGeom prst="roundRect">
            <a:avLst/>
          </a:prstGeom>
          <a:noFill/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solidFill>
                  <a:srgbClr val="000A8B"/>
                </a:solidFill>
              </a:rPr>
              <a:t>Términos en los que se invitaron a las fiduciarias</a:t>
            </a:r>
            <a:endParaRPr lang="es-CO" dirty="0">
              <a:solidFill>
                <a:srgbClr val="000A8B"/>
              </a:solidFill>
            </a:endParaRPr>
          </a:p>
        </p:txBody>
      </p:sp>
      <p:graphicFrame>
        <p:nvGraphicFramePr>
          <p:cNvPr id="10" name="Marcador de contenido 3">
            <a:extLst>
              <a:ext uri="{FF2B5EF4-FFF2-40B4-BE49-F238E27FC236}">
                <a16:creationId xmlns:a16="http://schemas.microsoft.com/office/drawing/2014/main" id="{21628182-58F6-418E-8B4B-0F4D46ED06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90" y="2114024"/>
          <a:ext cx="8976220" cy="3861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4" name="Picture 2" descr=" icono premium">
            <a:extLst>
              <a:ext uri="{FF2B5EF4-FFF2-40B4-BE49-F238E27FC236}">
                <a16:creationId xmlns:a16="http://schemas.microsoft.com/office/drawing/2014/main" id="{C6F73147-6163-4F6F-92D3-C520DA04F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0" y="2250070"/>
            <a:ext cx="327637" cy="32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eneficio icono premium">
            <a:extLst>
              <a:ext uri="{FF2B5EF4-FFF2-40B4-BE49-F238E27FC236}">
                <a16:creationId xmlns:a16="http://schemas.microsoft.com/office/drawing/2014/main" id="{7EB156CB-BC20-4E5E-8213-A2931ADC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694" y="2223427"/>
            <a:ext cx="446411" cy="44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2B61920-3F7B-4FC4-8C50-09421D56A1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1840" y="2263288"/>
            <a:ext cx="371534" cy="36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102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8EC52747-25AD-4F71-B20D-8264E289E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" y="0"/>
            <a:ext cx="1370327" cy="59561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8BBAE7E-4A6A-43FF-BC15-6B742BB9F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541" y="11330"/>
            <a:ext cx="3355459" cy="576527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771E3-AD6F-4C89-8BDF-BCE04A7AFEE4}"/>
              </a:ext>
            </a:extLst>
          </p:cNvPr>
          <p:cNvSpPr/>
          <p:nvPr/>
        </p:nvSpPr>
        <p:spPr>
          <a:xfrm>
            <a:off x="1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0F9B9E4-7A29-4B43-8854-713391A65E1C}"/>
              </a:ext>
            </a:extLst>
          </p:cNvPr>
          <p:cNvSpPr txBox="1"/>
          <p:nvPr/>
        </p:nvSpPr>
        <p:spPr>
          <a:xfrm>
            <a:off x="5716660" y="6545361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8060D1-6510-41AE-AE5D-5AE2F810AF0F}"/>
              </a:ext>
            </a:extLst>
          </p:cNvPr>
          <p:cNvSpPr/>
          <p:nvPr/>
        </p:nvSpPr>
        <p:spPr>
          <a:xfrm>
            <a:off x="1540736" y="48237"/>
            <a:ext cx="3417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s-ES" sz="2400" b="1" dirty="0">
                <a:solidFill>
                  <a:srgbClr val="000A8B"/>
                </a:solidFill>
                <a:latin typeface="+mj-lt"/>
              </a:rPr>
              <a:t>NUEVO ESTUDIO DE MERCADO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4A256C0-B8C7-4F4C-8CA4-2867248B883D}"/>
              </a:ext>
            </a:extLst>
          </p:cNvPr>
          <p:cNvSpPr txBox="1"/>
          <p:nvPr/>
        </p:nvSpPr>
        <p:spPr>
          <a:xfrm>
            <a:off x="62874" y="988514"/>
            <a:ext cx="525842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Entre el 6 y 13 de agosto, La Gerencia de Proyectos Especiales, realizó un estudio de mercado comunicado mediante correo electrónico, solicitando cotización a las siguientes fiduciarias:</a:t>
            </a:r>
          </a:p>
          <a:p>
            <a:endParaRPr lang="es-ES" sz="1400" dirty="0"/>
          </a:p>
          <a:p>
            <a:pPr marL="342900" indent="-342900">
              <a:buAutoNum type="arabicPeriod"/>
            </a:pPr>
            <a:r>
              <a:rPr lang="es-ES" sz="1400" dirty="0"/>
              <a:t>Fiduagraria</a:t>
            </a:r>
          </a:p>
          <a:p>
            <a:pPr marL="342900" indent="-342900">
              <a:buAutoNum type="arabicPeriod"/>
            </a:pPr>
            <a:r>
              <a:rPr lang="es-ES" sz="1400" dirty="0"/>
              <a:t>Fiduprevisora</a:t>
            </a:r>
          </a:p>
          <a:p>
            <a:pPr marL="342900" indent="-342900">
              <a:buAutoNum type="arabicPeriod"/>
            </a:pPr>
            <a:r>
              <a:rPr lang="es-ES" sz="1400" dirty="0"/>
              <a:t>Alianza</a:t>
            </a:r>
          </a:p>
          <a:p>
            <a:pPr marL="342900" indent="-342900">
              <a:buAutoNum type="arabicPeriod"/>
            </a:pPr>
            <a:r>
              <a:rPr lang="es-ES" sz="1400" dirty="0"/>
              <a:t>Bancolombia</a:t>
            </a:r>
          </a:p>
          <a:p>
            <a:pPr marL="342900" indent="-342900">
              <a:buAutoNum type="arabicPeriod"/>
            </a:pPr>
            <a:r>
              <a:rPr lang="es-CO" sz="1400" dirty="0">
                <a:solidFill>
                  <a:schemeClr val="dk1"/>
                </a:solidFill>
              </a:rPr>
              <a:t>Fiduciaria Davivienda </a:t>
            </a:r>
            <a:endParaRPr lang="es-CO" sz="1400" dirty="0"/>
          </a:p>
          <a:p>
            <a:pPr marL="342900" indent="-342900">
              <a:buAutoNum type="arabicPeriod"/>
            </a:pPr>
            <a:r>
              <a:rPr lang="es-ES" sz="1400" dirty="0"/>
              <a:t>Fidubogotá</a:t>
            </a:r>
          </a:p>
          <a:p>
            <a:pPr marL="342900" indent="-342900">
              <a:buAutoNum type="arabicPeriod"/>
            </a:pPr>
            <a:r>
              <a:rPr lang="es-ES" sz="1400" dirty="0"/>
              <a:t>Itaú</a:t>
            </a:r>
          </a:p>
          <a:p>
            <a:pPr marL="342900" indent="-342900">
              <a:buAutoNum type="arabicPeriod"/>
            </a:pPr>
            <a:r>
              <a:rPr lang="es-ES" sz="1400" dirty="0"/>
              <a:t>Fiducoldex</a:t>
            </a:r>
          </a:p>
          <a:p>
            <a:pPr marL="342900" indent="-342900">
              <a:buAutoNum type="arabicPeriod"/>
            </a:pPr>
            <a:r>
              <a:rPr lang="es-ES" sz="1400" dirty="0" err="1"/>
              <a:t>Fiducentral</a:t>
            </a:r>
            <a:endParaRPr lang="es-ES" sz="1400" dirty="0"/>
          </a:p>
          <a:p>
            <a:pPr marL="342900" indent="-342900">
              <a:buAutoNum type="arabicPeriod"/>
            </a:pPr>
            <a:endParaRPr lang="es-ES" sz="1400" dirty="0"/>
          </a:p>
          <a:p>
            <a:r>
              <a:rPr lang="es-ES" sz="1400" dirty="0"/>
              <a:t>De las 9 Fiduciarias invitadas, 3 enviaron cotización. A la s tres fiducias que dieron respuesta se les solicitó el 18 de noviembre se incluyera la administración de los bienes y monetización como fue requerido por el DAPRE.</a:t>
            </a:r>
          </a:p>
          <a:p>
            <a:endParaRPr lang="es-ES" sz="1400" dirty="0"/>
          </a:p>
          <a:p>
            <a:r>
              <a:rPr lang="es-ES" sz="1400" dirty="0"/>
              <a:t>El </a:t>
            </a:r>
            <a:r>
              <a:rPr lang="es-ES" sz="1400" b="1" dirty="0">
                <a:solidFill>
                  <a:srgbClr val="00B0F0"/>
                </a:solidFill>
              </a:rPr>
              <a:t>9 de Enero de 2020</a:t>
            </a:r>
            <a:r>
              <a:rPr lang="es-ES" sz="1400" dirty="0"/>
              <a:t>, se solicitó a las fiduciarias que confirmaran la </a:t>
            </a:r>
            <a:r>
              <a:rPr lang="es-ES" sz="1400" u="sng" dirty="0"/>
              <a:t>vigencia de la cotización enviada en noviembre y si el valor de la misma cambia si el plazo del contrato es de un (1) Año.</a:t>
            </a:r>
          </a:p>
          <a:p>
            <a:endParaRPr lang="es-ES" sz="1200" dirty="0"/>
          </a:p>
        </p:txBody>
      </p:sp>
      <p:pic>
        <p:nvPicPr>
          <p:cNvPr id="16386" name="Picture 2" descr="Image result for fiduciaria">
            <a:extLst>
              <a:ext uri="{FF2B5EF4-FFF2-40B4-BE49-F238E27FC236}">
                <a16:creationId xmlns:a16="http://schemas.microsoft.com/office/drawing/2014/main" id="{6EB22686-E9C6-4CB5-9716-D39A34173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" t="18949" r="9008" b="20245"/>
          <a:stretch/>
        </p:blipFill>
        <p:spPr bwMode="auto">
          <a:xfrm>
            <a:off x="5432550" y="1833116"/>
            <a:ext cx="1520121" cy="57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 result for fiduciaria">
            <a:extLst>
              <a:ext uri="{FF2B5EF4-FFF2-40B4-BE49-F238E27FC236}">
                <a16:creationId xmlns:a16="http://schemas.microsoft.com/office/drawing/2014/main" id="{7F84B12D-1C4F-454F-90B0-DC9F1352B5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76"/>
          <a:stretch/>
        </p:blipFill>
        <p:spPr bwMode="auto">
          <a:xfrm>
            <a:off x="5543549" y="2635384"/>
            <a:ext cx="1717893" cy="434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Image result for fiduciaria">
            <a:extLst>
              <a:ext uri="{FF2B5EF4-FFF2-40B4-BE49-F238E27FC236}">
                <a16:creationId xmlns:a16="http://schemas.microsoft.com/office/drawing/2014/main" id="{4278083F-DB77-4F93-AF41-DE7456638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6" b="34536"/>
          <a:stretch/>
        </p:blipFill>
        <p:spPr bwMode="auto">
          <a:xfrm>
            <a:off x="7277477" y="1755617"/>
            <a:ext cx="1520121" cy="52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Image result for fiduciaria">
            <a:extLst>
              <a:ext uri="{FF2B5EF4-FFF2-40B4-BE49-F238E27FC236}">
                <a16:creationId xmlns:a16="http://schemas.microsoft.com/office/drawing/2014/main" id="{6C476D06-D235-45CC-9F64-0E87EF1E6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950" y="2351983"/>
            <a:ext cx="1041910" cy="100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Image result for fiduagraria">
            <a:extLst>
              <a:ext uri="{FF2B5EF4-FFF2-40B4-BE49-F238E27FC236}">
                <a16:creationId xmlns:a16="http://schemas.microsoft.com/office/drawing/2014/main" id="{2408405E-7763-4027-8266-3E5C5C6C0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3" b="29709"/>
          <a:stretch/>
        </p:blipFill>
        <p:spPr bwMode="auto">
          <a:xfrm>
            <a:off x="5607049" y="3429002"/>
            <a:ext cx="1489098" cy="43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Image result for fiduprevisora">
            <a:extLst>
              <a:ext uri="{FF2B5EF4-FFF2-40B4-BE49-F238E27FC236}">
                <a16:creationId xmlns:a16="http://schemas.microsoft.com/office/drawing/2014/main" id="{32AA8612-1BA6-465C-89B9-56271DFDD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22215" r="7987" b="20808"/>
          <a:stretch/>
        </p:blipFill>
        <p:spPr bwMode="auto">
          <a:xfrm>
            <a:off x="5619750" y="4284552"/>
            <a:ext cx="1880761" cy="43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Image result for itaÃº fiduciaria">
            <a:extLst>
              <a:ext uri="{FF2B5EF4-FFF2-40B4-BE49-F238E27FC236}">
                <a16:creationId xmlns:a16="http://schemas.microsoft.com/office/drawing/2014/main" id="{6C18A12C-9A75-4878-970A-136896E54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2" t="16556" r="19778" b="16812"/>
          <a:stretch/>
        </p:blipFill>
        <p:spPr bwMode="auto">
          <a:xfrm>
            <a:off x="7794068" y="3451693"/>
            <a:ext cx="736793" cy="87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Image result for fiducoldex">
            <a:extLst>
              <a:ext uri="{FF2B5EF4-FFF2-40B4-BE49-F238E27FC236}">
                <a16:creationId xmlns:a16="http://schemas.microsoft.com/office/drawing/2014/main" id="{F8C68CB9-E007-4189-9CE4-758BC40D3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046638"/>
            <a:ext cx="1576349" cy="55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Image result for davivienda corredores">
            <a:extLst>
              <a:ext uri="{FF2B5EF4-FFF2-40B4-BE49-F238E27FC236}">
                <a16:creationId xmlns:a16="http://schemas.microsoft.com/office/drawing/2014/main" id="{D7CEE80A-AE4B-47F5-AAB2-70C40CEB2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8" t="27300" r="6444" b="25842"/>
          <a:stretch/>
        </p:blipFill>
        <p:spPr bwMode="auto">
          <a:xfrm>
            <a:off x="7532649" y="5041132"/>
            <a:ext cx="1440007" cy="47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603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90B551CF-8809-4168-A71B-F1298398C63A}"/>
              </a:ext>
            </a:extLst>
          </p:cNvPr>
          <p:cNvSpPr txBox="1"/>
          <p:nvPr/>
        </p:nvSpPr>
        <p:spPr>
          <a:xfrm>
            <a:off x="2135310" y="17608"/>
            <a:ext cx="3556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0A8B"/>
                </a:solidFill>
              </a:rPr>
              <a:t>Resultado Estudios de Mercado</a:t>
            </a:r>
            <a:endParaRPr lang="es-CO" sz="2400" b="1" dirty="0">
              <a:solidFill>
                <a:srgbClr val="000A8B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41"/>
            <a:ext cx="1419472" cy="61697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213" y="-10041"/>
            <a:ext cx="3210788" cy="55167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5691492" y="654050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1B9FBF-E001-4431-B97C-555AA740B952}"/>
              </a:ext>
            </a:extLst>
          </p:cNvPr>
          <p:cNvSpPr txBox="1"/>
          <p:nvPr/>
        </p:nvSpPr>
        <p:spPr>
          <a:xfrm>
            <a:off x="149035" y="979630"/>
            <a:ext cx="8441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 las 9 Fiduciarias invitadas, 3 enviaron cotización: Fiduciaria Davivienda, Fiduprevisora y </a:t>
            </a:r>
            <a:r>
              <a:rPr lang="es-ES" dirty="0" err="1"/>
              <a:t>Fiduagraria</a:t>
            </a:r>
            <a:r>
              <a:rPr lang="es-ES" dirty="0"/>
              <a:t>.</a:t>
            </a:r>
          </a:p>
          <a:p>
            <a:r>
              <a:rPr lang="es-ES" dirty="0"/>
              <a:t> </a:t>
            </a:r>
            <a:endParaRPr lang="es-CO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B74CD1D-CC1C-4C99-A64A-DFC13A4D5870}"/>
              </a:ext>
            </a:extLst>
          </p:cNvPr>
          <p:cNvSpPr/>
          <p:nvPr/>
        </p:nvSpPr>
        <p:spPr>
          <a:xfrm>
            <a:off x="253094" y="4754105"/>
            <a:ext cx="8726517" cy="1658597"/>
          </a:xfrm>
          <a:prstGeom prst="roundRect">
            <a:avLst/>
          </a:prstGeom>
          <a:solidFill>
            <a:srgbClr val="7CC3D6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chemeClr val="tx1"/>
                </a:solidFill>
              </a:rPr>
              <a:t>El resultado del estudio de mercado elaborado por Gerencia de Proyectos Especiales de la SAE S.A.S., determinó un presupuesto 160 SMMLV mensuales + IVA por la duración del contrato (2 Años) con una comisión variable de $22.500 + IVA por cada pago adicional que se requiera, sobre los 20 pagos mensuales estimados. </a:t>
            </a:r>
          </a:p>
          <a:p>
            <a:r>
              <a:rPr lang="es-ES" sz="1600" i="1" u="sng" dirty="0">
                <a:solidFill>
                  <a:schemeClr val="tx1"/>
                </a:solidFill>
              </a:rPr>
              <a:t>**El valor final del presupuesto final dependerá de la decisión del DAPRE, si se contrata por  un (1) año o (2) años.</a:t>
            </a:r>
            <a:endParaRPr lang="es-CO" sz="1600" i="1" u="sng" dirty="0">
              <a:solidFill>
                <a:schemeClr val="tx1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F10B38D0-1632-4397-AFE2-893EC7E61697}"/>
              </a:ext>
            </a:extLst>
          </p:cNvPr>
          <p:cNvSpPr/>
          <p:nvPr/>
        </p:nvSpPr>
        <p:spPr>
          <a:xfrm>
            <a:off x="76203" y="2168195"/>
            <a:ext cx="1197856" cy="968321"/>
          </a:xfrm>
          <a:prstGeom prst="roundRect">
            <a:avLst/>
          </a:prstGeom>
          <a:noFill/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rgbClr val="000A8B"/>
                </a:solidFill>
              </a:rPr>
              <a:t>Respuesta enviada en Noviembre 2019</a:t>
            </a:r>
            <a:endParaRPr lang="es-CO" sz="1400" dirty="0">
              <a:solidFill>
                <a:srgbClr val="000A8B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7F2176C-AACC-426D-BB87-39D293D3E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460" y="1677606"/>
            <a:ext cx="7757532" cy="1441462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E15C90E6-3838-440E-BCC0-6951D0631ED9}"/>
              </a:ext>
            </a:extLst>
          </p:cNvPr>
          <p:cNvSpPr/>
          <p:nvPr/>
        </p:nvSpPr>
        <p:spPr>
          <a:xfrm>
            <a:off x="76203" y="3684575"/>
            <a:ext cx="1147054" cy="736424"/>
          </a:xfrm>
          <a:prstGeom prst="roundRect">
            <a:avLst/>
          </a:prstGeom>
          <a:noFill/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rgbClr val="000A8B"/>
                </a:solidFill>
              </a:rPr>
              <a:t>Respuesta Actualizada Enero 2020</a:t>
            </a:r>
            <a:endParaRPr lang="es-CO" sz="1400" dirty="0">
              <a:solidFill>
                <a:srgbClr val="000A8B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E08055-BE3E-4F7C-95F1-323E4F3F0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460" y="3798680"/>
            <a:ext cx="7757532" cy="5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39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90B551CF-8809-4168-A71B-F1298398C63A}"/>
              </a:ext>
            </a:extLst>
          </p:cNvPr>
          <p:cNvSpPr txBox="1"/>
          <p:nvPr/>
        </p:nvSpPr>
        <p:spPr>
          <a:xfrm>
            <a:off x="941458" y="431870"/>
            <a:ext cx="5018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0A8B"/>
                </a:solidFill>
              </a:rPr>
              <a:t>Avances Constitución Patrimonio Autónomo</a:t>
            </a:r>
            <a:endParaRPr lang="es-CO" sz="2800" b="1" dirty="0">
              <a:solidFill>
                <a:srgbClr val="000A8B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468E0FA-0351-4F70-A7E8-035AD085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5609"/>
            <a:ext cx="1484850" cy="64539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719A0B3-A309-43EB-B70D-431D6840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287" y="23501"/>
            <a:ext cx="3724713" cy="639971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9AE3ADC-1007-483A-B231-1FA69CD92552}"/>
              </a:ext>
            </a:extLst>
          </p:cNvPr>
          <p:cNvSpPr/>
          <p:nvPr/>
        </p:nvSpPr>
        <p:spPr>
          <a:xfrm>
            <a:off x="1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AADFC-560B-4233-B008-CF449E0D5616}"/>
              </a:ext>
            </a:extLst>
          </p:cNvPr>
          <p:cNvSpPr txBox="1"/>
          <p:nvPr/>
        </p:nvSpPr>
        <p:spPr>
          <a:xfrm>
            <a:off x="5708270" y="651226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proyectos especiales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EF2FD97-B9FE-40D2-8DEF-9FABC789D1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933707"/>
              </p:ext>
            </p:extLst>
          </p:nvPr>
        </p:nvGraphicFramePr>
        <p:xfrm>
          <a:off x="-2356" y="2372036"/>
          <a:ext cx="9076126" cy="3860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258697F-A469-4D9D-80C6-F7790FC07E37}"/>
              </a:ext>
            </a:extLst>
          </p:cNvPr>
          <p:cNvSpPr/>
          <p:nvPr/>
        </p:nvSpPr>
        <p:spPr>
          <a:xfrm>
            <a:off x="161429" y="1947211"/>
            <a:ext cx="7753937" cy="509833"/>
          </a:xfrm>
          <a:prstGeom prst="roundRect">
            <a:avLst/>
          </a:prstGeom>
          <a:noFill/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</a:rPr>
              <a:t>RESULTADO ESTUDIO DE MERCADO: Aclaración conceptos incluidos en el valor de la comisión, y la inclusión de la administración, mantenimiento y monetización de los bienes. </a:t>
            </a:r>
            <a:endParaRPr lang="es-CO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244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14428</TotalTime>
  <Words>2685</Words>
  <Application>Microsoft Office PowerPoint</Application>
  <PresentationFormat>Presentación en pantalla (4:3)</PresentationFormat>
  <Paragraphs>572</Paragraphs>
  <Slides>37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6" baseType="lpstr">
      <vt:lpstr>Arial</vt:lpstr>
      <vt:lpstr>Arial Narrow</vt:lpstr>
      <vt:lpstr>Calibri</vt:lpstr>
      <vt:lpstr>Lato bold</vt:lpstr>
      <vt:lpstr>Lato Regular</vt:lpstr>
      <vt:lpstr>Times New Roman</vt:lpstr>
      <vt:lpstr>Wingdings</vt:lpstr>
      <vt:lpstr>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516</cp:revision>
  <cp:lastPrinted>2020-01-24T20:55:11Z</cp:lastPrinted>
  <dcterms:created xsi:type="dcterms:W3CDTF">2015-02-19T23:51:59Z</dcterms:created>
  <dcterms:modified xsi:type="dcterms:W3CDTF">2020-04-28T22:44:11Z</dcterms:modified>
</cp:coreProperties>
</file>