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57" r:id="rId2"/>
    <p:sldId id="472" r:id="rId3"/>
    <p:sldId id="894" r:id="rId4"/>
    <p:sldId id="895" r:id="rId5"/>
    <p:sldId id="896" r:id="rId6"/>
    <p:sldId id="897" r:id="rId7"/>
    <p:sldId id="447" r:id="rId8"/>
    <p:sldId id="448" r:id="rId9"/>
    <p:sldId id="462" r:id="rId10"/>
    <p:sldId id="454" r:id="rId11"/>
    <p:sldId id="457" r:id="rId12"/>
    <p:sldId id="461" r:id="rId13"/>
    <p:sldId id="453" r:id="rId14"/>
    <p:sldId id="893" r:id="rId15"/>
    <p:sldId id="898" r:id="rId16"/>
    <p:sldId id="535" r:id="rId17"/>
    <p:sldId id="537" r:id="rId18"/>
    <p:sldId id="1411" r:id="rId19"/>
    <p:sldId id="1399" r:id="rId20"/>
    <p:sldId id="536" r:id="rId21"/>
    <p:sldId id="1403" r:id="rId22"/>
    <p:sldId id="1412" r:id="rId23"/>
    <p:sldId id="890" r:id="rId24"/>
    <p:sldId id="527" r:id="rId25"/>
    <p:sldId id="382" r:id="rId26"/>
    <p:sldId id="417" r:id="rId27"/>
    <p:sldId id="418" r:id="rId28"/>
    <p:sldId id="408" r:id="rId29"/>
    <p:sldId id="416" r:id="rId30"/>
    <p:sldId id="409" r:id="rId31"/>
    <p:sldId id="407" r:id="rId32"/>
    <p:sldId id="410" r:id="rId33"/>
    <p:sldId id="386" r:id="rId34"/>
    <p:sldId id="392" r:id="rId35"/>
    <p:sldId id="411" r:id="rId36"/>
    <p:sldId id="393" r:id="rId37"/>
    <p:sldId id="368" r:id="rId38"/>
    <p:sldId id="405" r:id="rId39"/>
    <p:sldId id="381" r:id="rId40"/>
    <p:sldId id="400" r:id="rId41"/>
    <p:sldId id="412" r:id="rId42"/>
    <p:sldId id="528" r:id="rId43"/>
    <p:sldId id="529" r:id="rId44"/>
    <p:sldId id="530" r:id="rId45"/>
    <p:sldId id="531" r:id="rId46"/>
    <p:sldId id="532" r:id="rId47"/>
    <p:sldId id="415" r:id="rId48"/>
    <p:sldId id="519" r:id="rId49"/>
    <p:sldId id="520" r:id="rId50"/>
    <p:sldId id="521" r:id="rId51"/>
    <p:sldId id="891" r:id="rId52"/>
    <p:sldId id="526" r:id="rId53"/>
    <p:sldId id="356" r:id="rId54"/>
    <p:sldId id="524" r:id="rId55"/>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86" autoAdjust="0"/>
    <p:restoredTop sz="94712" autoAdjust="0"/>
  </p:normalViewPr>
  <p:slideViewPr>
    <p:cSldViewPr snapToGrid="0" snapToObjects="1">
      <p:cViewPr varScale="1">
        <p:scale>
          <a:sx n="68" d="100"/>
          <a:sy n="68" d="100"/>
        </p:scale>
        <p:origin x="1476" y="4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2.FEBRERO%202020\RESUMEN%20DE%20OPERACIONES%20MENSUAL%20A%20CONTABILIDAD%20FEBRERO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4.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Documents\TESORERIA\PRESENTACIONES%20PORTAFOLIO\A&#209;O%202020\2.FEBRERO%202020\RESUMEN%20DE%20OPERACIONES%20MENSUAL%20A%20CONTABILIDAD%20FEBRERO_%202020.xlsx" TargetMode="Externa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sz="1600" dirty="0"/>
              <a:t>COMPOSICION PORTAFOLIO DE INVERSIONES FRISCO</a:t>
            </a:r>
          </a:p>
          <a:p>
            <a:pPr>
              <a:defRPr/>
            </a:pPr>
            <a:r>
              <a:rPr lang="en-US" sz="1600" dirty="0"/>
              <a:t>FEBRERO 2020 </a:t>
            </a:r>
          </a:p>
        </c:rich>
      </c:tx>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Hoja11!$B$48</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EF4-4C08-8D23-C6E8BBAE91FB}"/>
              </c:ext>
            </c:extLst>
          </c:dPt>
          <c:dPt>
            <c:idx val="1"/>
            <c:bubble3D val="0"/>
            <c:spPr>
              <a:solidFill>
                <a:schemeClr val="accent6">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EF4-4C08-8D23-C6E8BBAE91FB}"/>
              </c:ext>
            </c:extLst>
          </c:dPt>
          <c:dLbls>
            <c:dLbl>
              <c:idx val="0"/>
              <c:layout>
                <c:manualLayout>
                  <c:x val="5.2411608584011837E-2"/>
                  <c:y val="-1.7394269286859314E-16"/>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CA4FC81A-916D-4977-BF2A-AA9DA92CFCCB}" type="CATEGORYNAME">
                      <a:rPr lang="en-US" sz="1000"/>
                      <a:pPr>
                        <a:defRPr/>
                      </a:pPr>
                      <a:t>[NOMBRE DE CATEGORÍA]</a:t>
                    </a:fld>
                    <a:r>
                      <a:rPr lang="en-US" sz="1000" baseline="0" dirty="0"/>
                      <a:t>, </a:t>
                    </a:r>
                    <a:fld id="{D2CEE44B-7F60-4FA9-AD4F-53891D99ECF5}" type="VALUE">
                      <a:rPr lang="en-US" sz="1000" baseline="0"/>
                      <a:pPr>
                        <a:defRPr/>
                      </a:pPr>
                      <a:t>[VALOR]</a:t>
                    </a:fld>
                    <a:r>
                      <a:rPr lang="en-US" sz="1000" baseline="0" dirty="0"/>
                      <a:t>, 1.87%</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EF4-4C08-8D23-C6E8BBAE91FB}"/>
                </c:ext>
              </c:extLst>
            </c:dLbl>
            <c:dLbl>
              <c:idx val="1"/>
              <c:layout>
                <c:manualLayout>
                  <c:x val="-0.11691820376433444"/>
                  <c:y val="0"/>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1DB8C4A0-4A44-43AC-9791-7F00311CD026}" type="CATEGORYNAME">
                      <a:rPr lang="es-CO" sz="1000" smtClean="0">
                        <a:solidFill>
                          <a:schemeClr val="accent6">
                            <a:lumMod val="75000"/>
                          </a:schemeClr>
                        </a:solidFill>
                      </a:rPr>
                      <a:pPr>
                        <a:defRPr>
                          <a:solidFill>
                            <a:schemeClr val="accent1"/>
                          </a:solidFill>
                        </a:defRPr>
                      </a:pPr>
                      <a:t>[NOMBRE DE CATEGORÍA]</a:t>
                    </a:fld>
                    <a:r>
                      <a:rPr lang="es-CO" sz="1000" baseline="0" dirty="0">
                        <a:solidFill>
                          <a:schemeClr val="accent6">
                            <a:lumMod val="75000"/>
                          </a:schemeClr>
                        </a:solidFill>
                      </a:rPr>
                      <a:t>, </a:t>
                    </a:r>
                    <a:fld id="{4BEB7BEA-DD8C-4338-BBE3-20D916C83871}" type="VALUE">
                      <a:rPr lang="es-CO" sz="1000" baseline="0">
                        <a:solidFill>
                          <a:schemeClr val="accent6">
                            <a:lumMod val="75000"/>
                          </a:schemeClr>
                        </a:solidFill>
                      </a:rPr>
                      <a:pPr>
                        <a:defRPr>
                          <a:solidFill>
                            <a:schemeClr val="accent1"/>
                          </a:solidFill>
                        </a:defRPr>
                      </a:pPr>
                      <a:t>[VALOR]</a:t>
                    </a:fld>
                    <a:r>
                      <a:rPr lang="es-CO" sz="1000" baseline="0" dirty="0">
                        <a:solidFill>
                          <a:schemeClr val="accent6">
                            <a:lumMod val="75000"/>
                          </a:schemeClr>
                        </a:solidFill>
                      </a:rPr>
                      <a:t>, 98.13%</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EF4-4C08-8D23-C6E8BBAE91FB}"/>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Hoja11!$C$47:$D$47</c:f>
              <c:strCache>
                <c:ptCount val="2"/>
                <c:pt idx="0">
                  <c:v>EXTINTOS</c:v>
                </c:pt>
                <c:pt idx="1">
                  <c:v>EN PROCESO EXTINCION </c:v>
                </c:pt>
              </c:strCache>
            </c:strRef>
          </c:cat>
          <c:val>
            <c:numRef>
              <c:f>Hoja11!$C$48:$D$48</c:f>
              <c:numCache>
                <c:formatCode>_(* #,##0.00_);_(* \(#,##0.00\);_(* "-"??_);_(@_)</c:formatCode>
                <c:ptCount val="2"/>
                <c:pt idx="0">
                  <c:v>22528.045458530025</c:v>
                </c:pt>
                <c:pt idx="1">
                  <c:v>1185201.0224789181</c:v>
                </c:pt>
              </c:numCache>
            </c:numRef>
          </c:val>
          <c:extLst>
            <c:ext xmlns:c16="http://schemas.microsoft.com/office/drawing/2014/chart" uri="{C3380CC4-5D6E-409C-BE32-E72D297353CC}">
              <c16:uniqueId val="{00000004-8EF4-4C08-8D23-C6E8BBAE91F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err="1"/>
              <a:t>composicion</a:t>
            </a:r>
            <a:r>
              <a:rPr lang="en-US" dirty="0"/>
              <a:t>  PORTAFOLIO por</a:t>
            </a:r>
            <a:r>
              <a:rPr lang="en-US" baseline="0" dirty="0"/>
              <a:t> </a:t>
            </a:r>
            <a:r>
              <a:rPr lang="en-US" baseline="0" dirty="0" err="1"/>
              <a:t>tipologia</a:t>
            </a:r>
            <a:r>
              <a:rPr lang="en-US" dirty="0"/>
              <a:t> </a:t>
            </a:r>
          </a:p>
          <a:p>
            <a:pPr>
              <a:defRPr/>
            </a:pPr>
            <a:r>
              <a:rPr lang="en-US" dirty="0"/>
              <a:t>FEBRERO</a:t>
            </a:r>
            <a:r>
              <a:rPr lang="en-US" baseline="0" dirty="0"/>
              <a:t> </a:t>
            </a:r>
            <a:r>
              <a:rPr lang="en-US" dirty="0"/>
              <a:t>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Hoja11!$C$75</c:f>
              <c:strCache>
                <c:ptCount val="1"/>
                <c:pt idx="0">
                  <c:v>TOTAL PORTAFOLIO FEBRERO/2019</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9ADF-4F28-B87E-8CD0662862E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9ADF-4F28-B87E-8CD0662862E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9ADF-4F28-B87E-8CD0662862E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9ADF-4F28-B87E-8CD0662862E4}"/>
              </c:ext>
            </c:extLst>
          </c:dPt>
          <c:dLbls>
            <c:dLbl>
              <c:idx val="0"/>
              <c:layout>
                <c:manualLayout>
                  <c:x val="4.5877660108217228E-2"/>
                  <c:y val="-8.4161557055074457E-3"/>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9D2C78B-7C57-47B5-A7F0-B4147F212DD6}" type="CATEGORYNAME">
                      <a:rPr lang="en-US"/>
                      <a:pPr>
                        <a:defRPr/>
                      </a:pPr>
                      <a:t>[NOMBRE DE CATEGORÍA]</a:t>
                    </a:fld>
                    <a:r>
                      <a:rPr lang="en-US" baseline="0" dirty="0"/>
                      <a:t>, </a:t>
                    </a:r>
                    <a:fld id="{2CF06976-C952-4968-B7A9-CD96BA1B107D}" type="VALUE">
                      <a:rPr lang="en-US" baseline="0"/>
                      <a:pPr>
                        <a:defRPr/>
                      </a:pPr>
                      <a:t>[VALOR]</a:t>
                    </a:fld>
                    <a:r>
                      <a:rPr lang="en-US" baseline="0" dirty="0"/>
                      <a:t>, 10.95%</a:t>
                    </a:r>
                  </a:p>
                </c:rich>
              </c:tx>
              <c:spPr>
                <a:noFill/>
                <a:ln>
                  <a:solidFill>
                    <a:sysClr val="window" lastClr="FFFFFF">
                      <a:lumMod val="75000"/>
                    </a:sysClr>
                  </a:solid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ADF-4F28-B87E-8CD0662862E4}"/>
                </c:ext>
              </c:extLst>
            </c:dLbl>
            <c:dLbl>
              <c:idx val="1"/>
              <c:layout>
                <c:manualLayout>
                  <c:x val="-4.2479314915015949E-2"/>
                  <c:y val="4.2080778527537228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11AB2C0-F915-4F8B-9619-341AE92EDED6}" type="CATEGORYNAME">
                      <a:rPr lang="en-US"/>
                      <a:pPr>
                        <a:defRPr>
                          <a:solidFill>
                            <a:schemeClr val="accent1"/>
                          </a:solidFill>
                        </a:defRPr>
                      </a:pPr>
                      <a:t>[NOMBRE DE CATEGORÍA]</a:t>
                    </a:fld>
                    <a:r>
                      <a:rPr lang="en-US" baseline="0"/>
                      <a:t>, </a:t>
                    </a:r>
                    <a:fld id="{E29BB277-26C1-4637-8338-70F6863557E8}" type="VALUE">
                      <a:rPr lang="en-US" baseline="0"/>
                      <a:pPr>
                        <a:defRPr>
                          <a:solidFill>
                            <a:schemeClr val="accent1"/>
                          </a:solidFill>
                        </a:defRPr>
                      </a:pPr>
                      <a:t>[VALOR]</a:t>
                    </a:fld>
                    <a:r>
                      <a:rPr lang="en-US" baseline="0"/>
                      <a:t>, 31.58%</a:t>
                    </a:r>
                  </a:p>
                </c:rich>
              </c:tx>
              <c:spPr>
                <a:noFill/>
                <a:ln>
                  <a:solidFill>
                    <a:sysClr val="window" lastClr="FFFFFF">
                      <a:lumMod val="75000"/>
                    </a:sysClr>
                  </a:solid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ADF-4F28-B87E-8CD0662862E4}"/>
                </c:ext>
              </c:extLst>
            </c:dLbl>
            <c:dLbl>
              <c:idx val="2"/>
              <c:layout>
                <c:manualLayout>
                  <c:x val="-3.9080969721814671E-2"/>
                  <c:y val="-5.891308993855212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D58532CE-E438-445C-9954-4EA287A3CDD1}" type="CATEGORYNAME">
                      <a:rPr lang="en-US"/>
                      <a:pPr>
                        <a:defRPr>
                          <a:solidFill>
                            <a:schemeClr val="accent1"/>
                          </a:solidFill>
                        </a:defRPr>
                      </a:pPr>
                      <a:t>[NOMBRE DE CATEGORÍA]</a:t>
                    </a:fld>
                    <a:r>
                      <a:rPr lang="en-US" baseline="0"/>
                      <a:t>, </a:t>
                    </a:r>
                    <a:fld id="{23316A64-CD0B-4975-9C0B-6BC1F9D45C17}" type="VALUE">
                      <a:rPr lang="en-US" baseline="0"/>
                      <a:pPr>
                        <a:defRPr>
                          <a:solidFill>
                            <a:schemeClr val="accent1"/>
                          </a:solidFill>
                        </a:defRPr>
                      </a:pPr>
                      <a:t>[VALOR]</a:t>
                    </a:fld>
                    <a:r>
                      <a:rPr lang="en-US" baseline="0"/>
                      <a:t>, 39.67%</a:t>
                    </a:r>
                  </a:p>
                </c:rich>
              </c:tx>
              <c:spPr>
                <a:solidFill>
                  <a:sysClr val="window" lastClr="FFFFFF"/>
                </a:solidFill>
                <a:ln>
                  <a:solidFill>
                    <a:sysClr val="window" lastClr="FFFFFF">
                      <a:lumMod val="75000"/>
                    </a:sysClr>
                  </a:solid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ADF-4F28-B87E-8CD0662862E4}"/>
                </c:ext>
              </c:extLst>
            </c:dLbl>
            <c:dLbl>
              <c:idx val="3"/>
              <c:layout>
                <c:manualLayout>
                  <c:x val="0"/>
                  <c:y val="-0.13189079935106091"/>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74221DA-7AB6-4A43-9C4A-5BF80AFEA76D}" type="CATEGORYNAME">
                      <a:rPr lang="en-US"/>
                      <a:pPr>
                        <a:defRPr>
                          <a:solidFill>
                            <a:schemeClr val="accent1"/>
                          </a:solidFill>
                        </a:defRPr>
                      </a:pPr>
                      <a:t>[NOMBRE DE CATEGORÍA]</a:t>
                    </a:fld>
                    <a:r>
                      <a:rPr lang="en-US" baseline="0"/>
                      <a:t>, </a:t>
                    </a:r>
                    <a:fld id="{5AE5830A-E8FD-4D50-8B9B-96F7E0C40EDE}" type="VALUE">
                      <a:rPr lang="en-US" baseline="0"/>
                      <a:pPr>
                        <a:defRPr>
                          <a:solidFill>
                            <a:schemeClr val="accent1"/>
                          </a:solidFill>
                        </a:defRPr>
                      </a:pPr>
                      <a:t>[VALOR]</a:t>
                    </a:fld>
                    <a:r>
                      <a:rPr lang="en-US" baseline="0"/>
                      <a:t>, 17.66%</a:t>
                    </a:r>
                  </a:p>
                </c:rich>
              </c:tx>
              <c:spPr>
                <a:noFill/>
                <a:ln>
                  <a:solidFill>
                    <a:sysClr val="window" lastClr="FFFFFF">
                      <a:lumMod val="75000"/>
                    </a:sysClr>
                  </a:solid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ADF-4F28-B87E-8CD0662862E4}"/>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Hoja11!$B$76:$B$79</c:f>
              <c:strCache>
                <c:ptCount val="4"/>
                <c:pt idx="0">
                  <c:v>Bancos Nacionales</c:v>
                </c:pt>
                <c:pt idx="1">
                  <c:v>FIC</c:v>
                </c:pt>
                <c:pt idx="2">
                  <c:v>TES</c:v>
                </c:pt>
                <c:pt idx="3">
                  <c:v>CDT</c:v>
                </c:pt>
              </c:strCache>
            </c:strRef>
          </c:cat>
          <c:val>
            <c:numRef>
              <c:f>Hoja11!$C$76:$C$79</c:f>
              <c:numCache>
                <c:formatCode>_(* #,##0.00_);_(* \(#,##0.00\);_(* "-"??_);_(@_)</c:formatCode>
                <c:ptCount val="4"/>
                <c:pt idx="0">
                  <c:v>132290</c:v>
                </c:pt>
                <c:pt idx="1">
                  <c:v>381375</c:v>
                </c:pt>
                <c:pt idx="2">
                  <c:v>479094</c:v>
                </c:pt>
                <c:pt idx="3">
                  <c:v>213300</c:v>
                </c:pt>
              </c:numCache>
            </c:numRef>
          </c:val>
          <c:extLst>
            <c:ext xmlns:c16="http://schemas.microsoft.com/office/drawing/2014/chart" uri="{C3380CC4-5D6E-409C-BE32-E72D297353CC}">
              <c16:uniqueId val="{00000008-9ADF-4F28-B87E-8CD0662862E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PORTAFOLIO RECURSOS PROPIOS ENERO 2020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Hoja11!$C$90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ECA-429A-96ED-96997BE5AA1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ECA-429A-96ED-96997BE5AA12}"/>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7F26E710-64B2-489F-ADC0-61218CC899D8}" type="CATEGORYNAME">
                      <a:rPr lang="en-US"/>
                      <a:pPr>
                        <a:defRPr/>
                      </a:pPr>
                      <a:t>[NOMBRE DE CATEGORÍA]</a:t>
                    </a:fld>
                    <a:r>
                      <a:rPr lang="en-US" baseline="0"/>
                      <a:t>, </a:t>
                    </a:r>
                    <a:fld id="{5E32CDBA-DE4F-431E-9B1A-75FAAA96438D}" type="VALUE">
                      <a:rPr lang="en-US" baseline="0"/>
                      <a:pPr>
                        <a:defRPr/>
                      </a:pPr>
                      <a:t>[VALOR]</a:t>
                    </a:fld>
                    <a:r>
                      <a:rPr lang="en-US" baseline="0"/>
                      <a:t>, 5.54</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ECA-429A-96ED-96997BE5AA12}"/>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8F521BA4-6A99-45FF-AF59-4B49ABBB301E}" type="CATEGORYNAME">
                      <a:rPr lang="en-US"/>
                      <a:pPr>
                        <a:defRPr>
                          <a:solidFill>
                            <a:schemeClr val="accent1"/>
                          </a:solidFill>
                        </a:defRPr>
                      </a:pPr>
                      <a:t>[NOMBRE DE CATEGORÍA]</a:t>
                    </a:fld>
                    <a:r>
                      <a:rPr lang="en-US" baseline="0"/>
                      <a:t>, </a:t>
                    </a:r>
                    <a:fld id="{CD1A49F8-ACA9-4D1D-A3D4-813F8B6CBC6A}" type="VALUE">
                      <a:rPr lang="en-US" baseline="0"/>
                      <a:pPr>
                        <a:defRPr>
                          <a:solidFill>
                            <a:schemeClr val="accent1"/>
                          </a:solidFill>
                        </a:defRPr>
                      </a:pPr>
                      <a:t>[VALOR]</a:t>
                    </a:fld>
                    <a:r>
                      <a:rPr lang="en-US" baseline="0"/>
                      <a:t>, 94.46%</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ECA-429A-96ED-96997BE5AA12}"/>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Hoja11!$B$91:$B$92</c:f>
              <c:strCache>
                <c:ptCount val="2"/>
                <c:pt idx="0">
                  <c:v>Bancos Nacionales</c:v>
                </c:pt>
                <c:pt idx="1">
                  <c:v>FIC</c:v>
                </c:pt>
              </c:strCache>
            </c:strRef>
          </c:cat>
          <c:val>
            <c:numRef>
              <c:f>Hoja11!$C$91:$C$92</c:f>
              <c:numCache>
                <c:formatCode>_(* #,##0.00_);_(* \(#,##0.00\);_(* "-"??_);_(@_)</c:formatCode>
                <c:ptCount val="2"/>
                <c:pt idx="0">
                  <c:v>531</c:v>
                </c:pt>
                <c:pt idx="1">
                  <c:v>9049</c:v>
                </c:pt>
              </c:numCache>
            </c:numRef>
          </c:val>
          <c:extLst>
            <c:ext xmlns:c16="http://schemas.microsoft.com/office/drawing/2014/chart" uri="{C3380CC4-5D6E-409C-BE32-E72D297353CC}">
              <c16:uniqueId val="{00000004-8ECA-429A-96ED-96997BE5AA1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TERCEROS FEBRERO 2020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Hoja11!$M$90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9CB2-4B80-838F-BEA2F0A5DF3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9CB2-4B80-838F-BEA2F0A5DF32}"/>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4182AA0-C9E9-4A1D-8C25-3A1CAAC63DB6}" type="CATEGORYNAME">
                      <a:rPr lang="en-US"/>
                      <a:pPr>
                        <a:defRPr/>
                      </a:pPr>
                      <a:t>[NOMBRE DE CATEGORÍA]</a:t>
                    </a:fld>
                    <a:r>
                      <a:rPr lang="en-US" baseline="0"/>
                      <a:t>, </a:t>
                    </a:r>
                    <a:fld id="{1E95C01A-026B-4172-AC18-AACDDA026AE1}" type="VALUE">
                      <a:rPr lang="en-US" baseline="0"/>
                      <a:pPr>
                        <a:defRPr/>
                      </a:pPr>
                      <a:t>[VALOR]</a:t>
                    </a:fld>
                    <a:r>
                      <a:rPr lang="en-US" baseline="0"/>
                      <a:t>, 6.68%</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CB2-4B80-838F-BEA2F0A5DF32}"/>
                </c:ext>
              </c:extLst>
            </c:dLbl>
            <c:dLbl>
              <c:idx val="1"/>
              <c:layout>
                <c:manualLayout>
                  <c:x val="-2.2222222222222223E-2"/>
                  <c:y val="9.2592592592592171E-3"/>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E6EBC10-5030-4176-AF9E-9BED8F04CC80}" type="CATEGORYNAME">
                      <a:rPr lang="en-US"/>
                      <a:pPr>
                        <a:defRPr>
                          <a:solidFill>
                            <a:schemeClr val="accent1"/>
                          </a:solidFill>
                        </a:defRPr>
                      </a:pPr>
                      <a:t>[NOMBRE DE CATEGORÍA]</a:t>
                    </a:fld>
                    <a:r>
                      <a:rPr lang="en-US" baseline="0"/>
                      <a:t>, </a:t>
                    </a:r>
                    <a:fld id="{44EB79C5-D62F-47B4-A14A-699D89E59A09}" type="VALUE">
                      <a:rPr lang="en-US" baseline="0"/>
                      <a:pPr>
                        <a:defRPr>
                          <a:solidFill>
                            <a:schemeClr val="accent1"/>
                          </a:solidFill>
                        </a:defRPr>
                      </a:pPr>
                      <a:t>[VALOR]</a:t>
                    </a:fld>
                    <a:r>
                      <a:rPr lang="en-US" baseline="0"/>
                      <a:t>, 93.32%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CB2-4B80-838F-BEA2F0A5DF32}"/>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Hoja11!$L$91:$L$92</c:f>
              <c:strCache>
                <c:ptCount val="2"/>
                <c:pt idx="0">
                  <c:v>Bancos Nacionales</c:v>
                </c:pt>
                <c:pt idx="1">
                  <c:v>FIC</c:v>
                </c:pt>
              </c:strCache>
            </c:strRef>
          </c:cat>
          <c:val>
            <c:numRef>
              <c:f>Hoja11!$M$91:$M$92</c:f>
              <c:numCache>
                <c:formatCode>_(* #,##0.00_);_(* \(#,##0.00\);_(* "-"??_);_(@_)</c:formatCode>
                <c:ptCount val="2"/>
                <c:pt idx="0">
                  <c:v>418</c:v>
                </c:pt>
                <c:pt idx="1">
                  <c:v>5842</c:v>
                </c:pt>
              </c:numCache>
            </c:numRef>
          </c:val>
          <c:extLst>
            <c:ext xmlns:c16="http://schemas.microsoft.com/office/drawing/2014/chart" uri="{C3380CC4-5D6E-409C-BE32-E72D297353CC}">
              <c16:uniqueId val="{00000004-9CB2-4B80-838F-BEA2F0A5DF3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CO" b="1" dirty="0"/>
              <a:t>VALOR OFERTAS ECONOMICAS</a:t>
            </a:r>
          </a:p>
          <a:p>
            <a:pPr>
              <a:defRPr b="1"/>
            </a:pPr>
            <a:r>
              <a:rPr lang="es-CO" b="1" dirty="0"/>
              <a:t>Servicio</a:t>
            </a:r>
            <a:r>
              <a:rPr lang="es-CO" b="1" baseline="0" dirty="0"/>
              <a:t> Mensual</a:t>
            </a:r>
            <a:endParaRPr lang="es-CO"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spPr>
            <a:solidFill>
              <a:schemeClr val="accent1"/>
            </a:solidFill>
            <a:ln>
              <a:noFill/>
            </a:ln>
            <a:effectLst/>
          </c:spPr>
          <c:invertIfNegative val="0"/>
          <c:dPt>
            <c:idx val="3"/>
            <c:invertIfNegative val="0"/>
            <c:bubble3D val="0"/>
            <c:spPr>
              <a:solidFill>
                <a:schemeClr val="accent2">
                  <a:lumMod val="75000"/>
                </a:schemeClr>
              </a:solidFill>
              <a:ln>
                <a:noFill/>
              </a:ln>
              <a:effectLst/>
            </c:spPr>
            <c:extLst>
              <c:ext xmlns:c16="http://schemas.microsoft.com/office/drawing/2014/chart" uri="{C3380CC4-5D6E-409C-BE32-E72D297353CC}">
                <c16:uniqueId val="{00000005-6AE2-465E-95E4-F2181228C0DD}"/>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1-6AE2-465E-95E4-F2181228C0DD}"/>
              </c:ext>
            </c:extLst>
          </c:dPt>
          <c:dLbls>
            <c:dLbl>
              <c:idx val="0"/>
              <c:layout>
                <c:manualLayout>
                  <c:x val="-1.7897091722595079E-3"/>
                  <c:y val="2.742286080219354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AE2-465E-95E4-F2181228C0DD}"/>
                </c:ext>
              </c:extLst>
            </c:dLbl>
            <c:dLbl>
              <c:idx val="1"/>
              <c:layout>
                <c:manualLayout>
                  <c:x val="-1.7897091722595406E-3"/>
                  <c:y val="1.8259057823957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E2-465E-95E4-F2181228C0DD}"/>
                </c:ext>
              </c:extLst>
            </c:dLbl>
            <c:dLbl>
              <c:idx val="2"/>
              <c:layout>
                <c:manualLayout>
                  <c:x val="1.7897091722594422E-3"/>
                  <c:y val="9.09525484572160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AE2-465E-95E4-F2181228C0DD}"/>
                </c:ext>
              </c:extLst>
            </c:dLbl>
            <c:dLbl>
              <c:idx val="3"/>
              <c:layout>
                <c:manualLayout>
                  <c:x val="0"/>
                  <c:y val="9.09525484572160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AE2-465E-95E4-F2181228C0DD}"/>
                </c:ext>
              </c:extLst>
            </c:dLbl>
            <c:dLbl>
              <c:idx val="4"/>
              <c:layout>
                <c:manualLayout>
                  <c:x val="0"/>
                  <c:y val="9.09525484572160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E2-465E-95E4-F2181228C0DD}"/>
                </c:ext>
              </c:extLst>
            </c:dLbl>
            <c:dLbl>
              <c:idx val="5"/>
              <c:layout>
                <c:manualLayout>
                  <c:x val="0"/>
                  <c:y val="4.51335335660362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AE2-465E-95E4-F2181228C0D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Hoja1!$A$3:$A$7</c:f>
              <c:strCache>
                <c:ptCount val="5"/>
                <c:pt idx="0">
                  <c:v>SERVIESPECIALES SAS</c:v>
                </c:pt>
                <c:pt idx="1">
                  <c:v>UNIVERSAL DE LIMPIEZA SAS</c:v>
                </c:pt>
                <c:pt idx="2">
                  <c:v>SERVILIMPIEZA S.A. </c:v>
                </c:pt>
                <c:pt idx="3">
                  <c:v>BRILLASEO SAS</c:v>
                </c:pt>
                <c:pt idx="4">
                  <c:v>MUNDOLIMPIEZA LTDA</c:v>
                </c:pt>
              </c:strCache>
            </c:strRef>
          </c:cat>
          <c:val>
            <c:numRef>
              <c:f>Hoja1!$B$3:$B$7</c:f>
              <c:numCache>
                <c:formatCode>_-* #,##0\ _€_-;\-* #,##0\ _€_-;_-* "-"??\ _€_-;_-@_-</c:formatCode>
                <c:ptCount val="5"/>
                <c:pt idx="0">
                  <c:v>65333131.676999994</c:v>
                </c:pt>
                <c:pt idx="1">
                  <c:v>67112369.651999995</c:v>
                </c:pt>
                <c:pt idx="2">
                  <c:v>59980471.269000001</c:v>
                </c:pt>
                <c:pt idx="3">
                  <c:v>59312558.073000006</c:v>
                </c:pt>
                <c:pt idx="4">
                  <c:v>61728676.016999997</c:v>
                </c:pt>
              </c:numCache>
            </c:numRef>
          </c:val>
          <c:extLst>
            <c:ext xmlns:c16="http://schemas.microsoft.com/office/drawing/2014/chart" uri="{C3380CC4-5D6E-409C-BE32-E72D297353CC}">
              <c16:uniqueId val="{00000007-6AE2-465E-95E4-F2181228C0DD}"/>
            </c:ext>
          </c:extLst>
        </c:ser>
        <c:dLbls>
          <c:showLegendKey val="0"/>
          <c:showVal val="0"/>
          <c:showCatName val="0"/>
          <c:showSerName val="0"/>
          <c:showPercent val="0"/>
          <c:showBubbleSize val="0"/>
        </c:dLbls>
        <c:gapWidth val="75"/>
        <c:overlap val="40"/>
        <c:axId val="256867104"/>
        <c:axId val="256893040"/>
      </c:barChart>
      <c:catAx>
        <c:axId val="256867104"/>
        <c:scaling>
          <c:orientation val="minMax"/>
        </c:scaling>
        <c:delete val="1"/>
        <c:axPos val="b"/>
        <c:numFmt formatCode="General" sourceLinked="1"/>
        <c:majorTickMark val="none"/>
        <c:minorTickMark val="none"/>
        <c:tickLblPos val="nextTo"/>
        <c:crossAx val="256893040"/>
        <c:crosses val="autoZero"/>
        <c:auto val="1"/>
        <c:lblAlgn val="ctr"/>
        <c:lblOffset val="100"/>
        <c:noMultiLvlLbl val="0"/>
      </c:catAx>
      <c:valAx>
        <c:axId val="256893040"/>
        <c:scaling>
          <c:orientation val="minMax"/>
        </c:scaling>
        <c:delete val="0"/>
        <c:axPos val="l"/>
        <c:majorGridlines>
          <c:spPr>
            <a:ln w="9525" cap="flat" cmpd="sng" algn="ctr">
              <a:solidFill>
                <a:schemeClr val="tx1">
                  <a:lumMod val="15000"/>
                  <a:lumOff val="85000"/>
                </a:schemeClr>
              </a:solidFill>
              <a:round/>
            </a:ln>
            <a:effectLst/>
          </c:spPr>
        </c:majorGridlines>
        <c:numFmt formatCode="_-* #,##0\ _€_-;\-*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5686710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image" Target="../media/image75.jpg"/><Relationship Id="rId4" Type="http://schemas.openxmlformats.org/officeDocument/2006/relationships/image" Target="../media/image78.jpg"/></Relationships>
</file>

<file path=ppt/diagrams/_rels/drawing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image" Target="../media/image75.jpg"/><Relationship Id="rId4" Type="http://schemas.openxmlformats.org/officeDocument/2006/relationships/image" Target="../media/image78.jpg"/></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226885-04C3-4188-8ECB-A67D5CFDD111}" type="doc">
      <dgm:prSet loTypeId="urn:microsoft.com/office/officeart/2005/8/layout/vList4" loCatId="list" qsTypeId="urn:microsoft.com/office/officeart/2005/8/quickstyle/simple1" qsCatId="simple" csTypeId="urn:microsoft.com/office/officeart/2005/8/colors/accent3_5" csCatId="accent3" phldr="1"/>
      <dgm:spPr/>
      <dgm:t>
        <a:bodyPr/>
        <a:lstStyle/>
        <a:p>
          <a:endParaRPr lang="es-CO"/>
        </a:p>
      </dgm:t>
    </dgm:pt>
    <dgm:pt modelId="{A1E8E02D-C7D3-45F9-8B05-7D282A3DB556}">
      <dgm:prSet custT="1"/>
      <dgm:spPr/>
      <dgm:t>
        <a:bodyPr/>
        <a:lstStyle/>
        <a:p>
          <a:pPr algn="ctr"/>
          <a:r>
            <a:rPr lang="es-CO" sz="1200" b="0" dirty="0">
              <a:solidFill>
                <a:schemeClr val="tx1"/>
              </a:solidFill>
            </a:rPr>
            <a:t>Suministro e Instalación de tres (3) GRABADORES NVR de 32 Canales 16 puertos POE Grabación a una resolución de hasta 8 MP, marca HIKVISION, en la sede principal para mayor rendimiento y seguridad de los videos, dada la cantidad de información que hoy en día se procesa.</a:t>
          </a:r>
        </a:p>
      </dgm:t>
    </dgm:pt>
    <dgm:pt modelId="{4A3EBBC8-FA27-483F-9A38-EC1FBB8419BA}" type="parTrans" cxnId="{AE6BC12F-0367-4321-AE71-E8CC845B0995}">
      <dgm:prSet/>
      <dgm:spPr/>
      <dgm:t>
        <a:bodyPr/>
        <a:lstStyle/>
        <a:p>
          <a:endParaRPr lang="es-CO"/>
        </a:p>
      </dgm:t>
    </dgm:pt>
    <dgm:pt modelId="{CF228C06-998A-47D1-995D-C6608D813E91}" type="sibTrans" cxnId="{AE6BC12F-0367-4321-AE71-E8CC845B0995}">
      <dgm:prSet/>
      <dgm:spPr/>
      <dgm:t>
        <a:bodyPr/>
        <a:lstStyle/>
        <a:p>
          <a:endParaRPr lang="es-CO"/>
        </a:p>
      </dgm:t>
    </dgm:pt>
    <dgm:pt modelId="{E54E3183-C626-43C5-9F78-DACB8723C47F}">
      <dgm:prSet custT="1"/>
      <dgm:spPr>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69275" tIns="41910" rIns="78232" bIns="41910" numCol="1" spcCol="1270" anchor="ctr" anchorCtr="0"/>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Suministro e Instalación de seis (6) cámaras IP, 4 Megapíxeles Lente </a:t>
          </a:r>
          <a:r>
            <a:rPr lang="es-CO" sz="1200" b="0" kern="1200" dirty="0" err="1">
              <a:solidFill>
                <a:prstClr val="black"/>
              </a:solidFill>
              <a:latin typeface="Calibri" panose="020F0502020204030204"/>
              <a:ea typeface="+mn-ea"/>
              <a:cs typeface="+mn-cs"/>
            </a:rPr>
            <a:t>Varifocal</a:t>
          </a:r>
          <a:r>
            <a:rPr lang="es-CO" sz="1200" b="0" kern="1200" dirty="0">
              <a:solidFill>
                <a:prstClr val="black"/>
              </a:solidFill>
              <a:latin typeface="Calibri" panose="020F0502020204030204"/>
              <a:ea typeface="+mn-ea"/>
              <a:cs typeface="+mn-cs"/>
            </a:rPr>
            <a:t> 2,8-12 mm, para Barranquilla (2), Medellín (2), Bogotá Archivo Gestión Documental (1), Bogotá sede principal (1).</a:t>
          </a:r>
        </a:p>
      </dgm:t>
    </dgm:pt>
    <dgm:pt modelId="{C8C6AD0F-737D-4C18-BB83-2A51CD667021}" type="parTrans" cxnId="{04C528CA-B70E-4BA3-9022-302272A01487}">
      <dgm:prSet/>
      <dgm:spPr/>
      <dgm:t>
        <a:bodyPr/>
        <a:lstStyle/>
        <a:p>
          <a:endParaRPr lang="es-CO"/>
        </a:p>
      </dgm:t>
    </dgm:pt>
    <dgm:pt modelId="{7C69EE44-85A6-4F81-AC90-4C6D0CA573B6}" type="sibTrans" cxnId="{04C528CA-B70E-4BA3-9022-302272A01487}">
      <dgm:prSet/>
      <dgm:spPr/>
      <dgm:t>
        <a:bodyPr/>
        <a:lstStyle/>
        <a:p>
          <a:endParaRPr lang="es-CO"/>
        </a:p>
      </dgm:t>
    </dgm:pt>
    <dgm:pt modelId="{0A84B7A0-EDCE-4B22-B8B4-1C8CC4B24DA7}">
      <dgm:prSet custT="1"/>
      <dgm:spPr>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69275" tIns="41910" rIns="78232" bIns="41910" numCol="1" spcCol="1270" anchor="ctr" anchorCtr="0"/>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Cambio y Suministro de cuatro (4) monitores de 32" 80cm LED  32J4290 HD modelo 2020, marca Samsung, en la sede principal para mejor visualización y Resolución.</a:t>
          </a:r>
        </a:p>
      </dgm:t>
    </dgm:pt>
    <dgm:pt modelId="{27A41605-B4FA-464C-9319-07542F0A9EE4}" type="sibTrans" cxnId="{320EEC70-1638-4A01-98BE-6320C87992D4}">
      <dgm:prSet/>
      <dgm:spPr/>
      <dgm:t>
        <a:bodyPr/>
        <a:lstStyle/>
        <a:p>
          <a:endParaRPr lang="es-CO"/>
        </a:p>
      </dgm:t>
    </dgm:pt>
    <dgm:pt modelId="{C1C1AD81-5018-47A6-B1B6-06C9E66226DC}" type="parTrans" cxnId="{320EEC70-1638-4A01-98BE-6320C87992D4}">
      <dgm:prSet/>
      <dgm:spPr/>
      <dgm:t>
        <a:bodyPr/>
        <a:lstStyle/>
        <a:p>
          <a:endParaRPr lang="es-CO"/>
        </a:p>
      </dgm:t>
    </dgm:pt>
    <dgm:pt modelId="{0670D87E-C90E-40EC-B683-BC871FB75215}" type="pres">
      <dgm:prSet presAssocID="{71226885-04C3-4188-8ECB-A67D5CFDD111}" presName="linear" presStyleCnt="0">
        <dgm:presLayoutVars>
          <dgm:dir/>
          <dgm:resizeHandles val="exact"/>
        </dgm:presLayoutVars>
      </dgm:prSet>
      <dgm:spPr/>
    </dgm:pt>
    <dgm:pt modelId="{2294AA33-9B99-4C4F-938C-68821138E28B}" type="pres">
      <dgm:prSet presAssocID="{A1E8E02D-C7D3-45F9-8B05-7D282A3DB556}" presName="comp" presStyleCnt="0"/>
      <dgm:spPr/>
    </dgm:pt>
    <dgm:pt modelId="{1D0D127A-B0F3-437F-9C3B-6982D1B8043C}" type="pres">
      <dgm:prSet presAssocID="{A1E8E02D-C7D3-45F9-8B05-7D282A3DB556}" presName="box" presStyleLbl="node1" presStyleIdx="0" presStyleCnt="3"/>
      <dgm:spPr/>
    </dgm:pt>
    <dgm:pt modelId="{96290222-CF9C-476F-B55D-1A9450E04E0D}" type="pres">
      <dgm:prSet presAssocID="{A1E8E02D-C7D3-45F9-8B05-7D282A3DB556}" presName="img" presStyleLbl="fgImgPlace1" presStyleIdx="0" presStyleCnt="3"/>
      <dgm:spPr/>
    </dgm:pt>
    <dgm:pt modelId="{7CB3EE55-3AAB-4CC3-847D-CCE9B59440D2}" type="pres">
      <dgm:prSet presAssocID="{A1E8E02D-C7D3-45F9-8B05-7D282A3DB556}" presName="text" presStyleLbl="node1" presStyleIdx="0" presStyleCnt="3">
        <dgm:presLayoutVars>
          <dgm:bulletEnabled val="1"/>
        </dgm:presLayoutVars>
      </dgm:prSet>
      <dgm:spPr/>
    </dgm:pt>
    <dgm:pt modelId="{741500B1-DDBD-4E5E-9DC2-737DBC61370A}" type="pres">
      <dgm:prSet presAssocID="{CF228C06-998A-47D1-995D-C6608D813E91}" presName="spacer" presStyleCnt="0"/>
      <dgm:spPr/>
    </dgm:pt>
    <dgm:pt modelId="{55EA7EF7-796B-499A-B4AD-3F4011FA5D92}" type="pres">
      <dgm:prSet presAssocID="{0A84B7A0-EDCE-4B22-B8B4-1C8CC4B24DA7}" presName="comp" presStyleCnt="0"/>
      <dgm:spPr/>
    </dgm:pt>
    <dgm:pt modelId="{4CD8EC8A-EB69-4D11-86BE-8564BDDFDB20}" type="pres">
      <dgm:prSet presAssocID="{0A84B7A0-EDCE-4B22-B8B4-1C8CC4B24DA7}" presName="box" presStyleLbl="node1" presStyleIdx="1" presStyleCnt="3"/>
      <dgm:spPr/>
    </dgm:pt>
    <dgm:pt modelId="{DAF4713B-0F78-4EB9-9A4A-6DBAC909FD88}" type="pres">
      <dgm:prSet presAssocID="{0A84B7A0-EDCE-4B22-B8B4-1C8CC4B24DA7}" presName="img" presStyleLbl="fgImgPlace1" presStyleIdx="1" presStyleCnt="3"/>
      <dgm:spPr/>
    </dgm:pt>
    <dgm:pt modelId="{194B06B9-FFEF-4BFD-A5FF-12F601DD163E}" type="pres">
      <dgm:prSet presAssocID="{0A84B7A0-EDCE-4B22-B8B4-1C8CC4B24DA7}" presName="text" presStyleLbl="node1" presStyleIdx="1" presStyleCnt="3">
        <dgm:presLayoutVars>
          <dgm:bulletEnabled val="1"/>
        </dgm:presLayoutVars>
      </dgm:prSet>
      <dgm:spPr/>
    </dgm:pt>
    <dgm:pt modelId="{601C3170-F9A2-4420-9318-4CE917EFF06F}" type="pres">
      <dgm:prSet presAssocID="{27A41605-B4FA-464C-9319-07542F0A9EE4}" presName="spacer" presStyleCnt="0"/>
      <dgm:spPr/>
    </dgm:pt>
    <dgm:pt modelId="{E9D38F5E-93D7-4A22-ACAC-86DDBF9F10F1}" type="pres">
      <dgm:prSet presAssocID="{E54E3183-C626-43C5-9F78-DACB8723C47F}" presName="comp" presStyleCnt="0"/>
      <dgm:spPr/>
    </dgm:pt>
    <dgm:pt modelId="{5744D515-F8CF-49BC-AC29-4577DCB4F9DD}" type="pres">
      <dgm:prSet presAssocID="{E54E3183-C626-43C5-9F78-DACB8723C47F}" presName="box" presStyleLbl="node1" presStyleIdx="2" presStyleCnt="3"/>
      <dgm:spPr/>
    </dgm:pt>
    <dgm:pt modelId="{6BCEBF2F-2CB9-40E8-9843-E47F019AE60F}" type="pres">
      <dgm:prSet presAssocID="{E54E3183-C626-43C5-9F78-DACB8723C47F}" presName="img" presStyleLbl="fgImgPlace1" presStyleIdx="2" presStyleCnt="3"/>
      <dgm:spPr/>
    </dgm:pt>
    <dgm:pt modelId="{9602E577-CFBA-4174-8AE4-54D75DCE907B}" type="pres">
      <dgm:prSet presAssocID="{E54E3183-C626-43C5-9F78-DACB8723C47F}" presName="text" presStyleLbl="node1" presStyleIdx="2" presStyleCnt="3">
        <dgm:presLayoutVars>
          <dgm:bulletEnabled val="1"/>
        </dgm:presLayoutVars>
      </dgm:prSet>
      <dgm:spPr/>
    </dgm:pt>
  </dgm:ptLst>
  <dgm:cxnLst>
    <dgm:cxn modelId="{AE6BC12F-0367-4321-AE71-E8CC845B0995}" srcId="{71226885-04C3-4188-8ECB-A67D5CFDD111}" destId="{A1E8E02D-C7D3-45F9-8B05-7D282A3DB556}" srcOrd="0" destOrd="0" parTransId="{4A3EBBC8-FA27-483F-9A38-EC1FBB8419BA}" sibTransId="{CF228C06-998A-47D1-995D-C6608D813E91}"/>
    <dgm:cxn modelId="{B271F039-54EB-4BCF-9036-52B69E1FD8A6}" type="presOf" srcId="{71226885-04C3-4188-8ECB-A67D5CFDD111}" destId="{0670D87E-C90E-40EC-B683-BC871FB75215}" srcOrd="0" destOrd="0" presId="urn:microsoft.com/office/officeart/2005/8/layout/vList4"/>
    <dgm:cxn modelId="{320EEC70-1638-4A01-98BE-6320C87992D4}" srcId="{71226885-04C3-4188-8ECB-A67D5CFDD111}" destId="{0A84B7A0-EDCE-4B22-B8B4-1C8CC4B24DA7}" srcOrd="1" destOrd="0" parTransId="{C1C1AD81-5018-47A6-B1B6-06C9E66226DC}" sibTransId="{27A41605-B4FA-464C-9319-07542F0A9EE4}"/>
    <dgm:cxn modelId="{9E9F1752-BBFC-40AA-BCE6-545C2F45F584}" type="presOf" srcId="{A1E8E02D-C7D3-45F9-8B05-7D282A3DB556}" destId="{1D0D127A-B0F3-437F-9C3B-6982D1B8043C}" srcOrd="0" destOrd="0" presId="urn:microsoft.com/office/officeart/2005/8/layout/vList4"/>
    <dgm:cxn modelId="{63B0D77A-59DB-4DAB-831D-DA065AF60BE0}" type="presOf" srcId="{0A84B7A0-EDCE-4B22-B8B4-1C8CC4B24DA7}" destId="{194B06B9-FFEF-4BFD-A5FF-12F601DD163E}" srcOrd="1" destOrd="0" presId="urn:microsoft.com/office/officeart/2005/8/layout/vList4"/>
    <dgm:cxn modelId="{ADB3D1BD-2DCA-4192-A9EB-EB2C1B0C90EC}" type="presOf" srcId="{0A84B7A0-EDCE-4B22-B8B4-1C8CC4B24DA7}" destId="{4CD8EC8A-EB69-4D11-86BE-8564BDDFDB20}" srcOrd="0" destOrd="0" presId="urn:microsoft.com/office/officeart/2005/8/layout/vList4"/>
    <dgm:cxn modelId="{04C528CA-B70E-4BA3-9022-302272A01487}" srcId="{71226885-04C3-4188-8ECB-A67D5CFDD111}" destId="{E54E3183-C626-43C5-9F78-DACB8723C47F}" srcOrd="2" destOrd="0" parTransId="{C8C6AD0F-737D-4C18-BB83-2A51CD667021}" sibTransId="{7C69EE44-85A6-4F81-AC90-4C6D0CA573B6}"/>
    <dgm:cxn modelId="{6D0DB0E2-03CF-4E81-9B19-5AA21B73CBBE}" type="presOf" srcId="{E54E3183-C626-43C5-9F78-DACB8723C47F}" destId="{5744D515-F8CF-49BC-AC29-4577DCB4F9DD}" srcOrd="0" destOrd="0" presId="urn:microsoft.com/office/officeart/2005/8/layout/vList4"/>
    <dgm:cxn modelId="{AAB15CF1-51A5-4A33-B0E2-597A1C686E82}" type="presOf" srcId="{E54E3183-C626-43C5-9F78-DACB8723C47F}" destId="{9602E577-CFBA-4174-8AE4-54D75DCE907B}" srcOrd="1" destOrd="0" presId="urn:microsoft.com/office/officeart/2005/8/layout/vList4"/>
    <dgm:cxn modelId="{F311B2FF-33BD-4F98-8D30-AE23777E67E3}" type="presOf" srcId="{A1E8E02D-C7D3-45F9-8B05-7D282A3DB556}" destId="{7CB3EE55-3AAB-4CC3-847D-CCE9B59440D2}" srcOrd="1" destOrd="0" presId="urn:microsoft.com/office/officeart/2005/8/layout/vList4"/>
    <dgm:cxn modelId="{1E43352B-D365-4F86-B4C7-7E52B4F48C89}" type="presParOf" srcId="{0670D87E-C90E-40EC-B683-BC871FB75215}" destId="{2294AA33-9B99-4C4F-938C-68821138E28B}" srcOrd="0" destOrd="0" presId="urn:microsoft.com/office/officeart/2005/8/layout/vList4"/>
    <dgm:cxn modelId="{BE41F32A-A9D7-48A1-8A5E-1CB178F1DB2F}" type="presParOf" srcId="{2294AA33-9B99-4C4F-938C-68821138E28B}" destId="{1D0D127A-B0F3-437F-9C3B-6982D1B8043C}" srcOrd="0" destOrd="0" presId="urn:microsoft.com/office/officeart/2005/8/layout/vList4"/>
    <dgm:cxn modelId="{50DA9F0B-DC09-472B-9576-2248B9AE1353}" type="presParOf" srcId="{2294AA33-9B99-4C4F-938C-68821138E28B}" destId="{96290222-CF9C-476F-B55D-1A9450E04E0D}" srcOrd="1" destOrd="0" presId="urn:microsoft.com/office/officeart/2005/8/layout/vList4"/>
    <dgm:cxn modelId="{CBAB31B1-A651-4738-8D68-FE28B081325A}" type="presParOf" srcId="{2294AA33-9B99-4C4F-938C-68821138E28B}" destId="{7CB3EE55-3AAB-4CC3-847D-CCE9B59440D2}" srcOrd="2" destOrd="0" presId="urn:microsoft.com/office/officeart/2005/8/layout/vList4"/>
    <dgm:cxn modelId="{43E8528B-7BE0-429E-A3B2-0CBF2A78BBD1}" type="presParOf" srcId="{0670D87E-C90E-40EC-B683-BC871FB75215}" destId="{741500B1-DDBD-4E5E-9DC2-737DBC61370A}" srcOrd="1" destOrd="0" presId="urn:microsoft.com/office/officeart/2005/8/layout/vList4"/>
    <dgm:cxn modelId="{F46E1596-690D-429A-A6C1-800D501D05BE}" type="presParOf" srcId="{0670D87E-C90E-40EC-B683-BC871FB75215}" destId="{55EA7EF7-796B-499A-B4AD-3F4011FA5D92}" srcOrd="2" destOrd="0" presId="urn:microsoft.com/office/officeart/2005/8/layout/vList4"/>
    <dgm:cxn modelId="{1B3DBF91-5238-459A-A754-AFB1268D63BB}" type="presParOf" srcId="{55EA7EF7-796B-499A-B4AD-3F4011FA5D92}" destId="{4CD8EC8A-EB69-4D11-86BE-8564BDDFDB20}" srcOrd="0" destOrd="0" presId="urn:microsoft.com/office/officeart/2005/8/layout/vList4"/>
    <dgm:cxn modelId="{7704635D-DAAB-4ACF-85DB-512E359AD480}" type="presParOf" srcId="{55EA7EF7-796B-499A-B4AD-3F4011FA5D92}" destId="{DAF4713B-0F78-4EB9-9A4A-6DBAC909FD88}" srcOrd="1" destOrd="0" presId="urn:microsoft.com/office/officeart/2005/8/layout/vList4"/>
    <dgm:cxn modelId="{421CBEC6-99F2-481A-BC28-769DD0F53951}" type="presParOf" srcId="{55EA7EF7-796B-499A-B4AD-3F4011FA5D92}" destId="{194B06B9-FFEF-4BFD-A5FF-12F601DD163E}" srcOrd="2" destOrd="0" presId="urn:microsoft.com/office/officeart/2005/8/layout/vList4"/>
    <dgm:cxn modelId="{E54AED98-DD9B-4141-93F8-2390C05B703D}" type="presParOf" srcId="{0670D87E-C90E-40EC-B683-BC871FB75215}" destId="{601C3170-F9A2-4420-9318-4CE917EFF06F}" srcOrd="3" destOrd="0" presId="urn:microsoft.com/office/officeart/2005/8/layout/vList4"/>
    <dgm:cxn modelId="{DA917D8D-BD55-40CC-8FE9-48D5DEE29160}" type="presParOf" srcId="{0670D87E-C90E-40EC-B683-BC871FB75215}" destId="{E9D38F5E-93D7-4A22-ACAC-86DDBF9F10F1}" srcOrd="4" destOrd="0" presId="urn:microsoft.com/office/officeart/2005/8/layout/vList4"/>
    <dgm:cxn modelId="{ADD27756-8F0F-455C-8E0A-AE0243328633}" type="presParOf" srcId="{E9D38F5E-93D7-4A22-ACAC-86DDBF9F10F1}" destId="{5744D515-F8CF-49BC-AC29-4577DCB4F9DD}" srcOrd="0" destOrd="0" presId="urn:microsoft.com/office/officeart/2005/8/layout/vList4"/>
    <dgm:cxn modelId="{762BF7DB-B974-4CC7-A94F-C5BF78B9825A}" type="presParOf" srcId="{E9D38F5E-93D7-4A22-ACAC-86DDBF9F10F1}" destId="{6BCEBF2F-2CB9-40E8-9843-E47F019AE60F}" srcOrd="1" destOrd="0" presId="urn:microsoft.com/office/officeart/2005/8/layout/vList4"/>
    <dgm:cxn modelId="{06EDF645-B782-4266-BD5B-E46D2625AA8F}" type="presParOf" srcId="{E9D38F5E-93D7-4A22-ACAC-86DDBF9F10F1}" destId="{9602E577-CFBA-4174-8AE4-54D75DCE907B}"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652EA8-7D5E-449F-A5D4-B01C0AC7F908}" type="doc">
      <dgm:prSet loTypeId="urn:microsoft.com/office/officeart/2005/8/layout/vList3" loCatId="list" qsTypeId="urn:microsoft.com/office/officeart/2005/8/quickstyle/3d2" qsCatId="3D" csTypeId="urn:microsoft.com/office/officeart/2005/8/colors/accent1_2" csCatId="accent1" phldr="1"/>
      <dgm:spPr/>
    </dgm:pt>
    <dgm:pt modelId="{5A9C8811-9597-4E2B-86F7-91327E5EBE25}">
      <dgm:prSet custT="1"/>
      <dgm:spPr/>
      <dgm:t>
        <a:bodyPr/>
        <a:lstStyle/>
        <a:p>
          <a:r>
            <a:rPr lang="es-ES" sz="1800" b="0" kern="1200" dirty="0"/>
            <a:t>2 puntos porcentuales por </a:t>
          </a:r>
          <a:r>
            <a:rPr lang="es-ES" sz="1800" b="0" kern="1200" dirty="0">
              <a:solidFill>
                <a:prstClr val="white"/>
              </a:solidFill>
              <a:latin typeface="+mn-lt"/>
              <a:ea typeface="+mn-ea"/>
              <a:cs typeface="+mn-cs"/>
            </a:rPr>
            <a:t>debajo del</a:t>
          </a:r>
          <a:r>
            <a:rPr lang="es-ES" sz="1800" b="0" kern="1200" dirty="0"/>
            <a:t>  IPC Anual + Incremento de Ley</a:t>
          </a:r>
          <a:r>
            <a:rPr lang="es-ES" sz="1600" b="0" kern="1200" dirty="0"/>
            <a:t>.</a:t>
          </a:r>
          <a:endParaRPr lang="es-CO" sz="1600" b="0" kern="1200" dirty="0"/>
        </a:p>
      </dgm:t>
    </dgm:pt>
    <dgm:pt modelId="{49D5A8DB-054B-4F69-905A-4F8259A85AE7}" type="parTrans" cxnId="{31A6C288-8F48-4A36-92B1-C1FCE18D4F78}">
      <dgm:prSet/>
      <dgm:spPr/>
      <dgm:t>
        <a:bodyPr/>
        <a:lstStyle/>
        <a:p>
          <a:endParaRPr lang="es-CO"/>
        </a:p>
      </dgm:t>
    </dgm:pt>
    <dgm:pt modelId="{F273FF41-023D-412A-AE61-A1842F33A79C}" type="sibTrans" cxnId="{31A6C288-8F48-4A36-92B1-C1FCE18D4F78}">
      <dgm:prSet/>
      <dgm:spPr/>
      <dgm:t>
        <a:bodyPr/>
        <a:lstStyle/>
        <a:p>
          <a:endParaRPr lang="es-CO"/>
        </a:p>
      </dgm:t>
    </dgm:pt>
    <dgm:pt modelId="{0BC9DC75-C4DB-4FE1-A284-34EDB3A27B2B}">
      <dgm:prSet/>
      <dgm:spPr/>
      <dgm:t>
        <a:bodyPr/>
        <a:lstStyle/>
        <a:p>
          <a:r>
            <a:rPr lang="es-ES" dirty="0"/>
            <a:t>Desinfección ambiental o control de hongos en el Archivo central por vaporización.  2 veces en el año.</a:t>
          </a:r>
          <a:endParaRPr lang="es-CO" dirty="0"/>
        </a:p>
      </dgm:t>
    </dgm:pt>
    <dgm:pt modelId="{E397E322-42BA-48B1-8CF0-C68B06B55DEF}" type="parTrans" cxnId="{C3C815D8-F904-406F-BF3F-4EA06FFFDF06}">
      <dgm:prSet/>
      <dgm:spPr/>
      <dgm:t>
        <a:bodyPr/>
        <a:lstStyle/>
        <a:p>
          <a:endParaRPr lang="es-CO"/>
        </a:p>
      </dgm:t>
    </dgm:pt>
    <dgm:pt modelId="{5051F2EB-71AB-4391-9D81-1E316877DD4D}" type="sibTrans" cxnId="{C3C815D8-F904-406F-BF3F-4EA06FFFDF06}">
      <dgm:prSet/>
      <dgm:spPr/>
      <dgm:t>
        <a:bodyPr/>
        <a:lstStyle/>
        <a:p>
          <a:endParaRPr lang="es-CO"/>
        </a:p>
      </dgm:t>
    </dgm:pt>
    <dgm:pt modelId="{24100BC5-BA05-47A0-A007-63FF27FA1412}">
      <dgm:prSet/>
      <dgm:spPr/>
      <dgm:t>
        <a:bodyPr/>
        <a:lstStyle/>
        <a:p>
          <a:r>
            <a:rPr lang="es-ES" dirty="0"/>
            <a:t>Limpieza y desinfección de áreas por desodorización electrónica (ozono). 8 veces en el año.</a:t>
          </a:r>
          <a:endParaRPr lang="es-CO" dirty="0"/>
        </a:p>
      </dgm:t>
    </dgm:pt>
    <dgm:pt modelId="{02D76A66-B69D-4CDE-AF90-2857C3BA97F6}" type="parTrans" cxnId="{3123A041-A17F-48C1-8DD1-9999AC0CCB42}">
      <dgm:prSet/>
      <dgm:spPr/>
      <dgm:t>
        <a:bodyPr/>
        <a:lstStyle/>
        <a:p>
          <a:endParaRPr lang="es-CO"/>
        </a:p>
      </dgm:t>
    </dgm:pt>
    <dgm:pt modelId="{B7CDC5A6-7A63-4947-BA1D-06C9AE656F21}" type="sibTrans" cxnId="{3123A041-A17F-48C1-8DD1-9999AC0CCB42}">
      <dgm:prSet/>
      <dgm:spPr/>
      <dgm:t>
        <a:bodyPr/>
        <a:lstStyle/>
        <a:p>
          <a:endParaRPr lang="es-CO"/>
        </a:p>
      </dgm:t>
    </dgm:pt>
    <dgm:pt modelId="{D021DFDB-8802-4394-9906-38407486AA91}">
      <dgm:prSet/>
      <dgm:spPr/>
      <dgm:t>
        <a:bodyPr/>
        <a:lstStyle/>
        <a:p>
          <a:r>
            <a:rPr lang="es-ES" dirty="0"/>
            <a:t>Control integrado de plagas (ácaros) por combustión controlada especializada en archivo. 2 veces en el año.</a:t>
          </a:r>
          <a:endParaRPr lang="es-CO" dirty="0"/>
        </a:p>
      </dgm:t>
    </dgm:pt>
    <dgm:pt modelId="{9634225D-CA9C-4B82-B178-7FB36D4A5641}" type="parTrans" cxnId="{0D9D07AC-2648-44E2-8D60-9E3FE9000766}">
      <dgm:prSet/>
      <dgm:spPr/>
      <dgm:t>
        <a:bodyPr/>
        <a:lstStyle/>
        <a:p>
          <a:endParaRPr lang="es-CO"/>
        </a:p>
      </dgm:t>
    </dgm:pt>
    <dgm:pt modelId="{1B5B0C39-999F-400A-8957-6E322E01DF62}" type="sibTrans" cxnId="{0D9D07AC-2648-44E2-8D60-9E3FE9000766}">
      <dgm:prSet/>
      <dgm:spPr/>
      <dgm:t>
        <a:bodyPr/>
        <a:lstStyle/>
        <a:p>
          <a:endParaRPr lang="es-CO"/>
        </a:p>
      </dgm:t>
    </dgm:pt>
    <dgm:pt modelId="{CCEC6D20-4E2C-4375-ACD5-9ACACF071954}" type="pres">
      <dgm:prSet presAssocID="{8F652EA8-7D5E-449F-A5D4-B01C0AC7F908}" presName="linearFlow" presStyleCnt="0">
        <dgm:presLayoutVars>
          <dgm:dir/>
          <dgm:resizeHandles val="exact"/>
        </dgm:presLayoutVars>
      </dgm:prSet>
      <dgm:spPr/>
    </dgm:pt>
    <dgm:pt modelId="{DCA041FF-FC99-42C3-9B3D-74469EF598E1}" type="pres">
      <dgm:prSet presAssocID="{5A9C8811-9597-4E2B-86F7-91327E5EBE25}" presName="composite" presStyleCnt="0"/>
      <dgm:spPr/>
    </dgm:pt>
    <dgm:pt modelId="{F46F5D0A-00BC-4576-9D54-81C84C3E97B8}" type="pres">
      <dgm:prSet presAssocID="{5A9C8811-9597-4E2B-86F7-91327E5EBE25}" presName="imgShp" presStyleLbl="fgImgPlac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t="2856" b="2856"/>
          </a:stretch>
        </a:blipFill>
      </dgm:spPr>
    </dgm:pt>
    <dgm:pt modelId="{87C9A139-4BDA-4F67-9561-036A199BDBF4}" type="pres">
      <dgm:prSet presAssocID="{5A9C8811-9597-4E2B-86F7-91327E5EBE25}" presName="txShp" presStyleLbl="node1" presStyleIdx="0" presStyleCnt="4">
        <dgm:presLayoutVars>
          <dgm:bulletEnabled val="1"/>
        </dgm:presLayoutVars>
      </dgm:prSet>
      <dgm:spPr/>
    </dgm:pt>
    <dgm:pt modelId="{0C0844DF-8839-40FD-B8C3-59B9CC55CA14}" type="pres">
      <dgm:prSet presAssocID="{F273FF41-023D-412A-AE61-A1842F33A79C}" presName="spacing" presStyleCnt="0"/>
      <dgm:spPr/>
    </dgm:pt>
    <dgm:pt modelId="{B035F008-6C9F-472C-892A-D3F204F097EC}" type="pres">
      <dgm:prSet presAssocID="{0BC9DC75-C4DB-4FE1-A284-34EDB3A27B2B}" presName="composite" presStyleCnt="0"/>
      <dgm:spPr/>
    </dgm:pt>
    <dgm:pt modelId="{4CA471DD-9B94-42AE-8363-D8BFF01183AE}" type="pres">
      <dgm:prSet presAssocID="{0BC9DC75-C4DB-4FE1-A284-34EDB3A27B2B}" presName="imgShp" presStyleLbl="fgImgPlace1" presStyleIdx="1" presStyleCnt="4"/>
      <dgm:spPr>
        <a:blipFill dpi="0" rotWithShape="1">
          <a:blip xmlns:r="http://schemas.openxmlformats.org/officeDocument/2006/relationships" r:embed="rId2"/>
          <a:srcRect/>
          <a:stretch>
            <a:fillRect l="-7402" t="11049" r="-7402" b="11049"/>
          </a:stretch>
        </a:blipFill>
      </dgm:spPr>
    </dgm:pt>
    <dgm:pt modelId="{B6C2A76C-B30B-4529-B240-BCE43FA9EB29}" type="pres">
      <dgm:prSet presAssocID="{0BC9DC75-C4DB-4FE1-A284-34EDB3A27B2B}" presName="txShp" presStyleLbl="node1" presStyleIdx="1" presStyleCnt="4">
        <dgm:presLayoutVars>
          <dgm:bulletEnabled val="1"/>
        </dgm:presLayoutVars>
      </dgm:prSet>
      <dgm:spPr/>
    </dgm:pt>
    <dgm:pt modelId="{64C312CC-D5F1-4956-BD89-74F6F35C034F}" type="pres">
      <dgm:prSet presAssocID="{5051F2EB-71AB-4391-9D81-1E316877DD4D}" presName="spacing" presStyleCnt="0"/>
      <dgm:spPr/>
    </dgm:pt>
    <dgm:pt modelId="{C14D1752-DBE2-4C63-A408-1A9A12EE2DC3}" type="pres">
      <dgm:prSet presAssocID="{D021DFDB-8802-4394-9906-38407486AA91}" presName="composite" presStyleCnt="0"/>
      <dgm:spPr/>
    </dgm:pt>
    <dgm:pt modelId="{E9B22C2D-A58D-493D-AB95-9E559E141AA3}" type="pres">
      <dgm:prSet presAssocID="{D021DFDB-8802-4394-9906-38407486AA91}" presName="imgShp"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dgm:spPr>
    </dgm:pt>
    <dgm:pt modelId="{7B24AD22-0EEB-4B1A-9909-46B47B1FC9BE}" type="pres">
      <dgm:prSet presAssocID="{D021DFDB-8802-4394-9906-38407486AA91}" presName="txShp" presStyleLbl="node1" presStyleIdx="2" presStyleCnt="4">
        <dgm:presLayoutVars>
          <dgm:bulletEnabled val="1"/>
        </dgm:presLayoutVars>
      </dgm:prSet>
      <dgm:spPr/>
    </dgm:pt>
    <dgm:pt modelId="{E0C41C26-F60E-4A06-9CF3-0DF6D0D4C83D}" type="pres">
      <dgm:prSet presAssocID="{1B5B0C39-999F-400A-8957-6E322E01DF62}" presName="spacing" presStyleCnt="0"/>
      <dgm:spPr/>
    </dgm:pt>
    <dgm:pt modelId="{F818AD14-02BD-4267-91EC-DC60513E8C81}" type="pres">
      <dgm:prSet presAssocID="{24100BC5-BA05-47A0-A007-63FF27FA1412}" presName="composite" presStyleCnt="0"/>
      <dgm:spPr/>
    </dgm:pt>
    <dgm:pt modelId="{A28AD7BC-F792-47E8-9AE6-AAA071DA700D}" type="pres">
      <dgm:prSet presAssocID="{24100BC5-BA05-47A0-A007-63FF27FA1412}" presName="imgShp" presStyleLbl="fgImgPlace1" presStyleIdx="3" presStyleCnt="4"/>
      <dgm:spPr>
        <a:blipFill dpi="0" rotWithShape="1">
          <a:blip xmlns:r="http://schemas.openxmlformats.org/officeDocument/2006/relationships" r:embed="rId4"/>
          <a:srcRect/>
          <a:stretch>
            <a:fillRect l="-15602" t="8999" r="-15602" b="8999"/>
          </a:stretch>
        </a:blipFill>
      </dgm:spPr>
    </dgm:pt>
    <dgm:pt modelId="{808C02DE-FDA7-4294-923E-2231AB758C35}" type="pres">
      <dgm:prSet presAssocID="{24100BC5-BA05-47A0-A007-63FF27FA1412}" presName="txShp" presStyleLbl="node1" presStyleIdx="3" presStyleCnt="4">
        <dgm:presLayoutVars>
          <dgm:bulletEnabled val="1"/>
        </dgm:presLayoutVars>
      </dgm:prSet>
      <dgm:spPr/>
    </dgm:pt>
  </dgm:ptLst>
  <dgm:cxnLst>
    <dgm:cxn modelId="{F4E3683B-3AA7-4565-91F6-C5E8EB165DE6}" type="presOf" srcId="{D021DFDB-8802-4394-9906-38407486AA91}" destId="{7B24AD22-0EEB-4B1A-9909-46B47B1FC9BE}" srcOrd="0" destOrd="0" presId="urn:microsoft.com/office/officeart/2005/8/layout/vList3"/>
    <dgm:cxn modelId="{3123A041-A17F-48C1-8DD1-9999AC0CCB42}" srcId="{8F652EA8-7D5E-449F-A5D4-B01C0AC7F908}" destId="{24100BC5-BA05-47A0-A007-63FF27FA1412}" srcOrd="3" destOrd="0" parTransId="{02D76A66-B69D-4CDE-AF90-2857C3BA97F6}" sibTransId="{B7CDC5A6-7A63-4947-BA1D-06C9AE656F21}"/>
    <dgm:cxn modelId="{D810F648-5E8C-4604-A448-6519F98D4950}" type="presOf" srcId="{8F652EA8-7D5E-449F-A5D4-B01C0AC7F908}" destId="{CCEC6D20-4E2C-4375-ACD5-9ACACF071954}" srcOrd="0" destOrd="0" presId="urn:microsoft.com/office/officeart/2005/8/layout/vList3"/>
    <dgm:cxn modelId="{31A6C288-8F48-4A36-92B1-C1FCE18D4F78}" srcId="{8F652EA8-7D5E-449F-A5D4-B01C0AC7F908}" destId="{5A9C8811-9597-4E2B-86F7-91327E5EBE25}" srcOrd="0" destOrd="0" parTransId="{49D5A8DB-054B-4F69-905A-4F8259A85AE7}" sibTransId="{F273FF41-023D-412A-AE61-A1842F33A79C}"/>
    <dgm:cxn modelId="{E74338A5-1CC0-4B81-B021-979F92A812A6}" type="presOf" srcId="{5A9C8811-9597-4E2B-86F7-91327E5EBE25}" destId="{87C9A139-4BDA-4F67-9561-036A199BDBF4}" srcOrd="0" destOrd="0" presId="urn:microsoft.com/office/officeart/2005/8/layout/vList3"/>
    <dgm:cxn modelId="{23FBB7AA-8A22-40DA-A8DD-62192D0FF297}" type="presOf" srcId="{24100BC5-BA05-47A0-A007-63FF27FA1412}" destId="{808C02DE-FDA7-4294-923E-2231AB758C35}" srcOrd="0" destOrd="0" presId="urn:microsoft.com/office/officeart/2005/8/layout/vList3"/>
    <dgm:cxn modelId="{0D9D07AC-2648-44E2-8D60-9E3FE9000766}" srcId="{8F652EA8-7D5E-449F-A5D4-B01C0AC7F908}" destId="{D021DFDB-8802-4394-9906-38407486AA91}" srcOrd="2" destOrd="0" parTransId="{9634225D-CA9C-4B82-B178-7FB36D4A5641}" sibTransId="{1B5B0C39-999F-400A-8957-6E322E01DF62}"/>
    <dgm:cxn modelId="{418944CF-88EB-45AF-962E-CDEDD8E7D421}" type="presOf" srcId="{0BC9DC75-C4DB-4FE1-A284-34EDB3A27B2B}" destId="{B6C2A76C-B30B-4529-B240-BCE43FA9EB29}" srcOrd="0" destOrd="0" presId="urn:microsoft.com/office/officeart/2005/8/layout/vList3"/>
    <dgm:cxn modelId="{C3C815D8-F904-406F-BF3F-4EA06FFFDF06}" srcId="{8F652EA8-7D5E-449F-A5D4-B01C0AC7F908}" destId="{0BC9DC75-C4DB-4FE1-A284-34EDB3A27B2B}" srcOrd="1" destOrd="0" parTransId="{E397E322-42BA-48B1-8CF0-C68B06B55DEF}" sibTransId="{5051F2EB-71AB-4391-9D81-1E316877DD4D}"/>
    <dgm:cxn modelId="{98D7DED5-458D-4CDD-86DF-8C7C74A1ABDF}" type="presParOf" srcId="{CCEC6D20-4E2C-4375-ACD5-9ACACF071954}" destId="{DCA041FF-FC99-42C3-9B3D-74469EF598E1}" srcOrd="0" destOrd="0" presId="urn:microsoft.com/office/officeart/2005/8/layout/vList3"/>
    <dgm:cxn modelId="{F7F2DEF3-6CFD-4F8A-8BAB-1C0252FAD241}" type="presParOf" srcId="{DCA041FF-FC99-42C3-9B3D-74469EF598E1}" destId="{F46F5D0A-00BC-4576-9D54-81C84C3E97B8}" srcOrd="0" destOrd="0" presId="urn:microsoft.com/office/officeart/2005/8/layout/vList3"/>
    <dgm:cxn modelId="{B8B0E60C-8CAF-4A84-9850-7F2EE851719A}" type="presParOf" srcId="{DCA041FF-FC99-42C3-9B3D-74469EF598E1}" destId="{87C9A139-4BDA-4F67-9561-036A199BDBF4}" srcOrd="1" destOrd="0" presId="urn:microsoft.com/office/officeart/2005/8/layout/vList3"/>
    <dgm:cxn modelId="{C0B736AB-C3A8-4612-8475-F8899AFFC537}" type="presParOf" srcId="{CCEC6D20-4E2C-4375-ACD5-9ACACF071954}" destId="{0C0844DF-8839-40FD-B8C3-59B9CC55CA14}" srcOrd="1" destOrd="0" presId="urn:microsoft.com/office/officeart/2005/8/layout/vList3"/>
    <dgm:cxn modelId="{11F88C3B-1863-4851-8E6F-442BD7D6FEEA}" type="presParOf" srcId="{CCEC6D20-4E2C-4375-ACD5-9ACACF071954}" destId="{B035F008-6C9F-472C-892A-D3F204F097EC}" srcOrd="2" destOrd="0" presId="urn:microsoft.com/office/officeart/2005/8/layout/vList3"/>
    <dgm:cxn modelId="{43EC9655-90F8-4E89-9E3C-3DF4314FC0E2}" type="presParOf" srcId="{B035F008-6C9F-472C-892A-D3F204F097EC}" destId="{4CA471DD-9B94-42AE-8363-D8BFF01183AE}" srcOrd="0" destOrd="0" presId="urn:microsoft.com/office/officeart/2005/8/layout/vList3"/>
    <dgm:cxn modelId="{1AD2EAC5-C968-4C6B-8BFC-37B8C8C080D6}" type="presParOf" srcId="{B035F008-6C9F-472C-892A-D3F204F097EC}" destId="{B6C2A76C-B30B-4529-B240-BCE43FA9EB29}" srcOrd="1" destOrd="0" presId="urn:microsoft.com/office/officeart/2005/8/layout/vList3"/>
    <dgm:cxn modelId="{4D8B5056-178E-4E7C-AE88-B62B0D91A945}" type="presParOf" srcId="{CCEC6D20-4E2C-4375-ACD5-9ACACF071954}" destId="{64C312CC-D5F1-4956-BD89-74F6F35C034F}" srcOrd="3" destOrd="0" presId="urn:microsoft.com/office/officeart/2005/8/layout/vList3"/>
    <dgm:cxn modelId="{86CDA0B0-63AD-4D23-91B1-F01A1E26FC50}" type="presParOf" srcId="{CCEC6D20-4E2C-4375-ACD5-9ACACF071954}" destId="{C14D1752-DBE2-4C63-A408-1A9A12EE2DC3}" srcOrd="4" destOrd="0" presId="urn:microsoft.com/office/officeart/2005/8/layout/vList3"/>
    <dgm:cxn modelId="{BA47A4C2-5789-4435-852C-2BE134BA8605}" type="presParOf" srcId="{C14D1752-DBE2-4C63-A408-1A9A12EE2DC3}" destId="{E9B22C2D-A58D-493D-AB95-9E559E141AA3}" srcOrd="0" destOrd="0" presId="urn:microsoft.com/office/officeart/2005/8/layout/vList3"/>
    <dgm:cxn modelId="{1380DECF-ACDB-43B4-83FF-C832F2A2C494}" type="presParOf" srcId="{C14D1752-DBE2-4C63-A408-1A9A12EE2DC3}" destId="{7B24AD22-0EEB-4B1A-9909-46B47B1FC9BE}" srcOrd="1" destOrd="0" presId="urn:microsoft.com/office/officeart/2005/8/layout/vList3"/>
    <dgm:cxn modelId="{26E4D2F2-F871-4B6E-BB39-CCD80BBA4C5D}" type="presParOf" srcId="{CCEC6D20-4E2C-4375-ACD5-9ACACF071954}" destId="{E0C41C26-F60E-4A06-9CF3-0DF6D0D4C83D}" srcOrd="5" destOrd="0" presId="urn:microsoft.com/office/officeart/2005/8/layout/vList3"/>
    <dgm:cxn modelId="{AEBFA105-8D43-4AB0-A837-AA7AA63296C0}" type="presParOf" srcId="{CCEC6D20-4E2C-4375-ACD5-9ACACF071954}" destId="{F818AD14-02BD-4267-91EC-DC60513E8C81}" srcOrd="6" destOrd="0" presId="urn:microsoft.com/office/officeart/2005/8/layout/vList3"/>
    <dgm:cxn modelId="{E871E7A6-7C4F-4C84-AC45-8DE42CF2223B}" type="presParOf" srcId="{F818AD14-02BD-4267-91EC-DC60513E8C81}" destId="{A28AD7BC-F792-47E8-9AE6-AAA071DA700D}" srcOrd="0" destOrd="0" presId="urn:microsoft.com/office/officeart/2005/8/layout/vList3"/>
    <dgm:cxn modelId="{83673FA8-9318-4E19-B9E8-14D5FC78A0C8}" type="presParOf" srcId="{F818AD14-02BD-4267-91EC-DC60513E8C81}" destId="{808C02DE-FDA7-4294-923E-2231AB758C35}"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1E01F0-0AFC-453E-97E2-0DA9A7C7E011}" type="doc">
      <dgm:prSet loTypeId="urn:microsoft.com/office/officeart/2005/8/layout/equation1" loCatId="process" qsTypeId="urn:microsoft.com/office/officeart/2005/8/quickstyle/simple1" qsCatId="simple" csTypeId="urn:microsoft.com/office/officeart/2005/8/colors/accent1_2" csCatId="accent1" phldr="1"/>
      <dgm:spPr/>
    </dgm:pt>
    <dgm:pt modelId="{A947A833-064E-46E4-9EA2-2D8B4395FBEA}">
      <dgm:prSet phldrT="[Texto]"/>
      <dgm:spPr/>
      <dgm:t>
        <a:bodyPr/>
        <a:lstStyle/>
        <a:p>
          <a:pPr algn="ctr"/>
          <a:r>
            <a:rPr lang="es-ES" dirty="0"/>
            <a:t>Ahorro Desinfección</a:t>
          </a:r>
        </a:p>
        <a:p>
          <a:pPr algn="ctr"/>
          <a:r>
            <a:rPr lang="es-ES" dirty="0"/>
            <a:t>$9.600.000</a:t>
          </a:r>
        </a:p>
        <a:p>
          <a:pPr algn="ctr"/>
          <a:r>
            <a:rPr lang="es-ES" dirty="0"/>
            <a:t>1 año</a:t>
          </a:r>
          <a:endParaRPr lang="es-CO" dirty="0"/>
        </a:p>
      </dgm:t>
    </dgm:pt>
    <dgm:pt modelId="{60E8BFF0-F643-48D0-80BA-50080C46B33C}" type="parTrans" cxnId="{4A7BBC6A-DF71-4E99-B66E-88F25AEEDC6B}">
      <dgm:prSet/>
      <dgm:spPr/>
      <dgm:t>
        <a:bodyPr/>
        <a:lstStyle/>
        <a:p>
          <a:pPr algn="ctr"/>
          <a:endParaRPr lang="es-CO"/>
        </a:p>
      </dgm:t>
    </dgm:pt>
    <dgm:pt modelId="{600C9E19-657A-453D-8453-B338A3791B59}" type="sibTrans" cxnId="{4A7BBC6A-DF71-4E99-B66E-88F25AEEDC6B}">
      <dgm:prSet/>
      <dgm:spPr/>
      <dgm:t>
        <a:bodyPr/>
        <a:lstStyle/>
        <a:p>
          <a:pPr algn="ctr"/>
          <a:endParaRPr lang="es-CO"/>
        </a:p>
      </dgm:t>
    </dgm:pt>
    <dgm:pt modelId="{DC5201EF-331D-4CA6-AD99-761E6F7AE41A}">
      <dgm:prSet phldrT="[Texto]"/>
      <dgm:spPr/>
      <dgm:t>
        <a:bodyPr/>
        <a:lstStyle/>
        <a:p>
          <a:pPr algn="ctr"/>
          <a:r>
            <a:rPr lang="es-ES" dirty="0"/>
            <a:t>Ahorro -2 </a:t>
          </a:r>
          <a:r>
            <a:rPr lang="es-ES" dirty="0" err="1"/>
            <a:t>pts</a:t>
          </a:r>
          <a:endParaRPr lang="es-ES" dirty="0"/>
        </a:p>
        <a:p>
          <a:pPr algn="ctr"/>
          <a:r>
            <a:rPr lang="es-ES" dirty="0"/>
            <a:t>Incremento</a:t>
          </a:r>
        </a:p>
        <a:p>
          <a:pPr algn="ctr"/>
          <a:r>
            <a:rPr lang="es-ES" dirty="0"/>
            <a:t>$14.400.000</a:t>
          </a:r>
        </a:p>
        <a:p>
          <a:pPr algn="ctr"/>
          <a:r>
            <a:rPr lang="es-CO" dirty="0"/>
            <a:t>1 año</a:t>
          </a:r>
        </a:p>
      </dgm:t>
    </dgm:pt>
    <dgm:pt modelId="{64DA55F7-1EA4-41A3-B5CA-AEC522A02568}" type="parTrans" cxnId="{2397DEB9-8937-4CA2-BA59-58CE6E012949}">
      <dgm:prSet/>
      <dgm:spPr/>
      <dgm:t>
        <a:bodyPr/>
        <a:lstStyle/>
        <a:p>
          <a:pPr algn="ctr"/>
          <a:endParaRPr lang="es-CO"/>
        </a:p>
      </dgm:t>
    </dgm:pt>
    <dgm:pt modelId="{2EDABFD3-32E0-4B0D-B33C-C4A0D1BDB2DD}" type="sibTrans" cxnId="{2397DEB9-8937-4CA2-BA59-58CE6E012949}">
      <dgm:prSet/>
      <dgm:spPr/>
      <dgm:t>
        <a:bodyPr/>
        <a:lstStyle/>
        <a:p>
          <a:pPr algn="ctr"/>
          <a:endParaRPr lang="es-CO"/>
        </a:p>
      </dgm:t>
    </dgm:pt>
    <dgm:pt modelId="{1B90CB8C-2271-4DD7-88E7-13A75B62B9E3}">
      <dgm:prSet phldrT="[Texto]"/>
      <dgm:spPr/>
      <dgm:t>
        <a:bodyPr/>
        <a:lstStyle/>
        <a:p>
          <a:pPr algn="ctr"/>
          <a:r>
            <a:rPr lang="es-ES" b="1" dirty="0"/>
            <a:t>TOTAL AHORRO</a:t>
          </a:r>
        </a:p>
        <a:p>
          <a:pPr algn="ctr"/>
          <a:r>
            <a:rPr lang="es-ES" b="1" dirty="0"/>
            <a:t>$24.000.000</a:t>
          </a:r>
        </a:p>
        <a:p>
          <a:pPr algn="ctr"/>
          <a:r>
            <a:rPr lang="es-ES" b="1" dirty="0"/>
            <a:t>1 año</a:t>
          </a:r>
          <a:endParaRPr lang="es-CO" b="1" dirty="0"/>
        </a:p>
      </dgm:t>
    </dgm:pt>
    <dgm:pt modelId="{2521D961-324B-4337-AE3E-143D327CD5D8}" type="parTrans" cxnId="{83F1A829-E60D-492B-9EFF-791D39C96B91}">
      <dgm:prSet/>
      <dgm:spPr/>
      <dgm:t>
        <a:bodyPr/>
        <a:lstStyle/>
        <a:p>
          <a:pPr algn="ctr"/>
          <a:endParaRPr lang="es-CO"/>
        </a:p>
      </dgm:t>
    </dgm:pt>
    <dgm:pt modelId="{3FD3C39B-B2D1-4458-8EE3-8375B4E50578}" type="sibTrans" cxnId="{83F1A829-E60D-492B-9EFF-791D39C96B91}">
      <dgm:prSet/>
      <dgm:spPr/>
      <dgm:t>
        <a:bodyPr/>
        <a:lstStyle/>
        <a:p>
          <a:pPr algn="ctr"/>
          <a:endParaRPr lang="es-CO"/>
        </a:p>
      </dgm:t>
    </dgm:pt>
    <dgm:pt modelId="{90D0B98E-D08F-406F-BBBF-F860338EF039}" type="pres">
      <dgm:prSet presAssocID="{EA1E01F0-0AFC-453E-97E2-0DA9A7C7E011}" presName="linearFlow" presStyleCnt="0">
        <dgm:presLayoutVars>
          <dgm:dir/>
          <dgm:resizeHandles val="exact"/>
        </dgm:presLayoutVars>
      </dgm:prSet>
      <dgm:spPr/>
    </dgm:pt>
    <dgm:pt modelId="{D559BED0-2AE7-468A-8FA6-CDC1A88BD7E5}" type="pres">
      <dgm:prSet presAssocID="{A947A833-064E-46E4-9EA2-2D8B4395FBEA}" presName="node" presStyleLbl="node1" presStyleIdx="0" presStyleCnt="3">
        <dgm:presLayoutVars>
          <dgm:bulletEnabled val="1"/>
        </dgm:presLayoutVars>
      </dgm:prSet>
      <dgm:spPr/>
    </dgm:pt>
    <dgm:pt modelId="{4AE02A8C-E4F4-41DC-936F-289E91B8E389}" type="pres">
      <dgm:prSet presAssocID="{600C9E19-657A-453D-8453-B338A3791B59}" presName="spacerL" presStyleCnt="0"/>
      <dgm:spPr/>
    </dgm:pt>
    <dgm:pt modelId="{71318539-CD4E-4195-8B79-39735048840E}" type="pres">
      <dgm:prSet presAssocID="{600C9E19-657A-453D-8453-B338A3791B59}" presName="sibTrans" presStyleLbl="sibTrans2D1" presStyleIdx="0" presStyleCnt="2"/>
      <dgm:spPr/>
    </dgm:pt>
    <dgm:pt modelId="{9B81299E-3C09-4F62-AA51-52D4A7B15A61}" type="pres">
      <dgm:prSet presAssocID="{600C9E19-657A-453D-8453-B338A3791B59}" presName="spacerR" presStyleCnt="0"/>
      <dgm:spPr/>
    </dgm:pt>
    <dgm:pt modelId="{2D4103F8-50D7-424B-8886-6AD5081771E4}" type="pres">
      <dgm:prSet presAssocID="{DC5201EF-331D-4CA6-AD99-761E6F7AE41A}" presName="node" presStyleLbl="node1" presStyleIdx="1" presStyleCnt="3">
        <dgm:presLayoutVars>
          <dgm:bulletEnabled val="1"/>
        </dgm:presLayoutVars>
      </dgm:prSet>
      <dgm:spPr/>
    </dgm:pt>
    <dgm:pt modelId="{D7FE0991-9917-4A56-B079-7888A63F06A1}" type="pres">
      <dgm:prSet presAssocID="{2EDABFD3-32E0-4B0D-B33C-C4A0D1BDB2DD}" presName="spacerL" presStyleCnt="0"/>
      <dgm:spPr/>
    </dgm:pt>
    <dgm:pt modelId="{68051D5F-94FC-4768-BD36-EE70297C96E5}" type="pres">
      <dgm:prSet presAssocID="{2EDABFD3-32E0-4B0D-B33C-C4A0D1BDB2DD}" presName="sibTrans" presStyleLbl="sibTrans2D1" presStyleIdx="1" presStyleCnt="2"/>
      <dgm:spPr/>
    </dgm:pt>
    <dgm:pt modelId="{70ECC41A-63CF-4257-A3A9-A1BE9C400464}" type="pres">
      <dgm:prSet presAssocID="{2EDABFD3-32E0-4B0D-B33C-C4A0D1BDB2DD}" presName="spacerR" presStyleCnt="0"/>
      <dgm:spPr/>
    </dgm:pt>
    <dgm:pt modelId="{A5918F3A-7716-40FA-BB13-41B27085FF97}" type="pres">
      <dgm:prSet presAssocID="{1B90CB8C-2271-4DD7-88E7-13A75B62B9E3}" presName="node" presStyleLbl="node1" presStyleIdx="2" presStyleCnt="3">
        <dgm:presLayoutVars>
          <dgm:bulletEnabled val="1"/>
        </dgm:presLayoutVars>
      </dgm:prSet>
      <dgm:spPr/>
    </dgm:pt>
  </dgm:ptLst>
  <dgm:cxnLst>
    <dgm:cxn modelId="{83F1A829-E60D-492B-9EFF-791D39C96B91}" srcId="{EA1E01F0-0AFC-453E-97E2-0DA9A7C7E011}" destId="{1B90CB8C-2271-4DD7-88E7-13A75B62B9E3}" srcOrd="2" destOrd="0" parTransId="{2521D961-324B-4337-AE3E-143D327CD5D8}" sibTransId="{3FD3C39B-B2D1-4458-8EE3-8375B4E50578}"/>
    <dgm:cxn modelId="{4270255B-24CB-4C32-83E9-893A89537A86}" type="presOf" srcId="{EA1E01F0-0AFC-453E-97E2-0DA9A7C7E011}" destId="{90D0B98E-D08F-406F-BBBF-F860338EF039}" srcOrd="0" destOrd="0" presId="urn:microsoft.com/office/officeart/2005/8/layout/equation1"/>
    <dgm:cxn modelId="{707C8D46-D01D-4734-9660-478362CB8380}" type="presOf" srcId="{1B90CB8C-2271-4DD7-88E7-13A75B62B9E3}" destId="{A5918F3A-7716-40FA-BB13-41B27085FF97}" srcOrd="0" destOrd="0" presId="urn:microsoft.com/office/officeart/2005/8/layout/equation1"/>
    <dgm:cxn modelId="{3C534449-149D-4C64-A84B-0F0AA4968176}" type="presOf" srcId="{2EDABFD3-32E0-4B0D-B33C-C4A0D1BDB2DD}" destId="{68051D5F-94FC-4768-BD36-EE70297C96E5}" srcOrd="0" destOrd="0" presId="urn:microsoft.com/office/officeart/2005/8/layout/equation1"/>
    <dgm:cxn modelId="{4A7BBC6A-DF71-4E99-B66E-88F25AEEDC6B}" srcId="{EA1E01F0-0AFC-453E-97E2-0DA9A7C7E011}" destId="{A947A833-064E-46E4-9EA2-2D8B4395FBEA}" srcOrd="0" destOrd="0" parTransId="{60E8BFF0-F643-48D0-80BA-50080C46B33C}" sibTransId="{600C9E19-657A-453D-8453-B338A3791B59}"/>
    <dgm:cxn modelId="{7939A69E-7F87-4683-B720-D948476C1FB9}" type="presOf" srcId="{600C9E19-657A-453D-8453-B338A3791B59}" destId="{71318539-CD4E-4195-8B79-39735048840E}" srcOrd="0" destOrd="0" presId="urn:microsoft.com/office/officeart/2005/8/layout/equation1"/>
    <dgm:cxn modelId="{2397DEB9-8937-4CA2-BA59-58CE6E012949}" srcId="{EA1E01F0-0AFC-453E-97E2-0DA9A7C7E011}" destId="{DC5201EF-331D-4CA6-AD99-761E6F7AE41A}" srcOrd="1" destOrd="0" parTransId="{64DA55F7-1EA4-41A3-B5CA-AEC522A02568}" sibTransId="{2EDABFD3-32E0-4B0D-B33C-C4A0D1BDB2DD}"/>
    <dgm:cxn modelId="{2C6A95BD-CC75-45CB-BEFF-513626274610}" type="presOf" srcId="{DC5201EF-331D-4CA6-AD99-761E6F7AE41A}" destId="{2D4103F8-50D7-424B-8886-6AD5081771E4}" srcOrd="0" destOrd="0" presId="urn:microsoft.com/office/officeart/2005/8/layout/equation1"/>
    <dgm:cxn modelId="{2F6610E3-07CD-45BC-BE5E-742D6DC1BD1C}" type="presOf" srcId="{A947A833-064E-46E4-9EA2-2D8B4395FBEA}" destId="{D559BED0-2AE7-468A-8FA6-CDC1A88BD7E5}" srcOrd="0" destOrd="0" presId="urn:microsoft.com/office/officeart/2005/8/layout/equation1"/>
    <dgm:cxn modelId="{DCCC50F9-408E-4CE4-883E-A3017FE7C824}" type="presParOf" srcId="{90D0B98E-D08F-406F-BBBF-F860338EF039}" destId="{D559BED0-2AE7-468A-8FA6-CDC1A88BD7E5}" srcOrd="0" destOrd="0" presId="urn:microsoft.com/office/officeart/2005/8/layout/equation1"/>
    <dgm:cxn modelId="{E8C6009B-1BA0-482B-80CB-B7DD835009A5}" type="presParOf" srcId="{90D0B98E-D08F-406F-BBBF-F860338EF039}" destId="{4AE02A8C-E4F4-41DC-936F-289E91B8E389}" srcOrd="1" destOrd="0" presId="urn:microsoft.com/office/officeart/2005/8/layout/equation1"/>
    <dgm:cxn modelId="{A1D1EAA9-4EDC-4919-8A32-91E0625A2C69}" type="presParOf" srcId="{90D0B98E-D08F-406F-BBBF-F860338EF039}" destId="{71318539-CD4E-4195-8B79-39735048840E}" srcOrd="2" destOrd="0" presId="urn:microsoft.com/office/officeart/2005/8/layout/equation1"/>
    <dgm:cxn modelId="{F6403A22-DE9B-4A7C-87E8-615FF332B753}" type="presParOf" srcId="{90D0B98E-D08F-406F-BBBF-F860338EF039}" destId="{9B81299E-3C09-4F62-AA51-52D4A7B15A61}" srcOrd="3" destOrd="0" presId="urn:microsoft.com/office/officeart/2005/8/layout/equation1"/>
    <dgm:cxn modelId="{9AB64754-1C97-4DFE-905A-0F1F77555698}" type="presParOf" srcId="{90D0B98E-D08F-406F-BBBF-F860338EF039}" destId="{2D4103F8-50D7-424B-8886-6AD5081771E4}" srcOrd="4" destOrd="0" presId="urn:microsoft.com/office/officeart/2005/8/layout/equation1"/>
    <dgm:cxn modelId="{4F25925D-A0B4-46FE-A3AE-DA6F01DBCDA9}" type="presParOf" srcId="{90D0B98E-D08F-406F-BBBF-F860338EF039}" destId="{D7FE0991-9917-4A56-B079-7888A63F06A1}" srcOrd="5" destOrd="0" presId="urn:microsoft.com/office/officeart/2005/8/layout/equation1"/>
    <dgm:cxn modelId="{787473B7-5C3E-4FBC-A398-688C1EB606AE}" type="presParOf" srcId="{90D0B98E-D08F-406F-BBBF-F860338EF039}" destId="{68051D5F-94FC-4768-BD36-EE70297C96E5}" srcOrd="6" destOrd="0" presId="urn:microsoft.com/office/officeart/2005/8/layout/equation1"/>
    <dgm:cxn modelId="{5601639F-39EE-414D-851C-9253E2ED6DDB}" type="presParOf" srcId="{90D0B98E-D08F-406F-BBBF-F860338EF039}" destId="{70ECC41A-63CF-4257-A3A9-A1BE9C400464}" srcOrd="7" destOrd="0" presId="urn:microsoft.com/office/officeart/2005/8/layout/equation1"/>
    <dgm:cxn modelId="{19421E39-D3BA-4BC0-BAAB-2BE8BD3A87AD}" type="presParOf" srcId="{90D0B98E-D08F-406F-BBBF-F860338EF039}" destId="{A5918F3A-7716-40FA-BB13-41B27085FF97}"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D127A-B0F3-437F-9C3B-6982D1B8043C}">
      <dsp:nvSpPr>
        <dsp:cNvPr id="0" name=""/>
        <dsp:cNvSpPr/>
      </dsp:nvSpPr>
      <dsp:spPr>
        <a:xfrm>
          <a:off x="0" y="0"/>
          <a:ext cx="5244991" cy="1206096"/>
        </a:xfrm>
        <a:prstGeom prst="roundRect">
          <a:avLst>
            <a:gd name="adj" fmla="val 10000"/>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b="0" kern="1200" dirty="0">
              <a:solidFill>
                <a:schemeClr val="tx1"/>
              </a:solidFill>
            </a:rPr>
            <a:t>Suministro e Instalación de tres (3) GRABADORES NVR de 32 Canales 16 puertos POE Grabación a una resolución de hasta 8 MP, marca HIKVISION, en la sede principal para mayor rendimiento y seguridad de los videos, dada la cantidad de información que hoy en día se procesa.</a:t>
          </a:r>
        </a:p>
      </dsp:txBody>
      <dsp:txXfrm>
        <a:off x="1169608" y="0"/>
        <a:ext cx="4075383" cy="1206096"/>
      </dsp:txXfrm>
    </dsp:sp>
    <dsp:sp modelId="{96290222-CF9C-476F-B55D-1A9450E04E0D}">
      <dsp:nvSpPr>
        <dsp:cNvPr id="0" name=""/>
        <dsp:cNvSpPr/>
      </dsp:nvSpPr>
      <dsp:spPr>
        <a:xfrm>
          <a:off x="120609" y="120609"/>
          <a:ext cx="1048998" cy="964877"/>
        </a:xfrm>
        <a:prstGeom prst="roundRect">
          <a:avLst>
            <a:gd name="adj" fmla="val 10000"/>
          </a:avLst>
        </a:prstGeom>
        <a:solidFill>
          <a:schemeClr val="accent3">
            <a:tint val="50000"/>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D8EC8A-EB69-4D11-86BE-8564BDDFDB20}">
      <dsp:nvSpPr>
        <dsp:cNvPr id="0" name=""/>
        <dsp:cNvSpPr/>
      </dsp:nvSpPr>
      <dsp:spPr>
        <a:xfrm>
          <a:off x="0" y="1326706"/>
          <a:ext cx="5244991" cy="1206096"/>
        </a:xfrm>
        <a:prstGeom prst="roundRect">
          <a:avLst>
            <a:gd name="adj" fmla="val 10000"/>
          </a:avLst>
        </a:prstGeom>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275" tIns="41910" rIns="78232" bIns="41910" numCol="1" spcCol="1270" anchor="ctr" anchorCtr="0">
          <a:noAutofit/>
        </a:bodyPr>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Cambio y Suministro de cuatro (4) monitores de 32" 80cm LED  32J4290 HD modelo 2020, marca Samsung, en la sede principal para mejor visualización y Resolución.</a:t>
          </a:r>
        </a:p>
      </dsp:txBody>
      <dsp:txXfrm>
        <a:off x="1169608" y="1326706"/>
        <a:ext cx="4075383" cy="1206096"/>
      </dsp:txXfrm>
    </dsp:sp>
    <dsp:sp modelId="{DAF4713B-0F78-4EB9-9A4A-6DBAC909FD88}">
      <dsp:nvSpPr>
        <dsp:cNvPr id="0" name=""/>
        <dsp:cNvSpPr/>
      </dsp:nvSpPr>
      <dsp:spPr>
        <a:xfrm>
          <a:off x="120609" y="1447316"/>
          <a:ext cx="1048998" cy="964877"/>
        </a:xfrm>
        <a:prstGeom prst="roundRect">
          <a:avLst>
            <a:gd name="adj" fmla="val 10000"/>
          </a:avLst>
        </a:prstGeom>
        <a:solidFill>
          <a:schemeClr val="accent3">
            <a:tint val="50000"/>
            <a:alpha val="90000"/>
            <a:hueOff val="27080"/>
            <a:satOff val="-1234"/>
            <a:lumOff val="5582"/>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44D515-F8CF-49BC-AC29-4577DCB4F9DD}">
      <dsp:nvSpPr>
        <dsp:cNvPr id="0" name=""/>
        <dsp:cNvSpPr/>
      </dsp:nvSpPr>
      <dsp:spPr>
        <a:xfrm>
          <a:off x="0" y="2653413"/>
          <a:ext cx="5244991" cy="1206096"/>
        </a:xfrm>
        <a:prstGeom prst="roundRect">
          <a:avLst>
            <a:gd name="adj" fmla="val 10000"/>
          </a:avLst>
        </a:prstGeom>
        <a:solidFill>
          <a:srgbClr val="A5A5A5">
            <a:alpha val="90000"/>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275" tIns="41910" rIns="78232" bIns="41910" numCol="1" spcCol="1270" anchor="ctr" anchorCtr="0">
          <a:noAutofit/>
        </a:bodyPr>
        <a:lstStyle/>
        <a:p>
          <a:pPr marL="0" lvl="0" indent="0" algn="ctr" defTabSz="488950">
            <a:lnSpc>
              <a:spcPct val="90000"/>
            </a:lnSpc>
            <a:spcBef>
              <a:spcPct val="0"/>
            </a:spcBef>
            <a:spcAft>
              <a:spcPct val="35000"/>
            </a:spcAft>
            <a:buNone/>
          </a:pPr>
          <a:r>
            <a:rPr lang="es-CO" sz="1200" b="0" kern="1200" dirty="0">
              <a:solidFill>
                <a:prstClr val="black"/>
              </a:solidFill>
              <a:latin typeface="Calibri" panose="020F0502020204030204"/>
              <a:ea typeface="+mn-ea"/>
              <a:cs typeface="+mn-cs"/>
            </a:rPr>
            <a:t>Suministro e Instalación de seis (6) cámaras IP, 4 Megapíxeles Lente </a:t>
          </a:r>
          <a:r>
            <a:rPr lang="es-CO" sz="1200" b="0" kern="1200" dirty="0" err="1">
              <a:solidFill>
                <a:prstClr val="black"/>
              </a:solidFill>
              <a:latin typeface="Calibri" panose="020F0502020204030204"/>
              <a:ea typeface="+mn-ea"/>
              <a:cs typeface="+mn-cs"/>
            </a:rPr>
            <a:t>Varifocal</a:t>
          </a:r>
          <a:r>
            <a:rPr lang="es-CO" sz="1200" b="0" kern="1200" dirty="0">
              <a:solidFill>
                <a:prstClr val="black"/>
              </a:solidFill>
              <a:latin typeface="Calibri" panose="020F0502020204030204"/>
              <a:ea typeface="+mn-ea"/>
              <a:cs typeface="+mn-cs"/>
            </a:rPr>
            <a:t> 2,8-12 mm, para Barranquilla (2), Medellín (2), Bogotá Archivo Gestión Documental (1), Bogotá sede principal (1).</a:t>
          </a:r>
        </a:p>
      </dsp:txBody>
      <dsp:txXfrm>
        <a:off x="1169608" y="2653413"/>
        <a:ext cx="4075383" cy="1206096"/>
      </dsp:txXfrm>
    </dsp:sp>
    <dsp:sp modelId="{6BCEBF2F-2CB9-40E8-9843-E47F019AE60F}">
      <dsp:nvSpPr>
        <dsp:cNvPr id="0" name=""/>
        <dsp:cNvSpPr/>
      </dsp:nvSpPr>
      <dsp:spPr>
        <a:xfrm>
          <a:off x="120609" y="2774022"/>
          <a:ext cx="1048998" cy="964877"/>
        </a:xfrm>
        <a:prstGeom prst="roundRect">
          <a:avLst>
            <a:gd name="adj" fmla="val 10000"/>
          </a:avLst>
        </a:prstGeom>
        <a:solidFill>
          <a:schemeClr val="accent3">
            <a:tint val="50000"/>
            <a:alpha val="90000"/>
            <a:hueOff val="54161"/>
            <a:satOff val="-2468"/>
            <a:lumOff val="11164"/>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9A139-4BDA-4F67-9561-036A199BDBF4}">
      <dsp:nvSpPr>
        <dsp:cNvPr id="0" name=""/>
        <dsp:cNvSpPr/>
      </dsp:nvSpPr>
      <dsp:spPr>
        <a:xfrm rot="10800000">
          <a:off x="1676631" y="1375"/>
          <a:ext cx="5785048" cy="877981"/>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7165"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b="0" kern="1200" dirty="0"/>
            <a:t>2 puntos porcentuales por </a:t>
          </a:r>
          <a:r>
            <a:rPr lang="es-ES" sz="1800" b="0" kern="1200" dirty="0">
              <a:solidFill>
                <a:prstClr val="white"/>
              </a:solidFill>
              <a:latin typeface="+mn-lt"/>
              <a:ea typeface="+mn-ea"/>
              <a:cs typeface="+mn-cs"/>
            </a:rPr>
            <a:t>debajo del</a:t>
          </a:r>
          <a:r>
            <a:rPr lang="es-ES" sz="1800" b="0" kern="1200" dirty="0"/>
            <a:t>  IPC Anual + Incremento de Ley</a:t>
          </a:r>
          <a:r>
            <a:rPr lang="es-ES" sz="1600" b="0" kern="1200" dirty="0"/>
            <a:t>.</a:t>
          </a:r>
          <a:endParaRPr lang="es-CO" sz="1600" b="0" kern="1200" dirty="0"/>
        </a:p>
      </dsp:txBody>
      <dsp:txXfrm rot="10800000">
        <a:off x="1896126" y="1375"/>
        <a:ext cx="5565553" cy="877981"/>
      </dsp:txXfrm>
    </dsp:sp>
    <dsp:sp modelId="{F46F5D0A-00BC-4576-9D54-81C84C3E97B8}">
      <dsp:nvSpPr>
        <dsp:cNvPr id="0" name=""/>
        <dsp:cNvSpPr/>
      </dsp:nvSpPr>
      <dsp:spPr>
        <a:xfrm>
          <a:off x="1237640" y="1375"/>
          <a:ext cx="877981" cy="877981"/>
        </a:xfrm>
        <a:prstGeom prst="ellipse">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t="2856" b="2856"/>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B6C2A76C-B30B-4529-B240-BCE43FA9EB29}">
      <dsp:nvSpPr>
        <dsp:cNvPr id="0" name=""/>
        <dsp:cNvSpPr/>
      </dsp:nvSpPr>
      <dsp:spPr>
        <a:xfrm rot="10800000">
          <a:off x="1676631" y="1141441"/>
          <a:ext cx="5785048" cy="877981"/>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7165"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kern="1200" dirty="0"/>
            <a:t>Desinfección ambiental o control de hongos en el Archivo central por vaporización.  2 veces en el año.</a:t>
          </a:r>
          <a:endParaRPr lang="es-CO" sz="1800" kern="1200" dirty="0"/>
        </a:p>
      </dsp:txBody>
      <dsp:txXfrm rot="10800000">
        <a:off x="1896126" y="1141441"/>
        <a:ext cx="5565553" cy="877981"/>
      </dsp:txXfrm>
    </dsp:sp>
    <dsp:sp modelId="{4CA471DD-9B94-42AE-8363-D8BFF01183AE}">
      <dsp:nvSpPr>
        <dsp:cNvPr id="0" name=""/>
        <dsp:cNvSpPr/>
      </dsp:nvSpPr>
      <dsp:spPr>
        <a:xfrm>
          <a:off x="1237640" y="1141441"/>
          <a:ext cx="877981" cy="877981"/>
        </a:xfrm>
        <a:prstGeom prst="ellipse">
          <a:avLst/>
        </a:prstGeom>
        <a:blipFill dpi="0" rotWithShape="1">
          <a:blip xmlns:r="http://schemas.openxmlformats.org/officeDocument/2006/relationships" r:embed="rId2"/>
          <a:srcRect/>
          <a:stretch>
            <a:fillRect l="-7402" t="11049" r="-7402" b="11049"/>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7B24AD22-0EEB-4B1A-9909-46B47B1FC9BE}">
      <dsp:nvSpPr>
        <dsp:cNvPr id="0" name=""/>
        <dsp:cNvSpPr/>
      </dsp:nvSpPr>
      <dsp:spPr>
        <a:xfrm rot="10800000">
          <a:off x="1676631" y="2281507"/>
          <a:ext cx="5785048" cy="877981"/>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7165"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kern="1200" dirty="0"/>
            <a:t>Control integrado de plagas (ácaros) por combustión controlada especializada en archivo. 2 veces en el año.</a:t>
          </a:r>
          <a:endParaRPr lang="es-CO" sz="1800" kern="1200" dirty="0"/>
        </a:p>
      </dsp:txBody>
      <dsp:txXfrm rot="10800000">
        <a:off x="1896126" y="2281507"/>
        <a:ext cx="5565553" cy="877981"/>
      </dsp:txXfrm>
    </dsp:sp>
    <dsp:sp modelId="{E9B22C2D-A58D-493D-AB95-9E559E141AA3}">
      <dsp:nvSpPr>
        <dsp:cNvPr id="0" name=""/>
        <dsp:cNvSpPr/>
      </dsp:nvSpPr>
      <dsp:spPr>
        <a:xfrm>
          <a:off x="1237640" y="2281507"/>
          <a:ext cx="877981" cy="87798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808C02DE-FDA7-4294-923E-2231AB758C35}">
      <dsp:nvSpPr>
        <dsp:cNvPr id="0" name=""/>
        <dsp:cNvSpPr/>
      </dsp:nvSpPr>
      <dsp:spPr>
        <a:xfrm rot="10800000">
          <a:off x="1676631" y="3421572"/>
          <a:ext cx="5785048" cy="877981"/>
        </a:xfrm>
        <a:prstGeom prst="homePlat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7165" tIns="68580" rIns="128016" bIns="68580" numCol="1" spcCol="1270" anchor="ctr" anchorCtr="0">
          <a:noAutofit/>
        </a:bodyPr>
        <a:lstStyle/>
        <a:p>
          <a:pPr marL="0" lvl="0" indent="0" algn="ctr" defTabSz="800100">
            <a:lnSpc>
              <a:spcPct val="90000"/>
            </a:lnSpc>
            <a:spcBef>
              <a:spcPct val="0"/>
            </a:spcBef>
            <a:spcAft>
              <a:spcPct val="35000"/>
            </a:spcAft>
            <a:buNone/>
          </a:pPr>
          <a:r>
            <a:rPr lang="es-ES" sz="1800" kern="1200" dirty="0"/>
            <a:t>Limpieza y desinfección de áreas por desodorización electrónica (ozono). 8 veces en el año.</a:t>
          </a:r>
          <a:endParaRPr lang="es-CO" sz="1800" kern="1200" dirty="0"/>
        </a:p>
      </dsp:txBody>
      <dsp:txXfrm rot="10800000">
        <a:off x="1896126" y="3421572"/>
        <a:ext cx="5565553" cy="877981"/>
      </dsp:txXfrm>
    </dsp:sp>
    <dsp:sp modelId="{A28AD7BC-F792-47E8-9AE6-AAA071DA700D}">
      <dsp:nvSpPr>
        <dsp:cNvPr id="0" name=""/>
        <dsp:cNvSpPr/>
      </dsp:nvSpPr>
      <dsp:spPr>
        <a:xfrm>
          <a:off x="1237640" y="3421572"/>
          <a:ext cx="877981" cy="877981"/>
        </a:xfrm>
        <a:prstGeom prst="ellipse">
          <a:avLst/>
        </a:prstGeom>
        <a:blipFill dpi="0" rotWithShape="1">
          <a:blip xmlns:r="http://schemas.openxmlformats.org/officeDocument/2006/relationships" r:embed="rId4"/>
          <a:srcRect/>
          <a:stretch>
            <a:fillRect l="-15602" t="8999" r="-15602" b="8999"/>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9BED0-2AE7-468A-8FA6-CDC1A88BD7E5}">
      <dsp:nvSpPr>
        <dsp:cNvPr id="0" name=""/>
        <dsp:cNvSpPr/>
      </dsp:nvSpPr>
      <dsp:spPr>
        <a:xfrm>
          <a:off x="1028" y="109986"/>
          <a:ext cx="1363556" cy="13635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Ahorro Desinfección</a:t>
          </a:r>
        </a:p>
        <a:p>
          <a:pPr marL="0" lvl="0" indent="0" algn="ctr" defTabSz="533400">
            <a:lnSpc>
              <a:spcPct val="90000"/>
            </a:lnSpc>
            <a:spcBef>
              <a:spcPct val="0"/>
            </a:spcBef>
            <a:spcAft>
              <a:spcPct val="35000"/>
            </a:spcAft>
            <a:buNone/>
          </a:pPr>
          <a:r>
            <a:rPr lang="es-ES" sz="1200" kern="1200" dirty="0"/>
            <a:t>$9.600.000</a:t>
          </a:r>
        </a:p>
        <a:p>
          <a:pPr marL="0" lvl="0" indent="0" algn="ctr" defTabSz="533400">
            <a:lnSpc>
              <a:spcPct val="90000"/>
            </a:lnSpc>
            <a:spcBef>
              <a:spcPct val="0"/>
            </a:spcBef>
            <a:spcAft>
              <a:spcPct val="35000"/>
            </a:spcAft>
            <a:buNone/>
          </a:pPr>
          <a:r>
            <a:rPr lang="es-ES" sz="1200" kern="1200" dirty="0"/>
            <a:t>1 año</a:t>
          </a:r>
          <a:endParaRPr lang="es-CO" sz="1200" kern="1200" dirty="0"/>
        </a:p>
      </dsp:txBody>
      <dsp:txXfrm>
        <a:off x="200716" y="309674"/>
        <a:ext cx="964180" cy="964180"/>
      </dsp:txXfrm>
    </dsp:sp>
    <dsp:sp modelId="{71318539-CD4E-4195-8B79-39735048840E}">
      <dsp:nvSpPr>
        <dsp:cNvPr id="0" name=""/>
        <dsp:cNvSpPr/>
      </dsp:nvSpPr>
      <dsp:spPr>
        <a:xfrm>
          <a:off x="1475306" y="396333"/>
          <a:ext cx="790862" cy="79086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O" sz="1000" kern="1200"/>
        </a:p>
      </dsp:txBody>
      <dsp:txXfrm>
        <a:off x="1580135" y="698759"/>
        <a:ext cx="581204" cy="186010"/>
      </dsp:txXfrm>
    </dsp:sp>
    <dsp:sp modelId="{2D4103F8-50D7-424B-8886-6AD5081771E4}">
      <dsp:nvSpPr>
        <dsp:cNvPr id="0" name=""/>
        <dsp:cNvSpPr/>
      </dsp:nvSpPr>
      <dsp:spPr>
        <a:xfrm>
          <a:off x="2376889" y="109986"/>
          <a:ext cx="1363556" cy="13635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Ahorro -2 </a:t>
          </a:r>
          <a:r>
            <a:rPr lang="es-ES" sz="1200" kern="1200" dirty="0" err="1"/>
            <a:t>pts</a:t>
          </a:r>
          <a:endParaRPr lang="es-ES" sz="1200" kern="1200" dirty="0"/>
        </a:p>
        <a:p>
          <a:pPr marL="0" lvl="0" indent="0" algn="ctr" defTabSz="533400">
            <a:lnSpc>
              <a:spcPct val="90000"/>
            </a:lnSpc>
            <a:spcBef>
              <a:spcPct val="0"/>
            </a:spcBef>
            <a:spcAft>
              <a:spcPct val="35000"/>
            </a:spcAft>
            <a:buNone/>
          </a:pPr>
          <a:r>
            <a:rPr lang="es-ES" sz="1200" kern="1200" dirty="0"/>
            <a:t>Incremento</a:t>
          </a:r>
        </a:p>
        <a:p>
          <a:pPr marL="0" lvl="0" indent="0" algn="ctr" defTabSz="533400">
            <a:lnSpc>
              <a:spcPct val="90000"/>
            </a:lnSpc>
            <a:spcBef>
              <a:spcPct val="0"/>
            </a:spcBef>
            <a:spcAft>
              <a:spcPct val="35000"/>
            </a:spcAft>
            <a:buNone/>
          </a:pPr>
          <a:r>
            <a:rPr lang="es-ES" sz="1200" kern="1200" dirty="0"/>
            <a:t>$14.400.000</a:t>
          </a:r>
        </a:p>
        <a:p>
          <a:pPr marL="0" lvl="0" indent="0" algn="ctr" defTabSz="533400">
            <a:lnSpc>
              <a:spcPct val="90000"/>
            </a:lnSpc>
            <a:spcBef>
              <a:spcPct val="0"/>
            </a:spcBef>
            <a:spcAft>
              <a:spcPct val="35000"/>
            </a:spcAft>
            <a:buNone/>
          </a:pPr>
          <a:r>
            <a:rPr lang="es-CO" sz="1200" kern="1200" dirty="0"/>
            <a:t>1 año</a:t>
          </a:r>
        </a:p>
      </dsp:txBody>
      <dsp:txXfrm>
        <a:off x="2576577" y="309674"/>
        <a:ext cx="964180" cy="964180"/>
      </dsp:txXfrm>
    </dsp:sp>
    <dsp:sp modelId="{68051D5F-94FC-4768-BD36-EE70297C96E5}">
      <dsp:nvSpPr>
        <dsp:cNvPr id="0" name=""/>
        <dsp:cNvSpPr/>
      </dsp:nvSpPr>
      <dsp:spPr>
        <a:xfrm>
          <a:off x="3851167" y="396333"/>
          <a:ext cx="790862" cy="790862"/>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O" sz="1000" kern="1200"/>
        </a:p>
      </dsp:txBody>
      <dsp:txXfrm>
        <a:off x="3955996" y="559251"/>
        <a:ext cx="581204" cy="465026"/>
      </dsp:txXfrm>
    </dsp:sp>
    <dsp:sp modelId="{A5918F3A-7716-40FA-BB13-41B27085FF97}">
      <dsp:nvSpPr>
        <dsp:cNvPr id="0" name=""/>
        <dsp:cNvSpPr/>
      </dsp:nvSpPr>
      <dsp:spPr>
        <a:xfrm>
          <a:off x="4752750" y="109986"/>
          <a:ext cx="1363556" cy="13635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b="1" kern="1200" dirty="0"/>
            <a:t>TOTAL AHORRO</a:t>
          </a:r>
        </a:p>
        <a:p>
          <a:pPr marL="0" lvl="0" indent="0" algn="ctr" defTabSz="533400">
            <a:lnSpc>
              <a:spcPct val="90000"/>
            </a:lnSpc>
            <a:spcBef>
              <a:spcPct val="0"/>
            </a:spcBef>
            <a:spcAft>
              <a:spcPct val="35000"/>
            </a:spcAft>
            <a:buNone/>
          </a:pPr>
          <a:r>
            <a:rPr lang="es-ES" sz="1200" b="1" kern="1200" dirty="0"/>
            <a:t>$24.000.000</a:t>
          </a:r>
        </a:p>
        <a:p>
          <a:pPr marL="0" lvl="0" indent="0" algn="ctr" defTabSz="533400">
            <a:lnSpc>
              <a:spcPct val="90000"/>
            </a:lnSpc>
            <a:spcBef>
              <a:spcPct val="0"/>
            </a:spcBef>
            <a:spcAft>
              <a:spcPct val="35000"/>
            </a:spcAft>
            <a:buNone/>
          </a:pPr>
          <a:r>
            <a:rPr lang="es-ES" sz="1200" b="1" kern="1200" dirty="0"/>
            <a:t>1 año</a:t>
          </a:r>
          <a:endParaRPr lang="es-CO" sz="1200" b="1" kern="1200" dirty="0"/>
        </a:p>
      </dsp:txBody>
      <dsp:txXfrm>
        <a:off x="4952438" y="309674"/>
        <a:ext cx="964180" cy="96418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FAEBC47-FF7E-450F-A4A5-BB22FF2902BF}" type="datetimeFigureOut">
              <a:rPr lang="es-CO" smtClean="0"/>
              <a:t>28/04/2020</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475BD285-1740-4DC0-8BE2-498E4FB941D9}" type="slidenum">
              <a:rPr lang="es-CO" smtClean="0"/>
              <a:t>‹Nº›</a:t>
            </a:fld>
            <a:endParaRPr lang="es-CO"/>
          </a:p>
        </p:txBody>
      </p:sp>
    </p:spTree>
    <p:extLst>
      <p:ext uri="{BB962C8B-B14F-4D97-AF65-F5344CB8AC3E}">
        <p14:creationId xmlns:p14="http://schemas.microsoft.com/office/powerpoint/2010/main" val="108082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3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28/04/2020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28/04/2020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28/04/2020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nchor="b"/>
          <a:lstStyle>
            <a:lvl1pPr algn="l">
              <a:defRPr sz="1500" b="1"/>
            </a:lvl1pPr>
          </a:lstStyle>
          <a:p>
            <a:r>
              <a:rPr lang="es-ES_tradnl"/>
              <a:t>Clic para editar título</a:t>
            </a:r>
            <a:endParaRPr lang="es-ES"/>
          </a:p>
        </p:txBody>
      </p:sp>
      <p:sp>
        <p:nvSpPr>
          <p:cNvPr id="3" name="Marcador de contenido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15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28/04/2020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0"/>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40"/>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28/04/2020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3FEBEB7-25AB-664A-96B3-95BD3AB0599F}" type="datetimeFigureOut">
              <a:rPr lang="es-ES" smtClean="0"/>
              <a:t>28/04/2020</a:t>
            </a:fld>
            <a:endParaRPr lang="es-ES"/>
          </a:p>
        </p:txBody>
      </p:sp>
      <p:sp>
        <p:nvSpPr>
          <p:cNvPr id="5" name="Marcador de pie de página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s-E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8.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7.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3.xml"/><Relationship Id="rId5" Type="http://schemas.openxmlformats.org/officeDocument/2006/relationships/slide" Target="slide10.xml"/><Relationship Id="rId4" Type="http://schemas.openxmlformats.org/officeDocument/2006/relationships/slide" Target="slide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9.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slide" Target="slide16.xml"/><Relationship Id="rId4" Type="http://schemas.openxmlformats.org/officeDocument/2006/relationships/slide" Target="slide1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Excel_Worksheet1.xlsx"/><Relationship Id="rId5" Type="http://schemas.openxmlformats.org/officeDocument/2006/relationships/chart" Target="../charts/char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package" Target="../embeddings/Microsoft_Excel_Worksheet2.xlsx"/><Relationship Id="rId5" Type="http://schemas.openxmlformats.org/officeDocument/2006/relationships/chart" Target="../charts/char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gif"/><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5.png"/><Relationship Id="rId7" Type="http://schemas.openxmlformats.org/officeDocument/2006/relationships/chart" Target="../charts/chart3.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8.emf"/><Relationship Id="rId5" Type="http://schemas.openxmlformats.org/officeDocument/2006/relationships/package" Target="../embeddings/Microsoft_Excel_Worksheet3.xlsx"/><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emf"/><Relationship Id="rId1" Type="http://schemas.openxmlformats.org/officeDocument/2006/relationships/slideLayout" Target="../slideLayouts/slideLayout1.xml"/><Relationship Id="rId5" Type="http://schemas.openxmlformats.org/officeDocument/2006/relationships/slide" Target="slide30.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emf"/><Relationship Id="rId1" Type="http://schemas.openxmlformats.org/officeDocument/2006/relationships/slideLayout" Target="../slideLayouts/slideLayout1.xml"/><Relationship Id="rId6" Type="http://schemas.openxmlformats.org/officeDocument/2006/relationships/slide" Target="slide33.xml"/><Relationship Id="rId5" Type="http://schemas.openxmlformats.org/officeDocument/2006/relationships/slide" Target="slide3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emf"/><Relationship Id="rId1" Type="http://schemas.openxmlformats.org/officeDocument/2006/relationships/slideLayout" Target="../slideLayouts/slideLayout1.xml"/><Relationship Id="rId6" Type="http://schemas.openxmlformats.org/officeDocument/2006/relationships/slide" Target="slide39.xml"/><Relationship Id="rId5" Type="http://schemas.openxmlformats.org/officeDocument/2006/relationships/slide" Target="slide38.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slide" Target="slide26.xml"/><Relationship Id="rId7" Type="http://schemas.openxmlformats.org/officeDocument/2006/relationships/image" Target="../media/image28.jpeg"/><Relationship Id="rId12"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slide" Target="slide25.xml"/><Relationship Id="rId11" Type="http://schemas.openxmlformats.org/officeDocument/2006/relationships/image" Target="../media/image30.jpeg"/><Relationship Id="rId5" Type="http://schemas.openxmlformats.org/officeDocument/2006/relationships/image" Target="../media/image27.jpeg"/><Relationship Id="rId10" Type="http://schemas.openxmlformats.org/officeDocument/2006/relationships/slide" Target="slide27.xml"/><Relationship Id="rId4" Type="http://schemas.openxmlformats.org/officeDocument/2006/relationships/image" Target="../media/image26.jpeg"/><Relationship Id="rId9"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6.png"/><Relationship Id="rId2"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25.pn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g"/><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6.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47.jpeg"/><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0.jpg"/><Relationship Id="rId4" Type="http://schemas.openxmlformats.org/officeDocument/2006/relationships/image" Target="../media/image49.jpg"/></Relationships>
</file>

<file path=ppt/slides/_rels/slide36.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6.png"/><Relationship Id="rId2" Type="http://schemas.openxmlformats.org/officeDocument/2006/relationships/image" Target="../media/image51.jpg"/><Relationship Id="rId1" Type="http://schemas.openxmlformats.org/officeDocument/2006/relationships/slideLayout" Target="../slideLayouts/slideLayout1.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1.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8" Type="http://schemas.openxmlformats.org/officeDocument/2006/relationships/image" Target="cid:86499F38-96DB-4854-BCAE-E7C0B3C0CA76" TargetMode="External"/><Relationship Id="rId3" Type="http://schemas.openxmlformats.org/officeDocument/2006/relationships/image" Target="../media/image59.png"/><Relationship Id="rId7" Type="http://schemas.openxmlformats.org/officeDocument/2006/relationships/image" Target="../media/image62.jpe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cid:a640c524-58e1-43c3-b359-b872bd3689ab@namprd02.prod.outlook.com" TargetMode="External"/><Relationship Id="rId5" Type="http://schemas.openxmlformats.org/officeDocument/2006/relationships/image" Target="../media/image61.jpeg"/><Relationship Id="rId10" Type="http://schemas.openxmlformats.org/officeDocument/2006/relationships/image" Target="../media/image6.png"/><Relationship Id="rId4" Type="http://schemas.openxmlformats.org/officeDocument/2006/relationships/image" Target="../media/image60.png"/><Relationship Id="rId9" Type="http://schemas.openxmlformats.org/officeDocument/2006/relationships/image" Target="../media/image63.jpe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png"/><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9.png"/><Relationship Id="rId7" Type="http://schemas.openxmlformats.org/officeDocument/2006/relationships/diagramColors" Target="../diagrams/colors1.xml"/><Relationship Id="rId12" Type="http://schemas.openxmlformats.org/officeDocument/2006/relationships/image" Target="../media/image68.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67.png"/><Relationship Id="rId5" Type="http://schemas.openxmlformats.org/officeDocument/2006/relationships/diagramLayout" Target="../diagrams/layout1.xml"/><Relationship Id="rId10" Type="http://schemas.openxmlformats.org/officeDocument/2006/relationships/image" Target="../media/image66.png"/><Relationship Id="rId4" Type="http://schemas.openxmlformats.org/officeDocument/2006/relationships/diagramData" Target="../diagrams/data1.xml"/><Relationship Id="rId9" Type="http://schemas.openxmlformats.org/officeDocument/2006/relationships/image" Target="../media/image6.png"/></Relationships>
</file>

<file path=ppt/slides/_rels/slide41.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image" Target="../media/image25.png"/><Relationship Id="rId7" Type="http://schemas.openxmlformats.org/officeDocument/2006/relationships/image" Target="../media/image69.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package" Target="../embeddings/Microsoft_Excel_Worksheet5.xlsx"/><Relationship Id="rId5" Type="http://schemas.openxmlformats.org/officeDocument/2006/relationships/image" Target="../media/image6.pn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70.emf"/><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71.emf"/></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72.emf"/></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73.emf"/></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74.emf"/></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5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3.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55.jpg"/><Relationship Id="rId1" Type="http://schemas.openxmlformats.org/officeDocument/2006/relationships/slideLayout" Target="../slideLayouts/slideLayout1.xml"/><Relationship Id="rId5" Type="http://schemas.openxmlformats.org/officeDocument/2006/relationships/image" Target="../media/image80.emf"/><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3919757"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Rectángulo 5">
            <a:extLst>
              <a:ext uri="{FF2B5EF4-FFF2-40B4-BE49-F238E27FC236}">
                <a16:creationId xmlns:a16="http://schemas.microsoft.com/office/drawing/2014/main" id="{1F085610-40FD-42D5-B0E4-193B4CF70415}"/>
              </a:ext>
            </a:extLst>
          </p:cNvPr>
          <p:cNvSpPr/>
          <p:nvPr/>
        </p:nvSpPr>
        <p:spPr>
          <a:xfrm>
            <a:off x="3919756" y="0"/>
            <a:ext cx="5224244" cy="6858000"/>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4865" y="1582996"/>
            <a:ext cx="4503341" cy="760058"/>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22319" y="5034968"/>
            <a:ext cx="1840466" cy="774933"/>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1899CFB-AB90-4541-9B71-FFE5A4EFE29B}"/>
              </a:ext>
            </a:extLst>
          </p:cNvPr>
          <p:cNvSpPr txBox="1"/>
          <p:nvPr/>
        </p:nvSpPr>
        <p:spPr>
          <a:xfrm>
            <a:off x="1033846" y="1013150"/>
            <a:ext cx="7198228" cy="1384995"/>
          </a:xfrm>
          <a:prstGeom prst="rect">
            <a:avLst/>
          </a:prstGeom>
          <a:noFill/>
        </p:spPr>
        <p:txBody>
          <a:bodyPr wrap="square" rtlCol="0">
            <a:spAutoFit/>
          </a:bodyPr>
          <a:lstStyle/>
          <a:p>
            <a:pPr algn="ctr"/>
            <a:r>
              <a:rPr lang="es-CO" sz="2800" b="1" dirty="0">
                <a:solidFill>
                  <a:srgbClr val="000A8B"/>
                </a:solidFill>
              </a:rPr>
              <a:t>COMITÉ FINANCIERO </a:t>
            </a:r>
          </a:p>
          <a:p>
            <a:pPr algn="ctr"/>
            <a:r>
              <a:rPr lang="es-CO" sz="2800" b="1" dirty="0">
                <a:solidFill>
                  <a:srgbClr val="000A8B"/>
                </a:solidFill>
              </a:rPr>
              <a:t>MARZO DE 2020</a:t>
            </a:r>
          </a:p>
          <a:p>
            <a:pPr algn="ctr"/>
            <a:r>
              <a:rPr lang="es-CO" sz="2800" b="1" dirty="0">
                <a:solidFill>
                  <a:srgbClr val="000A8B"/>
                </a:solidFill>
              </a:rPr>
              <a:t>ORDEN DEL DIA:</a:t>
            </a:r>
          </a:p>
        </p:txBody>
      </p:sp>
      <p:sp>
        <p:nvSpPr>
          <p:cNvPr id="9" name="CuadroTexto 8">
            <a:extLst>
              <a:ext uri="{FF2B5EF4-FFF2-40B4-BE49-F238E27FC236}">
                <a16:creationId xmlns:a16="http://schemas.microsoft.com/office/drawing/2014/main" id="{8A695006-DAF2-408A-9C48-4B514D3F46FC}"/>
              </a:ext>
            </a:extLst>
          </p:cNvPr>
          <p:cNvSpPr txBox="1"/>
          <p:nvPr/>
        </p:nvSpPr>
        <p:spPr>
          <a:xfrm>
            <a:off x="862149" y="2564038"/>
            <a:ext cx="7541622" cy="2805063"/>
          </a:xfrm>
          <a:prstGeom prst="rect">
            <a:avLst/>
          </a:prstGeom>
          <a:noFill/>
        </p:spPr>
        <p:txBody>
          <a:bodyPr wrap="square" rtlCol="0">
            <a:spAutoFit/>
          </a:bodyPr>
          <a:lstStyle/>
          <a:p>
            <a:pPr marL="457200" indent="-457200">
              <a:lnSpc>
                <a:spcPct val="150000"/>
              </a:lnSpc>
              <a:buAutoNum type="arabicPeriod"/>
            </a:pPr>
            <a:r>
              <a:rPr lang="es-CO" sz="2400" dirty="0">
                <a:solidFill>
                  <a:srgbClr val="000A8B"/>
                </a:solidFill>
              </a:rPr>
              <a:t>Estados Financieros SAE a Febrero 2020</a:t>
            </a:r>
          </a:p>
          <a:p>
            <a:pPr marL="457200" indent="-457200">
              <a:lnSpc>
                <a:spcPct val="150000"/>
              </a:lnSpc>
              <a:buAutoNum type="arabicPeriod"/>
            </a:pPr>
            <a:r>
              <a:rPr lang="es-CO" sz="2400" dirty="0">
                <a:solidFill>
                  <a:srgbClr val="000A8B"/>
                </a:solidFill>
              </a:rPr>
              <a:t>Portafolio a 29 de Febrero de 2020</a:t>
            </a:r>
          </a:p>
          <a:p>
            <a:pPr marL="457200" indent="-457200">
              <a:lnSpc>
                <a:spcPct val="150000"/>
              </a:lnSpc>
              <a:buAutoNum type="arabicPeriod"/>
            </a:pPr>
            <a:r>
              <a:rPr lang="es-CO" sz="2400" dirty="0">
                <a:solidFill>
                  <a:srgbClr val="000A8B"/>
                </a:solidFill>
              </a:rPr>
              <a:t>Modificación Presupuesto Vigencia 2020</a:t>
            </a:r>
          </a:p>
          <a:p>
            <a:pPr marL="457200" indent="-457200">
              <a:lnSpc>
                <a:spcPct val="150000"/>
              </a:lnSpc>
              <a:buAutoNum type="arabicPeriod"/>
            </a:pPr>
            <a:r>
              <a:rPr lang="es-CO" sz="2400" dirty="0">
                <a:solidFill>
                  <a:srgbClr val="000A8B"/>
                </a:solidFill>
              </a:rPr>
              <a:t>Solicitudes Vicepresidencia Administrativa y Financiera</a:t>
            </a:r>
          </a:p>
          <a:p>
            <a:pPr marL="457200" indent="-457200">
              <a:lnSpc>
                <a:spcPct val="150000"/>
              </a:lnSpc>
              <a:buAutoNum type="arabicPeriod"/>
            </a:pPr>
            <a:r>
              <a:rPr lang="es-CO" sz="2400" dirty="0">
                <a:solidFill>
                  <a:srgbClr val="000A8B"/>
                </a:solidFill>
              </a:rPr>
              <a:t>Proposiciones y Varios</a:t>
            </a:r>
          </a:p>
        </p:txBody>
      </p:sp>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747805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1332821" y="2425749"/>
            <a:ext cx="6668960" cy="1323439"/>
          </a:xfrm>
          <a:prstGeom prst="rect">
            <a:avLst/>
          </a:prstGeom>
          <a:noFill/>
        </p:spPr>
        <p:txBody>
          <a:bodyPr wrap="square" rtlCol="0">
            <a:spAutoFit/>
          </a:bodyPr>
          <a:lstStyle/>
          <a:p>
            <a:pPr algn="ctr"/>
            <a:r>
              <a:rPr lang="es-CO" sz="4000" dirty="0">
                <a:solidFill>
                  <a:srgbClr val="000A8B"/>
                </a:solidFill>
              </a:rPr>
              <a:t>1. ESTADOS FINANCIEROS SAE</a:t>
            </a:r>
          </a:p>
          <a:p>
            <a:pPr algn="ctr"/>
            <a:r>
              <a:rPr lang="es-CO" sz="4000" dirty="0">
                <a:solidFill>
                  <a:srgbClr val="000A8B"/>
                </a:solidFill>
              </a:rPr>
              <a:t> FEBRERO 2020</a:t>
            </a:r>
            <a:endParaRPr lang="es-ES" sz="4000" dirty="0">
              <a:solidFill>
                <a:srgbClr val="000A8B"/>
              </a:solidFill>
            </a:endParaRP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49365"/>
            <a:ext cx="1286351" cy="559118"/>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70799"/>
            <a:ext cx="3112770" cy="534829"/>
          </a:xfrm>
          <a:prstGeom prst="rect">
            <a:avLst/>
          </a:prstGeom>
        </p:spPr>
      </p:pic>
      <p:sp>
        <p:nvSpPr>
          <p:cNvPr id="7" name="Rectángulo 6">
            <a:extLst>
              <a:ext uri="{FF2B5EF4-FFF2-40B4-BE49-F238E27FC236}">
                <a16:creationId xmlns:a16="http://schemas.microsoft.com/office/drawing/2014/main" id="{05D1ADA7-2608-4268-A6B5-B4AA23282813}"/>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26DCF35B-98D9-46D9-B554-57456CE2AFED}"/>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15902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333500"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fontAlgn="auto">
              <a:spcAft>
                <a:spcPts val="0"/>
              </a:spcAft>
              <a:defRPr/>
            </a:pPr>
            <a:r>
              <a:rPr lang="es-CO" sz="788" dirty="0">
                <a:solidFill>
                  <a:srgbClr val="0070C0"/>
                </a:solidFill>
                <a:latin typeface="+mn-lt"/>
                <a:ea typeface="+mn-ea"/>
                <a:cs typeface="Lato Regular"/>
              </a:rPr>
              <a:t>AL 29 DE FEBRERO DE 2020 Y 28 DE FEBRERO DE 2019</a:t>
            </a:r>
          </a:p>
          <a:p>
            <a:pPr algn="ctr" fontAlgn="auto">
              <a:spcAft>
                <a:spcPts val="0"/>
              </a:spcAft>
              <a:defRPr/>
            </a:pPr>
            <a:r>
              <a:rPr lang="es-CO" sz="788" dirty="0">
                <a:solidFill>
                  <a:srgbClr val="0070C0"/>
                </a:solidFill>
                <a:latin typeface="+mn-lt"/>
                <a:ea typeface="+mn-ea"/>
                <a:cs typeface="Lato Regular"/>
              </a:rPr>
              <a:t>(cifra en millones de pesos colombianos)</a:t>
            </a:r>
          </a:p>
          <a:p>
            <a:pPr fontAlgn="auto">
              <a:spcAft>
                <a:spcPts val="0"/>
              </a:spcAft>
              <a:defRPr/>
            </a:pPr>
            <a:endParaRPr lang="es-CO" sz="788"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47A5292B-38CB-4922-ADFA-874756C8EA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146050"/>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n 19">
            <a:extLst>
              <a:ext uri="{FF2B5EF4-FFF2-40B4-BE49-F238E27FC236}">
                <a16:creationId xmlns:a16="http://schemas.microsoft.com/office/drawing/2014/main" id="{664D736C-E7EF-48F2-879B-E98D0B54A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168275"/>
            <a:ext cx="3113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a 2">
            <a:extLst>
              <a:ext uri="{FF2B5EF4-FFF2-40B4-BE49-F238E27FC236}">
                <a16:creationId xmlns:a16="http://schemas.microsoft.com/office/drawing/2014/main" id="{7C4832F9-006D-4AA1-8E20-CA5977A57691}"/>
              </a:ext>
            </a:extLst>
          </p:cNvPr>
          <p:cNvGraphicFramePr>
            <a:graphicFrameLocks noGrp="1"/>
          </p:cNvGraphicFramePr>
          <p:nvPr/>
        </p:nvGraphicFramePr>
        <p:xfrm>
          <a:off x="752475" y="1190625"/>
          <a:ext cx="7743825" cy="4657723"/>
        </p:xfrm>
        <a:graphic>
          <a:graphicData uri="http://schemas.openxmlformats.org/drawingml/2006/table">
            <a:tbl>
              <a:tblPr/>
              <a:tblGrid>
                <a:gridCol w="2790825">
                  <a:extLst>
                    <a:ext uri="{9D8B030D-6E8A-4147-A177-3AD203B41FA5}">
                      <a16:colId xmlns:a16="http://schemas.microsoft.com/office/drawing/2014/main" val="1473429376"/>
                    </a:ext>
                  </a:extLst>
                </a:gridCol>
                <a:gridCol w="1178801">
                  <a:extLst>
                    <a:ext uri="{9D8B030D-6E8A-4147-A177-3AD203B41FA5}">
                      <a16:colId xmlns:a16="http://schemas.microsoft.com/office/drawing/2014/main" val="1011104808"/>
                    </a:ext>
                  </a:extLst>
                </a:gridCol>
                <a:gridCol w="39942">
                  <a:extLst>
                    <a:ext uri="{9D8B030D-6E8A-4147-A177-3AD203B41FA5}">
                      <a16:colId xmlns:a16="http://schemas.microsoft.com/office/drawing/2014/main" val="563765033"/>
                    </a:ext>
                  </a:extLst>
                </a:gridCol>
                <a:gridCol w="1095981">
                  <a:extLst>
                    <a:ext uri="{9D8B030D-6E8A-4147-A177-3AD203B41FA5}">
                      <a16:colId xmlns:a16="http://schemas.microsoft.com/office/drawing/2014/main" val="762499082"/>
                    </a:ext>
                  </a:extLst>
                </a:gridCol>
                <a:gridCol w="39942">
                  <a:extLst>
                    <a:ext uri="{9D8B030D-6E8A-4147-A177-3AD203B41FA5}">
                      <a16:colId xmlns:a16="http://schemas.microsoft.com/office/drawing/2014/main" val="4116079396"/>
                    </a:ext>
                  </a:extLst>
                </a:gridCol>
                <a:gridCol w="946111">
                  <a:extLst>
                    <a:ext uri="{9D8B030D-6E8A-4147-A177-3AD203B41FA5}">
                      <a16:colId xmlns:a16="http://schemas.microsoft.com/office/drawing/2014/main" val="636473120"/>
                    </a:ext>
                  </a:extLst>
                </a:gridCol>
                <a:gridCol w="39942">
                  <a:extLst>
                    <a:ext uri="{9D8B030D-6E8A-4147-A177-3AD203B41FA5}">
                      <a16:colId xmlns:a16="http://schemas.microsoft.com/office/drawing/2014/main" val="3690062962"/>
                    </a:ext>
                  </a:extLst>
                </a:gridCol>
                <a:gridCol w="757284">
                  <a:extLst>
                    <a:ext uri="{9D8B030D-6E8A-4147-A177-3AD203B41FA5}">
                      <a16:colId xmlns:a16="http://schemas.microsoft.com/office/drawing/2014/main" val="2941655391"/>
                    </a:ext>
                  </a:extLst>
                </a:gridCol>
                <a:gridCol w="73285">
                  <a:extLst>
                    <a:ext uri="{9D8B030D-6E8A-4147-A177-3AD203B41FA5}">
                      <a16:colId xmlns:a16="http://schemas.microsoft.com/office/drawing/2014/main" val="955414918"/>
                    </a:ext>
                  </a:extLst>
                </a:gridCol>
                <a:gridCol w="781712">
                  <a:extLst>
                    <a:ext uri="{9D8B030D-6E8A-4147-A177-3AD203B41FA5}">
                      <a16:colId xmlns:a16="http://schemas.microsoft.com/office/drawing/2014/main" val="2760423308"/>
                    </a:ext>
                  </a:extLst>
                </a:gridCol>
              </a:tblGrid>
              <a:tr h="566291">
                <a:tc>
                  <a:txBody>
                    <a:bodyPr/>
                    <a:lstStyle/>
                    <a:p>
                      <a:pPr algn="ctr" fontAlgn="ctr"/>
                      <a:r>
                        <a:rPr lang="es-CO" sz="1200" b="1" i="0" u="none" strike="noStrike">
                          <a:effectLst/>
                          <a:latin typeface="Calibri" panose="020F0502020204030204" pitchFamily="34" charset="0"/>
                        </a:rPr>
                        <a:t>ACTIVO</a:t>
                      </a:r>
                    </a:p>
                  </a:txBody>
                  <a:tcPr marL="7271" marR="7271"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29-Febrero-2020</a:t>
                      </a:r>
                    </a:p>
                  </a:txBody>
                  <a:tcPr marL="7271" marR="7271"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28-Febrero-2019</a:t>
                      </a:r>
                    </a:p>
                  </a:txBody>
                  <a:tcPr marL="7271" marR="7271"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7271" marR="7271"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Febrero 2020 - 2019</a:t>
                      </a:r>
                    </a:p>
                  </a:txBody>
                  <a:tcPr marL="7271" marR="7271"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 - Dic 2020-2019</a:t>
                      </a:r>
                    </a:p>
                  </a:txBody>
                  <a:tcPr marL="7271" marR="7271" marT="727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89179244"/>
                  </a:ext>
                </a:extLst>
              </a:tr>
              <a:tr h="193701">
                <a:tc>
                  <a:txBody>
                    <a:bodyPr/>
                    <a:lstStyle/>
                    <a:p>
                      <a:pPr algn="l" fontAlgn="ctr"/>
                      <a:r>
                        <a:rPr lang="es-CO" sz="1200" b="1" i="0" u="none" strike="noStrike">
                          <a:effectLst/>
                          <a:latin typeface="Calibri" panose="020F0502020204030204" pitchFamily="34" charset="0"/>
                        </a:rPr>
                        <a:t>ACTIVO CORRIENTE</a:t>
                      </a:r>
                    </a:p>
                  </a:txBody>
                  <a:tcPr marL="7271" marR="7271" marT="727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7271" marR="7271"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7271" marR="7271" marT="727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89958789"/>
                  </a:ext>
                </a:extLst>
              </a:tr>
              <a:tr h="248114">
                <a:tc>
                  <a:txBody>
                    <a:bodyPr/>
                    <a:lstStyle/>
                    <a:p>
                      <a:pPr algn="l" fontAlgn="ctr"/>
                      <a:r>
                        <a:rPr lang="es-CO" sz="1200" b="0" i="0" u="none" strike="noStrike">
                          <a:effectLst/>
                          <a:latin typeface="Calibri" panose="020F0502020204030204" pitchFamily="34" charset="0"/>
                        </a:rPr>
                        <a:t>Efectivo en Bancos</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532</a:t>
                      </a:r>
                    </a:p>
                  </a:txBody>
                  <a:tcPr marL="7271" marR="7271"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731</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475</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7271" marR="7271" marT="7270" marB="0" anchor="ctr">
                    <a:lnL>
                      <a:noFill/>
                    </a:lnL>
                    <a:lnR>
                      <a:noFill/>
                    </a:lnR>
                    <a:lnT>
                      <a:noFill/>
                    </a:lnT>
                    <a:lnB>
                      <a:noFill/>
                    </a:lnB>
                  </a:tcPr>
                </a:tc>
                <a:extLst>
                  <a:ext uri="{0D108BD9-81ED-4DB2-BD59-A6C34878D82A}">
                    <a16:rowId xmlns:a16="http://schemas.microsoft.com/office/drawing/2014/main" val="1849211706"/>
                  </a:ext>
                </a:extLst>
              </a:tr>
              <a:tr h="248114">
                <a:tc>
                  <a:txBody>
                    <a:bodyPr/>
                    <a:lstStyle/>
                    <a:p>
                      <a:pPr algn="l" fontAlgn="ctr"/>
                      <a:r>
                        <a:rPr lang="es-CO" sz="1200" b="0" i="0" u="none" strike="noStrike">
                          <a:effectLst/>
                          <a:latin typeface="Calibri" panose="020F0502020204030204" pitchFamily="34" charset="0"/>
                        </a:rPr>
                        <a:t>Efectivo de uso restringido</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6,467</a:t>
                      </a:r>
                    </a:p>
                  </a:txBody>
                  <a:tcPr marL="7271" marR="7271"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7,568</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6,640</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7271" marR="7271" marT="7270" marB="0" anchor="ctr">
                    <a:lnL>
                      <a:noFill/>
                    </a:lnL>
                    <a:lnR>
                      <a:noFill/>
                    </a:lnR>
                    <a:lnT>
                      <a:noFill/>
                    </a:lnT>
                    <a:lnB>
                      <a:noFill/>
                    </a:lnB>
                  </a:tcPr>
                </a:tc>
                <a:extLst>
                  <a:ext uri="{0D108BD9-81ED-4DB2-BD59-A6C34878D82A}">
                    <a16:rowId xmlns:a16="http://schemas.microsoft.com/office/drawing/2014/main" val="4101760621"/>
                  </a:ext>
                </a:extLst>
              </a:tr>
              <a:tr h="248114">
                <a:tc>
                  <a:txBody>
                    <a:bodyPr/>
                    <a:lstStyle/>
                    <a:p>
                      <a:pPr algn="l" fontAlgn="ctr"/>
                      <a:r>
                        <a:rPr lang="es-CO" sz="1200" b="0" i="0" u="none" strike="noStrike">
                          <a:effectLst/>
                          <a:latin typeface="Calibri" panose="020F0502020204030204" pitchFamily="34" charset="0"/>
                        </a:rPr>
                        <a:t>Inversiones de administración de liquidez</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9,049</a:t>
                      </a:r>
                    </a:p>
                  </a:txBody>
                  <a:tcPr marL="7271" marR="7271"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2,800</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10,076</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223</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7271" marR="7271" marT="7270" marB="0" anchor="ctr">
                    <a:lnL>
                      <a:noFill/>
                    </a:lnL>
                    <a:lnR>
                      <a:noFill/>
                    </a:lnR>
                    <a:lnT>
                      <a:noFill/>
                    </a:lnT>
                    <a:lnB>
                      <a:noFill/>
                    </a:lnB>
                  </a:tcPr>
                </a:tc>
                <a:extLst>
                  <a:ext uri="{0D108BD9-81ED-4DB2-BD59-A6C34878D82A}">
                    <a16:rowId xmlns:a16="http://schemas.microsoft.com/office/drawing/2014/main" val="2443208289"/>
                  </a:ext>
                </a:extLst>
              </a:tr>
              <a:tr h="248114">
                <a:tc>
                  <a:txBody>
                    <a:bodyPr/>
                    <a:lstStyle/>
                    <a:p>
                      <a:pPr algn="l" fontAlgn="ctr"/>
                      <a:r>
                        <a:rPr lang="es-CO" sz="1200" b="0" i="0" u="none" strike="noStrike" dirty="0">
                          <a:effectLst/>
                          <a:latin typeface="Calibri" panose="020F0502020204030204" pitchFamily="34" charset="0"/>
                        </a:rPr>
                        <a:t>Cuentas por Cobrar Corto Plazo</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4,605</a:t>
                      </a:r>
                    </a:p>
                  </a:txBody>
                  <a:tcPr marL="7271" marR="7271" marT="727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3,088</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5,482</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7271" marR="7271" marT="7270" marB="0" anchor="ctr">
                    <a:lnL>
                      <a:noFill/>
                    </a:lnL>
                    <a:lnR>
                      <a:noFill/>
                    </a:lnR>
                    <a:lnT>
                      <a:noFill/>
                    </a:lnT>
                    <a:lnB>
                      <a:noFill/>
                    </a:lnB>
                  </a:tcPr>
                </a:tc>
                <a:extLst>
                  <a:ext uri="{0D108BD9-81ED-4DB2-BD59-A6C34878D82A}">
                    <a16:rowId xmlns:a16="http://schemas.microsoft.com/office/drawing/2014/main" val="4016102283"/>
                  </a:ext>
                </a:extLst>
              </a:tr>
              <a:tr h="248114">
                <a:tc>
                  <a:txBody>
                    <a:bodyPr/>
                    <a:lstStyle/>
                    <a:p>
                      <a:pPr algn="l" fontAlgn="ctr"/>
                      <a:r>
                        <a:rPr lang="es-CO" sz="1200" b="0" i="0" u="none" strike="noStrike">
                          <a:effectLst/>
                          <a:latin typeface="Calibri" panose="020F0502020204030204" pitchFamily="34" charset="0"/>
                        </a:rPr>
                        <a:t>Anticipos y Saldo a Favor en Impuestos</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8,843</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17,035</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8,189</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631454"/>
                  </a:ext>
                </a:extLst>
              </a:tr>
              <a:tr h="193701">
                <a:tc>
                  <a:txBody>
                    <a:bodyPr/>
                    <a:lstStyle/>
                    <a:p>
                      <a:pPr algn="l" fontAlgn="ctr"/>
                      <a:r>
                        <a:rPr lang="es-CO" sz="1200" b="1" i="0" u="none" strike="noStrike">
                          <a:effectLst/>
                          <a:latin typeface="Calibri" panose="020F0502020204030204" pitchFamily="34" charset="0"/>
                        </a:rPr>
                        <a:t>TOTAL ACTIVO CORRIENTE</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29,495</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31,222</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30,863</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-4</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13856144"/>
                  </a:ext>
                </a:extLst>
              </a:tr>
              <a:tr h="193701">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1644302"/>
                  </a:ext>
                </a:extLst>
              </a:tr>
              <a:tr h="193701">
                <a:tc>
                  <a:txBody>
                    <a:bodyPr/>
                    <a:lstStyle/>
                    <a:p>
                      <a:pPr algn="l" fontAlgn="ctr"/>
                      <a:r>
                        <a:rPr lang="es-CO" sz="1200" b="1" i="0" u="none" strike="noStrike" dirty="0">
                          <a:effectLst/>
                          <a:latin typeface="Calibri" panose="020F0502020204030204" pitchFamily="34" charset="0"/>
                        </a:rPr>
                        <a:t>ACTIVO NO CORRIENTE</a:t>
                      </a: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extLst>
                  <a:ext uri="{0D108BD9-81ED-4DB2-BD59-A6C34878D82A}">
                    <a16:rowId xmlns:a16="http://schemas.microsoft.com/office/drawing/2014/main" val="1931395245"/>
                  </a:ext>
                </a:extLst>
              </a:tr>
              <a:tr h="248114">
                <a:tc>
                  <a:txBody>
                    <a:bodyPr/>
                    <a:lstStyle/>
                    <a:p>
                      <a:pPr algn="l" fontAlgn="ctr"/>
                      <a:r>
                        <a:rPr lang="es-CO" sz="1200" b="0" i="0" u="none" strike="noStrike">
                          <a:effectLst/>
                          <a:latin typeface="Calibri" panose="020F0502020204030204" pitchFamily="34" charset="0"/>
                        </a:rPr>
                        <a:t>Cuentas por Cobrar Largo Plazo</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271" marR="7271" marT="7270" marB="0" anchor="ctr">
                    <a:lnL>
                      <a:noFill/>
                    </a:lnL>
                    <a:lnR>
                      <a:noFill/>
                    </a:lnR>
                    <a:lnT>
                      <a:noFill/>
                    </a:lnT>
                    <a:lnB>
                      <a:noFill/>
                    </a:lnB>
                  </a:tcPr>
                </a:tc>
                <a:extLst>
                  <a:ext uri="{0D108BD9-81ED-4DB2-BD59-A6C34878D82A}">
                    <a16:rowId xmlns:a16="http://schemas.microsoft.com/office/drawing/2014/main" val="203594660"/>
                  </a:ext>
                </a:extLst>
              </a:tr>
              <a:tr h="248114">
                <a:tc>
                  <a:txBody>
                    <a:bodyPr/>
                    <a:lstStyle/>
                    <a:p>
                      <a:pPr algn="l" fontAlgn="ctr"/>
                      <a:r>
                        <a:rPr lang="es-CO" sz="1200" b="0" i="0" u="none" strike="noStrike">
                          <a:effectLst/>
                          <a:latin typeface="Calibri" panose="020F0502020204030204" pitchFamily="34" charset="0"/>
                        </a:rPr>
                        <a:t>Deterioro</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(598)</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694651"/>
                  </a:ext>
                </a:extLst>
              </a:tr>
              <a:tr h="248114">
                <a:tc>
                  <a:txBody>
                    <a:bodyPr/>
                    <a:lstStyle/>
                    <a:p>
                      <a:pPr algn="l" fontAlgn="ctr"/>
                      <a:r>
                        <a:rPr lang="es-CO" sz="1200" b="0" i="0" u="none" strike="noStrike">
                          <a:effectLst/>
                          <a:latin typeface="Calibri" panose="020F0502020204030204" pitchFamily="34" charset="0"/>
                        </a:rPr>
                        <a:t>Total Cuenta por Cobrar Largo Plazo</a:t>
                      </a:r>
                    </a:p>
                  </a:txBody>
                  <a:tcPr marL="7271" marR="7271"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8452993"/>
                  </a:ext>
                </a:extLst>
              </a:tr>
              <a:tr h="193701">
                <a:tc>
                  <a:txBody>
                    <a:bodyPr/>
                    <a:lstStyle/>
                    <a:p>
                      <a:pPr algn="l" fontAlgn="ctr"/>
                      <a:endParaRPr lang="es-CO" sz="1200" b="0" i="0" u="none" strike="noStrike" dirty="0">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40683048"/>
                  </a:ext>
                </a:extLst>
              </a:tr>
              <a:tr h="248114">
                <a:tc>
                  <a:txBody>
                    <a:bodyPr/>
                    <a:lstStyle/>
                    <a:p>
                      <a:pPr algn="l" fontAlgn="ctr"/>
                      <a:r>
                        <a:rPr lang="es-CO" sz="1200" b="0" i="0" u="none" strike="noStrike">
                          <a:effectLst/>
                          <a:latin typeface="Calibri" panose="020F0502020204030204" pitchFamily="34" charset="0"/>
                        </a:rPr>
                        <a:t>Propiedades, Planta y equipo</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481</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438</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7271" marR="7271" marT="7270" marB="0" anchor="ctr">
                    <a:lnL>
                      <a:noFill/>
                    </a:lnL>
                    <a:lnR>
                      <a:noFill/>
                    </a:lnR>
                    <a:lnT>
                      <a:noFill/>
                    </a:lnT>
                    <a:lnB>
                      <a:noFill/>
                    </a:lnB>
                  </a:tcPr>
                </a:tc>
                <a:extLst>
                  <a:ext uri="{0D108BD9-81ED-4DB2-BD59-A6C34878D82A}">
                    <a16:rowId xmlns:a16="http://schemas.microsoft.com/office/drawing/2014/main" val="3756215626"/>
                  </a:ext>
                </a:extLst>
              </a:tr>
              <a:tr h="248114">
                <a:tc>
                  <a:txBody>
                    <a:bodyPr/>
                    <a:lstStyle/>
                    <a:p>
                      <a:pPr algn="l" fontAlgn="ctr"/>
                      <a:r>
                        <a:rPr lang="es-CO" sz="1200" b="0" i="0" u="none" strike="noStrike">
                          <a:effectLst/>
                          <a:latin typeface="Calibri" panose="020F0502020204030204" pitchFamily="34" charset="0"/>
                        </a:rPr>
                        <a:t>Otros Activos (Intangibles)</a:t>
                      </a: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2,491</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1,219</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2,385</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104</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7271" marR="7271" marT="727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2673268"/>
                  </a:ext>
                </a:extLst>
              </a:tr>
              <a:tr h="248114">
                <a:tc>
                  <a:txBody>
                    <a:bodyPr/>
                    <a:lstStyle/>
                    <a:p>
                      <a:pPr algn="l" fontAlgn="ctr"/>
                      <a:r>
                        <a:rPr lang="es-CO" sz="1200" b="1" i="0" u="none" strike="noStrike">
                          <a:effectLst/>
                          <a:latin typeface="Calibri" panose="020F0502020204030204" pitchFamily="34" charset="0"/>
                        </a:rPr>
                        <a:t>TOTAL ACTIVO NO CORRIENTE</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2,972</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1,717</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2,822</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5</a:t>
                      </a: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87745015"/>
                  </a:ext>
                </a:extLst>
              </a:tr>
              <a:tr h="193701">
                <a:tc>
                  <a:txBody>
                    <a:bodyPr/>
                    <a:lstStyle/>
                    <a:p>
                      <a:pPr algn="l" fontAlgn="ctr"/>
                      <a:endParaRPr lang="es-CO" sz="1200" b="1"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1" marR="7271" marT="727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9291371"/>
                  </a:ext>
                </a:extLst>
              </a:tr>
              <a:tr h="199972">
                <a:tc>
                  <a:txBody>
                    <a:bodyPr/>
                    <a:lstStyle/>
                    <a:p>
                      <a:pPr algn="l" fontAlgn="ctr"/>
                      <a:r>
                        <a:rPr lang="es-CO" sz="1200" b="1" i="0" u="none" strike="noStrike">
                          <a:effectLst/>
                          <a:latin typeface="Calibri" panose="020F0502020204030204" pitchFamily="34" charset="0"/>
                        </a:rPr>
                        <a:t>TOTAL ACTIVO</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32,467</a:t>
                      </a:r>
                    </a:p>
                  </a:txBody>
                  <a:tcPr marL="7271" marR="7271"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32,939</a:t>
                      </a:r>
                    </a:p>
                  </a:txBody>
                  <a:tcPr marL="7271" marR="7271"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7271" marR="7271"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a:t>
                      </a:r>
                    </a:p>
                  </a:txBody>
                  <a:tcPr marL="7271" marR="7271"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1" marR="7271" marT="727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-4</a:t>
                      </a:r>
                    </a:p>
                  </a:txBody>
                  <a:tcPr marL="7271" marR="7271" marT="727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69823840"/>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1998663" y="2041525"/>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2433638" y="2276475"/>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pic>
        <p:nvPicPr>
          <p:cNvPr id="4341" name="Imagen 8">
            <a:hlinkClick r:id="rId5" action="ppaction://hlinksldjump"/>
            <a:extLst>
              <a:ext uri="{FF2B5EF4-FFF2-40B4-BE49-F238E27FC236}">
                <a16:creationId xmlns:a16="http://schemas.microsoft.com/office/drawing/2014/main" id="{F1F177A4-2CCD-4D06-9B4F-AACB8BFC96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6375" y="2768600"/>
            <a:ext cx="206375"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3046413" y="4352925"/>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6" name="Botón de acción: ir hacia delante o siguiente 15">
            <a:hlinkClick r:id="rId7" action="ppaction://hlinksldjump" highlightClick="1"/>
            <a:extLst>
              <a:ext uri="{FF2B5EF4-FFF2-40B4-BE49-F238E27FC236}">
                <a16:creationId xmlns:a16="http://schemas.microsoft.com/office/drawing/2014/main" id="{037C0688-6BFA-4FA7-8A0B-381199F24186}"/>
              </a:ext>
            </a:extLst>
          </p:cNvPr>
          <p:cNvSpPr/>
          <p:nvPr/>
        </p:nvSpPr>
        <p:spPr>
          <a:xfrm>
            <a:off x="2598738" y="4783138"/>
            <a:ext cx="241300" cy="1000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7" name="Botón de acción: ir hacia delante o siguiente 16">
            <a:hlinkClick r:id="rId7" action="ppaction://hlinksldjump" highlightClick="1"/>
            <a:extLst>
              <a:ext uri="{FF2B5EF4-FFF2-40B4-BE49-F238E27FC236}">
                <a16:creationId xmlns:a16="http://schemas.microsoft.com/office/drawing/2014/main" id="{611DAA7F-323D-403A-A9C7-573611DE96F2}"/>
              </a:ext>
            </a:extLst>
          </p:cNvPr>
          <p:cNvSpPr/>
          <p:nvPr/>
        </p:nvSpPr>
        <p:spPr>
          <a:xfrm>
            <a:off x="2439988" y="5049838"/>
            <a:ext cx="239712"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363913" y="2532063"/>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3" name="Rectángulo 22">
            <a:extLst>
              <a:ext uri="{FF2B5EF4-FFF2-40B4-BE49-F238E27FC236}">
                <a16:creationId xmlns:a16="http://schemas.microsoft.com/office/drawing/2014/main" id="{DED0A474-7850-4F4C-8054-D2F174DE5C3E}"/>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4083DF47-A6DB-4F8A-A36A-A961320DE11C}"/>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8"/>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389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fontAlgn="auto">
              <a:spcAft>
                <a:spcPts val="0"/>
              </a:spcAft>
              <a:defRPr/>
            </a:pPr>
            <a:r>
              <a:rPr lang="es-CO" sz="788" dirty="0">
                <a:solidFill>
                  <a:srgbClr val="0070C0"/>
                </a:solidFill>
                <a:latin typeface="+mn-lt"/>
                <a:ea typeface="+mn-ea"/>
                <a:cs typeface="Lato Regular"/>
              </a:rPr>
              <a:t>AL 29 DE FEBRERO DE 2020 Y 28 DE FEBRERO DE 2019</a:t>
            </a:r>
          </a:p>
          <a:p>
            <a:pPr algn="ctr" fontAlgn="auto">
              <a:spcAft>
                <a:spcPts val="0"/>
              </a:spcAft>
              <a:defRPr/>
            </a:pPr>
            <a:r>
              <a:rPr lang="es-CO" sz="788" dirty="0">
                <a:solidFill>
                  <a:srgbClr val="0070C0"/>
                </a:solidFill>
                <a:latin typeface="+mn-lt"/>
                <a:ea typeface="+mn-ea"/>
                <a:cs typeface="Lato Regular"/>
              </a:rPr>
              <a:t>(cifra en millones de pesos colombianos)</a:t>
            </a:r>
          </a:p>
          <a:p>
            <a:pPr fontAlgn="auto">
              <a:spcAft>
                <a:spcPts val="0"/>
              </a:spcAft>
              <a:defRPr/>
            </a:pPr>
            <a:endParaRPr lang="es-CO" sz="788"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68D1E432-DDD7-4E5B-BA26-5F465E863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111125"/>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a16="http://schemas.microsoft.com/office/drawing/2014/main" id="{7926F073-4A70-4C03-98A3-661D1A3A4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131763"/>
            <a:ext cx="3113088"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a 1">
            <a:extLst>
              <a:ext uri="{FF2B5EF4-FFF2-40B4-BE49-F238E27FC236}">
                <a16:creationId xmlns:a16="http://schemas.microsoft.com/office/drawing/2014/main" id="{B3DE41A4-5539-4B5D-BD29-198500A24DB3}"/>
              </a:ext>
            </a:extLst>
          </p:cNvPr>
          <p:cNvGraphicFramePr>
            <a:graphicFrameLocks noGrp="1"/>
          </p:cNvGraphicFramePr>
          <p:nvPr/>
        </p:nvGraphicFramePr>
        <p:xfrm>
          <a:off x="809625" y="1257300"/>
          <a:ext cx="7577139" cy="5033958"/>
        </p:xfrm>
        <a:graphic>
          <a:graphicData uri="http://schemas.openxmlformats.org/drawingml/2006/table">
            <a:tbl>
              <a:tblPr/>
              <a:tblGrid>
                <a:gridCol w="2889085">
                  <a:extLst>
                    <a:ext uri="{9D8B030D-6E8A-4147-A177-3AD203B41FA5}">
                      <a16:colId xmlns:a16="http://schemas.microsoft.com/office/drawing/2014/main" val="2330087555"/>
                    </a:ext>
                  </a:extLst>
                </a:gridCol>
                <a:gridCol w="990886">
                  <a:extLst>
                    <a:ext uri="{9D8B030D-6E8A-4147-A177-3AD203B41FA5}">
                      <a16:colId xmlns:a16="http://schemas.microsoft.com/office/drawing/2014/main" val="1361338106"/>
                    </a:ext>
                  </a:extLst>
                </a:gridCol>
                <a:gridCol w="83570">
                  <a:extLst>
                    <a:ext uri="{9D8B030D-6E8A-4147-A177-3AD203B41FA5}">
                      <a16:colId xmlns:a16="http://schemas.microsoft.com/office/drawing/2014/main" val="4126394160"/>
                    </a:ext>
                  </a:extLst>
                </a:gridCol>
                <a:gridCol w="1026700">
                  <a:extLst>
                    <a:ext uri="{9D8B030D-6E8A-4147-A177-3AD203B41FA5}">
                      <a16:colId xmlns:a16="http://schemas.microsoft.com/office/drawing/2014/main" val="2858656674"/>
                    </a:ext>
                  </a:extLst>
                </a:gridCol>
                <a:gridCol w="83570">
                  <a:extLst>
                    <a:ext uri="{9D8B030D-6E8A-4147-A177-3AD203B41FA5}">
                      <a16:colId xmlns:a16="http://schemas.microsoft.com/office/drawing/2014/main" val="320166320"/>
                    </a:ext>
                  </a:extLst>
                </a:gridCol>
                <a:gridCol w="847624">
                  <a:extLst>
                    <a:ext uri="{9D8B030D-6E8A-4147-A177-3AD203B41FA5}">
                      <a16:colId xmlns:a16="http://schemas.microsoft.com/office/drawing/2014/main" val="3944580957"/>
                    </a:ext>
                  </a:extLst>
                </a:gridCol>
                <a:gridCol w="75735">
                  <a:extLst>
                    <a:ext uri="{9D8B030D-6E8A-4147-A177-3AD203B41FA5}">
                      <a16:colId xmlns:a16="http://schemas.microsoft.com/office/drawing/2014/main" val="535183277"/>
                    </a:ext>
                  </a:extLst>
                </a:gridCol>
                <a:gridCol w="740179">
                  <a:extLst>
                    <a:ext uri="{9D8B030D-6E8A-4147-A177-3AD203B41FA5}">
                      <a16:colId xmlns:a16="http://schemas.microsoft.com/office/drawing/2014/main" val="430178560"/>
                    </a:ext>
                  </a:extLst>
                </a:gridCol>
                <a:gridCol w="75735">
                  <a:extLst>
                    <a:ext uri="{9D8B030D-6E8A-4147-A177-3AD203B41FA5}">
                      <a16:colId xmlns:a16="http://schemas.microsoft.com/office/drawing/2014/main" val="2205563408"/>
                    </a:ext>
                  </a:extLst>
                </a:gridCol>
                <a:gridCol w="764055">
                  <a:extLst>
                    <a:ext uri="{9D8B030D-6E8A-4147-A177-3AD203B41FA5}">
                      <a16:colId xmlns:a16="http://schemas.microsoft.com/office/drawing/2014/main" val="3510465776"/>
                    </a:ext>
                  </a:extLst>
                </a:gridCol>
              </a:tblGrid>
              <a:tr h="764697">
                <a:tc>
                  <a:txBody>
                    <a:bodyPr/>
                    <a:lstStyle/>
                    <a:p>
                      <a:pPr algn="ctr" fontAlgn="ctr"/>
                      <a:r>
                        <a:rPr lang="es-CO" sz="1200" b="1" i="0" u="none" strike="noStrike">
                          <a:effectLst/>
                          <a:latin typeface="Calibri" panose="020F0502020204030204" pitchFamily="34" charset="0"/>
                        </a:rPr>
                        <a:t>PASIVO</a:t>
                      </a:r>
                    </a:p>
                  </a:txBody>
                  <a:tcPr marL="6695" marR="6695"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29-Febrero-2020</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28-Febrero-2019</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Febrero 2020 - 2019</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 - Dic 2020-2019</a:t>
                      </a:r>
                    </a:p>
                  </a:txBody>
                  <a:tcPr marL="6695" marR="6695" marT="6695"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07542635"/>
                  </a:ext>
                </a:extLst>
              </a:tr>
              <a:tr h="244927">
                <a:tc>
                  <a:txBody>
                    <a:bodyPr/>
                    <a:lstStyle/>
                    <a:p>
                      <a:pPr algn="l" fontAlgn="ctr"/>
                      <a:r>
                        <a:rPr lang="es-CO" sz="1200" b="1" i="0" u="none" strike="noStrike">
                          <a:effectLst/>
                          <a:latin typeface="Calibri" panose="020F0502020204030204" pitchFamily="34" charset="0"/>
                        </a:rPr>
                        <a:t>PASIVO CORRIENTE</a:t>
                      </a: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69123960"/>
                  </a:ext>
                </a:extLst>
              </a:tr>
              <a:tr h="232336">
                <a:tc>
                  <a:txBody>
                    <a:bodyPr/>
                    <a:lstStyle/>
                    <a:p>
                      <a:pPr algn="l" fontAlgn="ctr"/>
                      <a:r>
                        <a:rPr lang="es-CO" sz="1200" b="0" i="0" u="none" strike="noStrike">
                          <a:effectLst/>
                          <a:latin typeface="Calibri" panose="020F0502020204030204" pitchFamily="34" charset="0"/>
                        </a:rPr>
                        <a:t>Cuentas por Pagar</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2,763</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3,282</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3,166</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a:t>
                      </a:r>
                    </a:p>
                  </a:txBody>
                  <a:tcPr marL="6695" marR="6695" marT="6695" marB="0" anchor="ctr">
                    <a:lnL>
                      <a:noFill/>
                    </a:lnL>
                    <a:lnR>
                      <a:noFill/>
                    </a:lnR>
                    <a:lnT>
                      <a:noFill/>
                    </a:lnT>
                    <a:lnB>
                      <a:noFill/>
                    </a:lnB>
                  </a:tcPr>
                </a:tc>
                <a:extLst>
                  <a:ext uri="{0D108BD9-81ED-4DB2-BD59-A6C34878D82A}">
                    <a16:rowId xmlns:a16="http://schemas.microsoft.com/office/drawing/2014/main" val="570235094"/>
                  </a:ext>
                </a:extLst>
              </a:tr>
              <a:tr h="232336">
                <a:tc>
                  <a:txBody>
                    <a:bodyPr/>
                    <a:lstStyle/>
                    <a:p>
                      <a:pPr algn="l" fontAlgn="ctr"/>
                      <a:r>
                        <a:rPr lang="es-CO" sz="1200" b="0" i="0" u="none" strike="noStrike">
                          <a:effectLst/>
                          <a:latin typeface="Calibri" panose="020F0502020204030204" pitchFamily="34" charset="0"/>
                        </a:rPr>
                        <a:t>Beneficios a los empleados Corto Plazo</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1,483</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1,391</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2,541</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a:t>
                      </a:r>
                    </a:p>
                  </a:txBody>
                  <a:tcPr marL="6695" marR="6695" marT="6695" marB="0" anchor="ctr">
                    <a:lnL>
                      <a:noFill/>
                    </a:lnL>
                    <a:lnR>
                      <a:noFill/>
                    </a:lnR>
                    <a:lnT>
                      <a:noFill/>
                    </a:lnT>
                    <a:lnB>
                      <a:noFill/>
                    </a:lnB>
                  </a:tcPr>
                </a:tc>
                <a:extLst>
                  <a:ext uri="{0D108BD9-81ED-4DB2-BD59-A6C34878D82A}">
                    <a16:rowId xmlns:a16="http://schemas.microsoft.com/office/drawing/2014/main" val="1202712109"/>
                  </a:ext>
                </a:extLst>
              </a:tr>
              <a:tr h="232336">
                <a:tc>
                  <a:txBody>
                    <a:bodyPr/>
                    <a:lstStyle/>
                    <a:p>
                      <a:pPr algn="l" fontAlgn="ctr"/>
                      <a:r>
                        <a:rPr lang="es-CO" sz="1200" b="0" i="0" u="none" strike="noStrike">
                          <a:effectLst/>
                          <a:latin typeface="Calibri" panose="020F0502020204030204" pitchFamily="34" charset="0"/>
                        </a:rPr>
                        <a:t>Provisiones</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2032975137"/>
                  </a:ext>
                </a:extLst>
              </a:tr>
              <a:tr h="232336">
                <a:tc>
                  <a:txBody>
                    <a:bodyPr/>
                    <a:lstStyle/>
                    <a:p>
                      <a:pPr algn="l" fontAlgn="ctr"/>
                      <a:r>
                        <a:rPr lang="es-CO" sz="1200" b="0" i="0" u="none" strike="noStrike">
                          <a:effectLst/>
                          <a:latin typeface="Calibri" panose="020F0502020204030204" pitchFamily="34" charset="0"/>
                        </a:rPr>
                        <a:t>Otros pasivos</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6,961</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8,431</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6,815</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512611"/>
                  </a:ext>
                </a:extLst>
              </a:tr>
              <a:tr h="232336">
                <a:tc>
                  <a:txBody>
                    <a:bodyPr/>
                    <a:lstStyle/>
                    <a:p>
                      <a:pPr algn="l" fontAlgn="ctr"/>
                      <a:r>
                        <a:rPr lang="es-CO" sz="1200" b="1" i="0" u="none" strike="noStrike">
                          <a:effectLst/>
                          <a:latin typeface="Calibri" panose="020F0502020204030204" pitchFamily="34" charset="0"/>
                        </a:rPr>
                        <a:t>TOTAL PASIVO CORRIENTE</a:t>
                      </a:r>
                    </a:p>
                  </a:txBody>
                  <a:tcPr marL="6695" marR="6695"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11,404</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13,195</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12,719</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1476277"/>
                  </a:ext>
                </a:extLst>
              </a:tr>
              <a:tr h="196376">
                <a:tc>
                  <a:txBody>
                    <a:bodyPr/>
                    <a:lstStyle/>
                    <a:p>
                      <a:pPr algn="l" fontAlgn="ctr"/>
                      <a:endParaRPr lang="es-CO" sz="1200" b="1" i="0" u="none" strike="noStrike" dirty="0">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560386"/>
                  </a:ext>
                </a:extLst>
              </a:tr>
              <a:tr h="196376">
                <a:tc>
                  <a:txBody>
                    <a:bodyPr/>
                    <a:lstStyle/>
                    <a:p>
                      <a:pPr algn="l" fontAlgn="ctr"/>
                      <a:r>
                        <a:rPr lang="es-CO" sz="1200" b="1" i="0" u="none" strike="noStrike">
                          <a:effectLst/>
                          <a:latin typeface="Calibri" panose="020F0502020204030204" pitchFamily="34" charset="0"/>
                        </a:rPr>
                        <a:t>TOTAL PASIVO</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11,404</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13,195</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40125687"/>
                  </a:ext>
                </a:extLst>
              </a:tr>
              <a:tr h="196376">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31963553"/>
                  </a:ext>
                </a:extLst>
              </a:tr>
              <a:tr h="232336">
                <a:tc>
                  <a:txBody>
                    <a:bodyPr/>
                    <a:lstStyle/>
                    <a:p>
                      <a:pPr algn="ctr" fontAlgn="ctr"/>
                      <a:r>
                        <a:rPr lang="es-CO" sz="1200" b="1" i="0" u="none" strike="noStrike">
                          <a:effectLst/>
                          <a:latin typeface="Calibri" panose="020F0502020204030204" pitchFamily="34" charset="0"/>
                        </a:rPr>
                        <a:t>PATRIMONIO</a:t>
                      </a: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extLst>
                  <a:ext uri="{0D108BD9-81ED-4DB2-BD59-A6C34878D82A}">
                    <a16:rowId xmlns:a16="http://schemas.microsoft.com/office/drawing/2014/main" val="2660823785"/>
                  </a:ext>
                </a:extLst>
              </a:tr>
              <a:tr h="232336">
                <a:tc>
                  <a:txBody>
                    <a:bodyPr/>
                    <a:lstStyle/>
                    <a:p>
                      <a:pPr algn="l" fontAlgn="ctr"/>
                      <a:r>
                        <a:rPr lang="es-CO" sz="1200" b="0" i="0" u="none" strike="noStrike">
                          <a:effectLst/>
                          <a:latin typeface="Calibri" panose="020F0502020204030204" pitchFamily="34" charset="0"/>
                        </a:rPr>
                        <a:t>Capital Suscrito y Pagado</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795626330"/>
                  </a:ext>
                </a:extLst>
              </a:tr>
              <a:tr h="232336">
                <a:tc>
                  <a:txBody>
                    <a:bodyPr/>
                    <a:lstStyle/>
                    <a:p>
                      <a:pPr algn="l" fontAlgn="ctr"/>
                      <a:r>
                        <a:rPr lang="es-CO" sz="1200" b="0" i="0" u="none" strike="noStrike">
                          <a:effectLst/>
                          <a:latin typeface="Calibri" panose="020F0502020204030204" pitchFamily="34" charset="0"/>
                        </a:rPr>
                        <a:t>Reservas</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 </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562530892"/>
                  </a:ext>
                </a:extLst>
              </a:tr>
              <a:tr h="225399">
                <a:tc>
                  <a:txBody>
                    <a:bodyPr/>
                    <a:lstStyle/>
                    <a:p>
                      <a:pPr algn="l" fontAlgn="ctr"/>
                      <a:r>
                        <a:rPr lang="es-CO" sz="1200" b="0" i="0" u="none" strike="noStrike">
                          <a:effectLst/>
                          <a:latin typeface="Calibri" panose="020F0502020204030204" pitchFamily="34" charset="0"/>
                        </a:rPr>
                        <a:t>Resultados Ejercicio Anterior                                </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2,941</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467 </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530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-2,434</a:t>
                      </a:r>
                    </a:p>
                  </a:txBody>
                  <a:tcPr marL="6695" marR="6695" marT="6695" marB="0" anchor="ctr">
                    <a:lnL>
                      <a:noFill/>
                    </a:lnL>
                    <a:lnR>
                      <a:noFill/>
                    </a:lnR>
                    <a:lnT>
                      <a:noFill/>
                    </a:lnT>
                    <a:lnB>
                      <a:noFill/>
                    </a:lnB>
                  </a:tcPr>
                </a:tc>
                <a:extLst>
                  <a:ext uri="{0D108BD9-81ED-4DB2-BD59-A6C34878D82A}">
                    <a16:rowId xmlns:a16="http://schemas.microsoft.com/office/drawing/2014/main" val="1534151021"/>
                  </a:ext>
                </a:extLst>
              </a:tr>
              <a:tr h="225399">
                <a:tc>
                  <a:txBody>
                    <a:bodyPr/>
                    <a:lstStyle/>
                    <a:p>
                      <a:pPr algn="l" fontAlgn="ctr"/>
                      <a:r>
                        <a:rPr lang="es-CO" sz="1200" b="0" i="0" u="none" strike="noStrike">
                          <a:effectLst/>
                          <a:latin typeface="Calibri" panose="020F0502020204030204" pitchFamily="34" charset="0"/>
                        </a:rPr>
                        <a:t>Resultados Acumulados por Correccion</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a:noFill/>
                    </a:lnT>
                    <a:lnB>
                      <a:noFill/>
                    </a:lnB>
                  </a:tcPr>
                </a:tc>
                <a:extLst>
                  <a:ext uri="{0D108BD9-81ED-4DB2-BD59-A6C34878D82A}">
                    <a16:rowId xmlns:a16="http://schemas.microsoft.com/office/drawing/2014/main" val="3652660345"/>
                  </a:ext>
                </a:extLst>
              </a:tr>
              <a:tr h="232336">
                <a:tc>
                  <a:txBody>
                    <a:bodyPr/>
                    <a:lstStyle/>
                    <a:p>
                      <a:pPr algn="l" fontAlgn="ctr"/>
                      <a:r>
                        <a:rPr lang="es-CO" sz="1200" b="0" i="0" u="none" strike="noStrike">
                          <a:effectLst/>
                          <a:latin typeface="Calibri" panose="020F0502020204030204" pitchFamily="34" charset="0"/>
                        </a:rPr>
                        <a:t>Resultado del ejercicio</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98</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1,420 </a:t>
                      </a:r>
                    </a:p>
                  </a:txBody>
                  <a:tcPr marL="6695" marR="6695" marT="6695"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3,068 </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a:t>
                      </a:r>
                    </a:p>
                  </a:txBody>
                  <a:tcPr marL="6695" marR="6695" marT="6695"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-97</a:t>
                      </a:r>
                    </a:p>
                  </a:txBody>
                  <a:tcPr marL="6695" marR="6695" marT="6695" marB="0" anchor="ctr">
                    <a:lnL>
                      <a:noFill/>
                    </a:lnL>
                    <a:lnR>
                      <a:noFill/>
                    </a:lnR>
                    <a:lnT>
                      <a:noFill/>
                    </a:lnT>
                    <a:lnB>
                      <a:noFill/>
                    </a:lnB>
                  </a:tcPr>
                </a:tc>
                <a:extLst>
                  <a:ext uri="{0D108BD9-81ED-4DB2-BD59-A6C34878D82A}">
                    <a16:rowId xmlns:a16="http://schemas.microsoft.com/office/drawing/2014/main" val="2946877362"/>
                  </a:ext>
                </a:extLst>
              </a:tr>
              <a:tr h="232336">
                <a:tc>
                  <a:txBody>
                    <a:bodyPr/>
                    <a:lstStyle/>
                    <a:p>
                      <a:pPr algn="l" fontAlgn="ctr"/>
                      <a:r>
                        <a:rPr lang="es-CO" sz="1200" b="0" i="0" u="none" strike="noStrike">
                          <a:effectLst/>
                          <a:latin typeface="Calibri" panose="020F0502020204030204" pitchFamily="34" charset="0"/>
                        </a:rPr>
                        <a:t>Impactos por Transición</a:t>
                      </a: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6695" marR="6695" marT="669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6576257"/>
                  </a:ext>
                </a:extLst>
              </a:tr>
              <a:tr h="232336">
                <a:tc>
                  <a:txBody>
                    <a:bodyPr/>
                    <a:lstStyle/>
                    <a:p>
                      <a:pPr algn="l" fontAlgn="ctr"/>
                      <a:r>
                        <a:rPr lang="es-CO" sz="1200" b="1" i="0" u="none" strike="noStrike">
                          <a:effectLst/>
                          <a:latin typeface="Calibri" panose="020F0502020204030204" pitchFamily="34" charset="0"/>
                        </a:rPr>
                        <a:t>TOTAL PATRIMONIO</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21,063</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19,745</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20,967</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0</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94058055"/>
                  </a:ext>
                </a:extLst>
              </a:tr>
              <a:tr h="196376">
                <a:tc>
                  <a:txBody>
                    <a:bodyPr/>
                    <a:lstStyle/>
                    <a:p>
                      <a:pPr algn="l"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6695" marR="6695" marT="6695"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051706"/>
                  </a:ext>
                </a:extLst>
              </a:tr>
              <a:tr h="232336">
                <a:tc>
                  <a:txBody>
                    <a:bodyPr/>
                    <a:lstStyle/>
                    <a:p>
                      <a:pPr algn="l" fontAlgn="ctr"/>
                      <a:r>
                        <a:rPr lang="es-CO" sz="1200" b="1" i="0" u="none" strike="noStrike">
                          <a:effectLst/>
                          <a:latin typeface="Calibri" panose="020F0502020204030204" pitchFamily="34" charset="0"/>
                        </a:rPr>
                        <a:t>TOTAL PASIVO Y PATRIMONIO</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32,467</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32,939</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6695" marR="6695" marT="6695"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-4</a:t>
                      </a:r>
                    </a:p>
                  </a:txBody>
                  <a:tcPr marL="6695" marR="6695" marT="6695"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25543694"/>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86D2C9ED-9E91-4915-B3CA-938A547D369D}"/>
              </a:ext>
            </a:extLst>
          </p:cNvPr>
          <p:cNvSpPr/>
          <p:nvPr/>
        </p:nvSpPr>
        <p:spPr>
          <a:xfrm>
            <a:off x="3271838" y="2573338"/>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0" name="Botón de acción: ir hacia delante o siguiente 9">
            <a:hlinkClick r:id="rId5" action="ppaction://hlinksldjump" highlightClick="1"/>
            <a:extLst>
              <a:ext uri="{FF2B5EF4-FFF2-40B4-BE49-F238E27FC236}">
                <a16:creationId xmlns:a16="http://schemas.microsoft.com/office/drawing/2014/main" id="{A0A57A23-DDB4-433A-BAB4-029987C401C5}"/>
              </a:ext>
            </a:extLst>
          </p:cNvPr>
          <p:cNvSpPr/>
          <p:nvPr/>
        </p:nvSpPr>
        <p:spPr>
          <a:xfrm>
            <a:off x="2005013" y="2332038"/>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1B556D5F-8F83-487E-A39B-93CAD4D923D6}"/>
              </a:ext>
            </a:extLst>
          </p:cNvPr>
          <p:cNvSpPr/>
          <p:nvPr/>
        </p:nvSpPr>
        <p:spPr>
          <a:xfrm>
            <a:off x="1557338" y="2801938"/>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1700213" y="302895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9" name="Rectángulo 18">
            <a:extLst>
              <a:ext uri="{FF2B5EF4-FFF2-40B4-BE49-F238E27FC236}">
                <a16:creationId xmlns:a16="http://schemas.microsoft.com/office/drawing/2014/main" id="{A77DF3FD-B57A-4D34-A7DD-E8E1D6FD26E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F7930F6C-A609-4254-A531-93871E695AF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466909B1-1DA1-4BBD-8DE3-417B990D8E0D}"/>
              </a:ext>
            </a:extLst>
          </p:cNvPr>
          <p:cNvSpPr txBox="1">
            <a:spLocks noChangeArrowheads="1"/>
          </p:cNvSpPr>
          <p:nvPr/>
        </p:nvSpPr>
        <p:spPr bwMode="auto">
          <a:xfrm>
            <a:off x="1042988" y="471488"/>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eaLnBrk="1" hangingPunct="1">
              <a:lnSpc>
                <a:spcPct val="90000"/>
              </a:lnSpc>
            </a:pPr>
            <a:r>
              <a:rPr lang="es-CO" altLang="es-CO" sz="1200"/>
              <a:t> </a:t>
            </a:r>
            <a:r>
              <a:rPr lang="es-CO" altLang="es-CO" sz="1200">
                <a:solidFill>
                  <a:srgbClr val="0070C0"/>
                </a:solidFill>
                <a:ea typeface="Lato Regular"/>
                <a:cs typeface="Lato Regular"/>
              </a:rPr>
              <a:t>ESTADO DE RESULTADO INTEGRAL INDIVIDUAL</a:t>
            </a:r>
          </a:p>
          <a:p>
            <a:pPr algn="ctr" defTabSz="914400" eaLnBrk="1" hangingPunct="1">
              <a:lnSpc>
                <a:spcPct val="90000"/>
              </a:lnSpc>
            </a:pPr>
            <a:r>
              <a:rPr lang="es-CO" altLang="es-CO" sz="600">
                <a:solidFill>
                  <a:srgbClr val="0070C0"/>
                </a:solidFill>
                <a:ea typeface="Lato Regular"/>
                <a:cs typeface="Lato Regular"/>
              </a:rPr>
              <a:t>DEL 1° AL 29  DE  FEBRERO DE 2020 Y DEL 1° AL 28 DE FEBRERO DE 2019</a:t>
            </a:r>
          </a:p>
          <a:p>
            <a:pPr algn="ctr" defTabSz="914400" eaLnBrk="1" hangingPunct="1">
              <a:lnSpc>
                <a:spcPct val="90000"/>
              </a:lnSpc>
            </a:pPr>
            <a:r>
              <a:rPr lang="es-CO" altLang="es-CO" sz="600">
                <a:solidFill>
                  <a:srgbClr val="0070C0"/>
                </a:solidFill>
                <a:ea typeface="Lato Regular"/>
                <a:cs typeface="Lato Regular"/>
              </a:rPr>
              <a:t>(cifras expresadas en millones de pesos)</a:t>
            </a:r>
          </a:p>
          <a:p>
            <a:pPr defTabSz="914400" eaLnBrk="1" hangingPunct="1">
              <a:lnSpc>
                <a:spcPct val="90000"/>
              </a:lnSpc>
            </a:pPr>
            <a:endParaRPr lang="es-CO" altLang="es-CO" sz="1200">
              <a:solidFill>
                <a:srgbClr val="0070C0"/>
              </a:solidFill>
              <a:ea typeface="Lato Regular"/>
              <a:cs typeface="Lato Regular"/>
            </a:endParaRPr>
          </a:p>
        </p:txBody>
      </p:sp>
      <p:pic>
        <p:nvPicPr>
          <p:cNvPr id="14" name="Imagen 13">
            <a:extLst>
              <a:ext uri="{FF2B5EF4-FFF2-40B4-BE49-F238E27FC236}">
                <a16:creationId xmlns:a16="http://schemas.microsoft.com/office/drawing/2014/main" id="{B513B87B-D9EA-44F9-BDF3-03683C0BF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277813"/>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a16="http://schemas.microsoft.com/office/drawing/2014/main" id="{55EAF23F-B47F-4141-B321-F35E075D2A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298450"/>
            <a:ext cx="311308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a 2">
            <a:extLst>
              <a:ext uri="{FF2B5EF4-FFF2-40B4-BE49-F238E27FC236}">
                <a16:creationId xmlns:a16="http://schemas.microsoft.com/office/drawing/2014/main" id="{4985991A-50AA-4986-94E7-D6C47838FE7E}"/>
              </a:ext>
            </a:extLst>
          </p:cNvPr>
          <p:cNvGraphicFramePr>
            <a:graphicFrameLocks noGrp="1"/>
          </p:cNvGraphicFramePr>
          <p:nvPr/>
        </p:nvGraphicFramePr>
        <p:xfrm>
          <a:off x="576263" y="1271588"/>
          <a:ext cx="8016888" cy="4694368"/>
        </p:xfrm>
        <a:graphic>
          <a:graphicData uri="http://schemas.openxmlformats.org/drawingml/2006/table">
            <a:tbl>
              <a:tblPr/>
              <a:tblGrid>
                <a:gridCol w="3154071">
                  <a:extLst>
                    <a:ext uri="{9D8B030D-6E8A-4147-A177-3AD203B41FA5}">
                      <a16:colId xmlns:a16="http://schemas.microsoft.com/office/drawing/2014/main" val="1353827125"/>
                    </a:ext>
                  </a:extLst>
                </a:gridCol>
                <a:gridCol w="39417">
                  <a:extLst>
                    <a:ext uri="{9D8B030D-6E8A-4147-A177-3AD203B41FA5}">
                      <a16:colId xmlns:a16="http://schemas.microsoft.com/office/drawing/2014/main" val="1458651737"/>
                    </a:ext>
                  </a:extLst>
                </a:gridCol>
                <a:gridCol w="39417">
                  <a:extLst>
                    <a:ext uri="{9D8B030D-6E8A-4147-A177-3AD203B41FA5}">
                      <a16:colId xmlns:a16="http://schemas.microsoft.com/office/drawing/2014/main" val="1249101169"/>
                    </a:ext>
                  </a:extLst>
                </a:gridCol>
                <a:gridCol w="1058569">
                  <a:extLst>
                    <a:ext uri="{9D8B030D-6E8A-4147-A177-3AD203B41FA5}">
                      <a16:colId xmlns:a16="http://schemas.microsoft.com/office/drawing/2014/main" val="1051321568"/>
                    </a:ext>
                  </a:extLst>
                </a:gridCol>
                <a:gridCol w="39004">
                  <a:extLst>
                    <a:ext uri="{9D8B030D-6E8A-4147-A177-3AD203B41FA5}">
                      <a16:colId xmlns:a16="http://schemas.microsoft.com/office/drawing/2014/main" val="501795622"/>
                    </a:ext>
                  </a:extLst>
                </a:gridCol>
                <a:gridCol w="1070498">
                  <a:extLst>
                    <a:ext uri="{9D8B030D-6E8A-4147-A177-3AD203B41FA5}">
                      <a16:colId xmlns:a16="http://schemas.microsoft.com/office/drawing/2014/main" val="4062345294"/>
                    </a:ext>
                  </a:extLst>
                </a:gridCol>
                <a:gridCol w="39004">
                  <a:extLst>
                    <a:ext uri="{9D8B030D-6E8A-4147-A177-3AD203B41FA5}">
                      <a16:colId xmlns:a16="http://schemas.microsoft.com/office/drawing/2014/main" val="360904070"/>
                    </a:ext>
                  </a:extLst>
                </a:gridCol>
                <a:gridCol w="930549">
                  <a:extLst>
                    <a:ext uri="{9D8B030D-6E8A-4147-A177-3AD203B41FA5}">
                      <a16:colId xmlns:a16="http://schemas.microsoft.com/office/drawing/2014/main" val="2079280454"/>
                    </a:ext>
                  </a:extLst>
                </a:gridCol>
                <a:gridCol w="39004">
                  <a:extLst>
                    <a:ext uri="{9D8B030D-6E8A-4147-A177-3AD203B41FA5}">
                      <a16:colId xmlns:a16="http://schemas.microsoft.com/office/drawing/2014/main" val="3239504827"/>
                    </a:ext>
                  </a:extLst>
                </a:gridCol>
                <a:gridCol w="792894">
                  <a:extLst>
                    <a:ext uri="{9D8B030D-6E8A-4147-A177-3AD203B41FA5}">
                      <a16:colId xmlns:a16="http://schemas.microsoft.com/office/drawing/2014/main" val="4011650885"/>
                    </a:ext>
                  </a:extLst>
                </a:gridCol>
                <a:gridCol w="39004">
                  <a:extLst>
                    <a:ext uri="{9D8B030D-6E8A-4147-A177-3AD203B41FA5}">
                      <a16:colId xmlns:a16="http://schemas.microsoft.com/office/drawing/2014/main" val="4140030010"/>
                    </a:ext>
                  </a:extLst>
                </a:gridCol>
                <a:gridCol w="775457">
                  <a:extLst>
                    <a:ext uri="{9D8B030D-6E8A-4147-A177-3AD203B41FA5}">
                      <a16:colId xmlns:a16="http://schemas.microsoft.com/office/drawing/2014/main" val="2917554568"/>
                    </a:ext>
                  </a:extLst>
                </a:gridCol>
              </a:tblGrid>
              <a:tr h="555394">
                <a:tc>
                  <a:txBody>
                    <a:bodyPr/>
                    <a:lstStyle/>
                    <a:p>
                      <a:pPr algn="l"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29-Febrero-2020</a:t>
                      </a:r>
                    </a:p>
                  </a:txBody>
                  <a:tcPr marL="6802" marR="6802"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6802" marR="6802"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28-Febrero-2019</a:t>
                      </a:r>
                    </a:p>
                  </a:txBody>
                  <a:tcPr marL="6802" marR="6802"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6802" marR="6802"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6802" marR="6802"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6802" marR="6802"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Febrero 2020 - 2019</a:t>
                      </a:r>
                    </a:p>
                  </a:txBody>
                  <a:tcPr marL="6802" marR="6802"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6802" marR="6802" marT="680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Feb - Dic 2020-2019</a:t>
                      </a:r>
                    </a:p>
                  </a:txBody>
                  <a:tcPr marL="6802" marR="6802" marT="680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018665965"/>
                  </a:ext>
                </a:extLst>
              </a:tr>
              <a:tr h="189666">
                <a:tc>
                  <a:txBody>
                    <a:bodyPr/>
                    <a:lstStyle/>
                    <a:p>
                      <a:pPr algn="l"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6802" marR="6802" marT="680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6802" marR="6802" marT="6802"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6802" marR="6802" marT="680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22791352"/>
                  </a:ext>
                </a:extLst>
              </a:tr>
              <a:tr h="227894">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7,676</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8,035</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48,813</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-84</a:t>
                      </a:r>
                    </a:p>
                  </a:txBody>
                  <a:tcPr marL="6802" marR="6802" marT="6802" marB="0" anchor="b">
                    <a:lnL>
                      <a:noFill/>
                    </a:lnL>
                    <a:lnR>
                      <a:noFill/>
                    </a:lnR>
                    <a:lnT>
                      <a:noFill/>
                    </a:lnT>
                    <a:lnB>
                      <a:noFill/>
                    </a:lnB>
                  </a:tcPr>
                </a:tc>
                <a:extLst>
                  <a:ext uri="{0D108BD9-81ED-4DB2-BD59-A6C34878D82A}">
                    <a16:rowId xmlns:a16="http://schemas.microsoft.com/office/drawing/2014/main" val="3543147224"/>
                  </a:ext>
                </a:extLst>
              </a:tr>
              <a:tr h="227894">
                <a:tc>
                  <a:txBody>
                    <a:bodyPr/>
                    <a:lstStyle/>
                    <a:p>
                      <a:pPr algn="l" fontAlgn="b"/>
                      <a:r>
                        <a:rPr lang="es-CO" sz="1200" b="0" i="0" u="none" strike="noStrike">
                          <a:solidFill>
                            <a:srgbClr val="000000"/>
                          </a:solidFill>
                          <a:effectLst/>
                          <a:latin typeface="Calibri" panose="020F0502020204030204" pitchFamily="34" charset="0"/>
                        </a:rPr>
                        <a:t>FINANCIEROS</a:t>
                      </a: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176</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6802" marR="6802" marT="6802" marB="0" anchor="b">
                    <a:lnL>
                      <a:noFill/>
                    </a:lnL>
                    <a:lnR>
                      <a:noFill/>
                    </a:lnR>
                    <a:lnT>
                      <a:noFill/>
                    </a:lnT>
                    <a:lnB>
                      <a:noFill/>
                    </a:lnB>
                  </a:tcPr>
                </a:tc>
                <a:extLst>
                  <a:ext uri="{0D108BD9-81ED-4DB2-BD59-A6C34878D82A}">
                    <a16:rowId xmlns:a16="http://schemas.microsoft.com/office/drawing/2014/main" val="117992528"/>
                  </a:ext>
                </a:extLst>
              </a:tr>
              <a:tr h="227894">
                <a:tc>
                  <a:txBody>
                    <a:bodyPr/>
                    <a:lstStyle/>
                    <a:p>
                      <a:pPr algn="l" fontAlgn="b"/>
                      <a:r>
                        <a:rPr lang="es-CO" sz="1200" b="0" i="0" u="none" strike="noStrike">
                          <a:solidFill>
                            <a:srgbClr val="000000"/>
                          </a:solidFill>
                          <a:effectLst/>
                          <a:latin typeface="Calibri" panose="020F0502020204030204" pitchFamily="34" charset="0"/>
                        </a:rPr>
                        <a:t>SUBVENCIONES</a:t>
                      </a: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6802" marR="6802" marT="6802" marB="0" anchor="b">
                    <a:lnL>
                      <a:noFill/>
                    </a:lnL>
                    <a:lnR>
                      <a:noFill/>
                    </a:lnR>
                    <a:lnT>
                      <a:noFill/>
                    </a:lnT>
                    <a:lnB>
                      <a:noFill/>
                    </a:lnB>
                  </a:tcPr>
                </a:tc>
                <a:extLst>
                  <a:ext uri="{0D108BD9-81ED-4DB2-BD59-A6C34878D82A}">
                    <a16:rowId xmlns:a16="http://schemas.microsoft.com/office/drawing/2014/main" val="579825730"/>
                  </a:ext>
                </a:extLst>
              </a:tr>
              <a:tr h="227894">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471112"/>
                  </a:ext>
                </a:extLst>
              </a:tr>
              <a:tr h="227894">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7,739</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8,062</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49,093</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-84</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54469858"/>
                  </a:ext>
                </a:extLst>
              </a:tr>
              <a:tr h="189666">
                <a:tc>
                  <a:txBody>
                    <a:bodyPr/>
                    <a:lstStyle/>
                    <a:p>
                      <a:pPr algn="l"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4249925"/>
                  </a:ext>
                </a:extLst>
              </a:tr>
              <a:tr h="189666">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extLst>
                  <a:ext uri="{0D108BD9-81ED-4DB2-BD59-A6C34878D82A}">
                    <a16:rowId xmlns:a16="http://schemas.microsoft.com/office/drawing/2014/main" val="1456276679"/>
                  </a:ext>
                </a:extLst>
              </a:tr>
              <a:tr h="227894">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02037"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4,543</a:t>
                      </a:r>
                    </a:p>
                  </a:txBody>
                  <a:tcPr marL="6802" marR="6802"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4,088</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-83</a:t>
                      </a:r>
                    </a:p>
                  </a:txBody>
                  <a:tcPr marL="6802" marR="6802" marT="6802" marB="0" anchor="b">
                    <a:lnL>
                      <a:noFill/>
                    </a:lnL>
                    <a:lnR>
                      <a:noFill/>
                    </a:lnR>
                    <a:lnT>
                      <a:noFill/>
                    </a:lnT>
                    <a:lnB>
                      <a:noFill/>
                    </a:lnB>
                  </a:tcPr>
                </a:tc>
                <a:extLst>
                  <a:ext uri="{0D108BD9-81ED-4DB2-BD59-A6C34878D82A}">
                    <a16:rowId xmlns:a16="http://schemas.microsoft.com/office/drawing/2014/main" val="724512383"/>
                  </a:ext>
                </a:extLst>
              </a:tr>
              <a:tr h="227894">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2037"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2,300</a:t>
                      </a:r>
                    </a:p>
                  </a:txBody>
                  <a:tcPr marL="6802" marR="6802"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1,780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a:t>
                      </a:r>
                    </a:p>
                  </a:txBody>
                  <a:tcPr marL="6802" marR="6802" marT="6802" marB="0" anchor="b">
                    <a:lnL>
                      <a:noFill/>
                    </a:lnL>
                    <a:lnR>
                      <a:noFill/>
                    </a:lnR>
                    <a:lnT>
                      <a:noFill/>
                    </a:lnT>
                    <a:lnB>
                      <a:noFill/>
                    </a:lnB>
                  </a:tcPr>
                </a:tc>
                <a:extLst>
                  <a:ext uri="{0D108BD9-81ED-4DB2-BD59-A6C34878D82A}">
                    <a16:rowId xmlns:a16="http://schemas.microsoft.com/office/drawing/2014/main" val="445378869"/>
                  </a:ext>
                </a:extLst>
              </a:tr>
              <a:tr h="227894">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2037"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42</a:t>
                      </a:r>
                    </a:p>
                  </a:txBody>
                  <a:tcPr marL="6802" marR="6802"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-87</a:t>
                      </a:r>
                    </a:p>
                  </a:txBody>
                  <a:tcPr marL="6802" marR="6802" marT="6802" marB="0" anchor="b">
                    <a:lnL>
                      <a:noFill/>
                    </a:lnL>
                    <a:lnR>
                      <a:noFill/>
                    </a:lnR>
                    <a:lnT>
                      <a:noFill/>
                    </a:lnT>
                    <a:lnB>
                      <a:noFill/>
                    </a:lnB>
                  </a:tcPr>
                </a:tc>
                <a:extLst>
                  <a:ext uri="{0D108BD9-81ED-4DB2-BD59-A6C34878D82A}">
                    <a16:rowId xmlns:a16="http://schemas.microsoft.com/office/drawing/2014/main" val="3525050602"/>
                  </a:ext>
                </a:extLst>
              </a:tr>
              <a:tr h="227894">
                <a:tc>
                  <a:txBody>
                    <a:bodyPr/>
                    <a:lstStyle/>
                    <a:p>
                      <a:pPr algn="l" fontAlgn="b"/>
                      <a:r>
                        <a:rPr lang="es-CO" sz="1200" b="0" i="0" u="none" strike="noStrike" dirty="0">
                          <a:solidFill>
                            <a:srgbClr val="000000"/>
                          </a:solidFill>
                          <a:effectLst/>
                          <a:latin typeface="Calibri" panose="020F0502020204030204" pitchFamily="34" charset="0"/>
                        </a:rPr>
                        <a:t>GASTOS DE OPERACIÓN</a:t>
                      </a:r>
                    </a:p>
                  </a:txBody>
                  <a:tcPr marL="102037"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355</a:t>
                      </a:r>
                    </a:p>
                  </a:txBody>
                  <a:tcPr marL="6802" marR="6802"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446</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a:t>
                      </a:r>
                    </a:p>
                  </a:txBody>
                  <a:tcPr marL="6802" marR="6802" marT="6802" marB="0" anchor="b">
                    <a:lnL>
                      <a:noFill/>
                    </a:lnL>
                    <a:lnR>
                      <a:noFill/>
                    </a:lnR>
                    <a:lnT>
                      <a:noFill/>
                    </a:lnT>
                    <a:lnB>
                      <a:noFill/>
                    </a:lnB>
                  </a:tcPr>
                </a:tc>
                <a:extLst>
                  <a:ext uri="{0D108BD9-81ED-4DB2-BD59-A6C34878D82A}">
                    <a16:rowId xmlns:a16="http://schemas.microsoft.com/office/drawing/2014/main" val="4264387241"/>
                  </a:ext>
                </a:extLst>
              </a:tr>
              <a:tr h="227894">
                <a:tc>
                  <a:txBody>
                    <a:bodyPr/>
                    <a:lstStyle/>
                    <a:p>
                      <a:pPr algn="l" fontAlgn="b"/>
                      <a:r>
                        <a:rPr lang="es-CO" sz="1200" b="0" i="0" u="none" strike="noStrike" dirty="0">
                          <a:solidFill>
                            <a:srgbClr val="000000"/>
                          </a:solidFill>
                          <a:effectLst/>
                          <a:latin typeface="Calibri" panose="020F0502020204030204" pitchFamily="34" charset="0"/>
                        </a:rPr>
                        <a:t>DETERIORO, DEPRECIACION, AMORTIZACION</a:t>
                      </a:r>
                    </a:p>
                  </a:txBody>
                  <a:tcPr marL="102037"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61</a:t>
                      </a:r>
                    </a:p>
                  </a:txBody>
                  <a:tcPr marL="6802" marR="6802" marT="680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a:t>
                      </a:r>
                    </a:p>
                  </a:txBody>
                  <a:tcPr marL="6802" marR="6802" marT="680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-89</a:t>
                      </a:r>
                    </a:p>
                  </a:txBody>
                  <a:tcPr marL="6802" marR="6802" marT="6802" marB="0" anchor="b">
                    <a:lnL>
                      <a:noFill/>
                    </a:lnL>
                    <a:lnR>
                      <a:noFill/>
                    </a:lnR>
                    <a:lnT>
                      <a:noFill/>
                    </a:lnT>
                    <a:lnB>
                      <a:noFill/>
                    </a:lnB>
                  </a:tcPr>
                </a:tc>
                <a:extLst>
                  <a:ext uri="{0D108BD9-81ED-4DB2-BD59-A6C34878D82A}">
                    <a16:rowId xmlns:a16="http://schemas.microsoft.com/office/drawing/2014/main" val="2446529140"/>
                  </a:ext>
                </a:extLst>
              </a:tr>
              <a:tr h="227894">
                <a:tc>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02037"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241</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202</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-86</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188192"/>
                  </a:ext>
                </a:extLst>
              </a:tr>
              <a:tr h="227894">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7,542</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6,606</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14</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-84</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05320317"/>
                  </a:ext>
                </a:extLst>
              </a:tr>
              <a:tr h="189666">
                <a:tc>
                  <a:txBody>
                    <a:bodyPr/>
                    <a:lstStyle/>
                    <a:p>
                      <a:pPr algn="l" fontAlgn="b"/>
                      <a:endParaRPr lang="es-CO" sz="1200" b="1"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45542615"/>
                  </a:ext>
                </a:extLst>
              </a:tr>
              <a:tr h="227894">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197</a:t>
                      </a:r>
                    </a:p>
                  </a:txBody>
                  <a:tcPr marL="6802" marR="6802"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1,456</a:t>
                      </a:r>
                    </a:p>
                  </a:txBody>
                  <a:tcPr marL="6802" marR="6802"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6802" marR="6802"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-86</a:t>
                      </a:r>
                    </a:p>
                  </a:txBody>
                  <a:tcPr marL="6802" marR="6802" marT="6802"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-94</a:t>
                      </a:r>
                    </a:p>
                  </a:txBody>
                  <a:tcPr marL="6802" marR="6802" marT="6802" marB="0" anchor="b">
                    <a:lnL>
                      <a:noFill/>
                    </a:lnL>
                    <a:lnR>
                      <a:noFill/>
                    </a:lnR>
                    <a:lnT>
                      <a:noFill/>
                    </a:lnT>
                    <a:lnB>
                      <a:noFill/>
                    </a:lnB>
                    <a:solidFill>
                      <a:srgbClr val="DBDBDB"/>
                    </a:solidFill>
                  </a:tcPr>
                </a:tc>
                <a:extLst>
                  <a:ext uri="{0D108BD9-81ED-4DB2-BD59-A6C34878D82A}">
                    <a16:rowId xmlns:a16="http://schemas.microsoft.com/office/drawing/2014/main" val="1244656519"/>
                  </a:ext>
                </a:extLst>
              </a:tr>
              <a:tr h="189666">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2037"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174</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6802" marR="6802" marT="680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6802" marR="6802" marT="680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7960849"/>
                  </a:ext>
                </a:extLst>
              </a:tr>
              <a:tr h="227894">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98</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1,420</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-93</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6802" marR="6802" marT="6802"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-97</a:t>
                      </a:r>
                    </a:p>
                  </a:txBody>
                  <a:tcPr marL="6802" marR="6802" marT="680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49054564"/>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2124075" y="3629025"/>
            <a:ext cx="233363"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33515E80-29A4-4E6F-926C-75C64A956359}"/>
              </a:ext>
            </a:extLst>
          </p:cNvPr>
          <p:cNvSpPr/>
          <p:nvPr/>
        </p:nvSpPr>
        <p:spPr>
          <a:xfrm>
            <a:off x="1971675" y="3851275"/>
            <a:ext cx="231775"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2" name="Botón de acción: ir hacia delante o siguiente 21">
            <a:hlinkClick r:id="rId6" action="ppaction://hlinksldjump" highlightClick="1"/>
            <a:extLst>
              <a:ext uri="{FF2B5EF4-FFF2-40B4-BE49-F238E27FC236}">
                <a16:creationId xmlns:a16="http://schemas.microsoft.com/office/drawing/2014/main" id="{B710B5F8-C171-426F-A441-4EDCF92F5EA5}"/>
              </a:ext>
            </a:extLst>
          </p:cNvPr>
          <p:cNvSpPr/>
          <p:nvPr/>
        </p:nvSpPr>
        <p:spPr>
          <a:xfrm>
            <a:off x="2201863" y="4300538"/>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3497263" y="4535488"/>
            <a:ext cx="233362"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4" name="Botón de acción: ir hacia delante o siguiente 23">
            <a:hlinkClick r:id="rId7" action="ppaction://hlinksldjump" highlightClick="1"/>
            <a:extLst>
              <a:ext uri="{FF2B5EF4-FFF2-40B4-BE49-F238E27FC236}">
                <a16:creationId xmlns:a16="http://schemas.microsoft.com/office/drawing/2014/main" id="{3D6F6483-8BDA-4515-AF7A-9F411F33C362}"/>
              </a:ext>
            </a:extLst>
          </p:cNvPr>
          <p:cNvSpPr/>
          <p:nvPr/>
        </p:nvSpPr>
        <p:spPr>
          <a:xfrm>
            <a:off x="3725863" y="4775200"/>
            <a:ext cx="233362"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Rectángulo 12">
            <a:extLst>
              <a:ext uri="{FF2B5EF4-FFF2-40B4-BE49-F238E27FC236}">
                <a16:creationId xmlns:a16="http://schemas.microsoft.com/office/drawing/2014/main" id="{2397372E-849F-43E1-A7A6-02B547F279FC}"/>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28CE403F-1E0C-4EC5-8150-43FF6A7D43C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2. PORTAFOLIO</a:t>
            </a:r>
          </a:p>
          <a:p>
            <a:pPr algn="ctr"/>
            <a:r>
              <a:rPr lang="es-CO" sz="4000" dirty="0">
                <a:solidFill>
                  <a:srgbClr val="000A8B"/>
                </a:solidFill>
              </a:rPr>
              <a:t> A 29 DE FEBRERO DE 2020</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08357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FEBRERO 2020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573845" y="253723"/>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6" name="CuadroTexto 15">
            <a:extLst>
              <a:ext uri="{FF2B5EF4-FFF2-40B4-BE49-F238E27FC236}">
                <a16:creationId xmlns:a16="http://schemas.microsoft.com/office/drawing/2014/main" id="{820ED2FB-A312-491F-B66E-5DC3E6737FD2}"/>
              </a:ext>
            </a:extLst>
          </p:cNvPr>
          <p:cNvSpPr txBox="1"/>
          <p:nvPr/>
        </p:nvSpPr>
        <p:spPr>
          <a:xfrm>
            <a:off x="6946085" y="1362773"/>
            <a:ext cx="2116394" cy="276999"/>
          </a:xfrm>
          <a:prstGeom prst="rect">
            <a:avLst/>
          </a:prstGeom>
          <a:noFill/>
        </p:spPr>
        <p:txBody>
          <a:bodyPr wrap="square" rtlCol="0">
            <a:spAutoFit/>
          </a:bodyPr>
          <a:lstStyle/>
          <a:p>
            <a:r>
              <a:rPr lang="es-CO" sz="1200" dirty="0"/>
              <a:t>Cifras en Millones de Pesos</a:t>
            </a:r>
          </a:p>
        </p:txBody>
      </p:sp>
      <p:graphicFrame>
        <p:nvGraphicFramePr>
          <p:cNvPr id="15" name="Gráfico 14">
            <a:extLst>
              <a:ext uri="{FF2B5EF4-FFF2-40B4-BE49-F238E27FC236}">
                <a16:creationId xmlns:a16="http://schemas.microsoft.com/office/drawing/2014/main" id="{730647C7-689C-432D-BCF6-9D9E3AA87C03}"/>
              </a:ext>
            </a:extLst>
          </p:cNvPr>
          <p:cNvGraphicFramePr>
            <a:graphicFrameLocks/>
          </p:cNvGraphicFramePr>
          <p:nvPr/>
        </p:nvGraphicFramePr>
        <p:xfrm>
          <a:off x="1283516" y="3796548"/>
          <a:ext cx="6300131" cy="26770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Objeto 5">
            <a:extLst>
              <a:ext uri="{FF2B5EF4-FFF2-40B4-BE49-F238E27FC236}">
                <a16:creationId xmlns:a16="http://schemas.microsoft.com/office/drawing/2014/main" id="{878EFB4C-7337-43FC-959B-C84B8292896C}"/>
              </a:ext>
            </a:extLst>
          </p:cNvPr>
          <p:cNvGraphicFramePr>
            <a:graphicFrameLocks noChangeAspect="1"/>
          </p:cNvGraphicFramePr>
          <p:nvPr>
            <p:extLst>
              <p:ext uri="{D42A27DB-BD31-4B8C-83A1-F6EECF244321}">
                <p14:modId xmlns:p14="http://schemas.microsoft.com/office/powerpoint/2010/main" val="650338849"/>
              </p:ext>
            </p:extLst>
          </p:nvPr>
        </p:nvGraphicFramePr>
        <p:xfrm>
          <a:off x="766456" y="1560872"/>
          <a:ext cx="8012419" cy="2188902"/>
        </p:xfrm>
        <a:graphic>
          <a:graphicData uri="http://schemas.openxmlformats.org/presentationml/2006/ole">
            <mc:AlternateContent xmlns:mc="http://schemas.openxmlformats.org/markup-compatibility/2006">
              <mc:Choice xmlns:v="urn:schemas-microsoft-com:vml" Requires="v">
                <p:oleObj spid="_x0000_s1056" name="Worksheet" r:id="rId6" imgW="7334205" imgH="2314754" progId="Excel.Sheet.12">
                  <p:embed/>
                </p:oleObj>
              </mc:Choice>
              <mc:Fallback>
                <p:oleObj name="Worksheet" r:id="rId6" imgW="7334205" imgH="2314754" progId="Excel.Sheet.12">
                  <p:embed/>
                  <p:pic>
                    <p:nvPicPr>
                      <p:cNvPr id="6" name="Objeto 5">
                        <a:extLst>
                          <a:ext uri="{FF2B5EF4-FFF2-40B4-BE49-F238E27FC236}">
                            <a16:creationId xmlns:a16="http://schemas.microsoft.com/office/drawing/2014/main" id="{878EFB4C-7337-43FC-959B-C84B8292896C}"/>
                          </a:ext>
                        </a:extLst>
                      </p:cNvPr>
                      <p:cNvPicPr/>
                      <p:nvPr/>
                    </p:nvPicPr>
                    <p:blipFill>
                      <a:blip r:embed="rId7"/>
                      <a:stretch>
                        <a:fillRect/>
                      </a:stretch>
                    </p:blipFill>
                    <p:spPr>
                      <a:xfrm>
                        <a:off x="766456" y="1560872"/>
                        <a:ext cx="8012419" cy="2188902"/>
                      </a:xfrm>
                      <a:prstGeom prst="rect">
                        <a:avLst/>
                      </a:prstGeom>
                    </p:spPr>
                  </p:pic>
                </p:oleObj>
              </mc:Fallback>
            </mc:AlternateContent>
          </a:graphicData>
        </a:graphic>
      </p:graphicFrame>
    </p:spTree>
    <p:extLst>
      <p:ext uri="{BB962C8B-B14F-4D97-AF65-F5344CB8AC3E}">
        <p14:creationId xmlns:p14="http://schemas.microsoft.com/office/powerpoint/2010/main" val="1589296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FEBRERO 2020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573845" y="253723"/>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6" name="CuadroTexto 15">
            <a:extLst>
              <a:ext uri="{FF2B5EF4-FFF2-40B4-BE49-F238E27FC236}">
                <a16:creationId xmlns:a16="http://schemas.microsoft.com/office/drawing/2014/main" id="{820ED2FB-A312-491F-B66E-5DC3E6737FD2}"/>
              </a:ext>
            </a:extLst>
          </p:cNvPr>
          <p:cNvSpPr txBox="1"/>
          <p:nvPr/>
        </p:nvSpPr>
        <p:spPr>
          <a:xfrm>
            <a:off x="6946085" y="1362773"/>
            <a:ext cx="2116394" cy="276999"/>
          </a:xfrm>
          <a:prstGeom prst="rect">
            <a:avLst/>
          </a:prstGeom>
          <a:noFill/>
        </p:spPr>
        <p:txBody>
          <a:bodyPr wrap="square" rtlCol="0">
            <a:spAutoFit/>
          </a:bodyPr>
          <a:lstStyle/>
          <a:p>
            <a:r>
              <a:rPr lang="es-CO" sz="1200" dirty="0"/>
              <a:t>Cifras en Millones de Pesos</a:t>
            </a:r>
          </a:p>
        </p:txBody>
      </p:sp>
      <p:graphicFrame>
        <p:nvGraphicFramePr>
          <p:cNvPr id="12" name="Gráfico 11">
            <a:extLst>
              <a:ext uri="{FF2B5EF4-FFF2-40B4-BE49-F238E27FC236}">
                <a16:creationId xmlns:a16="http://schemas.microsoft.com/office/drawing/2014/main" id="{2AD35251-8C47-4489-A480-5187A146B45C}"/>
              </a:ext>
            </a:extLst>
          </p:cNvPr>
          <p:cNvGraphicFramePr>
            <a:graphicFrameLocks/>
          </p:cNvGraphicFramePr>
          <p:nvPr/>
        </p:nvGraphicFramePr>
        <p:xfrm>
          <a:off x="861390" y="1673355"/>
          <a:ext cx="7751667" cy="301800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Objeto 4">
            <a:extLst>
              <a:ext uri="{FF2B5EF4-FFF2-40B4-BE49-F238E27FC236}">
                <a16:creationId xmlns:a16="http://schemas.microsoft.com/office/drawing/2014/main" id="{FD8ABB21-6691-4D20-A2B1-61AF8F6C12B2}"/>
              </a:ext>
            </a:extLst>
          </p:cNvPr>
          <p:cNvGraphicFramePr>
            <a:graphicFrameLocks noChangeAspect="1"/>
          </p:cNvGraphicFramePr>
          <p:nvPr/>
        </p:nvGraphicFramePr>
        <p:xfrm>
          <a:off x="1007166" y="4576064"/>
          <a:ext cx="7605892" cy="1838325"/>
        </p:xfrm>
        <a:graphic>
          <a:graphicData uri="http://schemas.openxmlformats.org/presentationml/2006/ole">
            <mc:AlternateContent xmlns:mc="http://schemas.openxmlformats.org/markup-compatibility/2006">
              <mc:Choice xmlns:v="urn:schemas-microsoft-com:vml" Requires="v">
                <p:oleObj spid="_x0000_s4123" name="Worksheet" r:id="rId6" imgW="5391157" imgH="1838169" progId="Excel.Sheet.12">
                  <p:embed/>
                </p:oleObj>
              </mc:Choice>
              <mc:Fallback>
                <p:oleObj name="Worksheet" r:id="rId6" imgW="5391157" imgH="1838169" progId="Excel.Sheet.12">
                  <p:embed/>
                  <p:pic>
                    <p:nvPicPr>
                      <p:cNvPr id="5" name="Objeto 4">
                        <a:extLst>
                          <a:ext uri="{FF2B5EF4-FFF2-40B4-BE49-F238E27FC236}">
                            <a16:creationId xmlns:a16="http://schemas.microsoft.com/office/drawing/2014/main" id="{FD8ABB21-6691-4D20-A2B1-61AF8F6C12B2}"/>
                          </a:ext>
                        </a:extLst>
                      </p:cNvPr>
                      <p:cNvPicPr/>
                      <p:nvPr/>
                    </p:nvPicPr>
                    <p:blipFill>
                      <a:blip r:embed="rId7"/>
                      <a:stretch>
                        <a:fillRect/>
                      </a:stretch>
                    </p:blipFill>
                    <p:spPr>
                      <a:xfrm>
                        <a:off x="1007166" y="4576064"/>
                        <a:ext cx="7605892" cy="1838325"/>
                      </a:xfrm>
                      <a:prstGeom prst="rect">
                        <a:avLst/>
                      </a:prstGeom>
                    </p:spPr>
                  </p:pic>
                </p:oleObj>
              </mc:Fallback>
            </mc:AlternateContent>
          </a:graphicData>
        </a:graphic>
      </p:graphicFrame>
    </p:spTree>
    <p:extLst>
      <p:ext uri="{BB962C8B-B14F-4D97-AF65-F5344CB8AC3E}">
        <p14:creationId xmlns:p14="http://schemas.microsoft.com/office/powerpoint/2010/main" val="257018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190352" y="1045268"/>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FEBRERO 2020</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8890" y="2972105"/>
            <a:ext cx="2833589" cy="2136565"/>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742742" y="2067613"/>
            <a:ext cx="6010116" cy="646331"/>
          </a:xfrm>
          <a:prstGeom prst="rect">
            <a:avLst/>
          </a:prstGeom>
          <a:noFill/>
        </p:spPr>
        <p:txBody>
          <a:bodyPr wrap="square" rtlCol="0">
            <a:spAutoFit/>
          </a:bodyPr>
          <a:lstStyle/>
          <a:p>
            <a:r>
              <a:rPr lang="es-CO" b="1" dirty="0">
                <a:solidFill>
                  <a:srgbClr val="000A8B"/>
                </a:solidFill>
              </a:rPr>
              <a:t>Valoración Portafolio Extinto</a:t>
            </a:r>
          </a:p>
          <a:p>
            <a:pPr marL="285750" indent="-285750">
              <a:buFont typeface="Arial" panose="020B0604020202020204" pitchFamily="34" charset="0"/>
              <a:buChar char="•"/>
            </a:pPr>
            <a:r>
              <a:rPr lang="es-CO" dirty="0"/>
              <a:t>Los TES se valoraron en $27,519,221 (0,64%)</a:t>
            </a:r>
          </a:p>
        </p:txBody>
      </p:sp>
      <p:sp>
        <p:nvSpPr>
          <p:cNvPr id="3" name="Rectángulo 2">
            <a:extLst>
              <a:ext uri="{FF2B5EF4-FFF2-40B4-BE49-F238E27FC236}">
                <a16:creationId xmlns:a16="http://schemas.microsoft.com/office/drawing/2014/main" id="{009D557F-B161-445F-AB0C-693AAEB6BCA6}"/>
              </a:ext>
            </a:extLst>
          </p:cNvPr>
          <p:cNvSpPr/>
          <p:nvPr/>
        </p:nvSpPr>
        <p:spPr>
          <a:xfrm>
            <a:off x="742742" y="3565256"/>
            <a:ext cx="2138534" cy="369332"/>
          </a:xfrm>
          <a:prstGeom prst="rect">
            <a:avLst/>
          </a:prstGeom>
        </p:spPr>
        <p:txBody>
          <a:bodyPr wrap="none">
            <a:spAutoFit/>
          </a:bodyPr>
          <a:lstStyle/>
          <a:p>
            <a:r>
              <a:rPr lang="es-CO" b="1" dirty="0">
                <a:solidFill>
                  <a:srgbClr val="000A8B"/>
                </a:solidFill>
              </a:rPr>
              <a:t>Valoración Acciones </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552720" y="4211345"/>
            <a:ext cx="4625932" cy="1477328"/>
          </a:xfrm>
          <a:prstGeom prst="rect">
            <a:avLst/>
          </a:prstGeom>
          <a:noFill/>
        </p:spPr>
        <p:txBody>
          <a:bodyPr wrap="square" rtlCol="0">
            <a:spAutoFit/>
          </a:bodyPr>
          <a:lstStyle/>
          <a:p>
            <a:pPr marL="285750" indent="-285750">
              <a:buFont typeface="Arial" panose="020B0604020202020204" pitchFamily="34" charset="0"/>
              <a:buChar char="•"/>
            </a:pPr>
            <a:r>
              <a:rPr lang="es-CO" dirty="0"/>
              <a:t>Las Acciones Extintas se valoraron en $3,934,901 (0,37%)</a:t>
            </a:r>
          </a:p>
          <a:p>
            <a:pPr marL="285750" indent="-285750">
              <a:buFont typeface="Arial" panose="020B0604020202020204" pitchFamily="34" charset="0"/>
              <a:buChar char="•"/>
            </a:pPr>
            <a:endParaRPr lang="es-CO" dirty="0"/>
          </a:p>
          <a:p>
            <a:r>
              <a:rPr lang="es-CO" dirty="0"/>
              <a:t>                             </a:t>
            </a:r>
          </a:p>
          <a:p>
            <a:r>
              <a:rPr lang="es-CO" dirty="0"/>
              <a:t> </a:t>
            </a:r>
          </a:p>
        </p:txBody>
      </p:sp>
      <p:pic>
        <p:nvPicPr>
          <p:cNvPr id="4" name="Imagen 3">
            <a:extLst>
              <a:ext uri="{FF2B5EF4-FFF2-40B4-BE49-F238E27FC236}">
                <a16:creationId xmlns:a16="http://schemas.microsoft.com/office/drawing/2014/main" id="{69C31582-FE27-4F6D-8F79-AECF8C82263E}"/>
              </a:ext>
            </a:extLst>
          </p:cNvPr>
          <p:cNvPicPr>
            <a:picLocks noChangeAspect="1"/>
          </p:cNvPicPr>
          <p:nvPr/>
        </p:nvPicPr>
        <p:blipFill>
          <a:blip r:embed="rId5"/>
          <a:stretch>
            <a:fillRect/>
          </a:stretch>
        </p:blipFill>
        <p:spPr>
          <a:xfrm>
            <a:off x="977465" y="5303616"/>
            <a:ext cx="1286110" cy="989702"/>
          </a:xfrm>
          <a:prstGeom prst="rect">
            <a:avLst/>
          </a:prstGeom>
        </p:spPr>
      </p:pic>
      <p:sp>
        <p:nvSpPr>
          <p:cNvPr id="6" name="Flecha: hacia abajo 5">
            <a:extLst>
              <a:ext uri="{FF2B5EF4-FFF2-40B4-BE49-F238E27FC236}">
                <a16:creationId xmlns:a16="http://schemas.microsoft.com/office/drawing/2014/main" id="{30F1D48C-1AE5-4CC5-B4AF-CD864D9419CC}"/>
              </a:ext>
            </a:extLst>
          </p:cNvPr>
          <p:cNvSpPr/>
          <p:nvPr/>
        </p:nvSpPr>
        <p:spPr>
          <a:xfrm rot="10800000">
            <a:off x="632790" y="5514947"/>
            <a:ext cx="327698" cy="47952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7" name="CuadroTexto 6">
            <a:extLst>
              <a:ext uri="{FF2B5EF4-FFF2-40B4-BE49-F238E27FC236}">
                <a16:creationId xmlns:a16="http://schemas.microsoft.com/office/drawing/2014/main" id="{020B35EE-4EB0-4141-AC81-491270DB5482}"/>
              </a:ext>
            </a:extLst>
          </p:cNvPr>
          <p:cNvSpPr txBox="1"/>
          <p:nvPr/>
        </p:nvSpPr>
        <p:spPr>
          <a:xfrm>
            <a:off x="742742" y="6196323"/>
            <a:ext cx="1467767" cy="276999"/>
          </a:xfrm>
          <a:prstGeom prst="rect">
            <a:avLst/>
          </a:prstGeom>
          <a:noFill/>
        </p:spPr>
        <p:txBody>
          <a:bodyPr wrap="square" rtlCol="0">
            <a:spAutoFit/>
          </a:bodyPr>
          <a:lstStyle/>
          <a:p>
            <a:r>
              <a:rPr lang="es-CO" sz="1200" dirty="0"/>
              <a:t>Aumentaron 11.84%</a:t>
            </a:r>
          </a:p>
        </p:txBody>
      </p:sp>
      <p:pic>
        <p:nvPicPr>
          <p:cNvPr id="1026" name="Picture 2" descr="Resultado de imagen para grupo argos">
            <a:extLst>
              <a:ext uri="{FF2B5EF4-FFF2-40B4-BE49-F238E27FC236}">
                <a16:creationId xmlns:a16="http://schemas.microsoft.com/office/drawing/2014/main" id="{00F54D46-E9F1-4D97-A908-5CAB8176EE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0582" y="5359777"/>
            <a:ext cx="1318776" cy="784015"/>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37DDD44-B370-4A88-AC0B-E4CB901832A5}"/>
              </a:ext>
            </a:extLst>
          </p:cNvPr>
          <p:cNvSpPr txBox="1"/>
          <p:nvPr/>
        </p:nvSpPr>
        <p:spPr>
          <a:xfrm>
            <a:off x="2576619" y="6196323"/>
            <a:ext cx="1622059" cy="276999"/>
          </a:xfrm>
          <a:prstGeom prst="rect">
            <a:avLst/>
          </a:prstGeom>
          <a:noFill/>
        </p:spPr>
        <p:txBody>
          <a:bodyPr wrap="square" rtlCol="0">
            <a:spAutoFit/>
          </a:bodyPr>
          <a:lstStyle/>
          <a:p>
            <a:r>
              <a:rPr lang="es-CO" sz="1200" dirty="0"/>
              <a:t>Aumentaron  -14.59%</a:t>
            </a:r>
          </a:p>
        </p:txBody>
      </p:sp>
      <p:sp>
        <p:nvSpPr>
          <p:cNvPr id="20" name="Flecha: hacia abajo 19">
            <a:extLst>
              <a:ext uri="{FF2B5EF4-FFF2-40B4-BE49-F238E27FC236}">
                <a16:creationId xmlns:a16="http://schemas.microsoft.com/office/drawing/2014/main" id="{CD12CD42-D0A4-42C6-B9C4-33BA8BB91287}"/>
              </a:ext>
            </a:extLst>
          </p:cNvPr>
          <p:cNvSpPr/>
          <p:nvPr/>
        </p:nvSpPr>
        <p:spPr>
          <a:xfrm>
            <a:off x="4198678" y="5488490"/>
            <a:ext cx="373321" cy="51132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228659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FEBRERO 2020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573845" y="1967458"/>
            <a:ext cx="5099872" cy="923330"/>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$2,399,253,366 (0,51%)</a:t>
            </a:r>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4"/>
          <a:stretch>
            <a:fillRect/>
          </a:stretch>
        </p:blipFill>
        <p:spPr>
          <a:xfrm>
            <a:off x="5888008" y="1652618"/>
            <a:ext cx="2976718" cy="2095252"/>
          </a:xfrm>
          <a:prstGeom prst="rect">
            <a:avLst/>
          </a:prstGeom>
        </p:spPr>
      </p:pic>
      <p:sp>
        <p:nvSpPr>
          <p:cNvPr id="3" name="Rectángulo 2">
            <a:extLst>
              <a:ext uri="{FF2B5EF4-FFF2-40B4-BE49-F238E27FC236}">
                <a16:creationId xmlns:a16="http://schemas.microsoft.com/office/drawing/2014/main" id="{32080588-4FE4-4ED0-9F55-7B05594709BE}"/>
              </a:ext>
            </a:extLst>
          </p:cNvPr>
          <p:cNvSpPr/>
          <p:nvPr/>
        </p:nvSpPr>
        <p:spPr>
          <a:xfrm>
            <a:off x="573844" y="3101538"/>
            <a:ext cx="5910845" cy="2661732"/>
          </a:xfrm>
          <a:prstGeom prst="rect">
            <a:avLst/>
          </a:prstGeom>
        </p:spPr>
        <p:txBody>
          <a:bodyPr wrap="square">
            <a:spAutoFit/>
          </a:bodyPr>
          <a:lstStyle/>
          <a:p>
            <a:r>
              <a:rPr lang="es-CO" b="1" dirty="0">
                <a:solidFill>
                  <a:srgbClr val="000A8B"/>
                </a:solidFill>
              </a:rPr>
              <a:t>Rendimientos Financieros CDT En Proceso de Extinción</a:t>
            </a:r>
          </a:p>
          <a:p>
            <a:endParaRPr lang="es-CO" b="1" dirty="0">
              <a:solidFill>
                <a:srgbClr val="000A8B"/>
              </a:solidFill>
            </a:endParaRPr>
          </a:p>
          <a:p>
            <a:pPr marL="285750" indent="-285750" algn="just">
              <a:buFont typeface="Arial" panose="020B0604020202020204" pitchFamily="34" charset="0"/>
              <a:buChar char="•"/>
            </a:pPr>
            <a:r>
              <a:rPr lang="es-CO" dirty="0"/>
              <a:t>CDT Bancolombia</a:t>
            </a:r>
            <a:r>
              <a:rPr lang="es-CO" b="1" dirty="0">
                <a:solidFill>
                  <a:srgbClr val="000A8B"/>
                </a:solidFill>
              </a:rPr>
              <a:t>             </a:t>
            </a:r>
            <a:r>
              <a:rPr lang="es-CO" dirty="0"/>
              <a:t>$324,500,000      09/02/2020</a:t>
            </a:r>
          </a:p>
          <a:p>
            <a:pPr marL="285750" indent="-285750" algn="just">
              <a:buFont typeface="Arial" panose="020B0604020202020204" pitchFamily="34" charset="0"/>
              <a:buChar char="•"/>
            </a:pPr>
            <a:r>
              <a:rPr lang="es-CO" dirty="0"/>
              <a:t>CDT Banco Bogotá            $324,500,000     11/02/2020</a:t>
            </a:r>
          </a:p>
          <a:p>
            <a:pPr marL="285750" indent="-285750" algn="just">
              <a:buFont typeface="Arial" panose="020B0604020202020204" pitchFamily="34" charset="0"/>
              <a:buChar char="•"/>
            </a:pPr>
            <a:r>
              <a:rPr lang="es-CO" dirty="0"/>
              <a:t>CDT Banco Popular           $773,320,000     24/02/2020</a:t>
            </a:r>
          </a:p>
          <a:p>
            <a:pPr marL="285750" indent="-285750" algn="just">
              <a:buFont typeface="Arial" panose="020B0604020202020204" pitchFamily="34" charset="0"/>
              <a:buChar char="•"/>
            </a:pPr>
            <a:r>
              <a:rPr lang="es-CO" dirty="0"/>
              <a:t>CDT Banco ITAU                $765,960,000      24/02/2020</a:t>
            </a:r>
          </a:p>
          <a:p>
            <a:pPr marL="285750" indent="-285750" algn="just">
              <a:buFont typeface="Arial" panose="020B0604020202020204" pitchFamily="34" charset="0"/>
              <a:buChar char="•"/>
            </a:pPr>
            <a:r>
              <a:rPr lang="es-CO" dirty="0"/>
              <a:t>CDT Banco Davivienda     $765,960,000     24/02/2020</a:t>
            </a:r>
          </a:p>
          <a:p>
            <a:pPr marL="285750" indent="-285750" algn="just">
              <a:buFont typeface="Arial" panose="020B0604020202020204" pitchFamily="34" charset="0"/>
              <a:buChar char="•"/>
            </a:pPr>
            <a:r>
              <a:rPr lang="es-CO" dirty="0"/>
              <a:t>CDT Banco BBVA             </a:t>
            </a:r>
            <a:r>
              <a:rPr lang="es-CO" u="sng" dirty="0"/>
              <a:t>$1,210,350,000</a:t>
            </a:r>
            <a:r>
              <a:rPr lang="es-CO" dirty="0"/>
              <a:t>    28/02/2020</a:t>
            </a:r>
          </a:p>
          <a:p>
            <a:r>
              <a:rPr lang="es-CO" dirty="0"/>
              <a:t>                                                $4,164,590,000</a:t>
            </a:r>
          </a:p>
        </p:txBody>
      </p:sp>
    </p:spTree>
    <p:extLst>
      <p:ext uri="{BB962C8B-B14F-4D97-AF65-F5344CB8AC3E}">
        <p14:creationId xmlns:p14="http://schemas.microsoft.com/office/powerpoint/2010/main" val="1972725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FEBERO 2020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573845" y="1967458"/>
            <a:ext cx="5751454" cy="2585323"/>
          </a:xfrm>
          <a:prstGeom prst="rect">
            <a:avLst/>
          </a:prstGeom>
          <a:noFill/>
        </p:spPr>
        <p:txBody>
          <a:bodyPr wrap="square" rtlCol="0">
            <a:spAutoFit/>
          </a:bodyPr>
          <a:lstStyle/>
          <a:p>
            <a:r>
              <a:rPr lang="es-CO" b="1" dirty="0">
                <a:solidFill>
                  <a:srgbClr val="000A8B"/>
                </a:solidFill>
              </a:rPr>
              <a:t>Vencimiento CDT´S en Proceso de Extinción de Dominio</a:t>
            </a:r>
          </a:p>
          <a:p>
            <a:endParaRPr lang="es-CO" b="1" dirty="0">
              <a:solidFill>
                <a:srgbClr val="000A8B"/>
              </a:solidFill>
            </a:endParaRPr>
          </a:p>
          <a:p>
            <a:pPr marL="285750" indent="-285750">
              <a:buFont typeface="Arial" panose="020B0604020202020204" pitchFamily="34" charset="0"/>
              <a:buChar char="•"/>
            </a:pPr>
            <a:r>
              <a:rPr lang="es-CO" dirty="0"/>
              <a:t>En el mes de febrero de 2020 tuvimos vencimientos de 4 CDT por valor de $110.000.000.000 los cuales no fueron reinvertidos teniendo en cuenta que estos recursos serán transferidos a la NACION, los recursos se encuentran temporalmente en FIC para disposición inmediata en las fechas de giro.</a:t>
            </a:r>
          </a:p>
          <a:p>
            <a:r>
              <a:rPr lang="es-CO" b="1" dirty="0">
                <a:solidFill>
                  <a:srgbClr val="000A8B"/>
                </a:solidFill>
              </a:rPr>
              <a:t> </a:t>
            </a: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4"/>
          <a:stretch>
            <a:fillRect/>
          </a:stretch>
        </p:blipFill>
        <p:spPr>
          <a:xfrm>
            <a:off x="6224131" y="1963648"/>
            <a:ext cx="2647023" cy="1863186"/>
          </a:xfrm>
          <a:prstGeom prst="rect">
            <a:avLst/>
          </a:prstGeom>
        </p:spPr>
      </p:pic>
      <p:pic>
        <p:nvPicPr>
          <p:cNvPr id="4100" name="Picture 4" descr="Resultado de imagen de banco popular">
            <a:extLst>
              <a:ext uri="{FF2B5EF4-FFF2-40B4-BE49-F238E27FC236}">
                <a16:creationId xmlns:a16="http://schemas.microsoft.com/office/drawing/2014/main" id="{6B3B5F71-DD9A-45FC-BA1D-BDB63ABEAA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9395" b="33557"/>
          <a:stretch/>
        </p:blipFill>
        <p:spPr bwMode="auto">
          <a:xfrm>
            <a:off x="877010" y="4606145"/>
            <a:ext cx="1793147" cy="716749"/>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A16B1721-B0FB-42C8-8EF3-C56A5D793CBB}"/>
              </a:ext>
            </a:extLst>
          </p:cNvPr>
          <p:cNvSpPr/>
          <p:nvPr/>
        </p:nvSpPr>
        <p:spPr>
          <a:xfrm>
            <a:off x="920631" y="5311737"/>
            <a:ext cx="1762021" cy="369332"/>
          </a:xfrm>
          <a:prstGeom prst="rect">
            <a:avLst/>
          </a:prstGeom>
        </p:spPr>
        <p:txBody>
          <a:bodyPr wrap="none">
            <a:spAutoFit/>
          </a:bodyPr>
          <a:lstStyle/>
          <a:p>
            <a:r>
              <a:rPr lang="es-CO" dirty="0"/>
              <a:t>$20.000.000.000</a:t>
            </a:r>
          </a:p>
        </p:txBody>
      </p:sp>
      <p:pic>
        <p:nvPicPr>
          <p:cNvPr id="4102" name="Picture 6" descr="Resultado de imagen de banco BBVA">
            <a:extLst>
              <a:ext uri="{FF2B5EF4-FFF2-40B4-BE49-F238E27FC236}">
                <a16:creationId xmlns:a16="http://schemas.microsoft.com/office/drawing/2014/main" id="{B7E0C882-48CB-4D2F-9A8A-C2D5985611C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5339" b="29915"/>
          <a:stretch/>
        </p:blipFill>
        <p:spPr bwMode="auto">
          <a:xfrm>
            <a:off x="3263474" y="4753889"/>
            <a:ext cx="1308526" cy="421260"/>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24622F1B-1DFB-424A-955C-BB99C5D3C32E}"/>
              </a:ext>
            </a:extLst>
          </p:cNvPr>
          <p:cNvSpPr/>
          <p:nvPr/>
        </p:nvSpPr>
        <p:spPr>
          <a:xfrm>
            <a:off x="3015934" y="5306558"/>
            <a:ext cx="1762021" cy="369332"/>
          </a:xfrm>
          <a:prstGeom prst="rect">
            <a:avLst/>
          </a:prstGeom>
        </p:spPr>
        <p:txBody>
          <a:bodyPr wrap="none">
            <a:spAutoFit/>
          </a:bodyPr>
          <a:lstStyle/>
          <a:p>
            <a:r>
              <a:rPr lang="es-CO" dirty="0"/>
              <a:t>$50.000.000.000</a:t>
            </a:r>
          </a:p>
        </p:txBody>
      </p:sp>
      <p:pic>
        <p:nvPicPr>
          <p:cNvPr id="4104" name="Picture 8" descr="Resultado de imagen de banco davivienda">
            <a:extLst>
              <a:ext uri="{FF2B5EF4-FFF2-40B4-BE49-F238E27FC236}">
                <a16:creationId xmlns:a16="http://schemas.microsoft.com/office/drawing/2014/main" id="{D8DB5362-EC9E-4F5C-A817-E264591EA7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5787" y="4445948"/>
            <a:ext cx="1202247" cy="975744"/>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511B9BD1-B3F9-4C9D-A273-43A3BC564BA3}"/>
              </a:ext>
            </a:extLst>
          </p:cNvPr>
          <p:cNvSpPr/>
          <p:nvPr/>
        </p:nvSpPr>
        <p:spPr>
          <a:xfrm>
            <a:off x="5065901" y="5310399"/>
            <a:ext cx="1762021" cy="369332"/>
          </a:xfrm>
          <a:prstGeom prst="rect">
            <a:avLst/>
          </a:prstGeom>
        </p:spPr>
        <p:txBody>
          <a:bodyPr wrap="none">
            <a:spAutoFit/>
          </a:bodyPr>
          <a:lstStyle/>
          <a:p>
            <a:r>
              <a:rPr lang="es-CO" dirty="0"/>
              <a:t>$20.000.000.000</a:t>
            </a:r>
          </a:p>
        </p:txBody>
      </p:sp>
      <p:pic>
        <p:nvPicPr>
          <p:cNvPr id="4106" name="Picture 10" descr="Resultado de imagen de itau">
            <a:extLst>
              <a:ext uri="{FF2B5EF4-FFF2-40B4-BE49-F238E27FC236}">
                <a16:creationId xmlns:a16="http://schemas.microsoft.com/office/drawing/2014/main" id="{4EF10195-513F-45C1-AFB9-594A977D63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47630" y="4399794"/>
            <a:ext cx="1432290" cy="1129449"/>
          </a:xfrm>
          <a:prstGeom prst="rect">
            <a:avLst/>
          </a:prstGeom>
          <a:noFill/>
          <a:extLst>
            <a:ext uri="{909E8E84-426E-40DD-AFC4-6F175D3DCCD1}">
              <a14:hiddenFill xmlns:a14="http://schemas.microsoft.com/office/drawing/2010/main">
                <a:solidFill>
                  <a:srgbClr val="FFFFFF"/>
                </a:solidFill>
              </a14:hiddenFill>
            </a:ext>
          </a:extLst>
        </p:spPr>
      </p:pic>
      <p:sp>
        <p:nvSpPr>
          <p:cNvPr id="20" name="Rectángulo 19">
            <a:extLst>
              <a:ext uri="{FF2B5EF4-FFF2-40B4-BE49-F238E27FC236}">
                <a16:creationId xmlns:a16="http://schemas.microsoft.com/office/drawing/2014/main" id="{4B3084EE-55CF-428E-8C81-CA5EE3D98140}"/>
              </a:ext>
            </a:extLst>
          </p:cNvPr>
          <p:cNvSpPr/>
          <p:nvPr/>
        </p:nvSpPr>
        <p:spPr>
          <a:xfrm>
            <a:off x="7140904" y="5302571"/>
            <a:ext cx="1762021" cy="369332"/>
          </a:xfrm>
          <a:prstGeom prst="rect">
            <a:avLst/>
          </a:prstGeom>
        </p:spPr>
        <p:txBody>
          <a:bodyPr wrap="none">
            <a:spAutoFit/>
          </a:bodyPr>
          <a:lstStyle/>
          <a:p>
            <a:r>
              <a:rPr lang="es-CO" dirty="0"/>
              <a:t>$20.000.000.000</a:t>
            </a:r>
          </a:p>
        </p:txBody>
      </p:sp>
    </p:spTree>
    <p:extLst>
      <p:ext uri="{BB962C8B-B14F-4D97-AF65-F5344CB8AC3E}">
        <p14:creationId xmlns:p14="http://schemas.microsoft.com/office/powerpoint/2010/main" val="3695129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389"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81F4DEEA-EB34-4077-955E-BCDE18CC2A08}"/>
              </a:ext>
            </a:extLst>
          </p:cNvPr>
          <p:cNvSpPr txBox="1"/>
          <p:nvPr/>
        </p:nvSpPr>
        <p:spPr>
          <a:xfrm>
            <a:off x="4044386"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FEBRERO 2020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6400801" y="1647221"/>
            <a:ext cx="2116394" cy="276999"/>
          </a:xfrm>
          <a:prstGeom prst="rect">
            <a:avLst/>
          </a:prstGeom>
          <a:noFill/>
        </p:spPr>
        <p:txBody>
          <a:bodyPr wrap="square" rtlCol="0">
            <a:spAutoFit/>
          </a:bodyPr>
          <a:lstStyle/>
          <a:p>
            <a:r>
              <a:rPr lang="es-CO" sz="1200" dirty="0"/>
              <a:t>Cifras en Millones de Pesos</a:t>
            </a:r>
          </a:p>
        </p:txBody>
      </p:sp>
      <p:grpSp>
        <p:nvGrpSpPr>
          <p:cNvPr id="17" name="Grupo 16">
            <a:extLst>
              <a:ext uri="{FF2B5EF4-FFF2-40B4-BE49-F238E27FC236}">
                <a16:creationId xmlns:a16="http://schemas.microsoft.com/office/drawing/2014/main" id="{759C02FE-5DF5-4D28-A3C7-EC736F0328FB}"/>
              </a:ext>
            </a:extLst>
          </p:cNvPr>
          <p:cNvGrpSpPr/>
          <p:nvPr/>
        </p:nvGrpSpPr>
        <p:grpSpPr>
          <a:xfrm>
            <a:off x="573845" y="249913"/>
            <a:ext cx="8039213" cy="745490"/>
            <a:chOff x="0" y="0"/>
            <a:chExt cx="7303135" cy="745490"/>
          </a:xfrm>
        </p:grpSpPr>
        <p:pic>
          <p:nvPicPr>
            <p:cNvPr id="18" name="Imagen 17">
              <a:extLst>
                <a:ext uri="{FF2B5EF4-FFF2-40B4-BE49-F238E27FC236}">
                  <a16:creationId xmlns:a16="http://schemas.microsoft.com/office/drawing/2014/main" id="{BB225157-665A-4EC9-897F-FF344F6E1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9" name="Imagen 18">
              <a:extLst>
                <a:ext uri="{FF2B5EF4-FFF2-40B4-BE49-F238E27FC236}">
                  <a16:creationId xmlns:a16="http://schemas.microsoft.com/office/drawing/2014/main" id="{B36FB1C8-5527-4AB6-91B6-4D0965DAF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5" name="Objeto 4">
            <a:extLst>
              <a:ext uri="{FF2B5EF4-FFF2-40B4-BE49-F238E27FC236}">
                <a16:creationId xmlns:a16="http://schemas.microsoft.com/office/drawing/2014/main" id="{50789102-ADA3-4C21-B8F4-0C3F18A7F5BA}"/>
              </a:ext>
            </a:extLst>
          </p:cNvPr>
          <p:cNvGraphicFramePr>
            <a:graphicFrameLocks noChangeAspect="1"/>
          </p:cNvGraphicFramePr>
          <p:nvPr/>
        </p:nvGraphicFramePr>
        <p:xfrm>
          <a:off x="573845" y="1930966"/>
          <a:ext cx="8131943" cy="1078831"/>
        </p:xfrm>
        <a:graphic>
          <a:graphicData uri="http://schemas.openxmlformats.org/presentationml/2006/ole">
            <mc:AlternateContent xmlns:mc="http://schemas.openxmlformats.org/markup-compatibility/2006">
              <mc:Choice xmlns:v="urn:schemas-microsoft-com:vml" Requires="v">
                <p:oleObj spid="_x0000_s2080" name="Worksheet" r:id="rId5" imgW="7610318" imgH="1009703" progId="Excel.Sheet.12">
                  <p:embed/>
                </p:oleObj>
              </mc:Choice>
              <mc:Fallback>
                <p:oleObj name="Worksheet" r:id="rId5" imgW="7610318" imgH="1009703" progId="Excel.Sheet.12">
                  <p:embed/>
                  <p:pic>
                    <p:nvPicPr>
                      <p:cNvPr id="5" name="Objeto 4">
                        <a:extLst>
                          <a:ext uri="{FF2B5EF4-FFF2-40B4-BE49-F238E27FC236}">
                            <a16:creationId xmlns:a16="http://schemas.microsoft.com/office/drawing/2014/main" id="{50789102-ADA3-4C21-B8F4-0C3F18A7F5BA}"/>
                          </a:ext>
                        </a:extLst>
                      </p:cNvPr>
                      <p:cNvPicPr/>
                      <p:nvPr/>
                    </p:nvPicPr>
                    <p:blipFill>
                      <a:blip r:embed="rId6"/>
                      <a:stretch>
                        <a:fillRect/>
                      </a:stretch>
                    </p:blipFill>
                    <p:spPr>
                      <a:xfrm>
                        <a:off x="573845" y="1930966"/>
                        <a:ext cx="8131943" cy="1078831"/>
                      </a:xfrm>
                      <a:prstGeom prst="rect">
                        <a:avLst/>
                      </a:prstGeom>
                    </p:spPr>
                  </p:pic>
                </p:oleObj>
              </mc:Fallback>
            </mc:AlternateContent>
          </a:graphicData>
        </a:graphic>
      </p:graphicFrame>
      <p:graphicFrame>
        <p:nvGraphicFramePr>
          <p:cNvPr id="16" name="Gráfico 15">
            <a:extLst>
              <a:ext uri="{FF2B5EF4-FFF2-40B4-BE49-F238E27FC236}">
                <a16:creationId xmlns:a16="http://schemas.microsoft.com/office/drawing/2014/main" id="{46EB5246-566F-4F34-8CC6-1BCAF66E5F79}"/>
              </a:ext>
            </a:extLst>
          </p:cNvPr>
          <p:cNvGraphicFramePr>
            <a:graphicFrameLocks/>
          </p:cNvGraphicFramePr>
          <p:nvPr/>
        </p:nvGraphicFramePr>
        <p:xfrm>
          <a:off x="70782" y="3257412"/>
          <a:ext cx="5143500" cy="293846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Gráfico 19">
            <a:extLst>
              <a:ext uri="{FF2B5EF4-FFF2-40B4-BE49-F238E27FC236}">
                <a16:creationId xmlns:a16="http://schemas.microsoft.com/office/drawing/2014/main" id="{D7CB253B-9CE2-486D-BBC2-2168C2405FBA}"/>
              </a:ext>
            </a:extLst>
          </p:cNvPr>
          <p:cNvGraphicFramePr>
            <a:graphicFrameLocks/>
          </p:cNvGraphicFramePr>
          <p:nvPr/>
        </p:nvGraphicFramePr>
        <p:xfrm>
          <a:off x="4484031" y="3270859"/>
          <a:ext cx="4866343" cy="284510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88383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938992"/>
          </a:xfrm>
          <a:prstGeom prst="rect">
            <a:avLst/>
          </a:prstGeom>
          <a:noFill/>
        </p:spPr>
        <p:txBody>
          <a:bodyPr wrap="square" rtlCol="0">
            <a:spAutoFit/>
          </a:bodyPr>
          <a:lstStyle/>
          <a:p>
            <a:pPr algn="ctr"/>
            <a:r>
              <a:rPr lang="es-CO" sz="4000" dirty="0">
                <a:solidFill>
                  <a:srgbClr val="000A8B"/>
                </a:solidFill>
              </a:rPr>
              <a:t>3. MODIFICACIÓN PRESUPUESTO VIGENCIA 2020</a:t>
            </a:r>
          </a:p>
          <a:p>
            <a:pPr algn="ct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2161292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3000" y="2151727"/>
            <a:ext cx="6857999" cy="2554545"/>
          </a:xfrm>
          <a:prstGeom prst="rect">
            <a:avLst/>
          </a:prstGeom>
          <a:noFill/>
        </p:spPr>
        <p:txBody>
          <a:bodyPr wrap="square" rtlCol="0">
            <a:spAutoFit/>
          </a:bodyPr>
          <a:lstStyle/>
          <a:p>
            <a:pPr algn="ctr"/>
            <a:r>
              <a:rPr lang="es-CO" sz="4000" dirty="0">
                <a:solidFill>
                  <a:srgbClr val="000A8B"/>
                </a:solidFill>
              </a:rPr>
              <a:t>MODIFICACION PRESUPUESTO</a:t>
            </a:r>
          </a:p>
          <a:p>
            <a:pPr algn="ctr"/>
            <a:r>
              <a:rPr lang="es-CO" sz="4000" dirty="0">
                <a:solidFill>
                  <a:srgbClr val="000A8B"/>
                </a:solidFill>
              </a:rPr>
              <a:t>FRISCO </a:t>
            </a:r>
          </a:p>
          <a:p>
            <a:pPr algn="ctr"/>
            <a:r>
              <a:rPr lang="es-CO" sz="4000" dirty="0">
                <a:solidFill>
                  <a:srgbClr val="000A8B"/>
                </a:solidFill>
              </a:rPr>
              <a:t> VIGENCIA 2020</a:t>
            </a:r>
          </a:p>
          <a:p>
            <a:pPr algn="ctr"/>
            <a:endParaRPr lang="es-CO" sz="4000" dirty="0">
              <a:solidFill>
                <a:srgbClr val="000A8B"/>
              </a:solidFill>
            </a:endParaRPr>
          </a:p>
        </p:txBody>
      </p:sp>
      <p:sp>
        <p:nvSpPr>
          <p:cNvPr id="7" name="Rectángulo 6">
            <a:extLst>
              <a:ext uri="{FF2B5EF4-FFF2-40B4-BE49-F238E27FC236}">
                <a16:creationId xmlns:a16="http://schemas.microsoft.com/office/drawing/2014/main" id="{E13A3D27-9D1F-483E-B8E5-04379A94BC9A}"/>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B233BA78-9D36-44D6-8804-A27A77A346A6}"/>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0" name="Grupo 9">
            <a:extLst>
              <a:ext uri="{FF2B5EF4-FFF2-40B4-BE49-F238E27FC236}">
                <a16:creationId xmlns:a16="http://schemas.microsoft.com/office/drawing/2014/main" id="{8B08DD29-A1B1-4A16-9B17-F4DF56189A2D}"/>
              </a:ext>
            </a:extLst>
          </p:cNvPr>
          <p:cNvGrpSpPr/>
          <p:nvPr/>
        </p:nvGrpSpPr>
        <p:grpSpPr>
          <a:xfrm>
            <a:off x="573845" y="96961"/>
            <a:ext cx="8039213" cy="745490"/>
            <a:chOff x="0" y="0"/>
            <a:chExt cx="7303135" cy="745490"/>
          </a:xfrm>
        </p:grpSpPr>
        <p:pic>
          <p:nvPicPr>
            <p:cNvPr id="11" name="Imagen 10">
              <a:extLst>
                <a:ext uri="{FF2B5EF4-FFF2-40B4-BE49-F238E27FC236}">
                  <a16:creationId xmlns:a16="http://schemas.microsoft.com/office/drawing/2014/main" id="{FE457054-0B50-435B-86A4-EF751AA3D1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BE5E1F20-3FAB-43B3-AF77-EF06586EB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143443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8FD45EE-BF45-41A7-A446-AAD5E8171316}"/>
              </a:ext>
            </a:extLst>
          </p:cNvPr>
          <p:cNvPicPr>
            <a:picLocks noChangeAspect="1"/>
          </p:cNvPicPr>
          <p:nvPr/>
        </p:nvPicPr>
        <p:blipFill>
          <a:blip r:embed="rId2"/>
          <a:stretch>
            <a:fillRect/>
          </a:stretch>
        </p:blipFill>
        <p:spPr>
          <a:xfrm>
            <a:off x="226938" y="1942715"/>
            <a:ext cx="8551937" cy="3818795"/>
          </a:xfrm>
          <a:prstGeom prst="rect">
            <a:avLst/>
          </a:prstGeom>
        </p:spPr>
      </p:pic>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CuadroTexto 10">
            <a:extLst>
              <a:ext uri="{FF2B5EF4-FFF2-40B4-BE49-F238E27FC236}">
                <a16:creationId xmlns:a16="http://schemas.microsoft.com/office/drawing/2014/main" id="{400DD279-5CFC-4CED-B86D-DD9726DDA5C1}"/>
              </a:ext>
            </a:extLst>
          </p:cNvPr>
          <p:cNvSpPr txBox="1"/>
          <p:nvPr/>
        </p:nvSpPr>
        <p:spPr>
          <a:xfrm>
            <a:off x="680664" y="1096490"/>
            <a:ext cx="8098211" cy="669414"/>
          </a:xfrm>
          <a:prstGeom prst="rect">
            <a:avLst/>
          </a:prstGeom>
          <a:noFill/>
        </p:spPr>
        <p:txBody>
          <a:bodyPr wrap="square" rtlCol="0">
            <a:spAutoFit/>
          </a:bodyPr>
          <a:lstStyle/>
          <a:p>
            <a:r>
              <a:rPr lang="es-ES" sz="1875" dirty="0">
                <a:solidFill>
                  <a:srgbClr val="A9A8A9"/>
                </a:solidFill>
                <a:latin typeface="Lato Bold"/>
                <a:cs typeface="Lato Bold"/>
              </a:rPr>
              <a:t>RESUMEN MODIFICACIÓN INGRESOS FRISCO </a:t>
            </a:r>
          </a:p>
          <a:p>
            <a:endParaRPr lang="es-ES" sz="1875" dirty="0">
              <a:solidFill>
                <a:srgbClr val="A9A8A9"/>
              </a:solidFill>
              <a:latin typeface="Lato Bold"/>
              <a:cs typeface="Lato Bold"/>
            </a:endParaRPr>
          </a:p>
        </p:txBody>
      </p:sp>
      <p:sp>
        <p:nvSpPr>
          <p:cNvPr id="2" name="Flecha: a la derecha 1">
            <a:hlinkClick r:id="rId5" action="ppaction://hlinksldjump"/>
            <a:extLst>
              <a:ext uri="{FF2B5EF4-FFF2-40B4-BE49-F238E27FC236}">
                <a16:creationId xmlns:a16="http://schemas.microsoft.com/office/drawing/2014/main" id="{A23465F2-8D37-4479-912F-589E12557960}"/>
              </a:ext>
            </a:extLst>
          </p:cNvPr>
          <p:cNvSpPr/>
          <p:nvPr/>
        </p:nvSpPr>
        <p:spPr>
          <a:xfrm>
            <a:off x="5427676" y="4672668"/>
            <a:ext cx="209725" cy="13422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3134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6EA3662-D61A-46A7-87F3-73F1D94BC657}"/>
              </a:ext>
            </a:extLst>
          </p:cNvPr>
          <p:cNvPicPr>
            <a:picLocks noChangeAspect="1"/>
          </p:cNvPicPr>
          <p:nvPr/>
        </p:nvPicPr>
        <p:blipFill>
          <a:blip r:embed="rId2"/>
          <a:stretch>
            <a:fillRect/>
          </a:stretch>
        </p:blipFill>
        <p:spPr>
          <a:xfrm>
            <a:off x="680664" y="1277945"/>
            <a:ext cx="7565714" cy="5166972"/>
          </a:xfrm>
          <a:prstGeom prst="rect">
            <a:avLst/>
          </a:prstGeom>
        </p:spPr>
      </p:pic>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CuadroTexto 10">
            <a:extLst>
              <a:ext uri="{FF2B5EF4-FFF2-40B4-BE49-F238E27FC236}">
                <a16:creationId xmlns:a16="http://schemas.microsoft.com/office/drawing/2014/main" id="{400DD279-5CFC-4CED-B86D-DD9726DDA5C1}"/>
              </a:ext>
            </a:extLst>
          </p:cNvPr>
          <p:cNvSpPr txBox="1"/>
          <p:nvPr/>
        </p:nvSpPr>
        <p:spPr>
          <a:xfrm>
            <a:off x="680664" y="906053"/>
            <a:ext cx="8098211" cy="380873"/>
          </a:xfrm>
          <a:prstGeom prst="rect">
            <a:avLst/>
          </a:prstGeom>
          <a:noFill/>
        </p:spPr>
        <p:txBody>
          <a:bodyPr wrap="square" rtlCol="0">
            <a:spAutoFit/>
          </a:bodyPr>
          <a:lstStyle/>
          <a:p>
            <a:r>
              <a:rPr lang="es-ES" sz="1875" dirty="0">
                <a:solidFill>
                  <a:srgbClr val="A9A8A9"/>
                </a:solidFill>
                <a:latin typeface="Lato Bold"/>
                <a:cs typeface="Lato Bold"/>
              </a:rPr>
              <a:t>RESUMEN MODIFICACIÓN GASTOS FRISCO:</a:t>
            </a:r>
          </a:p>
        </p:txBody>
      </p:sp>
      <p:sp>
        <p:nvSpPr>
          <p:cNvPr id="3" name="Flecha: a la derecha 2">
            <a:hlinkClick r:id="rId5" action="ppaction://hlinksldjump"/>
            <a:extLst>
              <a:ext uri="{FF2B5EF4-FFF2-40B4-BE49-F238E27FC236}">
                <a16:creationId xmlns:a16="http://schemas.microsoft.com/office/drawing/2014/main" id="{FA3D7E38-C197-4656-B11B-79F7C15ED63D}"/>
              </a:ext>
            </a:extLst>
          </p:cNvPr>
          <p:cNvSpPr/>
          <p:nvPr/>
        </p:nvSpPr>
        <p:spPr>
          <a:xfrm>
            <a:off x="4170221" y="2424418"/>
            <a:ext cx="176169" cy="14588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Flecha: a la derecha 12">
            <a:hlinkClick r:id="rId6" action="ppaction://hlinksldjump"/>
            <a:extLst>
              <a:ext uri="{FF2B5EF4-FFF2-40B4-BE49-F238E27FC236}">
                <a16:creationId xmlns:a16="http://schemas.microsoft.com/office/drawing/2014/main" id="{C224378E-9E8F-426A-B80E-9376CBAB9D40}"/>
              </a:ext>
            </a:extLst>
          </p:cNvPr>
          <p:cNvSpPr/>
          <p:nvPr/>
        </p:nvSpPr>
        <p:spPr>
          <a:xfrm>
            <a:off x="4170221" y="2623939"/>
            <a:ext cx="176169" cy="14588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087081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09B82269-D2A9-47C0-BA17-29C2B3B1A3CD}"/>
              </a:ext>
            </a:extLst>
          </p:cNvPr>
          <p:cNvGrpSpPr/>
          <p:nvPr/>
        </p:nvGrpSpPr>
        <p:grpSpPr>
          <a:xfrm>
            <a:off x="573845" y="96961"/>
            <a:ext cx="8039213" cy="745490"/>
            <a:chOff x="0" y="0"/>
            <a:chExt cx="7303135" cy="745490"/>
          </a:xfrm>
        </p:grpSpPr>
        <p:pic>
          <p:nvPicPr>
            <p:cNvPr id="8" name="Imagen 7">
              <a:extLst>
                <a:ext uri="{FF2B5EF4-FFF2-40B4-BE49-F238E27FC236}">
                  <a16:creationId xmlns:a16="http://schemas.microsoft.com/office/drawing/2014/main" id="{941FC498-E954-48A9-BE9A-255D61944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0" name="Imagen 9">
              <a:extLst>
                <a:ext uri="{FF2B5EF4-FFF2-40B4-BE49-F238E27FC236}">
                  <a16:creationId xmlns:a16="http://schemas.microsoft.com/office/drawing/2014/main" id="{6CC851BD-9E5D-498E-828C-20ECEBBA8B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Rectángulo 10">
            <a:extLst>
              <a:ext uri="{FF2B5EF4-FFF2-40B4-BE49-F238E27FC236}">
                <a16:creationId xmlns:a16="http://schemas.microsoft.com/office/drawing/2014/main" id="{5768D31B-61B4-44A9-8116-6F6BD49ACC2E}"/>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4E969486-CBEB-45A7-8FB4-F1FDB8B2B3ED}"/>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7" name="CuadroTexto 16">
            <a:extLst>
              <a:ext uri="{FF2B5EF4-FFF2-40B4-BE49-F238E27FC236}">
                <a16:creationId xmlns:a16="http://schemas.microsoft.com/office/drawing/2014/main" id="{36860208-16D2-4FC1-8832-D9DF225D5A3E}"/>
              </a:ext>
            </a:extLst>
          </p:cNvPr>
          <p:cNvSpPr txBox="1"/>
          <p:nvPr/>
        </p:nvSpPr>
        <p:spPr>
          <a:xfrm>
            <a:off x="570517" y="2085571"/>
            <a:ext cx="7812224" cy="1938992"/>
          </a:xfrm>
          <a:prstGeom prst="rect">
            <a:avLst/>
          </a:prstGeom>
          <a:noFill/>
        </p:spPr>
        <p:txBody>
          <a:bodyPr wrap="square" rtlCol="0">
            <a:spAutoFit/>
          </a:bodyPr>
          <a:lstStyle/>
          <a:p>
            <a:pPr algn="ctr"/>
            <a:r>
              <a:rPr lang="es-CO" sz="4000" dirty="0">
                <a:solidFill>
                  <a:srgbClr val="000A8B"/>
                </a:solidFill>
              </a:rPr>
              <a:t>MODIFICACION PRESUPUESTO </a:t>
            </a:r>
          </a:p>
          <a:p>
            <a:pPr algn="ctr"/>
            <a:r>
              <a:rPr lang="es-CO" sz="4000" dirty="0">
                <a:solidFill>
                  <a:srgbClr val="000A8B"/>
                </a:solidFill>
              </a:rPr>
              <a:t>SAE </a:t>
            </a:r>
          </a:p>
          <a:p>
            <a:pPr algn="ctr"/>
            <a:r>
              <a:rPr lang="es-CO" sz="4000" dirty="0">
                <a:solidFill>
                  <a:srgbClr val="000A8B"/>
                </a:solidFill>
              </a:rPr>
              <a:t>VIGENCIA 2020 </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1199887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177DDB0-F021-427D-91A9-DD7E2B00FCD6}"/>
              </a:ext>
            </a:extLst>
          </p:cNvPr>
          <p:cNvPicPr>
            <a:picLocks noChangeAspect="1"/>
          </p:cNvPicPr>
          <p:nvPr/>
        </p:nvPicPr>
        <p:blipFill>
          <a:blip r:embed="rId2"/>
          <a:stretch>
            <a:fillRect/>
          </a:stretch>
        </p:blipFill>
        <p:spPr>
          <a:xfrm>
            <a:off x="201782" y="1431197"/>
            <a:ext cx="8740436" cy="5059416"/>
          </a:xfrm>
          <a:prstGeom prst="rect">
            <a:avLst/>
          </a:prstGeom>
        </p:spPr>
      </p:pic>
      <p:grpSp>
        <p:nvGrpSpPr>
          <p:cNvPr id="7" name="Grupo 6">
            <a:extLst>
              <a:ext uri="{FF2B5EF4-FFF2-40B4-BE49-F238E27FC236}">
                <a16:creationId xmlns:a16="http://schemas.microsoft.com/office/drawing/2014/main" id="{09B82269-D2A9-47C0-BA17-29C2B3B1A3CD}"/>
              </a:ext>
            </a:extLst>
          </p:cNvPr>
          <p:cNvGrpSpPr/>
          <p:nvPr/>
        </p:nvGrpSpPr>
        <p:grpSpPr>
          <a:xfrm>
            <a:off x="573845" y="96961"/>
            <a:ext cx="8039213" cy="745490"/>
            <a:chOff x="0" y="0"/>
            <a:chExt cx="7303135" cy="745490"/>
          </a:xfrm>
        </p:grpSpPr>
        <p:pic>
          <p:nvPicPr>
            <p:cNvPr id="8" name="Imagen 7">
              <a:extLst>
                <a:ext uri="{FF2B5EF4-FFF2-40B4-BE49-F238E27FC236}">
                  <a16:creationId xmlns:a16="http://schemas.microsoft.com/office/drawing/2014/main" id="{941FC498-E954-48A9-BE9A-255D619441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0" name="Imagen 9">
              <a:extLst>
                <a:ext uri="{FF2B5EF4-FFF2-40B4-BE49-F238E27FC236}">
                  <a16:creationId xmlns:a16="http://schemas.microsoft.com/office/drawing/2014/main" id="{6CC851BD-9E5D-498E-828C-20ECEBBA8B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Rectángulo 10">
            <a:extLst>
              <a:ext uri="{FF2B5EF4-FFF2-40B4-BE49-F238E27FC236}">
                <a16:creationId xmlns:a16="http://schemas.microsoft.com/office/drawing/2014/main" id="{5768D31B-61B4-44A9-8116-6F6BD49ACC2E}"/>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4E969486-CBEB-45A7-8FB4-F1FDB8B2B3ED}"/>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Flecha: a la derecha 8">
            <a:hlinkClick r:id="rId5" action="ppaction://hlinksldjump"/>
            <a:extLst>
              <a:ext uri="{FF2B5EF4-FFF2-40B4-BE49-F238E27FC236}">
                <a16:creationId xmlns:a16="http://schemas.microsoft.com/office/drawing/2014/main" id="{EE9FA41B-B96A-46EE-828A-B7C64153ED08}"/>
              </a:ext>
            </a:extLst>
          </p:cNvPr>
          <p:cNvSpPr/>
          <p:nvPr/>
        </p:nvSpPr>
        <p:spPr>
          <a:xfrm>
            <a:off x="5267229" y="5286075"/>
            <a:ext cx="209521" cy="1407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2" name="Flecha: a la derecha 11">
            <a:hlinkClick r:id="rId6" action="ppaction://hlinksldjump"/>
            <a:extLst>
              <a:ext uri="{FF2B5EF4-FFF2-40B4-BE49-F238E27FC236}">
                <a16:creationId xmlns:a16="http://schemas.microsoft.com/office/drawing/2014/main" id="{E8D7217F-816A-435D-99F0-5E617B5F0A04}"/>
              </a:ext>
            </a:extLst>
          </p:cNvPr>
          <p:cNvSpPr/>
          <p:nvPr/>
        </p:nvSpPr>
        <p:spPr>
          <a:xfrm>
            <a:off x="5267229" y="5529744"/>
            <a:ext cx="209521" cy="1407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CuadroTexto 12">
            <a:extLst>
              <a:ext uri="{FF2B5EF4-FFF2-40B4-BE49-F238E27FC236}">
                <a16:creationId xmlns:a16="http://schemas.microsoft.com/office/drawing/2014/main" id="{91C83144-7268-423A-8480-B61C30A5C99B}"/>
              </a:ext>
            </a:extLst>
          </p:cNvPr>
          <p:cNvSpPr txBox="1"/>
          <p:nvPr/>
        </p:nvSpPr>
        <p:spPr>
          <a:xfrm>
            <a:off x="680664" y="1096490"/>
            <a:ext cx="8098211" cy="669414"/>
          </a:xfrm>
          <a:prstGeom prst="rect">
            <a:avLst/>
          </a:prstGeom>
          <a:noFill/>
        </p:spPr>
        <p:txBody>
          <a:bodyPr wrap="square" rtlCol="0">
            <a:spAutoFit/>
          </a:bodyPr>
          <a:lstStyle/>
          <a:p>
            <a:r>
              <a:rPr lang="es-ES" sz="1875" dirty="0">
                <a:solidFill>
                  <a:srgbClr val="A9A8A9"/>
                </a:solidFill>
                <a:latin typeface="Lato Bold"/>
                <a:cs typeface="Lato Bold"/>
              </a:rPr>
              <a:t>RESUMEN MODIFICACIÓN PRESUPUESTO SAE</a:t>
            </a:r>
          </a:p>
          <a:p>
            <a:endParaRPr lang="es-ES" sz="1875" dirty="0">
              <a:solidFill>
                <a:srgbClr val="A9A8A9"/>
              </a:solidFill>
              <a:latin typeface="Lato Bold"/>
              <a:cs typeface="Lato Bold"/>
            </a:endParaRPr>
          </a:p>
        </p:txBody>
      </p:sp>
    </p:spTree>
    <p:extLst>
      <p:ext uri="{BB962C8B-B14F-4D97-AF65-F5344CB8AC3E}">
        <p14:creationId xmlns:p14="http://schemas.microsoft.com/office/powerpoint/2010/main" val="3238562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4" name="Imagen 3">
            <a:extLst>
              <a:ext uri="{FF2B5EF4-FFF2-40B4-BE49-F238E27FC236}">
                <a16:creationId xmlns:a16="http://schemas.microsoft.com/office/drawing/2014/main" id="{8D9F3DE2-3B20-4616-9B45-9E2613749A93}"/>
              </a:ext>
            </a:extLst>
          </p:cNvPr>
          <p:cNvPicPr>
            <a:picLocks noChangeAspect="1"/>
          </p:cNvPicPr>
          <p:nvPr/>
        </p:nvPicPr>
        <p:blipFill>
          <a:blip r:embed="rId4"/>
          <a:stretch>
            <a:fillRect/>
          </a:stretch>
        </p:blipFill>
        <p:spPr>
          <a:xfrm>
            <a:off x="1534685" y="1167051"/>
            <a:ext cx="6506144" cy="4715071"/>
          </a:xfrm>
          <a:prstGeom prst="rect">
            <a:avLst/>
          </a:prstGeom>
        </p:spPr>
      </p:pic>
    </p:spTree>
    <p:extLst>
      <p:ext uri="{BB962C8B-B14F-4D97-AF65-F5344CB8AC3E}">
        <p14:creationId xmlns:p14="http://schemas.microsoft.com/office/powerpoint/2010/main" val="621632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4" name="Imagen 3">
            <a:extLst>
              <a:ext uri="{FF2B5EF4-FFF2-40B4-BE49-F238E27FC236}">
                <a16:creationId xmlns:a16="http://schemas.microsoft.com/office/drawing/2014/main" id="{EE17A32D-3C9E-43BA-A797-DF754E67D268}"/>
              </a:ext>
            </a:extLst>
          </p:cNvPr>
          <p:cNvPicPr>
            <a:picLocks noChangeAspect="1"/>
          </p:cNvPicPr>
          <p:nvPr/>
        </p:nvPicPr>
        <p:blipFill>
          <a:blip r:embed="rId4"/>
          <a:stretch>
            <a:fillRect/>
          </a:stretch>
        </p:blipFill>
        <p:spPr>
          <a:xfrm>
            <a:off x="2461847" y="935183"/>
            <a:ext cx="4777852" cy="5322905"/>
          </a:xfrm>
          <a:prstGeom prst="rect">
            <a:avLst/>
          </a:prstGeom>
        </p:spPr>
      </p:pic>
    </p:spTree>
    <p:extLst>
      <p:ext uri="{BB962C8B-B14F-4D97-AF65-F5344CB8AC3E}">
        <p14:creationId xmlns:p14="http://schemas.microsoft.com/office/powerpoint/2010/main" val="1980694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3" name="Imagen 2">
            <a:extLst>
              <a:ext uri="{FF2B5EF4-FFF2-40B4-BE49-F238E27FC236}">
                <a16:creationId xmlns:a16="http://schemas.microsoft.com/office/drawing/2014/main" id="{9392A020-E218-4287-A033-EA63C6FD98AF}"/>
              </a:ext>
            </a:extLst>
          </p:cNvPr>
          <p:cNvPicPr>
            <a:picLocks noChangeAspect="1"/>
          </p:cNvPicPr>
          <p:nvPr/>
        </p:nvPicPr>
        <p:blipFill>
          <a:blip r:embed="rId4"/>
          <a:stretch>
            <a:fillRect/>
          </a:stretch>
        </p:blipFill>
        <p:spPr>
          <a:xfrm>
            <a:off x="2141348" y="1028057"/>
            <a:ext cx="4568672" cy="5409376"/>
          </a:xfrm>
          <a:prstGeom prst="rect">
            <a:avLst/>
          </a:prstGeom>
        </p:spPr>
      </p:pic>
    </p:spTree>
    <p:extLst>
      <p:ext uri="{BB962C8B-B14F-4D97-AF65-F5344CB8AC3E}">
        <p14:creationId xmlns:p14="http://schemas.microsoft.com/office/powerpoint/2010/main" val="2224597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938992"/>
          </a:xfrm>
          <a:prstGeom prst="rect">
            <a:avLst/>
          </a:prstGeom>
          <a:noFill/>
        </p:spPr>
        <p:txBody>
          <a:bodyPr wrap="square" rtlCol="0">
            <a:spAutoFit/>
          </a:bodyPr>
          <a:lstStyle/>
          <a:p>
            <a:pPr algn="ctr"/>
            <a:r>
              <a:rPr lang="es-CO" sz="4000" dirty="0">
                <a:solidFill>
                  <a:srgbClr val="000A8B"/>
                </a:solidFill>
              </a:rPr>
              <a:t>4. SOLICITUDES</a:t>
            </a:r>
          </a:p>
          <a:p>
            <a:pPr algn="ctr"/>
            <a:r>
              <a:rPr lang="es-CO" sz="4000" dirty="0">
                <a:solidFill>
                  <a:srgbClr val="000A8B"/>
                </a:solidFill>
              </a:rPr>
              <a:t> VICEPRESIDENCIA ADMINISTRATIVA Y FINANCIERA</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2859274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8" name="CuadroTexto 7">
            <a:extLst>
              <a:ext uri="{FF2B5EF4-FFF2-40B4-BE49-F238E27FC236}">
                <a16:creationId xmlns:a16="http://schemas.microsoft.com/office/drawing/2014/main" id="{419A5052-D72B-46A3-B736-841E6C7112CC}"/>
              </a:ext>
            </a:extLst>
          </p:cNvPr>
          <p:cNvSpPr txBox="1"/>
          <p:nvPr/>
        </p:nvSpPr>
        <p:spPr>
          <a:xfrm>
            <a:off x="804672" y="2393228"/>
            <a:ext cx="7808386" cy="1569660"/>
          </a:xfrm>
          <a:prstGeom prst="rect">
            <a:avLst/>
          </a:prstGeom>
          <a:noFill/>
        </p:spPr>
        <p:txBody>
          <a:bodyPr wrap="square" rtlCol="0">
            <a:spAutoFit/>
          </a:bodyPr>
          <a:lstStyle/>
          <a:p>
            <a:pPr algn="ctr"/>
            <a:r>
              <a:rPr lang="es-ES" sz="3200" b="1" dirty="0">
                <a:solidFill>
                  <a:srgbClr val="000A8B"/>
                </a:solidFill>
              </a:rPr>
              <a:t>1. </a:t>
            </a:r>
            <a:r>
              <a:rPr lang="es-CO" sz="3200" b="1" dirty="0">
                <a:solidFill>
                  <a:srgbClr val="000A8B"/>
                </a:solidFill>
              </a:rPr>
              <a:t>APROBACIÓN ADICIÓN Y PRÓRROGA CONTRATO SERVICIO DE VIGILANCIA Y SEGURIDAD PRIVADA</a:t>
            </a:r>
            <a:endParaRPr lang="es-ES" sz="3200" b="1" dirty="0">
              <a:solidFill>
                <a:schemeClr val="accent5">
                  <a:lumMod val="50000"/>
                </a:schemeClr>
              </a:solidFill>
            </a:endParaRPr>
          </a:p>
        </p:txBody>
      </p:sp>
    </p:spTree>
    <p:extLst>
      <p:ext uri="{BB962C8B-B14F-4D97-AF65-F5344CB8AC3E}">
        <p14:creationId xmlns:p14="http://schemas.microsoft.com/office/powerpoint/2010/main" val="3374844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97638" y="1252682"/>
            <a:ext cx="5938163"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455868" y="5450091"/>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00729" y="103031"/>
            <a:ext cx="1904240"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253300" y="939037"/>
            <a:ext cx="8709331" cy="5078313"/>
          </a:xfrm>
          <a:prstGeom prst="rect">
            <a:avLst/>
          </a:prstGeom>
        </p:spPr>
        <p:txBody>
          <a:bodyPr wrap="square">
            <a:spAutoFit/>
          </a:bodyPr>
          <a:lstStyle/>
          <a:p>
            <a:pPr algn="just"/>
            <a:endParaRPr lang="es-CO" b="1" dirty="0"/>
          </a:p>
          <a:p>
            <a:pPr algn="just"/>
            <a:r>
              <a:rPr lang="es-ES" b="1" dirty="0"/>
              <a:t>Adicionar y prorrogar el contrato No. 033 de 2018</a:t>
            </a:r>
          </a:p>
          <a:p>
            <a:pPr algn="just"/>
            <a:endParaRPr lang="es-CO" b="1" dirty="0"/>
          </a:p>
          <a:p>
            <a:pPr algn="just"/>
            <a:r>
              <a:rPr lang="es-CO" b="1" dirty="0"/>
              <a:t>Objeto del contrato: </a:t>
            </a:r>
            <a:r>
              <a:rPr lang="es-ES" dirty="0"/>
              <a:t>Contratar la prestación del servicio integral de vigilancia y seguridad privada Fija y Móvil, con armas, sin armas, medio canino, servicio de escolta a persona y medios tecnológicos para la permanente y adecuada protección las sedes y los bienes muebles e inmuebles que son administrados por la SAE SAS, en los cuales se requiera el servicio.</a:t>
            </a:r>
          </a:p>
          <a:p>
            <a:pPr algn="just"/>
            <a:endParaRPr lang="es-ES" dirty="0"/>
          </a:p>
          <a:p>
            <a:pPr algn="just"/>
            <a:r>
              <a:rPr lang="es-CO" b="1" dirty="0"/>
              <a:t>Alcance</a:t>
            </a:r>
            <a:r>
              <a:rPr lang="es-CO" dirty="0"/>
              <a:t>: velar por la seguridad de las instalaciones en donde se encuentran o pueden ser ubicadas las diferentes dependencias de la Sociedad, salvaguardando los bienes muebles e inmuebles, con el fin de preservarlos para la prestación efectiva del servicio, además de prevenir o detener perturbaciones a la seguridad y tranquilidad individual tanto de los funcionarios como de terceros</a:t>
            </a:r>
          </a:p>
          <a:p>
            <a:pPr algn="just"/>
            <a:endParaRPr lang="es-CO" dirty="0"/>
          </a:p>
          <a:p>
            <a:pPr algn="just"/>
            <a:r>
              <a:rPr lang="es-CO" b="1" dirty="0"/>
              <a:t>Valores y plazos iniciales: </a:t>
            </a:r>
            <a:r>
              <a:rPr lang="es-CO" dirty="0"/>
              <a:t>Valor del contrato por $5.733.957.550, con un plazo de ejecución de (24) meses, fecha de inicio el 1 de julio de 2018 y fecha de finalización el 30 de junio de 2020.</a:t>
            </a:r>
            <a:endParaRPr lang="es-ES" dirty="0">
              <a:solidFill>
                <a:srgbClr val="A9A8A9"/>
              </a:solidFill>
              <a:cs typeface="Lato Regular"/>
            </a:endParaRPr>
          </a:p>
        </p:txBody>
      </p:sp>
      <p:sp>
        <p:nvSpPr>
          <p:cNvPr id="2" name="Flecha: a la derecha 1">
            <a:hlinkClick r:id="rId3" action="ppaction://hlinksldjump"/>
            <a:extLst>
              <a:ext uri="{FF2B5EF4-FFF2-40B4-BE49-F238E27FC236}">
                <a16:creationId xmlns:a16="http://schemas.microsoft.com/office/drawing/2014/main" id="{3A822491-27C9-480B-9A3A-AEE91835A264}"/>
              </a:ext>
            </a:extLst>
          </p:cNvPr>
          <p:cNvSpPr/>
          <p:nvPr/>
        </p:nvSpPr>
        <p:spPr>
          <a:xfrm>
            <a:off x="7813839" y="5918963"/>
            <a:ext cx="985421" cy="6535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b="1" dirty="0"/>
              <a:t>AGUILA DE ORO</a:t>
            </a:r>
            <a:endParaRPr lang="es-CO" sz="1100" b="1" dirty="0"/>
          </a:p>
        </p:txBody>
      </p:sp>
      <p:pic>
        <p:nvPicPr>
          <p:cNvPr id="8" name="Imagen 7">
            <a:extLst>
              <a:ext uri="{FF2B5EF4-FFF2-40B4-BE49-F238E27FC236}">
                <a16:creationId xmlns:a16="http://schemas.microsoft.com/office/drawing/2014/main" id="{D4B79D68-5645-4158-B379-C31BC5B7AD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2028" y="103031"/>
            <a:ext cx="4568672" cy="713105"/>
          </a:xfrm>
          <a:prstGeom prst="rect">
            <a:avLst/>
          </a:prstGeom>
        </p:spPr>
      </p:pic>
      <p:sp>
        <p:nvSpPr>
          <p:cNvPr id="9" name="Rectángulo 8">
            <a:extLst>
              <a:ext uri="{FF2B5EF4-FFF2-40B4-BE49-F238E27FC236}">
                <a16:creationId xmlns:a16="http://schemas.microsoft.com/office/drawing/2014/main" id="{CA74436B-1C2F-4CFE-9761-1304B41EF8F3}"/>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49433687-3CB6-4AA7-B9A1-1094D93FC079}"/>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4134074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97638" y="1252682"/>
            <a:ext cx="5938163"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455868" y="5450091"/>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00729" y="103031"/>
            <a:ext cx="1904240"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217334" y="1129481"/>
            <a:ext cx="8709331" cy="369332"/>
          </a:xfrm>
          <a:prstGeom prst="rect">
            <a:avLst/>
          </a:prstGeom>
        </p:spPr>
        <p:txBody>
          <a:bodyPr wrap="square">
            <a:spAutoFit/>
          </a:bodyPr>
          <a:lstStyle/>
          <a:p>
            <a:pPr algn="ctr">
              <a:defRPr/>
            </a:pPr>
            <a:r>
              <a:rPr lang="es-ES" b="1" dirty="0">
                <a:solidFill>
                  <a:schemeClr val="accent5">
                    <a:lumMod val="75000"/>
                  </a:schemeClr>
                </a:solidFill>
                <a:effectLst>
                  <a:outerShdw blurRad="38100" dist="38100" dir="2700000" algn="tl">
                    <a:srgbClr val="000000">
                      <a:alpha val="43137"/>
                    </a:srgbClr>
                  </a:outerShdw>
                </a:effectLst>
              </a:rPr>
              <a:t>COMPAÑÍA DE SEGURIDAD Y VIGILANCIA AGUILA DE ORO</a:t>
            </a:r>
            <a:endParaRPr lang="es-CO" b="1" dirty="0">
              <a:solidFill>
                <a:schemeClr val="accent5">
                  <a:lumMod val="75000"/>
                </a:schemeClr>
              </a:solidFill>
              <a:effectLst>
                <a:outerShdw blurRad="38100" dist="38100" dir="2700000" algn="tl">
                  <a:srgbClr val="000000">
                    <a:alpha val="43137"/>
                  </a:srgbClr>
                </a:outerShdw>
              </a:effectLst>
            </a:endParaRPr>
          </a:p>
        </p:txBody>
      </p:sp>
      <p:sp>
        <p:nvSpPr>
          <p:cNvPr id="7" name="25 CuadroTexto">
            <a:extLst>
              <a:ext uri="{FF2B5EF4-FFF2-40B4-BE49-F238E27FC236}">
                <a16:creationId xmlns:a16="http://schemas.microsoft.com/office/drawing/2014/main" id="{531896FC-81B3-448C-9C2B-1900B6893A3C}"/>
              </a:ext>
            </a:extLst>
          </p:cNvPr>
          <p:cNvSpPr txBox="1">
            <a:spLocks noChangeArrowheads="1"/>
          </p:cNvSpPr>
          <p:nvPr/>
        </p:nvSpPr>
        <p:spPr bwMode="auto">
          <a:xfrm>
            <a:off x="519113" y="4300185"/>
            <a:ext cx="26035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eaLnBrk="1" hangingPunct="1">
              <a:spcBef>
                <a:spcPct val="0"/>
              </a:spcBef>
              <a:buClrTx/>
              <a:buFontTx/>
              <a:buNone/>
            </a:pPr>
            <a:r>
              <a:rPr lang="es-ES" altLang="es-CO" sz="1500" dirty="0">
                <a:solidFill>
                  <a:schemeClr val="tx1"/>
                </a:solidFill>
                <a:latin typeface="Arial Black" pitchFamily="34" charset="0"/>
              </a:rPr>
              <a:t>VIGILANCIA CANINA</a:t>
            </a:r>
          </a:p>
        </p:txBody>
      </p:sp>
      <p:sp>
        <p:nvSpPr>
          <p:cNvPr id="8" name="26 CuadroTexto">
            <a:extLst>
              <a:ext uri="{FF2B5EF4-FFF2-40B4-BE49-F238E27FC236}">
                <a16:creationId xmlns:a16="http://schemas.microsoft.com/office/drawing/2014/main" id="{A5521521-F246-4EB1-A6A9-A587601A5EAC}"/>
              </a:ext>
            </a:extLst>
          </p:cNvPr>
          <p:cNvSpPr txBox="1">
            <a:spLocks noChangeArrowheads="1"/>
          </p:cNvSpPr>
          <p:nvPr/>
        </p:nvSpPr>
        <p:spPr bwMode="auto">
          <a:xfrm>
            <a:off x="5828413" y="4147428"/>
            <a:ext cx="32400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algn="ctr" eaLnBrk="1" hangingPunct="1">
              <a:spcBef>
                <a:spcPct val="0"/>
              </a:spcBef>
              <a:buClrTx/>
              <a:buFontTx/>
              <a:buNone/>
            </a:pPr>
            <a:r>
              <a:rPr lang="es-ES" altLang="es-CO" sz="1500">
                <a:solidFill>
                  <a:schemeClr val="tx1"/>
                </a:solidFill>
                <a:latin typeface="Arial Black" pitchFamily="34" charset="0"/>
              </a:rPr>
              <a:t>VIGILANCIA ELECTRONICA</a:t>
            </a:r>
          </a:p>
        </p:txBody>
      </p:sp>
      <p:sp>
        <p:nvSpPr>
          <p:cNvPr id="10" name="25 CuadroTexto">
            <a:extLst>
              <a:ext uri="{FF2B5EF4-FFF2-40B4-BE49-F238E27FC236}">
                <a16:creationId xmlns:a16="http://schemas.microsoft.com/office/drawing/2014/main" id="{CA69E196-1838-4B92-AAED-FC4C74E60143}"/>
              </a:ext>
            </a:extLst>
          </p:cNvPr>
          <p:cNvSpPr txBox="1">
            <a:spLocks noChangeArrowheads="1"/>
          </p:cNvSpPr>
          <p:nvPr/>
        </p:nvSpPr>
        <p:spPr bwMode="auto">
          <a:xfrm>
            <a:off x="5903913" y="1671022"/>
            <a:ext cx="2809875"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eaLnBrk="1" hangingPunct="1">
              <a:spcBef>
                <a:spcPct val="0"/>
              </a:spcBef>
              <a:buClrTx/>
              <a:buFont typeface="Arial" charset="0"/>
              <a:buNone/>
            </a:pPr>
            <a:r>
              <a:rPr lang="es-ES" altLang="es-CO" sz="1500" dirty="0">
                <a:solidFill>
                  <a:schemeClr val="tx1"/>
                </a:solidFill>
                <a:latin typeface="Arial Black" pitchFamily="34" charset="0"/>
              </a:rPr>
              <a:t>SERVICIO DE ESCOLTAS</a:t>
            </a:r>
            <a:endParaRPr lang="es-ES" altLang="es-CO" sz="2000" dirty="0">
              <a:solidFill>
                <a:schemeClr val="tx1"/>
              </a:solidFill>
              <a:latin typeface="Arial Black" pitchFamily="34" charset="0"/>
            </a:endParaRPr>
          </a:p>
        </p:txBody>
      </p:sp>
      <p:sp>
        <p:nvSpPr>
          <p:cNvPr id="11" name="Rectángulo 4">
            <a:extLst>
              <a:ext uri="{FF2B5EF4-FFF2-40B4-BE49-F238E27FC236}">
                <a16:creationId xmlns:a16="http://schemas.microsoft.com/office/drawing/2014/main" id="{3DDF4E54-45C7-4606-9947-4179ABC7DB1A}"/>
              </a:ext>
            </a:extLst>
          </p:cNvPr>
          <p:cNvSpPr>
            <a:spLocks noChangeArrowheads="1"/>
          </p:cNvSpPr>
          <p:nvPr/>
        </p:nvSpPr>
        <p:spPr bwMode="auto">
          <a:xfrm>
            <a:off x="442913" y="1648003"/>
            <a:ext cx="24939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eaLnBrk="1" hangingPunct="1">
              <a:spcBef>
                <a:spcPct val="0"/>
              </a:spcBef>
              <a:buClrTx/>
              <a:buFontTx/>
              <a:buNone/>
            </a:pPr>
            <a:r>
              <a:rPr lang="es-ES" altLang="es-CO" sz="1500" dirty="0">
                <a:solidFill>
                  <a:schemeClr val="tx1"/>
                </a:solidFill>
                <a:latin typeface="Arial Black" pitchFamily="34" charset="0"/>
              </a:rPr>
              <a:t>VIGILANCIA HUMANA</a:t>
            </a:r>
            <a:r>
              <a:rPr lang="es-ES" altLang="es-CO" dirty="0">
                <a:solidFill>
                  <a:schemeClr val="tx1"/>
                </a:solidFill>
                <a:latin typeface="Arial Black" pitchFamily="34" charset="0"/>
              </a:rPr>
              <a:t>	</a:t>
            </a:r>
            <a:endParaRPr lang="es-CO" altLang="es-CO" dirty="0">
              <a:solidFill>
                <a:schemeClr val="tx1"/>
              </a:solidFill>
            </a:endParaRPr>
          </a:p>
        </p:txBody>
      </p:sp>
      <p:sp>
        <p:nvSpPr>
          <p:cNvPr id="12" name="Rectángulo 15">
            <a:extLst>
              <a:ext uri="{FF2B5EF4-FFF2-40B4-BE49-F238E27FC236}">
                <a16:creationId xmlns:a16="http://schemas.microsoft.com/office/drawing/2014/main" id="{EE37C27A-7A77-4D00-9AD8-3039A73A1F78}"/>
              </a:ext>
            </a:extLst>
          </p:cNvPr>
          <p:cNvSpPr>
            <a:spLocks noChangeArrowheads="1"/>
          </p:cNvSpPr>
          <p:nvPr/>
        </p:nvSpPr>
        <p:spPr bwMode="auto">
          <a:xfrm>
            <a:off x="3008313" y="2026665"/>
            <a:ext cx="29670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itchFamily="18" charset="2"/>
              <a:buChar char=""/>
              <a:defRPr>
                <a:solidFill>
                  <a:srgbClr val="404040"/>
                </a:solidFill>
                <a:latin typeface="Century Gothic" pitchFamily="34" charset="0"/>
              </a:defRPr>
            </a:lvl1pPr>
            <a:lvl2pPr marL="742950" indent="-285750">
              <a:spcBef>
                <a:spcPts val="1000"/>
              </a:spcBef>
              <a:buClr>
                <a:schemeClr val="accent1"/>
              </a:buClr>
              <a:buFont typeface="Wingdings 3" pitchFamily="18" charset="2"/>
              <a:buChar char=""/>
              <a:defRPr sz="1600">
                <a:solidFill>
                  <a:srgbClr val="404040"/>
                </a:solidFill>
                <a:latin typeface="Century Gothic" pitchFamily="34" charset="0"/>
              </a:defRPr>
            </a:lvl2pPr>
            <a:lvl3pPr marL="1143000" indent="-228600">
              <a:spcBef>
                <a:spcPts val="1000"/>
              </a:spcBef>
              <a:buClr>
                <a:schemeClr val="accent1"/>
              </a:buClr>
              <a:buFont typeface="Wingdings 3" pitchFamily="18" charset="2"/>
              <a:buChar char=""/>
              <a:defRPr sz="1400">
                <a:solidFill>
                  <a:srgbClr val="404040"/>
                </a:solidFill>
                <a:latin typeface="Century Gothic" pitchFamily="34" charset="0"/>
              </a:defRPr>
            </a:lvl3pPr>
            <a:lvl4pPr marL="1600200" indent="-228600">
              <a:spcBef>
                <a:spcPts val="1000"/>
              </a:spcBef>
              <a:buClr>
                <a:schemeClr val="accent1"/>
              </a:buClr>
              <a:buFont typeface="Wingdings 3" pitchFamily="18" charset="2"/>
              <a:buChar char=""/>
              <a:defRPr sz="1200">
                <a:solidFill>
                  <a:srgbClr val="404040"/>
                </a:solidFill>
                <a:latin typeface="Century Gothic" pitchFamily="34" charset="0"/>
              </a:defRPr>
            </a:lvl4pPr>
            <a:lvl5pPr marL="2057400" indent="-228600">
              <a:spcBef>
                <a:spcPts val="1000"/>
              </a:spcBef>
              <a:buClr>
                <a:schemeClr val="accent1"/>
              </a:buClr>
              <a:buFont typeface="Wingdings 3" pitchFamily="18" charset="2"/>
              <a:buChar char=""/>
              <a:defRPr sz="1200">
                <a:solidFill>
                  <a:srgbClr val="404040"/>
                </a:solidFill>
                <a:latin typeface="Century Gothic" pitchFamily="34" charset="0"/>
              </a:defRPr>
            </a:lvl5pPr>
            <a:lvl6pPr marL="25146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6pPr>
            <a:lvl7pPr marL="29718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7pPr>
            <a:lvl8pPr marL="34290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8pPr>
            <a:lvl9pPr marL="3886200" indent="-228600" defTabSz="457200" eaLnBrk="0" fontAlgn="base" hangingPunct="0">
              <a:spcBef>
                <a:spcPts val="1000"/>
              </a:spcBef>
              <a:spcAft>
                <a:spcPct val="0"/>
              </a:spcAft>
              <a:buClr>
                <a:schemeClr val="accent1"/>
              </a:buClr>
              <a:buFont typeface="Wingdings 3" pitchFamily="18" charset="2"/>
              <a:buChar char=""/>
              <a:defRPr sz="1200">
                <a:solidFill>
                  <a:srgbClr val="404040"/>
                </a:solidFill>
                <a:latin typeface="Century Gothic" pitchFamily="34" charset="0"/>
              </a:defRPr>
            </a:lvl9pPr>
          </a:lstStyle>
          <a:p>
            <a:pPr algn="ctr" eaLnBrk="1" hangingPunct="1">
              <a:spcBef>
                <a:spcPct val="0"/>
              </a:spcBef>
              <a:buClrTx/>
              <a:buFontTx/>
              <a:buNone/>
            </a:pPr>
            <a:r>
              <a:rPr lang="es-ES" altLang="es-CO" sz="1500" dirty="0">
                <a:solidFill>
                  <a:schemeClr val="tx1"/>
                </a:solidFill>
                <a:latin typeface="Arial Black" pitchFamily="34" charset="0"/>
              </a:rPr>
              <a:t>ESTUDIOS DE SEGURIDAD</a:t>
            </a:r>
          </a:p>
          <a:p>
            <a:pPr algn="ctr" eaLnBrk="1" hangingPunct="1">
              <a:spcBef>
                <a:spcPct val="0"/>
              </a:spcBef>
              <a:buClrTx/>
              <a:buFontTx/>
              <a:buNone/>
            </a:pPr>
            <a:r>
              <a:rPr lang="es-ES" altLang="es-CO" sz="1500" dirty="0">
                <a:solidFill>
                  <a:schemeClr val="tx1"/>
                </a:solidFill>
                <a:latin typeface="Arial Black" pitchFamily="34" charset="0"/>
              </a:rPr>
              <a:t>CAPACITACIONES</a:t>
            </a:r>
            <a:r>
              <a:rPr lang="es-ES" altLang="es-CO" dirty="0">
                <a:solidFill>
                  <a:schemeClr val="tx1"/>
                </a:solidFill>
                <a:latin typeface="Arial Black" pitchFamily="34" charset="0"/>
              </a:rPr>
              <a:t>	</a:t>
            </a:r>
            <a:endParaRPr lang="es-CO" altLang="es-CO" dirty="0">
              <a:solidFill>
                <a:schemeClr val="tx1"/>
              </a:solidFill>
            </a:endParaRPr>
          </a:p>
        </p:txBody>
      </p:sp>
      <p:pic>
        <p:nvPicPr>
          <p:cNvPr id="13" name="Picture 2" descr="C:\Documents and Settings\castellanos.nilson.AGUILA\Mis documentos\AOC 2012\PRES COLOR AOC\FOTOS\IMG_0784-1.JPG">
            <a:hlinkClick r:id="rId3" action="ppaction://hlinksldjump"/>
            <a:extLst>
              <a:ext uri="{FF2B5EF4-FFF2-40B4-BE49-F238E27FC236}">
                <a16:creationId xmlns:a16="http://schemas.microsoft.com/office/drawing/2014/main" id="{61ED5D0D-2636-4D07-8CCF-E824B83A0E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38" y="4624387"/>
            <a:ext cx="273685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C:\Documents and Settings\castellanos.nilson.AGUILA\Mis documentos\AOC 2012\PRES COLOR AOC\FOTOS\IMG_0915.JPG">
            <a:extLst>
              <a:ext uri="{FF2B5EF4-FFF2-40B4-BE49-F238E27FC236}">
                <a16:creationId xmlns:a16="http://schemas.microsoft.com/office/drawing/2014/main" id="{3481E79B-1B34-414A-9E60-D4D99788D1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5350" y="2199720"/>
            <a:ext cx="2667000"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C:\Documents and Settings\castellanos.nilson.AGUILA\Mis documentos\AOC 2012\PRES COLOR AOC\FOTOS\IMG_0637.JPG">
            <a:hlinkClick r:id="rId6" action="ppaction://hlinksldjump"/>
            <a:extLst>
              <a:ext uri="{FF2B5EF4-FFF2-40B4-BE49-F238E27FC236}">
                <a16:creationId xmlns:a16="http://schemas.microsoft.com/office/drawing/2014/main" id="{ADF5CEFF-ED4F-408D-877F-0F18C85CC7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938" y="2112407"/>
            <a:ext cx="191452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n 7">
            <a:hlinkClick r:id="rId8" action="ppaction://hlinksldjump"/>
            <a:extLst>
              <a:ext uri="{FF2B5EF4-FFF2-40B4-BE49-F238E27FC236}">
                <a16:creationId xmlns:a16="http://schemas.microsoft.com/office/drawing/2014/main" id="{DE2D4EA2-64E7-4F73-BCD9-7B6CA51C7614}"/>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255962" y="2707028"/>
            <a:ext cx="2395538"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 descr="C:\Documents and Settings\castellanos.nilson.AGUILA\Mis documentos\AOC 2012\PRES COLOR AOC\FOTOS\IMG_1006.JPG">
            <a:hlinkClick r:id="rId10" action="ppaction://hlinksldjump"/>
            <a:extLst>
              <a:ext uri="{FF2B5EF4-FFF2-40B4-BE49-F238E27FC236}">
                <a16:creationId xmlns:a16="http://schemas.microsoft.com/office/drawing/2014/main" id="{FADF690A-6D26-4720-832B-B1D19ABE990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3368" y="4499508"/>
            <a:ext cx="26701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Imagen 36">
            <a:extLst>
              <a:ext uri="{FF2B5EF4-FFF2-40B4-BE49-F238E27FC236}">
                <a16:creationId xmlns:a16="http://schemas.microsoft.com/office/drawing/2014/main" id="{C5EABB41-4E19-43FC-9B79-955EC636AA7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357993" y="135786"/>
            <a:ext cx="4568672" cy="713105"/>
          </a:xfrm>
          <a:prstGeom prst="rect">
            <a:avLst/>
          </a:prstGeom>
        </p:spPr>
      </p:pic>
      <p:sp>
        <p:nvSpPr>
          <p:cNvPr id="17" name="Rectángulo 16">
            <a:extLst>
              <a:ext uri="{FF2B5EF4-FFF2-40B4-BE49-F238E27FC236}">
                <a16:creationId xmlns:a16="http://schemas.microsoft.com/office/drawing/2014/main" id="{E16D3DB2-0D61-4A22-9C6D-694AE3B8D1C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570830A4-D3D7-4FBD-8F9D-0924D5A6D70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049093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97638" y="1252682"/>
            <a:ext cx="5938163"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455868" y="5450091"/>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00729" y="103031"/>
            <a:ext cx="1904240" cy="1038202"/>
          </a:xfrm>
          <a:prstGeom prst="rect">
            <a:avLst/>
          </a:prstGeom>
        </p:spPr>
      </p:pic>
      <p:sp>
        <p:nvSpPr>
          <p:cNvPr id="7" name="Rectángulo 6">
            <a:extLst>
              <a:ext uri="{FF2B5EF4-FFF2-40B4-BE49-F238E27FC236}">
                <a16:creationId xmlns:a16="http://schemas.microsoft.com/office/drawing/2014/main" id="{4B86D5B0-17A7-45B3-9F32-D08874E5078B}"/>
              </a:ext>
            </a:extLst>
          </p:cNvPr>
          <p:cNvSpPr/>
          <p:nvPr/>
        </p:nvSpPr>
        <p:spPr>
          <a:xfrm>
            <a:off x="435005" y="1087089"/>
            <a:ext cx="8455695" cy="4985980"/>
          </a:xfrm>
          <a:prstGeom prst="rect">
            <a:avLst/>
          </a:prstGeom>
        </p:spPr>
        <p:txBody>
          <a:bodyPr wrap="square">
            <a:spAutoFit/>
          </a:bodyPr>
          <a:lstStyle/>
          <a:p>
            <a:pPr algn="ctr">
              <a:defRPr/>
            </a:pPr>
            <a:r>
              <a:rPr lang="es-ES" b="1" dirty="0">
                <a:solidFill>
                  <a:schemeClr val="accent5">
                    <a:lumMod val="75000"/>
                  </a:schemeClr>
                </a:solidFill>
                <a:effectLst>
                  <a:outerShdw blurRad="38100" dist="38100" dir="2700000" algn="tl">
                    <a:srgbClr val="000000">
                      <a:alpha val="43137"/>
                    </a:srgbClr>
                  </a:outerShdw>
                </a:effectLst>
              </a:rPr>
              <a:t>VENTAJAS DE AGUILA DE ORO DE COLOMBIA LTDA</a:t>
            </a:r>
          </a:p>
          <a:p>
            <a:pPr algn="ctr">
              <a:defRPr/>
            </a:pPr>
            <a:endParaRPr lang="es-ES" sz="1200" dirty="0"/>
          </a:p>
          <a:p>
            <a:pPr marL="285750" indent="-285750" algn="just">
              <a:buFont typeface="Arial" panose="020B0604020202020204" pitchFamily="34" charset="0"/>
              <a:buChar char="•"/>
              <a:defRPr/>
            </a:pPr>
            <a:r>
              <a:rPr lang="es-ES" sz="1600" dirty="0"/>
              <a:t>Capacidad para la prestación de todos los servicios de seguridad privada: vigilancia fija y móvil, con armas y sin armas, con medio canino. La adaptabilidad a las necesidades de cada cliente y el rediseño constante de las consignas particulares en los puestos de trabajo. </a:t>
            </a:r>
          </a:p>
          <a:p>
            <a:pPr marL="285750" indent="-285750">
              <a:buFont typeface="Arial" panose="020B0604020202020204" pitchFamily="34" charset="0"/>
              <a:buChar char="•"/>
              <a:defRPr/>
            </a:pPr>
            <a:endParaRPr lang="es-ES" sz="1600" dirty="0"/>
          </a:p>
          <a:p>
            <a:pPr marL="285750" indent="-285750">
              <a:buFont typeface="Arial" panose="020B0604020202020204" pitchFamily="34" charset="0"/>
              <a:buChar char="•"/>
              <a:defRPr/>
            </a:pPr>
            <a:r>
              <a:rPr lang="es-ES" sz="1600" dirty="0"/>
              <a:t>Experiencia y cubrimiento geográfico en Bogotá y todo el territorio nacional.</a:t>
            </a:r>
          </a:p>
          <a:p>
            <a:pPr marL="285750" indent="-285750">
              <a:buFont typeface="Arial" panose="020B0604020202020204" pitchFamily="34" charset="0"/>
              <a:buChar char="•"/>
              <a:defRPr/>
            </a:pPr>
            <a:endParaRPr lang="es-ES" sz="1600" dirty="0"/>
          </a:p>
          <a:p>
            <a:pPr marL="285750" indent="-285750">
              <a:buFont typeface="Arial" panose="020B0604020202020204" pitchFamily="34" charset="0"/>
              <a:buChar char="•"/>
              <a:defRPr/>
            </a:pPr>
            <a:r>
              <a:rPr lang="es-ES" sz="1600" dirty="0"/>
              <a:t>Estricto proceso de selección de personal.</a:t>
            </a:r>
          </a:p>
          <a:p>
            <a:pPr marL="285750" indent="-285750">
              <a:buFont typeface="Arial" panose="020B0604020202020204" pitchFamily="34" charset="0"/>
              <a:buChar char="•"/>
              <a:defRPr/>
            </a:pPr>
            <a:endParaRPr lang="es-ES" sz="1600" dirty="0"/>
          </a:p>
          <a:p>
            <a:pPr marL="285750" indent="-285750">
              <a:buFont typeface="Arial" panose="020B0604020202020204" pitchFamily="34" charset="0"/>
              <a:buChar char="•"/>
              <a:defRPr/>
            </a:pPr>
            <a:r>
              <a:rPr lang="es-ES" sz="1600" dirty="0"/>
              <a:t>Planes de desarrollo y bienestar implementados, dirigidos a potenciar las virtudes de nuestros colaboradores, generando estabilidad laboral, mejorando la calidad de vida y desarrollo profesional.</a:t>
            </a:r>
          </a:p>
          <a:p>
            <a:pPr>
              <a:buFont typeface="Arial" charset="0"/>
              <a:buChar char="•"/>
              <a:defRPr/>
            </a:pPr>
            <a:endParaRPr lang="es-ES" sz="1600" dirty="0"/>
          </a:p>
          <a:p>
            <a:pPr marL="285750" indent="-285750">
              <a:buFont typeface="Arial" panose="020B0604020202020204" pitchFamily="34" charset="0"/>
              <a:buChar char="•"/>
              <a:defRPr/>
            </a:pPr>
            <a:r>
              <a:rPr lang="es-ES" sz="1600" dirty="0"/>
              <a:t>Estricto cumplimiento normativo en los aspectos salariales y prestacionales de nuestros colaboradores.</a:t>
            </a:r>
          </a:p>
          <a:p>
            <a:pPr>
              <a:buFont typeface="Arial" charset="0"/>
              <a:buChar char="•"/>
              <a:defRPr/>
            </a:pPr>
            <a:endParaRPr lang="es-ES" sz="1600" dirty="0"/>
          </a:p>
          <a:p>
            <a:pPr marL="285750" indent="-285750">
              <a:buFont typeface="Arial" panose="020B0604020202020204" pitchFamily="34" charset="0"/>
              <a:buChar char="•"/>
              <a:defRPr/>
            </a:pPr>
            <a:r>
              <a:rPr lang="es-ES" sz="1600" dirty="0"/>
              <a:t>Soporte en soluciones tecnológicas: Sistemas de Alarma (Protocolo GPRS), Control de Incendios, Circuitos Cerrados de televisión (Tecnología Remota IP), Controles de Accesos, Rastreo Satelital a Vehículos y a Personas.</a:t>
            </a:r>
            <a:endParaRPr lang="es-ES" sz="2400" dirty="0"/>
          </a:p>
        </p:txBody>
      </p:sp>
      <p:pic>
        <p:nvPicPr>
          <p:cNvPr id="10" name="Imagen 9">
            <a:extLst>
              <a:ext uri="{FF2B5EF4-FFF2-40B4-BE49-F238E27FC236}">
                <a16:creationId xmlns:a16="http://schemas.microsoft.com/office/drawing/2014/main" id="{EF6DB989-CA94-45DD-B2FC-54B66F2A3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2028" y="125536"/>
            <a:ext cx="4568672" cy="713105"/>
          </a:xfrm>
          <a:prstGeom prst="rect">
            <a:avLst/>
          </a:prstGeom>
        </p:spPr>
      </p:pic>
      <p:sp>
        <p:nvSpPr>
          <p:cNvPr id="8" name="Rectángulo 7">
            <a:extLst>
              <a:ext uri="{FF2B5EF4-FFF2-40B4-BE49-F238E27FC236}">
                <a16:creationId xmlns:a16="http://schemas.microsoft.com/office/drawing/2014/main" id="{664CB245-2B85-4A15-AC44-D075DC8A5D7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6056DE21-809C-42F0-90FB-1A1FF2B2B79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485023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97638" y="1252682"/>
            <a:ext cx="5938163"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455868" y="5450091"/>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00729" y="103031"/>
            <a:ext cx="1904240"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253300" y="1295607"/>
            <a:ext cx="8709331" cy="5632311"/>
          </a:xfrm>
          <a:prstGeom prst="rect">
            <a:avLst/>
          </a:prstGeom>
        </p:spPr>
        <p:txBody>
          <a:bodyPr wrap="square">
            <a:spAutoFit/>
          </a:bodyPr>
          <a:lstStyle/>
          <a:p>
            <a:pPr algn="just"/>
            <a:endParaRPr lang="es-CO" dirty="0"/>
          </a:p>
          <a:p>
            <a:pPr algn="just"/>
            <a:r>
              <a:rPr lang="es-CO" dirty="0"/>
              <a:t>En el mes de Mayo de 2018 se llevó a cabo el Concurso Publico No. 033-2018  por valor de $5.982.363.672 con el fin de contratar el servicio integral de vigilancia y seguridad privada donde se presentaron 4 proponentes:</a:t>
            </a:r>
          </a:p>
          <a:p>
            <a:pPr algn="just"/>
            <a:endParaRPr lang="en-US" dirty="0"/>
          </a:p>
          <a:p>
            <a:pPr marL="457200" indent="-457200" algn="just">
              <a:buFont typeface="+mj-lt"/>
              <a:buAutoNum type="arabicPeriod"/>
            </a:pPr>
            <a:r>
              <a:rPr lang="es-CO" dirty="0"/>
              <a:t>AGUILA DE ORO DE COLOMBIA LTDA</a:t>
            </a:r>
          </a:p>
          <a:p>
            <a:pPr marL="457200" indent="-457200" algn="just">
              <a:buFont typeface="+mj-lt"/>
              <a:buAutoNum type="arabicPeriod"/>
            </a:pPr>
            <a:r>
              <a:rPr lang="es-ES" dirty="0"/>
              <a:t>VIGILANCIA GUAJIRA LTDA </a:t>
            </a:r>
            <a:endParaRPr lang="es-CO" dirty="0"/>
          </a:p>
          <a:p>
            <a:pPr marL="457200" indent="-457200" algn="just">
              <a:buFont typeface="+mj-lt"/>
              <a:buAutoNum type="arabicPeriod"/>
            </a:pPr>
            <a:r>
              <a:rPr lang="es-ES" dirty="0"/>
              <a:t>SEGURIDAD NUEVA ERA LTDA</a:t>
            </a:r>
          </a:p>
          <a:p>
            <a:pPr marL="457200" indent="-457200" algn="just">
              <a:buFont typeface="+mj-lt"/>
              <a:buAutoNum type="arabicPeriod"/>
            </a:pPr>
            <a:r>
              <a:rPr lang="es-ES" dirty="0"/>
              <a:t>SEGURIDAD EL PENTAGONO COLOMBIANO LIMITADA SEPECOL LTDA</a:t>
            </a:r>
            <a:endParaRPr lang="es-CO" dirty="0"/>
          </a:p>
          <a:p>
            <a:pPr algn="just"/>
            <a:endParaRPr lang="es-CO" dirty="0"/>
          </a:p>
          <a:p>
            <a:pPr algn="just"/>
            <a:endParaRPr lang="es-CO" dirty="0"/>
          </a:p>
          <a:p>
            <a:pPr algn="just"/>
            <a:r>
              <a:rPr lang="es-CO" dirty="0"/>
              <a:t>La propuesta mas favorable para SAE en cumplimiento de los requisitos técnicos, financieros, jurídicos y económicos fue la presentada por Águila de Oro de Colombia Ltda, contrato adjudicado el 15 de junio de 2018 por valor de $5.733.957.550. con un ahorro de </a:t>
            </a:r>
            <a:r>
              <a:rPr lang="es-CO" b="1" dirty="0"/>
              <a:t>$248.406.122</a:t>
            </a: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p:txBody>
      </p:sp>
      <p:pic>
        <p:nvPicPr>
          <p:cNvPr id="7" name="Imagen 6">
            <a:extLst>
              <a:ext uri="{FF2B5EF4-FFF2-40B4-BE49-F238E27FC236}">
                <a16:creationId xmlns:a16="http://schemas.microsoft.com/office/drawing/2014/main" id="{CBCAF8C1-2195-4CA5-89A7-EAECD840D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3959" y="125536"/>
            <a:ext cx="4568672" cy="713105"/>
          </a:xfrm>
          <a:prstGeom prst="rect">
            <a:avLst/>
          </a:prstGeom>
        </p:spPr>
      </p:pic>
      <p:sp>
        <p:nvSpPr>
          <p:cNvPr id="8" name="Rectángulo 7">
            <a:extLst>
              <a:ext uri="{FF2B5EF4-FFF2-40B4-BE49-F238E27FC236}">
                <a16:creationId xmlns:a16="http://schemas.microsoft.com/office/drawing/2014/main" id="{0894B731-9ACE-4B67-9895-C424652D29DE}"/>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5E3729D-DC97-4514-8CE8-23DF07C39F4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584648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902310" y="1122899"/>
            <a:ext cx="5938163" cy="601774"/>
          </a:xfrm>
        </p:spPr>
        <p:txBody>
          <a:bodyPr>
            <a:normAutofit fontScale="47500" lnSpcReduction="20000"/>
          </a:bodyPr>
          <a:lstStyle/>
          <a:p>
            <a:endParaRPr lang="es-ES" sz="2400" dirty="0">
              <a:latin typeface="Arial Narrow" panose="020B0606020202030204" pitchFamily="34" charset="0"/>
            </a:endParaRPr>
          </a:p>
          <a:p>
            <a:r>
              <a:rPr lang="es-ES" sz="3200" b="1" dirty="0">
                <a:solidFill>
                  <a:schemeClr val="accent1">
                    <a:lumMod val="75000"/>
                  </a:schemeClr>
                </a:solidFill>
                <a:effectLst>
                  <a:outerShdw blurRad="38100" dist="38100" dir="2700000" algn="tl">
                    <a:srgbClr val="000000">
                      <a:alpha val="43137"/>
                    </a:srgbClr>
                  </a:outerShdw>
                </a:effectLst>
              </a:rPr>
              <a:t>PRINCIPALES</a:t>
            </a:r>
            <a:r>
              <a:rPr lang="es-ES" sz="2400" b="1" dirty="0">
                <a:latin typeface="Arial Narrow" panose="020B0606020202030204" pitchFamily="34" charset="0"/>
              </a:rPr>
              <a:t> </a:t>
            </a:r>
            <a:r>
              <a:rPr lang="es-ES" sz="3200" b="1" dirty="0">
                <a:solidFill>
                  <a:schemeClr val="accent1">
                    <a:lumMod val="75000"/>
                  </a:schemeClr>
                </a:solidFill>
                <a:effectLst>
                  <a:outerShdw blurRad="38100" dist="38100" dir="2700000" algn="tl">
                    <a:srgbClr val="000000">
                      <a:alpha val="43137"/>
                    </a:srgbClr>
                  </a:outerShdw>
                </a:effectLst>
              </a:rPr>
              <a:t>CLIENTES SECTOR PUBLICO AGUILA DE ORO COLOMBIA</a:t>
            </a: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b="1"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455868" y="5450091"/>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00729" y="103031"/>
            <a:ext cx="1904240"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253300" y="939037"/>
            <a:ext cx="8709331" cy="1477328"/>
          </a:xfrm>
          <a:prstGeom prst="rect">
            <a:avLst/>
          </a:prstGeom>
        </p:spPr>
        <p:txBody>
          <a:bodyPr wrap="square">
            <a:spAutoFit/>
          </a:bodyPr>
          <a:lstStyle/>
          <a:p>
            <a:pPr algn="just"/>
            <a:endParaRPr lang="es-CO" dirty="0"/>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p:txBody>
      </p:sp>
      <p:pic>
        <p:nvPicPr>
          <p:cNvPr id="7" name="Imagen 6">
            <a:extLst>
              <a:ext uri="{FF2B5EF4-FFF2-40B4-BE49-F238E27FC236}">
                <a16:creationId xmlns:a16="http://schemas.microsoft.com/office/drawing/2014/main" id="{B241888C-B84F-4812-8C88-155C877A5774}"/>
              </a:ext>
            </a:extLst>
          </p:cNvPr>
          <p:cNvPicPr>
            <a:picLocks noChangeAspect="1"/>
          </p:cNvPicPr>
          <p:nvPr/>
        </p:nvPicPr>
        <p:blipFill>
          <a:blip r:embed="rId3"/>
          <a:stretch>
            <a:fillRect/>
          </a:stretch>
        </p:blipFill>
        <p:spPr>
          <a:xfrm>
            <a:off x="542483" y="1977239"/>
            <a:ext cx="8130964" cy="3033726"/>
          </a:xfrm>
          <a:prstGeom prst="rect">
            <a:avLst/>
          </a:prstGeom>
        </p:spPr>
      </p:pic>
      <p:pic>
        <p:nvPicPr>
          <p:cNvPr id="8" name="Imagen 7">
            <a:extLst>
              <a:ext uri="{FF2B5EF4-FFF2-40B4-BE49-F238E27FC236}">
                <a16:creationId xmlns:a16="http://schemas.microsoft.com/office/drawing/2014/main" id="{F80891FA-B99D-41D0-AAFC-1E5AD850AD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3959" y="125536"/>
            <a:ext cx="4568672" cy="713105"/>
          </a:xfrm>
          <a:prstGeom prst="rect">
            <a:avLst/>
          </a:prstGeom>
        </p:spPr>
      </p:pic>
      <p:sp>
        <p:nvSpPr>
          <p:cNvPr id="2" name="Rectángulo 1">
            <a:extLst>
              <a:ext uri="{FF2B5EF4-FFF2-40B4-BE49-F238E27FC236}">
                <a16:creationId xmlns:a16="http://schemas.microsoft.com/office/drawing/2014/main" id="{565A19B7-7E27-48F6-8AD3-D3C021B41ADC}"/>
              </a:ext>
            </a:extLst>
          </p:cNvPr>
          <p:cNvSpPr/>
          <p:nvPr/>
        </p:nvSpPr>
        <p:spPr>
          <a:xfrm>
            <a:off x="640080" y="5732162"/>
            <a:ext cx="8322551" cy="430887"/>
          </a:xfrm>
          <a:prstGeom prst="rect">
            <a:avLst/>
          </a:prstGeom>
        </p:spPr>
        <p:txBody>
          <a:bodyPr wrap="square">
            <a:spAutoFit/>
          </a:bodyPr>
          <a:lstStyle/>
          <a:p>
            <a:pPr algn="just"/>
            <a:r>
              <a:rPr lang="es-ES" sz="1100" dirty="0">
                <a:solidFill>
                  <a:srgbClr val="333333"/>
                </a:solidFill>
                <a:latin typeface="open_sansregular"/>
              </a:rPr>
              <a:t>* ASD empresa de soluciones de Tercerización de Procesos de Negocio BPO (Business </a:t>
            </a:r>
            <a:r>
              <a:rPr lang="es-ES" sz="1100" dirty="0" err="1">
                <a:solidFill>
                  <a:srgbClr val="333333"/>
                </a:solidFill>
                <a:latin typeface="open_sansregular"/>
              </a:rPr>
              <a:t>Process</a:t>
            </a:r>
            <a:r>
              <a:rPr lang="es-ES" sz="1100" dirty="0">
                <a:solidFill>
                  <a:srgbClr val="333333"/>
                </a:solidFill>
                <a:latin typeface="open_sansregular"/>
              </a:rPr>
              <a:t> Outsourcing) y Soluciones Tecnológicas de Información (IT </a:t>
            </a:r>
            <a:r>
              <a:rPr lang="es-ES" sz="1100" dirty="0" err="1">
                <a:solidFill>
                  <a:srgbClr val="333333"/>
                </a:solidFill>
                <a:latin typeface="open_sansregular"/>
              </a:rPr>
              <a:t>Information</a:t>
            </a:r>
            <a:r>
              <a:rPr lang="es-ES" sz="1100" dirty="0">
                <a:solidFill>
                  <a:srgbClr val="333333"/>
                </a:solidFill>
                <a:latin typeface="open_sansregular"/>
              </a:rPr>
              <a:t> </a:t>
            </a:r>
            <a:r>
              <a:rPr lang="es-ES" sz="1100" dirty="0" err="1">
                <a:solidFill>
                  <a:srgbClr val="333333"/>
                </a:solidFill>
                <a:latin typeface="open_sansregular"/>
              </a:rPr>
              <a:t>Technology</a:t>
            </a:r>
            <a:r>
              <a:rPr lang="es-ES" sz="1100" dirty="0">
                <a:solidFill>
                  <a:srgbClr val="333333"/>
                </a:solidFill>
                <a:latin typeface="open_sansregular"/>
              </a:rPr>
              <a:t>) en los sectores Gobierno, Salud, Financiero.</a:t>
            </a:r>
            <a:endParaRPr lang="es-CO" sz="1100" dirty="0"/>
          </a:p>
        </p:txBody>
      </p:sp>
      <p:sp>
        <p:nvSpPr>
          <p:cNvPr id="9" name="Rectángulo 8">
            <a:extLst>
              <a:ext uri="{FF2B5EF4-FFF2-40B4-BE49-F238E27FC236}">
                <a16:creationId xmlns:a16="http://schemas.microsoft.com/office/drawing/2014/main" id="{FEC94DC0-185C-4F93-A6CD-B5E8CB56CA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75EA140-7618-41E5-A325-82DB30D6A211}"/>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53264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97638" y="1252682"/>
            <a:ext cx="5938163" cy="601774"/>
          </a:xfrm>
        </p:spPr>
        <p:txBody>
          <a:bodyPr>
            <a:normAutofit/>
          </a:bodyPr>
          <a:lstStyle/>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a:p>
            <a:endParaRPr lang="es-ES" sz="2400" dirty="0">
              <a:latin typeface="Arial Narrow" panose="020B0606020202030204" pitchFamily="34" charset="0"/>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455868" y="5450091"/>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2"/>
          <a:stretch>
            <a:fillRect/>
          </a:stretch>
        </p:blipFill>
        <p:spPr>
          <a:xfrm>
            <a:off x="100729" y="103031"/>
            <a:ext cx="1904240" cy="1038202"/>
          </a:xfrm>
          <a:prstGeom prst="rect">
            <a:avLst/>
          </a:prstGeom>
        </p:spPr>
      </p:pic>
      <p:sp>
        <p:nvSpPr>
          <p:cNvPr id="4" name="Rectángulo 3">
            <a:extLst>
              <a:ext uri="{FF2B5EF4-FFF2-40B4-BE49-F238E27FC236}">
                <a16:creationId xmlns:a16="http://schemas.microsoft.com/office/drawing/2014/main" id="{DAA9A9AC-57C3-4524-9DDD-A043CA24DD80}"/>
              </a:ext>
            </a:extLst>
          </p:cNvPr>
          <p:cNvSpPr/>
          <p:nvPr/>
        </p:nvSpPr>
        <p:spPr>
          <a:xfrm>
            <a:off x="253300" y="939037"/>
            <a:ext cx="8709331" cy="1754326"/>
          </a:xfrm>
          <a:prstGeom prst="rect">
            <a:avLst/>
          </a:prstGeom>
        </p:spPr>
        <p:txBody>
          <a:bodyPr wrap="square">
            <a:spAutoFit/>
          </a:bodyPr>
          <a:lstStyle/>
          <a:p>
            <a:pPr algn="just"/>
            <a:endParaRPr lang="es-CO" dirty="0"/>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a:p>
            <a:pPr algn="just"/>
            <a:endParaRPr lang="es-ES" dirty="0">
              <a:solidFill>
                <a:srgbClr val="A9A8A9"/>
              </a:solidFill>
              <a:cs typeface="Lato Regular"/>
            </a:endParaRPr>
          </a:p>
        </p:txBody>
      </p:sp>
      <p:sp>
        <p:nvSpPr>
          <p:cNvPr id="7" name="CuadroTexto 6">
            <a:extLst>
              <a:ext uri="{FF2B5EF4-FFF2-40B4-BE49-F238E27FC236}">
                <a16:creationId xmlns:a16="http://schemas.microsoft.com/office/drawing/2014/main" id="{F4443ED0-84A8-45D7-AEC3-494AC2AF9C0A}"/>
              </a:ext>
            </a:extLst>
          </p:cNvPr>
          <p:cNvSpPr txBox="1"/>
          <p:nvPr/>
        </p:nvSpPr>
        <p:spPr>
          <a:xfrm>
            <a:off x="524199" y="1082539"/>
            <a:ext cx="8242296" cy="5478423"/>
          </a:xfrm>
          <a:prstGeom prst="rect">
            <a:avLst/>
          </a:prstGeom>
          <a:noFill/>
        </p:spPr>
        <p:txBody>
          <a:bodyPr wrap="square" rtlCol="0">
            <a:spAutoFit/>
          </a:bodyPr>
          <a:lstStyle/>
          <a:p>
            <a:pPr lvl="0"/>
            <a:r>
              <a:rPr lang="es-CO" sz="1400" dirty="0">
                <a:latin typeface="Arial Narrow" panose="020B0606020202030204" pitchFamily="34" charset="0"/>
              </a:rPr>
              <a:t>                                               Sede Principal: Calle 93B No. 13 – 47 -  Bogotá</a:t>
            </a:r>
          </a:p>
          <a:p>
            <a:pPr lvl="0"/>
            <a:r>
              <a:rPr lang="es-CO" sz="1400" dirty="0">
                <a:latin typeface="Arial Narrow" panose="020B0606020202030204" pitchFamily="34" charset="0"/>
              </a:rPr>
              <a:t>                                               Regional Centro Oriente Calle 96 No. 13 -11  - Bogotá</a:t>
            </a:r>
          </a:p>
          <a:p>
            <a:pPr lvl="0"/>
            <a:r>
              <a:rPr lang="es-CO" sz="1400" dirty="0">
                <a:latin typeface="Arial Narrow" panose="020B0606020202030204" pitchFamily="34" charset="0"/>
              </a:rPr>
              <a:t>                                               Bodega de Archivo y Gestión Documental Calle 16 No. 36 -13– Bogotá  </a:t>
            </a:r>
          </a:p>
          <a:p>
            <a:pPr lvl="0"/>
            <a:r>
              <a:rPr lang="es-CO" sz="1400" dirty="0">
                <a:latin typeface="Arial Narrow" panose="020B0606020202030204" pitchFamily="34" charset="0"/>
              </a:rPr>
              <a:t>                                               Regional Cali: Carrera 13 No. 12 – 40 </a:t>
            </a:r>
          </a:p>
          <a:p>
            <a:pPr lvl="0"/>
            <a:r>
              <a:rPr lang="es-CO" sz="1400" dirty="0">
                <a:latin typeface="Arial Narrow" panose="020B0606020202030204" pitchFamily="34" charset="0"/>
              </a:rPr>
              <a:t>                                               Regional Medellín: Cra. 43ª No. 14 - 27 </a:t>
            </a:r>
          </a:p>
          <a:p>
            <a:pPr lvl="0"/>
            <a:r>
              <a:rPr lang="es-CO" sz="1400" dirty="0">
                <a:latin typeface="Arial Narrow" panose="020B0606020202030204" pitchFamily="34" charset="0"/>
              </a:rPr>
              <a:t>                                               Regional Barranquilla: Cra 54 No. 72 - 80 </a:t>
            </a:r>
          </a:p>
          <a:p>
            <a:pPr lvl="0"/>
            <a:r>
              <a:rPr lang="es-CO" sz="1400" dirty="0">
                <a:latin typeface="Arial Narrow" panose="020B0606020202030204" pitchFamily="34" charset="0"/>
              </a:rPr>
              <a:t>                                               </a:t>
            </a:r>
            <a:r>
              <a:rPr lang="es-CO" sz="1400" b="1" dirty="0">
                <a:latin typeface="Arial Narrow" panose="020B0606020202030204" pitchFamily="34" charset="0"/>
              </a:rPr>
              <a:t>Inmuebles:</a:t>
            </a:r>
          </a:p>
          <a:p>
            <a:pPr lvl="0"/>
            <a:r>
              <a:rPr lang="es-CO" sz="1400" dirty="0">
                <a:latin typeface="Arial Narrow" panose="020B0606020202030204" pitchFamily="34" charset="0"/>
              </a:rPr>
              <a:t>				   Bogotá: Patio Bonito Cra. 96 c bis No. 42-38 sur  </a:t>
            </a:r>
          </a:p>
          <a:p>
            <a:pPr lvl="0"/>
            <a:r>
              <a:rPr lang="es-ES" sz="1400" b="1" dirty="0">
                <a:solidFill>
                  <a:schemeClr val="accent1">
                    <a:lumMod val="75000"/>
                  </a:schemeClr>
                </a:solidFill>
                <a:latin typeface="Arial Narrow" panose="020B0606020202030204" pitchFamily="34" charset="0"/>
              </a:rPr>
              <a:t>                               </a:t>
            </a:r>
            <a:r>
              <a:rPr lang="es-CO" sz="1400" dirty="0">
                <a:latin typeface="Arial Narrow" panose="020B0606020202030204" pitchFamily="34" charset="0"/>
              </a:rPr>
              <a:t>                Bogotá: Carrera 14 No. 21 -17 Fortaleza I y II</a:t>
            </a:r>
          </a:p>
          <a:p>
            <a:pPr lvl="0"/>
            <a:r>
              <a:rPr lang="es-CO" sz="1400" dirty="0">
                <a:latin typeface="Arial Narrow" panose="020B0606020202030204" pitchFamily="34" charset="0"/>
              </a:rPr>
              <a:t> </a:t>
            </a:r>
            <a:r>
              <a:rPr lang="es-CO" sz="1400" b="1" dirty="0">
                <a:solidFill>
                  <a:schemeClr val="accent1">
                    <a:lumMod val="75000"/>
                  </a:schemeClr>
                </a:solidFill>
                <a:latin typeface="Arial Narrow" panose="020B0606020202030204" pitchFamily="34" charset="0"/>
              </a:rPr>
              <a:t>                                              </a:t>
            </a:r>
            <a:r>
              <a:rPr lang="es-CO" sz="1400" dirty="0">
                <a:latin typeface="Arial Narrow" panose="020B0606020202030204" pitchFamily="34" charset="0"/>
              </a:rPr>
              <a:t>Bogotá: Casa Inmueble Lote 56  Parcelación Guaymaral </a:t>
            </a:r>
          </a:p>
          <a:p>
            <a:pPr lvl="0"/>
            <a:r>
              <a:rPr lang="es-CO" sz="1400" dirty="0">
                <a:latin typeface="Arial Narrow" panose="020B0606020202030204" pitchFamily="34" charset="0"/>
              </a:rPr>
              <a:t>                                               Bogotá - Lote - Calle 175 No. 22 – 10</a:t>
            </a:r>
          </a:p>
          <a:p>
            <a:pPr lvl="0"/>
            <a:r>
              <a:rPr lang="es-CO" sz="1400" dirty="0">
                <a:latin typeface="Arial Narrow" panose="020B0606020202030204" pitchFamily="34" charset="0"/>
              </a:rPr>
              <a:t> </a:t>
            </a:r>
            <a:r>
              <a:rPr lang="es-ES" sz="1400" b="1" dirty="0">
                <a:solidFill>
                  <a:schemeClr val="accent1">
                    <a:lumMod val="75000"/>
                  </a:schemeClr>
                </a:solidFill>
                <a:latin typeface="Arial Narrow" panose="020B0606020202030204" pitchFamily="34" charset="0"/>
              </a:rPr>
              <a:t>Lugares donde se</a:t>
            </a:r>
            <a:r>
              <a:rPr lang="es-CO" sz="1400" dirty="0">
                <a:latin typeface="Arial Narrow" panose="020B0606020202030204" pitchFamily="34" charset="0"/>
              </a:rPr>
              <a:t>                Bogotá: Edificio Gonzalez - Kr 14 # 59 - 77</a:t>
            </a:r>
          </a:p>
          <a:p>
            <a:pPr lvl="0"/>
            <a:r>
              <a:rPr lang="es-CO" sz="1400" dirty="0">
                <a:latin typeface="Arial Narrow" panose="020B0606020202030204" pitchFamily="34" charset="0"/>
              </a:rPr>
              <a:t> </a:t>
            </a:r>
            <a:r>
              <a:rPr lang="es-CO" sz="1400" b="1" dirty="0">
                <a:solidFill>
                  <a:schemeClr val="accent1">
                    <a:lumMod val="75000"/>
                  </a:schemeClr>
                </a:solidFill>
                <a:latin typeface="Arial Narrow" panose="020B0606020202030204" pitchFamily="34" charset="0"/>
              </a:rPr>
              <a:t>Presta el Servicio                 </a:t>
            </a:r>
            <a:r>
              <a:rPr lang="es-CO" sz="1400" dirty="0">
                <a:latin typeface="Arial Narrow" panose="020B0606020202030204" pitchFamily="34" charset="0"/>
              </a:rPr>
              <a:t>Hotel Chinauta Resort – Chinauta</a:t>
            </a:r>
          </a:p>
          <a:p>
            <a:pPr lvl="0"/>
            <a:r>
              <a:rPr lang="es-CO" sz="1400" dirty="0">
                <a:latin typeface="Arial Narrow" panose="020B0606020202030204" pitchFamily="34" charset="0"/>
              </a:rPr>
              <a:t>                                               Bogotá - Lote - Calle 175 No. 22 – 10</a:t>
            </a:r>
          </a:p>
          <a:p>
            <a:pPr lvl="0"/>
            <a:r>
              <a:rPr lang="es-CO" sz="1400" dirty="0">
                <a:latin typeface="Arial Narrow" panose="020B0606020202030204" pitchFamily="34" charset="0"/>
              </a:rPr>
              <a:t>                                               Cajicá - Inmueble Abetos</a:t>
            </a:r>
          </a:p>
          <a:p>
            <a:pPr lvl="0"/>
            <a:r>
              <a:rPr lang="es-CO" sz="1400" dirty="0">
                <a:latin typeface="Arial Narrow" panose="020B0606020202030204" pitchFamily="34" charset="0"/>
              </a:rPr>
              <a:t>                                               Villavicencio: Predio Rural Sebastopol</a:t>
            </a:r>
          </a:p>
          <a:p>
            <a:pPr lvl="0"/>
            <a:r>
              <a:rPr lang="es-CO" sz="1400" dirty="0">
                <a:latin typeface="Arial Narrow" panose="020B0606020202030204" pitchFamily="34" charset="0"/>
              </a:rPr>
              <a:t>                                               Cartagena – Mamonal lote álcalis </a:t>
            </a:r>
          </a:p>
          <a:p>
            <a:pPr lvl="0"/>
            <a:r>
              <a:rPr lang="es-CO" sz="1400" dirty="0">
                <a:latin typeface="Arial Narrow" panose="020B0606020202030204" pitchFamily="34" charset="0"/>
              </a:rPr>
              <a:t>                                               Cartagena: – Barú – Predio Rural – Agua Azul  </a:t>
            </a:r>
          </a:p>
          <a:p>
            <a:r>
              <a:rPr lang="es-CO" sz="1400" dirty="0">
                <a:latin typeface="Arial Narrow" panose="020B0606020202030204" pitchFamily="34" charset="0"/>
              </a:rPr>
              <a:t>                                               Cali: Casa San Fernando Cll.5 #36B-85</a:t>
            </a:r>
          </a:p>
          <a:p>
            <a:r>
              <a:rPr lang="es-CO" sz="1400" dirty="0">
                <a:latin typeface="Arial Narrow" panose="020B0606020202030204" pitchFamily="34" charset="0"/>
              </a:rPr>
              <a:t>                                               Cali: Bodega Manzanares </a:t>
            </a:r>
          </a:p>
          <a:p>
            <a:pPr lvl="0"/>
            <a:r>
              <a:rPr lang="es-CO" sz="1400" dirty="0">
                <a:latin typeface="Arial Narrow" panose="020B0606020202030204" pitchFamily="34" charset="0"/>
              </a:rPr>
              <a:t>                                                Medellín: Inmueble – Proyecto </a:t>
            </a:r>
            <a:r>
              <a:rPr lang="es-CO" sz="1400" dirty="0" err="1">
                <a:latin typeface="Arial Narrow" panose="020B0606020202030204" pitchFamily="34" charset="0"/>
              </a:rPr>
              <a:t>Meritage</a:t>
            </a:r>
            <a:r>
              <a:rPr lang="es-CO" sz="1400" dirty="0">
                <a:latin typeface="Arial Narrow" panose="020B0606020202030204" pitchFamily="34" charset="0"/>
              </a:rPr>
              <a:t> vía las palmas</a:t>
            </a:r>
          </a:p>
          <a:p>
            <a:pPr lvl="0"/>
            <a:r>
              <a:rPr lang="es-CO" sz="1400" dirty="0">
                <a:latin typeface="Arial Narrow" panose="020B0606020202030204" pitchFamily="34" charset="0"/>
              </a:rPr>
              <a:t>                                                Medellín: Inmueble -  Poblado Fundación la Luz  </a:t>
            </a:r>
            <a:r>
              <a:rPr lang="es-CO" sz="1400" dirty="0" err="1">
                <a:latin typeface="Arial Narrow" panose="020B0606020202030204" pitchFamily="34" charset="0"/>
              </a:rPr>
              <a:t>Cll</a:t>
            </a:r>
            <a:r>
              <a:rPr lang="es-CO" sz="1400" dirty="0">
                <a:latin typeface="Arial Narrow" panose="020B0606020202030204" pitchFamily="34" charset="0"/>
              </a:rPr>
              <a:t>. 116 AA Sur No.25-55</a:t>
            </a:r>
          </a:p>
          <a:p>
            <a:pPr lvl="0"/>
            <a:r>
              <a:rPr lang="es-CO" sz="1400" dirty="0">
                <a:latin typeface="Arial Narrow" panose="020B0606020202030204" pitchFamily="34" charset="0"/>
              </a:rPr>
              <a:t>                                                Medellin: Edificio Zuñiga</a:t>
            </a:r>
          </a:p>
          <a:p>
            <a:r>
              <a:rPr lang="es-CO" sz="1400" dirty="0">
                <a:latin typeface="Arial Narrow" panose="020B0606020202030204" pitchFamily="34" charset="0"/>
              </a:rPr>
              <a:t>                                                Demás bienes inmuebles puestos a disposición de la Sociedad y que ameriten este servicio y 				    para los cuales se solicite.                                      </a:t>
            </a:r>
          </a:p>
        </p:txBody>
      </p:sp>
      <p:sp>
        <p:nvSpPr>
          <p:cNvPr id="8" name="47 Abrir llave">
            <a:extLst>
              <a:ext uri="{FF2B5EF4-FFF2-40B4-BE49-F238E27FC236}">
                <a16:creationId xmlns:a16="http://schemas.microsoft.com/office/drawing/2014/main" id="{914EE8C2-D57A-4153-AB03-727993E671E9}"/>
              </a:ext>
            </a:extLst>
          </p:cNvPr>
          <p:cNvSpPr/>
          <p:nvPr/>
        </p:nvSpPr>
        <p:spPr>
          <a:xfrm>
            <a:off x="2108199" y="1190260"/>
            <a:ext cx="360040" cy="5262979"/>
          </a:xfrm>
          <a:prstGeom prst="leftBrace">
            <a:avLst>
              <a:gd name="adj1" fmla="val 30291"/>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pic>
        <p:nvPicPr>
          <p:cNvPr id="10" name="Imagen 9">
            <a:extLst>
              <a:ext uri="{FF2B5EF4-FFF2-40B4-BE49-F238E27FC236}">
                <a16:creationId xmlns:a16="http://schemas.microsoft.com/office/drawing/2014/main" id="{7CB50FBA-AC44-4D19-9CCE-7DF7D56FD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3959" y="140860"/>
            <a:ext cx="4568672" cy="713105"/>
          </a:xfrm>
          <a:prstGeom prst="rect">
            <a:avLst/>
          </a:prstGeom>
        </p:spPr>
      </p:pic>
      <p:sp>
        <p:nvSpPr>
          <p:cNvPr id="9" name="Rectángulo 8">
            <a:extLst>
              <a:ext uri="{FF2B5EF4-FFF2-40B4-BE49-F238E27FC236}">
                <a16:creationId xmlns:a16="http://schemas.microsoft.com/office/drawing/2014/main" id="{CF042E2D-4F37-4B0B-BAAE-E571ED1AF2FD}"/>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F256A0B3-9809-4015-9383-55A96EFAF66B}"/>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69407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097638" y="1252682"/>
            <a:ext cx="5938163" cy="601774"/>
          </a:xfrm>
        </p:spPr>
        <p:txBody>
          <a:bodyPr>
            <a:normAutofit fontScale="55000" lnSpcReduction="20000"/>
          </a:bodyPr>
          <a:lstStyle/>
          <a:p>
            <a:r>
              <a:rPr lang="es-ES" sz="3000" dirty="0">
                <a:latin typeface="Arial Narrow" panose="020B0606020202030204" pitchFamily="34" charset="0"/>
              </a:rPr>
              <a:t>BOGOTA-BODEGA GESTION DOCUMENTAL </a:t>
            </a:r>
          </a:p>
          <a:p>
            <a:r>
              <a:rPr lang="es-ES" sz="3000" dirty="0" err="1">
                <a:latin typeface="Arial Narrow" panose="020B0606020202030204" pitchFamily="34" charset="0"/>
              </a:rPr>
              <a:t>Cra</a:t>
            </a:r>
            <a:r>
              <a:rPr lang="es-ES" sz="3000" dirty="0">
                <a:latin typeface="Arial Narrow" panose="020B0606020202030204" pitchFamily="34" charset="0"/>
              </a:rPr>
              <a:t>. 36 N° 15-35 Puente Aranda</a:t>
            </a:r>
            <a:endParaRPr lang="es-ES" sz="2400" dirty="0">
              <a:latin typeface="Arial Narrow" panose="020B0606020202030204" pitchFamily="34" charset="0"/>
            </a:endParaRPr>
          </a:p>
        </p:txBody>
      </p:sp>
      <p:pic>
        <p:nvPicPr>
          <p:cNvPr id="9218" name="Picture 2" descr="IMG_20170708_121334901">
            <a:extLst>
              <a:ext uri="{FF2B5EF4-FFF2-40B4-BE49-F238E27FC236}">
                <a16:creationId xmlns:a16="http://schemas.microsoft.com/office/drawing/2014/main" id="{3A127640-4D5F-48BF-A698-6734CB20B9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400" y="2412915"/>
            <a:ext cx="4812050" cy="3037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4">
            <a:extLst>
              <a:ext uri="{FF2B5EF4-FFF2-40B4-BE49-F238E27FC236}">
                <a16:creationId xmlns:a16="http://schemas.microsoft.com/office/drawing/2014/main" id="{E98441AA-065B-4A54-B48F-9880E34961BE}"/>
              </a:ext>
            </a:extLst>
          </p:cNvPr>
          <p:cNvSpPr>
            <a:spLocks noChangeArrowheads="1"/>
          </p:cNvSpPr>
          <p:nvPr/>
        </p:nvSpPr>
        <p:spPr bwMode="auto">
          <a:xfrm>
            <a:off x="1603619" y="4672584"/>
            <a:ext cx="64889" cy="999541"/>
          </a:xfrm>
          <a:prstGeom prst="upArrow">
            <a:avLst>
              <a:gd name="adj1" fmla="val 50000"/>
              <a:gd name="adj2" fmla="val 188303"/>
            </a:avLst>
          </a:prstGeom>
          <a:solidFill>
            <a:srgbClr val="FFFFFF"/>
          </a:solidFill>
          <a:ln w="9525">
            <a:solidFill>
              <a:srgbClr val="000000"/>
            </a:solidFill>
            <a:miter lim="800000"/>
            <a:headEnd/>
            <a:tailEnd/>
          </a:ln>
        </p:spPr>
        <p:txBody>
          <a:bodyPr vert="eaVert" wrap="square" lIns="68580" tIns="34290" rIns="68580" bIns="34290" numCol="1" anchor="t" anchorCtr="0" compatLnSpc="1">
            <a:prstTxWarp prst="textNoShape">
              <a:avLst/>
            </a:prstTxWarp>
          </a:bodyPr>
          <a:lstStyle/>
          <a:p>
            <a:pPr defTabSz="685800"/>
            <a:endParaRPr lang="es-CO" sz="1350">
              <a:solidFill>
                <a:prstClr val="black"/>
              </a:solidFill>
              <a:latin typeface="Calibri" panose="020F0502020204030204"/>
            </a:endParaRPr>
          </a:p>
        </p:txBody>
      </p:sp>
      <p:sp>
        <p:nvSpPr>
          <p:cNvPr id="5" name="Rectangle 5">
            <a:extLst>
              <a:ext uri="{FF2B5EF4-FFF2-40B4-BE49-F238E27FC236}">
                <a16:creationId xmlns:a16="http://schemas.microsoft.com/office/drawing/2014/main" id="{46C0F238-5175-48D4-B866-B43FF2DE5AB4}"/>
              </a:ext>
            </a:extLst>
          </p:cNvPr>
          <p:cNvSpPr>
            <a:spLocks noChangeArrowheads="1"/>
          </p:cNvSpPr>
          <p:nvPr/>
        </p:nvSpPr>
        <p:spPr bwMode="auto">
          <a:xfrm>
            <a:off x="1455868" y="5450091"/>
            <a:ext cx="557993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544888" algn="l"/>
              </a:tabLst>
              <a:defRPr>
                <a:solidFill>
                  <a:schemeClr val="tx1"/>
                </a:solidFill>
                <a:latin typeface="Arial" panose="020B0604020202020204" pitchFamily="34" charset="0"/>
              </a:defRPr>
            </a:lvl1pPr>
            <a:lvl2pPr eaLnBrk="0" fontAlgn="base" hangingPunct="0">
              <a:spcBef>
                <a:spcPct val="0"/>
              </a:spcBef>
              <a:spcAft>
                <a:spcPct val="0"/>
              </a:spcAft>
              <a:tabLst>
                <a:tab pos="3544888" algn="l"/>
              </a:tabLst>
              <a:defRPr>
                <a:solidFill>
                  <a:schemeClr val="tx1"/>
                </a:solidFill>
                <a:latin typeface="Arial" panose="020B0604020202020204" pitchFamily="34" charset="0"/>
              </a:defRPr>
            </a:lvl2pPr>
            <a:lvl3pPr eaLnBrk="0" fontAlgn="base" hangingPunct="0">
              <a:spcBef>
                <a:spcPct val="0"/>
              </a:spcBef>
              <a:spcAft>
                <a:spcPct val="0"/>
              </a:spcAft>
              <a:tabLst>
                <a:tab pos="3544888" algn="l"/>
              </a:tabLst>
              <a:defRPr>
                <a:solidFill>
                  <a:schemeClr val="tx1"/>
                </a:solidFill>
                <a:latin typeface="Arial" panose="020B0604020202020204" pitchFamily="34" charset="0"/>
              </a:defRPr>
            </a:lvl3pPr>
            <a:lvl4pPr eaLnBrk="0" fontAlgn="base" hangingPunct="0">
              <a:spcBef>
                <a:spcPct val="0"/>
              </a:spcBef>
              <a:spcAft>
                <a:spcPct val="0"/>
              </a:spcAft>
              <a:tabLst>
                <a:tab pos="3544888" algn="l"/>
              </a:tabLst>
              <a:defRPr>
                <a:solidFill>
                  <a:schemeClr val="tx1"/>
                </a:solidFill>
                <a:latin typeface="Arial" panose="020B0604020202020204" pitchFamily="34" charset="0"/>
              </a:defRPr>
            </a:lvl4pPr>
            <a:lvl5pPr eaLnBrk="0" fontAlgn="base" hangingPunct="0">
              <a:spcBef>
                <a:spcPct val="0"/>
              </a:spcBef>
              <a:spcAft>
                <a:spcPct val="0"/>
              </a:spcAft>
              <a:tabLst>
                <a:tab pos="3544888" algn="l"/>
              </a:tabLst>
              <a:defRPr>
                <a:solidFill>
                  <a:schemeClr val="tx1"/>
                </a:solidFill>
                <a:latin typeface="Arial" panose="020B0604020202020204" pitchFamily="34" charset="0"/>
              </a:defRPr>
            </a:lvl5pPr>
            <a:lvl6pPr eaLnBrk="0" fontAlgn="base" hangingPunct="0">
              <a:spcBef>
                <a:spcPct val="0"/>
              </a:spcBef>
              <a:spcAft>
                <a:spcPct val="0"/>
              </a:spcAft>
              <a:tabLst>
                <a:tab pos="3544888" algn="l"/>
              </a:tabLst>
              <a:defRPr>
                <a:solidFill>
                  <a:schemeClr val="tx1"/>
                </a:solidFill>
                <a:latin typeface="Arial" panose="020B0604020202020204" pitchFamily="34" charset="0"/>
              </a:defRPr>
            </a:lvl6pPr>
            <a:lvl7pPr eaLnBrk="0" fontAlgn="base" hangingPunct="0">
              <a:spcBef>
                <a:spcPct val="0"/>
              </a:spcBef>
              <a:spcAft>
                <a:spcPct val="0"/>
              </a:spcAft>
              <a:tabLst>
                <a:tab pos="3544888" algn="l"/>
              </a:tabLst>
              <a:defRPr>
                <a:solidFill>
                  <a:schemeClr val="tx1"/>
                </a:solidFill>
                <a:latin typeface="Arial" panose="020B0604020202020204" pitchFamily="34" charset="0"/>
              </a:defRPr>
            </a:lvl7pPr>
            <a:lvl8pPr eaLnBrk="0" fontAlgn="base" hangingPunct="0">
              <a:spcBef>
                <a:spcPct val="0"/>
              </a:spcBef>
              <a:spcAft>
                <a:spcPct val="0"/>
              </a:spcAft>
              <a:tabLst>
                <a:tab pos="3544888" algn="l"/>
              </a:tabLst>
              <a:defRPr>
                <a:solidFill>
                  <a:schemeClr val="tx1"/>
                </a:solidFill>
                <a:latin typeface="Arial" panose="020B0604020202020204" pitchFamily="34" charset="0"/>
              </a:defRPr>
            </a:lvl8pPr>
            <a:lvl9pPr eaLnBrk="0" fontAlgn="base" hangingPunct="0">
              <a:spcBef>
                <a:spcPct val="0"/>
              </a:spcBef>
              <a:spcAft>
                <a:spcPct val="0"/>
              </a:spcAft>
              <a:tabLst>
                <a:tab pos="3544888" algn="l"/>
              </a:tabLst>
              <a:defRPr>
                <a:solidFill>
                  <a:schemeClr val="tx1"/>
                </a:solidFill>
                <a:latin typeface="Arial" panose="020B0604020202020204" pitchFamily="34" charset="0"/>
              </a:defRPr>
            </a:lvl9pPr>
          </a:lstStyle>
          <a:p>
            <a:pPr defTabSz="685800">
              <a:tabLst>
                <a:tab pos="2658666" algn="l"/>
              </a:tabLst>
            </a:pPr>
            <a:r>
              <a:rPr lang="es-ES" altLang="es-CO" sz="900" dirty="0">
                <a:solidFill>
                  <a:prstClr val="black"/>
                </a:solidFill>
                <a:ea typeface="Times New Roman" panose="02020603050405020304" pitchFamily="18" charset="0"/>
                <a:cs typeface="Arial" panose="020B0604020202020204" pitchFamily="34" charset="0"/>
              </a:rPr>
              <a:t>	</a:t>
            </a:r>
            <a:endParaRPr lang="es-CO" altLang="es-CO" sz="1500" dirty="0">
              <a:solidFill>
                <a:prstClr val="black"/>
              </a:solidFill>
            </a:endParaRPr>
          </a:p>
        </p:txBody>
      </p:sp>
      <p:pic>
        <p:nvPicPr>
          <p:cNvPr id="9223" name="Picture 7" descr="IMG_20170708_121649160">
            <a:extLst>
              <a:ext uri="{FF2B5EF4-FFF2-40B4-BE49-F238E27FC236}">
                <a16:creationId xmlns:a16="http://schemas.microsoft.com/office/drawing/2014/main" id="{20406431-8725-44DF-8319-9E5492FB6A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4312" y="2088853"/>
            <a:ext cx="3520288" cy="211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a:extLst>
              <a:ext uri="{FF2B5EF4-FFF2-40B4-BE49-F238E27FC236}">
                <a16:creationId xmlns:a16="http://schemas.microsoft.com/office/drawing/2014/main" id="{A2D0A68B-13D4-4A2D-8814-91C37DB4903E}"/>
              </a:ext>
            </a:extLst>
          </p:cNvPr>
          <p:cNvSpPr/>
          <p:nvPr/>
        </p:nvSpPr>
        <p:spPr>
          <a:xfrm>
            <a:off x="0" y="5686411"/>
            <a:ext cx="2377574" cy="300082"/>
          </a:xfrm>
          <a:prstGeom prst="rect">
            <a:avLst/>
          </a:prstGeom>
        </p:spPr>
        <p:txBody>
          <a:bodyPr wrap="none">
            <a:spAutoFit/>
          </a:bodyPr>
          <a:lstStyle/>
          <a:p>
            <a:pPr defTabSz="685800"/>
            <a:r>
              <a:rPr lang="es-ES" altLang="es-CO" sz="1350" dirty="0">
                <a:solidFill>
                  <a:prstClr val="black"/>
                </a:solidFill>
                <a:latin typeface="Arial" panose="020B0604020202020204" pitchFamily="34" charset="0"/>
                <a:ea typeface="Times New Roman" panose="02020603050405020304" pitchFamily="18" charset="0"/>
                <a:cs typeface="Arial" panose="020B0604020202020204" pitchFamily="34" charset="0"/>
              </a:rPr>
              <a:t>Puerta de ingreso a oficinas </a:t>
            </a:r>
            <a:endParaRPr lang="es-CO" sz="1350" dirty="0">
              <a:solidFill>
                <a:prstClr val="black"/>
              </a:solidFill>
              <a:latin typeface="Calibri" panose="020F0502020204030204"/>
            </a:endParaRPr>
          </a:p>
        </p:txBody>
      </p:sp>
      <p:sp>
        <p:nvSpPr>
          <p:cNvPr id="8" name="Rectángulo 7">
            <a:extLst>
              <a:ext uri="{FF2B5EF4-FFF2-40B4-BE49-F238E27FC236}">
                <a16:creationId xmlns:a16="http://schemas.microsoft.com/office/drawing/2014/main" id="{CF605507-2970-482C-93B4-E759DCBF0035}"/>
              </a:ext>
            </a:extLst>
          </p:cNvPr>
          <p:cNvSpPr/>
          <p:nvPr/>
        </p:nvSpPr>
        <p:spPr>
          <a:xfrm>
            <a:off x="2674624" y="4995904"/>
            <a:ext cx="2616200" cy="507831"/>
          </a:xfrm>
          <a:prstGeom prst="rect">
            <a:avLst/>
          </a:prstGeom>
        </p:spPr>
        <p:txBody>
          <a:bodyPr wrap="square">
            <a:spAutoFit/>
          </a:bodyPr>
          <a:lstStyle/>
          <a:p>
            <a:pPr defTabSz="685800" eaLnBrk="0" fontAlgn="base" hangingPunct="0">
              <a:spcBef>
                <a:spcPct val="0"/>
              </a:spcBef>
              <a:spcAft>
                <a:spcPct val="0"/>
              </a:spcAft>
              <a:tabLst>
                <a:tab pos="2658666" algn="l"/>
              </a:tabLst>
            </a:pPr>
            <a:r>
              <a:rPr lang="es-ES" altLang="es-CO" sz="1350" dirty="0">
                <a:solidFill>
                  <a:prstClr val="black"/>
                </a:solidFill>
                <a:latin typeface="Arial" panose="020B0604020202020204" pitchFamily="34" charset="0"/>
                <a:ea typeface="Times New Roman" panose="02020603050405020304" pitchFamily="18" charset="0"/>
                <a:cs typeface="Arial" panose="020B0604020202020204" pitchFamily="34" charset="0"/>
              </a:rPr>
              <a:t>Puerta y portón de ingreso </a:t>
            </a:r>
          </a:p>
          <a:p>
            <a:pPr defTabSz="685800" eaLnBrk="0" fontAlgn="base" hangingPunct="0">
              <a:spcBef>
                <a:spcPct val="0"/>
              </a:spcBef>
              <a:spcAft>
                <a:spcPct val="0"/>
              </a:spcAft>
              <a:tabLst>
                <a:tab pos="2658666" algn="l"/>
              </a:tabLst>
            </a:pPr>
            <a:r>
              <a:rPr lang="es-ES" altLang="es-CO" sz="1350" dirty="0">
                <a:solidFill>
                  <a:prstClr val="black"/>
                </a:solidFill>
                <a:latin typeface="Arial" panose="020B0604020202020204" pitchFamily="34" charset="0"/>
                <a:ea typeface="Times New Roman" panose="02020603050405020304" pitchFamily="18" charset="0"/>
                <a:cs typeface="Arial" panose="020B0604020202020204" pitchFamily="34" charset="0"/>
              </a:rPr>
              <a:t>a la bodega SAE </a:t>
            </a:r>
            <a:endParaRPr lang="es-CO" altLang="es-CO" sz="825" dirty="0">
              <a:solidFill>
                <a:prstClr val="black"/>
              </a:solidFill>
              <a:latin typeface="Calibri" panose="020F0502020204030204"/>
            </a:endParaRPr>
          </a:p>
        </p:txBody>
      </p:sp>
      <p:pic>
        <p:nvPicPr>
          <p:cNvPr id="9224" name="Picture 8" descr="IMG_20170708_121448764">
            <a:extLst>
              <a:ext uri="{FF2B5EF4-FFF2-40B4-BE49-F238E27FC236}">
                <a16:creationId xmlns:a16="http://schemas.microsoft.com/office/drawing/2014/main" id="{158093F0-918E-4DA6-9365-6DB588A1EDB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168"/>
          <a:stretch/>
        </p:blipFill>
        <p:spPr bwMode="auto">
          <a:xfrm>
            <a:off x="6005375" y="4414674"/>
            <a:ext cx="2198162" cy="190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5">
            <a:extLst>
              <a:ext uri="{FF2B5EF4-FFF2-40B4-BE49-F238E27FC236}">
                <a16:creationId xmlns:a16="http://schemas.microsoft.com/office/drawing/2014/main" id="{5F46FBEA-4958-40C0-A2D2-48FD3A7A89AE}"/>
              </a:ext>
            </a:extLst>
          </p:cNvPr>
          <p:cNvSpPr>
            <a:spLocks noChangeArrowheads="1"/>
          </p:cNvSpPr>
          <p:nvPr/>
        </p:nvSpPr>
        <p:spPr bwMode="auto">
          <a:xfrm>
            <a:off x="3882545" y="6044470"/>
            <a:ext cx="221186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a:r>
              <a:rPr lang="es-CO" sz="1350" dirty="0">
                <a:solidFill>
                  <a:prstClr val="black"/>
                </a:solidFill>
                <a:latin typeface="Calibri" panose="020F0502020204030204"/>
              </a:rPr>
              <a:t>Al interior de la bodega</a:t>
            </a:r>
          </a:p>
        </p:txBody>
      </p:sp>
      <p:pic>
        <p:nvPicPr>
          <p:cNvPr id="6" name="Imagen 5">
            <a:extLst>
              <a:ext uri="{FF2B5EF4-FFF2-40B4-BE49-F238E27FC236}">
                <a16:creationId xmlns:a16="http://schemas.microsoft.com/office/drawing/2014/main" id="{0B8B0E82-269C-4681-B612-F35E27413F6A}"/>
              </a:ext>
            </a:extLst>
          </p:cNvPr>
          <p:cNvPicPr>
            <a:picLocks noChangeAspect="1"/>
          </p:cNvPicPr>
          <p:nvPr/>
        </p:nvPicPr>
        <p:blipFill>
          <a:blip r:embed="rId5"/>
          <a:stretch>
            <a:fillRect/>
          </a:stretch>
        </p:blipFill>
        <p:spPr>
          <a:xfrm>
            <a:off x="100729" y="103031"/>
            <a:ext cx="1904240" cy="1038202"/>
          </a:xfrm>
          <a:prstGeom prst="rect">
            <a:avLst/>
          </a:prstGeom>
        </p:spPr>
      </p:pic>
      <p:pic>
        <p:nvPicPr>
          <p:cNvPr id="12" name="Imagen 11">
            <a:extLst>
              <a:ext uri="{FF2B5EF4-FFF2-40B4-BE49-F238E27FC236}">
                <a16:creationId xmlns:a16="http://schemas.microsoft.com/office/drawing/2014/main" id="{A49F6235-0657-4C32-8BD9-FB56AE1693FE}"/>
              </a:ext>
            </a:extLst>
          </p:cNvPr>
          <p:cNvPicPr>
            <a:picLocks noChangeAspect="1"/>
          </p:cNvPicPr>
          <p:nvPr/>
        </p:nvPicPr>
        <p:blipFill>
          <a:blip r:embed="rId6"/>
          <a:stretch>
            <a:fillRect/>
          </a:stretch>
        </p:blipFill>
        <p:spPr>
          <a:xfrm>
            <a:off x="3844312" y="4159724"/>
            <a:ext cx="38233" cy="878966"/>
          </a:xfrm>
          <a:prstGeom prst="rect">
            <a:avLst/>
          </a:prstGeom>
        </p:spPr>
      </p:pic>
      <p:pic>
        <p:nvPicPr>
          <p:cNvPr id="14" name="Imagen 13">
            <a:extLst>
              <a:ext uri="{FF2B5EF4-FFF2-40B4-BE49-F238E27FC236}">
                <a16:creationId xmlns:a16="http://schemas.microsoft.com/office/drawing/2014/main" id="{FE318BA6-477A-44AC-BF1C-EE52273D41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95928" y="161577"/>
            <a:ext cx="4568672" cy="713105"/>
          </a:xfrm>
          <a:prstGeom prst="rect">
            <a:avLst/>
          </a:prstGeom>
        </p:spPr>
      </p:pic>
      <p:sp>
        <p:nvSpPr>
          <p:cNvPr id="15" name="Rectángulo 14">
            <a:extLst>
              <a:ext uri="{FF2B5EF4-FFF2-40B4-BE49-F238E27FC236}">
                <a16:creationId xmlns:a16="http://schemas.microsoft.com/office/drawing/2014/main" id="{3B750705-4494-486C-B7B8-E63D1576BA23}"/>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0B6CB811-2BB2-4184-B5B2-35F2EF2C34ED}"/>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708134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6B9C0DB-1F7A-4F85-9E17-A2A574A0BEA3}"/>
              </a:ext>
            </a:extLst>
          </p:cNvPr>
          <p:cNvPicPr>
            <a:picLocks noChangeAspect="1"/>
          </p:cNvPicPr>
          <p:nvPr/>
        </p:nvPicPr>
        <p:blipFill>
          <a:blip r:embed="rId2"/>
          <a:stretch>
            <a:fillRect/>
          </a:stretch>
        </p:blipFill>
        <p:spPr>
          <a:xfrm>
            <a:off x="0" y="0"/>
            <a:ext cx="1770077" cy="965056"/>
          </a:xfrm>
          <a:prstGeom prst="rect">
            <a:avLst/>
          </a:prstGeom>
        </p:spPr>
      </p:pic>
      <p:sp>
        <p:nvSpPr>
          <p:cNvPr id="10" name="Rectángulo 9">
            <a:extLst>
              <a:ext uri="{FF2B5EF4-FFF2-40B4-BE49-F238E27FC236}">
                <a16:creationId xmlns:a16="http://schemas.microsoft.com/office/drawing/2014/main" id="{8B838216-C3D7-46F4-AD9F-B75DC8773023}"/>
              </a:ext>
            </a:extLst>
          </p:cNvPr>
          <p:cNvSpPr/>
          <p:nvPr/>
        </p:nvSpPr>
        <p:spPr>
          <a:xfrm>
            <a:off x="369117" y="864282"/>
            <a:ext cx="8372212" cy="6463308"/>
          </a:xfrm>
          <a:prstGeom prst="rect">
            <a:avLst/>
          </a:prstGeom>
        </p:spPr>
        <p:txBody>
          <a:bodyPr wrap="square">
            <a:spAutoFit/>
          </a:bodyPr>
          <a:lstStyle/>
          <a:p>
            <a:r>
              <a:rPr lang="pt-BR" dirty="0">
                <a:latin typeface="Arial Narrow" panose="020B0606020202030204" pitchFamily="34" charset="0"/>
              </a:rPr>
              <a:t>BOGOTÁ – PATIO BONITO CRA. 86C Bis No. 42 – 38 </a:t>
            </a:r>
            <a:r>
              <a:rPr lang="pt-BR" dirty="0" err="1">
                <a:latin typeface="Arial Narrow" panose="020B0606020202030204" pitchFamily="34" charset="0"/>
              </a:rPr>
              <a:t>sur</a:t>
            </a:r>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es-CO" dirty="0">
              <a:solidFill>
                <a:prstClr val="black"/>
              </a:solidFill>
            </a:endParaRPr>
          </a:p>
          <a:p>
            <a:r>
              <a:rPr lang="es-ES" dirty="0">
                <a:latin typeface="Arial Narrow" panose="020B0606020202030204" pitchFamily="34" charset="0"/>
              </a:rPr>
              <a:t>Lote 56  Parcelación Guaymaral</a:t>
            </a: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pt-BR" dirty="0">
              <a:latin typeface="Arial Narrow" panose="020B0606020202030204" pitchFamily="34" charset="0"/>
            </a:endParaRPr>
          </a:p>
          <a:p>
            <a:endParaRPr lang="es-ES" dirty="0">
              <a:latin typeface="Arial Narrow" panose="020B0606020202030204" pitchFamily="34" charset="0"/>
            </a:endParaRPr>
          </a:p>
        </p:txBody>
      </p:sp>
      <p:pic>
        <p:nvPicPr>
          <p:cNvPr id="11" name="Picture 2" descr="1429631540675">
            <a:extLst>
              <a:ext uri="{FF2B5EF4-FFF2-40B4-BE49-F238E27FC236}">
                <a16:creationId xmlns:a16="http://schemas.microsoft.com/office/drawing/2014/main" id="{AC7F9CC7-A525-4521-9BD9-8D5DBE0E2E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787" y="1296575"/>
            <a:ext cx="2896042" cy="2297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1429631540135">
            <a:extLst>
              <a:ext uri="{FF2B5EF4-FFF2-40B4-BE49-F238E27FC236}">
                <a16:creationId xmlns:a16="http://schemas.microsoft.com/office/drawing/2014/main" id="{26C7822B-F8F5-4308-964F-B10FED6700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498" y="1308681"/>
            <a:ext cx="3271944" cy="222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n 12">
            <a:extLst>
              <a:ext uri="{FF2B5EF4-FFF2-40B4-BE49-F238E27FC236}">
                <a16:creationId xmlns:a16="http://schemas.microsoft.com/office/drawing/2014/main" id="{603C1B89-3530-4877-884F-A36AD86783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407" y="4420999"/>
            <a:ext cx="3783016" cy="1908487"/>
          </a:xfrm>
          <a:prstGeom prst="rect">
            <a:avLst/>
          </a:prstGeom>
        </p:spPr>
      </p:pic>
      <p:pic>
        <p:nvPicPr>
          <p:cNvPr id="14" name="Imagen 13">
            <a:extLst>
              <a:ext uri="{FF2B5EF4-FFF2-40B4-BE49-F238E27FC236}">
                <a16:creationId xmlns:a16="http://schemas.microsoft.com/office/drawing/2014/main" id="{1B13BC17-540F-4EBB-9805-4DD271AF9B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6895" y="4057480"/>
            <a:ext cx="3499150" cy="2125231"/>
          </a:xfrm>
          <a:prstGeom prst="rect">
            <a:avLst/>
          </a:prstGeom>
        </p:spPr>
      </p:pic>
      <p:pic>
        <p:nvPicPr>
          <p:cNvPr id="9" name="Imagen 8">
            <a:extLst>
              <a:ext uri="{FF2B5EF4-FFF2-40B4-BE49-F238E27FC236}">
                <a16:creationId xmlns:a16="http://schemas.microsoft.com/office/drawing/2014/main" id="{0E8CDA20-184F-4CDD-B2A4-844A871223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18706" y="163802"/>
            <a:ext cx="4568672" cy="713105"/>
          </a:xfrm>
          <a:prstGeom prst="rect">
            <a:avLst/>
          </a:prstGeom>
        </p:spPr>
      </p:pic>
      <p:sp>
        <p:nvSpPr>
          <p:cNvPr id="15" name="Rectángulo 14">
            <a:extLst>
              <a:ext uri="{FF2B5EF4-FFF2-40B4-BE49-F238E27FC236}">
                <a16:creationId xmlns:a16="http://schemas.microsoft.com/office/drawing/2014/main" id="{7C1A6D1B-3197-4395-B671-0F2E3D081BC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624FBA5A-B5EF-49A1-8113-282E1658867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4102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CE1CC14-A33A-42CE-8A4F-AC494522AAA5}"/>
              </a:ext>
            </a:extLst>
          </p:cNvPr>
          <p:cNvPicPr>
            <a:picLocks noChangeAspect="1"/>
          </p:cNvPicPr>
          <p:nvPr/>
        </p:nvPicPr>
        <p:blipFill>
          <a:blip r:embed="rId2"/>
          <a:stretch>
            <a:fillRect/>
          </a:stretch>
        </p:blipFill>
        <p:spPr>
          <a:xfrm>
            <a:off x="0" y="3107"/>
            <a:ext cx="1566644" cy="854143"/>
          </a:xfrm>
          <a:prstGeom prst="rect">
            <a:avLst/>
          </a:prstGeom>
        </p:spPr>
      </p:pic>
      <p:pic>
        <p:nvPicPr>
          <p:cNvPr id="14" name="Imagen 13">
            <a:extLst>
              <a:ext uri="{FF2B5EF4-FFF2-40B4-BE49-F238E27FC236}">
                <a16:creationId xmlns:a16="http://schemas.microsoft.com/office/drawing/2014/main" id="{26805B70-677C-436F-BBD2-0D6D2E7A02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4509"/>
          <a:stretch/>
        </p:blipFill>
        <p:spPr>
          <a:xfrm>
            <a:off x="4479720" y="1711354"/>
            <a:ext cx="1988191" cy="3515662"/>
          </a:xfrm>
          <a:prstGeom prst="rect">
            <a:avLst/>
          </a:prstGeom>
        </p:spPr>
      </p:pic>
      <p:pic>
        <p:nvPicPr>
          <p:cNvPr id="15" name="Imagen 14">
            <a:extLst>
              <a:ext uri="{FF2B5EF4-FFF2-40B4-BE49-F238E27FC236}">
                <a16:creationId xmlns:a16="http://schemas.microsoft.com/office/drawing/2014/main" id="{E95332BF-874A-47EC-B532-8FD05F303B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2271" y="1627811"/>
            <a:ext cx="2076892" cy="3602377"/>
          </a:xfrm>
          <a:prstGeom prst="rect">
            <a:avLst/>
          </a:prstGeom>
        </p:spPr>
      </p:pic>
      <p:sp>
        <p:nvSpPr>
          <p:cNvPr id="16" name="Rectángulo 15">
            <a:extLst>
              <a:ext uri="{FF2B5EF4-FFF2-40B4-BE49-F238E27FC236}">
                <a16:creationId xmlns:a16="http://schemas.microsoft.com/office/drawing/2014/main" id="{7791EA77-7D9F-4ECF-82C1-405E225D95F7}"/>
              </a:ext>
            </a:extLst>
          </p:cNvPr>
          <p:cNvSpPr/>
          <p:nvPr/>
        </p:nvSpPr>
        <p:spPr>
          <a:xfrm>
            <a:off x="200931" y="977541"/>
            <a:ext cx="8456508" cy="5355312"/>
          </a:xfrm>
          <a:prstGeom prst="rect">
            <a:avLst/>
          </a:prstGeom>
        </p:spPr>
        <p:txBody>
          <a:bodyPr wrap="square">
            <a:spAutoFit/>
          </a:bodyPr>
          <a:lstStyle/>
          <a:p>
            <a:r>
              <a:rPr lang="es-ES" dirty="0">
                <a:latin typeface="Arial Narrow" panose="020B0606020202030204" pitchFamily="34" charset="0"/>
              </a:rPr>
              <a:t>BOGOTA-LOTE CL 175 No. 22  - 10</a:t>
            </a: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r>
              <a:rPr lang="es-ES" dirty="0">
                <a:latin typeface="Arial Narrow" panose="020B0606020202030204" pitchFamily="34" charset="0"/>
              </a:rPr>
              <a:t> </a:t>
            </a: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a:p>
            <a:endParaRPr lang="es-ES" dirty="0">
              <a:latin typeface="Arial Narrow" panose="020B0606020202030204" pitchFamily="34" charset="0"/>
            </a:endParaRPr>
          </a:p>
        </p:txBody>
      </p:sp>
      <p:sp>
        <p:nvSpPr>
          <p:cNvPr id="8" name="Rectángulo 7">
            <a:extLst>
              <a:ext uri="{FF2B5EF4-FFF2-40B4-BE49-F238E27FC236}">
                <a16:creationId xmlns:a16="http://schemas.microsoft.com/office/drawing/2014/main" id="{DB0E45D8-EF8F-4866-A3C5-CE789BDED186}"/>
              </a:ext>
            </a:extLst>
          </p:cNvPr>
          <p:cNvSpPr/>
          <p:nvPr/>
        </p:nvSpPr>
        <p:spPr>
          <a:xfrm>
            <a:off x="5141124" y="974256"/>
            <a:ext cx="2745816" cy="369332"/>
          </a:xfrm>
          <a:prstGeom prst="rect">
            <a:avLst/>
          </a:prstGeom>
        </p:spPr>
        <p:txBody>
          <a:bodyPr wrap="none">
            <a:spAutoFit/>
          </a:bodyPr>
          <a:lstStyle/>
          <a:p>
            <a:r>
              <a:rPr lang="es-ES" dirty="0">
                <a:latin typeface="Arial Narrow" panose="020B0606020202030204" pitchFamily="34" charset="0"/>
              </a:rPr>
              <a:t>BOGOTA -  FORTALEZA I y II </a:t>
            </a:r>
            <a:endParaRPr lang="es-CO" dirty="0"/>
          </a:p>
        </p:txBody>
      </p:sp>
      <p:pic>
        <p:nvPicPr>
          <p:cNvPr id="18" name="Imagen 17">
            <a:extLst>
              <a:ext uri="{FF2B5EF4-FFF2-40B4-BE49-F238E27FC236}">
                <a16:creationId xmlns:a16="http://schemas.microsoft.com/office/drawing/2014/main" id="{F73B0727-7A4D-4420-841B-0F4A5DD4118C}"/>
              </a:ext>
            </a:extLst>
          </p:cNvPr>
          <p:cNvPicPr>
            <a:picLocks noChangeAspect="1"/>
          </p:cNvPicPr>
          <p:nvPr/>
        </p:nvPicPr>
        <p:blipFill rotWithShape="1">
          <a:blip r:embed="rId5">
            <a:extLst>
              <a:ext uri="{28A0092B-C50C-407E-A947-70E740481C1C}">
                <a14:useLocalDpi xmlns:a14="http://schemas.microsoft.com/office/drawing/2010/main" val="0"/>
              </a:ext>
            </a:extLst>
          </a:blip>
          <a:srcRect t="1" b="14468"/>
          <a:stretch/>
        </p:blipFill>
        <p:spPr>
          <a:xfrm>
            <a:off x="486561" y="1624639"/>
            <a:ext cx="3459060" cy="1804361"/>
          </a:xfrm>
          <a:prstGeom prst="rect">
            <a:avLst/>
          </a:prstGeom>
        </p:spPr>
      </p:pic>
      <p:pic>
        <p:nvPicPr>
          <p:cNvPr id="13" name="Imagen 1">
            <a:extLst>
              <a:ext uri="{FF2B5EF4-FFF2-40B4-BE49-F238E27FC236}">
                <a16:creationId xmlns:a16="http://schemas.microsoft.com/office/drawing/2014/main" id="{61827402-2ABE-456B-BB49-B4BFAD543DA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t="10887" b="9274"/>
          <a:stretch>
            <a:fillRect/>
          </a:stretch>
        </p:blipFill>
        <p:spPr bwMode="auto">
          <a:xfrm>
            <a:off x="572842" y="3785174"/>
            <a:ext cx="3372779" cy="158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a:extLst>
              <a:ext uri="{FF2B5EF4-FFF2-40B4-BE49-F238E27FC236}">
                <a16:creationId xmlns:a16="http://schemas.microsoft.com/office/drawing/2014/main" id="{C45828E2-812B-43D7-9CAC-2F2C04B66E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7935" y="119039"/>
            <a:ext cx="4568672" cy="713105"/>
          </a:xfrm>
          <a:prstGeom prst="rect">
            <a:avLst/>
          </a:prstGeom>
        </p:spPr>
      </p:pic>
      <p:sp>
        <p:nvSpPr>
          <p:cNvPr id="11" name="Rectángulo 10">
            <a:extLst>
              <a:ext uri="{FF2B5EF4-FFF2-40B4-BE49-F238E27FC236}">
                <a16:creationId xmlns:a16="http://schemas.microsoft.com/office/drawing/2014/main" id="{69C971F0-82D9-4E22-8EAA-BE463A57313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6390A975-2F42-4F66-A264-FF0F76EBD14C}"/>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697064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995242" y="987535"/>
            <a:ext cx="4567843" cy="598309"/>
          </a:xfrm>
        </p:spPr>
        <p:txBody>
          <a:bodyPr>
            <a:normAutofit fontScale="77500" lnSpcReduction="20000"/>
          </a:bodyPr>
          <a:lstStyle/>
          <a:p>
            <a:endParaRPr lang="pt-BR" dirty="0">
              <a:latin typeface="Tw Cen MT Condensed Extra Bold" panose="020B0803020202020204" pitchFamily="34" charset="0"/>
            </a:endParaRPr>
          </a:p>
          <a:p>
            <a:r>
              <a:rPr lang="pt-BR" sz="2100" dirty="0">
                <a:latin typeface="Arial Narrow" panose="020B0606020202030204" pitchFamily="34" charset="0"/>
              </a:rPr>
              <a:t>CARTAGENA-BARU -Prédio Rural Agua azul </a:t>
            </a:r>
            <a:endParaRPr lang="es-ES" sz="2100" dirty="0">
              <a:latin typeface="Arial Narrow" panose="020B0606020202030204" pitchFamily="34" charset="0"/>
            </a:endParaRPr>
          </a:p>
        </p:txBody>
      </p:sp>
      <p:pic>
        <p:nvPicPr>
          <p:cNvPr id="4" name="Imagen 3" descr="C:\Users\Usuario\Desktop\AGUILA 2017\ISLA BARU\IMG-20170702-WA0025.jpg">
            <a:extLst>
              <a:ext uri="{FF2B5EF4-FFF2-40B4-BE49-F238E27FC236}">
                <a16:creationId xmlns:a16="http://schemas.microsoft.com/office/drawing/2014/main" id="{61C10EFB-36F7-42EF-8EE1-E146527FD59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554" y="1823243"/>
            <a:ext cx="3436144" cy="2064544"/>
          </a:xfrm>
          <a:prstGeom prst="rect">
            <a:avLst/>
          </a:prstGeom>
          <a:noFill/>
          <a:ln>
            <a:noFill/>
          </a:ln>
        </p:spPr>
      </p:pic>
      <p:pic>
        <p:nvPicPr>
          <p:cNvPr id="5" name="Imagen 4" descr="C:\Users\Usuario\Desktop\AGUILA 2017\ISLA BARU\IMG-20170806-WA0021.jpg">
            <a:extLst>
              <a:ext uri="{FF2B5EF4-FFF2-40B4-BE49-F238E27FC236}">
                <a16:creationId xmlns:a16="http://schemas.microsoft.com/office/drawing/2014/main" id="{84B55AC7-808A-49DF-92EE-748CBCFD478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9164" y="1813596"/>
            <a:ext cx="3882473" cy="2064544"/>
          </a:xfrm>
          <a:prstGeom prst="rect">
            <a:avLst/>
          </a:prstGeom>
          <a:noFill/>
          <a:ln>
            <a:noFill/>
          </a:ln>
        </p:spPr>
      </p:pic>
      <p:sp>
        <p:nvSpPr>
          <p:cNvPr id="2" name="Rectángulo 1">
            <a:extLst>
              <a:ext uri="{FF2B5EF4-FFF2-40B4-BE49-F238E27FC236}">
                <a16:creationId xmlns:a16="http://schemas.microsoft.com/office/drawing/2014/main" id="{835C3A6A-0123-433C-9CD8-FB3F99C6A4A0}"/>
              </a:ext>
            </a:extLst>
          </p:cNvPr>
          <p:cNvSpPr/>
          <p:nvPr/>
        </p:nvSpPr>
        <p:spPr>
          <a:xfrm>
            <a:off x="2554988" y="3862239"/>
            <a:ext cx="3775393" cy="300082"/>
          </a:xfrm>
          <a:prstGeom prst="rect">
            <a:avLst/>
          </a:prstGeom>
        </p:spPr>
        <p:txBody>
          <a:bodyPr wrap="none">
            <a:spAutoFit/>
          </a:bodyPr>
          <a:lstStyle/>
          <a:p>
            <a:pPr algn="ctr" defTabSz="685800"/>
            <a:r>
              <a:rPr lang="es-ES" sz="1350" b="1" dirty="0">
                <a:solidFill>
                  <a:prstClr val="black"/>
                </a:solidFill>
                <a:latin typeface="Tahoma" panose="020B0604030504040204" pitchFamily="34" charset="0"/>
                <a:ea typeface="Tahoma" panose="020B0604030504040204" pitchFamily="34" charset="0"/>
                <a:cs typeface="Tahoma" panose="020B0604030504040204" pitchFamily="34" charset="0"/>
              </a:rPr>
              <a:t>PARTE INTERNA DE LAS INSTALACIONES</a:t>
            </a:r>
            <a:endParaRPr lang="es-CO" sz="825"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6" name="Imagen 5" descr="C:\Users\Usuario\Desktop\AGUILA 2017\ISLA BARU\IMG-20170702-WA0024.jpg">
            <a:extLst>
              <a:ext uri="{FF2B5EF4-FFF2-40B4-BE49-F238E27FC236}">
                <a16:creationId xmlns:a16="http://schemas.microsoft.com/office/drawing/2014/main" id="{009E3F65-EF3F-4E20-A62C-AC675492070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5554" y="4146764"/>
            <a:ext cx="3559916" cy="1579545"/>
          </a:xfrm>
          <a:prstGeom prst="rect">
            <a:avLst/>
          </a:prstGeom>
          <a:noFill/>
          <a:ln>
            <a:noFill/>
          </a:ln>
        </p:spPr>
      </p:pic>
      <p:pic>
        <p:nvPicPr>
          <p:cNvPr id="7" name="Imagen 6" descr="C:\Users\Usuario\Desktop\AGUILA 2017\ISLA BARU\IMG-20170806-WA0025.jpg">
            <a:extLst>
              <a:ext uri="{FF2B5EF4-FFF2-40B4-BE49-F238E27FC236}">
                <a16:creationId xmlns:a16="http://schemas.microsoft.com/office/drawing/2014/main" id="{790139B1-C6CD-432F-8F71-9292668D995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0778" y="4102038"/>
            <a:ext cx="3739246" cy="1579546"/>
          </a:xfrm>
          <a:prstGeom prst="rect">
            <a:avLst/>
          </a:prstGeom>
          <a:noFill/>
          <a:ln>
            <a:noFill/>
          </a:ln>
        </p:spPr>
      </p:pic>
      <p:sp>
        <p:nvSpPr>
          <p:cNvPr id="8" name="Rectángulo 7">
            <a:extLst>
              <a:ext uri="{FF2B5EF4-FFF2-40B4-BE49-F238E27FC236}">
                <a16:creationId xmlns:a16="http://schemas.microsoft.com/office/drawing/2014/main" id="{EB3CFCC4-F417-4786-877F-D09C986F233F}"/>
              </a:ext>
            </a:extLst>
          </p:cNvPr>
          <p:cNvSpPr/>
          <p:nvPr/>
        </p:nvSpPr>
        <p:spPr>
          <a:xfrm>
            <a:off x="1648400" y="5741359"/>
            <a:ext cx="6441623" cy="300082"/>
          </a:xfrm>
          <a:prstGeom prst="rect">
            <a:avLst/>
          </a:prstGeom>
        </p:spPr>
        <p:txBody>
          <a:bodyPr wrap="square">
            <a:spAutoFit/>
          </a:bodyPr>
          <a:lstStyle/>
          <a:p>
            <a:pPr algn="ctr" defTabSz="685800"/>
            <a:r>
              <a:rPr lang="es-ES" sz="1350" b="1" dirty="0">
                <a:solidFill>
                  <a:prstClr val="black"/>
                </a:solidFill>
                <a:latin typeface="Tahoma" panose="020B0604030504040204" pitchFamily="34" charset="0"/>
                <a:ea typeface="Tahoma" panose="020B0604030504040204" pitchFamily="34" charset="0"/>
                <a:cs typeface="Tahoma" panose="020B0604030504040204" pitchFamily="34" charset="0"/>
              </a:rPr>
              <a:t>PARTE INTERNA ZONA PERIMETRAL INSTALACIONES</a:t>
            </a:r>
            <a:endParaRPr lang="es-CO" sz="825"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9" name="Imagen 8">
            <a:extLst>
              <a:ext uri="{FF2B5EF4-FFF2-40B4-BE49-F238E27FC236}">
                <a16:creationId xmlns:a16="http://schemas.microsoft.com/office/drawing/2014/main" id="{E41A4D2A-A8EF-46AC-AC57-CF264783B80E}"/>
              </a:ext>
            </a:extLst>
          </p:cNvPr>
          <p:cNvPicPr>
            <a:picLocks noChangeAspect="1"/>
          </p:cNvPicPr>
          <p:nvPr/>
        </p:nvPicPr>
        <p:blipFill>
          <a:blip r:embed="rId6"/>
          <a:stretch>
            <a:fillRect/>
          </a:stretch>
        </p:blipFill>
        <p:spPr>
          <a:xfrm>
            <a:off x="58723" y="92646"/>
            <a:ext cx="1668925" cy="909907"/>
          </a:xfrm>
          <a:prstGeom prst="rect">
            <a:avLst/>
          </a:prstGeom>
        </p:spPr>
      </p:pic>
      <p:pic>
        <p:nvPicPr>
          <p:cNvPr id="11" name="Imagen 10">
            <a:extLst>
              <a:ext uri="{FF2B5EF4-FFF2-40B4-BE49-F238E27FC236}">
                <a16:creationId xmlns:a16="http://schemas.microsoft.com/office/drawing/2014/main" id="{BBE12E83-FA42-4AD3-8BD7-B9D139F22B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0778" y="103454"/>
            <a:ext cx="4568672" cy="713105"/>
          </a:xfrm>
          <a:prstGeom prst="rect">
            <a:avLst/>
          </a:prstGeom>
        </p:spPr>
      </p:pic>
      <p:sp>
        <p:nvSpPr>
          <p:cNvPr id="12" name="Rectángulo 11">
            <a:extLst>
              <a:ext uri="{FF2B5EF4-FFF2-40B4-BE49-F238E27FC236}">
                <a16:creationId xmlns:a16="http://schemas.microsoft.com/office/drawing/2014/main" id="{1BFB8BE3-6662-4208-AD83-1797F70CDFC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91FBD9E7-08D6-4593-9E1C-9C8238A7433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438653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E41A4D2A-A8EF-46AC-AC57-CF264783B80E}"/>
              </a:ext>
            </a:extLst>
          </p:cNvPr>
          <p:cNvPicPr>
            <a:picLocks noChangeAspect="1"/>
          </p:cNvPicPr>
          <p:nvPr/>
        </p:nvPicPr>
        <p:blipFill>
          <a:blip r:embed="rId2"/>
          <a:stretch>
            <a:fillRect/>
          </a:stretch>
        </p:blipFill>
        <p:spPr>
          <a:xfrm>
            <a:off x="58723" y="92646"/>
            <a:ext cx="1668925" cy="909907"/>
          </a:xfrm>
          <a:prstGeom prst="rect">
            <a:avLst/>
          </a:prstGeom>
        </p:spPr>
      </p:pic>
      <p:pic>
        <p:nvPicPr>
          <p:cNvPr id="13" name="Imagen 12" descr="Vista de una ciudad&#10;&#10;Descripción generada automáticamente">
            <a:extLst>
              <a:ext uri="{FF2B5EF4-FFF2-40B4-BE49-F238E27FC236}">
                <a16:creationId xmlns:a16="http://schemas.microsoft.com/office/drawing/2014/main" id="{8AD0DF00-5215-4619-86AA-A35ABF555327}"/>
              </a:ext>
            </a:extLst>
          </p:cNvPr>
          <p:cNvPicPr>
            <a:picLocks noChangeAspect="1"/>
          </p:cNvPicPr>
          <p:nvPr/>
        </p:nvPicPr>
        <p:blipFill>
          <a:blip r:embed="rId3"/>
          <a:stretch>
            <a:fillRect/>
          </a:stretch>
        </p:blipFill>
        <p:spPr>
          <a:xfrm>
            <a:off x="1578533" y="1334118"/>
            <a:ext cx="6311317" cy="2509602"/>
          </a:xfrm>
          <a:prstGeom prst="rect">
            <a:avLst/>
          </a:prstGeom>
        </p:spPr>
      </p:pic>
      <p:pic>
        <p:nvPicPr>
          <p:cNvPr id="14" name="Imagen 13" descr="Imagen que contiene exterior, agua, pasto, campo&#10;&#10;Descripción generada automáticamente">
            <a:extLst>
              <a:ext uri="{FF2B5EF4-FFF2-40B4-BE49-F238E27FC236}">
                <a16:creationId xmlns:a16="http://schemas.microsoft.com/office/drawing/2014/main" id="{71B3A14F-7C1E-41D3-87E4-6611AC4A3DDF}"/>
              </a:ext>
            </a:extLst>
          </p:cNvPr>
          <p:cNvPicPr>
            <a:picLocks noChangeAspect="1"/>
          </p:cNvPicPr>
          <p:nvPr/>
        </p:nvPicPr>
        <p:blipFill>
          <a:blip r:embed="rId4"/>
          <a:stretch>
            <a:fillRect/>
          </a:stretch>
        </p:blipFill>
        <p:spPr>
          <a:xfrm>
            <a:off x="4572000" y="3966611"/>
            <a:ext cx="3394000" cy="2447911"/>
          </a:xfrm>
          <a:prstGeom prst="rect">
            <a:avLst/>
          </a:prstGeom>
        </p:spPr>
      </p:pic>
      <p:pic>
        <p:nvPicPr>
          <p:cNvPr id="16" name="Imagen 15" descr="Un lago junto a un cuerpo de agua&#10;&#10;Descripción generada automáticamente">
            <a:extLst>
              <a:ext uri="{FF2B5EF4-FFF2-40B4-BE49-F238E27FC236}">
                <a16:creationId xmlns:a16="http://schemas.microsoft.com/office/drawing/2014/main" id="{609306AA-732B-4AF1-A120-68E096C4D5AC}"/>
              </a:ext>
            </a:extLst>
          </p:cNvPr>
          <p:cNvPicPr>
            <a:picLocks noChangeAspect="1"/>
          </p:cNvPicPr>
          <p:nvPr/>
        </p:nvPicPr>
        <p:blipFill rotWithShape="1">
          <a:blip r:embed="rId5"/>
          <a:srcRect l="14587"/>
          <a:stretch/>
        </p:blipFill>
        <p:spPr>
          <a:xfrm>
            <a:off x="1533374" y="3962360"/>
            <a:ext cx="2797458" cy="2456414"/>
          </a:xfrm>
          <a:prstGeom prst="rect">
            <a:avLst/>
          </a:prstGeom>
        </p:spPr>
      </p:pic>
      <p:sp>
        <p:nvSpPr>
          <p:cNvPr id="17" name="Rectángulo 16">
            <a:extLst>
              <a:ext uri="{FF2B5EF4-FFF2-40B4-BE49-F238E27FC236}">
                <a16:creationId xmlns:a16="http://schemas.microsoft.com/office/drawing/2014/main" id="{9805DF52-2294-4AA2-9C5D-C6E2B44A34D6}"/>
              </a:ext>
            </a:extLst>
          </p:cNvPr>
          <p:cNvSpPr/>
          <p:nvPr/>
        </p:nvSpPr>
        <p:spPr>
          <a:xfrm>
            <a:off x="539951" y="964786"/>
            <a:ext cx="2735044" cy="369332"/>
          </a:xfrm>
          <a:prstGeom prst="rect">
            <a:avLst/>
          </a:prstGeom>
        </p:spPr>
        <p:txBody>
          <a:bodyPr wrap="none">
            <a:spAutoFit/>
          </a:bodyPr>
          <a:lstStyle/>
          <a:p>
            <a:r>
              <a:rPr lang="pt-BR" dirty="0">
                <a:latin typeface="Arial Narrow" panose="020B0606020202030204" pitchFamily="34" charset="0"/>
              </a:rPr>
              <a:t>LOTE MAMONAL, Cartagena </a:t>
            </a:r>
          </a:p>
        </p:txBody>
      </p:sp>
      <p:pic>
        <p:nvPicPr>
          <p:cNvPr id="8" name="Imagen 7">
            <a:extLst>
              <a:ext uri="{FF2B5EF4-FFF2-40B4-BE49-F238E27FC236}">
                <a16:creationId xmlns:a16="http://schemas.microsoft.com/office/drawing/2014/main" id="{6C7CE207-73AD-49A2-B35E-94619862BA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0832" y="92646"/>
            <a:ext cx="4568672" cy="713105"/>
          </a:xfrm>
          <a:prstGeom prst="rect">
            <a:avLst/>
          </a:prstGeom>
        </p:spPr>
      </p:pic>
      <p:sp>
        <p:nvSpPr>
          <p:cNvPr id="10" name="Rectángulo 9">
            <a:extLst>
              <a:ext uri="{FF2B5EF4-FFF2-40B4-BE49-F238E27FC236}">
                <a16:creationId xmlns:a16="http://schemas.microsoft.com/office/drawing/2014/main" id="{7378A7FC-4039-4BCD-8FB7-B554CD49C4C0}"/>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15D338CC-A4E2-45AF-BC8A-B225D530FFC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029819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341873" y="909648"/>
            <a:ext cx="4360244" cy="601774"/>
          </a:xfrm>
        </p:spPr>
        <p:txBody>
          <a:bodyPr>
            <a:normAutofit fontScale="85000" lnSpcReduction="20000"/>
          </a:bodyPr>
          <a:lstStyle/>
          <a:p>
            <a:endParaRPr lang="es-ES" sz="2100" dirty="0">
              <a:latin typeface="Tw Cen MT Condensed Extra Bold" panose="020B0803020202020204" pitchFamily="34" charset="0"/>
            </a:endParaRPr>
          </a:p>
          <a:p>
            <a:r>
              <a:rPr lang="es-ES" sz="2100" dirty="0">
                <a:latin typeface="Arial Narrow" panose="020B0606020202030204" pitchFamily="34" charset="0"/>
              </a:rPr>
              <a:t>CHINAUTA - Hotel Chinauta Resort</a:t>
            </a:r>
            <a:endParaRPr lang="es-ES" sz="1500" dirty="0">
              <a:latin typeface="Arial Narrow" panose="020B0606020202030204" pitchFamily="34" charset="0"/>
            </a:endParaRPr>
          </a:p>
        </p:txBody>
      </p:sp>
      <p:pic>
        <p:nvPicPr>
          <p:cNvPr id="4" name="Imagen 3">
            <a:extLst>
              <a:ext uri="{FF2B5EF4-FFF2-40B4-BE49-F238E27FC236}">
                <a16:creationId xmlns:a16="http://schemas.microsoft.com/office/drawing/2014/main" id="{7CC9A266-B38D-439F-94EB-39D672F72D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155" y="1717556"/>
            <a:ext cx="3194335" cy="1796814"/>
          </a:xfrm>
          <a:prstGeom prst="rect">
            <a:avLst/>
          </a:prstGeom>
        </p:spPr>
      </p:pic>
      <p:pic>
        <p:nvPicPr>
          <p:cNvPr id="6" name="Imagen 5">
            <a:extLst>
              <a:ext uri="{FF2B5EF4-FFF2-40B4-BE49-F238E27FC236}">
                <a16:creationId xmlns:a16="http://schemas.microsoft.com/office/drawing/2014/main" id="{D82BDBC6-6E95-4D5A-B36C-8823F14AD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513" y="3594751"/>
            <a:ext cx="2091748" cy="2759867"/>
          </a:xfrm>
          <a:prstGeom prst="rect">
            <a:avLst/>
          </a:prstGeom>
        </p:spPr>
      </p:pic>
      <p:pic>
        <p:nvPicPr>
          <p:cNvPr id="2" name="Imagen 1">
            <a:extLst>
              <a:ext uri="{FF2B5EF4-FFF2-40B4-BE49-F238E27FC236}">
                <a16:creationId xmlns:a16="http://schemas.microsoft.com/office/drawing/2014/main" id="{3CDBBE3D-902B-4E8A-94D0-2FB75CEB98C5}"/>
              </a:ext>
            </a:extLst>
          </p:cNvPr>
          <p:cNvPicPr>
            <a:picLocks noChangeAspect="1"/>
          </p:cNvPicPr>
          <p:nvPr/>
        </p:nvPicPr>
        <p:blipFill>
          <a:blip r:embed="rId4"/>
          <a:stretch>
            <a:fillRect/>
          </a:stretch>
        </p:blipFill>
        <p:spPr>
          <a:xfrm>
            <a:off x="0" y="0"/>
            <a:ext cx="1668925" cy="909907"/>
          </a:xfrm>
          <a:prstGeom prst="rect">
            <a:avLst/>
          </a:prstGeom>
        </p:spPr>
      </p:pic>
      <p:pic>
        <p:nvPicPr>
          <p:cNvPr id="9" name="Imagen 8">
            <a:extLst>
              <a:ext uri="{FF2B5EF4-FFF2-40B4-BE49-F238E27FC236}">
                <a16:creationId xmlns:a16="http://schemas.microsoft.com/office/drawing/2014/main" id="{311CD1A9-14ED-42DF-9BBB-E2E9B65F34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2647" y="1872147"/>
            <a:ext cx="2106849" cy="3745509"/>
          </a:xfrm>
          <a:prstGeom prst="rect">
            <a:avLst/>
          </a:prstGeom>
        </p:spPr>
      </p:pic>
      <p:pic>
        <p:nvPicPr>
          <p:cNvPr id="10" name="Imagen 9">
            <a:extLst>
              <a:ext uri="{FF2B5EF4-FFF2-40B4-BE49-F238E27FC236}">
                <a16:creationId xmlns:a16="http://schemas.microsoft.com/office/drawing/2014/main" id="{07AF89F6-7F92-49DA-9C75-2CC1396A2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3233" y="1872148"/>
            <a:ext cx="2106848" cy="3745509"/>
          </a:xfrm>
          <a:prstGeom prst="rect">
            <a:avLst/>
          </a:prstGeom>
        </p:spPr>
      </p:pic>
      <p:sp>
        <p:nvSpPr>
          <p:cNvPr id="12" name="Rectángulo 11">
            <a:extLst>
              <a:ext uri="{FF2B5EF4-FFF2-40B4-BE49-F238E27FC236}">
                <a16:creationId xmlns:a16="http://schemas.microsoft.com/office/drawing/2014/main" id="{AF832E42-B5AF-4D31-83B8-4C754CCFA119}"/>
              </a:ext>
            </a:extLst>
          </p:cNvPr>
          <p:cNvSpPr/>
          <p:nvPr/>
        </p:nvSpPr>
        <p:spPr>
          <a:xfrm>
            <a:off x="4169374" y="1240343"/>
            <a:ext cx="4821710" cy="369332"/>
          </a:xfrm>
          <a:prstGeom prst="rect">
            <a:avLst/>
          </a:prstGeom>
        </p:spPr>
        <p:txBody>
          <a:bodyPr wrap="square">
            <a:spAutoFit/>
          </a:bodyPr>
          <a:lstStyle/>
          <a:p>
            <a:r>
              <a:rPr lang="es-ES" dirty="0">
                <a:latin typeface="Arial Narrow" panose="020B0606020202030204" pitchFamily="34" charset="0"/>
              </a:rPr>
              <a:t>MEDELLÍN Inmueble en el Poblado  Fundación La Luz</a:t>
            </a:r>
            <a:endParaRPr lang="es-CO" dirty="0"/>
          </a:p>
        </p:txBody>
      </p:sp>
      <p:pic>
        <p:nvPicPr>
          <p:cNvPr id="11" name="Imagen 10">
            <a:extLst>
              <a:ext uri="{FF2B5EF4-FFF2-40B4-BE49-F238E27FC236}">
                <a16:creationId xmlns:a16="http://schemas.microsoft.com/office/drawing/2014/main" id="{B7FF4767-21AC-4482-8B0C-2053460935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2412" y="125536"/>
            <a:ext cx="4568672" cy="713105"/>
          </a:xfrm>
          <a:prstGeom prst="rect">
            <a:avLst/>
          </a:prstGeom>
        </p:spPr>
      </p:pic>
      <p:sp>
        <p:nvSpPr>
          <p:cNvPr id="13" name="Rectángulo 12">
            <a:extLst>
              <a:ext uri="{FF2B5EF4-FFF2-40B4-BE49-F238E27FC236}">
                <a16:creationId xmlns:a16="http://schemas.microsoft.com/office/drawing/2014/main" id="{2E4EADF4-DFE1-470E-9779-AE94A544D8E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6169715A-C8A3-44FB-9A00-AEFC036AFBC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349360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028836" cy="1107347"/>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
        <p:nvSpPr>
          <p:cNvPr id="6" name="Rectángulo 5">
            <a:extLst>
              <a:ext uri="{FF2B5EF4-FFF2-40B4-BE49-F238E27FC236}">
                <a16:creationId xmlns:a16="http://schemas.microsoft.com/office/drawing/2014/main" id="{9D7A6B64-0EFB-4EB5-B095-ED2C954CB7EF}"/>
              </a:ext>
            </a:extLst>
          </p:cNvPr>
          <p:cNvSpPr/>
          <p:nvPr/>
        </p:nvSpPr>
        <p:spPr>
          <a:xfrm>
            <a:off x="523828" y="1312146"/>
            <a:ext cx="7912806" cy="800219"/>
          </a:xfrm>
          <a:prstGeom prst="rect">
            <a:avLst/>
          </a:prstGeom>
        </p:spPr>
        <p:txBody>
          <a:bodyPr wrap="square">
            <a:spAutoFit/>
          </a:bodyPr>
          <a:lstStyle/>
          <a:p>
            <a:pPr algn="just"/>
            <a:endParaRPr lang="es-CO" sz="2000" b="1" dirty="0"/>
          </a:p>
          <a:p>
            <a:pPr algn="just"/>
            <a:endParaRPr lang="es-CO" sz="2600" dirty="0"/>
          </a:p>
        </p:txBody>
      </p:sp>
      <p:sp>
        <p:nvSpPr>
          <p:cNvPr id="3" name="Rectángulo 2">
            <a:extLst>
              <a:ext uri="{FF2B5EF4-FFF2-40B4-BE49-F238E27FC236}">
                <a16:creationId xmlns:a16="http://schemas.microsoft.com/office/drawing/2014/main" id="{5C77A87F-0302-40B1-9535-1308110A58DE}"/>
              </a:ext>
            </a:extLst>
          </p:cNvPr>
          <p:cNvSpPr/>
          <p:nvPr/>
        </p:nvSpPr>
        <p:spPr>
          <a:xfrm>
            <a:off x="523828" y="987441"/>
            <a:ext cx="7912806" cy="3693319"/>
          </a:xfrm>
          <a:prstGeom prst="rect">
            <a:avLst/>
          </a:prstGeom>
        </p:spPr>
        <p:txBody>
          <a:bodyPr wrap="square">
            <a:spAutoFit/>
          </a:bodyPr>
          <a:lstStyle/>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a:p>
            <a:endParaRPr lang="es-CO" dirty="0">
              <a:latin typeface="Arial Narrow" panose="020B0606020202030204" pitchFamily="34" charset="0"/>
            </a:endParaRPr>
          </a:p>
        </p:txBody>
      </p:sp>
      <p:pic>
        <p:nvPicPr>
          <p:cNvPr id="15" name="Imagen 14">
            <a:extLst>
              <a:ext uri="{FF2B5EF4-FFF2-40B4-BE49-F238E27FC236}">
                <a16:creationId xmlns:a16="http://schemas.microsoft.com/office/drawing/2014/main" id="{E2D62185-30E2-4107-B89C-BE4EFCFEFC81}"/>
              </a:ext>
            </a:extLst>
          </p:cNvPr>
          <p:cNvPicPr>
            <a:picLocks noChangeAspect="1"/>
          </p:cNvPicPr>
          <p:nvPr/>
        </p:nvPicPr>
        <p:blipFill>
          <a:blip r:embed="rId3"/>
          <a:stretch>
            <a:fillRect/>
          </a:stretch>
        </p:blipFill>
        <p:spPr>
          <a:xfrm>
            <a:off x="1273568" y="1447631"/>
            <a:ext cx="3195510" cy="2290069"/>
          </a:xfrm>
          <a:prstGeom prst="rect">
            <a:avLst/>
          </a:prstGeom>
        </p:spPr>
      </p:pic>
      <p:sp>
        <p:nvSpPr>
          <p:cNvPr id="17" name="Título 16">
            <a:extLst>
              <a:ext uri="{FF2B5EF4-FFF2-40B4-BE49-F238E27FC236}">
                <a16:creationId xmlns:a16="http://schemas.microsoft.com/office/drawing/2014/main" id="{446341C2-8C99-46E8-9582-C363235DAE9D}"/>
              </a:ext>
            </a:extLst>
          </p:cNvPr>
          <p:cNvSpPr>
            <a:spLocks noGrp="1"/>
          </p:cNvSpPr>
          <p:nvPr>
            <p:ph type="ctrTitle"/>
          </p:nvPr>
        </p:nvSpPr>
        <p:spPr>
          <a:xfrm>
            <a:off x="-397740" y="734526"/>
            <a:ext cx="6771108" cy="890312"/>
          </a:xfrm>
        </p:spPr>
        <p:txBody>
          <a:bodyPr>
            <a:normAutofit/>
          </a:bodyPr>
          <a:lstStyle/>
          <a:p>
            <a:pPr>
              <a:defRPr/>
            </a:pPr>
            <a:r>
              <a:rPr lang="es-CO" sz="2800" b="1" dirty="0">
                <a:solidFill>
                  <a:schemeClr val="accent1">
                    <a:lumMod val="75000"/>
                  </a:schemeClr>
                </a:solidFill>
                <a:effectLst>
                  <a:outerShdw blurRad="38100" dist="38100" dir="2700000" algn="tl">
                    <a:srgbClr val="000000">
                      <a:alpha val="43137"/>
                    </a:srgbClr>
                  </a:outerShdw>
                </a:effectLst>
                <a:latin typeface="+mn-lt"/>
                <a:ea typeface="+mn-ea"/>
                <a:cs typeface="+mn-cs"/>
              </a:rPr>
              <a:t>CIRCUITO CERRADO DE TELEVISION</a:t>
            </a:r>
          </a:p>
        </p:txBody>
      </p:sp>
      <p:pic>
        <p:nvPicPr>
          <p:cNvPr id="18" name="Imagen 17">
            <a:extLst>
              <a:ext uri="{FF2B5EF4-FFF2-40B4-BE49-F238E27FC236}">
                <a16:creationId xmlns:a16="http://schemas.microsoft.com/office/drawing/2014/main" id="{B703A9F0-83F3-4DF7-A606-5975979D9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4049" y="116741"/>
            <a:ext cx="4568672" cy="713105"/>
          </a:xfrm>
          <a:prstGeom prst="rect">
            <a:avLst/>
          </a:prstGeom>
        </p:spPr>
      </p:pic>
      <p:pic>
        <p:nvPicPr>
          <p:cNvPr id="13" name="Imagen 12" descr="C:\Users\Administrador\Documents\Sae\2018\IMG-20180315-WA0017.jpg">
            <a:extLst>
              <a:ext uri="{FF2B5EF4-FFF2-40B4-BE49-F238E27FC236}">
                <a16:creationId xmlns:a16="http://schemas.microsoft.com/office/drawing/2014/main" id="{8C21364A-6C8D-49ED-AEDC-FB845B5476D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218817" y="2265988"/>
            <a:ext cx="2859135" cy="1706117"/>
          </a:xfrm>
          <a:prstGeom prst="rect">
            <a:avLst/>
          </a:prstGeom>
          <a:ln>
            <a:noFill/>
          </a:ln>
          <a:effectLst>
            <a:outerShdw blurRad="190500" algn="tl" rotWithShape="0">
              <a:srgbClr val="000000">
                <a:alpha val="70000"/>
              </a:srgbClr>
            </a:outerShdw>
          </a:effectLst>
        </p:spPr>
      </p:pic>
      <p:sp>
        <p:nvSpPr>
          <p:cNvPr id="14" name="Rectangle 3">
            <a:extLst>
              <a:ext uri="{FF2B5EF4-FFF2-40B4-BE49-F238E27FC236}">
                <a16:creationId xmlns:a16="http://schemas.microsoft.com/office/drawing/2014/main" id="{600AC3E1-A887-4F2C-8AD7-6C02F0B0FFAA}"/>
              </a:ext>
            </a:extLst>
          </p:cNvPr>
          <p:cNvSpPr>
            <a:spLocks noChangeArrowheads="1"/>
          </p:cNvSpPr>
          <p:nvPr/>
        </p:nvSpPr>
        <p:spPr bwMode="auto">
          <a:xfrm>
            <a:off x="4885075" y="1325562"/>
            <a:ext cx="363362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fontAlgn="base">
              <a:lnSpc>
                <a:spcPct val="100000"/>
              </a:lnSpc>
              <a:spcBef>
                <a:spcPct val="0"/>
              </a:spcBef>
              <a:spcAft>
                <a:spcPct val="0"/>
              </a:spcAft>
              <a:buClrTx/>
              <a:buSzTx/>
              <a:buFontTx/>
              <a:buNone/>
              <a:tabLst/>
              <a:defRPr/>
            </a:pPr>
            <a:r>
              <a:rPr lang="es-CO" altLang="es-CO" b="1" dirty="0">
                <a:solidFill>
                  <a:schemeClr val="accent5">
                    <a:lumMod val="75000"/>
                  </a:schemeClr>
                </a:solidFill>
                <a:effectLst>
                  <a:outerShdw blurRad="38100" dist="38100" dir="2700000" algn="tl">
                    <a:srgbClr val="000000">
                      <a:alpha val="43137"/>
                    </a:srgbClr>
                  </a:outerShdw>
                </a:effectLst>
              </a:rPr>
              <a:t>MUESTRA DEL DISPOSITIVO ACTUAL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CO" altLang="es-CO" sz="1600" b="0" i="0" u="none" strike="noStrike" cap="none" normalizeH="0" baseline="0" dirty="0">
              <a:ln>
                <a:noFill/>
              </a:ln>
              <a:solidFill>
                <a:schemeClr val="tx1"/>
              </a:solidFill>
              <a:effectLst/>
              <a:latin typeface="Arial Narrow" panose="020B0606020202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CO" altLang="es-CO" sz="1600" b="1"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rPr>
              <a:t>PANTALLAS DE MONITOREO</a:t>
            </a:r>
            <a:endParaRPr kumimoji="0" lang="es-CO" altLang="es-CO" sz="16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9" name="Subtítulo 2">
            <a:extLst>
              <a:ext uri="{FF2B5EF4-FFF2-40B4-BE49-F238E27FC236}">
                <a16:creationId xmlns:a16="http://schemas.microsoft.com/office/drawing/2014/main" id="{1106E534-A99F-4217-95C8-1DBDEFDBDA68}"/>
              </a:ext>
            </a:extLst>
          </p:cNvPr>
          <p:cNvSpPr txBox="1">
            <a:spLocks/>
          </p:cNvSpPr>
          <p:nvPr/>
        </p:nvSpPr>
        <p:spPr>
          <a:xfrm>
            <a:off x="164742" y="4712034"/>
            <a:ext cx="2952840" cy="289421"/>
          </a:xfrm>
          <a:prstGeom prst="rect">
            <a:avLst/>
          </a:prstGeom>
        </p:spPr>
        <p:txBody>
          <a:bodyPr vert="horz" lIns="91440" tIns="45720" rIns="91440" bIns="45720" rtlCol="0">
            <a:normAutofit fontScale="92500" lnSpcReduction="2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s-CO" b="1" dirty="0"/>
              <a:t>CABLEADO ESTRUCTURADO</a:t>
            </a:r>
            <a:endParaRPr lang="es-ES" sz="2400" dirty="0"/>
          </a:p>
        </p:txBody>
      </p:sp>
      <p:pic>
        <p:nvPicPr>
          <p:cNvPr id="20" name="Imagen 19" descr="C:\Users\Administrador\Documents\Sae\2018\20170816_104705.jpg">
            <a:extLst>
              <a:ext uri="{FF2B5EF4-FFF2-40B4-BE49-F238E27FC236}">
                <a16:creationId xmlns:a16="http://schemas.microsoft.com/office/drawing/2014/main" id="{1F6038ED-4432-4C52-B27A-C20D4BE4E6A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17582" y="4093431"/>
            <a:ext cx="1929749" cy="219246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03575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553673" y="993501"/>
            <a:ext cx="7768205" cy="5148668"/>
          </a:xfrm>
        </p:spPr>
        <p:txBody>
          <a:bodyPr>
            <a:normAutofit/>
          </a:bodyPr>
          <a:lstStyle/>
          <a:p>
            <a:r>
              <a:rPr lang="es-CO" b="1" dirty="0">
                <a:latin typeface="Arial Narrow" panose="020B0606020202030204" pitchFamily="34" charset="0"/>
              </a:rPr>
              <a:t>CÁMARAS</a:t>
            </a:r>
            <a:endParaRPr lang="es-CO" dirty="0">
              <a:latin typeface="Arial Narrow" panose="020B0606020202030204" pitchFamily="34" charset="0"/>
            </a:endParaRPr>
          </a:p>
          <a:p>
            <a:endParaRPr lang="es-ES" sz="24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67112" y="0"/>
            <a:ext cx="1879134"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43952" y="6493079"/>
            <a:ext cx="9255064"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6" name="Imagen 5">
            <a:extLst>
              <a:ext uri="{FF2B5EF4-FFF2-40B4-BE49-F238E27FC236}">
                <a16:creationId xmlns:a16="http://schemas.microsoft.com/office/drawing/2014/main" id="{85F9467E-AB8D-4E30-A0C8-F1290FB0E68F}"/>
              </a:ext>
            </a:extLst>
          </p:cNvPr>
          <p:cNvPicPr>
            <a:picLocks noChangeAspect="1"/>
          </p:cNvPicPr>
          <p:nvPr/>
        </p:nvPicPr>
        <p:blipFill>
          <a:blip r:embed="rId4"/>
          <a:stretch>
            <a:fillRect/>
          </a:stretch>
        </p:blipFill>
        <p:spPr>
          <a:xfrm>
            <a:off x="5293453" y="3647974"/>
            <a:ext cx="2427371" cy="2792306"/>
          </a:xfrm>
          <a:prstGeom prst="rect">
            <a:avLst/>
          </a:prstGeom>
        </p:spPr>
      </p:pic>
      <p:pic>
        <p:nvPicPr>
          <p:cNvPr id="8" name="Imagen 7" descr="cid:a640c524-58e1-43c3-b359-b872bd3689ab@namprd02.prod.outlook.com">
            <a:extLst>
              <a:ext uri="{FF2B5EF4-FFF2-40B4-BE49-F238E27FC236}">
                <a16:creationId xmlns:a16="http://schemas.microsoft.com/office/drawing/2014/main" id="{9A23B261-3FFB-4A70-A9F2-033C73D2F5D1}"/>
              </a:ext>
            </a:extLst>
          </p:cNvPr>
          <p:cNvPicPr/>
          <p:nvPr/>
        </p:nvPicPr>
        <p:blipFill>
          <a:blip r:embed="rId5" r:link="rId6">
            <a:extLst>
              <a:ext uri="{28A0092B-C50C-407E-A947-70E740481C1C}">
                <a14:useLocalDpi xmlns:a14="http://schemas.microsoft.com/office/drawing/2010/main" val="0"/>
              </a:ext>
            </a:extLst>
          </a:blip>
          <a:srcRect/>
          <a:stretch>
            <a:fillRect/>
          </a:stretch>
        </p:blipFill>
        <p:spPr bwMode="auto">
          <a:xfrm rot="5400000">
            <a:off x="918595" y="1311641"/>
            <a:ext cx="2300238" cy="2372428"/>
          </a:xfrm>
          <a:prstGeom prst="rect">
            <a:avLst/>
          </a:prstGeom>
          <a:ln>
            <a:noFill/>
          </a:ln>
          <a:effectLst>
            <a:outerShdw blurRad="190500" algn="tl" rotWithShape="0">
              <a:srgbClr val="000000">
                <a:alpha val="70000"/>
              </a:srgbClr>
            </a:outerShdw>
          </a:effectLst>
        </p:spPr>
      </p:pic>
      <p:pic>
        <p:nvPicPr>
          <p:cNvPr id="10" name="Imagen 9" descr="cid:86499F38-96DB-4854-BCAE-E7C0B3C0CA76">
            <a:extLst>
              <a:ext uri="{FF2B5EF4-FFF2-40B4-BE49-F238E27FC236}">
                <a16:creationId xmlns:a16="http://schemas.microsoft.com/office/drawing/2014/main" id="{A2D7432A-BAC0-4285-A34E-206D5DF1DD9E}"/>
              </a:ext>
            </a:extLst>
          </p:cNvPr>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4362274" y="1585519"/>
            <a:ext cx="3976382" cy="1891689"/>
          </a:xfrm>
          <a:prstGeom prst="rect">
            <a:avLst/>
          </a:prstGeom>
          <a:ln>
            <a:noFill/>
          </a:ln>
          <a:effectLst>
            <a:outerShdw blurRad="190500" algn="tl" rotWithShape="0">
              <a:srgbClr val="000000">
                <a:alpha val="70000"/>
              </a:srgbClr>
            </a:outerShdw>
          </a:effectLst>
        </p:spPr>
      </p:pic>
      <p:pic>
        <p:nvPicPr>
          <p:cNvPr id="11" name="Imagen 10" descr="C:\Users\Administrador\Documents\Sae\2018\IMG-20170828-WA0024.jpg">
            <a:extLst>
              <a:ext uri="{FF2B5EF4-FFF2-40B4-BE49-F238E27FC236}">
                <a16:creationId xmlns:a16="http://schemas.microsoft.com/office/drawing/2014/main" id="{254ACC89-FB87-4A55-A42E-0751655EAFCA}"/>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8958" y="4093828"/>
            <a:ext cx="3112315" cy="1882447"/>
          </a:xfrm>
          <a:prstGeom prst="rect">
            <a:avLst/>
          </a:prstGeom>
          <a:ln>
            <a:noFill/>
          </a:ln>
          <a:effectLst>
            <a:outerShdw blurRad="190500" algn="tl" rotWithShape="0">
              <a:srgbClr val="000000">
                <a:alpha val="70000"/>
              </a:srgbClr>
            </a:outerShdw>
          </a:effectLst>
        </p:spPr>
      </p:pic>
      <p:pic>
        <p:nvPicPr>
          <p:cNvPr id="14" name="Imagen 13">
            <a:extLst>
              <a:ext uri="{FF2B5EF4-FFF2-40B4-BE49-F238E27FC236}">
                <a16:creationId xmlns:a16="http://schemas.microsoft.com/office/drawing/2014/main" id="{CE9DC38D-5567-4586-A1A5-D6C2AE72CD7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62274" y="140198"/>
            <a:ext cx="4568672" cy="713105"/>
          </a:xfrm>
          <a:prstGeom prst="rect">
            <a:avLst/>
          </a:prstGeom>
        </p:spPr>
      </p:pic>
    </p:spTree>
    <p:extLst>
      <p:ext uri="{BB962C8B-B14F-4D97-AF65-F5344CB8AC3E}">
        <p14:creationId xmlns:p14="http://schemas.microsoft.com/office/powerpoint/2010/main" val="1496014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6AF6880C-E644-4993-88E2-CB6372A02CF9}"/>
              </a:ext>
            </a:extLst>
          </p:cNvPr>
          <p:cNvPicPr>
            <a:picLocks noChangeAspect="1"/>
          </p:cNvPicPr>
          <p:nvPr/>
        </p:nvPicPr>
        <p:blipFill rotWithShape="1">
          <a:blip r:embed="rId2"/>
          <a:srcRect l="14766" t="7486" r="12046" b="12971"/>
          <a:stretch/>
        </p:blipFill>
        <p:spPr>
          <a:xfrm>
            <a:off x="1520616" y="1310983"/>
            <a:ext cx="4906448" cy="4385730"/>
          </a:xfrm>
          <a:prstGeom prst="rect">
            <a:avLst/>
          </a:prstGeom>
        </p:spPr>
      </p:pic>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3"/>
          <a:stretch>
            <a:fillRect/>
          </a:stretch>
        </p:blipFill>
        <p:spPr>
          <a:xfrm>
            <a:off x="67112" y="0"/>
            <a:ext cx="1879134"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4"/>
          <a:stretch>
            <a:fillRect/>
          </a:stretch>
        </p:blipFill>
        <p:spPr>
          <a:xfrm>
            <a:off x="-43952" y="6493079"/>
            <a:ext cx="9255064"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
        <p:nvSpPr>
          <p:cNvPr id="9" name="Rectángulo 8">
            <a:extLst>
              <a:ext uri="{FF2B5EF4-FFF2-40B4-BE49-F238E27FC236}">
                <a16:creationId xmlns:a16="http://schemas.microsoft.com/office/drawing/2014/main" id="{0A6A8A88-BA96-4BD4-BF38-9D996D0D2124}"/>
              </a:ext>
            </a:extLst>
          </p:cNvPr>
          <p:cNvSpPr/>
          <p:nvPr/>
        </p:nvSpPr>
        <p:spPr>
          <a:xfrm>
            <a:off x="271931" y="935607"/>
            <a:ext cx="4135210"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SOLUCION INSTALADA</a:t>
            </a:r>
            <a:endParaRPr lang="es-CO" b="1" dirty="0">
              <a:solidFill>
                <a:schemeClr val="accent5">
                  <a:lumMod val="75000"/>
                </a:schemeClr>
              </a:solidFill>
              <a:effectLst>
                <a:outerShdw blurRad="38100" dist="38100" dir="2700000" algn="tl">
                  <a:srgbClr val="000000">
                    <a:alpha val="43137"/>
                  </a:srgbClr>
                </a:outerShdw>
              </a:effectLst>
            </a:endParaRPr>
          </a:p>
        </p:txBody>
      </p:sp>
      <p:sp>
        <p:nvSpPr>
          <p:cNvPr id="12" name="Globo: línea 11">
            <a:extLst>
              <a:ext uri="{FF2B5EF4-FFF2-40B4-BE49-F238E27FC236}">
                <a16:creationId xmlns:a16="http://schemas.microsoft.com/office/drawing/2014/main" id="{4DB658BE-3A09-4968-956B-7A760A4C09DF}"/>
              </a:ext>
            </a:extLst>
          </p:cNvPr>
          <p:cNvSpPr/>
          <p:nvPr/>
        </p:nvSpPr>
        <p:spPr>
          <a:xfrm>
            <a:off x="5154304" y="1005364"/>
            <a:ext cx="3836060" cy="1063891"/>
          </a:xfrm>
          <a:prstGeom prst="borderCallout1">
            <a:avLst>
              <a:gd name="adj1" fmla="val 32736"/>
              <a:gd name="adj2" fmla="val -229"/>
              <a:gd name="adj3" fmla="val 163973"/>
              <a:gd name="adj4" fmla="val -4651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Sede Principal, </a:t>
            </a:r>
            <a:r>
              <a:rPr lang="es-CO" sz="1000" dirty="0">
                <a:solidFill>
                  <a:schemeClr val="tx1"/>
                </a:solidFill>
              </a:rPr>
              <a:t>Circuito Cerrado de Televisión compuesto por </a:t>
            </a:r>
            <a:r>
              <a:rPr lang="es-CO" sz="1000" b="1" dirty="0">
                <a:solidFill>
                  <a:schemeClr val="tx1"/>
                </a:solidFill>
              </a:rPr>
              <a:t>75 Cámaras</a:t>
            </a:r>
            <a:r>
              <a:rPr lang="es-CO" sz="1000" dirty="0">
                <a:solidFill>
                  <a:schemeClr val="tx1"/>
                </a:solidFill>
              </a:rPr>
              <a:t> entre Domos y Tipo Bala, Software, Servidor, 5 monitores LED 32”, discos para back up – externos de 4 TB; Un (1) arco detector de metales multizonas y un Sistema de Control de Visitantes compuesto por PC DD de 1 TB, pantalla de 20”, software lectura de cédulas, lector código 2D , Impresora Térmica y Cámara Webcam.</a:t>
            </a:r>
          </a:p>
        </p:txBody>
      </p:sp>
      <p:sp>
        <p:nvSpPr>
          <p:cNvPr id="13" name="Globo: línea 12">
            <a:extLst>
              <a:ext uri="{FF2B5EF4-FFF2-40B4-BE49-F238E27FC236}">
                <a16:creationId xmlns:a16="http://schemas.microsoft.com/office/drawing/2014/main" id="{2761A37A-18E7-4D17-80BC-7340B0382E85}"/>
              </a:ext>
            </a:extLst>
          </p:cNvPr>
          <p:cNvSpPr/>
          <p:nvPr/>
        </p:nvSpPr>
        <p:spPr>
          <a:xfrm>
            <a:off x="6318517" y="3404765"/>
            <a:ext cx="2671847" cy="847196"/>
          </a:xfrm>
          <a:prstGeom prst="borderCallout1">
            <a:avLst>
              <a:gd name="adj1" fmla="val 18750"/>
              <a:gd name="adj2" fmla="val -8333"/>
              <a:gd name="adj3" fmla="val -75187"/>
              <a:gd name="adj4" fmla="val -11003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En la Calle 96 No. 13 – 11 piso 3 </a:t>
            </a:r>
            <a:r>
              <a:rPr lang="es-CO" sz="1000" dirty="0">
                <a:solidFill>
                  <a:schemeClr val="tx1"/>
                </a:solidFill>
              </a:rPr>
              <a:t>se encuentra instalado un Circuito Cerrado de Televisión compuesto por </a:t>
            </a:r>
            <a:r>
              <a:rPr lang="es-CO" sz="1000" b="1" dirty="0">
                <a:solidFill>
                  <a:schemeClr val="tx1"/>
                </a:solidFill>
              </a:rPr>
              <a:t>10 Cámaras </a:t>
            </a:r>
            <a:r>
              <a:rPr lang="es-CO" sz="1000" dirty="0">
                <a:solidFill>
                  <a:schemeClr val="tx1"/>
                </a:solidFill>
              </a:rPr>
              <a:t>entre Domos y Tipo Bala, Software, Servidor, un (1)  monitor LED 32”.</a:t>
            </a:r>
          </a:p>
        </p:txBody>
      </p:sp>
      <p:sp>
        <p:nvSpPr>
          <p:cNvPr id="14" name="Globo: línea 13">
            <a:extLst>
              <a:ext uri="{FF2B5EF4-FFF2-40B4-BE49-F238E27FC236}">
                <a16:creationId xmlns:a16="http://schemas.microsoft.com/office/drawing/2014/main" id="{DC72CADC-52E6-47F3-9CB2-3B21361E58E2}"/>
              </a:ext>
            </a:extLst>
          </p:cNvPr>
          <p:cNvSpPr/>
          <p:nvPr/>
        </p:nvSpPr>
        <p:spPr>
          <a:xfrm>
            <a:off x="292291" y="4592033"/>
            <a:ext cx="2907008" cy="809818"/>
          </a:xfrm>
          <a:prstGeom prst="borderCallout1">
            <a:avLst>
              <a:gd name="adj1" fmla="val -155715"/>
              <a:gd name="adj2" fmla="val 72266"/>
              <a:gd name="adj3" fmla="val -4105"/>
              <a:gd name="adj4" fmla="val 4582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CALI</a:t>
            </a:r>
          </a:p>
          <a:p>
            <a:pPr algn="just"/>
            <a:r>
              <a:rPr lang="es-CO" sz="1000" dirty="0">
                <a:solidFill>
                  <a:schemeClr val="tx1"/>
                </a:solidFill>
              </a:rPr>
              <a:t>Se encuentra instalado un Circuito Cerrado de Televisión compuesto por </a:t>
            </a:r>
            <a:r>
              <a:rPr lang="es-CO" sz="1000" b="1" dirty="0">
                <a:solidFill>
                  <a:schemeClr val="tx1"/>
                </a:solidFill>
              </a:rPr>
              <a:t>8 cámaras </a:t>
            </a:r>
            <a:r>
              <a:rPr lang="es-CO" sz="1000" dirty="0">
                <a:solidFill>
                  <a:schemeClr val="tx1"/>
                </a:solidFill>
              </a:rPr>
              <a:t>tipo domo, Software, Servidor, un (1)  monitor LED 21” adicional cámara y  audio atención al ciudadano. </a:t>
            </a:r>
          </a:p>
        </p:txBody>
      </p:sp>
      <p:sp>
        <p:nvSpPr>
          <p:cNvPr id="15" name="Globo: línea 14">
            <a:extLst>
              <a:ext uri="{FF2B5EF4-FFF2-40B4-BE49-F238E27FC236}">
                <a16:creationId xmlns:a16="http://schemas.microsoft.com/office/drawing/2014/main" id="{11294064-FAFD-4C46-8173-3310E5241257}"/>
              </a:ext>
            </a:extLst>
          </p:cNvPr>
          <p:cNvSpPr/>
          <p:nvPr/>
        </p:nvSpPr>
        <p:spPr>
          <a:xfrm>
            <a:off x="26289" y="2690588"/>
            <a:ext cx="1656207" cy="1378492"/>
          </a:xfrm>
          <a:prstGeom prst="borderCallout1">
            <a:avLst>
              <a:gd name="adj1" fmla="val 1856"/>
              <a:gd name="adj2" fmla="val 52266"/>
              <a:gd name="adj3" fmla="val -23155"/>
              <a:gd name="adj4" fmla="val 18859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00" b="1" dirty="0">
                <a:solidFill>
                  <a:schemeClr val="tx1"/>
                </a:solidFill>
              </a:rPr>
              <a:t>MEDELLÍN </a:t>
            </a:r>
          </a:p>
          <a:p>
            <a:pPr algn="just"/>
            <a:r>
              <a:rPr lang="es-CO" sz="1000" dirty="0">
                <a:solidFill>
                  <a:schemeClr val="tx1"/>
                </a:solidFill>
              </a:rPr>
              <a:t> Se encuentra </a:t>
            </a:r>
            <a:r>
              <a:rPr lang="es-CO" sz="1000" b="1" dirty="0">
                <a:solidFill>
                  <a:schemeClr val="tx1"/>
                </a:solidFill>
              </a:rPr>
              <a:t>instalado</a:t>
            </a:r>
            <a:r>
              <a:rPr lang="es-CO" sz="1000" dirty="0">
                <a:solidFill>
                  <a:schemeClr val="tx1"/>
                </a:solidFill>
              </a:rPr>
              <a:t> un Circuito Cerrado de Televisión compuesto por </a:t>
            </a:r>
            <a:r>
              <a:rPr lang="es-CO" sz="1000" b="1" dirty="0">
                <a:solidFill>
                  <a:schemeClr val="tx1"/>
                </a:solidFill>
              </a:rPr>
              <a:t>5 cámaras</a:t>
            </a:r>
            <a:r>
              <a:rPr lang="es-CO" sz="1000" dirty="0">
                <a:solidFill>
                  <a:schemeClr val="tx1"/>
                </a:solidFill>
              </a:rPr>
              <a:t> tipo domo, Software, Servidor, un (1)  monitor LED 21” adicional cámara y  audio atención al ciudadano. </a:t>
            </a:r>
          </a:p>
        </p:txBody>
      </p:sp>
      <p:sp>
        <p:nvSpPr>
          <p:cNvPr id="16" name="Globo: línea 15">
            <a:extLst>
              <a:ext uri="{FF2B5EF4-FFF2-40B4-BE49-F238E27FC236}">
                <a16:creationId xmlns:a16="http://schemas.microsoft.com/office/drawing/2014/main" id="{A1003177-FCF2-46E7-ADF4-E54CE59EE57B}"/>
              </a:ext>
            </a:extLst>
          </p:cNvPr>
          <p:cNvSpPr/>
          <p:nvPr/>
        </p:nvSpPr>
        <p:spPr>
          <a:xfrm>
            <a:off x="127346" y="1361521"/>
            <a:ext cx="2189972" cy="1109392"/>
          </a:xfrm>
          <a:prstGeom prst="borderCallout1">
            <a:avLst>
              <a:gd name="adj1" fmla="val 49312"/>
              <a:gd name="adj2" fmla="val 100297"/>
              <a:gd name="adj3" fmla="val 27292"/>
              <a:gd name="adj4" fmla="val 14480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050" b="1" dirty="0">
                <a:solidFill>
                  <a:schemeClr val="tx1"/>
                </a:solidFill>
              </a:rPr>
              <a:t>BARRANQUILLA</a:t>
            </a:r>
          </a:p>
          <a:p>
            <a:pPr algn="just"/>
            <a:r>
              <a:rPr lang="es-CO" sz="1000" dirty="0">
                <a:solidFill>
                  <a:schemeClr val="tx1"/>
                </a:solidFill>
              </a:rPr>
              <a:t>Se  encuentra instalado un Circuito Cerrado de Televisión compuesto por </a:t>
            </a:r>
            <a:r>
              <a:rPr lang="es-CO" sz="1000" b="1" dirty="0">
                <a:solidFill>
                  <a:schemeClr val="tx1"/>
                </a:solidFill>
              </a:rPr>
              <a:t>5 cámaras </a:t>
            </a:r>
            <a:r>
              <a:rPr lang="es-CO" sz="1000" dirty="0">
                <a:solidFill>
                  <a:schemeClr val="tx1"/>
                </a:solidFill>
              </a:rPr>
              <a:t>tipo domo, Software, Servidor, un (1)  monitor LED 21” adicional cámara y  audio atención al ciudadano. </a:t>
            </a:r>
          </a:p>
        </p:txBody>
      </p:sp>
      <p:sp>
        <p:nvSpPr>
          <p:cNvPr id="19" name="Rectángulo 18">
            <a:extLst>
              <a:ext uri="{FF2B5EF4-FFF2-40B4-BE49-F238E27FC236}">
                <a16:creationId xmlns:a16="http://schemas.microsoft.com/office/drawing/2014/main" id="{BE706C56-2465-4EB0-84BA-412318D35F1F}"/>
              </a:ext>
            </a:extLst>
          </p:cNvPr>
          <p:cNvSpPr/>
          <p:nvPr/>
        </p:nvSpPr>
        <p:spPr>
          <a:xfrm>
            <a:off x="292291" y="5712939"/>
            <a:ext cx="8559418" cy="738664"/>
          </a:xfrm>
          <a:prstGeom prst="rect">
            <a:avLst/>
          </a:prstGeom>
        </p:spPr>
        <p:txBody>
          <a:bodyPr wrap="square">
            <a:spAutoFit/>
          </a:bodyPr>
          <a:lstStyle/>
          <a:p>
            <a:pPr algn="just"/>
            <a:r>
              <a:rPr lang="es-CO" sz="1400" dirty="0"/>
              <a:t>*Este año: Se conectaron las sedes de Barranquilla, Cali, Medellín, Bogotá Calle 96 Centro oriente, Bogotá Calle 93B Gestión de la Información con la Sede principal, en donde se tiene el control del video y de las copias de seguridad. Seguimiento que realiza el operador de medios.</a:t>
            </a:r>
          </a:p>
        </p:txBody>
      </p:sp>
      <p:sp>
        <p:nvSpPr>
          <p:cNvPr id="20" name="Globo: línea 19">
            <a:extLst>
              <a:ext uri="{FF2B5EF4-FFF2-40B4-BE49-F238E27FC236}">
                <a16:creationId xmlns:a16="http://schemas.microsoft.com/office/drawing/2014/main" id="{5092D1CB-5D23-4D8F-BFC7-E4CC78274183}"/>
              </a:ext>
            </a:extLst>
          </p:cNvPr>
          <p:cNvSpPr/>
          <p:nvPr/>
        </p:nvSpPr>
        <p:spPr>
          <a:xfrm>
            <a:off x="6209969" y="2299085"/>
            <a:ext cx="2671847" cy="764156"/>
          </a:xfrm>
          <a:prstGeom prst="borderCallout1">
            <a:avLst>
              <a:gd name="adj1" fmla="val 18750"/>
              <a:gd name="adj2" fmla="val -8333"/>
              <a:gd name="adj3" fmla="val 57715"/>
              <a:gd name="adj4" fmla="val -10592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Bodega Archivo Bogotá </a:t>
            </a:r>
            <a:r>
              <a:rPr lang="es-CO" sz="1000" dirty="0">
                <a:solidFill>
                  <a:schemeClr val="tx1"/>
                </a:solidFill>
              </a:rPr>
              <a:t>cuenta con un Circuito Cerrado de Televisión compuesto por </a:t>
            </a:r>
            <a:r>
              <a:rPr lang="es-CO" sz="1000" b="1" dirty="0">
                <a:solidFill>
                  <a:schemeClr val="tx1"/>
                </a:solidFill>
              </a:rPr>
              <a:t>13 Cámaras</a:t>
            </a:r>
            <a:r>
              <a:rPr lang="es-CO" sz="1000" dirty="0">
                <a:solidFill>
                  <a:schemeClr val="tx1"/>
                </a:solidFill>
              </a:rPr>
              <a:t> entre Domos y Tipo Bala, Software, Servidor, un (1)  monitor LED 32”.</a:t>
            </a:r>
          </a:p>
        </p:txBody>
      </p:sp>
      <p:sp>
        <p:nvSpPr>
          <p:cNvPr id="21" name="Globo: línea 20">
            <a:extLst>
              <a:ext uri="{FF2B5EF4-FFF2-40B4-BE49-F238E27FC236}">
                <a16:creationId xmlns:a16="http://schemas.microsoft.com/office/drawing/2014/main" id="{1ED1E686-8008-4378-8A6E-AAB7B7CBF493}"/>
              </a:ext>
            </a:extLst>
          </p:cNvPr>
          <p:cNvSpPr/>
          <p:nvPr/>
        </p:nvSpPr>
        <p:spPr>
          <a:xfrm>
            <a:off x="6369495" y="4592034"/>
            <a:ext cx="2671847" cy="847196"/>
          </a:xfrm>
          <a:prstGeom prst="borderCallout1">
            <a:avLst>
              <a:gd name="adj1" fmla="val 18750"/>
              <a:gd name="adj2" fmla="val -8333"/>
              <a:gd name="adj3" fmla="val -216281"/>
              <a:gd name="adj4" fmla="val -11140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s-CO" sz="1050" b="1" dirty="0">
                <a:solidFill>
                  <a:schemeClr val="tx1"/>
                </a:solidFill>
              </a:rPr>
              <a:t>En la Calle 93 B No. 12 – 48 Oficina 405 </a:t>
            </a:r>
            <a:r>
              <a:rPr lang="es-CO" sz="1000" dirty="0">
                <a:solidFill>
                  <a:schemeClr val="tx1"/>
                </a:solidFill>
              </a:rPr>
              <a:t>se encuentra instalado un Circuito Cerrado de Televisión compuesto por </a:t>
            </a:r>
            <a:r>
              <a:rPr lang="es-CO" sz="1000" b="1" dirty="0">
                <a:solidFill>
                  <a:schemeClr val="tx1"/>
                </a:solidFill>
              </a:rPr>
              <a:t>11 Cámaras </a:t>
            </a:r>
            <a:r>
              <a:rPr lang="es-CO" sz="1000" dirty="0">
                <a:solidFill>
                  <a:schemeClr val="tx1"/>
                </a:solidFill>
              </a:rPr>
              <a:t>entre Domos y Tipo Bala, Software, Servidor, un (1)  monitor LED 21”.</a:t>
            </a:r>
          </a:p>
        </p:txBody>
      </p:sp>
      <p:pic>
        <p:nvPicPr>
          <p:cNvPr id="22" name="Imagen 21">
            <a:extLst>
              <a:ext uri="{FF2B5EF4-FFF2-40B4-BE49-F238E27FC236}">
                <a16:creationId xmlns:a16="http://schemas.microsoft.com/office/drawing/2014/main" id="{01C7523B-F8F4-41B2-8D52-29EAD03B17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3144" y="125536"/>
            <a:ext cx="4568672" cy="713105"/>
          </a:xfrm>
          <a:prstGeom prst="rect">
            <a:avLst/>
          </a:prstGeom>
        </p:spPr>
      </p:pic>
      <p:pic>
        <p:nvPicPr>
          <p:cNvPr id="28" name="Imagen 27">
            <a:extLst>
              <a:ext uri="{FF2B5EF4-FFF2-40B4-BE49-F238E27FC236}">
                <a16:creationId xmlns:a16="http://schemas.microsoft.com/office/drawing/2014/main" id="{DAA1181B-EFCD-4F3C-B2AD-65755FD7DE94}"/>
              </a:ext>
            </a:extLst>
          </p:cNvPr>
          <p:cNvPicPr/>
          <p:nvPr/>
        </p:nvPicPr>
        <p:blipFill rotWithShape="1">
          <a:blip r:embed="rId6"/>
          <a:srcRect t="8776" r="47092" b="8896"/>
          <a:stretch/>
        </p:blipFill>
        <p:spPr bwMode="auto">
          <a:xfrm>
            <a:off x="3217317" y="1621161"/>
            <a:ext cx="97319" cy="116657"/>
          </a:xfrm>
          <a:prstGeom prst="rect">
            <a:avLst/>
          </a:prstGeom>
          <a:ln>
            <a:noFill/>
          </a:ln>
          <a:extLst>
            <a:ext uri="{53640926-AAD7-44D8-BBD7-CCE9431645EC}">
              <a14:shadowObscured xmlns:a14="http://schemas.microsoft.com/office/drawing/2010/main"/>
            </a:ext>
          </a:extLst>
        </p:spPr>
      </p:pic>
      <p:pic>
        <p:nvPicPr>
          <p:cNvPr id="29" name="Imagen 28">
            <a:extLst>
              <a:ext uri="{FF2B5EF4-FFF2-40B4-BE49-F238E27FC236}">
                <a16:creationId xmlns:a16="http://schemas.microsoft.com/office/drawing/2014/main" id="{6FE74CFF-CB4C-4B30-AE3A-A198ADAB7BFE}"/>
              </a:ext>
            </a:extLst>
          </p:cNvPr>
          <p:cNvPicPr/>
          <p:nvPr/>
        </p:nvPicPr>
        <p:blipFill rotWithShape="1">
          <a:blip r:embed="rId6"/>
          <a:srcRect t="8776" r="47092" b="8896"/>
          <a:stretch/>
        </p:blipFill>
        <p:spPr bwMode="auto">
          <a:xfrm>
            <a:off x="3119998" y="2275003"/>
            <a:ext cx="97319" cy="127873"/>
          </a:xfrm>
          <a:prstGeom prst="rect">
            <a:avLst/>
          </a:prstGeom>
          <a:ln>
            <a:noFill/>
          </a:ln>
          <a:extLst>
            <a:ext uri="{53640926-AAD7-44D8-BBD7-CCE9431645EC}">
              <a14:shadowObscured xmlns:a14="http://schemas.microsoft.com/office/drawing/2010/main"/>
            </a:ext>
          </a:extLst>
        </p:spPr>
      </p:pic>
      <p:pic>
        <p:nvPicPr>
          <p:cNvPr id="30" name="Imagen 29">
            <a:extLst>
              <a:ext uri="{FF2B5EF4-FFF2-40B4-BE49-F238E27FC236}">
                <a16:creationId xmlns:a16="http://schemas.microsoft.com/office/drawing/2014/main" id="{99EDD067-B10D-48D8-BF92-8A277DBB28CF}"/>
              </a:ext>
            </a:extLst>
          </p:cNvPr>
          <p:cNvPicPr/>
          <p:nvPr/>
        </p:nvPicPr>
        <p:blipFill rotWithShape="1">
          <a:blip r:embed="rId6"/>
          <a:srcRect t="8776" r="47092" b="8896"/>
          <a:stretch/>
        </p:blipFill>
        <p:spPr bwMode="auto">
          <a:xfrm>
            <a:off x="3358774" y="2678411"/>
            <a:ext cx="97319" cy="127873"/>
          </a:xfrm>
          <a:prstGeom prst="rect">
            <a:avLst/>
          </a:prstGeom>
          <a:ln>
            <a:noFill/>
          </a:ln>
          <a:extLst>
            <a:ext uri="{53640926-AAD7-44D8-BBD7-CCE9431645EC}">
              <a14:shadowObscured xmlns:a14="http://schemas.microsoft.com/office/drawing/2010/main"/>
            </a:ext>
          </a:extLst>
        </p:spPr>
      </p:pic>
      <p:pic>
        <p:nvPicPr>
          <p:cNvPr id="31" name="Imagen 30">
            <a:extLst>
              <a:ext uri="{FF2B5EF4-FFF2-40B4-BE49-F238E27FC236}">
                <a16:creationId xmlns:a16="http://schemas.microsoft.com/office/drawing/2014/main" id="{8512067B-E2CA-4CAA-B57A-0B043290BDD1}"/>
              </a:ext>
            </a:extLst>
          </p:cNvPr>
          <p:cNvPicPr/>
          <p:nvPr/>
        </p:nvPicPr>
        <p:blipFill rotWithShape="1">
          <a:blip r:embed="rId6"/>
          <a:srcRect t="8776" r="47092" b="8896"/>
          <a:stretch/>
        </p:blipFill>
        <p:spPr bwMode="auto">
          <a:xfrm>
            <a:off x="2346849" y="3276891"/>
            <a:ext cx="97319" cy="12787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061527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151002" y="17761"/>
            <a:ext cx="1879134"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43952" y="6493079"/>
            <a:ext cx="9255064"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sp>
        <p:nvSpPr>
          <p:cNvPr id="6" name="Rectángulo 5">
            <a:extLst>
              <a:ext uri="{FF2B5EF4-FFF2-40B4-BE49-F238E27FC236}">
                <a16:creationId xmlns:a16="http://schemas.microsoft.com/office/drawing/2014/main" id="{267A5875-51D7-47DC-9B43-794D33DD3141}"/>
              </a:ext>
            </a:extLst>
          </p:cNvPr>
          <p:cNvSpPr/>
          <p:nvPr/>
        </p:nvSpPr>
        <p:spPr>
          <a:xfrm>
            <a:off x="263959" y="976327"/>
            <a:ext cx="8514915" cy="1384995"/>
          </a:xfrm>
          <a:prstGeom prst="rect">
            <a:avLst/>
          </a:prstGeom>
        </p:spPr>
        <p:txBody>
          <a:bodyPr wrap="square">
            <a:spAutoFit/>
          </a:bodyPr>
          <a:lstStyle/>
          <a:p>
            <a:pPr algn="just"/>
            <a:r>
              <a:rPr lang="es-CO" sz="1400" dirty="0"/>
              <a:t>En propuesta enviada a la SAE el 10 de marzo de este año </a:t>
            </a:r>
            <a:r>
              <a:rPr lang="es-CO" sz="1400" b="1" dirty="0"/>
              <a:t>Águila de Oro de Colombia Ltda, </a:t>
            </a:r>
            <a:r>
              <a:rPr lang="es-CO" sz="1400" dirty="0"/>
              <a:t>manifiesta su intención de continuar prestando los servicios objeto de este contrato y como valor agregado incluyen la instalación de los medios tecnológicos que se detallan a continuación y que tienen un costo de </a:t>
            </a:r>
            <a:r>
              <a:rPr lang="es-CO" sz="1400" b="1" dirty="0"/>
              <a:t>$15.000.000</a:t>
            </a:r>
            <a:r>
              <a:rPr lang="es-CO" sz="1400" dirty="0"/>
              <a:t>; así mismo se mantendría el valor de </a:t>
            </a:r>
            <a:r>
              <a:rPr lang="es-CO" sz="1400" b="1" dirty="0"/>
              <a:t>$18.450.788 </a:t>
            </a:r>
            <a:r>
              <a:rPr lang="es-CO" sz="1400" dirty="0"/>
              <a:t>que se cobran actualmente por todos los servicios de medios tecnológicos sin costo adicional para la SAE, y que se mantendrá sin incremento hasta el final del contrato, en caso de que la SAE decida prorrogarlo.</a:t>
            </a:r>
          </a:p>
        </p:txBody>
      </p:sp>
      <p:graphicFrame>
        <p:nvGraphicFramePr>
          <p:cNvPr id="12" name="Diagrama 11">
            <a:extLst>
              <a:ext uri="{FF2B5EF4-FFF2-40B4-BE49-F238E27FC236}">
                <a16:creationId xmlns:a16="http://schemas.microsoft.com/office/drawing/2014/main" id="{D5003A08-3A70-4164-9D71-510C857C80D5}"/>
              </a:ext>
            </a:extLst>
          </p:cNvPr>
          <p:cNvGraphicFramePr/>
          <p:nvPr/>
        </p:nvGraphicFramePr>
        <p:xfrm>
          <a:off x="3240640" y="2459343"/>
          <a:ext cx="5244992" cy="38595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ángulo 12">
            <a:extLst>
              <a:ext uri="{FF2B5EF4-FFF2-40B4-BE49-F238E27FC236}">
                <a16:creationId xmlns:a16="http://schemas.microsoft.com/office/drawing/2014/main" id="{7600D3E6-938A-47FC-B349-4733D57A3F83}"/>
              </a:ext>
            </a:extLst>
          </p:cNvPr>
          <p:cNvSpPr/>
          <p:nvPr/>
        </p:nvSpPr>
        <p:spPr>
          <a:xfrm>
            <a:off x="288361" y="4057868"/>
            <a:ext cx="2445695"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MEJORAS PROPUESTAS</a:t>
            </a:r>
            <a:endParaRPr lang="es-CO" b="1" dirty="0">
              <a:solidFill>
                <a:schemeClr val="accent5">
                  <a:lumMod val="75000"/>
                </a:schemeClr>
              </a:solidFill>
              <a:effectLst>
                <a:outerShdw blurRad="38100" dist="38100" dir="2700000" algn="tl">
                  <a:srgbClr val="000000">
                    <a:alpha val="43137"/>
                  </a:srgbClr>
                </a:outerShdw>
              </a:effectLst>
            </a:endParaRPr>
          </a:p>
        </p:txBody>
      </p:sp>
      <p:sp>
        <p:nvSpPr>
          <p:cNvPr id="14" name="Abrir llave 13">
            <a:extLst>
              <a:ext uri="{FF2B5EF4-FFF2-40B4-BE49-F238E27FC236}">
                <a16:creationId xmlns:a16="http://schemas.microsoft.com/office/drawing/2014/main" id="{1D3C2229-5AE7-440F-BD3B-5398A83F6646}"/>
              </a:ext>
            </a:extLst>
          </p:cNvPr>
          <p:cNvSpPr/>
          <p:nvPr/>
        </p:nvSpPr>
        <p:spPr>
          <a:xfrm>
            <a:off x="2734056" y="2459343"/>
            <a:ext cx="235134" cy="3859510"/>
          </a:xfrm>
          <a:prstGeom prst="leftBrace">
            <a:avLst>
              <a:gd name="adj1" fmla="val 8333"/>
              <a:gd name="adj2" fmla="val 46577"/>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CO"/>
          </a:p>
        </p:txBody>
      </p:sp>
      <p:pic>
        <p:nvPicPr>
          <p:cNvPr id="15" name="Imagen 14">
            <a:extLst>
              <a:ext uri="{FF2B5EF4-FFF2-40B4-BE49-F238E27FC236}">
                <a16:creationId xmlns:a16="http://schemas.microsoft.com/office/drawing/2014/main" id="{D005D20D-0951-4E0D-8449-8E67D36505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6994" y="125536"/>
            <a:ext cx="4568672" cy="713105"/>
          </a:xfrm>
          <a:prstGeom prst="rect">
            <a:avLst/>
          </a:prstGeom>
        </p:spPr>
      </p:pic>
      <p:pic>
        <p:nvPicPr>
          <p:cNvPr id="3" name="Imagen 2">
            <a:extLst>
              <a:ext uri="{FF2B5EF4-FFF2-40B4-BE49-F238E27FC236}">
                <a16:creationId xmlns:a16="http://schemas.microsoft.com/office/drawing/2014/main" id="{3E78B06B-7AA6-4793-939E-4D229B2C0CFA}"/>
              </a:ext>
            </a:extLst>
          </p:cNvPr>
          <p:cNvPicPr>
            <a:picLocks noChangeAspect="1"/>
          </p:cNvPicPr>
          <p:nvPr/>
        </p:nvPicPr>
        <p:blipFill>
          <a:blip r:embed="rId10"/>
          <a:stretch>
            <a:fillRect/>
          </a:stretch>
        </p:blipFill>
        <p:spPr>
          <a:xfrm>
            <a:off x="3307360" y="2499008"/>
            <a:ext cx="1167746" cy="1052865"/>
          </a:xfrm>
          <a:prstGeom prst="rect">
            <a:avLst/>
          </a:prstGeom>
          <a:ln>
            <a:noFill/>
          </a:ln>
          <a:effectLst>
            <a:softEdge rad="112500"/>
          </a:effectLst>
        </p:spPr>
      </p:pic>
      <p:pic>
        <p:nvPicPr>
          <p:cNvPr id="4" name="Imagen 3">
            <a:extLst>
              <a:ext uri="{FF2B5EF4-FFF2-40B4-BE49-F238E27FC236}">
                <a16:creationId xmlns:a16="http://schemas.microsoft.com/office/drawing/2014/main" id="{F2C05BE8-2528-4E22-A813-3446D8ECDB4B}"/>
              </a:ext>
            </a:extLst>
          </p:cNvPr>
          <p:cNvPicPr>
            <a:picLocks noChangeAspect="1"/>
          </p:cNvPicPr>
          <p:nvPr/>
        </p:nvPicPr>
        <p:blipFill>
          <a:blip r:embed="rId11"/>
          <a:stretch>
            <a:fillRect/>
          </a:stretch>
        </p:blipFill>
        <p:spPr>
          <a:xfrm>
            <a:off x="3307360" y="5291045"/>
            <a:ext cx="1055755" cy="871429"/>
          </a:xfrm>
          <a:prstGeom prst="rect">
            <a:avLst/>
          </a:prstGeom>
          <a:ln>
            <a:noFill/>
          </a:ln>
          <a:effectLst>
            <a:softEdge rad="112500"/>
          </a:effectLst>
        </p:spPr>
      </p:pic>
      <p:pic>
        <p:nvPicPr>
          <p:cNvPr id="9" name="Imagen 8">
            <a:extLst>
              <a:ext uri="{FF2B5EF4-FFF2-40B4-BE49-F238E27FC236}">
                <a16:creationId xmlns:a16="http://schemas.microsoft.com/office/drawing/2014/main" id="{CE9B03A6-9E13-4973-8B8D-3D50F2EA6492}"/>
              </a:ext>
            </a:extLst>
          </p:cNvPr>
          <p:cNvPicPr>
            <a:picLocks noChangeAspect="1"/>
          </p:cNvPicPr>
          <p:nvPr/>
        </p:nvPicPr>
        <p:blipFill>
          <a:blip r:embed="rId12"/>
          <a:stretch>
            <a:fillRect/>
          </a:stretch>
        </p:blipFill>
        <p:spPr>
          <a:xfrm>
            <a:off x="3378921" y="3830190"/>
            <a:ext cx="1055754" cy="1055754"/>
          </a:xfrm>
          <a:prstGeom prst="rect">
            <a:avLst/>
          </a:prstGeom>
          <a:ln>
            <a:noFill/>
          </a:ln>
          <a:effectLst>
            <a:softEdge rad="112500"/>
          </a:effectLst>
        </p:spPr>
      </p:pic>
    </p:spTree>
    <p:extLst>
      <p:ext uri="{BB962C8B-B14F-4D97-AF65-F5344CB8AC3E}">
        <p14:creationId xmlns:p14="http://schemas.microsoft.com/office/powerpoint/2010/main" val="1552898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512604" y="1020319"/>
            <a:ext cx="8141951" cy="5190143"/>
          </a:xfrm>
        </p:spPr>
        <p:txBody>
          <a:bodyPr>
            <a:normAutofit lnSpcReduction="10000"/>
          </a:bodyPr>
          <a:lstStyle/>
          <a:p>
            <a:pPr algn="just"/>
            <a:r>
              <a:rPr lang="es-CO" dirty="0"/>
              <a:t>El pasado 09 de marzo de 2020, se llevo a cabo un estudio de mercado con tres (03)empresas de vigilancia y seguridad privada para determinar el  valor del mercado para los medios tecnológicos, el cual se detalla a continuación:</a:t>
            </a:r>
          </a:p>
          <a:p>
            <a:pPr algn="just"/>
            <a:endParaRPr lang="es-CO"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r>
              <a:rPr lang="es-ES" dirty="0"/>
              <a:t>De acuerdo a los resultados arrojados por el estudio de mercado, se calcula el valor promedio mensual para el servicio de Medios Tecnológicos por </a:t>
            </a:r>
            <a:r>
              <a:rPr lang="es-ES" b="1" dirty="0"/>
              <a:t>$32.990.497</a:t>
            </a:r>
            <a:r>
              <a:rPr lang="es-ES" dirty="0"/>
              <a:t>, cifra en un </a:t>
            </a:r>
            <a:r>
              <a:rPr lang="es-ES" b="1" dirty="0"/>
              <a:t>79% </a:t>
            </a:r>
            <a:r>
              <a:rPr lang="es-ES" dirty="0"/>
              <a:t>mayor</a:t>
            </a:r>
            <a:r>
              <a:rPr lang="es-ES" b="1" dirty="0"/>
              <a:t> </a:t>
            </a:r>
            <a:r>
              <a:rPr lang="es-ES" dirty="0"/>
              <a:t>al valor que actualmente se esta pagando por dicho Servicio y que corresponde a </a:t>
            </a:r>
            <a:r>
              <a:rPr lang="es-CO" b="1" dirty="0"/>
              <a:t>$18.450.788 .</a:t>
            </a:r>
            <a:endParaRPr lang="es-ES"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3"/>
          <a:stretch>
            <a:fillRect/>
          </a:stretch>
        </p:blipFill>
        <p:spPr>
          <a:xfrm>
            <a:off x="67112" y="0"/>
            <a:ext cx="1879134"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4"/>
          <a:stretch>
            <a:fillRect/>
          </a:stretch>
        </p:blipFill>
        <p:spPr>
          <a:xfrm>
            <a:off x="-43952" y="6493079"/>
            <a:ext cx="9255064"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6994" y="125536"/>
            <a:ext cx="4568672" cy="713105"/>
          </a:xfrm>
          <a:prstGeom prst="rect">
            <a:avLst/>
          </a:prstGeom>
        </p:spPr>
      </p:pic>
      <p:graphicFrame>
        <p:nvGraphicFramePr>
          <p:cNvPr id="10" name="Objeto 9">
            <a:extLst>
              <a:ext uri="{FF2B5EF4-FFF2-40B4-BE49-F238E27FC236}">
                <a16:creationId xmlns:a16="http://schemas.microsoft.com/office/drawing/2014/main" id="{3171587B-5A9B-43C9-B4B2-6C7C2C5813F1}"/>
              </a:ext>
            </a:extLst>
          </p:cNvPr>
          <p:cNvGraphicFramePr>
            <a:graphicFrameLocks noChangeAspect="1"/>
          </p:cNvGraphicFramePr>
          <p:nvPr>
            <p:extLst>
              <p:ext uri="{D42A27DB-BD31-4B8C-83A1-F6EECF244321}">
                <p14:modId xmlns:p14="http://schemas.microsoft.com/office/powerpoint/2010/main" val="1481035552"/>
              </p:ext>
            </p:extLst>
          </p:nvPr>
        </p:nvGraphicFramePr>
        <p:xfrm>
          <a:off x="877455" y="2503054"/>
          <a:ext cx="7233272" cy="1702887"/>
        </p:xfrm>
        <a:graphic>
          <a:graphicData uri="http://schemas.openxmlformats.org/presentationml/2006/ole">
            <mc:AlternateContent xmlns:mc="http://schemas.openxmlformats.org/markup-compatibility/2006">
              <mc:Choice xmlns:v="urn:schemas-microsoft-com:vml" Requires="v">
                <p:oleObj spid="_x0000_s3104" name="Worksheet" r:id="rId6" imgW="8067518" imgH="1466704" progId="Excel.Sheet.12">
                  <p:embed/>
                </p:oleObj>
              </mc:Choice>
              <mc:Fallback>
                <p:oleObj name="Worksheet" r:id="rId6" imgW="8067518" imgH="1466704" progId="Excel.Sheet.12">
                  <p:embed/>
                  <p:pic>
                    <p:nvPicPr>
                      <p:cNvPr id="10" name="Objeto 9">
                        <a:extLst>
                          <a:ext uri="{FF2B5EF4-FFF2-40B4-BE49-F238E27FC236}">
                            <a16:creationId xmlns:a16="http://schemas.microsoft.com/office/drawing/2014/main" id="{3171587B-5A9B-43C9-B4B2-6C7C2C5813F1}"/>
                          </a:ext>
                        </a:extLst>
                      </p:cNvPr>
                      <p:cNvPicPr/>
                      <p:nvPr/>
                    </p:nvPicPr>
                    <p:blipFill>
                      <a:blip r:embed="rId7"/>
                      <a:stretch>
                        <a:fillRect/>
                      </a:stretch>
                    </p:blipFill>
                    <p:spPr>
                      <a:xfrm>
                        <a:off x="877455" y="2503054"/>
                        <a:ext cx="7233272" cy="1702887"/>
                      </a:xfrm>
                      <a:prstGeom prst="rect">
                        <a:avLst/>
                      </a:prstGeom>
                    </p:spPr>
                  </p:pic>
                </p:oleObj>
              </mc:Fallback>
            </mc:AlternateContent>
          </a:graphicData>
        </a:graphic>
      </p:graphicFrame>
      <p:sp>
        <p:nvSpPr>
          <p:cNvPr id="12" name="Flecha: a la derecha 11">
            <a:hlinkClick r:id="rId8" action="ppaction://hlinksldjump"/>
            <a:extLst>
              <a:ext uri="{FF2B5EF4-FFF2-40B4-BE49-F238E27FC236}">
                <a16:creationId xmlns:a16="http://schemas.microsoft.com/office/drawing/2014/main" id="{2BC674F7-B5F4-479B-A933-9F54FF38562A}"/>
              </a:ext>
            </a:extLst>
          </p:cNvPr>
          <p:cNvSpPr/>
          <p:nvPr/>
        </p:nvSpPr>
        <p:spPr>
          <a:xfrm>
            <a:off x="7918705" y="5850486"/>
            <a:ext cx="1097280" cy="587588"/>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schemeClr val="tx1"/>
                </a:solidFill>
              </a:rPr>
              <a:t>Detalle Estudio Mercado</a:t>
            </a:r>
            <a:endParaRPr lang="es-CO" sz="900" dirty="0">
              <a:solidFill>
                <a:schemeClr val="tx1"/>
              </a:solidFill>
            </a:endParaRPr>
          </a:p>
        </p:txBody>
      </p:sp>
    </p:spTree>
    <p:extLst>
      <p:ext uri="{BB962C8B-B14F-4D97-AF65-F5344CB8AC3E}">
        <p14:creationId xmlns:p14="http://schemas.microsoft.com/office/powerpoint/2010/main" val="33216528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96610" y="1007514"/>
            <a:ext cx="8319476"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67112" y="0"/>
            <a:ext cx="1879134"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43952" y="6493079"/>
            <a:ext cx="9255064"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6994" y="125536"/>
            <a:ext cx="4568672" cy="713105"/>
          </a:xfrm>
          <a:prstGeom prst="rect">
            <a:avLst/>
          </a:prstGeom>
        </p:spPr>
      </p:pic>
      <p:pic>
        <p:nvPicPr>
          <p:cNvPr id="9" name="Imagen 8">
            <a:extLst>
              <a:ext uri="{FF2B5EF4-FFF2-40B4-BE49-F238E27FC236}">
                <a16:creationId xmlns:a16="http://schemas.microsoft.com/office/drawing/2014/main" id="{5C9F0583-7BEE-43A3-B7A9-FECD626CF42F}"/>
              </a:ext>
            </a:extLst>
          </p:cNvPr>
          <p:cNvPicPr>
            <a:picLocks noChangeAspect="1"/>
          </p:cNvPicPr>
          <p:nvPr/>
        </p:nvPicPr>
        <p:blipFill>
          <a:blip r:embed="rId5"/>
          <a:stretch>
            <a:fillRect/>
          </a:stretch>
        </p:blipFill>
        <p:spPr>
          <a:xfrm>
            <a:off x="843300" y="1367484"/>
            <a:ext cx="7626096" cy="4968497"/>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580969" y="951753"/>
            <a:ext cx="3756025"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3400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96610" y="1007514"/>
            <a:ext cx="8319476"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67112" y="0"/>
            <a:ext cx="1879134"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6994" y="125536"/>
            <a:ext cx="4568672" cy="713105"/>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580969" y="867187"/>
            <a:ext cx="3756025"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0C7F58E8-6824-490E-9D4A-FB015CB6A51A}"/>
              </a:ext>
            </a:extLst>
          </p:cNvPr>
          <p:cNvPicPr>
            <a:picLocks noChangeAspect="1"/>
          </p:cNvPicPr>
          <p:nvPr/>
        </p:nvPicPr>
        <p:blipFill>
          <a:blip r:embed="rId4"/>
          <a:stretch>
            <a:fillRect/>
          </a:stretch>
        </p:blipFill>
        <p:spPr>
          <a:xfrm>
            <a:off x="1122522" y="1201835"/>
            <a:ext cx="6898955" cy="5238444"/>
          </a:xfrm>
          <a:prstGeom prst="rect">
            <a:avLst/>
          </a:prstGeom>
        </p:spPr>
      </p:pic>
      <p:sp>
        <p:nvSpPr>
          <p:cNvPr id="9" name="Rectángulo 8">
            <a:extLst>
              <a:ext uri="{FF2B5EF4-FFF2-40B4-BE49-F238E27FC236}">
                <a16:creationId xmlns:a16="http://schemas.microsoft.com/office/drawing/2014/main" id="{CA8FB420-F23D-4257-8791-E38AA870C906}"/>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C35209B9-33CF-4471-A071-3EC5E27ED98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4176837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96610" y="1007514"/>
            <a:ext cx="8319476"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67112" y="0"/>
            <a:ext cx="1879134"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6994" y="125536"/>
            <a:ext cx="4568672" cy="713105"/>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580969" y="867187"/>
            <a:ext cx="3756025"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629AF204-E99B-435F-AAA7-6D4D73A9FFFE}"/>
              </a:ext>
            </a:extLst>
          </p:cNvPr>
          <p:cNvPicPr>
            <a:picLocks noChangeAspect="1"/>
          </p:cNvPicPr>
          <p:nvPr/>
        </p:nvPicPr>
        <p:blipFill>
          <a:blip r:embed="rId4"/>
          <a:stretch>
            <a:fillRect/>
          </a:stretch>
        </p:blipFill>
        <p:spPr>
          <a:xfrm>
            <a:off x="816554" y="1208905"/>
            <a:ext cx="7040880" cy="5199738"/>
          </a:xfrm>
          <a:prstGeom prst="rect">
            <a:avLst/>
          </a:prstGeom>
        </p:spPr>
      </p:pic>
      <p:sp>
        <p:nvSpPr>
          <p:cNvPr id="11" name="Rectángulo 10">
            <a:extLst>
              <a:ext uri="{FF2B5EF4-FFF2-40B4-BE49-F238E27FC236}">
                <a16:creationId xmlns:a16="http://schemas.microsoft.com/office/drawing/2014/main" id="{287B6EF0-E056-4E25-B98D-39DA33E158A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B92A344-5226-416A-B381-0FFA28584984}"/>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326141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496610" y="1007514"/>
            <a:ext cx="8319476" cy="5557243"/>
          </a:xfrm>
        </p:spPr>
        <p:txBody>
          <a:bodyPr>
            <a:normAutofit/>
          </a:bodyPr>
          <a:lstStyle/>
          <a:p>
            <a:pPr algn="just"/>
            <a:endParaRPr lang="es-CO" sz="1600" dirty="0"/>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67112" y="0"/>
            <a:ext cx="1879134"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6994" y="125536"/>
            <a:ext cx="4568672" cy="713105"/>
          </a:xfrm>
          <a:prstGeom prst="rect">
            <a:avLst/>
          </a:prstGeom>
        </p:spPr>
      </p:pic>
      <p:sp>
        <p:nvSpPr>
          <p:cNvPr id="10" name="Rectángulo 9">
            <a:extLst>
              <a:ext uri="{FF2B5EF4-FFF2-40B4-BE49-F238E27FC236}">
                <a16:creationId xmlns:a16="http://schemas.microsoft.com/office/drawing/2014/main" id="{BF38700F-FF1D-4C5C-8780-FBF10EBAC73B}"/>
              </a:ext>
            </a:extLst>
          </p:cNvPr>
          <p:cNvSpPr/>
          <p:nvPr/>
        </p:nvSpPr>
        <p:spPr>
          <a:xfrm>
            <a:off x="580969" y="867187"/>
            <a:ext cx="3756025"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DETALLE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61A7E2D0-A9EA-4CBF-9E11-C5AAE4D6738C}"/>
              </a:ext>
            </a:extLst>
          </p:cNvPr>
          <p:cNvPicPr>
            <a:picLocks noChangeAspect="1"/>
          </p:cNvPicPr>
          <p:nvPr/>
        </p:nvPicPr>
        <p:blipFill>
          <a:blip r:embed="rId4"/>
          <a:stretch>
            <a:fillRect/>
          </a:stretch>
        </p:blipFill>
        <p:spPr>
          <a:xfrm>
            <a:off x="1096561" y="1164841"/>
            <a:ext cx="6974038" cy="5335024"/>
          </a:xfrm>
          <a:prstGeom prst="rect">
            <a:avLst/>
          </a:prstGeom>
        </p:spPr>
      </p:pic>
      <p:sp>
        <p:nvSpPr>
          <p:cNvPr id="11" name="Rectángulo 10">
            <a:extLst>
              <a:ext uri="{FF2B5EF4-FFF2-40B4-BE49-F238E27FC236}">
                <a16:creationId xmlns:a16="http://schemas.microsoft.com/office/drawing/2014/main" id="{0F61DDF1-D49E-4387-9761-0E2819ED85EA}"/>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7816B42-784A-4334-8A26-7DFB43E34BEF}"/>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2025442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67112" y="0"/>
            <a:ext cx="1879134" cy="1024514"/>
          </a:xfrm>
          <a:prstGeom prst="rect">
            <a:avLst/>
          </a:prstGeom>
        </p:spPr>
      </p:pic>
      <p:pic>
        <p:nvPicPr>
          <p:cNvPr id="8" name="Imagen 7">
            <a:extLst>
              <a:ext uri="{FF2B5EF4-FFF2-40B4-BE49-F238E27FC236}">
                <a16:creationId xmlns:a16="http://schemas.microsoft.com/office/drawing/2014/main" id="{3D03DCAE-827F-4209-9657-D6EA84EB1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6994" y="125536"/>
            <a:ext cx="4568672" cy="713105"/>
          </a:xfrm>
          <a:prstGeom prst="rect">
            <a:avLst/>
          </a:prstGeom>
        </p:spPr>
      </p:pic>
      <p:sp>
        <p:nvSpPr>
          <p:cNvPr id="9" name="Cerrar llave 8">
            <a:extLst>
              <a:ext uri="{FF2B5EF4-FFF2-40B4-BE49-F238E27FC236}">
                <a16:creationId xmlns:a16="http://schemas.microsoft.com/office/drawing/2014/main" id="{9ACC67AF-B1F1-4F4D-BDFB-9FC2F7131A0E}"/>
              </a:ext>
            </a:extLst>
          </p:cNvPr>
          <p:cNvSpPr/>
          <p:nvPr/>
        </p:nvSpPr>
        <p:spPr>
          <a:xfrm>
            <a:off x="6364224" y="2587752"/>
            <a:ext cx="557784" cy="321868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C88F252A-8E44-4D8C-B714-2BC3496C42A8}"/>
              </a:ext>
            </a:extLst>
          </p:cNvPr>
          <p:cNvSpPr/>
          <p:nvPr/>
        </p:nvSpPr>
        <p:spPr>
          <a:xfrm>
            <a:off x="7093380" y="3698748"/>
            <a:ext cx="1812285" cy="99669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s-ES" dirty="0"/>
              <a:t>AHORRO</a:t>
            </a:r>
          </a:p>
          <a:p>
            <a:pPr algn="ctr"/>
            <a:r>
              <a:rPr lang="es-ES" b="1" dirty="0"/>
              <a:t> $ 348.953.026</a:t>
            </a:r>
          </a:p>
        </p:txBody>
      </p:sp>
      <p:sp>
        <p:nvSpPr>
          <p:cNvPr id="13" name="Rectángulo 12">
            <a:extLst>
              <a:ext uri="{FF2B5EF4-FFF2-40B4-BE49-F238E27FC236}">
                <a16:creationId xmlns:a16="http://schemas.microsoft.com/office/drawing/2014/main" id="{99FBD1A5-B78C-41CA-9770-C4361534489B}"/>
              </a:ext>
            </a:extLst>
          </p:cNvPr>
          <p:cNvSpPr/>
          <p:nvPr/>
        </p:nvSpPr>
        <p:spPr>
          <a:xfrm>
            <a:off x="334081" y="940644"/>
            <a:ext cx="8197906" cy="369332"/>
          </a:xfrm>
          <a:prstGeom prst="rect">
            <a:avLst/>
          </a:prstGeom>
        </p:spPr>
        <p:txBody>
          <a:bodyPr wrap="square">
            <a:spAutoFit/>
          </a:bodyPr>
          <a:lstStyle/>
          <a:p>
            <a:pPr>
              <a:defRPr/>
            </a:pPr>
            <a:r>
              <a:rPr lang="es-ES" b="1" dirty="0">
                <a:solidFill>
                  <a:schemeClr val="accent5">
                    <a:lumMod val="75000"/>
                  </a:schemeClr>
                </a:solidFill>
                <a:effectLst>
                  <a:outerShdw blurRad="38100" dist="38100" dir="2700000" algn="tl">
                    <a:srgbClr val="000000">
                      <a:alpha val="43137"/>
                    </a:srgbClr>
                  </a:outerShdw>
                </a:effectLst>
              </a:rPr>
              <a:t>COMPARATIVO CONTRATO ACTUAL Vs ESTUDIO DE MERCADO</a:t>
            </a:r>
            <a:endParaRPr lang="es-CO" b="1" dirty="0">
              <a:solidFill>
                <a:schemeClr val="accent5">
                  <a:lumMod val="75000"/>
                </a:schemeClr>
              </a:solidFill>
              <a:effectLst>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471B1770-631C-4C47-8CAB-3344A9923255}"/>
              </a:ext>
            </a:extLst>
          </p:cNvPr>
          <p:cNvPicPr>
            <a:picLocks noChangeAspect="1"/>
          </p:cNvPicPr>
          <p:nvPr/>
        </p:nvPicPr>
        <p:blipFill>
          <a:blip r:embed="rId4"/>
          <a:stretch>
            <a:fillRect/>
          </a:stretch>
        </p:blipFill>
        <p:spPr>
          <a:xfrm>
            <a:off x="433496" y="1303636"/>
            <a:ext cx="5759356" cy="5067106"/>
          </a:xfrm>
          <a:prstGeom prst="rect">
            <a:avLst/>
          </a:prstGeom>
        </p:spPr>
      </p:pic>
      <p:sp>
        <p:nvSpPr>
          <p:cNvPr id="10" name="Rectángulo 9">
            <a:extLst>
              <a:ext uri="{FF2B5EF4-FFF2-40B4-BE49-F238E27FC236}">
                <a16:creationId xmlns:a16="http://schemas.microsoft.com/office/drawing/2014/main" id="{9B07E0CF-7918-4610-A897-9BFB9B985BD0}"/>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FDA13D15-A4CA-477B-8A49-CEE11AC0691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9704612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553673" y="993501"/>
            <a:ext cx="7941103" cy="5148668"/>
          </a:xfrm>
        </p:spPr>
        <p:txBody>
          <a:bodyPr>
            <a:normAutofit/>
          </a:bodyPr>
          <a:lstStyle/>
          <a:p>
            <a:pPr algn="just"/>
            <a:endParaRPr lang="es-CO" sz="1600" dirty="0">
              <a:latin typeface="Arial Narrow" panose="020B0606020202030204" pitchFamily="34" charset="0"/>
            </a:endParaRPr>
          </a:p>
          <a:p>
            <a:pPr algn="just"/>
            <a:r>
              <a:rPr lang="es-CO" sz="2000" b="1" dirty="0"/>
              <a:t>SOLICITUD DE APROBACIÓN:</a:t>
            </a:r>
          </a:p>
          <a:p>
            <a:pPr algn="just"/>
            <a:endParaRPr lang="es-CO" sz="2000" dirty="0"/>
          </a:p>
          <a:p>
            <a:pPr algn="just"/>
            <a:r>
              <a:rPr lang="es-CO" sz="2000" b="1" dirty="0"/>
              <a:t>Prorroga</a:t>
            </a:r>
            <a:r>
              <a:rPr lang="es-CO" sz="2000" dirty="0"/>
              <a:t>: La prórroga solicitada es de veinticuatro (24) meses, la nueva vigencia del contrato será hasta el 01 de julio de 2022.</a:t>
            </a:r>
          </a:p>
          <a:p>
            <a:pPr algn="just"/>
            <a:endParaRPr lang="es-CO" sz="2000" b="1" dirty="0"/>
          </a:p>
          <a:p>
            <a:pPr algn="just"/>
            <a:r>
              <a:rPr lang="es-CO" sz="2000" b="1" dirty="0"/>
              <a:t>Adición: </a:t>
            </a:r>
            <a:r>
              <a:rPr lang="es-CO" sz="2000" dirty="0"/>
              <a:t>El valor de la adición solicitada es de </a:t>
            </a:r>
            <a:r>
              <a:rPr lang="es-CO" sz="2000" b="1" dirty="0"/>
              <a:t>$8.144.651.231 </a:t>
            </a:r>
            <a:r>
              <a:rPr lang="es-CO" sz="2000" dirty="0"/>
              <a:t>valor que incluye IVA y todos los impuestos, tasas y contribuciones a que haya lugar.</a:t>
            </a:r>
          </a:p>
          <a:p>
            <a:pPr algn="just"/>
            <a:endParaRPr lang="es-ES" sz="1600" dirty="0"/>
          </a:p>
          <a:p>
            <a:pPr algn="just"/>
            <a:r>
              <a:rPr lang="es-CO" sz="2000" b="1" dirty="0"/>
              <a:t>Solicitud</a:t>
            </a:r>
            <a:r>
              <a:rPr lang="es-CO" sz="2000" dirty="0"/>
              <a:t>: Aprobación por parte de la Junta Directiva de la SAE SAS, de la adición y prorroga del contrato 033-2018 por un monto de </a:t>
            </a:r>
            <a:r>
              <a:rPr lang="es-CO" sz="2000" b="1" dirty="0"/>
              <a:t>$8.144.651.231 </a:t>
            </a:r>
            <a:r>
              <a:rPr lang="es-CO" sz="2000" dirty="0"/>
              <a:t>y un plazo de veinticuatro (24) meses respectivamente.</a:t>
            </a:r>
          </a:p>
          <a:p>
            <a:pPr algn="just"/>
            <a:endParaRPr lang="es-ES" sz="1600" dirty="0"/>
          </a:p>
        </p:txBody>
      </p:sp>
      <p:pic>
        <p:nvPicPr>
          <p:cNvPr id="2" name="Imagen 1">
            <a:extLst>
              <a:ext uri="{FF2B5EF4-FFF2-40B4-BE49-F238E27FC236}">
                <a16:creationId xmlns:a16="http://schemas.microsoft.com/office/drawing/2014/main" id="{7E0A5D4A-30D8-4523-962F-F97E241E27BA}"/>
              </a:ext>
            </a:extLst>
          </p:cNvPr>
          <p:cNvPicPr>
            <a:picLocks noChangeAspect="1"/>
          </p:cNvPicPr>
          <p:nvPr/>
        </p:nvPicPr>
        <p:blipFill>
          <a:blip r:embed="rId2"/>
          <a:stretch>
            <a:fillRect/>
          </a:stretch>
        </p:blipFill>
        <p:spPr>
          <a:xfrm>
            <a:off x="67112" y="0"/>
            <a:ext cx="1879134" cy="1024514"/>
          </a:xfrm>
          <a:prstGeom prst="rect">
            <a:avLst/>
          </a:prstGeom>
        </p:spPr>
      </p:pic>
      <p:pic>
        <p:nvPicPr>
          <p:cNvPr id="5" name="Imagen 4">
            <a:extLst>
              <a:ext uri="{FF2B5EF4-FFF2-40B4-BE49-F238E27FC236}">
                <a16:creationId xmlns:a16="http://schemas.microsoft.com/office/drawing/2014/main" id="{D0361F12-6B6D-4E1A-8259-A62BB27CB6F2}"/>
              </a:ext>
            </a:extLst>
          </p:cNvPr>
          <p:cNvPicPr>
            <a:picLocks noChangeAspect="1"/>
          </p:cNvPicPr>
          <p:nvPr/>
        </p:nvPicPr>
        <p:blipFill>
          <a:blip r:embed="rId3"/>
          <a:stretch>
            <a:fillRect/>
          </a:stretch>
        </p:blipFill>
        <p:spPr>
          <a:xfrm>
            <a:off x="-43952" y="6493079"/>
            <a:ext cx="9255064" cy="415255"/>
          </a:xfrm>
          <a:prstGeom prst="rect">
            <a:avLst/>
          </a:prstGeom>
        </p:spPr>
      </p:pic>
      <p:sp>
        <p:nvSpPr>
          <p:cNvPr id="7" name="CuadroTexto 6">
            <a:extLst>
              <a:ext uri="{FF2B5EF4-FFF2-40B4-BE49-F238E27FC236}">
                <a16:creationId xmlns:a16="http://schemas.microsoft.com/office/drawing/2014/main" id="{B77AB0F6-B6BB-45D9-B091-DA9FB09177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a:t>
            </a:r>
          </a:p>
        </p:txBody>
      </p:sp>
      <p:pic>
        <p:nvPicPr>
          <p:cNvPr id="8" name="Imagen 7">
            <a:extLst>
              <a:ext uri="{FF2B5EF4-FFF2-40B4-BE49-F238E27FC236}">
                <a16:creationId xmlns:a16="http://schemas.microsoft.com/office/drawing/2014/main" id="{3458EFD0-8A0C-4237-A86C-B63EDC680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282" y="140198"/>
            <a:ext cx="4568672" cy="713105"/>
          </a:xfrm>
          <a:prstGeom prst="rect">
            <a:avLst/>
          </a:prstGeom>
        </p:spPr>
      </p:pic>
    </p:spTree>
    <p:extLst>
      <p:ext uri="{BB962C8B-B14F-4D97-AF65-F5344CB8AC3E}">
        <p14:creationId xmlns:p14="http://schemas.microsoft.com/office/powerpoint/2010/main" val="5186157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8" name="CuadroTexto 7">
            <a:extLst>
              <a:ext uri="{FF2B5EF4-FFF2-40B4-BE49-F238E27FC236}">
                <a16:creationId xmlns:a16="http://schemas.microsoft.com/office/drawing/2014/main" id="{419A5052-D72B-46A3-B736-841E6C7112CC}"/>
              </a:ext>
            </a:extLst>
          </p:cNvPr>
          <p:cNvSpPr txBox="1"/>
          <p:nvPr/>
        </p:nvSpPr>
        <p:spPr>
          <a:xfrm>
            <a:off x="1047143" y="2393228"/>
            <a:ext cx="7217494" cy="1077218"/>
          </a:xfrm>
          <a:prstGeom prst="rect">
            <a:avLst/>
          </a:prstGeom>
          <a:noFill/>
        </p:spPr>
        <p:txBody>
          <a:bodyPr wrap="square" rtlCol="0">
            <a:spAutoFit/>
          </a:bodyPr>
          <a:lstStyle/>
          <a:p>
            <a:pPr algn="ctr"/>
            <a:r>
              <a:rPr lang="es-ES" sz="3200" b="1" dirty="0">
                <a:solidFill>
                  <a:srgbClr val="000A8B"/>
                </a:solidFill>
              </a:rPr>
              <a:t>2. </a:t>
            </a:r>
            <a:r>
              <a:rPr lang="es-CO" sz="3200" b="1" dirty="0">
                <a:solidFill>
                  <a:srgbClr val="000A8B"/>
                </a:solidFill>
              </a:rPr>
              <a:t>APROBACIÓN ADICIÓN Y PRÓRROGA CONTRATO ASEO Y CAFETERIA</a:t>
            </a:r>
            <a:endParaRPr lang="es-ES" sz="3200" b="1"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1011078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CuadroTexto 8">
            <a:extLst>
              <a:ext uri="{FF2B5EF4-FFF2-40B4-BE49-F238E27FC236}">
                <a16:creationId xmlns:a16="http://schemas.microsoft.com/office/drawing/2014/main" id="{A77A2677-2F57-432A-93CB-60472DCC1EFD}"/>
              </a:ext>
            </a:extLst>
          </p:cNvPr>
          <p:cNvSpPr txBox="1"/>
          <p:nvPr/>
        </p:nvSpPr>
        <p:spPr>
          <a:xfrm>
            <a:off x="515028" y="1120094"/>
            <a:ext cx="7907563" cy="461665"/>
          </a:xfrm>
          <a:prstGeom prst="rect">
            <a:avLst/>
          </a:prstGeom>
          <a:noFill/>
        </p:spPr>
        <p:txBody>
          <a:bodyPr wrap="square" rtlCol="0">
            <a:spAutoFit/>
          </a:bodyPr>
          <a:lstStyle/>
          <a:p>
            <a:pPr algn="ctr"/>
            <a:r>
              <a:rPr lang="es-ES" sz="2400" b="1" dirty="0"/>
              <a:t>Adicionar y prorrogar el contrato No. 037-2019 </a:t>
            </a:r>
          </a:p>
        </p:txBody>
      </p:sp>
      <p:sp>
        <p:nvSpPr>
          <p:cNvPr id="11" name="CuadroTexto 10">
            <a:extLst>
              <a:ext uri="{FF2B5EF4-FFF2-40B4-BE49-F238E27FC236}">
                <a16:creationId xmlns:a16="http://schemas.microsoft.com/office/drawing/2014/main" id="{425BEDCA-10AD-4754-88D7-B0441D0D22FC}"/>
              </a:ext>
            </a:extLst>
          </p:cNvPr>
          <p:cNvSpPr txBox="1"/>
          <p:nvPr/>
        </p:nvSpPr>
        <p:spPr>
          <a:xfrm>
            <a:off x="365121" y="1868537"/>
            <a:ext cx="8207375" cy="4139595"/>
          </a:xfrm>
          <a:prstGeom prst="rect">
            <a:avLst/>
          </a:prstGeom>
          <a:noFill/>
        </p:spPr>
        <p:txBody>
          <a:bodyPr wrap="square" rtlCol="0">
            <a:spAutoFit/>
          </a:bodyPr>
          <a:lstStyle/>
          <a:p>
            <a:pPr algn="just"/>
            <a:r>
              <a:rPr lang="es-CO" sz="2000" b="1" dirty="0"/>
              <a:t>Objeto del contrato: </a:t>
            </a:r>
            <a:r>
              <a:rPr lang="es-ES" dirty="0"/>
              <a:t>Contratar el servicio integral de servicios generales de aseo y cafetería, oficios varios y mantenimiento técnico, con suministro de insumos de cafetería, productos de aseo y maquinaria para la Sociedad de Activos Especiales SAS.</a:t>
            </a:r>
          </a:p>
          <a:p>
            <a:pPr algn="just"/>
            <a:endParaRPr lang="es-CO" sz="2000" dirty="0"/>
          </a:p>
          <a:p>
            <a:pPr algn="just"/>
            <a:r>
              <a:rPr lang="es-CO" sz="2000" b="1" dirty="0"/>
              <a:t>Alcance</a:t>
            </a:r>
            <a:r>
              <a:rPr lang="es-CO" sz="2000" dirty="0"/>
              <a:t>: Servicio integral de aseo, cafetería y mantenimiento,  con personal que realizará labores de aseo, cafetería y oficios varios en las diferentes oficinas e instalaciones, tanto en la sede central ubicada en la ciudad de Bogotá (Sede Principal, Bodega de Archivo y Regional Centro Oriente), como en las regionales ubicadas en las ciudades de Medellín, Barranquilla y Cali. </a:t>
            </a:r>
          </a:p>
          <a:p>
            <a:pPr algn="just"/>
            <a:endParaRPr lang="es-ES" sz="2700" dirty="0">
              <a:solidFill>
                <a:srgbClr val="A9A8A9"/>
              </a:solidFill>
              <a:cs typeface="Lato Regular"/>
            </a:endParaRPr>
          </a:p>
          <a:p>
            <a:pPr algn="just"/>
            <a:r>
              <a:rPr lang="es-CO" sz="2000" b="1" dirty="0"/>
              <a:t>Valores y plazos iniciales: </a:t>
            </a:r>
            <a:r>
              <a:rPr lang="es-CO" sz="2000" dirty="0"/>
              <a:t>El valor inicial del contrato fue de $790.874.750, con un plazo de ejecución de once (11) meses y quince (15) días, fecha de inicio el 16 de mayo de 2019 y fecha de finalización el 30 de abril de 2020.</a:t>
            </a:r>
            <a:endParaRPr lang="es-ES" sz="2700" dirty="0">
              <a:solidFill>
                <a:srgbClr val="A9A8A9"/>
              </a:solidFill>
              <a:cs typeface="Lato Regular"/>
            </a:endParaRPr>
          </a:p>
        </p:txBody>
      </p:sp>
    </p:spTree>
    <p:extLst>
      <p:ext uri="{BB962C8B-B14F-4D97-AF65-F5344CB8AC3E}">
        <p14:creationId xmlns:p14="http://schemas.microsoft.com/office/powerpoint/2010/main" val="2264969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5" name="CuadroTexto 14">
            <a:extLst>
              <a:ext uri="{FF2B5EF4-FFF2-40B4-BE49-F238E27FC236}">
                <a16:creationId xmlns:a16="http://schemas.microsoft.com/office/drawing/2014/main" id="{24089D04-ACBB-4E59-B444-95F4AD6E802A}"/>
              </a:ext>
            </a:extLst>
          </p:cNvPr>
          <p:cNvSpPr txBox="1"/>
          <p:nvPr/>
        </p:nvSpPr>
        <p:spPr>
          <a:xfrm>
            <a:off x="374581" y="1056486"/>
            <a:ext cx="8238477" cy="5016758"/>
          </a:xfrm>
          <a:prstGeom prst="rect">
            <a:avLst/>
          </a:prstGeom>
          <a:noFill/>
        </p:spPr>
        <p:txBody>
          <a:bodyPr wrap="square" rtlCol="0">
            <a:spAutoFit/>
          </a:bodyPr>
          <a:lstStyle/>
          <a:p>
            <a:pPr algn="just"/>
            <a:r>
              <a:rPr lang="es-CO" sz="2000" dirty="0"/>
              <a:t>En el mes de abril de 2019 se llevó a cabo el Concurso Directo No. 01 de 2019, con el fin de contratar los servicios generales de aseo y cafetería, en el cual se presentaron 5 proponentes así:</a:t>
            </a:r>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endParaRPr lang="es-CO" sz="2000" dirty="0"/>
          </a:p>
          <a:p>
            <a:pPr algn="just"/>
            <a:r>
              <a:rPr lang="es-CO" sz="2000" dirty="0"/>
              <a:t>Siendo la mejor propuesta para SAE en sus requisitos técnicos, jurídicos y económicos la presentada por BRILLASEO S.A.S, contrato adjudicado por valor de </a:t>
            </a:r>
            <a:r>
              <a:rPr lang="es-CO" sz="2000" b="1" dirty="0"/>
              <a:t>$790.874.250</a:t>
            </a:r>
            <a:r>
              <a:rPr lang="es-CO" sz="2000" dirty="0"/>
              <a:t>. </a:t>
            </a:r>
          </a:p>
        </p:txBody>
      </p:sp>
      <p:graphicFrame>
        <p:nvGraphicFramePr>
          <p:cNvPr id="17" name="Gráfico 16">
            <a:extLst>
              <a:ext uri="{FF2B5EF4-FFF2-40B4-BE49-F238E27FC236}">
                <a16:creationId xmlns:a16="http://schemas.microsoft.com/office/drawing/2014/main" id="{6D3773CC-2A2F-4703-BFB6-5B201418336F}"/>
              </a:ext>
            </a:extLst>
          </p:cNvPr>
          <p:cNvGraphicFramePr>
            <a:graphicFrameLocks/>
          </p:cNvGraphicFramePr>
          <p:nvPr/>
        </p:nvGraphicFramePr>
        <p:xfrm>
          <a:off x="1023937" y="2043112"/>
          <a:ext cx="7096125" cy="2771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19715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CuadroTexto 10">
            <a:extLst>
              <a:ext uri="{FF2B5EF4-FFF2-40B4-BE49-F238E27FC236}">
                <a16:creationId xmlns:a16="http://schemas.microsoft.com/office/drawing/2014/main" id="{425BEDCA-10AD-4754-88D7-B0441D0D22FC}"/>
              </a:ext>
            </a:extLst>
          </p:cNvPr>
          <p:cNvSpPr txBox="1"/>
          <p:nvPr/>
        </p:nvSpPr>
        <p:spPr>
          <a:xfrm>
            <a:off x="227961" y="893076"/>
            <a:ext cx="8699321" cy="923330"/>
          </a:xfrm>
          <a:prstGeom prst="rect">
            <a:avLst/>
          </a:prstGeom>
          <a:noFill/>
        </p:spPr>
        <p:txBody>
          <a:bodyPr wrap="square" rtlCol="0">
            <a:spAutoFit/>
          </a:bodyPr>
          <a:lstStyle/>
          <a:p>
            <a:pPr algn="just"/>
            <a:r>
              <a:rPr lang="es-ES" dirty="0"/>
              <a:t>El presente contrato vence el próximo 30 de abril de 2020, por lo que BRILLASEO SAS manifestó su intención de prorrogarlo presento Propuesta de renovación a 2 años con un valor agregado, así:</a:t>
            </a:r>
            <a:endParaRPr lang="es-ES" sz="2700" dirty="0">
              <a:solidFill>
                <a:srgbClr val="A9A8A9"/>
              </a:solidFill>
              <a:cs typeface="Lato Regular"/>
            </a:endParaRPr>
          </a:p>
        </p:txBody>
      </p:sp>
      <p:graphicFrame>
        <p:nvGraphicFramePr>
          <p:cNvPr id="2" name="Diagrama 1">
            <a:extLst>
              <a:ext uri="{FF2B5EF4-FFF2-40B4-BE49-F238E27FC236}">
                <a16:creationId xmlns:a16="http://schemas.microsoft.com/office/drawing/2014/main" id="{BE14F9B3-6B32-442C-A3E3-D52A58B51B6B}"/>
              </a:ext>
            </a:extLst>
          </p:cNvPr>
          <p:cNvGraphicFramePr/>
          <p:nvPr/>
        </p:nvGraphicFramePr>
        <p:xfrm>
          <a:off x="227961" y="1872401"/>
          <a:ext cx="8699321" cy="43009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253019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CuadroTexto 10">
            <a:extLst>
              <a:ext uri="{FF2B5EF4-FFF2-40B4-BE49-F238E27FC236}">
                <a16:creationId xmlns:a16="http://schemas.microsoft.com/office/drawing/2014/main" id="{425BEDCA-10AD-4754-88D7-B0441D0D22FC}"/>
              </a:ext>
            </a:extLst>
          </p:cNvPr>
          <p:cNvSpPr txBox="1"/>
          <p:nvPr/>
        </p:nvSpPr>
        <p:spPr>
          <a:xfrm>
            <a:off x="292608" y="1048338"/>
            <a:ext cx="8486267" cy="5339923"/>
          </a:xfrm>
          <a:prstGeom prst="rect">
            <a:avLst/>
          </a:prstGeom>
          <a:noFill/>
        </p:spPr>
        <p:txBody>
          <a:bodyPr wrap="square" rtlCol="0">
            <a:spAutoFit/>
          </a:bodyPr>
          <a:lstStyle/>
          <a:p>
            <a:pPr algn="just"/>
            <a:r>
              <a:rPr lang="es-ES" dirty="0"/>
              <a:t>De acuerdo a la propuesta del valor agregado dado por </a:t>
            </a:r>
            <a:r>
              <a:rPr lang="es-ES" b="1" dirty="0"/>
              <a:t>BRILLASEO</a:t>
            </a:r>
            <a:r>
              <a:rPr lang="es-ES" dirty="0"/>
              <a:t>, estas actividades de limpieza implican el uso de maquinaria especializada, la cuales tienen un costo aproximado de </a:t>
            </a:r>
            <a:r>
              <a:rPr lang="es-ES" b="1" dirty="0"/>
              <a:t>$9.600.000</a:t>
            </a:r>
            <a:r>
              <a:rPr lang="es-ES" dirty="0"/>
              <a:t> Anual.</a:t>
            </a:r>
          </a:p>
          <a:p>
            <a:pPr algn="just"/>
            <a:endParaRPr lang="es-ES" dirty="0"/>
          </a:p>
          <a:p>
            <a:pPr algn="just"/>
            <a:r>
              <a:rPr lang="es-ES" dirty="0"/>
              <a:t> Actualmente la SAE cancela mensualmente por el Servicio de Aseo y mantenimiento la suma de $62.500.000, por lo que de acuerdo al ajuste anual planteado en la propuesta presentada, el cual se realizara sobre menos 2 puntos porcentuales al pactado en el contrato y según el incremento que fije el gobierno, lo que le implicara a la SAE un ahorro aproximado de $1.200.000 mensuales, para un ahorro aproximado anual de </a:t>
            </a:r>
            <a:r>
              <a:rPr lang="es-ES" b="1" dirty="0"/>
              <a:t>$14.400.000.</a:t>
            </a:r>
          </a:p>
          <a:p>
            <a:pPr algn="just"/>
            <a:endParaRPr lang="es-ES" sz="2000" dirty="0">
              <a:solidFill>
                <a:srgbClr val="A9A8A9"/>
              </a:solidFill>
              <a:cs typeface="Lato Regular"/>
            </a:endParaRPr>
          </a:p>
          <a:p>
            <a:pPr algn="just"/>
            <a:endParaRPr lang="es-ES" sz="2700" dirty="0">
              <a:solidFill>
                <a:srgbClr val="A9A8A9"/>
              </a:solidFill>
              <a:cs typeface="Lato Regular"/>
            </a:endParaRPr>
          </a:p>
          <a:p>
            <a:pPr algn="just"/>
            <a:endParaRPr lang="es-ES" sz="2700" dirty="0">
              <a:solidFill>
                <a:srgbClr val="A9A8A9"/>
              </a:solidFill>
              <a:cs typeface="Lato Regular"/>
            </a:endParaRPr>
          </a:p>
          <a:p>
            <a:pPr algn="just"/>
            <a:endParaRPr lang="es-ES" sz="2700" dirty="0">
              <a:solidFill>
                <a:srgbClr val="A9A8A9"/>
              </a:solidFill>
              <a:cs typeface="Lato Regular"/>
            </a:endParaRPr>
          </a:p>
          <a:p>
            <a:pPr algn="just"/>
            <a:endParaRPr lang="es-ES" sz="1600" dirty="0"/>
          </a:p>
          <a:p>
            <a:pPr algn="just"/>
            <a:r>
              <a:rPr lang="es-ES" dirty="0"/>
              <a:t>Para los dos años en que se prorrogaría el contrato, la SAE obtendría un Ahorro total de </a:t>
            </a:r>
            <a:r>
              <a:rPr lang="es-ES" b="1" dirty="0"/>
              <a:t>$48.000.000.</a:t>
            </a:r>
          </a:p>
        </p:txBody>
      </p:sp>
      <p:graphicFrame>
        <p:nvGraphicFramePr>
          <p:cNvPr id="9" name="Diagrama 8">
            <a:extLst>
              <a:ext uri="{FF2B5EF4-FFF2-40B4-BE49-F238E27FC236}">
                <a16:creationId xmlns:a16="http://schemas.microsoft.com/office/drawing/2014/main" id="{1EBE338F-6284-43A9-A53E-5BC51FEB9500}"/>
              </a:ext>
            </a:extLst>
          </p:cNvPr>
          <p:cNvGraphicFramePr/>
          <p:nvPr/>
        </p:nvGraphicFramePr>
        <p:xfrm>
          <a:off x="1664208" y="3913632"/>
          <a:ext cx="6117336" cy="15835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24121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a:solidFill>
                  <a:srgbClr val="A9A8A9"/>
                </a:solidFill>
                <a:latin typeface="Lato Regular"/>
                <a:cs typeface="Lato Regular"/>
              </a:rPr>
              <a:t>Vicepresidencia Administrativa y Financiera </a:t>
            </a:r>
            <a:endParaRPr lang="es-ES" sz="1400" dirty="0">
              <a:solidFill>
                <a:srgbClr val="A9A8A9"/>
              </a:solidFill>
              <a:latin typeface="Lato Regular"/>
              <a:cs typeface="Lato Regular"/>
            </a:endParaRPr>
          </a:p>
        </p:txBody>
      </p:sp>
      <p:sp>
        <p:nvSpPr>
          <p:cNvPr id="6" name="Rectángulo 5">
            <a:extLst>
              <a:ext uri="{FF2B5EF4-FFF2-40B4-BE49-F238E27FC236}">
                <a16:creationId xmlns:a16="http://schemas.microsoft.com/office/drawing/2014/main" id="{AFBB8BC0-267C-45DE-9763-4B673B32B56F}"/>
              </a:ext>
            </a:extLst>
          </p:cNvPr>
          <p:cNvSpPr/>
          <p:nvPr/>
        </p:nvSpPr>
        <p:spPr>
          <a:xfrm>
            <a:off x="805543" y="1038241"/>
            <a:ext cx="7532914" cy="800219"/>
          </a:xfrm>
          <a:prstGeom prst="rect">
            <a:avLst/>
          </a:prstGeom>
        </p:spPr>
        <p:txBody>
          <a:bodyPr wrap="square">
            <a:spAutoFit/>
          </a:bodyPr>
          <a:lstStyle/>
          <a:p>
            <a:pPr algn="ctr"/>
            <a:r>
              <a:rPr lang="es-CO" sz="2000" b="1" dirty="0"/>
              <a:t>Comparativo  Contrato Actual vs Estudio de Mercado</a:t>
            </a:r>
          </a:p>
          <a:p>
            <a:pPr algn="ctr"/>
            <a:endParaRPr lang="es-CO" sz="2600" dirty="0"/>
          </a:p>
        </p:txBody>
      </p:sp>
      <p:pic>
        <p:nvPicPr>
          <p:cNvPr id="3" name="Imagen 2">
            <a:extLst>
              <a:ext uri="{FF2B5EF4-FFF2-40B4-BE49-F238E27FC236}">
                <a16:creationId xmlns:a16="http://schemas.microsoft.com/office/drawing/2014/main" id="{58B907EF-C7E5-4B78-998E-C51CB6926AC3}"/>
              </a:ext>
            </a:extLst>
          </p:cNvPr>
          <p:cNvPicPr>
            <a:picLocks noChangeAspect="1"/>
          </p:cNvPicPr>
          <p:nvPr/>
        </p:nvPicPr>
        <p:blipFill rotWithShape="1">
          <a:blip r:embed="rId3"/>
          <a:srcRect l="51682"/>
          <a:stretch/>
        </p:blipFill>
        <p:spPr>
          <a:xfrm>
            <a:off x="4690871" y="1438351"/>
            <a:ext cx="3413935" cy="4781738"/>
          </a:xfrm>
          <a:prstGeom prst="rect">
            <a:avLst/>
          </a:prstGeom>
          <a:ln>
            <a:solidFill>
              <a:schemeClr val="accent1"/>
            </a:solidFill>
          </a:ln>
        </p:spPr>
      </p:pic>
      <p:pic>
        <p:nvPicPr>
          <p:cNvPr id="9" name="Imagen 8">
            <a:extLst>
              <a:ext uri="{FF2B5EF4-FFF2-40B4-BE49-F238E27FC236}">
                <a16:creationId xmlns:a16="http://schemas.microsoft.com/office/drawing/2014/main" id="{FB17636E-4E8A-4B67-9B6B-C054742BA9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386" y="125536"/>
            <a:ext cx="4568672" cy="713105"/>
          </a:xfrm>
          <a:prstGeom prst="rect">
            <a:avLst/>
          </a:prstGeom>
        </p:spPr>
      </p:pic>
      <p:pic>
        <p:nvPicPr>
          <p:cNvPr id="11" name="Imagen 10">
            <a:extLst>
              <a:ext uri="{FF2B5EF4-FFF2-40B4-BE49-F238E27FC236}">
                <a16:creationId xmlns:a16="http://schemas.microsoft.com/office/drawing/2014/main" id="{51D6E603-A4FF-4121-9EA2-B7454DEE7314}"/>
              </a:ext>
            </a:extLst>
          </p:cNvPr>
          <p:cNvPicPr>
            <a:picLocks noChangeAspect="1"/>
          </p:cNvPicPr>
          <p:nvPr/>
        </p:nvPicPr>
        <p:blipFill>
          <a:blip r:embed="rId5"/>
          <a:stretch>
            <a:fillRect/>
          </a:stretch>
        </p:blipFill>
        <p:spPr>
          <a:xfrm>
            <a:off x="731955" y="1423449"/>
            <a:ext cx="3556145" cy="4811543"/>
          </a:xfrm>
          <a:prstGeom prst="rect">
            <a:avLst/>
          </a:prstGeom>
        </p:spPr>
      </p:pic>
    </p:spTree>
    <p:extLst>
      <p:ext uri="{BB962C8B-B14F-4D97-AF65-F5344CB8AC3E}">
        <p14:creationId xmlns:p14="http://schemas.microsoft.com/office/powerpoint/2010/main" val="39814675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73B336EA-1C12-4373-A699-7B0530134E4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573845"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5" name="Rectángulo 14">
            <a:extLst>
              <a:ext uri="{FF2B5EF4-FFF2-40B4-BE49-F238E27FC236}">
                <a16:creationId xmlns:a16="http://schemas.microsoft.com/office/drawing/2014/main" id="{9E5A3650-7D45-4DBB-82B2-8576D9251224}"/>
              </a:ext>
            </a:extLst>
          </p:cNvPr>
          <p:cNvSpPr/>
          <p:nvPr/>
        </p:nvSpPr>
        <p:spPr>
          <a:xfrm>
            <a:off x="573845" y="1124712"/>
            <a:ext cx="7954558" cy="5109091"/>
          </a:xfrm>
          <a:prstGeom prst="rect">
            <a:avLst/>
          </a:prstGeom>
        </p:spPr>
        <p:txBody>
          <a:bodyPr wrap="square">
            <a:spAutoFit/>
          </a:bodyPr>
          <a:lstStyle/>
          <a:p>
            <a:pPr algn="just"/>
            <a:r>
              <a:rPr lang="es-CO" sz="2000" b="1" dirty="0"/>
              <a:t>SOLICITUD DE APROBACIÓN:</a:t>
            </a:r>
          </a:p>
          <a:p>
            <a:pPr algn="just"/>
            <a:endParaRPr lang="es-CO" sz="2000" dirty="0"/>
          </a:p>
          <a:p>
            <a:pPr algn="just"/>
            <a:endParaRPr lang="es-CO" sz="2000" b="1" dirty="0"/>
          </a:p>
          <a:p>
            <a:pPr algn="just"/>
            <a:r>
              <a:rPr lang="es-CO" sz="2000" b="1" dirty="0"/>
              <a:t>Prorroga</a:t>
            </a:r>
            <a:r>
              <a:rPr lang="es-CO" sz="2000" dirty="0"/>
              <a:t>: La prórroga solicitada es de veinticuatro (24) meses, la nueva vigencia del contrato será hasta el 30 de abril de 2022.</a:t>
            </a:r>
          </a:p>
          <a:p>
            <a:pPr algn="just"/>
            <a:endParaRPr lang="es-CO" sz="2000" b="1" dirty="0"/>
          </a:p>
          <a:p>
            <a:pPr algn="just"/>
            <a:r>
              <a:rPr lang="es-CO" sz="2000" b="1" dirty="0"/>
              <a:t>Adición: </a:t>
            </a:r>
            <a:r>
              <a:rPr lang="es-CO" sz="2000" dirty="0"/>
              <a:t>El valor de la adición solicitada es de </a:t>
            </a:r>
            <a:r>
              <a:rPr lang="es-CO" sz="2000" b="1" dirty="0"/>
              <a:t>$1.500.000.000 </a:t>
            </a:r>
            <a:r>
              <a:rPr lang="es-CO" sz="2000" dirty="0"/>
              <a:t>valor que incluye IVA y todos los impuestos, tasas y contribuciones a que haya lugar.</a:t>
            </a:r>
          </a:p>
          <a:p>
            <a:pPr algn="just"/>
            <a:endParaRPr lang="es-CO" sz="2000" dirty="0"/>
          </a:p>
          <a:p>
            <a:pPr algn="just"/>
            <a:r>
              <a:rPr lang="es-CO" sz="2000" b="1" dirty="0"/>
              <a:t>Solicitud</a:t>
            </a:r>
            <a:r>
              <a:rPr lang="es-CO" sz="2000" dirty="0"/>
              <a:t>: Aprobación por parte de la Junta Directiva de la SAE SAS, de la adición y prorroga del contrato 037-2019 por un monto de </a:t>
            </a:r>
            <a:r>
              <a:rPr lang="es-CO" sz="2000" b="1" dirty="0"/>
              <a:t>$1.500.000.000 </a:t>
            </a:r>
            <a:r>
              <a:rPr lang="es-CO" sz="2000" dirty="0"/>
              <a:t>y un plazo de veinticuatro (24) meses respectivamente.</a:t>
            </a:r>
          </a:p>
          <a:p>
            <a:pPr algn="just"/>
            <a:endParaRPr lang="es-CO" sz="2000" dirty="0"/>
          </a:p>
          <a:p>
            <a:pPr algn="just"/>
            <a:endParaRPr lang="es-CO" sz="2000" dirty="0"/>
          </a:p>
          <a:p>
            <a:pPr algn="just"/>
            <a:endParaRPr lang="es-CO" sz="2000" dirty="0"/>
          </a:p>
          <a:p>
            <a:pPr algn="just"/>
            <a:endParaRPr lang="es-CO" sz="2600" dirty="0"/>
          </a:p>
        </p:txBody>
      </p:sp>
    </p:spTree>
    <p:extLst>
      <p:ext uri="{BB962C8B-B14F-4D97-AF65-F5344CB8AC3E}">
        <p14:creationId xmlns:p14="http://schemas.microsoft.com/office/powerpoint/2010/main" val="277873710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6859</TotalTime>
  <Words>3367</Words>
  <Application>Microsoft Office PowerPoint</Application>
  <PresentationFormat>Presentación en pantalla (4:3)</PresentationFormat>
  <Paragraphs>748</Paragraphs>
  <Slides>54</Slides>
  <Notes>0</Notes>
  <HiddenSlides>6</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54</vt:i4>
      </vt:variant>
    </vt:vector>
  </HeadingPairs>
  <TitlesOfParts>
    <vt:vector size="66" baseType="lpstr">
      <vt:lpstr>Arial</vt:lpstr>
      <vt:lpstr>Arial Black</vt:lpstr>
      <vt:lpstr>Arial Narrow</vt:lpstr>
      <vt:lpstr>Calibri</vt:lpstr>
      <vt:lpstr>Century Gothic</vt:lpstr>
      <vt:lpstr>Lato Bold</vt:lpstr>
      <vt:lpstr>Lato Regular</vt:lpstr>
      <vt:lpstr>open_sansregular</vt:lpstr>
      <vt:lpstr>Tahoma</vt:lpstr>
      <vt:lpstr>Tw Cen MT Condensed Extra Bold</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CIRCUITO CERRADO DE TELEVISION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436</cp:revision>
  <cp:lastPrinted>2020-03-19T20:27:27Z</cp:lastPrinted>
  <dcterms:created xsi:type="dcterms:W3CDTF">2015-02-19T23:51:59Z</dcterms:created>
  <dcterms:modified xsi:type="dcterms:W3CDTF">2020-04-28T22:37:28Z</dcterms:modified>
</cp:coreProperties>
</file>