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82" r:id="rId2"/>
    <p:sldId id="448" r:id="rId3"/>
    <p:sldId id="480" r:id="rId4"/>
    <p:sldId id="481" r:id="rId5"/>
    <p:sldId id="286" r:id="rId6"/>
    <p:sldId id="447" r:id="rId7"/>
    <p:sldId id="475" r:id="rId8"/>
    <p:sldId id="462" r:id="rId9"/>
    <p:sldId id="465" r:id="rId10"/>
    <p:sldId id="454" r:id="rId11"/>
    <p:sldId id="457" r:id="rId12"/>
    <p:sldId id="471" r:id="rId13"/>
    <p:sldId id="476" r:id="rId14"/>
    <p:sldId id="477" r:id="rId15"/>
    <p:sldId id="478" r:id="rId16"/>
    <p:sldId id="453" r:id="rId17"/>
    <p:sldId id="257" r:id="rId18"/>
    <p:sldId id="323" r:id="rId19"/>
    <p:sldId id="336" r:id="rId20"/>
    <p:sldId id="341" r:id="rId21"/>
    <p:sldId id="279" r:id="rId22"/>
    <p:sldId id="337" r:id="rId23"/>
    <p:sldId id="342" r:id="rId24"/>
    <p:sldId id="343" r:id="rId25"/>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A9A8A9"/>
    <a:srgbClr val="000A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77"/>
  </p:normalViewPr>
  <p:slideViewPr>
    <p:cSldViewPr snapToGrid="0" snapToObjects="1">
      <p:cViewPr varScale="1">
        <p:scale>
          <a:sx n="114" d="100"/>
          <a:sy n="114" d="100"/>
        </p:scale>
        <p:origin x="156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fbarreiro\Documents\TESORERIA\PRESENTACIONES%20PORTAFOLIO\A&#209;O%202020\4.ABRIL%202020\RESUMEN%20DE%20OPERACIONES%20MENSUAL%20A%20CONTABILIDAD%20ABRIL_%2020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fbarreiro\AppData\Local\Microsoft\Windows\INetCache\Content.Outlook\1PCJ5PEU\COMPORTAMIENTO%20DE%20LAS%20ACCIONES.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oleObject" Target="file:///C:\Users\fbarreiro\AppData\Local\Microsoft\Windows\INetCache\Content.Outlook\1PCJ5PEU\COMPORTAMIENTO%20DE%20LAS%20ACCION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INVERSIONES FRISCO ABRIL 2020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Hoja11!$B$48</c:f>
              <c:strCache>
                <c:ptCount val="1"/>
                <c:pt idx="0">
                  <c:v>TOTAL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30E7-4A55-A33A-BD419E5F06FF}"/>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30E7-4A55-A33A-BD419E5F06FF}"/>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AC26ACE9-DDFC-4EA9-8689-8FE6221E1AB3}" type="CATEGORYNAME">
                      <a:rPr lang="en-US"/>
                      <a:pPr>
                        <a:defRPr/>
                      </a:pPr>
                      <a:t>[NOMBRE DE CATEGORÍA]</a:t>
                    </a:fld>
                    <a:r>
                      <a:rPr lang="en-US" baseline="0"/>
                      <a:t>, </a:t>
                    </a:r>
                    <a:fld id="{2691F545-F0EF-4511-8FE6-A702849136E4}" type="VALUE">
                      <a:rPr lang="en-US" baseline="0"/>
                      <a:pPr>
                        <a:defRPr/>
                      </a:pPr>
                      <a:t>[VALOR]</a:t>
                    </a:fld>
                    <a:r>
                      <a:rPr lang="en-US" baseline="0"/>
                      <a:t>, 1,47%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0E7-4A55-A33A-BD419E5F06FF}"/>
                </c:ext>
              </c:extLst>
            </c:dLbl>
            <c:dLbl>
              <c:idx val="1"/>
              <c:layout>
                <c:manualLayout>
                  <c:x val="-7.3631840796019921E-2"/>
                  <c:y val="0"/>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F9A056BC-4F40-4FAA-8A0B-6CAFA817E502}" type="CATEGORYNAME">
                      <a:rPr lang="es-CO">
                        <a:solidFill>
                          <a:schemeClr val="accent2">
                            <a:lumMod val="75000"/>
                          </a:schemeClr>
                        </a:solidFill>
                      </a:rPr>
                      <a:pPr>
                        <a:defRPr>
                          <a:solidFill>
                            <a:schemeClr val="accent1"/>
                          </a:solidFill>
                        </a:defRPr>
                      </a:pPr>
                      <a:t>[NOMBRE DE CATEGORÍA]</a:t>
                    </a:fld>
                    <a:r>
                      <a:rPr lang="es-CO" baseline="0" dirty="0">
                        <a:solidFill>
                          <a:schemeClr val="accent2">
                            <a:lumMod val="75000"/>
                          </a:schemeClr>
                        </a:solidFill>
                      </a:rPr>
                      <a:t>, </a:t>
                    </a:r>
                    <a:fld id="{2B4EF348-ADEB-46FC-9D0C-AC7642679925}" type="VALUE">
                      <a:rPr lang="es-CO" baseline="0">
                        <a:solidFill>
                          <a:schemeClr val="accent2">
                            <a:lumMod val="75000"/>
                          </a:schemeClr>
                        </a:solidFill>
                      </a:rPr>
                      <a:pPr>
                        <a:defRPr>
                          <a:solidFill>
                            <a:schemeClr val="accent1"/>
                          </a:solidFill>
                        </a:defRPr>
                      </a:pPr>
                      <a:t>[VALOR]</a:t>
                    </a:fld>
                    <a:r>
                      <a:rPr lang="es-CO" baseline="0" dirty="0">
                        <a:solidFill>
                          <a:schemeClr val="accent2">
                            <a:lumMod val="75000"/>
                          </a:schemeClr>
                        </a:solidFill>
                      </a:rPr>
                      <a:t>, 98,53%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0E7-4A55-A33A-BD419E5F06FF}"/>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Hoja11!$C$47:$D$47</c:f>
              <c:strCache>
                <c:ptCount val="2"/>
                <c:pt idx="0">
                  <c:v>EXTINTOS</c:v>
                </c:pt>
                <c:pt idx="1">
                  <c:v>EN PROCESO EXTINCION </c:v>
                </c:pt>
              </c:strCache>
            </c:strRef>
          </c:cat>
          <c:val>
            <c:numRef>
              <c:f>Hoja11!$C$48:$D$48</c:f>
              <c:numCache>
                <c:formatCode>_(* #,##0.00_);_(* \(#,##0.00\);_(* "-"??_);_(@_)</c:formatCode>
                <c:ptCount val="2"/>
                <c:pt idx="0">
                  <c:v>17627</c:v>
                </c:pt>
                <c:pt idx="1">
                  <c:v>1181965</c:v>
                </c:pt>
              </c:numCache>
            </c:numRef>
          </c:val>
          <c:extLst>
            <c:ext xmlns:c16="http://schemas.microsoft.com/office/drawing/2014/chart" uri="{C3380CC4-5D6E-409C-BE32-E72D297353CC}">
              <c16:uniqueId val="{00000004-30E7-4A55-A33A-BD419E5F06FF}"/>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600" dirty="0"/>
              <a:t>COMPOSICION  PORTAFOLIO DE INVERSIONES RECURSOS</a:t>
            </a:r>
            <a:r>
              <a:rPr lang="en-US" sz="1600" baseline="0" dirty="0"/>
              <a:t> EN PROCESO DE EXTINCION DOMINIO</a:t>
            </a:r>
            <a:r>
              <a:rPr lang="en-US" sz="1600" dirty="0"/>
              <a:t> ABRIL</a:t>
            </a:r>
            <a:r>
              <a:rPr lang="en-US" sz="1600" baseline="0" dirty="0"/>
              <a:t>  </a:t>
            </a:r>
            <a:r>
              <a:rPr lang="en-US" sz="1600" dirty="0"/>
              <a:t>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Hoja11!$C$127</c:f>
              <c:strCache>
                <c:ptCount val="1"/>
                <c:pt idx="0">
                  <c:v>TOTAL PORTAFOLIO ABRIL/2020</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B11-43A7-B941-3D01C587CE6D}"/>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B11-43A7-B941-3D01C587CE6D}"/>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6B11-43A7-B941-3D01C587CE6D}"/>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6B11-43A7-B941-3D01C587CE6D}"/>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6B11-43A7-B941-3D01C587CE6D}"/>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6B11-43A7-B941-3D01C587CE6D}"/>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D3777AC8-FF27-4FC0-8F43-BE05CCE63190}" type="CATEGORYNAME">
                      <a:rPr lang="en-US"/>
                      <a:pPr>
                        <a:defRPr/>
                      </a:pPr>
                      <a:t>[NOMBRE DE CATEGORÍA]</a:t>
                    </a:fld>
                    <a:r>
                      <a:rPr lang="en-US" baseline="0"/>
                      <a:t>, </a:t>
                    </a:r>
                    <a:fld id="{C3A3B344-F0B2-4629-ADF0-10964C120E05}" type="VALUE">
                      <a:rPr lang="en-US" baseline="0"/>
                      <a:pPr>
                        <a:defRPr/>
                      </a:pPr>
                      <a:t>[VALOR]</a:t>
                    </a:fld>
                    <a:r>
                      <a:rPr lang="en-US" baseline="0"/>
                      <a:t>, 11,85%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B11-43A7-B941-3D01C587CE6D}"/>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4D11267D-CFED-4796-8243-A9715C689B8D}" type="CATEGORYNAME">
                      <a:rPr lang="en-US"/>
                      <a:pPr>
                        <a:defRPr>
                          <a:solidFill>
                            <a:schemeClr val="accent1"/>
                          </a:solidFill>
                        </a:defRPr>
                      </a:pPr>
                      <a:t>[NOMBRE DE CATEGORÍA]</a:t>
                    </a:fld>
                    <a:r>
                      <a:rPr lang="en-US" baseline="0"/>
                      <a:t>, </a:t>
                    </a:r>
                    <a:fld id="{B65EA0DF-D4AE-418E-B4CD-77C8D6CDE997}" type="VALUE">
                      <a:rPr lang="en-US" baseline="0"/>
                      <a:pPr>
                        <a:defRPr>
                          <a:solidFill>
                            <a:schemeClr val="accent1"/>
                          </a:solidFill>
                        </a:defRPr>
                      </a:pPr>
                      <a:t>[VALOR]</a:t>
                    </a:fld>
                    <a:r>
                      <a:rPr lang="en-US" baseline="0"/>
                      <a:t>, 0,03%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B11-43A7-B941-3D01C587CE6D}"/>
                </c:ext>
              </c:extLst>
            </c:dLbl>
            <c:dLbl>
              <c:idx val="2"/>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7ADBED90-ADA7-436C-95E8-F8868BF89419}" type="CATEGORYNAME">
                      <a:rPr lang="en-US"/>
                      <a:pPr>
                        <a:defRPr>
                          <a:solidFill>
                            <a:schemeClr val="accent1"/>
                          </a:solidFill>
                        </a:defRPr>
                      </a:pPr>
                      <a:t>[NOMBRE DE CATEGORÍA]</a:t>
                    </a:fld>
                    <a:r>
                      <a:rPr lang="en-US" baseline="0"/>
                      <a:t>, </a:t>
                    </a:r>
                    <a:fld id="{9DEADFC4-EF84-4334-BC9A-98171F5EFCD8}" type="VALUE">
                      <a:rPr lang="en-US" baseline="0"/>
                      <a:pPr>
                        <a:defRPr>
                          <a:solidFill>
                            <a:schemeClr val="accent1"/>
                          </a:solidFill>
                        </a:defRPr>
                      </a:pPr>
                      <a:t>[VALOR]</a:t>
                    </a:fld>
                    <a:r>
                      <a:rPr lang="en-US" baseline="0"/>
                      <a:t>, 30,08%</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B11-43A7-B941-3D01C587CE6D}"/>
                </c:ext>
              </c:extLst>
            </c:dLbl>
            <c:dLbl>
              <c:idx val="3"/>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B9FB346B-103F-40BB-B8B3-8488D8D64909}" type="CATEGORYNAME">
                      <a:rPr lang="en-US"/>
                      <a:pPr>
                        <a:defRPr>
                          <a:solidFill>
                            <a:schemeClr val="accent1"/>
                          </a:solidFill>
                        </a:defRPr>
                      </a:pPr>
                      <a:t>[NOMBRE DE CATEGORÍA]</a:t>
                    </a:fld>
                    <a:r>
                      <a:rPr lang="en-US" baseline="0"/>
                      <a:t>, </a:t>
                    </a:r>
                    <a:fld id="{7676B793-AF2E-4AAE-94A1-AECBE00816D9}" type="VALUE">
                      <a:rPr lang="en-US" baseline="0"/>
                      <a:pPr>
                        <a:defRPr>
                          <a:solidFill>
                            <a:schemeClr val="accent1"/>
                          </a:solidFill>
                        </a:defRPr>
                      </a:pPr>
                      <a:t>[VALOR]</a:t>
                    </a:fld>
                    <a:r>
                      <a:rPr lang="en-US" baseline="0"/>
                      <a:t>, 40,12%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B11-43A7-B941-3D01C587CE6D}"/>
                </c:ext>
              </c:extLst>
            </c:dLbl>
            <c:dLbl>
              <c:idx val="4"/>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71CBC16-A3DE-4516-BCC2-CB1AE5F08CFB}" type="CATEGORYNAME">
                      <a:rPr lang="en-US"/>
                      <a:pPr>
                        <a:defRPr>
                          <a:solidFill>
                            <a:schemeClr val="accent1"/>
                          </a:solidFill>
                        </a:defRPr>
                      </a:pPr>
                      <a:t>[NOMBRE DE CATEGORÍA]</a:t>
                    </a:fld>
                    <a:r>
                      <a:rPr lang="en-US" baseline="0"/>
                      <a:t>, </a:t>
                    </a:r>
                    <a:fld id="{950498A7-9879-40AF-8076-1FA6621B8DE0}" type="VALUE">
                      <a:rPr lang="en-US" baseline="0"/>
                      <a:pPr>
                        <a:defRPr>
                          <a:solidFill>
                            <a:schemeClr val="accent1"/>
                          </a:solidFill>
                        </a:defRPr>
                      </a:pPr>
                      <a:t>[VALOR]</a:t>
                    </a:fld>
                    <a:r>
                      <a:rPr lang="en-US" baseline="0"/>
                      <a:t>, 17,90%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B11-43A7-B941-3D01C587CE6D}"/>
                </c:ext>
              </c:extLst>
            </c:dLbl>
            <c:dLbl>
              <c:idx val="5"/>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A533BC62-1994-466C-83A8-898EC031AC59}" type="CATEGORYNAME">
                      <a:rPr lang="en-US"/>
                      <a:pPr>
                        <a:defRPr>
                          <a:solidFill>
                            <a:schemeClr val="accent1"/>
                          </a:solidFill>
                        </a:defRPr>
                      </a:pPr>
                      <a:t>[NOMBRE DE CATEGORÍA]</a:t>
                    </a:fld>
                    <a:r>
                      <a:rPr lang="en-US" baseline="0"/>
                      <a:t>, </a:t>
                    </a:r>
                    <a:fld id="{6A0C6FAC-D535-43D9-85B0-D7C7CFBD8E02}" type="VALUE">
                      <a:rPr lang="en-US" baseline="0"/>
                      <a:pPr>
                        <a:defRPr>
                          <a:solidFill>
                            <a:schemeClr val="accent1"/>
                          </a:solidFill>
                        </a:defRPr>
                      </a:pPr>
                      <a:t>[VALOR]</a:t>
                    </a:fld>
                    <a:r>
                      <a:rPr lang="en-US" baseline="0"/>
                      <a:t>, 0,02%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6B11-43A7-B941-3D01C587CE6D}"/>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Hoja11!$B$128:$B$133</c:f>
              <c:strCache>
                <c:ptCount val="6"/>
                <c:pt idx="0">
                  <c:v>Bancos Nacionales</c:v>
                </c:pt>
                <c:pt idx="1">
                  <c:v>Bancos Internacionales</c:v>
                </c:pt>
                <c:pt idx="2">
                  <c:v>FIC</c:v>
                </c:pt>
                <c:pt idx="3">
                  <c:v>TES</c:v>
                </c:pt>
                <c:pt idx="4">
                  <c:v>CDT</c:v>
                </c:pt>
                <c:pt idx="5">
                  <c:v>Acciones</c:v>
                </c:pt>
              </c:strCache>
            </c:strRef>
          </c:cat>
          <c:val>
            <c:numRef>
              <c:f>Hoja11!$C$128:$C$133</c:f>
              <c:numCache>
                <c:formatCode>_(* #,##0.00_);_(* \(#,##0.00\);_(* "-"??_);_(@_)</c:formatCode>
                <c:ptCount val="6"/>
                <c:pt idx="0">
                  <c:v>140040</c:v>
                </c:pt>
                <c:pt idx="1">
                  <c:v>300</c:v>
                </c:pt>
                <c:pt idx="2">
                  <c:v>355585</c:v>
                </c:pt>
                <c:pt idx="3">
                  <c:v>474183</c:v>
                </c:pt>
                <c:pt idx="4">
                  <c:v>211619</c:v>
                </c:pt>
                <c:pt idx="5">
                  <c:v>238</c:v>
                </c:pt>
              </c:numCache>
            </c:numRef>
          </c:val>
          <c:extLst>
            <c:ext xmlns:c16="http://schemas.microsoft.com/office/drawing/2014/chart" uri="{C3380CC4-5D6E-409C-BE32-E72D297353CC}">
              <c16:uniqueId val="{0000000C-6B11-43A7-B941-3D01C587CE6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RECURSOS </a:t>
            </a:r>
            <a:r>
              <a:rPr lang="en-US"/>
              <a:t>EXTINTOS ABRIL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8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Hoja11!$I$127</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30F-4526-AA84-5A736E4842F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30F-4526-AA84-5A736E4842F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A30F-4526-AA84-5A736E4842F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A30F-4526-AA84-5A736E4842F4}"/>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EA0C5A9-A023-43A7-865E-063029203431}" type="CATEGORYNAME">
                      <a:rPr lang="en-US"/>
                      <a:pPr>
                        <a:defRPr/>
                      </a:pPr>
                      <a:t>[NOMBRE DE CATEGORÍA]</a:t>
                    </a:fld>
                    <a:r>
                      <a:rPr lang="en-US" baseline="0"/>
                      <a:t>, </a:t>
                    </a:r>
                    <a:fld id="{8107EC1C-B4C5-4CA7-A530-C28673175887}" type="VALUE">
                      <a:rPr lang="en-US" baseline="0"/>
                      <a:pPr>
                        <a:defRPr/>
                      </a:pPr>
                      <a:t>[VALOR]</a:t>
                    </a:fld>
                    <a:r>
                      <a:rPr lang="en-US" baseline="0"/>
                      <a:t>, 6,15%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30F-4526-AA84-5A736E4842F4}"/>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F5A262C-E19F-4BDB-9EC2-505FFAA987BB}" type="CATEGORYNAME">
                      <a:rPr lang="en-US"/>
                      <a:pPr>
                        <a:defRPr>
                          <a:solidFill>
                            <a:schemeClr val="accent1"/>
                          </a:solidFill>
                        </a:defRPr>
                      </a:pPr>
                      <a:t>[NOMBRE DE CATEGORÍA]</a:t>
                    </a:fld>
                    <a:r>
                      <a:rPr lang="en-US" baseline="0"/>
                      <a:t>, </a:t>
                    </a:r>
                    <a:fld id="{588480F4-940D-463E-8355-186ABE4F63C5}" type="VALUE">
                      <a:rPr lang="en-US" baseline="0"/>
                      <a:pPr>
                        <a:defRPr>
                          <a:solidFill>
                            <a:schemeClr val="accent1"/>
                          </a:solidFill>
                        </a:defRPr>
                      </a:pPr>
                      <a:t>[VALOR]</a:t>
                    </a:fld>
                    <a:r>
                      <a:rPr lang="en-US" baseline="0"/>
                      <a:t>, 63,99%</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30F-4526-AA84-5A736E4842F4}"/>
                </c:ext>
              </c:extLst>
            </c:dLbl>
            <c:dLbl>
              <c:idx val="2"/>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7D0694C-E2D8-4104-980A-9D7F8C3F1E49}" type="CATEGORYNAME">
                      <a:rPr lang="en-US"/>
                      <a:pPr>
                        <a:defRPr>
                          <a:solidFill>
                            <a:schemeClr val="accent1"/>
                          </a:solidFill>
                        </a:defRPr>
                      </a:pPr>
                      <a:t>[NOMBRE DE CATEGORÍA]</a:t>
                    </a:fld>
                    <a:r>
                      <a:rPr lang="en-US" baseline="0"/>
                      <a:t>, </a:t>
                    </a:r>
                    <a:fld id="{DD1C0754-34CF-40E9-9DA8-9D4ECEB9B03F}" type="VALUE">
                      <a:rPr lang="en-US" baseline="0"/>
                      <a:pPr>
                        <a:defRPr>
                          <a:solidFill>
                            <a:schemeClr val="accent1"/>
                          </a:solidFill>
                        </a:defRPr>
                      </a:pPr>
                      <a:t>[VALOR]</a:t>
                    </a:fld>
                    <a:r>
                      <a:rPr lang="en-US" baseline="0"/>
                      <a:t>, 24,85%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30F-4526-AA84-5A736E4842F4}"/>
                </c:ext>
              </c:extLst>
            </c:dLbl>
            <c:dLbl>
              <c:idx val="3"/>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C43151A5-0FDE-471D-9D76-1C9FEBFA5B0F}" type="CATEGORYNAME">
                      <a:rPr lang="en-US"/>
                      <a:pPr>
                        <a:defRPr>
                          <a:solidFill>
                            <a:schemeClr val="accent1"/>
                          </a:solidFill>
                        </a:defRPr>
                      </a:pPr>
                      <a:t>[NOMBRE DE CATEGORÍA]</a:t>
                    </a:fld>
                    <a:r>
                      <a:rPr lang="en-US" baseline="0"/>
                      <a:t>, </a:t>
                    </a:r>
                    <a:fld id="{27B89631-AFCD-4F36-83EA-7BDAB4CFF36E}" type="VALUE">
                      <a:rPr lang="en-US" baseline="0"/>
                      <a:pPr>
                        <a:defRPr>
                          <a:solidFill>
                            <a:schemeClr val="accent1"/>
                          </a:solidFill>
                        </a:defRPr>
                      </a:pPr>
                      <a:t>[VALOR]</a:t>
                    </a:fld>
                    <a:r>
                      <a:rPr lang="en-US" baseline="0"/>
                      <a:t>, 5,00%</a:t>
                    </a:r>
                  </a:p>
                  <a:p>
                    <a:pPr>
                      <a:defRPr>
                        <a:solidFill>
                          <a:schemeClr val="accent1"/>
                        </a:solidFill>
                      </a:defRPr>
                    </a:pPr>
                    <a:endParaRPr lang="es-CO"/>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30F-4526-AA84-5A736E4842F4}"/>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Hoja11!$H$128:$H$131</c:f>
              <c:strCache>
                <c:ptCount val="4"/>
                <c:pt idx="0">
                  <c:v>Bancos Nacionales</c:v>
                </c:pt>
                <c:pt idx="1">
                  <c:v>FIC</c:v>
                </c:pt>
                <c:pt idx="2">
                  <c:v>TES</c:v>
                </c:pt>
                <c:pt idx="3">
                  <c:v>Acciones</c:v>
                </c:pt>
              </c:strCache>
            </c:strRef>
          </c:cat>
          <c:val>
            <c:numRef>
              <c:f>Hoja11!$I$128:$I$131</c:f>
              <c:numCache>
                <c:formatCode>_(* #,##0.00_);_(* \(#,##0.00\);_(* "-"??_);_(@_)</c:formatCode>
                <c:ptCount val="4"/>
                <c:pt idx="0">
                  <c:v>1084</c:v>
                </c:pt>
                <c:pt idx="1">
                  <c:v>11280</c:v>
                </c:pt>
                <c:pt idx="2">
                  <c:v>4381</c:v>
                </c:pt>
                <c:pt idx="3">
                  <c:v>882</c:v>
                </c:pt>
              </c:numCache>
            </c:numRef>
          </c:val>
          <c:extLst>
            <c:ext xmlns:c16="http://schemas.microsoft.com/office/drawing/2014/chart" uri="{C3380CC4-5D6E-409C-BE32-E72D297353CC}">
              <c16:uniqueId val="{00000008-A30F-4526-AA84-5A736E4842F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BBVACOL</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'EXTINCION DE DOMINIO'!$B$6:$B$18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'EXTINCION DE DOMINIO'!$C$6:$C$18</c:f>
              <c:numCache>
                <c:formatCode>_(* #,##0.00_);_(* \(#,##0.00\);_(* "-"??_);_(@_)</c:formatCode>
                <c:ptCount val="13"/>
                <c:pt idx="0">
                  <c:v>310</c:v>
                </c:pt>
                <c:pt idx="1">
                  <c:v>310</c:v>
                </c:pt>
                <c:pt idx="2">
                  <c:v>312</c:v>
                </c:pt>
                <c:pt idx="3">
                  <c:v>320</c:v>
                </c:pt>
                <c:pt idx="4">
                  <c:v>345</c:v>
                </c:pt>
                <c:pt idx="5">
                  <c:v>370</c:v>
                </c:pt>
                <c:pt idx="6">
                  <c:v>350</c:v>
                </c:pt>
                <c:pt idx="7">
                  <c:v>365</c:v>
                </c:pt>
                <c:pt idx="8">
                  <c:v>374</c:v>
                </c:pt>
                <c:pt idx="9">
                  <c:v>380</c:v>
                </c:pt>
                <c:pt idx="10">
                  <c:v>425</c:v>
                </c:pt>
                <c:pt idx="11">
                  <c:v>390</c:v>
                </c:pt>
                <c:pt idx="12">
                  <c:v>390</c:v>
                </c:pt>
              </c:numCache>
            </c:numRef>
          </c:val>
          <c:smooth val="0"/>
          <c:extLst>
            <c:ext xmlns:c16="http://schemas.microsoft.com/office/drawing/2014/chart" uri="{C3380CC4-5D6E-409C-BE32-E72D297353CC}">
              <c16:uniqueId val="{00000000-CCC4-49ED-A511-F3FBB9CA128C}"/>
            </c:ext>
          </c:extLst>
        </c:ser>
        <c:dLbls>
          <c:showLegendKey val="0"/>
          <c:showVal val="0"/>
          <c:showCatName val="0"/>
          <c:showSerName val="0"/>
          <c:showPercent val="0"/>
          <c:showBubbleSize val="0"/>
        </c:dLbls>
        <c:smooth val="0"/>
        <c:axId val="744075648"/>
        <c:axId val="744068104"/>
      </c:lineChart>
      <c:dateAx>
        <c:axId val="744075648"/>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68104"/>
        <c:crosses val="autoZero"/>
        <c:auto val="1"/>
        <c:lblOffset val="100"/>
        <c:baseTimeUnit val="months"/>
      </c:dateAx>
      <c:valAx>
        <c:axId val="744068104"/>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756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COLTABACO</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delete val="1"/>
              <c:extLst>
                <c:ext xmlns:c15="http://schemas.microsoft.com/office/drawing/2012/chart" uri="{CE6537A1-D6FC-4f65-9D91-7224C49458BB}"/>
                <c:ext xmlns:c16="http://schemas.microsoft.com/office/drawing/2014/chart" uri="{C3380CC4-5D6E-409C-BE32-E72D297353CC}">
                  <c16:uniqueId val="{00000000-F604-4847-9990-F9CFE4309B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'EXTINCION DE DOMINIO'!$B$6:$B$18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'EXTINCION DE DOMINIO'!$E$6:$E$18</c:f>
              <c:numCache>
                <c:formatCode>_(* #,##0.00_);_(* \(#,##0.00\);_(* "-"??_);_(@_)</c:formatCode>
                <c:ptCount val="13"/>
                <c:pt idx="0">
                  <c:v>11000</c:v>
                </c:pt>
                <c:pt idx="1">
                  <c:v>11000</c:v>
                </c:pt>
                <c:pt idx="2">
                  <c:v>11000</c:v>
                </c:pt>
                <c:pt idx="3">
                  <c:v>11000</c:v>
                </c:pt>
                <c:pt idx="4">
                  <c:v>11000</c:v>
                </c:pt>
                <c:pt idx="5">
                  <c:v>11000</c:v>
                </c:pt>
                <c:pt idx="6">
                  <c:v>11000</c:v>
                </c:pt>
                <c:pt idx="7">
                  <c:v>11000</c:v>
                </c:pt>
                <c:pt idx="8">
                  <c:v>11000</c:v>
                </c:pt>
                <c:pt idx="9">
                  <c:v>11000</c:v>
                </c:pt>
                <c:pt idx="10">
                  <c:v>11000</c:v>
                </c:pt>
                <c:pt idx="11">
                  <c:v>11000</c:v>
                </c:pt>
                <c:pt idx="12">
                  <c:v>11000</c:v>
                </c:pt>
              </c:numCache>
            </c:numRef>
          </c:val>
          <c:smooth val="0"/>
          <c:extLst>
            <c:ext xmlns:c16="http://schemas.microsoft.com/office/drawing/2014/chart" uri="{C3380CC4-5D6E-409C-BE32-E72D297353CC}">
              <c16:uniqueId val="{00000001-F604-4847-9990-F9CFE4309B87}"/>
            </c:ext>
          </c:extLst>
        </c:ser>
        <c:dLbls>
          <c:showLegendKey val="0"/>
          <c:showVal val="0"/>
          <c:showCatName val="0"/>
          <c:showSerName val="0"/>
          <c:showPercent val="0"/>
          <c:showBubbleSize val="0"/>
        </c:dLbls>
        <c:smooth val="0"/>
        <c:axId val="744092048"/>
        <c:axId val="744094672"/>
      </c:lineChart>
      <c:dateAx>
        <c:axId val="744092048"/>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94672"/>
        <c:crosses val="autoZero"/>
        <c:auto val="1"/>
        <c:lblOffset val="100"/>
        <c:baseTimeUnit val="months"/>
      </c:dateAx>
      <c:valAx>
        <c:axId val="744094672"/>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0920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GRUPO ARGOS </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'EXTINCION DE DOMINIO'!$B$6:$B$18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'EXTINCION DE DOMINIO'!$G$6:$G$18</c:f>
              <c:numCache>
                <c:formatCode>_(* #,##0.00_);_(* \(#,##0.00\);_(* "-"??_);_(@_)</c:formatCode>
                <c:ptCount val="13"/>
                <c:pt idx="0">
                  <c:v>18400</c:v>
                </c:pt>
                <c:pt idx="1">
                  <c:v>17320</c:v>
                </c:pt>
                <c:pt idx="2">
                  <c:v>17300</c:v>
                </c:pt>
                <c:pt idx="3">
                  <c:v>16820</c:v>
                </c:pt>
                <c:pt idx="4">
                  <c:v>18000</c:v>
                </c:pt>
                <c:pt idx="5">
                  <c:v>17060</c:v>
                </c:pt>
                <c:pt idx="6">
                  <c:v>18300</c:v>
                </c:pt>
                <c:pt idx="7">
                  <c:v>17560</c:v>
                </c:pt>
                <c:pt idx="8">
                  <c:v>17800</c:v>
                </c:pt>
                <c:pt idx="9">
                  <c:v>17480</c:v>
                </c:pt>
                <c:pt idx="10">
                  <c:v>15000</c:v>
                </c:pt>
                <c:pt idx="11">
                  <c:v>12320</c:v>
                </c:pt>
                <c:pt idx="12">
                  <c:v>9220</c:v>
                </c:pt>
              </c:numCache>
            </c:numRef>
          </c:val>
          <c:smooth val="0"/>
          <c:extLst>
            <c:ext xmlns:c16="http://schemas.microsoft.com/office/drawing/2014/chart" uri="{C3380CC4-5D6E-409C-BE32-E72D297353CC}">
              <c16:uniqueId val="{00000000-2E5B-4755-8B40-00F8A1AB6D5C}"/>
            </c:ext>
          </c:extLst>
        </c:ser>
        <c:dLbls>
          <c:showLegendKey val="0"/>
          <c:showVal val="0"/>
          <c:showCatName val="0"/>
          <c:showSerName val="0"/>
          <c:showPercent val="0"/>
          <c:showBubbleSize val="0"/>
        </c:dLbls>
        <c:smooth val="0"/>
        <c:axId val="744105824"/>
        <c:axId val="744110416"/>
      </c:lineChart>
      <c:dateAx>
        <c:axId val="744105824"/>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0416"/>
        <c:crosses val="autoZero"/>
        <c:auto val="1"/>
        <c:lblOffset val="100"/>
        <c:baseTimeUnit val="months"/>
      </c:dateAx>
      <c:valAx>
        <c:axId val="744110416"/>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05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BBVACOL</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delete val="1"/>
              <c:extLst>
                <c:ext xmlns:c15="http://schemas.microsoft.com/office/drawing/2012/chart" uri="{CE6537A1-D6FC-4f65-9D91-7224C49458BB}"/>
                <c:ext xmlns:c16="http://schemas.microsoft.com/office/drawing/2014/chart" uri="{C3380CC4-5D6E-409C-BE32-E72D297353CC}">
                  <c16:uniqueId val="{00000000-F670-42F5-A318-DA2DF10AA9E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'EN PROCESO DE EXTINCION DE DOMI'!$B$6:$B$18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'EN PROCESO DE EXTINCION DE DOMI'!$C$6:$C$18</c:f>
              <c:numCache>
                <c:formatCode>_(* #,##0.00_);_(* \(#,##0.00\);_(* "-"??_);_(@_)</c:formatCode>
                <c:ptCount val="13"/>
                <c:pt idx="0">
                  <c:v>310</c:v>
                </c:pt>
                <c:pt idx="1">
                  <c:v>310</c:v>
                </c:pt>
                <c:pt idx="2">
                  <c:v>312</c:v>
                </c:pt>
                <c:pt idx="3">
                  <c:v>320</c:v>
                </c:pt>
                <c:pt idx="4">
                  <c:v>345</c:v>
                </c:pt>
                <c:pt idx="5">
                  <c:v>370</c:v>
                </c:pt>
                <c:pt idx="6">
                  <c:v>350</c:v>
                </c:pt>
                <c:pt idx="7">
                  <c:v>365</c:v>
                </c:pt>
                <c:pt idx="8">
                  <c:v>374</c:v>
                </c:pt>
                <c:pt idx="9">
                  <c:v>380</c:v>
                </c:pt>
                <c:pt idx="10">
                  <c:v>425</c:v>
                </c:pt>
                <c:pt idx="11">
                  <c:v>390</c:v>
                </c:pt>
                <c:pt idx="12">
                  <c:v>390</c:v>
                </c:pt>
              </c:numCache>
            </c:numRef>
          </c:val>
          <c:smooth val="0"/>
          <c:extLst>
            <c:ext xmlns:c16="http://schemas.microsoft.com/office/drawing/2014/chart" uri="{C3380CC4-5D6E-409C-BE32-E72D297353CC}">
              <c16:uniqueId val="{00000001-F670-42F5-A318-DA2DF10AA9E7}"/>
            </c:ext>
          </c:extLst>
        </c:ser>
        <c:dLbls>
          <c:showLegendKey val="0"/>
          <c:showVal val="0"/>
          <c:showCatName val="0"/>
          <c:showSerName val="0"/>
          <c:showPercent val="0"/>
          <c:showBubbleSize val="0"/>
        </c:dLbls>
        <c:smooth val="0"/>
        <c:axId val="744110088"/>
        <c:axId val="744114680"/>
      </c:lineChart>
      <c:dateAx>
        <c:axId val="744110088"/>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4680"/>
        <c:crosses val="autoZero"/>
        <c:auto val="1"/>
        <c:lblOffset val="100"/>
        <c:baseTimeUnit val="months"/>
      </c:dateAx>
      <c:valAx>
        <c:axId val="744114680"/>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0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BCOLOMBIA</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layout>
                <c:manualLayout>
                  <c:x val="-3.0792917628945341E-3"/>
                  <c:y val="-2.97183913317770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B19-4A70-9CF7-B2B7C236691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'EN PROCESO DE EXTINCION DE DOMI'!$B$6:$B$18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'EN PROCESO DE EXTINCION DE DOMI'!$E$6:$E$18</c:f>
              <c:numCache>
                <c:formatCode>_(* #,##0.00_);_(* \(#,##0.00\);_(* "-"??_);_(@_)</c:formatCode>
                <c:ptCount val="13"/>
                <c:pt idx="0">
                  <c:v>39400</c:v>
                </c:pt>
                <c:pt idx="1">
                  <c:v>37400</c:v>
                </c:pt>
                <c:pt idx="2">
                  <c:v>38640</c:v>
                </c:pt>
                <c:pt idx="3">
                  <c:v>39300</c:v>
                </c:pt>
                <c:pt idx="4">
                  <c:v>39850</c:v>
                </c:pt>
                <c:pt idx="5">
                  <c:v>39500</c:v>
                </c:pt>
                <c:pt idx="6">
                  <c:v>41100</c:v>
                </c:pt>
                <c:pt idx="7">
                  <c:v>41680</c:v>
                </c:pt>
                <c:pt idx="8">
                  <c:v>44000</c:v>
                </c:pt>
                <c:pt idx="9">
                  <c:v>42440</c:v>
                </c:pt>
                <c:pt idx="10">
                  <c:v>39000</c:v>
                </c:pt>
                <c:pt idx="11">
                  <c:v>24100</c:v>
                </c:pt>
                <c:pt idx="12">
                  <c:v>25320</c:v>
                </c:pt>
              </c:numCache>
            </c:numRef>
          </c:val>
          <c:smooth val="0"/>
          <c:extLst>
            <c:ext xmlns:c16="http://schemas.microsoft.com/office/drawing/2014/chart" uri="{C3380CC4-5D6E-409C-BE32-E72D297353CC}">
              <c16:uniqueId val="{00000000-6B19-4A70-9CF7-B2B7C236691F}"/>
            </c:ext>
          </c:extLst>
        </c:ser>
        <c:dLbls>
          <c:showLegendKey val="0"/>
          <c:showVal val="0"/>
          <c:showCatName val="0"/>
          <c:showSerName val="0"/>
          <c:showPercent val="0"/>
          <c:showBubbleSize val="0"/>
        </c:dLbls>
        <c:smooth val="0"/>
        <c:axId val="744112056"/>
        <c:axId val="744113368"/>
      </c:lineChart>
      <c:dateAx>
        <c:axId val="744112056"/>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3368"/>
        <c:crosses val="autoZero"/>
        <c:auto val="1"/>
        <c:lblOffset val="100"/>
        <c:baseTimeUnit val="months"/>
      </c:dateAx>
      <c:valAx>
        <c:axId val="744113368"/>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744112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CO"/>
              <a:t>ACCIONES ECOPETROL</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CO"/>
        </a:p>
      </c:txPr>
    </c:title>
    <c:autoTitleDeleted val="0"/>
    <c:plotArea>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dLbl>
              <c:idx val="12"/>
              <c:layout>
                <c:manualLayout>
                  <c:x val="-1.3036884608876745E-16"/>
                  <c:y val="-1.23171640651102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199-46DB-9D27-2CE15963B68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'EN PROCESO DE EXTINCION DE DOMI'!$B$6:$B$18</c:f>
              <c:numCache>
                <c:formatCode>mmm\-yy</c:formatCode>
                <c:ptCount val="13"/>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numCache>
            </c:numRef>
          </c:cat>
          <c:val>
            <c:numRef>
              <c:f>'EN PROCESO DE EXTINCION DE DOMI'!$G$6:$G$18</c:f>
              <c:numCache>
                <c:formatCode>_(* #,##0.00_);_(* \(#,##0.00\);_(* "-"??_);_(@_)</c:formatCode>
                <c:ptCount val="13"/>
                <c:pt idx="0">
                  <c:v>2985</c:v>
                </c:pt>
                <c:pt idx="1">
                  <c:v>2765</c:v>
                </c:pt>
                <c:pt idx="2">
                  <c:v>2920</c:v>
                </c:pt>
                <c:pt idx="3">
                  <c:v>2940</c:v>
                </c:pt>
                <c:pt idx="4">
                  <c:v>2740</c:v>
                </c:pt>
                <c:pt idx="5">
                  <c:v>2950</c:v>
                </c:pt>
                <c:pt idx="6">
                  <c:v>3040</c:v>
                </c:pt>
                <c:pt idx="7">
                  <c:v>3290</c:v>
                </c:pt>
                <c:pt idx="8">
                  <c:v>3315</c:v>
                </c:pt>
                <c:pt idx="9">
                  <c:v>3180</c:v>
                </c:pt>
                <c:pt idx="10">
                  <c:v>3105</c:v>
                </c:pt>
                <c:pt idx="11">
                  <c:v>1900</c:v>
                </c:pt>
                <c:pt idx="12">
                  <c:v>2090</c:v>
                </c:pt>
              </c:numCache>
            </c:numRef>
          </c:val>
          <c:smooth val="0"/>
          <c:extLst>
            <c:ext xmlns:c16="http://schemas.microsoft.com/office/drawing/2014/chart" uri="{C3380CC4-5D6E-409C-BE32-E72D297353CC}">
              <c16:uniqueId val="{00000001-2199-46DB-9D27-2CE15963B684}"/>
            </c:ext>
          </c:extLst>
        </c:ser>
        <c:dLbls>
          <c:showLegendKey val="0"/>
          <c:showVal val="0"/>
          <c:showCatName val="0"/>
          <c:showSerName val="0"/>
          <c:showPercent val="0"/>
          <c:showBubbleSize val="0"/>
        </c:dLbls>
        <c:smooth val="0"/>
        <c:axId val="1372837872"/>
        <c:axId val="1372839840"/>
      </c:lineChart>
      <c:dateAx>
        <c:axId val="1372837872"/>
        <c:scaling>
          <c:orientation val="minMax"/>
        </c:scaling>
        <c:delete val="0"/>
        <c:axPos val="b"/>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1372839840"/>
        <c:crosses val="autoZero"/>
        <c:auto val="1"/>
        <c:lblOffset val="100"/>
        <c:baseTimeUnit val="months"/>
      </c:dateAx>
      <c:valAx>
        <c:axId val="1372839840"/>
        <c:scaling>
          <c:orientation val="minMax"/>
        </c:scaling>
        <c:delete val="0"/>
        <c:axPos val="l"/>
        <c:majorGridlines>
          <c:spPr>
            <a:ln w="9525" cap="flat" cmpd="sng" algn="ctr">
              <a:solidFill>
                <a:schemeClr val="lt1">
                  <a:lumMod val="95000"/>
                  <a:alpha val="10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CO"/>
          </a:p>
        </c:txPr>
        <c:crossAx val="1372837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C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COMPOSION</a:t>
            </a:r>
            <a:r>
              <a:rPr lang="en-US" baseline="0"/>
              <a:t> PORTAFOLIO </a:t>
            </a:r>
            <a:r>
              <a:rPr lang="en-US"/>
              <a:t>RECURSOS PROPIOS ABRIL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1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Hoja11!$C$88</c:f>
              <c:strCache>
                <c:ptCount val="1"/>
                <c:pt idx="0">
                  <c:v>RECURSOS PROPIOS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96F-405A-9C6A-3F4049973DDB}"/>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96F-405A-9C6A-3F4049973DDB}"/>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FEE87ED-12DF-48FE-8532-B3160530461A}" type="CATEGORYNAME">
                      <a:rPr lang="en-US"/>
                      <a:pPr>
                        <a:defRPr/>
                      </a:pPr>
                      <a:t>[NOMBRE DE CATEGORÍA]</a:t>
                    </a:fld>
                    <a:r>
                      <a:rPr lang="en-US" baseline="0"/>
                      <a:t>, </a:t>
                    </a:r>
                    <a:fld id="{0977B9E9-BE3C-4BC6-9D0E-3EB7C3640DB2}" type="VALUE">
                      <a:rPr lang="en-US" baseline="0"/>
                      <a:pPr>
                        <a:defRPr/>
                      </a:pPr>
                      <a:t>[VALOR]</a:t>
                    </a:fld>
                    <a:r>
                      <a:rPr lang="en-US" baseline="0"/>
                      <a:t>, 20,32%</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96F-405A-9C6A-3F4049973DDB}"/>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7094FC7-A557-4CC1-85DC-9C5B3451A696}" type="CATEGORYNAME">
                      <a:rPr lang="en-US"/>
                      <a:pPr>
                        <a:defRPr>
                          <a:solidFill>
                            <a:schemeClr val="accent1"/>
                          </a:solidFill>
                        </a:defRPr>
                      </a:pPr>
                      <a:t>[NOMBRE DE CATEGORÍA]</a:t>
                    </a:fld>
                    <a:r>
                      <a:rPr lang="en-US" baseline="0"/>
                      <a:t>, </a:t>
                    </a:r>
                    <a:fld id="{0AE8D33E-FA38-438D-BC31-025BE1D50735}" type="VALUE">
                      <a:rPr lang="en-US" baseline="0"/>
                      <a:pPr>
                        <a:defRPr>
                          <a:solidFill>
                            <a:schemeClr val="accent1"/>
                          </a:solidFill>
                        </a:defRPr>
                      </a:pPr>
                      <a:t>[VALOR]</a:t>
                    </a:fld>
                    <a:r>
                      <a:rPr lang="en-US" baseline="0"/>
                      <a:t>, 79,68%</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96F-405A-9C6A-3F4049973DDB}"/>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Hoja11!$B$89:$B$90</c:f>
              <c:strCache>
                <c:ptCount val="2"/>
                <c:pt idx="0">
                  <c:v>Bancos Nacionales</c:v>
                </c:pt>
                <c:pt idx="1">
                  <c:v>FIC</c:v>
                </c:pt>
              </c:strCache>
            </c:strRef>
          </c:cat>
          <c:val>
            <c:numRef>
              <c:f>Hoja11!$C$89:$C$90</c:f>
              <c:numCache>
                <c:formatCode>_(* #,##0.00_);_(* \(#,##0.00\);_(* "-"??_);_(@_)</c:formatCode>
                <c:ptCount val="2"/>
                <c:pt idx="0">
                  <c:v>1801</c:v>
                </c:pt>
                <c:pt idx="1">
                  <c:v>7062</c:v>
                </c:pt>
              </c:numCache>
            </c:numRef>
          </c:val>
          <c:extLst>
            <c:ext xmlns:c16="http://schemas.microsoft.com/office/drawing/2014/chart" uri="{C3380CC4-5D6E-409C-BE32-E72D297353CC}">
              <c16:uniqueId val="{00000004-796F-405A-9C6A-3F4049973DD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a:t>
            </a:r>
            <a:r>
              <a:rPr lang="en-US"/>
              <a:t>RECURSOS TERCEROS  ABRIL 2020</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Hoja11!$E$88</c:f>
              <c:strCache>
                <c:ptCount val="1"/>
                <c:pt idx="0">
                  <c:v>RECURSOS TERCEROS </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853-4E15-867C-7FDABB9AC91E}"/>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853-4E15-867C-7FDABB9AC91E}"/>
              </c:ext>
            </c:extLst>
          </c:dPt>
          <c:dLbls>
            <c:dLbl>
              <c:idx val="0"/>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590D437-BA9B-417E-A1AF-22AC881CA866}" type="CATEGORYNAME">
                      <a:rPr lang="en-US"/>
                      <a:pPr>
                        <a:defRPr/>
                      </a:pPr>
                      <a:t>[NOMBRE DE CATEGORÍA]</a:t>
                    </a:fld>
                    <a:r>
                      <a:rPr lang="en-US" baseline="0"/>
                      <a:t>, </a:t>
                    </a:r>
                    <a:fld id="{A5054AC5-3113-4DCE-94F7-27EDC20B9317}" type="VALUE">
                      <a:rPr lang="en-US" baseline="0"/>
                      <a:pPr>
                        <a:defRPr/>
                      </a:pPr>
                      <a:t>[VALOR]</a:t>
                    </a:fld>
                    <a:r>
                      <a:rPr lang="en-US" baseline="0"/>
                      <a:t>, 7,35%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853-4E15-867C-7FDABB9AC91E}"/>
                </c:ext>
              </c:extLst>
            </c:dLbl>
            <c:dLbl>
              <c:idx val="1"/>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35ADBB4E-16B3-40FB-AA02-A88145C2A525}" type="CATEGORYNAME">
                      <a:rPr lang="en-US"/>
                      <a:pPr>
                        <a:defRPr>
                          <a:solidFill>
                            <a:schemeClr val="accent1"/>
                          </a:solidFill>
                        </a:defRPr>
                      </a:pPr>
                      <a:t>[NOMBRE DE CATEGORÍA]</a:t>
                    </a:fld>
                    <a:r>
                      <a:rPr lang="en-US" baseline="0"/>
                      <a:t>, </a:t>
                    </a:r>
                    <a:fld id="{4914E843-0275-4D79-AA79-CBECAAAA344D}" type="VALUE">
                      <a:rPr lang="en-US" baseline="0"/>
                      <a:pPr>
                        <a:defRPr>
                          <a:solidFill>
                            <a:schemeClr val="accent1"/>
                          </a:solidFill>
                        </a:defRPr>
                      </a:pPr>
                      <a:t>[VALOR]</a:t>
                    </a:fld>
                    <a:r>
                      <a:rPr lang="en-US" baseline="0"/>
                      <a:t>, 92,65%</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853-4E15-867C-7FDABB9AC91E}"/>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Hoja11!$B$89:$B$90</c:f>
              <c:strCache>
                <c:ptCount val="2"/>
                <c:pt idx="0">
                  <c:v>Bancos Nacionales</c:v>
                </c:pt>
                <c:pt idx="1">
                  <c:v>FIC</c:v>
                </c:pt>
              </c:strCache>
            </c:strRef>
          </c:cat>
          <c:val>
            <c:numRef>
              <c:f>Hoja11!$E$89:$E$90</c:f>
              <c:numCache>
                <c:formatCode>_(* #,##0.00_);_(* \(#,##0.00\);_(* "-"??_);_(@_)</c:formatCode>
                <c:ptCount val="2"/>
                <c:pt idx="0">
                  <c:v>454</c:v>
                </c:pt>
                <c:pt idx="1">
                  <c:v>5720</c:v>
                </c:pt>
              </c:numCache>
            </c:numRef>
          </c:val>
          <c:extLst>
            <c:ext xmlns:c16="http://schemas.microsoft.com/office/drawing/2014/chart" uri="{C3380CC4-5D6E-409C-BE32-E72D297353CC}">
              <c16:uniqueId val="{00000004-1853-4E15-867C-7FDABB9AC91E}"/>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[Libro1]Hoja2!TablaDinámica1</c:name>
    <c:fmtId val="3"/>
  </c:pivotSource>
  <c:chart>
    <c:title>
      <c:tx>
        <c:rich>
          <a:bodyPr rot="0" spcFirstLastPara="1" vertOverflow="ellipsis" vert="horz" wrap="square" anchor="ctr" anchorCtr="1"/>
          <a:lstStyle/>
          <a:p>
            <a:pPr>
              <a:defRPr sz="1400" b="1" i="0" u="none" strike="noStrike" kern="1200" spc="0" baseline="0">
                <a:solidFill>
                  <a:schemeClr val="accent2">
                    <a:lumMod val="50000"/>
                  </a:schemeClr>
                </a:solidFill>
                <a:latin typeface="+mn-lt"/>
                <a:ea typeface="+mn-ea"/>
                <a:cs typeface="+mn-cs"/>
              </a:defRPr>
            </a:pPr>
            <a:r>
              <a:rPr lang="en-US" b="1" dirty="0">
                <a:solidFill>
                  <a:schemeClr val="accent2">
                    <a:lumMod val="50000"/>
                  </a:schemeClr>
                </a:solidFill>
              </a:rPr>
              <a:t>Ejecución Financiera EST</a:t>
            </a:r>
          </a:p>
        </c:rich>
      </c:tx>
      <c:layout>
        <c:manualLayout>
          <c:xMode val="edge"/>
          <c:yMode val="edge"/>
          <c:x val="0.6692442447169038"/>
          <c:y val="1.715803222432681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accent2">
                  <a:lumMod val="50000"/>
                </a:schemeClr>
              </a:solidFill>
              <a:latin typeface="+mn-lt"/>
              <a:ea typeface="+mn-ea"/>
              <a:cs typeface="+mn-cs"/>
            </a:defRPr>
          </a:pPr>
          <a:endParaRPr lang="es-C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Hoja2!$C$3</c:f>
              <c:strCache>
                <c:ptCount val="1"/>
                <c:pt idx="0">
                  <c:v>Total</c:v>
                </c:pt>
              </c:strCache>
            </c:strRef>
          </c:tx>
          <c:spPr>
            <a:solidFill>
              <a:schemeClr val="accent1"/>
            </a:solidFill>
            <a:ln>
              <a:noFill/>
            </a:ln>
            <a:effectLst/>
          </c:spPr>
          <c:invertIfNegative val="0"/>
          <c:cat>
            <c:multiLvlStrRef>
              <c:f>Hoja2!$A$4:$B$17</c:f>
              <c:multiLvlStrCache>
                <c:ptCount val="11"/>
                <c:lvl>
                  <c:pt idx="0">
                    <c:v>jun</c:v>
                  </c:pt>
                  <c:pt idx="1">
                    <c:v>jul</c:v>
                  </c:pt>
                  <c:pt idx="2">
                    <c:v>ago</c:v>
                  </c:pt>
                  <c:pt idx="3">
                    <c:v>sep</c:v>
                  </c:pt>
                  <c:pt idx="4">
                    <c:v>oct</c:v>
                  </c:pt>
                  <c:pt idx="5">
                    <c:v>nov</c:v>
                  </c:pt>
                  <c:pt idx="6">
                    <c:v>dic</c:v>
                  </c:pt>
                  <c:pt idx="7">
                    <c:v>ene</c:v>
                  </c:pt>
                  <c:pt idx="8">
                    <c:v>feb</c:v>
                  </c:pt>
                  <c:pt idx="9">
                    <c:v>mar</c:v>
                  </c:pt>
                  <c:pt idx="10">
                    <c:v>abr</c:v>
                  </c:pt>
                </c:lvl>
                <c:lvl>
                  <c:pt idx="0">
                    <c:v>2019</c:v>
                  </c:pt>
                  <c:pt idx="7">
                    <c:v>2020</c:v>
                  </c:pt>
                </c:lvl>
              </c:multiLvlStrCache>
            </c:multiLvlStrRef>
          </c:cat>
          <c:val>
            <c:numRef>
              <c:f>Hoja2!$C$4:$C$17</c:f>
              <c:numCache>
                <c:formatCode>_-"$"* #,##0_-;\-"$"* #,##0_-;_-"$"* "-"??_-;_-@_-</c:formatCode>
                <c:ptCount val="11"/>
                <c:pt idx="0">
                  <c:v>105851652</c:v>
                </c:pt>
                <c:pt idx="1">
                  <c:v>267638579</c:v>
                </c:pt>
                <c:pt idx="2">
                  <c:v>310542101</c:v>
                </c:pt>
                <c:pt idx="3">
                  <c:v>303761367.50999999</c:v>
                </c:pt>
                <c:pt idx="4">
                  <c:v>328768782</c:v>
                </c:pt>
                <c:pt idx="5">
                  <c:v>336267807</c:v>
                </c:pt>
                <c:pt idx="6">
                  <c:v>259769618</c:v>
                </c:pt>
                <c:pt idx="7">
                  <c:v>185356717</c:v>
                </c:pt>
                <c:pt idx="8">
                  <c:v>185597546</c:v>
                </c:pt>
                <c:pt idx="9">
                  <c:v>184355111</c:v>
                </c:pt>
                <c:pt idx="10">
                  <c:v>166633914</c:v>
                </c:pt>
              </c:numCache>
            </c:numRef>
          </c:val>
          <c:extLst>
            <c:ext xmlns:c16="http://schemas.microsoft.com/office/drawing/2014/chart" uri="{C3380CC4-5D6E-409C-BE32-E72D297353CC}">
              <c16:uniqueId val="{00000000-5CEE-4A6F-BEB2-8AD78EEE00AA}"/>
            </c:ext>
          </c:extLst>
        </c:ser>
        <c:dLbls>
          <c:showLegendKey val="0"/>
          <c:showVal val="0"/>
          <c:showCatName val="0"/>
          <c:showSerName val="0"/>
          <c:showPercent val="0"/>
          <c:showBubbleSize val="0"/>
        </c:dLbls>
        <c:gapWidth val="219"/>
        <c:overlap val="-27"/>
        <c:axId val="271518863"/>
        <c:axId val="440080591"/>
      </c:barChart>
      <c:catAx>
        <c:axId val="27151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accent2">
                    <a:lumMod val="50000"/>
                  </a:schemeClr>
                </a:solidFill>
                <a:latin typeface="+mn-lt"/>
                <a:ea typeface="+mn-ea"/>
                <a:cs typeface="+mn-cs"/>
              </a:defRPr>
            </a:pPr>
            <a:endParaRPr lang="es-CO"/>
          </a:p>
        </c:txPr>
        <c:crossAx val="440080591"/>
        <c:crosses val="autoZero"/>
        <c:auto val="1"/>
        <c:lblAlgn val="ctr"/>
        <c:lblOffset val="100"/>
        <c:noMultiLvlLbl val="0"/>
      </c:catAx>
      <c:valAx>
        <c:axId val="440080591"/>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s-CO"/>
          </a:p>
        </c:txPr>
        <c:crossAx val="271518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CB13E4-E3C2-4D21-965A-4375CB4AE2DB}"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s-CO"/>
        </a:p>
      </dgm:t>
    </dgm:pt>
    <dgm:pt modelId="{AA1D9845-0B34-4D17-B2E9-58A09A4BE817}">
      <dgm:prSet phldrT="[Texto]"/>
      <dgm:spPr/>
      <dgm:t>
        <a:bodyPr/>
        <a:lstStyle/>
        <a:p>
          <a:r>
            <a:rPr lang="es-CO" dirty="0"/>
            <a:t>Visitas a Sociedades</a:t>
          </a:r>
        </a:p>
      </dgm:t>
    </dgm:pt>
    <dgm:pt modelId="{8547F052-E801-4922-8184-87BFF381B638}" type="parTrans" cxnId="{5D09A8F1-40F4-4365-9099-67EBB5E728A6}">
      <dgm:prSet/>
      <dgm:spPr/>
      <dgm:t>
        <a:bodyPr/>
        <a:lstStyle/>
        <a:p>
          <a:endParaRPr lang="es-CO"/>
        </a:p>
      </dgm:t>
    </dgm:pt>
    <dgm:pt modelId="{F3F7714B-6923-42DC-B920-0B564314B669}" type="sibTrans" cxnId="{5D09A8F1-40F4-4365-9099-67EBB5E728A6}">
      <dgm:prSet/>
      <dgm:spPr/>
      <dgm:t>
        <a:bodyPr/>
        <a:lstStyle/>
        <a:p>
          <a:endParaRPr lang="es-CO"/>
        </a:p>
      </dgm:t>
    </dgm:pt>
    <dgm:pt modelId="{297B8CC2-6C6A-4B66-B110-01D52EE14303}">
      <dgm:prSet phldrT="[Texto]" custT="1"/>
      <dgm:spPr/>
      <dgm:t>
        <a:bodyPr/>
        <a:lstStyle/>
        <a:p>
          <a:pPr algn="ctr"/>
          <a:r>
            <a:rPr lang="es-CO" sz="1600" dirty="0"/>
            <a:t>Duración total : 12 meses</a:t>
          </a:r>
        </a:p>
      </dgm:t>
    </dgm:pt>
    <dgm:pt modelId="{A8451D23-2FFA-44E8-829F-AAE5FF0F397B}" type="parTrans" cxnId="{620265E8-450E-4387-BAFB-C69ECDF0CCE3}">
      <dgm:prSet/>
      <dgm:spPr/>
      <dgm:t>
        <a:bodyPr/>
        <a:lstStyle/>
        <a:p>
          <a:endParaRPr lang="es-CO"/>
        </a:p>
      </dgm:t>
    </dgm:pt>
    <dgm:pt modelId="{4A293894-6CAF-4CD2-A231-0E424FADA2E8}" type="sibTrans" cxnId="{620265E8-450E-4387-BAFB-C69ECDF0CCE3}">
      <dgm:prSet/>
      <dgm:spPr/>
      <dgm:t>
        <a:bodyPr/>
        <a:lstStyle/>
        <a:p>
          <a:endParaRPr lang="es-CO"/>
        </a:p>
      </dgm:t>
    </dgm:pt>
    <dgm:pt modelId="{E86648DB-3D5D-46A4-B5D1-36008F1DBAEB}">
      <dgm:prSet phldrT="[Texto]"/>
      <dgm:spPr/>
      <dgm:t>
        <a:bodyPr/>
        <a:lstStyle/>
        <a:p>
          <a:r>
            <a:rPr lang="es-CO" dirty="0"/>
            <a:t>Objetivos Estratégicos</a:t>
          </a:r>
        </a:p>
      </dgm:t>
    </dgm:pt>
    <dgm:pt modelId="{1BD49C2C-50F8-4EEE-B8E6-1B4F7076AE84}" type="parTrans" cxnId="{DCF17258-C02C-4352-90E7-11570805EF89}">
      <dgm:prSet/>
      <dgm:spPr/>
      <dgm:t>
        <a:bodyPr/>
        <a:lstStyle/>
        <a:p>
          <a:endParaRPr lang="es-CO"/>
        </a:p>
      </dgm:t>
    </dgm:pt>
    <dgm:pt modelId="{733B4B2A-F3DD-4E27-A2AB-0303A9B02E05}" type="sibTrans" cxnId="{DCF17258-C02C-4352-90E7-11570805EF89}">
      <dgm:prSet/>
      <dgm:spPr/>
      <dgm:t>
        <a:bodyPr/>
        <a:lstStyle/>
        <a:p>
          <a:endParaRPr lang="es-CO"/>
        </a:p>
      </dgm:t>
    </dgm:pt>
    <dgm:pt modelId="{03193559-3CE1-41C3-A25B-F97BA7451158}">
      <dgm:prSet phldrT="[Texto]" custT="1"/>
      <dgm:spPr/>
      <dgm:t>
        <a:bodyPr/>
        <a:lstStyle/>
        <a:p>
          <a:pPr algn="just"/>
          <a:r>
            <a:rPr lang="es-CO" sz="1400" dirty="0"/>
            <a:t>Generar modelos de administración estables y atractivos al mercado.</a:t>
          </a:r>
        </a:p>
      </dgm:t>
    </dgm:pt>
    <dgm:pt modelId="{ED911BAB-CFA9-43D4-8B36-08C4E44644A3}" type="parTrans" cxnId="{416F11FC-A90B-4244-B736-C8FE31351097}">
      <dgm:prSet/>
      <dgm:spPr/>
      <dgm:t>
        <a:bodyPr/>
        <a:lstStyle/>
        <a:p>
          <a:endParaRPr lang="es-CO"/>
        </a:p>
      </dgm:t>
    </dgm:pt>
    <dgm:pt modelId="{916467C1-5131-4DAF-9EDE-D05A0A251F62}" type="sibTrans" cxnId="{416F11FC-A90B-4244-B736-C8FE31351097}">
      <dgm:prSet/>
      <dgm:spPr/>
      <dgm:t>
        <a:bodyPr/>
        <a:lstStyle/>
        <a:p>
          <a:endParaRPr lang="es-CO"/>
        </a:p>
      </dgm:t>
    </dgm:pt>
    <dgm:pt modelId="{E23C063A-7A99-444C-A484-C676D67E5052}">
      <dgm:prSet phldrT="[Texto]" custT="1"/>
      <dgm:spPr/>
      <dgm:t>
        <a:bodyPr/>
        <a:lstStyle/>
        <a:p>
          <a:pPr algn="just"/>
          <a:r>
            <a:rPr lang="es-CO" sz="1400" dirty="0"/>
            <a:t>Establecer y controlar de manera transparente la eficiencia, eficacia, y efectividad de la administración buscando la tercerización de los procesos.</a:t>
          </a:r>
        </a:p>
      </dgm:t>
    </dgm:pt>
    <dgm:pt modelId="{F6D3BDED-3941-472B-875D-3D5E28B5B012}" type="parTrans" cxnId="{85EB7591-03C8-47E6-805E-229CEECDAE5F}">
      <dgm:prSet/>
      <dgm:spPr/>
      <dgm:t>
        <a:bodyPr/>
        <a:lstStyle/>
        <a:p>
          <a:endParaRPr lang="es-CO"/>
        </a:p>
      </dgm:t>
    </dgm:pt>
    <dgm:pt modelId="{113CAB7D-AD67-482D-A819-6B391C36D574}" type="sibTrans" cxnId="{85EB7591-03C8-47E6-805E-229CEECDAE5F}">
      <dgm:prSet/>
      <dgm:spPr/>
      <dgm:t>
        <a:bodyPr/>
        <a:lstStyle/>
        <a:p>
          <a:endParaRPr lang="es-CO"/>
        </a:p>
      </dgm:t>
    </dgm:pt>
    <dgm:pt modelId="{605A8421-F99D-453C-AF16-D5EAEB2812EE}">
      <dgm:prSet phldrT="[Texto]"/>
      <dgm:spPr/>
      <dgm:t>
        <a:bodyPr/>
        <a:lstStyle/>
        <a:p>
          <a:r>
            <a:rPr lang="es-CO" dirty="0"/>
            <a:t>Entregas Regionales</a:t>
          </a:r>
        </a:p>
      </dgm:t>
    </dgm:pt>
    <dgm:pt modelId="{92023513-431A-4613-8028-D8731B32C17A}" type="parTrans" cxnId="{ECF27624-19DA-4603-B6DB-8E6A3DDEED03}">
      <dgm:prSet/>
      <dgm:spPr/>
      <dgm:t>
        <a:bodyPr/>
        <a:lstStyle/>
        <a:p>
          <a:endParaRPr lang="es-CO"/>
        </a:p>
      </dgm:t>
    </dgm:pt>
    <dgm:pt modelId="{2A9C9068-13E8-40CB-A025-88EA41A28C70}" type="sibTrans" cxnId="{ECF27624-19DA-4603-B6DB-8E6A3DDEED03}">
      <dgm:prSet/>
      <dgm:spPr/>
      <dgm:t>
        <a:bodyPr/>
        <a:lstStyle/>
        <a:p>
          <a:endParaRPr lang="es-CO"/>
        </a:p>
      </dgm:t>
    </dgm:pt>
    <dgm:pt modelId="{98E7F1E8-A71C-4663-8828-59DBD491DCDD}">
      <dgm:prSet phldrT="[Texto]" custT="1"/>
      <dgm:spPr/>
      <dgm:t>
        <a:bodyPr/>
        <a:lstStyle/>
        <a:p>
          <a:pPr algn="l"/>
          <a:r>
            <a:rPr lang="es-CO" sz="1600" dirty="0"/>
            <a:t>Duración: 6 meses</a:t>
          </a:r>
        </a:p>
      </dgm:t>
    </dgm:pt>
    <dgm:pt modelId="{632C2778-9E76-4994-AE40-DFBC8C9747F2}" type="parTrans" cxnId="{ECA0D77A-1373-4D2D-B7CC-5B6D440F9B56}">
      <dgm:prSet/>
      <dgm:spPr/>
      <dgm:t>
        <a:bodyPr/>
        <a:lstStyle/>
        <a:p>
          <a:endParaRPr lang="es-CO"/>
        </a:p>
      </dgm:t>
    </dgm:pt>
    <dgm:pt modelId="{1623E1A3-E64C-4F46-AE3E-706B3E6BB3CF}" type="sibTrans" cxnId="{ECA0D77A-1373-4D2D-B7CC-5B6D440F9B56}">
      <dgm:prSet/>
      <dgm:spPr/>
      <dgm:t>
        <a:bodyPr/>
        <a:lstStyle/>
        <a:p>
          <a:endParaRPr lang="es-CO"/>
        </a:p>
      </dgm:t>
    </dgm:pt>
    <dgm:pt modelId="{C48D4C29-87F1-4E7D-BD10-45689CEBC71B}">
      <dgm:prSet phldrT="[Texto]" custT="1"/>
      <dgm:spPr/>
      <dgm:t>
        <a:bodyPr/>
        <a:lstStyle/>
        <a:p>
          <a:pPr algn="l"/>
          <a:r>
            <a:rPr lang="es-CO" sz="1600" dirty="0"/>
            <a:t>Personas requeridas:25</a:t>
          </a:r>
          <a:endParaRPr lang="es-CO" sz="1200" dirty="0"/>
        </a:p>
      </dgm:t>
    </dgm:pt>
    <dgm:pt modelId="{7C9F34CD-4B48-479D-A7BB-BEF763DAE30E}" type="parTrans" cxnId="{1ABEB0E1-69E0-47AB-8A43-A63003B2D797}">
      <dgm:prSet/>
      <dgm:spPr/>
      <dgm:t>
        <a:bodyPr/>
        <a:lstStyle/>
        <a:p>
          <a:endParaRPr lang="es-CO"/>
        </a:p>
      </dgm:t>
    </dgm:pt>
    <dgm:pt modelId="{2738AB19-FD44-44D4-8D23-0601DF3B53E3}" type="sibTrans" cxnId="{1ABEB0E1-69E0-47AB-8A43-A63003B2D797}">
      <dgm:prSet/>
      <dgm:spPr/>
      <dgm:t>
        <a:bodyPr/>
        <a:lstStyle/>
        <a:p>
          <a:endParaRPr lang="es-CO"/>
        </a:p>
      </dgm:t>
    </dgm:pt>
    <dgm:pt modelId="{23339A88-0850-4308-87E6-D38440AE657F}">
      <dgm:prSet custT="1"/>
      <dgm:spPr/>
      <dgm:t>
        <a:bodyPr/>
        <a:lstStyle/>
        <a:p>
          <a:pPr algn="ctr"/>
          <a:r>
            <a:rPr lang="es-CO" sz="1600" dirty="0"/>
            <a:t>$ 324,141,924 </a:t>
          </a:r>
        </a:p>
      </dgm:t>
    </dgm:pt>
    <dgm:pt modelId="{4E7AD9C0-A851-4010-9238-879945EF86B8}" type="parTrans" cxnId="{7F961773-BE84-474C-BF17-51D329F470F8}">
      <dgm:prSet/>
      <dgm:spPr/>
      <dgm:t>
        <a:bodyPr/>
        <a:lstStyle/>
        <a:p>
          <a:endParaRPr lang="es-CO"/>
        </a:p>
      </dgm:t>
    </dgm:pt>
    <dgm:pt modelId="{1D036783-CBD6-4664-A3B2-BF4BBB0CBB46}" type="sibTrans" cxnId="{7F961773-BE84-474C-BF17-51D329F470F8}">
      <dgm:prSet/>
      <dgm:spPr/>
      <dgm:t>
        <a:bodyPr/>
        <a:lstStyle/>
        <a:p>
          <a:endParaRPr lang="es-CO"/>
        </a:p>
      </dgm:t>
    </dgm:pt>
    <dgm:pt modelId="{58A9C226-FAC1-43D8-926A-B9394F8CE74A}">
      <dgm:prSet custT="1"/>
      <dgm:spPr/>
      <dgm:t>
        <a:bodyPr/>
        <a:lstStyle/>
        <a:p>
          <a:pPr algn="l"/>
          <a:r>
            <a:rPr lang="es-CO" sz="1600" dirty="0"/>
            <a:t>Personas requeridas:17</a:t>
          </a:r>
          <a:endParaRPr lang="es-CO" sz="1200" dirty="0"/>
        </a:p>
      </dgm:t>
    </dgm:pt>
    <dgm:pt modelId="{34400BE4-B5F3-4228-9C9D-9DE8355CE58D}" type="parTrans" cxnId="{0E955222-0DC2-4F57-8D51-0C26E8D72E27}">
      <dgm:prSet/>
      <dgm:spPr/>
      <dgm:t>
        <a:bodyPr/>
        <a:lstStyle/>
        <a:p>
          <a:endParaRPr lang="es-CO"/>
        </a:p>
      </dgm:t>
    </dgm:pt>
    <dgm:pt modelId="{56BA3CB2-F8C2-4073-B1F1-CFFE46AB6309}" type="sibTrans" cxnId="{0E955222-0DC2-4F57-8D51-0C26E8D72E27}">
      <dgm:prSet/>
      <dgm:spPr/>
      <dgm:t>
        <a:bodyPr/>
        <a:lstStyle/>
        <a:p>
          <a:endParaRPr lang="es-CO"/>
        </a:p>
      </dgm:t>
    </dgm:pt>
    <dgm:pt modelId="{260E5E1C-7543-4274-9D53-21C8DE6AE697}">
      <dgm:prSet phldrT="[Texto]" custT="1"/>
      <dgm:spPr/>
      <dgm:t>
        <a:bodyPr/>
        <a:lstStyle/>
        <a:p>
          <a:pPr algn="just"/>
          <a:endParaRPr lang="es-CO" sz="1400" dirty="0"/>
        </a:p>
      </dgm:t>
    </dgm:pt>
    <dgm:pt modelId="{B31E8669-E162-4A55-900B-E8A7FACD7077}" type="parTrans" cxnId="{3E410D65-783C-4A45-9CA0-8044F7966A97}">
      <dgm:prSet/>
      <dgm:spPr/>
      <dgm:t>
        <a:bodyPr/>
        <a:lstStyle/>
        <a:p>
          <a:endParaRPr lang="es-CO"/>
        </a:p>
      </dgm:t>
    </dgm:pt>
    <dgm:pt modelId="{4816014B-1A9A-4A2F-BFD1-DE83B9E3817E}" type="sibTrans" cxnId="{3E410D65-783C-4A45-9CA0-8044F7966A97}">
      <dgm:prSet/>
      <dgm:spPr/>
      <dgm:t>
        <a:bodyPr/>
        <a:lstStyle/>
        <a:p>
          <a:endParaRPr lang="es-CO"/>
        </a:p>
      </dgm:t>
    </dgm:pt>
    <dgm:pt modelId="{FE37EC7C-F632-49CE-8707-8EA19FFE572F}">
      <dgm:prSet phldrT="[Texto]" custT="1"/>
      <dgm:spPr/>
      <dgm:t>
        <a:bodyPr/>
        <a:lstStyle/>
        <a:p>
          <a:pPr algn="l"/>
          <a:endParaRPr lang="es-CO" sz="1600" dirty="0"/>
        </a:p>
      </dgm:t>
    </dgm:pt>
    <dgm:pt modelId="{2786B657-6A18-482E-B0B2-62BED90590E9}" type="parTrans" cxnId="{2205E7CA-FE00-4C55-A0BC-52C57A5A8A9F}">
      <dgm:prSet/>
      <dgm:spPr/>
      <dgm:t>
        <a:bodyPr/>
        <a:lstStyle/>
        <a:p>
          <a:endParaRPr lang="es-CO"/>
        </a:p>
      </dgm:t>
    </dgm:pt>
    <dgm:pt modelId="{0F05A946-AC05-4A20-B6BB-493C1CBE0E9D}" type="sibTrans" cxnId="{2205E7CA-FE00-4C55-A0BC-52C57A5A8A9F}">
      <dgm:prSet/>
      <dgm:spPr/>
      <dgm:t>
        <a:bodyPr/>
        <a:lstStyle/>
        <a:p>
          <a:endParaRPr lang="es-CO"/>
        </a:p>
      </dgm:t>
    </dgm:pt>
    <dgm:pt modelId="{11837841-8085-4760-A9E2-3A3138CF38A6}">
      <dgm:prSet phldrT="[Texto]" custT="1"/>
      <dgm:spPr/>
      <dgm:t>
        <a:bodyPr/>
        <a:lstStyle/>
        <a:p>
          <a:pPr algn="ctr"/>
          <a:r>
            <a:rPr lang="es-CO" sz="1600" dirty="0"/>
            <a:t>$ 524,784,175</a:t>
          </a:r>
        </a:p>
      </dgm:t>
    </dgm:pt>
    <dgm:pt modelId="{FD2500F3-5E44-4453-A195-DFBBECE8492B}" type="parTrans" cxnId="{DB8AE9C8-AB06-4EB9-8BE7-09FC1CAC1830}">
      <dgm:prSet/>
      <dgm:spPr/>
      <dgm:t>
        <a:bodyPr/>
        <a:lstStyle/>
        <a:p>
          <a:endParaRPr lang="es-CO"/>
        </a:p>
      </dgm:t>
    </dgm:pt>
    <dgm:pt modelId="{F8A53E04-BAED-4891-BCA1-29BC5F648148}" type="sibTrans" cxnId="{DB8AE9C8-AB06-4EB9-8BE7-09FC1CAC1830}">
      <dgm:prSet/>
      <dgm:spPr/>
      <dgm:t>
        <a:bodyPr/>
        <a:lstStyle/>
        <a:p>
          <a:endParaRPr lang="es-CO"/>
        </a:p>
      </dgm:t>
    </dgm:pt>
    <dgm:pt modelId="{5F46F5FF-080F-41B0-B419-BB81096845F2}">
      <dgm:prSet phldrT="[Texto]" custT="1"/>
      <dgm:spPr/>
      <dgm:t>
        <a:bodyPr/>
        <a:lstStyle/>
        <a:p>
          <a:pPr algn="ctr"/>
          <a:endParaRPr lang="es-CO" sz="1600" dirty="0"/>
        </a:p>
      </dgm:t>
    </dgm:pt>
    <dgm:pt modelId="{95B762EF-F030-48FB-B499-721CECEE1786}" type="parTrans" cxnId="{CC717C69-EBC8-42C2-905B-1C2C59DF54B4}">
      <dgm:prSet/>
      <dgm:spPr/>
      <dgm:t>
        <a:bodyPr/>
        <a:lstStyle/>
        <a:p>
          <a:endParaRPr lang="es-CO"/>
        </a:p>
      </dgm:t>
    </dgm:pt>
    <dgm:pt modelId="{0A762E95-256C-4A63-9D86-7EF83B9E369D}" type="sibTrans" cxnId="{CC717C69-EBC8-42C2-905B-1C2C59DF54B4}">
      <dgm:prSet/>
      <dgm:spPr/>
      <dgm:t>
        <a:bodyPr/>
        <a:lstStyle/>
        <a:p>
          <a:endParaRPr lang="es-CO"/>
        </a:p>
      </dgm:t>
    </dgm:pt>
    <dgm:pt modelId="{040A401E-FB10-4939-B0C6-BB21AB5BBD61}">
      <dgm:prSet phldrT="[Texto]" custT="1"/>
      <dgm:spPr/>
      <dgm:t>
        <a:bodyPr/>
        <a:lstStyle/>
        <a:p>
          <a:pPr algn="l"/>
          <a:endParaRPr lang="es-CO" sz="1200" dirty="0"/>
        </a:p>
      </dgm:t>
    </dgm:pt>
    <dgm:pt modelId="{D16ECE24-BBD6-43A3-B7DD-159F1ED4D186}" type="parTrans" cxnId="{4C77EF01-7E30-446C-88B9-2B60F6E63F9B}">
      <dgm:prSet/>
      <dgm:spPr/>
      <dgm:t>
        <a:bodyPr/>
        <a:lstStyle/>
        <a:p>
          <a:endParaRPr lang="es-CO"/>
        </a:p>
      </dgm:t>
    </dgm:pt>
    <dgm:pt modelId="{2540A78E-ED3E-4790-96BB-09AE28F2A2ED}" type="sibTrans" cxnId="{4C77EF01-7E30-446C-88B9-2B60F6E63F9B}">
      <dgm:prSet/>
      <dgm:spPr/>
      <dgm:t>
        <a:bodyPr/>
        <a:lstStyle/>
        <a:p>
          <a:endParaRPr lang="es-CO"/>
        </a:p>
      </dgm:t>
    </dgm:pt>
    <dgm:pt modelId="{0A3A001C-DFC4-40FF-A2C3-3ACEC5A0F711}">
      <dgm:prSet phldrT="[Texto]" custT="1"/>
      <dgm:spPr/>
      <dgm:t>
        <a:bodyPr/>
        <a:lstStyle/>
        <a:p>
          <a:pPr algn="l"/>
          <a:endParaRPr lang="es-CO" sz="1200" dirty="0"/>
        </a:p>
      </dgm:t>
    </dgm:pt>
    <dgm:pt modelId="{1B565305-6A70-4919-B1DC-B45768524391}" type="parTrans" cxnId="{B14B9285-F7D0-46D8-9623-8D94F62E4CDB}">
      <dgm:prSet/>
      <dgm:spPr/>
      <dgm:t>
        <a:bodyPr/>
        <a:lstStyle/>
        <a:p>
          <a:endParaRPr lang="es-CO"/>
        </a:p>
      </dgm:t>
    </dgm:pt>
    <dgm:pt modelId="{D98751C7-8459-406D-81FB-761EFEF4141D}" type="sibTrans" cxnId="{B14B9285-F7D0-46D8-9623-8D94F62E4CDB}">
      <dgm:prSet/>
      <dgm:spPr/>
      <dgm:t>
        <a:bodyPr/>
        <a:lstStyle/>
        <a:p>
          <a:endParaRPr lang="es-CO"/>
        </a:p>
      </dgm:t>
    </dgm:pt>
    <dgm:pt modelId="{11B55A65-BE84-4C27-9081-91B0FB799540}">
      <dgm:prSet phldrT="[Texto]" custT="1"/>
      <dgm:spPr/>
      <dgm:t>
        <a:bodyPr/>
        <a:lstStyle/>
        <a:p>
          <a:pPr algn="l"/>
          <a:endParaRPr lang="es-CO" sz="1200" dirty="0"/>
        </a:p>
      </dgm:t>
    </dgm:pt>
    <dgm:pt modelId="{6F7D667E-449C-4914-87F5-40612AC7F28E}" type="parTrans" cxnId="{52AED88E-9A4F-413F-97E2-5642D591243C}">
      <dgm:prSet/>
      <dgm:spPr/>
      <dgm:t>
        <a:bodyPr/>
        <a:lstStyle/>
        <a:p>
          <a:endParaRPr lang="es-CO"/>
        </a:p>
      </dgm:t>
    </dgm:pt>
    <dgm:pt modelId="{96D551AF-ABCE-466F-BEE1-92F32935BC45}" type="sibTrans" cxnId="{52AED88E-9A4F-413F-97E2-5642D591243C}">
      <dgm:prSet/>
      <dgm:spPr/>
      <dgm:t>
        <a:bodyPr/>
        <a:lstStyle/>
        <a:p>
          <a:endParaRPr lang="es-CO"/>
        </a:p>
      </dgm:t>
    </dgm:pt>
    <dgm:pt modelId="{5E6DCBA8-6B51-4F4F-A343-852CCE01BDC6}">
      <dgm:prSet phldrT="[Texto]" custT="1"/>
      <dgm:spPr/>
      <dgm:t>
        <a:bodyPr/>
        <a:lstStyle/>
        <a:p>
          <a:pPr algn="l"/>
          <a:endParaRPr lang="es-CO" sz="1200" dirty="0"/>
        </a:p>
      </dgm:t>
    </dgm:pt>
    <dgm:pt modelId="{2EA5E6BA-762A-4401-8605-E4DD840E19A5}" type="parTrans" cxnId="{D5DFF064-0B48-4B2A-9CAD-459585452135}">
      <dgm:prSet/>
      <dgm:spPr/>
      <dgm:t>
        <a:bodyPr/>
        <a:lstStyle/>
        <a:p>
          <a:endParaRPr lang="es-CO"/>
        </a:p>
      </dgm:t>
    </dgm:pt>
    <dgm:pt modelId="{EAD6E650-AEC4-457A-AE46-FB3F5125C655}" type="sibTrans" cxnId="{D5DFF064-0B48-4B2A-9CAD-459585452135}">
      <dgm:prSet/>
      <dgm:spPr/>
      <dgm:t>
        <a:bodyPr/>
        <a:lstStyle/>
        <a:p>
          <a:endParaRPr lang="es-CO"/>
        </a:p>
      </dgm:t>
    </dgm:pt>
    <dgm:pt modelId="{74FEA6EC-BEC7-4B5C-8D0B-FE2DD9C077E6}">
      <dgm:prSet phldrT="[Texto]" custT="1"/>
      <dgm:spPr/>
      <dgm:t>
        <a:bodyPr/>
        <a:lstStyle/>
        <a:p>
          <a:pPr algn="ctr"/>
          <a:r>
            <a:rPr lang="es-CO" sz="1600" dirty="0"/>
            <a:t>$ 771,432,718</a:t>
          </a:r>
        </a:p>
      </dgm:t>
    </dgm:pt>
    <dgm:pt modelId="{AA3082A8-B175-4298-BBBA-5A86CC333417}" type="parTrans" cxnId="{7E2A04E4-18F6-40E8-A506-A7D7B8AABB73}">
      <dgm:prSet/>
      <dgm:spPr/>
      <dgm:t>
        <a:bodyPr/>
        <a:lstStyle/>
        <a:p>
          <a:endParaRPr lang="es-CO"/>
        </a:p>
      </dgm:t>
    </dgm:pt>
    <dgm:pt modelId="{8D529FAA-DD49-4A7C-A73D-195EB0AC5D86}" type="sibTrans" cxnId="{7E2A04E4-18F6-40E8-A506-A7D7B8AABB73}">
      <dgm:prSet/>
      <dgm:spPr/>
      <dgm:t>
        <a:bodyPr/>
        <a:lstStyle/>
        <a:p>
          <a:endParaRPr lang="es-CO"/>
        </a:p>
      </dgm:t>
    </dgm:pt>
    <dgm:pt modelId="{D88EAF57-3F9D-464B-B2D4-EB795D54EA3F}">
      <dgm:prSet phldrT="[Texto]" custT="1"/>
      <dgm:spPr/>
      <dgm:t>
        <a:bodyPr/>
        <a:lstStyle/>
        <a:p>
          <a:pPr algn="ctr"/>
          <a:endParaRPr lang="es-CO" sz="1600" dirty="0"/>
        </a:p>
      </dgm:t>
    </dgm:pt>
    <dgm:pt modelId="{0EFAFD41-4AFB-49EF-8ACD-7A17C4BD6062}" type="parTrans" cxnId="{05CDC0A9-EEA2-4890-8911-80DA67B19876}">
      <dgm:prSet/>
      <dgm:spPr/>
      <dgm:t>
        <a:bodyPr/>
        <a:lstStyle/>
        <a:p>
          <a:endParaRPr lang="es-CO"/>
        </a:p>
      </dgm:t>
    </dgm:pt>
    <dgm:pt modelId="{AE216521-7356-4740-9B16-8982754F7161}" type="sibTrans" cxnId="{05CDC0A9-EEA2-4890-8911-80DA67B19876}">
      <dgm:prSet/>
      <dgm:spPr/>
      <dgm:t>
        <a:bodyPr/>
        <a:lstStyle/>
        <a:p>
          <a:endParaRPr lang="es-CO"/>
        </a:p>
      </dgm:t>
    </dgm:pt>
    <dgm:pt modelId="{4D25B528-C9AE-4F54-957A-CCC2C2628F98}">
      <dgm:prSet custT="1"/>
      <dgm:spPr/>
      <dgm:t>
        <a:bodyPr/>
        <a:lstStyle/>
        <a:p>
          <a:pPr algn="l"/>
          <a:endParaRPr lang="es-CO" sz="1200" dirty="0"/>
        </a:p>
      </dgm:t>
    </dgm:pt>
    <dgm:pt modelId="{985CDD67-12EB-4CFA-AC01-BC47C1AEF217}" type="parTrans" cxnId="{7ACBAE4A-C02B-471A-8476-04660CD26A34}">
      <dgm:prSet/>
      <dgm:spPr/>
      <dgm:t>
        <a:bodyPr/>
        <a:lstStyle/>
        <a:p>
          <a:endParaRPr lang="es-CO"/>
        </a:p>
      </dgm:t>
    </dgm:pt>
    <dgm:pt modelId="{ED73E034-DAEB-4147-B3D6-D2B7E538243D}" type="sibTrans" cxnId="{7ACBAE4A-C02B-471A-8476-04660CD26A34}">
      <dgm:prSet/>
      <dgm:spPr/>
      <dgm:t>
        <a:bodyPr/>
        <a:lstStyle/>
        <a:p>
          <a:endParaRPr lang="es-CO"/>
        </a:p>
      </dgm:t>
    </dgm:pt>
    <dgm:pt modelId="{DD5603FD-1419-42CA-A819-BBB25A45C81B}">
      <dgm:prSet custT="1"/>
      <dgm:spPr/>
      <dgm:t>
        <a:bodyPr/>
        <a:lstStyle/>
        <a:p>
          <a:pPr algn="l"/>
          <a:endParaRPr lang="es-CO" sz="1200" dirty="0"/>
        </a:p>
      </dgm:t>
    </dgm:pt>
    <dgm:pt modelId="{10887440-E98D-4DB6-A06C-C1456CAC902E}" type="parTrans" cxnId="{2D04C4B1-1F91-4D2A-BF6C-5B07D913A81E}">
      <dgm:prSet/>
      <dgm:spPr/>
      <dgm:t>
        <a:bodyPr/>
        <a:lstStyle/>
        <a:p>
          <a:endParaRPr lang="es-CO"/>
        </a:p>
      </dgm:t>
    </dgm:pt>
    <dgm:pt modelId="{B982CE21-BB5A-4299-8924-508AC6ADB5FE}" type="sibTrans" cxnId="{2D04C4B1-1F91-4D2A-BF6C-5B07D913A81E}">
      <dgm:prSet/>
      <dgm:spPr/>
      <dgm:t>
        <a:bodyPr/>
        <a:lstStyle/>
        <a:p>
          <a:endParaRPr lang="es-CO"/>
        </a:p>
      </dgm:t>
    </dgm:pt>
    <dgm:pt modelId="{2FBF5483-A9F4-4AB0-8E25-94A7548F67BB}">
      <dgm:prSet custT="1"/>
      <dgm:spPr/>
      <dgm:t>
        <a:bodyPr/>
        <a:lstStyle/>
        <a:p>
          <a:pPr algn="l"/>
          <a:endParaRPr lang="es-CO" sz="1200" dirty="0"/>
        </a:p>
      </dgm:t>
    </dgm:pt>
    <dgm:pt modelId="{57575212-2731-4A8A-80F5-DFE119BE1623}" type="parTrans" cxnId="{D49E0979-66E6-4C7A-B53C-A8EDC00D2BA2}">
      <dgm:prSet/>
      <dgm:spPr/>
      <dgm:t>
        <a:bodyPr/>
        <a:lstStyle/>
        <a:p>
          <a:endParaRPr lang="es-CO"/>
        </a:p>
      </dgm:t>
    </dgm:pt>
    <dgm:pt modelId="{065D1E24-F852-4AE2-8E26-6384946271F8}" type="sibTrans" cxnId="{D49E0979-66E6-4C7A-B53C-A8EDC00D2BA2}">
      <dgm:prSet/>
      <dgm:spPr/>
      <dgm:t>
        <a:bodyPr/>
        <a:lstStyle/>
        <a:p>
          <a:endParaRPr lang="es-CO"/>
        </a:p>
      </dgm:t>
    </dgm:pt>
    <dgm:pt modelId="{A7A62148-14FA-41D0-9DBE-D01EC4F4B9AA}">
      <dgm:prSet custT="1"/>
      <dgm:spPr/>
      <dgm:t>
        <a:bodyPr/>
        <a:lstStyle/>
        <a:p>
          <a:pPr algn="l"/>
          <a:endParaRPr lang="es-CO" sz="1200" dirty="0"/>
        </a:p>
      </dgm:t>
    </dgm:pt>
    <dgm:pt modelId="{604282C8-2C99-4E8F-8851-7862CD6AAE14}" type="parTrans" cxnId="{816BF772-61C2-4CE1-B162-1D6A8F8DE873}">
      <dgm:prSet/>
      <dgm:spPr/>
      <dgm:t>
        <a:bodyPr/>
        <a:lstStyle/>
        <a:p>
          <a:endParaRPr lang="es-CO"/>
        </a:p>
      </dgm:t>
    </dgm:pt>
    <dgm:pt modelId="{EFDD1409-C1FA-4D95-AE9E-0BEF48C97780}" type="sibTrans" cxnId="{816BF772-61C2-4CE1-B162-1D6A8F8DE873}">
      <dgm:prSet/>
      <dgm:spPr/>
      <dgm:t>
        <a:bodyPr/>
        <a:lstStyle/>
        <a:p>
          <a:endParaRPr lang="es-CO"/>
        </a:p>
      </dgm:t>
    </dgm:pt>
    <dgm:pt modelId="{AC0F8BB6-8C2F-49AB-A3B3-D4C7CF7B20A4}">
      <dgm:prSet custT="1"/>
      <dgm:spPr/>
      <dgm:t>
        <a:bodyPr/>
        <a:lstStyle/>
        <a:p>
          <a:pPr algn="l"/>
          <a:endParaRPr lang="es-CO" sz="1200" dirty="0"/>
        </a:p>
      </dgm:t>
    </dgm:pt>
    <dgm:pt modelId="{44A3EFD4-F5EE-466B-94D3-260BB41B32CA}" type="parTrans" cxnId="{90258054-B2AA-4842-8F1E-10D0140F99C5}">
      <dgm:prSet/>
      <dgm:spPr/>
      <dgm:t>
        <a:bodyPr/>
        <a:lstStyle/>
        <a:p>
          <a:endParaRPr lang="es-CO"/>
        </a:p>
      </dgm:t>
    </dgm:pt>
    <dgm:pt modelId="{8E5B2D39-78F2-4928-98E1-2D38A24574C7}" type="sibTrans" cxnId="{90258054-B2AA-4842-8F1E-10D0140F99C5}">
      <dgm:prSet/>
      <dgm:spPr/>
      <dgm:t>
        <a:bodyPr/>
        <a:lstStyle/>
        <a:p>
          <a:endParaRPr lang="es-CO"/>
        </a:p>
      </dgm:t>
    </dgm:pt>
    <dgm:pt modelId="{8CC94666-1CDA-45A3-A393-BF392A7A2241}" type="pres">
      <dgm:prSet presAssocID="{D9CB13E4-E3C2-4D21-965A-4375CB4AE2DB}" presName="Name0" presStyleCnt="0">
        <dgm:presLayoutVars>
          <dgm:dir/>
          <dgm:animLvl val="lvl"/>
          <dgm:resizeHandles val="exact"/>
        </dgm:presLayoutVars>
      </dgm:prSet>
      <dgm:spPr/>
    </dgm:pt>
    <dgm:pt modelId="{FB553A42-BBA6-4E35-B4F0-CE5224537832}" type="pres">
      <dgm:prSet presAssocID="{D9CB13E4-E3C2-4D21-965A-4375CB4AE2DB}" presName="tSp" presStyleCnt="0"/>
      <dgm:spPr/>
    </dgm:pt>
    <dgm:pt modelId="{3DC59C84-77A9-46BE-892F-0063866EB17E}" type="pres">
      <dgm:prSet presAssocID="{D9CB13E4-E3C2-4D21-965A-4375CB4AE2DB}" presName="bSp" presStyleCnt="0"/>
      <dgm:spPr/>
    </dgm:pt>
    <dgm:pt modelId="{C46D2A47-F5E7-4F73-99E8-213D7A780C28}" type="pres">
      <dgm:prSet presAssocID="{D9CB13E4-E3C2-4D21-965A-4375CB4AE2DB}" presName="process" presStyleCnt="0"/>
      <dgm:spPr/>
    </dgm:pt>
    <dgm:pt modelId="{8A608D10-8466-458B-8FEC-C79016619957}" type="pres">
      <dgm:prSet presAssocID="{AA1D9845-0B34-4D17-B2E9-58A09A4BE817}" presName="composite1" presStyleCnt="0"/>
      <dgm:spPr/>
    </dgm:pt>
    <dgm:pt modelId="{642DCAED-7AEE-40FC-933A-DFE4E9533E4F}" type="pres">
      <dgm:prSet presAssocID="{AA1D9845-0B34-4D17-B2E9-58A09A4BE817}" presName="dummyNode1" presStyleLbl="node1" presStyleIdx="0" presStyleCnt="3"/>
      <dgm:spPr/>
    </dgm:pt>
    <dgm:pt modelId="{8A6A69D3-BD20-447B-9E55-FE53FA8CC30C}" type="pres">
      <dgm:prSet presAssocID="{AA1D9845-0B34-4D17-B2E9-58A09A4BE817}" presName="childNode1" presStyleLbl="bgAcc1" presStyleIdx="0" presStyleCnt="3" custScaleX="130753" custScaleY="175925" custLinFactNeighborX="-20" custLinFactNeighborY="-21584">
        <dgm:presLayoutVars>
          <dgm:bulletEnabled val="1"/>
        </dgm:presLayoutVars>
      </dgm:prSet>
      <dgm:spPr/>
    </dgm:pt>
    <dgm:pt modelId="{A59330BC-9668-4B0C-ACBE-5FCE53B14294}" type="pres">
      <dgm:prSet presAssocID="{AA1D9845-0B34-4D17-B2E9-58A09A4BE817}" presName="childNode1tx" presStyleLbl="bgAcc1" presStyleIdx="0" presStyleCnt="3">
        <dgm:presLayoutVars>
          <dgm:bulletEnabled val="1"/>
        </dgm:presLayoutVars>
      </dgm:prSet>
      <dgm:spPr/>
    </dgm:pt>
    <dgm:pt modelId="{BC6F96B9-4C59-4A4D-9F42-9F01304D55C1}" type="pres">
      <dgm:prSet presAssocID="{AA1D9845-0B34-4D17-B2E9-58A09A4BE817}" presName="parentNode1" presStyleLbl="node1" presStyleIdx="0" presStyleCnt="3" custScaleY="76540" custLinFactNeighborX="-17736" custLinFactNeighborY="3158">
        <dgm:presLayoutVars>
          <dgm:chMax val="1"/>
          <dgm:bulletEnabled val="1"/>
        </dgm:presLayoutVars>
      </dgm:prSet>
      <dgm:spPr/>
    </dgm:pt>
    <dgm:pt modelId="{6FB4B6F3-725C-497F-AAFD-6FF5E0AEA692}" type="pres">
      <dgm:prSet presAssocID="{AA1D9845-0B34-4D17-B2E9-58A09A4BE817}" presName="connSite1" presStyleCnt="0"/>
      <dgm:spPr/>
    </dgm:pt>
    <dgm:pt modelId="{BCCEB251-BE81-4257-98C6-11D1021C561E}" type="pres">
      <dgm:prSet presAssocID="{F3F7714B-6923-42DC-B920-0B564314B669}" presName="Name9" presStyleLbl="sibTrans2D1" presStyleIdx="0" presStyleCnt="2"/>
      <dgm:spPr/>
    </dgm:pt>
    <dgm:pt modelId="{BDA8BC3D-0059-4051-8BE1-7F389FD439EB}" type="pres">
      <dgm:prSet presAssocID="{E86648DB-3D5D-46A4-B5D1-36008F1DBAEB}" presName="composite2" presStyleCnt="0"/>
      <dgm:spPr/>
    </dgm:pt>
    <dgm:pt modelId="{3395C447-6E12-47B5-A219-FD7BB93EA933}" type="pres">
      <dgm:prSet presAssocID="{E86648DB-3D5D-46A4-B5D1-36008F1DBAEB}" presName="dummyNode2" presStyleLbl="node1" presStyleIdx="0" presStyleCnt="3"/>
      <dgm:spPr/>
    </dgm:pt>
    <dgm:pt modelId="{045F55FC-FD0D-43F1-B917-E7E20F934C9D}" type="pres">
      <dgm:prSet presAssocID="{E86648DB-3D5D-46A4-B5D1-36008F1DBAEB}" presName="childNode2" presStyleLbl="bgAcc1" presStyleIdx="1" presStyleCnt="3" custScaleX="137051" custScaleY="154048" custLinFactNeighborX="3321" custLinFactNeighborY="29927">
        <dgm:presLayoutVars>
          <dgm:bulletEnabled val="1"/>
        </dgm:presLayoutVars>
      </dgm:prSet>
      <dgm:spPr/>
    </dgm:pt>
    <dgm:pt modelId="{A89AF430-69D8-4968-9AD6-351B9A649FFF}" type="pres">
      <dgm:prSet presAssocID="{E86648DB-3D5D-46A4-B5D1-36008F1DBAEB}" presName="childNode2tx" presStyleLbl="bgAcc1" presStyleIdx="1" presStyleCnt="3">
        <dgm:presLayoutVars>
          <dgm:bulletEnabled val="1"/>
        </dgm:presLayoutVars>
      </dgm:prSet>
      <dgm:spPr/>
    </dgm:pt>
    <dgm:pt modelId="{CA17DB5B-5A2F-4E32-9E9C-0F2F674219C7}" type="pres">
      <dgm:prSet presAssocID="{E86648DB-3D5D-46A4-B5D1-36008F1DBAEB}" presName="parentNode2" presStyleLbl="node1" presStyleIdx="1" presStyleCnt="3">
        <dgm:presLayoutVars>
          <dgm:chMax val="0"/>
          <dgm:bulletEnabled val="1"/>
        </dgm:presLayoutVars>
      </dgm:prSet>
      <dgm:spPr/>
    </dgm:pt>
    <dgm:pt modelId="{B5467172-1CE1-431C-9F74-F6714F0B6D62}" type="pres">
      <dgm:prSet presAssocID="{E86648DB-3D5D-46A4-B5D1-36008F1DBAEB}" presName="connSite2" presStyleCnt="0"/>
      <dgm:spPr/>
    </dgm:pt>
    <dgm:pt modelId="{B9EA7B7B-5773-4B5D-869A-3F3A18C3EC79}" type="pres">
      <dgm:prSet presAssocID="{733B4B2A-F3DD-4E27-A2AB-0303A9B02E05}" presName="Name18" presStyleLbl="sibTrans2D1" presStyleIdx="1" presStyleCnt="2"/>
      <dgm:spPr/>
    </dgm:pt>
    <dgm:pt modelId="{83407691-0C35-4F9F-943F-47EA99ADFB49}" type="pres">
      <dgm:prSet presAssocID="{605A8421-F99D-453C-AF16-D5EAEB2812EE}" presName="composite1" presStyleCnt="0"/>
      <dgm:spPr/>
    </dgm:pt>
    <dgm:pt modelId="{81DE392A-F0F6-4601-9D10-FF9043F2BDF4}" type="pres">
      <dgm:prSet presAssocID="{605A8421-F99D-453C-AF16-D5EAEB2812EE}" presName="dummyNode1" presStyleLbl="node1" presStyleIdx="1" presStyleCnt="3"/>
      <dgm:spPr/>
    </dgm:pt>
    <dgm:pt modelId="{6F87F38D-0F98-404F-AC75-A2C2D845EFA4}" type="pres">
      <dgm:prSet presAssocID="{605A8421-F99D-453C-AF16-D5EAEB2812EE}" presName="childNode1" presStyleLbl="bgAcc1" presStyleIdx="2" presStyleCnt="3" custScaleX="122010" custScaleY="126037" custLinFactNeighborX="63" custLinFactNeighborY="-8734">
        <dgm:presLayoutVars>
          <dgm:bulletEnabled val="1"/>
        </dgm:presLayoutVars>
      </dgm:prSet>
      <dgm:spPr/>
    </dgm:pt>
    <dgm:pt modelId="{F0DF80CF-29C4-4168-A416-24D579744208}" type="pres">
      <dgm:prSet presAssocID="{605A8421-F99D-453C-AF16-D5EAEB2812EE}" presName="childNode1tx" presStyleLbl="bgAcc1" presStyleIdx="2" presStyleCnt="3">
        <dgm:presLayoutVars>
          <dgm:bulletEnabled val="1"/>
        </dgm:presLayoutVars>
      </dgm:prSet>
      <dgm:spPr/>
    </dgm:pt>
    <dgm:pt modelId="{702DBEAF-845F-4241-871E-D4BD9E0AE5F6}" type="pres">
      <dgm:prSet presAssocID="{605A8421-F99D-453C-AF16-D5EAEB2812EE}" presName="parentNode1" presStyleLbl="node1" presStyleIdx="2" presStyleCnt="3" custScaleY="67808">
        <dgm:presLayoutVars>
          <dgm:chMax val="1"/>
          <dgm:bulletEnabled val="1"/>
        </dgm:presLayoutVars>
      </dgm:prSet>
      <dgm:spPr/>
    </dgm:pt>
    <dgm:pt modelId="{47ABEF8D-82DF-4E1E-AA29-272F7DAF8A43}" type="pres">
      <dgm:prSet presAssocID="{605A8421-F99D-453C-AF16-D5EAEB2812EE}" presName="connSite1" presStyleCnt="0"/>
      <dgm:spPr/>
    </dgm:pt>
  </dgm:ptLst>
  <dgm:cxnLst>
    <dgm:cxn modelId="{D7D8A001-510B-4E58-A6C4-F5EE0D427BDB}" type="presOf" srcId="{C48D4C29-87F1-4E7D-BD10-45689CEBC71B}" destId="{8A6A69D3-BD20-447B-9E55-FE53FA8CC30C}" srcOrd="0" destOrd="9" presId="urn:microsoft.com/office/officeart/2005/8/layout/hProcess4"/>
    <dgm:cxn modelId="{4C77EF01-7E30-446C-88B9-2B60F6E63F9B}" srcId="{AA1D9845-0B34-4D17-B2E9-58A09A4BE817}" destId="{040A401E-FB10-4939-B0C6-BB21AB5BBD61}" srcOrd="4" destOrd="0" parTransId="{D16ECE24-BBD6-43A3-B7DD-159F1ED4D186}" sibTransId="{2540A78E-ED3E-4790-96BB-09AE28F2A2ED}"/>
    <dgm:cxn modelId="{EC050B08-7A62-4798-B145-33A1971025C4}" type="presOf" srcId="{605A8421-F99D-453C-AF16-D5EAEB2812EE}" destId="{702DBEAF-845F-4241-871E-D4BD9E0AE5F6}" srcOrd="0" destOrd="0" presId="urn:microsoft.com/office/officeart/2005/8/layout/hProcess4"/>
    <dgm:cxn modelId="{3EFF7709-7390-4E8A-8A1F-940BDC74E2E2}" type="presOf" srcId="{E86648DB-3D5D-46A4-B5D1-36008F1DBAEB}" destId="{CA17DB5B-5A2F-4E32-9E9C-0F2F674219C7}" srcOrd="0" destOrd="0" presId="urn:microsoft.com/office/officeart/2005/8/layout/hProcess4"/>
    <dgm:cxn modelId="{35AECD0A-8E9E-42E7-8456-619E2DE5D6A3}" type="presOf" srcId="{D9CB13E4-E3C2-4D21-965A-4375CB4AE2DB}" destId="{8CC94666-1CDA-45A3-A393-BF392A7A2241}" srcOrd="0" destOrd="0" presId="urn:microsoft.com/office/officeart/2005/8/layout/hProcess4"/>
    <dgm:cxn modelId="{63ED8F0D-603F-4B09-BC66-AAF09FC93B9F}" type="presOf" srcId="{FE37EC7C-F632-49CE-8707-8EA19FFE572F}" destId="{A59330BC-9668-4B0C-ACBE-5FCE53B14294}" srcOrd="1" destOrd="1" presId="urn:microsoft.com/office/officeart/2005/8/layout/hProcess4"/>
    <dgm:cxn modelId="{C133030F-CDDE-419D-B81E-091927E3317D}" type="presOf" srcId="{5E6DCBA8-6B51-4F4F-A343-852CCE01BDC6}" destId="{8A6A69D3-BD20-447B-9E55-FE53FA8CC30C}" srcOrd="0" destOrd="7" presId="urn:microsoft.com/office/officeart/2005/8/layout/hProcess4"/>
    <dgm:cxn modelId="{C9BAA01A-9C20-4606-8DCB-D1BEE86FEA6D}" type="presOf" srcId="{4D25B528-C9AE-4F54-957A-CCC2C2628F98}" destId="{F0DF80CF-29C4-4168-A416-24D579744208}" srcOrd="1" destOrd="5" presId="urn:microsoft.com/office/officeart/2005/8/layout/hProcess4"/>
    <dgm:cxn modelId="{0E955222-0DC2-4F57-8D51-0C26E8D72E27}" srcId="{605A8421-F99D-453C-AF16-D5EAEB2812EE}" destId="{58A9C226-FAC1-43D8-926A-B9394F8CE74A}" srcOrd="7" destOrd="0" parTransId="{34400BE4-B5F3-4228-9C9D-9DE8355CE58D}" sibTransId="{56BA3CB2-F8C2-4073-B1F1-CFFE46AB6309}"/>
    <dgm:cxn modelId="{8C8C3824-36FD-409A-ABBA-1A3DE7FD90C5}" type="presOf" srcId="{11B55A65-BE84-4C27-9081-91B0FB799540}" destId="{8A6A69D3-BD20-447B-9E55-FE53FA8CC30C}" srcOrd="0" destOrd="6" presId="urn:microsoft.com/office/officeart/2005/8/layout/hProcess4"/>
    <dgm:cxn modelId="{ECF27624-19DA-4603-B6DB-8E6A3DDEED03}" srcId="{D9CB13E4-E3C2-4D21-965A-4375CB4AE2DB}" destId="{605A8421-F99D-453C-AF16-D5EAEB2812EE}" srcOrd="2" destOrd="0" parTransId="{92023513-431A-4613-8028-D8731B32C17A}" sibTransId="{2A9C9068-13E8-40CB-A025-88EA41A28C70}"/>
    <dgm:cxn modelId="{76EFB026-7B7B-4507-8BFB-7A67D2F11A59}" type="presOf" srcId="{74FEA6EC-BEC7-4B5C-8D0B-FE2DD9C077E6}" destId="{A59330BC-9668-4B0C-ACBE-5FCE53B14294}" srcOrd="1" destOrd="8" presId="urn:microsoft.com/office/officeart/2005/8/layout/hProcess4"/>
    <dgm:cxn modelId="{81FF2B27-F9CB-4894-9719-6AD68C48AF8E}" type="presOf" srcId="{FE37EC7C-F632-49CE-8707-8EA19FFE572F}" destId="{8A6A69D3-BD20-447B-9E55-FE53FA8CC30C}" srcOrd="0" destOrd="1" presId="urn:microsoft.com/office/officeart/2005/8/layout/hProcess4"/>
    <dgm:cxn modelId="{B2EF6527-9625-4914-918F-AE5ABD4E4516}" type="presOf" srcId="{260E5E1C-7543-4274-9D53-21C8DE6AE697}" destId="{A89AF430-69D8-4968-9AD6-351B9A649FFF}" srcOrd="1" destOrd="1" presId="urn:microsoft.com/office/officeart/2005/8/layout/hProcess4"/>
    <dgm:cxn modelId="{AE62022F-75B2-4E79-9D82-335CE873EE1A}" type="presOf" srcId="{D88EAF57-3F9D-464B-B2D4-EB795D54EA3F}" destId="{6F87F38D-0F98-404F-AC75-A2C2D845EFA4}" srcOrd="0" destOrd="1" presId="urn:microsoft.com/office/officeart/2005/8/layout/hProcess4"/>
    <dgm:cxn modelId="{5FBE412F-4B33-4AA9-99E9-39763C13F6B3}" type="presOf" srcId="{AC0F8BB6-8C2F-49AB-A3B3-D4C7CF7B20A4}" destId="{F0DF80CF-29C4-4168-A416-24D579744208}" srcOrd="1" destOrd="6" presId="urn:microsoft.com/office/officeart/2005/8/layout/hProcess4"/>
    <dgm:cxn modelId="{0BBBB22F-AF12-45A4-B245-CAA943DC2AC1}" type="presOf" srcId="{A7A62148-14FA-41D0-9DBE-D01EC4F4B9AA}" destId="{6F87F38D-0F98-404F-AC75-A2C2D845EFA4}" srcOrd="0" destOrd="4" presId="urn:microsoft.com/office/officeart/2005/8/layout/hProcess4"/>
    <dgm:cxn modelId="{83B4C02F-CA63-4726-ADA5-54B0A8FEA568}" type="presOf" srcId="{D88EAF57-3F9D-464B-B2D4-EB795D54EA3F}" destId="{F0DF80CF-29C4-4168-A416-24D579744208}" srcOrd="1" destOrd="1" presId="urn:microsoft.com/office/officeart/2005/8/layout/hProcess4"/>
    <dgm:cxn modelId="{C757D830-FC28-47A9-B2CC-FDA96C9B2113}" type="presOf" srcId="{11837841-8085-4760-A9E2-3A3138CF38A6}" destId="{8A6A69D3-BD20-447B-9E55-FE53FA8CC30C}" srcOrd="0" destOrd="3" presId="urn:microsoft.com/office/officeart/2005/8/layout/hProcess4"/>
    <dgm:cxn modelId="{72B3D634-D20B-4AB5-902E-AC5A6616524A}" type="presOf" srcId="{040A401E-FB10-4939-B0C6-BB21AB5BBD61}" destId="{A59330BC-9668-4B0C-ACBE-5FCE53B14294}" srcOrd="1" destOrd="4" presId="urn:microsoft.com/office/officeart/2005/8/layout/hProcess4"/>
    <dgm:cxn modelId="{42D33936-5264-4E98-A73D-A14558C8B583}" type="presOf" srcId="{733B4B2A-F3DD-4E27-A2AB-0303A9B02E05}" destId="{B9EA7B7B-5773-4B5D-869A-3F3A18C3EC79}" srcOrd="0" destOrd="0" presId="urn:microsoft.com/office/officeart/2005/8/layout/hProcess4"/>
    <dgm:cxn modelId="{07C2575D-1EF1-4249-898F-78142A95CB54}" type="presOf" srcId="{98E7F1E8-A71C-4663-8828-59DBD491DCDD}" destId="{6F87F38D-0F98-404F-AC75-A2C2D845EFA4}" srcOrd="0" destOrd="0" presId="urn:microsoft.com/office/officeart/2005/8/layout/hProcess4"/>
    <dgm:cxn modelId="{F3BBA35D-B035-4F2B-9C63-38DF4E2DBCC2}" type="presOf" srcId="{AA1D9845-0B34-4D17-B2E9-58A09A4BE817}" destId="{BC6F96B9-4C59-4A4D-9F42-9F01304D55C1}" srcOrd="0" destOrd="0" presId="urn:microsoft.com/office/officeart/2005/8/layout/hProcess4"/>
    <dgm:cxn modelId="{5D6E305F-F318-471E-9D59-CAB1E5BA2362}" type="presOf" srcId="{03193559-3CE1-41C3-A25B-F97BA7451158}" destId="{045F55FC-FD0D-43F1-B917-E7E20F934C9D}" srcOrd="0" destOrd="0" presId="urn:microsoft.com/office/officeart/2005/8/layout/hProcess4"/>
    <dgm:cxn modelId="{7033BE61-BE0B-4C8E-941A-C64859652453}" type="presOf" srcId="{0A3A001C-DFC4-40FF-A2C3-3ACEC5A0F711}" destId="{8A6A69D3-BD20-447B-9E55-FE53FA8CC30C}" srcOrd="0" destOrd="5" presId="urn:microsoft.com/office/officeart/2005/8/layout/hProcess4"/>
    <dgm:cxn modelId="{E4D24F62-C597-4DB7-9A53-0FEB139F4755}" type="presOf" srcId="{A7A62148-14FA-41D0-9DBE-D01EC4F4B9AA}" destId="{F0DF80CF-29C4-4168-A416-24D579744208}" srcOrd="1" destOrd="4" presId="urn:microsoft.com/office/officeart/2005/8/layout/hProcess4"/>
    <dgm:cxn modelId="{8DE5A662-BBB9-45EC-AB93-B300949B4A04}" type="presOf" srcId="{58A9C226-FAC1-43D8-926A-B9394F8CE74A}" destId="{F0DF80CF-29C4-4168-A416-24D579744208}" srcOrd="1" destOrd="7" presId="urn:microsoft.com/office/officeart/2005/8/layout/hProcess4"/>
    <dgm:cxn modelId="{D5DFF064-0B48-4B2A-9CAD-459585452135}" srcId="{AA1D9845-0B34-4D17-B2E9-58A09A4BE817}" destId="{5E6DCBA8-6B51-4F4F-A343-852CCE01BDC6}" srcOrd="7" destOrd="0" parTransId="{2EA5E6BA-762A-4401-8605-E4DD840E19A5}" sibTransId="{EAD6E650-AEC4-457A-AE46-FB3F5125C655}"/>
    <dgm:cxn modelId="{3E410D65-783C-4A45-9CA0-8044F7966A97}" srcId="{E86648DB-3D5D-46A4-B5D1-36008F1DBAEB}" destId="{260E5E1C-7543-4274-9D53-21C8DE6AE697}" srcOrd="1" destOrd="0" parTransId="{B31E8669-E162-4A55-900B-E8A7FACD7077}" sibTransId="{4816014B-1A9A-4A2F-BFD1-DE83B9E3817E}"/>
    <dgm:cxn modelId="{27477A69-963A-4059-80DB-CC4A63202B84}" type="presOf" srcId="{23339A88-0850-4308-87E6-D38440AE657F}" destId="{F0DF80CF-29C4-4168-A416-24D579744208}" srcOrd="1" destOrd="2" presId="urn:microsoft.com/office/officeart/2005/8/layout/hProcess4"/>
    <dgm:cxn modelId="{CC717C69-EBC8-42C2-905B-1C2C59DF54B4}" srcId="{AA1D9845-0B34-4D17-B2E9-58A09A4BE817}" destId="{5F46F5FF-080F-41B0-B419-BB81096845F2}" srcOrd="2" destOrd="0" parTransId="{95B762EF-F030-48FB-B499-721CECEE1786}" sibTransId="{0A762E95-256C-4A63-9D86-7EF83B9E369D}"/>
    <dgm:cxn modelId="{7ACBAE4A-C02B-471A-8476-04660CD26A34}" srcId="{605A8421-F99D-453C-AF16-D5EAEB2812EE}" destId="{4D25B528-C9AE-4F54-957A-CCC2C2628F98}" srcOrd="5" destOrd="0" parTransId="{985CDD67-12EB-4CFA-AC01-BC47C1AEF217}" sibTransId="{ED73E034-DAEB-4147-B3D6-D2B7E538243D}"/>
    <dgm:cxn modelId="{55F3E54A-EA37-4E5D-AF2B-028621179B53}" type="presOf" srcId="{5E6DCBA8-6B51-4F4F-A343-852CCE01BDC6}" destId="{A59330BC-9668-4B0C-ACBE-5FCE53B14294}" srcOrd="1" destOrd="7" presId="urn:microsoft.com/office/officeart/2005/8/layout/hProcess4"/>
    <dgm:cxn modelId="{F9F8CA6D-883D-45B0-9F15-79D8429A4C23}" type="presOf" srcId="{11837841-8085-4760-A9E2-3A3138CF38A6}" destId="{A59330BC-9668-4B0C-ACBE-5FCE53B14294}" srcOrd="1" destOrd="3" presId="urn:microsoft.com/office/officeart/2005/8/layout/hProcess4"/>
    <dgm:cxn modelId="{7F98DD6D-BD5A-457B-82F9-B4061DE384FC}" type="presOf" srcId="{98E7F1E8-A71C-4663-8828-59DBD491DCDD}" destId="{F0DF80CF-29C4-4168-A416-24D579744208}" srcOrd="1" destOrd="0" presId="urn:microsoft.com/office/officeart/2005/8/layout/hProcess4"/>
    <dgm:cxn modelId="{67ABAD4F-D511-4490-9850-18BC97C32198}" type="presOf" srcId="{23339A88-0850-4308-87E6-D38440AE657F}" destId="{6F87F38D-0F98-404F-AC75-A2C2D845EFA4}" srcOrd="0" destOrd="2" presId="urn:microsoft.com/office/officeart/2005/8/layout/hProcess4"/>
    <dgm:cxn modelId="{5ED7F851-ECB0-4B35-A807-EBB6C0E00E68}" type="presOf" srcId="{58A9C226-FAC1-43D8-926A-B9394F8CE74A}" destId="{6F87F38D-0F98-404F-AC75-A2C2D845EFA4}" srcOrd="0" destOrd="7" presId="urn:microsoft.com/office/officeart/2005/8/layout/hProcess4"/>
    <dgm:cxn modelId="{816BF772-61C2-4CE1-B162-1D6A8F8DE873}" srcId="{605A8421-F99D-453C-AF16-D5EAEB2812EE}" destId="{A7A62148-14FA-41D0-9DBE-D01EC4F4B9AA}" srcOrd="4" destOrd="0" parTransId="{604282C8-2C99-4E8F-8851-7862CD6AAE14}" sibTransId="{EFDD1409-C1FA-4D95-AE9E-0BEF48C97780}"/>
    <dgm:cxn modelId="{7F961773-BE84-474C-BF17-51D329F470F8}" srcId="{605A8421-F99D-453C-AF16-D5EAEB2812EE}" destId="{23339A88-0850-4308-87E6-D38440AE657F}" srcOrd="2" destOrd="0" parTransId="{4E7AD9C0-A851-4010-9238-879945EF86B8}" sibTransId="{1D036783-CBD6-4664-A3B2-BF4BBB0CBB46}"/>
    <dgm:cxn modelId="{05474473-A4F2-4DF3-87A6-37C8D788D7A9}" type="presOf" srcId="{5F46F5FF-080F-41B0-B419-BB81096845F2}" destId="{A59330BC-9668-4B0C-ACBE-5FCE53B14294}" srcOrd="1" destOrd="2" presId="urn:microsoft.com/office/officeart/2005/8/layout/hProcess4"/>
    <dgm:cxn modelId="{90258054-B2AA-4842-8F1E-10D0140F99C5}" srcId="{605A8421-F99D-453C-AF16-D5EAEB2812EE}" destId="{AC0F8BB6-8C2F-49AB-A3B3-D4C7CF7B20A4}" srcOrd="6" destOrd="0" parTransId="{44A3EFD4-F5EE-466B-94D3-260BB41B32CA}" sibTransId="{8E5B2D39-78F2-4928-98E1-2D38A24574C7}"/>
    <dgm:cxn modelId="{1C3BF054-626E-4257-AE68-883E40719137}" type="presOf" srcId="{11B55A65-BE84-4C27-9081-91B0FB799540}" destId="{A59330BC-9668-4B0C-ACBE-5FCE53B14294}" srcOrd="1" destOrd="6" presId="urn:microsoft.com/office/officeart/2005/8/layout/hProcess4"/>
    <dgm:cxn modelId="{DCF17258-C02C-4352-90E7-11570805EF89}" srcId="{D9CB13E4-E3C2-4D21-965A-4375CB4AE2DB}" destId="{E86648DB-3D5D-46A4-B5D1-36008F1DBAEB}" srcOrd="1" destOrd="0" parTransId="{1BD49C2C-50F8-4EEE-B8E6-1B4F7076AE84}" sibTransId="{733B4B2A-F3DD-4E27-A2AB-0303A9B02E05}"/>
    <dgm:cxn modelId="{D49E0979-66E6-4C7A-B53C-A8EDC00D2BA2}" srcId="{605A8421-F99D-453C-AF16-D5EAEB2812EE}" destId="{2FBF5483-A9F4-4AB0-8E25-94A7548F67BB}" srcOrd="3" destOrd="0" parTransId="{57575212-2731-4A8A-80F5-DFE119BE1623}" sibTransId="{065D1E24-F852-4AE2-8E26-6384946271F8}"/>
    <dgm:cxn modelId="{ECA0D77A-1373-4D2D-B7CC-5B6D440F9B56}" srcId="{605A8421-F99D-453C-AF16-D5EAEB2812EE}" destId="{98E7F1E8-A71C-4663-8828-59DBD491DCDD}" srcOrd="0" destOrd="0" parTransId="{632C2778-9E76-4994-AE40-DFBC8C9747F2}" sibTransId="{1623E1A3-E64C-4F46-AE3E-706B3E6BB3CF}"/>
    <dgm:cxn modelId="{B44A4F7C-5FEA-466C-8806-7804AC48BDE0}" type="presOf" srcId="{5F46F5FF-080F-41B0-B419-BB81096845F2}" destId="{8A6A69D3-BD20-447B-9E55-FE53FA8CC30C}" srcOrd="0" destOrd="2" presId="urn:microsoft.com/office/officeart/2005/8/layout/hProcess4"/>
    <dgm:cxn modelId="{12219B80-6F65-40FD-BAA4-03622CC3E948}" type="presOf" srcId="{0A3A001C-DFC4-40FF-A2C3-3ACEC5A0F711}" destId="{A59330BC-9668-4B0C-ACBE-5FCE53B14294}" srcOrd="1" destOrd="5" presId="urn:microsoft.com/office/officeart/2005/8/layout/hProcess4"/>
    <dgm:cxn modelId="{B14B9285-F7D0-46D8-9623-8D94F62E4CDB}" srcId="{AA1D9845-0B34-4D17-B2E9-58A09A4BE817}" destId="{0A3A001C-DFC4-40FF-A2C3-3ACEC5A0F711}" srcOrd="5" destOrd="0" parTransId="{1B565305-6A70-4919-B1DC-B45768524391}" sibTransId="{D98751C7-8459-406D-81FB-761EFEF4141D}"/>
    <dgm:cxn modelId="{D1415087-A0D2-47D0-8602-E62C0D7198E4}" type="presOf" srcId="{E23C063A-7A99-444C-A484-C676D67E5052}" destId="{045F55FC-FD0D-43F1-B917-E7E20F934C9D}" srcOrd="0" destOrd="2" presId="urn:microsoft.com/office/officeart/2005/8/layout/hProcess4"/>
    <dgm:cxn modelId="{52AED88E-9A4F-413F-97E2-5642D591243C}" srcId="{AA1D9845-0B34-4D17-B2E9-58A09A4BE817}" destId="{11B55A65-BE84-4C27-9081-91B0FB799540}" srcOrd="6" destOrd="0" parTransId="{6F7D667E-449C-4914-87F5-40612AC7F28E}" sibTransId="{96D551AF-ABCE-466F-BEE1-92F32935BC45}"/>
    <dgm:cxn modelId="{85EB7591-03C8-47E6-805E-229CEECDAE5F}" srcId="{E86648DB-3D5D-46A4-B5D1-36008F1DBAEB}" destId="{E23C063A-7A99-444C-A484-C676D67E5052}" srcOrd="2" destOrd="0" parTransId="{F6D3BDED-3941-472B-875D-3D5E28B5B012}" sibTransId="{113CAB7D-AD67-482D-A819-6B391C36D574}"/>
    <dgm:cxn modelId="{7952239A-5740-457A-A5E9-DFDE9EEA7C6B}" type="presOf" srcId="{260E5E1C-7543-4274-9D53-21C8DE6AE697}" destId="{045F55FC-FD0D-43F1-B917-E7E20F934C9D}" srcOrd="0" destOrd="1" presId="urn:microsoft.com/office/officeart/2005/8/layout/hProcess4"/>
    <dgm:cxn modelId="{05CDC0A9-EEA2-4890-8911-80DA67B19876}" srcId="{605A8421-F99D-453C-AF16-D5EAEB2812EE}" destId="{D88EAF57-3F9D-464B-B2D4-EB795D54EA3F}" srcOrd="1" destOrd="0" parTransId="{0EFAFD41-4AFB-49EF-8ACD-7A17C4BD6062}" sibTransId="{AE216521-7356-4740-9B16-8982754F7161}"/>
    <dgm:cxn modelId="{AA3C03AB-036E-4DAD-A23C-0E5E17A37944}" type="presOf" srcId="{F3F7714B-6923-42DC-B920-0B564314B669}" destId="{BCCEB251-BE81-4257-98C6-11D1021C561E}" srcOrd="0" destOrd="0" presId="urn:microsoft.com/office/officeart/2005/8/layout/hProcess4"/>
    <dgm:cxn modelId="{4C28AFAD-DE83-439E-A8AE-7FB7C73F79EB}" type="presOf" srcId="{2FBF5483-A9F4-4AB0-8E25-94A7548F67BB}" destId="{F0DF80CF-29C4-4168-A416-24D579744208}" srcOrd="1" destOrd="3" presId="urn:microsoft.com/office/officeart/2005/8/layout/hProcess4"/>
    <dgm:cxn modelId="{2D04C4B1-1F91-4D2A-BF6C-5B07D913A81E}" srcId="{605A8421-F99D-453C-AF16-D5EAEB2812EE}" destId="{DD5603FD-1419-42CA-A819-BBB25A45C81B}" srcOrd="8" destOrd="0" parTransId="{10887440-E98D-4DB6-A06C-C1456CAC902E}" sibTransId="{B982CE21-BB5A-4299-8924-508AC6ADB5FE}"/>
    <dgm:cxn modelId="{16F79FB4-0E34-41AB-9F5C-A54EAB9CD4BE}" type="presOf" srcId="{040A401E-FB10-4939-B0C6-BB21AB5BBD61}" destId="{8A6A69D3-BD20-447B-9E55-FE53FA8CC30C}" srcOrd="0" destOrd="4" presId="urn:microsoft.com/office/officeart/2005/8/layout/hProcess4"/>
    <dgm:cxn modelId="{0CEEFDBB-8F83-436C-A48B-A63863AB854A}" type="presOf" srcId="{C48D4C29-87F1-4E7D-BD10-45689CEBC71B}" destId="{A59330BC-9668-4B0C-ACBE-5FCE53B14294}" srcOrd="1" destOrd="9" presId="urn:microsoft.com/office/officeart/2005/8/layout/hProcess4"/>
    <dgm:cxn modelId="{DB8AE9C8-AB06-4EB9-8BE7-09FC1CAC1830}" srcId="{AA1D9845-0B34-4D17-B2E9-58A09A4BE817}" destId="{11837841-8085-4760-A9E2-3A3138CF38A6}" srcOrd="3" destOrd="0" parTransId="{FD2500F3-5E44-4453-A195-DFBBECE8492B}" sibTransId="{F8A53E04-BAED-4891-BCA1-29BC5F648148}"/>
    <dgm:cxn modelId="{2205E7CA-FE00-4C55-A0BC-52C57A5A8A9F}" srcId="{AA1D9845-0B34-4D17-B2E9-58A09A4BE817}" destId="{FE37EC7C-F632-49CE-8707-8EA19FFE572F}" srcOrd="1" destOrd="0" parTransId="{2786B657-6A18-482E-B0B2-62BED90590E9}" sibTransId="{0F05A946-AC05-4A20-B6BB-493C1CBE0E9D}"/>
    <dgm:cxn modelId="{078767CE-A884-4173-AD36-C19E05ED3E25}" type="presOf" srcId="{DD5603FD-1419-42CA-A819-BBB25A45C81B}" destId="{6F87F38D-0F98-404F-AC75-A2C2D845EFA4}" srcOrd="0" destOrd="8" presId="urn:microsoft.com/office/officeart/2005/8/layout/hProcess4"/>
    <dgm:cxn modelId="{A23036D2-B60F-464D-A036-7980128D0387}" type="presOf" srcId="{AC0F8BB6-8C2F-49AB-A3B3-D4C7CF7B20A4}" destId="{6F87F38D-0F98-404F-AC75-A2C2D845EFA4}" srcOrd="0" destOrd="6" presId="urn:microsoft.com/office/officeart/2005/8/layout/hProcess4"/>
    <dgm:cxn modelId="{E5FC59D3-5D2C-4674-B82D-7EA19E41CDB7}" type="presOf" srcId="{297B8CC2-6C6A-4B66-B110-01D52EE14303}" destId="{8A6A69D3-BD20-447B-9E55-FE53FA8CC30C}" srcOrd="0" destOrd="0" presId="urn:microsoft.com/office/officeart/2005/8/layout/hProcess4"/>
    <dgm:cxn modelId="{9021EBD4-DFF7-47A3-9DC8-AEAE884DBC45}" type="presOf" srcId="{E23C063A-7A99-444C-A484-C676D67E5052}" destId="{A89AF430-69D8-4968-9AD6-351B9A649FFF}" srcOrd="1" destOrd="2" presId="urn:microsoft.com/office/officeart/2005/8/layout/hProcess4"/>
    <dgm:cxn modelId="{1ABEB0E1-69E0-47AB-8A43-A63003B2D797}" srcId="{AA1D9845-0B34-4D17-B2E9-58A09A4BE817}" destId="{C48D4C29-87F1-4E7D-BD10-45689CEBC71B}" srcOrd="9" destOrd="0" parTransId="{7C9F34CD-4B48-479D-A7BB-BEF763DAE30E}" sibTransId="{2738AB19-FD44-44D4-8D23-0601DF3B53E3}"/>
    <dgm:cxn modelId="{7E2A04E4-18F6-40E8-A506-A7D7B8AABB73}" srcId="{AA1D9845-0B34-4D17-B2E9-58A09A4BE817}" destId="{74FEA6EC-BEC7-4B5C-8D0B-FE2DD9C077E6}" srcOrd="8" destOrd="0" parTransId="{AA3082A8-B175-4298-BBBA-5A86CC333417}" sibTransId="{8D529FAA-DD49-4A7C-A73D-195EB0AC5D86}"/>
    <dgm:cxn modelId="{F2E7FCE6-5D33-470E-AB69-0D269247C25F}" type="presOf" srcId="{DD5603FD-1419-42CA-A819-BBB25A45C81B}" destId="{F0DF80CF-29C4-4168-A416-24D579744208}" srcOrd="1" destOrd="8" presId="urn:microsoft.com/office/officeart/2005/8/layout/hProcess4"/>
    <dgm:cxn modelId="{620265E8-450E-4387-BAFB-C69ECDF0CCE3}" srcId="{AA1D9845-0B34-4D17-B2E9-58A09A4BE817}" destId="{297B8CC2-6C6A-4B66-B110-01D52EE14303}" srcOrd="0" destOrd="0" parTransId="{A8451D23-2FFA-44E8-829F-AAE5FF0F397B}" sibTransId="{4A293894-6CAF-4CD2-A231-0E424FADA2E8}"/>
    <dgm:cxn modelId="{6B056BF0-184C-4951-8EFE-903629E0D532}" type="presOf" srcId="{03193559-3CE1-41C3-A25B-F97BA7451158}" destId="{A89AF430-69D8-4968-9AD6-351B9A649FFF}" srcOrd="1" destOrd="0" presId="urn:microsoft.com/office/officeart/2005/8/layout/hProcess4"/>
    <dgm:cxn modelId="{5D09A8F1-40F4-4365-9099-67EBB5E728A6}" srcId="{D9CB13E4-E3C2-4D21-965A-4375CB4AE2DB}" destId="{AA1D9845-0B34-4D17-B2E9-58A09A4BE817}" srcOrd="0" destOrd="0" parTransId="{8547F052-E801-4922-8184-87BFF381B638}" sibTransId="{F3F7714B-6923-42DC-B920-0B564314B669}"/>
    <dgm:cxn modelId="{D9FD1FF5-CAC2-4BF9-A2A5-A830873DC313}" type="presOf" srcId="{297B8CC2-6C6A-4B66-B110-01D52EE14303}" destId="{A59330BC-9668-4B0C-ACBE-5FCE53B14294}" srcOrd="1" destOrd="0" presId="urn:microsoft.com/office/officeart/2005/8/layout/hProcess4"/>
    <dgm:cxn modelId="{416F11FC-A90B-4244-B736-C8FE31351097}" srcId="{E86648DB-3D5D-46A4-B5D1-36008F1DBAEB}" destId="{03193559-3CE1-41C3-A25B-F97BA7451158}" srcOrd="0" destOrd="0" parTransId="{ED911BAB-CFA9-43D4-8B36-08C4E44644A3}" sibTransId="{916467C1-5131-4DAF-9EDE-D05A0A251F62}"/>
    <dgm:cxn modelId="{60A1A6FC-978F-4FDA-8468-D2A66A4BCB15}" type="presOf" srcId="{74FEA6EC-BEC7-4B5C-8D0B-FE2DD9C077E6}" destId="{8A6A69D3-BD20-447B-9E55-FE53FA8CC30C}" srcOrd="0" destOrd="8" presId="urn:microsoft.com/office/officeart/2005/8/layout/hProcess4"/>
    <dgm:cxn modelId="{6ED61DFD-81A3-4C44-ADA9-007D814E1DF2}" type="presOf" srcId="{2FBF5483-A9F4-4AB0-8E25-94A7548F67BB}" destId="{6F87F38D-0F98-404F-AC75-A2C2D845EFA4}" srcOrd="0" destOrd="3" presId="urn:microsoft.com/office/officeart/2005/8/layout/hProcess4"/>
    <dgm:cxn modelId="{C0C647FE-C59D-4394-BD9A-CB08B3DCB83C}" type="presOf" srcId="{4D25B528-C9AE-4F54-957A-CCC2C2628F98}" destId="{6F87F38D-0F98-404F-AC75-A2C2D845EFA4}" srcOrd="0" destOrd="5" presId="urn:microsoft.com/office/officeart/2005/8/layout/hProcess4"/>
    <dgm:cxn modelId="{0249ACCA-C223-4EC2-9DDE-C359915A4ABF}" type="presParOf" srcId="{8CC94666-1CDA-45A3-A393-BF392A7A2241}" destId="{FB553A42-BBA6-4E35-B4F0-CE5224537832}" srcOrd="0" destOrd="0" presId="urn:microsoft.com/office/officeart/2005/8/layout/hProcess4"/>
    <dgm:cxn modelId="{E747D536-C8D0-40A8-A4B4-569CF3761BFD}" type="presParOf" srcId="{8CC94666-1CDA-45A3-A393-BF392A7A2241}" destId="{3DC59C84-77A9-46BE-892F-0063866EB17E}" srcOrd="1" destOrd="0" presId="urn:microsoft.com/office/officeart/2005/8/layout/hProcess4"/>
    <dgm:cxn modelId="{1C1DD2D3-A6A6-415F-860C-3717B6C28E58}" type="presParOf" srcId="{8CC94666-1CDA-45A3-A393-BF392A7A2241}" destId="{C46D2A47-F5E7-4F73-99E8-213D7A780C28}" srcOrd="2" destOrd="0" presId="urn:microsoft.com/office/officeart/2005/8/layout/hProcess4"/>
    <dgm:cxn modelId="{AB5DB1B3-7CB9-4495-9424-92DCE7268344}" type="presParOf" srcId="{C46D2A47-F5E7-4F73-99E8-213D7A780C28}" destId="{8A608D10-8466-458B-8FEC-C79016619957}" srcOrd="0" destOrd="0" presId="urn:microsoft.com/office/officeart/2005/8/layout/hProcess4"/>
    <dgm:cxn modelId="{4F1C84CA-CDE3-4AE8-AE64-321AEB8B5401}" type="presParOf" srcId="{8A608D10-8466-458B-8FEC-C79016619957}" destId="{642DCAED-7AEE-40FC-933A-DFE4E9533E4F}" srcOrd="0" destOrd="0" presId="urn:microsoft.com/office/officeart/2005/8/layout/hProcess4"/>
    <dgm:cxn modelId="{DE2B54B7-AB06-471E-AB4F-05093E0EA7EF}" type="presParOf" srcId="{8A608D10-8466-458B-8FEC-C79016619957}" destId="{8A6A69D3-BD20-447B-9E55-FE53FA8CC30C}" srcOrd="1" destOrd="0" presId="urn:microsoft.com/office/officeart/2005/8/layout/hProcess4"/>
    <dgm:cxn modelId="{08669B59-D222-4274-BAA1-E3F144324997}" type="presParOf" srcId="{8A608D10-8466-458B-8FEC-C79016619957}" destId="{A59330BC-9668-4B0C-ACBE-5FCE53B14294}" srcOrd="2" destOrd="0" presId="urn:microsoft.com/office/officeart/2005/8/layout/hProcess4"/>
    <dgm:cxn modelId="{82008D8E-418C-4B8A-9CDB-50616ED7E056}" type="presParOf" srcId="{8A608D10-8466-458B-8FEC-C79016619957}" destId="{BC6F96B9-4C59-4A4D-9F42-9F01304D55C1}" srcOrd="3" destOrd="0" presId="urn:microsoft.com/office/officeart/2005/8/layout/hProcess4"/>
    <dgm:cxn modelId="{39992F32-C664-4683-806A-B5A09F96BEE4}" type="presParOf" srcId="{8A608D10-8466-458B-8FEC-C79016619957}" destId="{6FB4B6F3-725C-497F-AAFD-6FF5E0AEA692}" srcOrd="4" destOrd="0" presId="urn:microsoft.com/office/officeart/2005/8/layout/hProcess4"/>
    <dgm:cxn modelId="{57BE2884-150C-4732-8191-B9F9D460213F}" type="presParOf" srcId="{C46D2A47-F5E7-4F73-99E8-213D7A780C28}" destId="{BCCEB251-BE81-4257-98C6-11D1021C561E}" srcOrd="1" destOrd="0" presId="urn:microsoft.com/office/officeart/2005/8/layout/hProcess4"/>
    <dgm:cxn modelId="{1C568D25-EEEE-400C-9C90-757FB752BC00}" type="presParOf" srcId="{C46D2A47-F5E7-4F73-99E8-213D7A780C28}" destId="{BDA8BC3D-0059-4051-8BE1-7F389FD439EB}" srcOrd="2" destOrd="0" presId="urn:microsoft.com/office/officeart/2005/8/layout/hProcess4"/>
    <dgm:cxn modelId="{DFD3320F-9639-4837-80E6-5D4931AA813C}" type="presParOf" srcId="{BDA8BC3D-0059-4051-8BE1-7F389FD439EB}" destId="{3395C447-6E12-47B5-A219-FD7BB93EA933}" srcOrd="0" destOrd="0" presId="urn:microsoft.com/office/officeart/2005/8/layout/hProcess4"/>
    <dgm:cxn modelId="{75588CA5-0DC0-400E-B97D-095E0756648C}" type="presParOf" srcId="{BDA8BC3D-0059-4051-8BE1-7F389FD439EB}" destId="{045F55FC-FD0D-43F1-B917-E7E20F934C9D}" srcOrd="1" destOrd="0" presId="urn:microsoft.com/office/officeart/2005/8/layout/hProcess4"/>
    <dgm:cxn modelId="{F0638EC2-E5E7-4899-99A1-E6142A9FFA4C}" type="presParOf" srcId="{BDA8BC3D-0059-4051-8BE1-7F389FD439EB}" destId="{A89AF430-69D8-4968-9AD6-351B9A649FFF}" srcOrd="2" destOrd="0" presId="urn:microsoft.com/office/officeart/2005/8/layout/hProcess4"/>
    <dgm:cxn modelId="{A4DA09F4-F80B-40D9-B953-020AB6CA406B}" type="presParOf" srcId="{BDA8BC3D-0059-4051-8BE1-7F389FD439EB}" destId="{CA17DB5B-5A2F-4E32-9E9C-0F2F674219C7}" srcOrd="3" destOrd="0" presId="urn:microsoft.com/office/officeart/2005/8/layout/hProcess4"/>
    <dgm:cxn modelId="{C989C282-ABC2-4CF3-90C0-E66D4F0BAD86}" type="presParOf" srcId="{BDA8BC3D-0059-4051-8BE1-7F389FD439EB}" destId="{B5467172-1CE1-431C-9F74-F6714F0B6D62}" srcOrd="4" destOrd="0" presId="urn:microsoft.com/office/officeart/2005/8/layout/hProcess4"/>
    <dgm:cxn modelId="{DBEF6AC1-78C5-4092-972D-CAC139A07162}" type="presParOf" srcId="{C46D2A47-F5E7-4F73-99E8-213D7A780C28}" destId="{B9EA7B7B-5773-4B5D-869A-3F3A18C3EC79}" srcOrd="3" destOrd="0" presId="urn:microsoft.com/office/officeart/2005/8/layout/hProcess4"/>
    <dgm:cxn modelId="{AB957B8A-BDC8-4BB0-A924-365D41740844}" type="presParOf" srcId="{C46D2A47-F5E7-4F73-99E8-213D7A780C28}" destId="{83407691-0C35-4F9F-943F-47EA99ADFB49}" srcOrd="4" destOrd="0" presId="urn:microsoft.com/office/officeart/2005/8/layout/hProcess4"/>
    <dgm:cxn modelId="{3B645D2F-FFB8-4E38-867D-8CD463CFBF5F}" type="presParOf" srcId="{83407691-0C35-4F9F-943F-47EA99ADFB49}" destId="{81DE392A-F0F6-4601-9D10-FF9043F2BDF4}" srcOrd="0" destOrd="0" presId="urn:microsoft.com/office/officeart/2005/8/layout/hProcess4"/>
    <dgm:cxn modelId="{6581C38C-663A-463B-AADB-927BE34FA8FD}" type="presParOf" srcId="{83407691-0C35-4F9F-943F-47EA99ADFB49}" destId="{6F87F38D-0F98-404F-AC75-A2C2D845EFA4}" srcOrd="1" destOrd="0" presId="urn:microsoft.com/office/officeart/2005/8/layout/hProcess4"/>
    <dgm:cxn modelId="{FAF1B9E4-13E0-4252-B6C9-3236A12A1054}" type="presParOf" srcId="{83407691-0C35-4F9F-943F-47EA99ADFB49}" destId="{F0DF80CF-29C4-4168-A416-24D579744208}" srcOrd="2" destOrd="0" presId="urn:microsoft.com/office/officeart/2005/8/layout/hProcess4"/>
    <dgm:cxn modelId="{08E26622-47CE-41E1-A039-FD58041300B2}" type="presParOf" srcId="{83407691-0C35-4F9F-943F-47EA99ADFB49}" destId="{702DBEAF-845F-4241-871E-D4BD9E0AE5F6}" srcOrd="3" destOrd="0" presId="urn:microsoft.com/office/officeart/2005/8/layout/hProcess4"/>
    <dgm:cxn modelId="{E3927A54-8EA1-4E17-9367-217FDA8A2EE0}" type="presParOf" srcId="{83407691-0C35-4F9F-943F-47EA99ADFB49}" destId="{47ABEF8D-82DF-4E1E-AA29-272F7DAF8A43}" srcOrd="4" destOrd="0" presId="urn:microsoft.com/office/officeart/2005/8/layout/h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FD77B3-623D-415D-A072-5B7E521B1907}" type="doc">
      <dgm:prSet loTypeId="urn:microsoft.com/office/officeart/2005/8/layout/list1" loCatId="list" qsTypeId="urn:microsoft.com/office/officeart/2005/8/quickstyle/simple5" qsCatId="simple" csTypeId="urn:microsoft.com/office/officeart/2005/8/colors/colorful5" csCatId="colorful" phldr="1"/>
      <dgm:spPr/>
      <dgm:t>
        <a:bodyPr/>
        <a:lstStyle/>
        <a:p>
          <a:endParaRPr lang="es-CO"/>
        </a:p>
      </dgm:t>
    </dgm:pt>
    <dgm:pt modelId="{2862784A-1633-4194-A648-EDE2335A4C5B}">
      <dgm:prSet phldrT="[Texto]" custT="1"/>
      <dgm:spPr/>
      <dgm:t>
        <a:bodyPr/>
        <a:lstStyle/>
        <a:p>
          <a:r>
            <a:rPr lang="es-CO" sz="2400" b="1" dirty="0"/>
            <a:t>Escenario 1:</a:t>
          </a:r>
        </a:p>
      </dgm:t>
    </dgm:pt>
    <dgm:pt modelId="{BE26A14F-D00D-4728-9BC5-9DE8ED3C393A}" type="parTrans" cxnId="{2A3A6EBE-0AB6-4E9C-872E-90AF7FB0D912}">
      <dgm:prSet/>
      <dgm:spPr/>
      <dgm:t>
        <a:bodyPr/>
        <a:lstStyle/>
        <a:p>
          <a:endParaRPr lang="es-CO"/>
        </a:p>
      </dgm:t>
    </dgm:pt>
    <dgm:pt modelId="{65640AAC-4EEA-4812-A95B-D097C06D7A5E}" type="sibTrans" cxnId="{2A3A6EBE-0AB6-4E9C-872E-90AF7FB0D912}">
      <dgm:prSet/>
      <dgm:spPr/>
      <dgm:t>
        <a:bodyPr/>
        <a:lstStyle/>
        <a:p>
          <a:endParaRPr lang="es-CO"/>
        </a:p>
      </dgm:t>
    </dgm:pt>
    <dgm:pt modelId="{B0B3328B-FF1C-46AF-A60B-E121FA85B89F}">
      <dgm:prSet phldrT="[Texto]"/>
      <dgm:spPr/>
      <dgm:t>
        <a:bodyPr/>
        <a:lstStyle/>
        <a:p>
          <a:pPr algn="just"/>
          <a:r>
            <a:rPr lang="es-CO" dirty="0"/>
            <a:t>El saldo actual del contrato alcanzaría para 5 meses, a partir de mayo y hasta septiembre de 2020. Se requiere en ese caso </a:t>
          </a:r>
          <a:r>
            <a:rPr lang="es-CO" b="1" u="sng" dirty="0"/>
            <a:t>prórroga</a:t>
          </a:r>
          <a:r>
            <a:rPr lang="es-CO" dirty="0"/>
            <a:t> por 3 meses, teniendo en cuenta que el contrato vence el 16 de junio de 2020.</a:t>
          </a:r>
        </a:p>
      </dgm:t>
    </dgm:pt>
    <dgm:pt modelId="{912B91E1-DF01-4CDC-A751-7DE171EE84C1}" type="parTrans" cxnId="{A34CCF33-B167-43E8-8AB9-E75436EA84A6}">
      <dgm:prSet/>
      <dgm:spPr/>
      <dgm:t>
        <a:bodyPr/>
        <a:lstStyle/>
        <a:p>
          <a:endParaRPr lang="es-CO"/>
        </a:p>
      </dgm:t>
    </dgm:pt>
    <dgm:pt modelId="{8B85F119-2621-4361-8BC9-ADD82EF891DC}" type="sibTrans" cxnId="{A34CCF33-B167-43E8-8AB9-E75436EA84A6}">
      <dgm:prSet/>
      <dgm:spPr/>
      <dgm:t>
        <a:bodyPr/>
        <a:lstStyle/>
        <a:p>
          <a:endParaRPr lang="es-CO"/>
        </a:p>
      </dgm:t>
    </dgm:pt>
    <dgm:pt modelId="{A94199DF-7D6F-44B0-B7D5-8682A87D9959}">
      <dgm:prSet phldrT="[Texto]" custT="1"/>
      <dgm:spPr/>
      <dgm:t>
        <a:bodyPr/>
        <a:lstStyle/>
        <a:p>
          <a:r>
            <a:rPr lang="es-CO" sz="2400" b="1" dirty="0"/>
            <a:t>Escenario 2:</a:t>
          </a:r>
        </a:p>
      </dgm:t>
    </dgm:pt>
    <dgm:pt modelId="{EFA42E64-E593-4631-B5AD-792EB65B8434}" type="parTrans" cxnId="{BE45A333-ACDF-458A-80A1-54A60E70DB2B}">
      <dgm:prSet/>
      <dgm:spPr/>
      <dgm:t>
        <a:bodyPr/>
        <a:lstStyle/>
        <a:p>
          <a:endParaRPr lang="es-CO"/>
        </a:p>
      </dgm:t>
    </dgm:pt>
    <dgm:pt modelId="{79758A30-3C9E-40FC-BE20-1DC22F5F7E24}" type="sibTrans" cxnId="{BE45A333-ACDF-458A-80A1-54A60E70DB2B}">
      <dgm:prSet/>
      <dgm:spPr/>
      <dgm:t>
        <a:bodyPr/>
        <a:lstStyle/>
        <a:p>
          <a:endParaRPr lang="es-CO"/>
        </a:p>
      </dgm:t>
    </dgm:pt>
    <dgm:pt modelId="{554C2F04-FBDB-4100-B133-B85E78BB60AB}">
      <dgm:prSet phldrT="[Texto]"/>
      <dgm:spPr/>
      <dgm:t>
        <a:bodyPr/>
        <a:lstStyle/>
        <a:p>
          <a:pPr algn="just"/>
          <a:r>
            <a:rPr lang="es-CO" sz="1600" dirty="0"/>
            <a:t>Autorización para </a:t>
          </a:r>
          <a:r>
            <a:rPr lang="es-CO" sz="1600" b="1" u="sng" dirty="0"/>
            <a:t>adición y prórroga </a:t>
          </a:r>
          <a:r>
            <a:rPr lang="es-CO" sz="1600" dirty="0"/>
            <a:t>de 12 meses. </a:t>
          </a:r>
        </a:p>
      </dgm:t>
    </dgm:pt>
    <dgm:pt modelId="{7CA15E43-9BE6-40F6-8617-6146FD6A783C}" type="parTrans" cxnId="{D1F86E1D-7CA3-4490-A9D7-64E7490CBF16}">
      <dgm:prSet/>
      <dgm:spPr/>
      <dgm:t>
        <a:bodyPr/>
        <a:lstStyle/>
        <a:p>
          <a:endParaRPr lang="es-CO"/>
        </a:p>
      </dgm:t>
    </dgm:pt>
    <dgm:pt modelId="{5ED86FE1-3195-4425-85BA-94F0B87B4907}" type="sibTrans" cxnId="{D1F86E1D-7CA3-4490-A9D7-64E7490CBF16}">
      <dgm:prSet/>
      <dgm:spPr/>
      <dgm:t>
        <a:bodyPr/>
        <a:lstStyle/>
        <a:p>
          <a:endParaRPr lang="es-CO"/>
        </a:p>
      </dgm:t>
    </dgm:pt>
    <dgm:pt modelId="{247C0D52-5C87-4C73-A7FC-9C71A7609D60}">
      <dgm:prSet phldrT="[Texto]"/>
      <dgm:spPr/>
      <dgm:t>
        <a:bodyPr/>
        <a:lstStyle/>
        <a:p>
          <a:pPr algn="just"/>
          <a:r>
            <a:rPr lang="es-ES" dirty="0"/>
            <a:t>Durante estos tres (3) meses se realizaría el proceso para un nuevo contrato.</a:t>
          </a:r>
          <a:endParaRPr lang="es-CO" dirty="0"/>
        </a:p>
      </dgm:t>
    </dgm:pt>
    <dgm:pt modelId="{90D99DD6-AA7D-4348-AE3C-DFDF876A24F1}" type="parTrans" cxnId="{4F0631BB-F38C-4B9F-9BF3-019787BC06B8}">
      <dgm:prSet/>
      <dgm:spPr/>
      <dgm:t>
        <a:bodyPr/>
        <a:lstStyle/>
        <a:p>
          <a:endParaRPr lang="es-CO"/>
        </a:p>
      </dgm:t>
    </dgm:pt>
    <dgm:pt modelId="{D7516CBC-557D-4823-8456-23B194CA014F}" type="sibTrans" cxnId="{4F0631BB-F38C-4B9F-9BF3-019787BC06B8}">
      <dgm:prSet/>
      <dgm:spPr/>
      <dgm:t>
        <a:bodyPr/>
        <a:lstStyle/>
        <a:p>
          <a:endParaRPr lang="es-CO"/>
        </a:p>
      </dgm:t>
    </dgm:pt>
    <dgm:pt modelId="{F013C175-0569-4B57-806A-81910E4176C2}">
      <dgm:prSet phldrT="[Texto]"/>
      <dgm:spPr/>
      <dgm:t>
        <a:bodyPr/>
        <a:lstStyle/>
        <a:p>
          <a:pPr algn="just"/>
          <a:r>
            <a:rPr lang="es-CO" sz="1600" dirty="0"/>
            <a:t>Costo mensual actual + PC Sociedades + PC Entregas = ($180.000.000 * 7) </a:t>
          </a:r>
          <a:r>
            <a:rPr lang="es-CO" sz="1600" b="0" dirty="0"/>
            <a:t>+ $ 1,296,216,893 </a:t>
          </a:r>
          <a:r>
            <a:rPr lang="es-CO" sz="1600" dirty="0"/>
            <a:t>+ $ 324,141,924</a:t>
          </a:r>
          <a:endParaRPr lang="es-CO" sz="1600" b="1" dirty="0"/>
        </a:p>
      </dgm:t>
    </dgm:pt>
    <dgm:pt modelId="{B362F4A4-8F00-4B45-98B2-0B0E132E26D9}" type="parTrans" cxnId="{005B1E48-953A-4DB1-B852-B2C5F81316F6}">
      <dgm:prSet/>
      <dgm:spPr/>
      <dgm:t>
        <a:bodyPr/>
        <a:lstStyle/>
        <a:p>
          <a:endParaRPr lang="es-CO"/>
        </a:p>
      </dgm:t>
    </dgm:pt>
    <dgm:pt modelId="{FC1D8884-08F1-46A6-99EE-9E6D00DD83BB}" type="sibTrans" cxnId="{005B1E48-953A-4DB1-B852-B2C5F81316F6}">
      <dgm:prSet/>
      <dgm:spPr/>
      <dgm:t>
        <a:bodyPr/>
        <a:lstStyle/>
        <a:p>
          <a:endParaRPr lang="es-CO"/>
        </a:p>
      </dgm:t>
    </dgm:pt>
    <dgm:pt modelId="{0C78FC5C-BBF7-42F9-AFDA-F2D3B4D459A3}">
      <dgm:prSet phldrT="[Texto]" custT="1"/>
      <dgm:spPr/>
      <dgm:t>
        <a:bodyPr/>
        <a:lstStyle/>
        <a:p>
          <a:pPr algn="just"/>
          <a:r>
            <a:rPr lang="es-CO" sz="1600" dirty="0"/>
            <a:t>Adición </a:t>
          </a:r>
          <a:r>
            <a:rPr lang="es-CO" sz="1800" dirty="0"/>
            <a:t>= </a:t>
          </a:r>
          <a:r>
            <a:rPr lang="es-CO" sz="1800" b="1" dirty="0"/>
            <a:t>$ </a:t>
          </a:r>
          <a:r>
            <a:rPr lang="es-CO" sz="1800" b="1" i="0" u="none" dirty="0"/>
            <a:t>2.881.000.000</a:t>
          </a:r>
          <a:endParaRPr lang="es-CO" sz="1600" b="1" dirty="0"/>
        </a:p>
      </dgm:t>
    </dgm:pt>
    <dgm:pt modelId="{C02A6E22-1E93-4AC8-BADC-85361FE1151B}" type="parTrans" cxnId="{EB9C90CC-8326-4392-96A9-099500F1E4B1}">
      <dgm:prSet/>
      <dgm:spPr/>
      <dgm:t>
        <a:bodyPr/>
        <a:lstStyle/>
        <a:p>
          <a:endParaRPr lang="es-CO"/>
        </a:p>
      </dgm:t>
    </dgm:pt>
    <dgm:pt modelId="{B821DC15-51F6-49F2-9F28-9E7D9FF60F82}" type="sibTrans" cxnId="{EB9C90CC-8326-4392-96A9-099500F1E4B1}">
      <dgm:prSet/>
      <dgm:spPr/>
      <dgm:t>
        <a:bodyPr/>
        <a:lstStyle/>
        <a:p>
          <a:endParaRPr lang="es-CO"/>
        </a:p>
      </dgm:t>
    </dgm:pt>
    <dgm:pt modelId="{BB34BE02-C6A1-4591-A4D9-0B18BC83EAF4}" type="pres">
      <dgm:prSet presAssocID="{14FD77B3-623D-415D-A072-5B7E521B1907}" presName="linear" presStyleCnt="0">
        <dgm:presLayoutVars>
          <dgm:dir/>
          <dgm:animLvl val="lvl"/>
          <dgm:resizeHandles val="exact"/>
        </dgm:presLayoutVars>
      </dgm:prSet>
      <dgm:spPr/>
    </dgm:pt>
    <dgm:pt modelId="{5DDC638D-C4BF-47E7-B7CB-EC31265544B4}" type="pres">
      <dgm:prSet presAssocID="{2862784A-1633-4194-A648-EDE2335A4C5B}" presName="parentLin" presStyleCnt="0"/>
      <dgm:spPr/>
    </dgm:pt>
    <dgm:pt modelId="{4246C615-14C2-4FD8-ACDC-C3D847A2CD7F}" type="pres">
      <dgm:prSet presAssocID="{2862784A-1633-4194-A648-EDE2335A4C5B}" presName="parentLeftMargin" presStyleLbl="node1" presStyleIdx="0" presStyleCnt="2"/>
      <dgm:spPr/>
    </dgm:pt>
    <dgm:pt modelId="{305E8FCA-767C-4ADC-BAC3-D6B067A2BF0D}" type="pres">
      <dgm:prSet presAssocID="{2862784A-1633-4194-A648-EDE2335A4C5B}" presName="parentText" presStyleLbl="node1" presStyleIdx="0" presStyleCnt="2">
        <dgm:presLayoutVars>
          <dgm:chMax val="0"/>
          <dgm:bulletEnabled val="1"/>
        </dgm:presLayoutVars>
      </dgm:prSet>
      <dgm:spPr/>
    </dgm:pt>
    <dgm:pt modelId="{B6E7882F-FF70-4BC5-B275-6049A51AC0D6}" type="pres">
      <dgm:prSet presAssocID="{2862784A-1633-4194-A648-EDE2335A4C5B}" presName="negativeSpace" presStyleCnt="0"/>
      <dgm:spPr/>
    </dgm:pt>
    <dgm:pt modelId="{25337044-C2E9-4D71-85DD-AA76AD98F0BF}" type="pres">
      <dgm:prSet presAssocID="{2862784A-1633-4194-A648-EDE2335A4C5B}" presName="childText" presStyleLbl="conFgAcc1" presStyleIdx="0" presStyleCnt="2">
        <dgm:presLayoutVars>
          <dgm:bulletEnabled val="1"/>
        </dgm:presLayoutVars>
      </dgm:prSet>
      <dgm:spPr/>
    </dgm:pt>
    <dgm:pt modelId="{DC1BD782-5819-4335-A110-F1AE88CA0352}" type="pres">
      <dgm:prSet presAssocID="{65640AAC-4EEA-4812-A95B-D097C06D7A5E}" presName="spaceBetweenRectangles" presStyleCnt="0"/>
      <dgm:spPr/>
    </dgm:pt>
    <dgm:pt modelId="{FC50AE52-4582-43A7-BC84-1BBBECA631C5}" type="pres">
      <dgm:prSet presAssocID="{A94199DF-7D6F-44B0-B7D5-8682A87D9959}" presName="parentLin" presStyleCnt="0"/>
      <dgm:spPr/>
    </dgm:pt>
    <dgm:pt modelId="{B937F517-7AE0-4BAE-B60F-4163F1C6AD97}" type="pres">
      <dgm:prSet presAssocID="{A94199DF-7D6F-44B0-B7D5-8682A87D9959}" presName="parentLeftMargin" presStyleLbl="node1" presStyleIdx="0" presStyleCnt="2"/>
      <dgm:spPr/>
    </dgm:pt>
    <dgm:pt modelId="{431DF2F8-B0A0-4811-BE69-08A3737B881D}" type="pres">
      <dgm:prSet presAssocID="{A94199DF-7D6F-44B0-B7D5-8682A87D9959}" presName="parentText" presStyleLbl="node1" presStyleIdx="1" presStyleCnt="2">
        <dgm:presLayoutVars>
          <dgm:chMax val="0"/>
          <dgm:bulletEnabled val="1"/>
        </dgm:presLayoutVars>
      </dgm:prSet>
      <dgm:spPr/>
    </dgm:pt>
    <dgm:pt modelId="{55305CBE-CD61-44F9-BBE5-42A801D6AA27}" type="pres">
      <dgm:prSet presAssocID="{A94199DF-7D6F-44B0-B7D5-8682A87D9959}" presName="negativeSpace" presStyleCnt="0"/>
      <dgm:spPr/>
    </dgm:pt>
    <dgm:pt modelId="{F56D88B6-D332-47F0-9A80-4DC311F633D8}" type="pres">
      <dgm:prSet presAssocID="{A94199DF-7D6F-44B0-B7D5-8682A87D9959}" presName="childText" presStyleLbl="conFgAcc1" presStyleIdx="1" presStyleCnt="2">
        <dgm:presLayoutVars>
          <dgm:bulletEnabled val="1"/>
        </dgm:presLayoutVars>
      </dgm:prSet>
      <dgm:spPr/>
    </dgm:pt>
  </dgm:ptLst>
  <dgm:cxnLst>
    <dgm:cxn modelId="{D1F86E1D-7CA3-4490-A9D7-64E7490CBF16}" srcId="{A94199DF-7D6F-44B0-B7D5-8682A87D9959}" destId="{554C2F04-FBDB-4100-B133-B85E78BB60AB}" srcOrd="0" destOrd="0" parTransId="{7CA15E43-9BE6-40F6-8617-6146FD6A783C}" sibTransId="{5ED86FE1-3195-4425-85BA-94F0B87B4907}"/>
    <dgm:cxn modelId="{BE45A333-ACDF-458A-80A1-54A60E70DB2B}" srcId="{14FD77B3-623D-415D-A072-5B7E521B1907}" destId="{A94199DF-7D6F-44B0-B7D5-8682A87D9959}" srcOrd="1" destOrd="0" parTransId="{EFA42E64-E593-4631-B5AD-792EB65B8434}" sibTransId="{79758A30-3C9E-40FC-BE20-1DC22F5F7E24}"/>
    <dgm:cxn modelId="{A34CCF33-B167-43E8-8AB9-E75436EA84A6}" srcId="{2862784A-1633-4194-A648-EDE2335A4C5B}" destId="{B0B3328B-FF1C-46AF-A60B-E121FA85B89F}" srcOrd="0" destOrd="0" parTransId="{912B91E1-DF01-4CDC-A751-7DE171EE84C1}" sibTransId="{8B85F119-2621-4361-8BC9-ADD82EF891DC}"/>
    <dgm:cxn modelId="{BB3AD45D-4B57-427F-9D93-B4F477DDA0D7}" type="presOf" srcId="{247C0D52-5C87-4C73-A7FC-9C71A7609D60}" destId="{25337044-C2E9-4D71-85DD-AA76AD98F0BF}" srcOrd="0" destOrd="1" presId="urn:microsoft.com/office/officeart/2005/8/layout/list1"/>
    <dgm:cxn modelId="{77BA8B5E-0A51-45E1-B053-37D7EF4B89EC}" type="presOf" srcId="{14FD77B3-623D-415D-A072-5B7E521B1907}" destId="{BB34BE02-C6A1-4591-A4D9-0B18BC83EAF4}" srcOrd="0" destOrd="0" presId="urn:microsoft.com/office/officeart/2005/8/layout/list1"/>
    <dgm:cxn modelId="{E4B7F046-9B41-4C0E-B870-7E4252DAF5DF}" type="presOf" srcId="{2862784A-1633-4194-A648-EDE2335A4C5B}" destId="{305E8FCA-767C-4ADC-BAC3-D6B067A2BF0D}" srcOrd="1" destOrd="0" presId="urn:microsoft.com/office/officeart/2005/8/layout/list1"/>
    <dgm:cxn modelId="{005B1E48-953A-4DB1-B852-B2C5F81316F6}" srcId="{A94199DF-7D6F-44B0-B7D5-8682A87D9959}" destId="{F013C175-0569-4B57-806A-81910E4176C2}" srcOrd="1" destOrd="0" parTransId="{B362F4A4-8F00-4B45-98B2-0B0E132E26D9}" sibTransId="{FC1D8884-08F1-46A6-99EE-9E6D00DD83BB}"/>
    <dgm:cxn modelId="{C7B56871-76D3-4816-B131-9506A202B7FD}" type="presOf" srcId="{A94199DF-7D6F-44B0-B7D5-8682A87D9959}" destId="{B937F517-7AE0-4BAE-B60F-4163F1C6AD97}" srcOrd="0" destOrd="0" presId="urn:microsoft.com/office/officeart/2005/8/layout/list1"/>
    <dgm:cxn modelId="{E14BA272-FBC1-4524-BB62-B727DADD7C3D}" type="presOf" srcId="{0C78FC5C-BBF7-42F9-AFDA-F2D3B4D459A3}" destId="{F56D88B6-D332-47F0-9A80-4DC311F633D8}" srcOrd="0" destOrd="2" presId="urn:microsoft.com/office/officeart/2005/8/layout/list1"/>
    <dgm:cxn modelId="{5323E98E-170F-4F06-A385-33B5064DB671}" type="presOf" srcId="{A94199DF-7D6F-44B0-B7D5-8682A87D9959}" destId="{431DF2F8-B0A0-4811-BE69-08A3737B881D}" srcOrd="1" destOrd="0" presId="urn:microsoft.com/office/officeart/2005/8/layout/list1"/>
    <dgm:cxn modelId="{C4456FB3-B0C3-4161-9092-ECCAB4CF333E}" type="presOf" srcId="{2862784A-1633-4194-A648-EDE2335A4C5B}" destId="{4246C615-14C2-4FD8-ACDC-C3D847A2CD7F}" srcOrd="0" destOrd="0" presId="urn:microsoft.com/office/officeart/2005/8/layout/list1"/>
    <dgm:cxn modelId="{69B4BEB3-236D-45DE-BA0C-CFBDF895A581}" type="presOf" srcId="{F013C175-0569-4B57-806A-81910E4176C2}" destId="{F56D88B6-D332-47F0-9A80-4DC311F633D8}" srcOrd="0" destOrd="1" presId="urn:microsoft.com/office/officeart/2005/8/layout/list1"/>
    <dgm:cxn modelId="{4F0631BB-F38C-4B9F-9BF3-019787BC06B8}" srcId="{2862784A-1633-4194-A648-EDE2335A4C5B}" destId="{247C0D52-5C87-4C73-A7FC-9C71A7609D60}" srcOrd="1" destOrd="0" parTransId="{90D99DD6-AA7D-4348-AE3C-DFDF876A24F1}" sibTransId="{D7516CBC-557D-4823-8456-23B194CA014F}"/>
    <dgm:cxn modelId="{2A3A6EBE-0AB6-4E9C-872E-90AF7FB0D912}" srcId="{14FD77B3-623D-415D-A072-5B7E521B1907}" destId="{2862784A-1633-4194-A648-EDE2335A4C5B}" srcOrd="0" destOrd="0" parTransId="{BE26A14F-D00D-4728-9BC5-9DE8ED3C393A}" sibTransId="{65640AAC-4EEA-4812-A95B-D097C06D7A5E}"/>
    <dgm:cxn modelId="{13D713C2-5BB5-489A-ADDF-E8AD0549A390}" type="presOf" srcId="{554C2F04-FBDB-4100-B133-B85E78BB60AB}" destId="{F56D88B6-D332-47F0-9A80-4DC311F633D8}" srcOrd="0" destOrd="0" presId="urn:microsoft.com/office/officeart/2005/8/layout/list1"/>
    <dgm:cxn modelId="{EB9C90CC-8326-4392-96A9-099500F1E4B1}" srcId="{A94199DF-7D6F-44B0-B7D5-8682A87D9959}" destId="{0C78FC5C-BBF7-42F9-AFDA-F2D3B4D459A3}" srcOrd="2" destOrd="0" parTransId="{C02A6E22-1E93-4AC8-BADC-85361FE1151B}" sibTransId="{B821DC15-51F6-49F2-9F28-9E7D9FF60F82}"/>
    <dgm:cxn modelId="{25041DDE-EF34-406C-BF46-FDA1DB215479}" type="presOf" srcId="{B0B3328B-FF1C-46AF-A60B-E121FA85B89F}" destId="{25337044-C2E9-4D71-85DD-AA76AD98F0BF}" srcOrd="0" destOrd="0" presId="urn:microsoft.com/office/officeart/2005/8/layout/list1"/>
    <dgm:cxn modelId="{0F8AFAB0-C67E-411B-BDFD-DF80A289A279}" type="presParOf" srcId="{BB34BE02-C6A1-4591-A4D9-0B18BC83EAF4}" destId="{5DDC638D-C4BF-47E7-B7CB-EC31265544B4}" srcOrd="0" destOrd="0" presId="urn:microsoft.com/office/officeart/2005/8/layout/list1"/>
    <dgm:cxn modelId="{077ABC89-4023-4A32-9048-26BB41224BCE}" type="presParOf" srcId="{5DDC638D-C4BF-47E7-B7CB-EC31265544B4}" destId="{4246C615-14C2-4FD8-ACDC-C3D847A2CD7F}" srcOrd="0" destOrd="0" presId="urn:microsoft.com/office/officeart/2005/8/layout/list1"/>
    <dgm:cxn modelId="{1606B6AD-318A-4493-BC0B-33952C42F4A8}" type="presParOf" srcId="{5DDC638D-C4BF-47E7-B7CB-EC31265544B4}" destId="{305E8FCA-767C-4ADC-BAC3-D6B067A2BF0D}" srcOrd="1" destOrd="0" presId="urn:microsoft.com/office/officeart/2005/8/layout/list1"/>
    <dgm:cxn modelId="{BD45D0EC-C96F-429E-B41A-1BD1DE8C2496}" type="presParOf" srcId="{BB34BE02-C6A1-4591-A4D9-0B18BC83EAF4}" destId="{B6E7882F-FF70-4BC5-B275-6049A51AC0D6}" srcOrd="1" destOrd="0" presId="urn:microsoft.com/office/officeart/2005/8/layout/list1"/>
    <dgm:cxn modelId="{4C151DFF-A682-433B-9991-C0479D8557A5}" type="presParOf" srcId="{BB34BE02-C6A1-4591-A4D9-0B18BC83EAF4}" destId="{25337044-C2E9-4D71-85DD-AA76AD98F0BF}" srcOrd="2" destOrd="0" presId="urn:microsoft.com/office/officeart/2005/8/layout/list1"/>
    <dgm:cxn modelId="{98650BF3-C5D6-42D5-AE74-5C19777BEAF2}" type="presParOf" srcId="{BB34BE02-C6A1-4591-A4D9-0B18BC83EAF4}" destId="{DC1BD782-5819-4335-A110-F1AE88CA0352}" srcOrd="3" destOrd="0" presId="urn:microsoft.com/office/officeart/2005/8/layout/list1"/>
    <dgm:cxn modelId="{44324A56-8798-4AA7-AA6A-3FCCC9E24992}" type="presParOf" srcId="{BB34BE02-C6A1-4591-A4D9-0B18BC83EAF4}" destId="{FC50AE52-4582-43A7-BC84-1BBBECA631C5}" srcOrd="4" destOrd="0" presId="urn:microsoft.com/office/officeart/2005/8/layout/list1"/>
    <dgm:cxn modelId="{C18871E1-FE41-4FC2-969B-62996C21350A}" type="presParOf" srcId="{FC50AE52-4582-43A7-BC84-1BBBECA631C5}" destId="{B937F517-7AE0-4BAE-B60F-4163F1C6AD97}" srcOrd="0" destOrd="0" presId="urn:microsoft.com/office/officeart/2005/8/layout/list1"/>
    <dgm:cxn modelId="{B763F77D-38E8-420C-969B-429D0C9D3CA8}" type="presParOf" srcId="{FC50AE52-4582-43A7-BC84-1BBBECA631C5}" destId="{431DF2F8-B0A0-4811-BE69-08A3737B881D}" srcOrd="1" destOrd="0" presId="urn:microsoft.com/office/officeart/2005/8/layout/list1"/>
    <dgm:cxn modelId="{34CC3801-712B-4826-9351-35589605C3D0}" type="presParOf" srcId="{BB34BE02-C6A1-4591-A4D9-0B18BC83EAF4}" destId="{55305CBE-CD61-44F9-BBE5-42A801D6AA27}" srcOrd="5" destOrd="0" presId="urn:microsoft.com/office/officeart/2005/8/layout/list1"/>
    <dgm:cxn modelId="{4D1D393A-15E1-47C3-B4DE-8A0C98592FE2}" type="presParOf" srcId="{BB34BE02-C6A1-4591-A4D9-0B18BC83EAF4}" destId="{F56D88B6-D332-47F0-9A80-4DC311F633D8}"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FD77B3-623D-415D-A072-5B7E521B1907}"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s-CO"/>
        </a:p>
      </dgm:t>
    </dgm:pt>
    <dgm:pt modelId="{2862784A-1633-4194-A648-EDE2335A4C5B}">
      <dgm:prSet phldrT="[Texto]" custT="1"/>
      <dgm:spPr/>
      <dgm:t>
        <a:bodyPr/>
        <a:lstStyle/>
        <a:p>
          <a:r>
            <a:rPr lang="es-CO" sz="2400" b="1" dirty="0"/>
            <a:t>Porcentaje AIU</a:t>
          </a:r>
        </a:p>
      </dgm:t>
    </dgm:pt>
    <dgm:pt modelId="{BE26A14F-D00D-4728-9BC5-9DE8ED3C393A}" type="parTrans" cxnId="{2A3A6EBE-0AB6-4E9C-872E-90AF7FB0D912}">
      <dgm:prSet/>
      <dgm:spPr/>
      <dgm:t>
        <a:bodyPr/>
        <a:lstStyle/>
        <a:p>
          <a:endParaRPr lang="es-CO"/>
        </a:p>
      </dgm:t>
    </dgm:pt>
    <dgm:pt modelId="{65640AAC-4EEA-4812-A95B-D097C06D7A5E}" type="sibTrans" cxnId="{2A3A6EBE-0AB6-4E9C-872E-90AF7FB0D912}">
      <dgm:prSet/>
      <dgm:spPr/>
      <dgm:t>
        <a:bodyPr/>
        <a:lstStyle/>
        <a:p>
          <a:endParaRPr lang="es-CO"/>
        </a:p>
      </dgm:t>
    </dgm:pt>
    <dgm:pt modelId="{B0B3328B-FF1C-46AF-A60B-E121FA85B89F}">
      <dgm:prSet phldrT="[Texto]" custT="1"/>
      <dgm:spPr/>
      <dgm:t>
        <a:bodyPr/>
        <a:lstStyle/>
        <a:p>
          <a:pPr algn="just"/>
          <a:r>
            <a:rPr lang="es-CO" sz="3200" dirty="0"/>
            <a:t>Continuar con el AIU  </a:t>
          </a:r>
          <a:r>
            <a:rPr lang="es-CO" sz="3200" b="1" dirty="0">
              <a:effectLst/>
            </a:rPr>
            <a:t>6.95%</a:t>
          </a:r>
          <a:endParaRPr lang="es-CO" sz="3200" dirty="0"/>
        </a:p>
      </dgm:t>
    </dgm:pt>
    <dgm:pt modelId="{912B91E1-DF01-4CDC-A751-7DE171EE84C1}" type="parTrans" cxnId="{A34CCF33-B167-43E8-8AB9-E75436EA84A6}">
      <dgm:prSet/>
      <dgm:spPr/>
      <dgm:t>
        <a:bodyPr/>
        <a:lstStyle/>
        <a:p>
          <a:endParaRPr lang="es-CO"/>
        </a:p>
      </dgm:t>
    </dgm:pt>
    <dgm:pt modelId="{8B85F119-2621-4361-8BC9-ADD82EF891DC}" type="sibTrans" cxnId="{A34CCF33-B167-43E8-8AB9-E75436EA84A6}">
      <dgm:prSet/>
      <dgm:spPr/>
      <dgm:t>
        <a:bodyPr/>
        <a:lstStyle/>
        <a:p>
          <a:endParaRPr lang="es-CO"/>
        </a:p>
      </dgm:t>
    </dgm:pt>
    <dgm:pt modelId="{A94199DF-7D6F-44B0-B7D5-8682A87D9959}">
      <dgm:prSet phldrT="[Texto]" custT="1"/>
      <dgm:spPr/>
      <dgm:t>
        <a:bodyPr/>
        <a:lstStyle/>
        <a:p>
          <a:r>
            <a:rPr lang="es-CO" sz="2400" b="1" dirty="0"/>
            <a:t>Porcentaje para actividades de Bienestar y SST</a:t>
          </a:r>
        </a:p>
      </dgm:t>
    </dgm:pt>
    <dgm:pt modelId="{EFA42E64-E593-4631-B5AD-792EB65B8434}" type="parTrans" cxnId="{BE45A333-ACDF-458A-80A1-54A60E70DB2B}">
      <dgm:prSet/>
      <dgm:spPr/>
      <dgm:t>
        <a:bodyPr/>
        <a:lstStyle/>
        <a:p>
          <a:endParaRPr lang="es-CO"/>
        </a:p>
      </dgm:t>
    </dgm:pt>
    <dgm:pt modelId="{79758A30-3C9E-40FC-BE20-1DC22F5F7E24}" type="sibTrans" cxnId="{BE45A333-ACDF-458A-80A1-54A60E70DB2B}">
      <dgm:prSet/>
      <dgm:spPr/>
      <dgm:t>
        <a:bodyPr/>
        <a:lstStyle/>
        <a:p>
          <a:endParaRPr lang="es-CO"/>
        </a:p>
      </dgm:t>
    </dgm:pt>
    <dgm:pt modelId="{554C2F04-FBDB-4100-B133-B85E78BB60AB}">
      <dgm:prSet phldrT="[Texto]" custT="1"/>
      <dgm:spPr/>
      <dgm:t>
        <a:bodyPr/>
        <a:lstStyle/>
        <a:p>
          <a:pPr algn="just"/>
          <a:r>
            <a:rPr lang="es-CO" sz="2800" dirty="0"/>
            <a:t>El porcentaje actual es del 0.5% para actividades de Bienestar y SST, la propuesta es otorgar un 0.7% del valor de la adición, lo que significa un 0.2% adicional.</a:t>
          </a:r>
        </a:p>
      </dgm:t>
    </dgm:pt>
    <dgm:pt modelId="{7CA15E43-9BE6-40F6-8617-6146FD6A783C}" type="parTrans" cxnId="{D1F86E1D-7CA3-4490-A9D7-64E7490CBF16}">
      <dgm:prSet/>
      <dgm:spPr/>
      <dgm:t>
        <a:bodyPr/>
        <a:lstStyle/>
        <a:p>
          <a:endParaRPr lang="es-CO"/>
        </a:p>
      </dgm:t>
    </dgm:pt>
    <dgm:pt modelId="{5ED86FE1-3195-4425-85BA-94F0B87B4907}" type="sibTrans" cxnId="{D1F86E1D-7CA3-4490-A9D7-64E7490CBF16}">
      <dgm:prSet/>
      <dgm:spPr/>
      <dgm:t>
        <a:bodyPr/>
        <a:lstStyle/>
        <a:p>
          <a:endParaRPr lang="es-CO"/>
        </a:p>
      </dgm:t>
    </dgm:pt>
    <dgm:pt modelId="{3720940A-13E8-4844-B1EA-A7E1AF6DD5CC}">
      <dgm:prSet phldrT="[Texto]"/>
      <dgm:spPr/>
      <dgm:t>
        <a:bodyPr/>
        <a:lstStyle/>
        <a:p>
          <a:pPr algn="just"/>
          <a:r>
            <a:rPr lang="es-ES" sz="2800" dirty="0"/>
            <a:t>Las EST están en el mercado en un promedio del 10% de AIU</a:t>
          </a:r>
          <a:endParaRPr lang="es-CO" sz="2800" dirty="0"/>
        </a:p>
      </dgm:t>
    </dgm:pt>
    <dgm:pt modelId="{1E964E74-1CCF-4375-AAA2-65670FE6FB4C}" type="parTrans" cxnId="{3F5C0EF9-3880-4B8B-B74A-ADAD867838D5}">
      <dgm:prSet/>
      <dgm:spPr/>
      <dgm:t>
        <a:bodyPr/>
        <a:lstStyle/>
        <a:p>
          <a:endParaRPr lang="es-CO"/>
        </a:p>
      </dgm:t>
    </dgm:pt>
    <dgm:pt modelId="{3C04B0FF-67C2-4E65-9414-1CDD2FE5AC27}" type="sibTrans" cxnId="{3F5C0EF9-3880-4B8B-B74A-ADAD867838D5}">
      <dgm:prSet/>
      <dgm:spPr/>
      <dgm:t>
        <a:bodyPr/>
        <a:lstStyle/>
        <a:p>
          <a:endParaRPr lang="es-CO"/>
        </a:p>
      </dgm:t>
    </dgm:pt>
    <dgm:pt modelId="{BB34BE02-C6A1-4591-A4D9-0B18BC83EAF4}" type="pres">
      <dgm:prSet presAssocID="{14FD77B3-623D-415D-A072-5B7E521B1907}" presName="linear" presStyleCnt="0">
        <dgm:presLayoutVars>
          <dgm:dir/>
          <dgm:animLvl val="lvl"/>
          <dgm:resizeHandles val="exact"/>
        </dgm:presLayoutVars>
      </dgm:prSet>
      <dgm:spPr/>
    </dgm:pt>
    <dgm:pt modelId="{5DDC638D-C4BF-47E7-B7CB-EC31265544B4}" type="pres">
      <dgm:prSet presAssocID="{2862784A-1633-4194-A648-EDE2335A4C5B}" presName="parentLin" presStyleCnt="0"/>
      <dgm:spPr/>
    </dgm:pt>
    <dgm:pt modelId="{4246C615-14C2-4FD8-ACDC-C3D847A2CD7F}" type="pres">
      <dgm:prSet presAssocID="{2862784A-1633-4194-A648-EDE2335A4C5B}" presName="parentLeftMargin" presStyleLbl="node1" presStyleIdx="0" presStyleCnt="2"/>
      <dgm:spPr/>
    </dgm:pt>
    <dgm:pt modelId="{305E8FCA-767C-4ADC-BAC3-D6B067A2BF0D}" type="pres">
      <dgm:prSet presAssocID="{2862784A-1633-4194-A648-EDE2335A4C5B}" presName="parentText" presStyleLbl="node1" presStyleIdx="0" presStyleCnt="2">
        <dgm:presLayoutVars>
          <dgm:chMax val="0"/>
          <dgm:bulletEnabled val="1"/>
        </dgm:presLayoutVars>
      </dgm:prSet>
      <dgm:spPr/>
    </dgm:pt>
    <dgm:pt modelId="{B6E7882F-FF70-4BC5-B275-6049A51AC0D6}" type="pres">
      <dgm:prSet presAssocID="{2862784A-1633-4194-A648-EDE2335A4C5B}" presName="negativeSpace" presStyleCnt="0"/>
      <dgm:spPr/>
    </dgm:pt>
    <dgm:pt modelId="{25337044-C2E9-4D71-85DD-AA76AD98F0BF}" type="pres">
      <dgm:prSet presAssocID="{2862784A-1633-4194-A648-EDE2335A4C5B}" presName="childText" presStyleLbl="conFgAcc1" presStyleIdx="0" presStyleCnt="2">
        <dgm:presLayoutVars>
          <dgm:bulletEnabled val="1"/>
        </dgm:presLayoutVars>
      </dgm:prSet>
      <dgm:spPr/>
    </dgm:pt>
    <dgm:pt modelId="{DC1BD782-5819-4335-A110-F1AE88CA0352}" type="pres">
      <dgm:prSet presAssocID="{65640AAC-4EEA-4812-A95B-D097C06D7A5E}" presName="spaceBetweenRectangles" presStyleCnt="0"/>
      <dgm:spPr/>
    </dgm:pt>
    <dgm:pt modelId="{FC50AE52-4582-43A7-BC84-1BBBECA631C5}" type="pres">
      <dgm:prSet presAssocID="{A94199DF-7D6F-44B0-B7D5-8682A87D9959}" presName="parentLin" presStyleCnt="0"/>
      <dgm:spPr/>
    </dgm:pt>
    <dgm:pt modelId="{B937F517-7AE0-4BAE-B60F-4163F1C6AD97}" type="pres">
      <dgm:prSet presAssocID="{A94199DF-7D6F-44B0-B7D5-8682A87D9959}" presName="parentLeftMargin" presStyleLbl="node1" presStyleIdx="0" presStyleCnt="2"/>
      <dgm:spPr/>
    </dgm:pt>
    <dgm:pt modelId="{431DF2F8-B0A0-4811-BE69-08A3737B881D}" type="pres">
      <dgm:prSet presAssocID="{A94199DF-7D6F-44B0-B7D5-8682A87D9959}" presName="parentText" presStyleLbl="node1" presStyleIdx="1" presStyleCnt="2">
        <dgm:presLayoutVars>
          <dgm:chMax val="0"/>
          <dgm:bulletEnabled val="1"/>
        </dgm:presLayoutVars>
      </dgm:prSet>
      <dgm:spPr/>
    </dgm:pt>
    <dgm:pt modelId="{55305CBE-CD61-44F9-BBE5-42A801D6AA27}" type="pres">
      <dgm:prSet presAssocID="{A94199DF-7D6F-44B0-B7D5-8682A87D9959}" presName="negativeSpace" presStyleCnt="0"/>
      <dgm:spPr/>
    </dgm:pt>
    <dgm:pt modelId="{F56D88B6-D332-47F0-9A80-4DC311F633D8}" type="pres">
      <dgm:prSet presAssocID="{A94199DF-7D6F-44B0-B7D5-8682A87D9959}" presName="childText" presStyleLbl="conFgAcc1" presStyleIdx="1" presStyleCnt="2" custLinFactY="7376" custLinFactNeighborX="1065" custLinFactNeighborY="100000">
        <dgm:presLayoutVars>
          <dgm:bulletEnabled val="1"/>
        </dgm:presLayoutVars>
      </dgm:prSet>
      <dgm:spPr/>
    </dgm:pt>
  </dgm:ptLst>
  <dgm:cxnLst>
    <dgm:cxn modelId="{D1F86E1D-7CA3-4490-A9D7-64E7490CBF16}" srcId="{A94199DF-7D6F-44B0-B7D5-8682A87D9959}" destId="{554C2F04-FBDB-4100-B133-B85E78BB60AB}" srcOrd="0" destOrd="0" parTransId="{7CA15E43-9BE6-40F6-8617-6146FD6A783C}" sibTransId="{5ED86FE1-3195-4425-85BA-94F0B87B4907}"/>
    <dgm:cxn modelId="{BE45A333-ACDF-458A-80A1-54A60E70DB2B}" srcId="{14FD77B3-623D-415D-A072-5B7E521B1907}" destId="{A94199DF-7D6F-44B0-B7D5-8682A87D9959}" srcOrd="1" destOrd="0" parTransId="{EFA42E64-E593-4631-B5AD-792EB65B8434}" sibTransId="{79758A30-3C9E-40FC-BE20-1DC22F5F7E24}"/>
    <dgm:cxn modelId="{A34CCF33-B167-43E8-8AB9-E75436EA84A6}" srcId="{2862784A-1633-4194-A648-EDE2335A4C5B}" destId="{B0B3328B-FF1C-46AF-A60B-E121FA85B89F}" srcOrd="0" destOrd="0" parTransId="{912B91E1-DF01-4CDC-A751-7DE171EE84C1}" sibTransId="{8B85F119-2621-4361-8BC9-ADD82EF891DC}"/>
    <dgm:cxn modelId="{77BA8B5E-0A51-45E1-B053-37D7EF4B89EC}" type="presOf" srcId="{14FD77B3-623D-415D-A072-5B7E521B1907}" destId="{BB34BE02-C6A1-4591-A4D9-0B18BC83EAF4}" srcOrd="0" destOrd="0" presId="urn:microsoft.com/office/officeart/2005/8/layout/list1"/>
    <dgm:cxn modelId="{E4B7F046-9B41-4C0E-B870-7E4252DAF5DF}" type="presOf" srcId="{2862784A-1633-4194-A648-EDE2335A4C5B}" destId="{305E8FCA-767C-4ADC-BAC3-D6B067A2BF0D}" srcOrd="1" destOrd="0" presId="urn:microsoft.com/office/officeart/2005/8/layout/list1"/>
    <dgm:cxn modelId="{C7B56871-76D3-4816-B131-9506A202B7FD}" type="presOf" srcId="{A94199DF-7D6F-44B0-B7D5-8682A87D9959}" destId="{B937F517-7AE0-4BAE-B60F-4163F1C6AD97}" srcOrd="0" destOrd="0" presId="urn:microsoft.com/office/officeart/2005/8/layout/list1"/>
    <dgm:cxn modelId="{5323E98E-170F-4F06-A385-33B5064DB671}" type="presOf" srcId="{A94199DF-7D6F-44B0-B7D5-8682A87D9959}" destId="{431DF2F8-B0A0-4811-BE69-08A3737B881D}" srcOrd="1" destOrd="0" presId="urn:microsoft.com/office/officeart/2005/8/layout/list1"/>
    <dgm:cxn modelId="{5005A093-3BED-45E6-9F88-DFEA60C7FBCA}" type="presOf" srcId="{3720940A-13E8-4844-B1EA-A7E1AF6DD5CC}" destId="{25337044-C2E9-4D71-85DD-AA76AD98F0BF}" srcOrd="0" destOrd="1" presId="urn:microsoft.com/office/officeart/2005/8/layout/list1"/>
    <dgm:cxn modelId="{C4456FB3-B0C3-4161-9092-ECCAB4CF333E}" type="presOf" srcId="{2862784A-1633-4194-A648-EDE2335A4C5B}" destId="{4246C615-14C2-4FD8-ACDC-C3D847A2CD7F}" srcOrd="0" destOrd="0" presId="urn:microsoft.com/office/officeart/2005/8/layout/list1"/>
    <dgm:cxn modelId="{2A3A6EBE-0AB6-4E9C-872E-90AF7FB0D912}" srcId="{14FD77B3-623D-415D-A072-5B7E521B1907}" destId="{2862784A-1633-4194-A648-EDE2335A4C5B}" srcOrd="0" destOrd="0" parTransId="{BE26A14F-D00D-4728-9BC5-9DE8ED3C393A}" sibTransId="{65640AAC-4EEA-4812-A95B-D097C06D7A5E}"/>
    <dgm:cxn modelId="{13D713C2-5BB5-489A-ADDF-E8AD0549A390}" type="presOf" srcId="{554C2F04-FBDB-4100-B133-B85E78BB60AB}" destId="{F56D88B6-D332-47F0-9A80-4DC311F633D8}" srcOrd="0" destOrd="0" presId="urn:microsoft.com/office/officeart/2005/8/layout/list1"/>
    <dgm:cxn modelId="{25041DDE-EF34-406C-BF46-FDA1DB215479}" type="presOf" srcId="{B0B3328B-FF1C-46AF-A60B-E121FA85B89F}" destId="{25337044-C2E9-4D71-85DD-AA76AD98F0BF}" srcOrd="0" destOrd="0" presId="urn:microsoft.com/office/officeart/2005/8/layout/list1"/>
    <dgm:cxn modelId="{3F5C0EF9-3880-4B8B-B74A-ADAD867838D5}" srcId="{2862784A-1633-4194-A648-EDE2335A4C5B}" destId="{3720940A-13E8-4844-B1EA-A7E1AF6DD5CC}" srcOrd="1" destOrd="0" parTransId="{1E964E74-1CCF-4375-AAA2-65670FE6FB4C}" sibTransId="{3C04B0FF-67C2-4E65-9414-1CDD2FE5AC27}"/>
    <dgm:cxn modelId="{0F8AFAB0-C67E-411B-BDFD-DF80A289A279}" type="presParOf" srcId="{BB34BE02-C6A1-4591-A4D9-0B18BC83EAF4}" destId="{5DDC638D-C4BF-47E7-B7CB-EC31265544B4}" srcOrd="0" destOrd="0" presId="urn:microsoft.com/office/officeart/2005/8/layout/list1"/>
    <dgm:cxn modelId="{077ABC89-4023-4A32-9048-26BB41224BCE}" type="presParOf" srcId="{5DDC638D-C4BF-47E7-B7CB-EC31265544B4}" destId="{4246C615-14C2-4FD8-ACDC-C3D847A2CD7F}" srcOrd="0" destOrd="0" presId="urn:microsoft.com/office/officeart/2005/8/layout/list1"/>
    <dgm:cxn modelId="{1606B6AD-318A-4493-BC0B-33952C42F4A8}" type="presParOf" srcId="{5DDC638D-C4BF-47E7-B7CB-EC31265544B4}" destId="{305E8FCA-767C-4ADC-BAC3-D6B067A2BF0D}" srcOrd="1" destOrd="0" presId="urn:microsoft.com/office/officeart/2005/8/layout/list1"/>
    <dgm:cxn modelId="{BD45D0EC-C96F-429E-B41A-1BD1DE8C2496}" type="presParOf" srcId="{BB34BE02-C6A1-4591-A4D9-0B18BC83EAF4}" destId="{B6E7882F-FF70-4BC5-B275-6049A51AC0D6}" srcOrd="1" destOrd="0" presId="urn:microsoft.com/office/officeart/2005/8/layout/list1"/>
    <dgm:cxn modelId="{4C151DFF-A682-433B-9991-C0479D8557A5}" type="presParOf" srcId="{BB34BE02-C6A1-4591-A4D9-0B18BC83EAF4}" destId="{25337044-C2E9-4D71-85DD-AA76AD98F0BF}" srcOrd="2" destOrd="0" presId="urn:microsoft.com/office/officeart/2005/8/layout/list1"/>
    <dgm:cxn modelId="{98650BF3-C5D6-42D5-AE74-5C19777BEAF2}" type="presParOf" srcId="{BB34BE02-C6A1-4591-A4D9-0B18BC83EAF4}" destId="{DC1BD782-5819-4335-A110-F1AE88CA0352}" srcOrd="3" destOrd="0" presId="urn:microsoft.com/office/officeart/2005/8/layout/list1"/>
    <dgm:cxn modelId="{44324A56-8798-4AA7-AA6A-3FCCC9E24992}" type="presParOf" srcId="{BB34BE02-C6A1-4591-A4D9-0B18BC83EAF4}" destId="{FC50AE52-4582-43A7-BC84-1BBBECA631C5}" srcOrd="4" destOrd="0" presId="urn:microsoft.com/office/officeart/2005/8/layout/list1"/>
    <dgm:cxn modelId="{C18871E1-FE41-4FC2-969B-62996C21350A}" type="presParOf" srcId="{FC50AE52-4582-43A7-BC84-1BBBECA631C5}" destId="{B937F517-7AE0-4BAE-B60F-4163F1C6AD97}" srcOrd="0" destOrd="0" presId="urn:microsoft.com/office/officeart/2005/8/layout/list1"/>
    <dgm:cxn modelId="{B763F77D-38E8-420C-969B-429D0C9D3CA8}" type="presParOf" srcId="{FC50AE52-4582-43A7-BC84-1BBBECA631C5}" destId="{431DF2F8-B0A0-4811-BE69-08A3737B881D}" srcOrd="1" destOrd="0" presId="urn:microsoft.com/office/officeart/2005/8/layout/list1"/>
    <dgm:cxn modelId="{34CC3801-712B-4826-9351-35589605C3D0}" type="presParOf" srcId="{BB34BE02-C6A1-4591-A4D9-0B18BC83EAF4}" destId="{55305CBE-CD61-44F9-BBE5-42A801D6AA27}" srcOrd="5" destOrd="0" presId="urn:microsoft.com/office/officeart/2005/8/layout/list1"/>
    <dgm:cxn modelId="{4D1D393A-15E1-47C3-B4DE-8A0C98592FE2}" type="presParOf" srcId="{BB34BE02-C6A1-4591-A4D9-0B18BC83EAF4}" destId="{F56D88B6-D332-47F0-9A80-4DC311F633D8}"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A69D3-BD20-447B-9E55-FE53FA8CC30C}">
      <dsp:nvSpPr>
        <dsp:cNvPr id="0" name=""/>
        <dsp:cNvSpPr/>
      </dsp:nvSpPr>
      <dsp:spPr>
        <a:xfrm>
          <a:off x="57229" y="0"/>
          <a:ext cx="2288223" cy="25393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ctr" defTabSz="711200">
            <a:lnSpc>
              <a:spcPct val="90000"/>
            </a:lnSpc>
            <a:spcBef>
              <a:spcPct val="0"/>
            </a:spcBef>
            <a:spcAft>
              <a:spcPct val="15000"/>
            </a:spcAft>
            <a:buChar char="•"/>
          </a:pPr>
          <a:r>
            <a:rPr lang="es-CO" sz="1600" kern="1200" dirty="0"/>
            <a:t>Duración total : 12 meses</a:t>
          </a:r>
        </a:p>
        <a:p>
          <a:pPr marL="171450" lvl="1" indent="-171450" algn="l" defTabSz="711200">
            <a:lnSpc>
              <a:spcPct val="90000"/>
            </a:lnSpc>
            <a:spcBef>
              <a:spcPct val="0"/>
            </a:spcBef>
            <a:spcAft>
              <a:spcPct val="15000"/>
            </a:spcAft>
            <a:buChar char="•"/>
          </a:pPr>
          <a:endParaRPr lang="es-CO" sz="1600" kern="1200" dirty="0"/>
        </a:p>
        <a:p>
          <a:pPr marL="171450" lvl="1" indent="-171450" algn="ctr" defTabSz="711200">
            <a:lnSpc>
              <a:spcPct val="90000"/>
            </a:lnSpc>
            <a:spcBef>
              <a:spcPct val="0"/>
            </a:spcBef>
            <a:spcAft>
              <a:spcPct val="15000"/>
            </a:spcAft>
            <a:buChar char="•"/>
          </a:pPr>
          <a:endParaRPr lang="es-CO" sz="1600" kern="1200" dirty="0"/>
        </a:p>
        <a:p>
          <a:pPr marL="171450" lvl="1" indent="-171450" algn="ctr" defTabSz="711200">
            <a:lnSpc>
              <a:spcPct val="90000"/>
            </a:lnSpc>
            <a:spcBef>
              <a:spcPct val="0"/>
            </a:spcBef>
            <a:spcAft>
              <a:spcPct val="15000"/>
            </a:spcAft>
            <a:buChar char="•"/>
          </a:pPr>
          <a:r>
            <a:rPr lang="es-CO" sz="1600" kern="1200" dirty="0"/>
            <a:t>$ 524,784,175</a:t>
          </a:r>
        </a:p>
        <a:p>
          <a:pPr marL="114300" lvl="1" indent="-114300" algn="l" defTabSz="533400">
            <a:lnSpc>
              <a:spcPct val="90000"/>
            </a:lnSpc>
            <a:spcBef>
              <a:spcPct val="0"/>
            </a:spcBef>
            <a:spcAft>
              <a:spcPct val="15000"/>
            </a:spcAft>
            <a:buChar char="•"/>
          </a:pPr>
          <a:endParaRPr lang="es-CO" sz="1200" kern="1200" dirty="0"/>
        </a:p>
        <a:p>
          <a:pPr marL="114300" lvl="1" indent="-114300" algn="l" defTabSz="533400">
            <a:lnSpc>
              <a:spcPct val="90000"/>
            </a:lnSpc>
            <a:spcBef>
              <a:spcPct val="0"/>
            </a:spcBef>
            <a:spcAft>
              <a:spcPct val="15000"/>
            </a:spcAft>
            <a:buChar char="•"/>
          </a:pPr>
          <a:endParaRPr lang="es-CO" sz="1200" kern="1200" dirty="0"/>
        </a:p>
        <a:p>
          <a:pPr marL="114300" lvl="1" indent="-114300" algn="l" defTabSz="533400">
            <a:lnSpc>
              <a:spcPct val="90000"/>
            </a:lnSpc>
            <a:spcBef>
              <a:spcPct val="0"/>
            </a:spcBef>
            <a:spcAft>
              <a:spcPct val="15000"/>
            </a:spcAft>
            <a:buChar char="•"/>
          </a:pPr>
          <a:endParaRPr lang="es-CO" sz="1200" kern="1200" dirty="0"/>
        </a:p>
        <a:p>
          <a:pPr marL="114300" lvl="1" indent="-114300" algn="l" defTabSz="533400">
            <a:lnSpc>
              <a:spcPct val="90000"/>
            </a:lnSpc>
            <a:spcBef>
              <a:spcPct val="0"/>
            </a:spcBef>
            <a:spcAft>
              <a:spcPct val="15000"/>
            </a:spcAft>
            <a:buChar char="•"/>
          </a:pPr>
          <a:endParaRPr lang="es-CO" sz="1200" kern="1200" dirty="0"/>
        </a:p>
        <a:p>
          <a:pPr marL="171450" lvl="1" indent="-171450" algn="ctr" defTabSz="711200">
            <a:lnSpc>
              <a:spcPct val="90000"/>
            </a:lnSpc>
            <a:spcBef>
              <a:spcPct val="0"/>
            </a:spcBef>
            <a:spcAft>
              <a:spcPct val="15000"/>
            </a:spcAft>
            <a:buChar char="•"/>
          </a:pPr>
          <a:r>
            <a:rPr lang="es-CO" sz="1600" kern="1200" dirty="0"/>
            <a:t>$ 771,432,718</a:t>
          </a:r>
        </a:p>
        <a:p>
          <a:pPr marL="171450" lvl="1" indent="-171450" algn="l" defTabSz="711200">
            <a:lnSpc>
              <a:spcPct val="90000"/>
            </a:lnSpc>
            <a:spcBef>
              <a:spcPct val="0"/>
            </a:spcBef>
            <a:spcAft>
              <a:spcPct val="15000"/>
            </a:spcAft>
            <a:buChar char="•"/>
          </a:pPr>
          <a:r>
            <a:rPr lang="es-CO" sz="1600" kern="1200" dirty="0"/>
            <a:t>Personas requeridas:25</a:t>
          </a:r>
          <a:endParaRPr lang="es-CO" sz="1200" kern="1200" dirty="0"/>
        </a:p>
      </dsp:txBody>
      <dsp:txXfrm>
        <a:off x="115666" y="58437"/>
        <a:ext cx="2171349" cy="1878309"/>
      </dsp:txXfrm>
    </dsp:sp>
    <dsp:sp modelId="{BCCEB251-BE81-4257-98C6-11D1021C561E}">
      <dsp:nvSpPr>
        <dsp:cNvPr id="0" name=""/>
        <dsp:cNvSpPr/>
      </dsp:nvSpPr>
      <dsp:spPr>
        <a:xfrm>
          <a:off x="1048525" y="497394"/>
          <a:ext cx="2968218" cy="2968218"/>
        </a:xfrm>
        <a:prstGeom prst="leftCircularArrow">
          <a:avLst>
            <a:gd name="adj1" fmla="val 2727"/>
            <a:gd name="adj2" fmla="val 332289"/>
            <a:gd name="adj3" fmla="val 2704903"/>
            <a:gd name="adj4" fmla="val 9621592"/>
            <a:gd name="adj5" fmla="val 318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C6F96B9-4C59-4A4D-9F42-9F01304D55C1}">
      <dsp:nvSpPr>
        <dsp:cNvPr id="0" name=""/>
        <dsp:cNvSpPr/>
      </dsp:nvSpPr>
      <dsp:spPr>
        <a:xfrm>
          <a:off x="439671" y="1977372"/>
          <a:ext cx="1555586" cy="473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CO" sz="1400" kern="1200" dirty="0"/>
            <a:t>Visitas a Sociedades</a:t>
          </a:r>
        </a:p>
      </dsp:txBody>
      <dsp:txXfrm>
        <a:off x="453539" y="1991240"/>
        <a:ext cx="1527850" cy="445744"/>
      </dsp:txXfrm>
    </dsp:sp>
    <dsp:sp modelId="{045F55FC-FD0D-43F1-B917-E7E20F934C9D}">
      <dsp:nvSpPr>
        <dsp:cNvPr id="0" name=""/>
        <dsp:cNvSpPr/>
      </dsp:nvSpPr>
      <dsp:spPr>
        <a:xfrm>
          <a:off x="2789416" y="722192"/>
          <a:ext cx="2398440" cy="222354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s-CO" sz="1400" kern="1200" dirty="0"/>
            <a:t>Generar modelos de administración estables y atractivos al mercado.</a:t>
          </a:r>
        </a:p>
        <a:p>
          <a:pPr marL="114300" lvl="1" indent="-114300" algn="just" defTabSz="622300">
            <a:lnSpc>
              <a:spcPct val="90000"/>
            </a:lnSpc>
            <a:spcBef>
              <a:spcPct val="0"/>
            </a:spcBef>
            <a:spcAft>
              <a:spcPct val="15000"/>
            </a:spcAft>
            <a:buChar char="•"/>
          </a:pPr>
          <a:endParaRPr lang="es-CO" sz="1400" kern="1200" dirty="0"/>
        </a:p>
        <a:p>
          <a:pPr marL="114300" lvl="1" indent="-114300" algn="just" defTabSz="622300">
            <a:lnSpc>
              <a:spcPct val="90000"/>
            </a:lnSpc>
            <a:spcBef>
              <a:spcPct val="0"/>
            </a:spcBef>
            <a:spcAft>
              <a:spcPct val="15000"/>
            </a:spcAft>
            <a:buChar char="•"/>
          </a:pPr>
          <a:r>
            <a:rPr lang="es-CO" sz="1400" kern="1200" dirty="0"/>
            <a:t>Establecer y controlar de manera transparente la eficiencia, eficacia, y efectividad de la administración buscando la tercerización de los procesos.</a:t>
          </a:r>
        </a:p>
      </dsp:txBody>
      <dsp:txXfrm>
        <a:off x="2840586" y="1249836"/>
        <a:ext cx="2296100" cy="1644734"/>
      </dsp:txXfrm>
    </dsp:sp>
    <dsp:sp modelId="{B9EA7B7B-5773-4B5D-869A-3F3A18C3EC79}">
      <dsp:nvSpPr>
        <dsp:cNvPr id="0" name=""/>
        <dsp:cNvSpPr/>
      </dsp:nvSpPr>
      <dsp:spPr>
        <a:xfrm>
          <a:off x="4005249" y="-345319"/>
          <a:ext cx="2683265" cy="2683265"/>
        </a:xfrm>
        <a:prstGeom prst="circularArrow">
          <a:avLst>
            <a:gd name="adj1" fmla="val 3017"/>
            <a:gd name="adj2" fmla="val 370080"/>
            <a:gd name="adj3" fmla="val 19253446"/>
            <a:gd name="adj4" fmla="val 12374547"/>
            <a:gd name="adj5" fmla="val 352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17DB5B-5A2F-4E32-9E9C-0F2F674219C7}">
      <dsp:nvSpPr>
        <dsp:cNvPr id="0" name=""/>
        <dsp:cNvSpPr/>
      </dsp:nvSpPr>
      <dsp:spPr>
        <a:xfrm>
          <a:off x="3444397" y="441861"/>
          <a:ext cx="1555586" cy="6186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CO" sz="1400" kern="1200" dirty="0"/>
            <a:t>Objetivos Estratégicos</a:t>
          </a:r>
        </a:p>
      </dsp:txBody>
      <dsp:txXfrm>
        <a:off x="3462515" y="459979"/>
        <a:ext cx="1519350" cy="582369"/>
      </dsp:txXfrm>
    </dsp:sp>
    <dsp:sp modelId="{6F87F38D-0F98-404F-AC75-A2C2D845EFA4}">
      <dsp:nvSpPr>
        <dsp:cNvPr id="0" name=""/>
        <dsp:cNvSpPr/>
      </dsp:nvSpPr>
      <dsp:spPr>
        <a:xfrm>
          <a:off x="5516335" y="438527"/>
          <a:ext cx="2135218" cy="181923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s-CO" sz="1600" kern="1200" dirty="0"/>
            <a:t>Duración: 6 meses</a:t>
          </a:r>
        </a:p>
        <a:p>
          <a:pPr marL="171450" lvl="1" indent="-171450" algn="ctr" defTabSz="711200">
            <a:lnSpc>
              <a:spcPct val="90000"/>
            </a:lnSpc>
            <a:spcBef>
              <a:spcPct val="0"/>
            </a:spcBef>
            <a:spcAft>
              <a:spcPct val="15000"/>
            </a:spcAft>
            <a:buChar char="•"/>
          </a:pPr>
          <a:endParaRPr lang="es-CO" sz="1600" kern="1200" dirty="0"/>
        </a:p>
        <a:p>
          <a:pPr marL="171450" lvl="1" indent="-171450" algn="ctr" defTabSz="711200">
            <a:lnSpc>
              <a:spcPct val="90000"/>
            </a:lnSpc>
            <a:spcBef>
              <a:spcPct val="0"/>
            </a:spcBef>
            <a:spcAft>
              <a:spcPct val="15000"/>
            </a:spcAft>
            <a:buChar char="•"/>
          </a:pPr>
          <a:r>
            <a:rPr lang="es-CO" sz="1600" kern="1200" dirty="0"/>
            <a:t>$ 324,141,924 </a:t>
          </a:r>
        </a:p>
        <a:p>
          <a:pPr marL="114300" lvl="1" indent="-114300" algn="l" defTabSz="533400">
            <a:lnSpc>
              <a:spcPct val="90000"/>
            </a:lnSpc>
            <a:spcBef>
              <a:spcPct val="0"/>
            </a:spcBef>
            <a:spcAft>
              <a:spcPct val="15000"/>
            </a:spcAft>
            <a:buChar char="•"/>
          </a:pPr>
          <a:endParaRPr lang="es-CO" sz="1200" kern="1200" dirty="0"/>
        </a:p>
        <a:p>
          <a:pPr marL="114300" lvl="1" indent="-114300" algn="l" defTabSz="533400">
            <a:lnSpc>
              <a:spcPct val="90000"/>
            </a:lnSpc>
            <a:spcBef>
              <a:spcPct val="0"/>
            </a:spcBef>
            <a:spcAft>
              <a:spcPct val="15000"/>
            </a:spcAft>
            <a:buChar char="•"/>
          </a:pPr>
          <a:endParaRPr lang="es-CO" sz="1200" kern="1200" dirty="0"/>
        </a:p>
        <a:p>
          <a:pPr marL="114300" lvl="1" indent="-114300" algn="l" defTabSz="533400">
            <a:lnSpc>
              <a:spcPct val="90000"/>
            </a:lnSpc>
            <a:spcBef>
              <a:spcPct val="0"/>
            </a:spcBef>
            <a:spcAft>
              <a:spcPct val="15000"/>
            </a:spcAft>
            <a:buChar char="•"/>
          </a:pPr>
          <a:endParaRPr lang="es-CO" sz="1200" kern="1200" dirty="0"/>
        </a:p>
        <a:p>
          <a:pPr marL="114300" lvl="1" indent="-114300" algn="l" defTabSz="533400">
            <a:lnSpc>
              <a:spcPct val="90000"/>
            </a:lnSpc>
            <a:spcBef>
              <a:spcPct val="0"/>
            </a:spcBef>
            <a:spcAft>
              <a:spcPct val="15000"/>
            </a:spcAft>
            <a:buChar char="•"/>
          </a:pPr>
          <a:endParaRPr lang="es-CO" sz="1200" kern="1200" dirty="0"/>
        </a:p>
        <a:p>
          <a:pPr marL="171450" lvl="1" indent="-171450" algn="l" defTabSz="711200">
            <a:lnSpc>
              <a:spcPct val="90000"/>
            </a:lnSpc>
            <a:spcBef>
              <a:spcPct val="0"/>
            </a:spcBef>
            <a:spcAft>
              <a:spcPct val="15000"/>
            </a:spcAft>
            <a:buChar char="•"/>
          </a:pPr>
          <a:r>
            <a:rPr lang="es-CO" sz="1600" kern="1200" dirty="0"/>
            <a:t>Personas requeridas:17</a:t>
          </a:r>
          <a:endParaRPr lang="es-CO" sz="1200" kern="1200" dirty="0"/>
        </a:p>
        <a:p>
          <a:pPr marL="114300" lvl="1" indent="-114300" algn="l" defTabSz="533400">
            <a:lnSpc>
              <a:spcPct val="90000"/>
            </a:lnSpc>
            <a:spcBef>
              <a:spcPct val="0"/>
            </a:spcBef>
            <a:spcAft>
              <a:spcPct val="15000"/>
            </a:spcAft>
            <a:buChar char="•"/>
          </a:pPr>
          <a:endParaRPr lang="es-CO" sz="1200" kern="1200" dirty="0"/>
        </a:p>
      </dsp:txBody>
      <dsp:txXfrm>
        <a:off x="5558201" y="480393"/>
        <a:ext cx="2051486" cy="1345666"/>
      </dsp:txXfrm>
    </dsp:sp>
    <dsp:sp modelId="{702DBEAF-845F-4241-871E-D4BD9E0AE5F6}">
      <dsp:nvSpPr>
        <dsp:cNvPr id="0" name=""/>
        <dsp:cNvSpPr/>
      </dsp:nvSpPr>
      <dsp:spPr>
        <a:xfrm>
          <a:off x="6096721" y="1986187"/>
          <a:ext cx="1555586" cy="4194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s-CO" sz="1400" kern="1200" dirty="0"/>
            <a:t>Entregas Regionales</a:t>
          </a:r>
        </a:p>
      </dsp:txBody>
      <dsp:txXfrm>
        <a:off x="6109007" y="1998473"/>
        <a:ext cx="1531014" cy="3948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37044-C2E9-4D71-85DD-AA76AD98F0BF}">
      <dsp:nvSpPr>
        <dsp:cNvPr id="0" name=""/>
        <dsp:cNvSpPr/>
      </dsp:nvSpPr>
      <dsp:spPr>
        <a:xfrm>
          <a:off x="0" y="412029"/>
          <a:ext cx="8553069" cy="18144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63813" tIns="374904" rIns="663813" bIns="128016" numCol="1" spcCol="1270" anchor="t" anchorCtr="0">
          <a:noAutofit/>
        </a:bodyPr>
        <a:lstStyle/>
        <a:p>
          <a:pPr marL="171450" lvl="1" indent="-171450" algn="just" defTabSz="800100">
            <a:lnSpc>
              <a:spcPct val="90000"/>
            </a:lnSpc>
            <a:spcBef>
              <a:spcPct val="0"/>
            </a:spcBef>
            <a:spcAft>
              <a:spcPct val="15000"/>
            </a:spcAft>
            <a:buChar char="•"/>
          </a:pPr>
          <a:r>
            <a:rPr lang="es-CO" sz="1800" kern="1200" dirty="0"/>
            <a:t>El saldo actual del contrato alcanzaría para 5 meses, a partir de mayo y hasta septiembre de 2020. Se requiere en ese caso </a:t>
          </a:r>
          <a:r>
            <a:rPr lang="es-CO" sz="1800" b="1" u="sng" kern="1200" dirty="0"/>
            <a:t>prórroga</a:t>
          </a:r>
          <a:r>
            <a:rPr lang="es-CO" sz="1800" kern="1200" dirty="0"/>
            <a:t> por 3 meses, teniendo en cuenta que el contrato vence el 16 de junio de 2020.</a:t>
          </a:r>
        </a:p>
        <a:p>
          <a:pPr marL="171450" lvl="1" indent="-171450" algn="just" defTabSz="800100">
            <a:lnSpc>
              <a:spcPct val="90000"/>
            </a:lnSpc>
            <a:spcBef>
              <a:spcPct val="0"/>
            </a:spcBef>
            <a:spcAft>
              <a:spcPct val="15000"/>
            </a:spcAft>
            <a:buChar char="•"/>
          </a:pPr>
          <a:r>
            <a:rPr lang="es-ES" sz="1800" kern="1200" dirty="0"/>
            <a:t>Durante estos tres (3) meses se realizaría el proceso para un nuevo contrato.</a:t>
          </a:r>
          <a:endParaRPr lang="es-CO" sz="1800" kern="1200" dirty="0"/>
        </a:p>
      </dsp:txBody>
      <dsp:txXfrm>
        <a:off x="0" y="412029"/>
        <a:ext cx="8553069" cy="1814400"/>
      </dsp:txXfrm>
    </dsp:sp>
    <dsp:sp modelId="{305E8FCA-767C-4ADC-BAC3-D6B067A2BF0D}">
      <dsp:nvSpPr>
        <dsp:cNvPr id="0" name=""/>
        <dsp:cNvSpPr/>
      </dsp:nvSpPr>
      <dsp:spPr>
        <a:xfrm>
          <a:off x="427653" y="146349"/>
          <a:ext cx="5987148" cy="531360"/>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6300" tIns="0" rIns="226300" bIns="0" numCol="1" spcCol="1270" anchor="ctr" anchorCtr="0">
          <a:noAutofit/>
        </a:bodyPr>
        <a:lstStyle/>
        <a:p>
          <a:pPr marL="0" lvl="0" indent="0" algn="l" defTabSz="1066800">
            <a:lnSpc>
              <a:spcPct val="90000"/>
            </a:lnSpc>
            <a:spcBef>
              <a:spcPct val="0"/>
            </a:spcBef>
            <a:spcAft>
              <a:spcPct val="35000"/>
            </a:spcAft>
            <a:buNone/>
          </a:pPr>
          <a:r>
            <a:rPr lang="es-CO" sz="2400" b="1" kern="1200" dirty="0"/>
            <a:t>Escenario 1:</a:t>
          </a:r>
        </a:p>
      </dsp:txBody>
      <dsp:txXfrm>
        <a:off x="453592" y="172288"/>
        <a:ext cx="5935270" cy="479482"/>
      </dsp:txXfrm>
    </dsp:sp>
    <dsp:sp modelId="{F56D88B6-D332-47F0-9A80-4DC311F633D8}">
      <dsp:nvSpPr>
        <dsp:cNvPr id="0" name=""/>
        <dsp:cNvSpPr/>
      </dsp:nvSpPr>
      <dsp:spPr>
        <a:xfrm>
          <a:off x="0" y="2589310"/>
          <a:ext cx="8553069" cy="150255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63813" tIns="374904" rIns="663813" bIns="113792" numCol="1" spcCol="1270" anchor="t" anchorCtr="0">
          <a:noAutofit/>
        </a:bodyPr>
        <a:lstStyle/>
        <a:p>
          <a:pPr marL="171450" lvl="1" indent="-171450" algn="just" defTabSz="711200">
            <a:lnSpc>
              <a:spcPct val="90000"/>
            </a:lnSpc>
            <a:spcBef>
              <a:spcPct val="0"/>
            </a:spcBef>
            <a:spcAft>
              <a:spcPct val="15000"/>
            </a:spcAft>
            <a:buChar char="•"/>
          </a:pPr>
          <a:r>
            <a:rPr lang="es-CO" sz="1600" kern="1200" dirty="0"/>
            <a:t>Autorización para </a:t>
          </a:r>
          <a:r>
            <a:rPr lang="es-CO" sz="1600" b="1" u="sng" kern="1200" dirty="0"/>
            <a:t>adición y prórroga </a:t>
          </a:r>
          <a:r>
            <a:rPr lang="es-CO" sz="1600" kern="1200" dirty="0"/>
            <a:t>de 12 meses. </a:t>
          </a:r>
        </a:p>
        <a:p>
          <a:pPr marL="171450" lvl="1" indent="-171450" algn="just" defTabSz="711200">
            <a:lnSpc>
              <a:spcPct val="90000"/>
            </a:lnSpc>
            <a:spcBef>
              <a:spcPct val="0"/>
            </a:spcBef>
            <a:spcAft>
              <a:spcPct val="15000"/>
            </a:spcAft>
            <a:buChar char="•"/>
          </a:pPr>
          <a:r>
            <a:rPr lang="es-CO" sz="1600" kern="1200" dirty="0"/>
            <a:t>Costo mensual actual + PC Sociedades + PC Entregas = ($180.000.000 * 7) </a:t>
          </a:r>
          <a:r>
            <a:rPr lang="es-CO" sz="1600" b="0" kern="1200" dirty="0"/>
            <a:t>+ $ 1,296,216,893 </a:t>
          </a:r>
          <a:r>
            <a:rPr lang="es-CO" sz="1600" kern="1200" dirty="0"/>
            <a:t>+ $ 324,141,924</a:t>
          </a:r>
          <a:endParaRPr lang="es-CO" sz="1600" b="1" kern="1200" dirty="0"/>
        </a:p>
        <a:p>
          <a:pPr marL="171450" lvl="1" indent="-171450" algn="just" defTabSz="711200">
            <a:lnSpc>
              <a:spcPct val="90000"/>
            </a:lnSpc>
            <a:spcBef>
              <a:spcPct val="0"/>
            </a:spcBef>
            <a:spcAft>
              <a:spcPct val="15000"/>
            </a:spcAft>
            <a:buChar char="•"/>
          </a:pPr>
          <a:r>
            <a:rPr lang="es-CO" sz="1600" kern="1200" dirty="0"/>
            <a:t>Adición </a:t>
          </a:r>
          <a:r>
            <a:rPr lang="es-CO" sz="1800" kern="1200" dirty="0"/>
            <a:t>= </a:t>
          </a:r>
          <a:r>
            <a:rPr lang="es-CO" sz="1800" b="1" kern="1200" dirty="0"/>
            <a:t>$ </a:t>
          </a:r>
          <a:r>
            <a:rPr lang="es-CO" sz="1800" b="1" i="0" u="none" kern="1200" dirty="0"/>
            <a:t>2.881.000.000</a:t>
          </a:r>
          <a:endParaRPr lang="es-CO" sz="1600" b="1" kern="1200" dirty="0"/>
        </a:p>
      </dsp:txBody>
      <dsp:txXfrm>
        <a:off x="0" y="2589310"/>
        <a:ext cx="8553069" cy="1502550"/>
      </dsp:txXfrm>
    </dsp:sp>
    <dsp:sp modelId="{431DF2F8-B0A0-4811-BE69-08A3737B881D}">
      <dsp:nvSpPr>
        <dsp:cNvPr id="0" name=""/>
        <dsp:cNvSpPr/>
      </dsp:nvSpPr>
      <dsp:spPr>
        <a:xfrm>
          <a:off x="427653" y="2323630"/>
          <a:ext cx="5987148" cy="531360"/>
        </a:xfrm>
        <a:prstGeom prst="roundRect">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6300" tIns="0" rIns="226300" bIns="0" numCol="1" spcCol="1270" anchor="ctr" anchorCtr="0">
          <a:noAutofit/>
        </a:bodyPr>
        <a:lstStyle/>
        <a:p>
          <a:pPr marL="0" lvl="0" indent="0" algn="l" defTabSz="1066800">
            <a:lnSpc>
              <a:spcPct val="90000"/>
            </a:lnSpc>
            <a:spcBef>
              <a:spcPct val="0"/>
            </a:spcBef>
            <a:spcAft>
              <a:spcPct val="35000"/>
            </a:spcAft>
            <a:buNone/>
          </a:pPr>
          <a:r>
            <a:rPr lang="es-CO" sz="2400" b="1" kern="1200" dirty="0"/>
            <a:t>Escenario 2:</a:t>
          </a:r>
        </a:p>
      </dsp:txBody>
      <dsp:txXfrm>
        <a:off x="453592" y="2349569"/>
        <a:ext cx="5935270" cy="4794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37044-C2E9-4D71-85DD-AA76AD98F0BF}">
      <dsp:nvSpPr>
        <dsp:cNvPr id="0" name=""/>
        <dsp:cNvSpPr/>
      </dsp:nvSpPr>
      <dsp:spPr>
        <a:xfrm>
          <a:off x="0" y="371275"/>
          <a:ext cx="8418443" cy="20286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3365" tIns="479044" rIns="653365" bIns="227584" numCol="1" spcCol="1270" anchor="t" anchorCtr="0">
          <a:noAutofit/>
        </a:bodyPr>
        <a:lstStyle/>
        <a:p>
          <a:pPr marL="285750" lvl="1" indent="-285750" algn="just" defTabSz="1422400">
            <a:lnSpc>
              <a:spcPct val="90000"/>
            </a:lnSpc>
            <a:spcBef>
              <a:spcPct val="0"/>
            </a:spcBef>
            <a:spcAft>
              <a:spcPct val="15000"/>
            </a:spcAft>
            <a:buChar char="•"/>
          </a:pPr>
          <a:r>
            <a:rPr lang="es-CO" sz="3200" kern="1200" dirty="0"/>
            <a:t>Continuar con el AIU  </a:t>
          </a:r>
          <a:r>
            <a:rPr lang="es-CO" sz="3200" b="1" kern="1200" dirty="0">
              <a:effectLst/>
            </a:rPr>
            <a:t>6.95%</a:t>
          </a:r>
          <a:endParaRPr lang="es-CO" sz="3200" kern="1200" dirty="0"/>
        </a:p>
        <a:p>
          <a:pPr marL="285750" lvl="1" indent="-285750" algn="just" defTabSz="1244600">
            <a:lnSpc>
              <a:spcPct val="90000"/>
            </a:lnSpc>
            <a:spcBef>
              <a:spcPct val="0"/>
            </a:spcBef>
            <a:spcAft>
              <a:spcPct val="15000"/>
            </a:spcAft>
            <a:buChar char="•"/>
          </a:pPr>
          <a:r>
            <a:rPr lang="es-ES" sz="2800" kern="1200" dirty="0"/>
            <a:t>Las EST están en el mercado en un promedio del 10% de AIU</a:t>
          </a:r>
          <a:endParaRPr lang="es-CO" sz="2800" kern="1200" dirty="0"/>
        </a:p>
      </dsp:txBody>
      <dsp:txXfrm>
        <a:off x="0" y="371275"/>
        <a:ext cx="8418443" cy="2028600"/>
      </dsp:txXfrm>
    </dsp:sp>
    <dsp:sp modelId="{305E8FCA-767C-4ADC-BAC3-D6B067A2BF0D}">
      <dsp:nvSpPr>
        <dsp:cNvPr id="0" name=""/>
        <dsp:cNvSpPr/>
      </dsp:nvSpPr>
      <dsp:spPr>
        <a:xfrm>
          <a:off x="420922" y="31795"/>
          <a:ext cx="5892910" cy="6789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738" tIns="0" rIns="222738" bIns="0" numCol="1" spcCol="1270" anchor="ctr" anchorCtr="0">
          <a:noAutofit/>
        </a:bodyPr>
        <a:lstStyle/>
        <a:p>
          <a:pPr marL="0" lvl="0" indent="0" algn="l" defTabSz="1066800">
            <a:lnSpc>
              <a:spcPct val="90000"/>
            </a:lnSpc>
            <a:spcBef>
              <a:spcPct val="0"/>
            </a:spcBef>
            <a:spcAft>
              <a:spcPct val="35000"/>
            </a:spcAft>
            <a:buNone/>
          </a:pPr>
          <a:r>
            <a:rPr lang="es-CO" sz="2400" b="1" kern="1200" dirty="0"/>
            <a:t>Porcentaje AIU</a:t>
          </a:r>
        </a:p>
      </dsp:txBody>
      <dsp:txXfrm>
        <a:off x="454066" y="64939"/>
        <a:ext cx="5826622" cy="612672"/>
      </dsp:txXfrm>
    </dsp:sp>
    <dsp:sp modelId="{F56D88B6-D332-47F0-9A80-4DC311F633D8}">
      <dsp:nvSpPr>
        <dsp:cNvPr id="0" name=""/>
        <dsp:cNvSpPr/>
      </dsp:nvSpPr>
      <dsp:spPr>
        <a:xfrm>
          <a:off x="0" y="2895351"/>
          <a:ext cx="8418443" cy="2245950"/>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3365" tIns="479044" rIns="653365" bIns="199136" numCol="1" spcCol="1270" anchor="t" anchorCtr="0">
          <a:noAutofit/>
        </a:bodyPr>
        <a:lstStyle/>
        <a:p>
          <a:pPr marL="285750" lvl="1" indent="-285750" algn="just" defTabSz="1244600">
            <a:lnSpc>
              <a:spcPct val="90000"/>
            </a:lnSpc>
            <a:spcBef>
              <a:spcPct val="0"/>
            </a:spcBef>
            <a:spcAft>
              <a:spcPct val="15000"/>
            </a:spcAft>
            <a:buChar char="•"/>
          </a:pPr>
          <a:r>
            <a:rPr lang="es-CO" sz="2800" kern="1200" dirty="0"/>
            <a:t>El porcentaje actual es del 0.5% para actividades de Bienestar y SST, la propuesta es otorgar un 0.7% del valor de la adición, lo que significa un 0.2% adicional.</a:t>
          </a:r>
        </a:p>
      </dsp:txBody>
      <dsp:txXfrm>
        <a:off x="0" y="2895351"/>
        <a:ext cx="8418443" cy="2245950"/>
      </dsp:txXfrm>
    </dsp:sp>
    <dsp:sp modelId="{431DF2F8-B0A0-4811-BE69-08A3737B881D}">
      <dsp:nvSpPr>
        <dsp:cNvPr id="0" name=""/>
        <dsp:cNvSpPr/>
      </dsp:nvSpPr>
      <dsp:spPr>
        <a:xfrm>
          <a:off x="420922" y="2524076"/>
          <a:ext cx="5892910" cy="67896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738" tIns="0" rIns="222738" bIns="0" numCol="1" spcCol="1270" anchor="ctr" anchorCtr="0">
          <a:noAutofit/>
        </a:bodyPr>
        <a:lstStyle/>
        <a:p>
          <a:pPr marL="0" lvl="0" indent="0" algn="l" defTabSz="1066800">
            <a:lnSpc>
              <a:spcPct val="90000"/>
            </a:lnSpc>
            <a:spcBef>
              <a:spcPct val="0"/>
            </a:spcBef>
            <a:spcAft>
              <a:spcPct val="35000"/>
            </a:spcAft>
            <a:buNone/>
          </a:pPr>
          <a:r>
            <a:rPr lang="es-CO" sz="2400" b="1" kern="1200" dirty="0"/>
            <a:t>Porcentaje para actividades de Bienestar y SST</a:t>
          </a:r>
        </a:p>
      </dsp:txBody>
      <dsp:txXfrm>
        <a:off x="454066" y="2557220"/>
        <a:ext cx="5826622"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7"/>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22/06/2020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22/06/2020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3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22/06/2020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22/06/2020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22/06/2020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22/06/2020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22/06/2020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nchor="b"/>
          <a:lstStyle>
            <a:lvl1pPr algn="l">
              <a:defRPr sz="1500" b="1"/>
            </a:lvl1pPr>
          </a:lstStyle>
          <a:p>
            <a:r>
              <a:rPr lang="es-ES_tradnl"/>
              <a:t>Clic para editar título</a:t>
            </a:r>
            <a:endParaRPr lang="es-ES"/>
          </a:p>
        </p:txBody>
      </p:sp>
      <p:sp>
        <p:nvSpPr>
          <p:cNvPr id="3" name="Marcador de contenido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22/06/2020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15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22/06/2020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22/06/2020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0"/>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40"/>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22/06/2020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3FEBEB7-25AB-664A-96B3-95BD3AB0599F}" type="datetimeFigureOut">
              <a:rPr lang="es-ES" smtClean="0"/>
              <a:t>22/06/2020</a:t>
            </a:fld>
            <a:endParaRPr lang="es-ES"/>
          </a:p>
        </p:txBody>
      </p:sp>
      <p:sp>
        <p:nvSpPr>
          <p:cNvPr id="5" name="Marcador de pie de página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s-E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7.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6.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9.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slide" Target="slide15.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Excel_Worksheet1.xlsx"/><Relationship Id="rId5" Type="http://schemas.openxmlformats.org/officeDocument/2006/relationships/chart" Target="../charts/char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package" Target="../embeddings/Microsoft_Excel_Worksheet3.xlsx"/><Relationship Id="rId5" Type="http://schemas.openxmlformats.org/officeDocument/2006/relationships/chart" Target="../charts/char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image" Target="../media/image5.png"/><Relationship Id="rId7" Type="http://schemas.openxmlformats.org/officeDocument/2006/relationships/chart" Target="../charts/chart10.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4.emf"/><Relationship Id="rId5" Type="http://schemas.openxmlformats.org/officeDocument/2006/relationships/package" Target="../embeddings/Microsoft_Excel_Worksheet8.xlsx"/><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12.xml"/><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15.emf"/><Relationship Id="rId5" Type="http://schemas.openxmlformats.org/officeDocument/2006/relationships/package" Target="../embeddings/Microsoft_Excel_Worksheet11.xlsx"/><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6.png"/><Relationship Id="rId7" Type="http://schemas.openxmlformats.org/officeDocument/2006/relationships/diagramLayout" Target="../diagrams/layout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Data" Target="../diagrams/data1.xml"/><Relationship Id="rId5" Type="http://schemas.openxmlformats.org/officeDocument/2006/relationships/image" Target="../media/image17.jpeg"/><Relationship Id="rId10" Type="http://schemas.microsoft.com/office/2007/relationships/diagramDrawing" Target="../diagrams/drawing1.xml"/><Relationship Id="rId4" Type="http://schemas.openxmlformats.org/officeDocument/2006/relationships/image" Target="../media/image16.png"/><Relationship Id="rId9" Type="http://schemas.openxmlformats.org/officeDocument/2006/relationships/diagramColors" Target="../diagrams/colors1.xm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3919757"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Rectángulo 5">
            <a:extLst>
              <a:ext uri="{FF2B5EF4-FFF2-40B4-BE49-F238E27FC236}">
                <a16:creationId xmlns:a16="http://schemas.microsoft.com/office/drawing/2014/main" id="{1F085610-40FD-42D5-B0E4-193B4CF70415}"/>
              </a:ext>
            </a:extLst>
          </p:cNvPr>
          <p:cNvSpPr/>
          <p:nvPr/>
        </p:nvSpPr>
        <p:spPr>
          <a:xfrm>
            <a:off x="3919756" y="0"/>
            <a:ext cx="5224244" cy="6858000"/>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dirty="0">
                <a:solidFill>
                  <a:schemeClr val="tx2">
                    <a:lumMod val="50000"/>
                  </a:schemeClr>
                </a:solidFill>
              </a:rPr>
              <a:t>Comité Financiero</a:t>
            </a:r>
          </a:p>
          <a:p>
            <a:pPr algn="ctr"/>
            <a:r>
              <a:rPr lang="es-CO" sz="4000" dirty="0">
                <a:solidFill>
                  <a:schemeClr val="tx2">
                    <a:lumMod val="50000"/>
                  </a:schemeClr>
                </a:solidFill>
              </a:rPr>
              <a:t>Mayo 2020</a:t>
            </a:r>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4865" y="1582996"/>
            <a:ext cx="4503341" cy="760058"/>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03534" y="5949368"/>
            <a:ext cx="1840466" cy="774933"/>
          </a:xfrm>
          <a:prstGeom prst="rect">
            <a:avLst/>
          </a:prstGeom>
        </p:spPr>
      </p:pic>
    </p:spTree>
    <p:extLst>
      <p:ext uri="{BB962C8B-B14F-4D97-AF65-F5344CB8AC3E}">
        <p14:creationId xmlns:p14="http://schemas.microsoft.com/office/powerpoint/2010/main" val="3828352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862DE2FE-DD36-4D9F-BAC6-B652934725DA}"/>
              </a:ext>
            </a:extLst>
          </p:cNvPr>
          <p:cNvSpPr txBox="1"/>
          <p:nvPr/>
        </p:nvSpPr>
        <p:spPr>
          <a:xfrm>
            <a:off x="1333500" y="2447925"/>
            <a:ext cx="6610350" cy="1323975"/>
          </a:xfrm>
          <a:prstGeom prst="rect">
            <a:avLst/>
          </a:prstGeom>
          <a:noFill/>
        </p:spPr>
        <p:txBody>
          <a:bodyPr>
            <a:spAutoFit/>
          </a:bodyPr>
          <a:lstStyle/>
          <a:p>
            <a:pPr algn="ctr" eaLnBrk="1" fontAlgn="auto" hangingPunct="1">
              <a:spcBef>
                <a:spcPts val="0"/>
              </a:spcBef>
              <a:spcAft>
                <a:spcPts val="0"/>
              </a:spcAft>
              <a:defRPr/>
            </a:pPr>
            <a:r>
              <a:rPr lang="es-CO" sz="4000" dirty="0">
                <a:solidFill>
                  <a:srgbClr val="000A8B"/>
                </a:solidFill>
                <a:latin typeface="+mn-lt"/>
              </a:rPr>
              <a:t> ESTADOS FINANCIEROS SAE</a:t>
            </a:r>
          </a:p>
          <a:p>
            <a:pPr algn="ctr" eaLnBrk="1" fontAlgn="auto" hangingPunct="1">
              <a:spcBef>
                <a:spcPts val="0"/>
              </a:spcBef>
              <a:spcAft>
                <a:spcPts val="0"/>
              </a:spcAft>
              <a:defRPr/>
            </a:pPr>
            <a:r>
              <a:rPr lang="es-CO" sz="4000" dirty="0">
                <a:solidFill>
                  <a:srgbClr val="000A8B"/>
                </a:solidFill>
                <a:latin typeface="+mn-lt"/>
              </a:rPr>
              <a:t> AL 30 DE ABRIL DE 2020</a:t>
            </a:r>
            <a:endParaRPr lang="es-ES" sz="4000" dirty="0">
              <a:solidFill>
                <a:schemeClr val="accent5">
                  <a:lumMod val="50000"/>
                </a:schemeClr>
              </a:solidFill>
              <a:latin typeface="Arial Narrow" panose="020B0606020202030204" pitchFamily="34" charset="0"/>
            </a:endParaRPr>
          </a:p>
        </p:txBody>
      </p:sp>
      <p:sp>
        <p:nvSpPr>
          <p:cNvPr id="12" name="Rectángulo 11">
            <a:extLst>
              <a:ext uri="{FF2B5EF4-FFF2-40B4-BE49-F238E27FC236}">
                <a16:creationId xmlns:a16="http://schemas.microsoft.com/office/drawing/2014/main" id="{0DAAC2B1-364D-4B30-AD9A-E13A6E77198C}"/>
              </a:ext>
            </a:extLst>
          </p:cNvPr>
          <p:cNvSpPr/>
          <p:nvPr/>
        </p:nvSpPr>
        <p:spPr>
          <a:xfrm>
            <a:off x="0" y="6553200"/>
            <a:ext cx="9134475"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sz="1350"/>
          </a:p>
        </p:txBody>
      </p:sp>
      <p:sp>
        <p:nvSpPr>
          <p:cNvPr id="13" name="CuadroTexto 12">
            <a:extLst>
              <a:ext uri="{FF2B5EF4-FFF2-40B4-BE49-F238E27FC236}">
                <a16:creationId xmlns:a16="http://schemas.microsoft.com/office/drawing/2014/main" id="{60AB5296-6D3A-4484-BE2B-583D11978131}"/>
              </a:ext>
            </a:extLst>
          </p:cNvPr>
          <p:cNvSpPr txBox="1"/>
          <p:nvPr/>
        </p:nvSpPr>
        <p:spPr>
          <a:xfrm>
            <a:off x="4775200" y="6529388"/>
            <a:ext cx="4111625" cy="254000"/>
          </a:xfrm>
          <a:prstGeom prst="rect">
            <a:avLst/>
          </a:prstGeom>
          <a:noFill/>
        </p:spPr>
        <p:txBody>
          <a:bodyPr>
            <a:spAutoFit/>
          </a:bodyPr>
          <a:lstStyle/>
          <a:p>
            <a:pPr algn="r" eaLnBrk="1" fontAlgn="auto" hangingPunct="1">
              <a:spcBef>
                <a:spcPts val="0"/>
              </a:spcBef>
              <a:spcAft>
                <a:spcPts val="0"/>
              </a:spcAft>
              <a:defRPr/>
            </a:pPr>
            <a:r>
              <a:rPr lang="es-ES" sz="1050" dirty="0">
                <a:solidFill>
                  <a:srgbClr val="A9A8A9"/>
                </a:solidFill>
                <a:latin typeface="Lato Regular"/>
                <a:cs typeface="Lato Regular"/>
              </a:rPr>
              <a:t>Vicepresidencia Administrativa y Financiera – Gerencia Financiera </a:t>
            </a:r>
          </a:p>
        </p:txBody>
      </p:sp>
      <p:pic>
        <p:nvPicPr>
          <p:cNvPr id="4101" name="Imagen 14">
            <a:extLst>
              <a:ext uri="{FF2B5EF4-FFF2-40B4-BE49-F238E27FC236}">
                <a16:creationId xmlns:a16="http://schemas.microsoft.com/office/drawing/2014/main" id="{F95C75DD-D72C-4225-905B-647712C17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49213"/>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Imagen 15">
            <a:extLst>
              <a:ext uri="{FF2B5EF4-FFF2-40B4-BE49-F238E27FC236}">
                <a16:creationId xmlns:a16="http://schemas.microsoft.com/office/drawing/2014/main" id="{812E19A9-A5D9-49DE-9EB4-FAF199F8C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71438"/>
            <a:ext cx="3113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1333500" y="285750"/>
            <a:ext cx="5064125"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fontAlgn="auto">
              <a:spcAft>
                <a:spcPts val="0"/>
              </a:spcAft>
              <a:defRPr/>
            </a:pPr>
            <a:r>
              <a:rPr lang="es-CO" sz="788" dirty="0">
                <a:solidFill>
                  <a:srgbClr val="0070C0"/>
                </a:solidFill>
                <a:latin typeface="+mn-lt"/>
                <a:ea typeface="+mn-ea"/>
                <a:cs typeface="Lato Regular"/>
              </a:rPr>
              <a:t>AL 30 DE ABRIL DE 2020 Y 30 DE ABRIL DE 2019</a:t>
            </a:r>
          </a:p>
          <a:p>
            <a:pPr algn="ctr" fontAlgn="auto">
              <a:spcAft>
                <a:spcPts val="0"/>
              </a:spcAft>
              <a:defRPr/>
            </a:pPr>
            <a:r>
              <a:rPr lang="es-CO" sz="788" dirty="0">
                <a:solidFill>
                  <a:srgbClr val="0070C0"/>
                </a:solidFill>
                <a:latin typeface="+mn-lt"/>
                <a:ea typeface="+mn-ea"/>
                <a:cs typeface="Lato Regular"/>
              </a:rPr>
              <a:t>(cifra en millones de pesos colombianos)</a:t>
            </a:r>
          </a:p>
          <a:p>
            <a:pPr fontAlgn="auto">
              <a:spcAft>
                <a:spcPts val="0"/>
              </a:spcAft>
              <a:defRPr/>
            </a:pPr>
            <a:endParaRPr lang="es-CO" sz="788"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5D88C1C9-46F8-4E9A-9879-F408DB2537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146050"/>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n 19">
            <a:extLst>
              <a:ext uri="{FF2B5EF4-FFF2-40B4-BE49-F238E27FC236}">
                <a16:creationId xmlns:a16="http://schemas.microsoft.com/office/drawing/2014/main" id="{ECE5485B-416E-4FC3-9912-6FC06D82B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168275"/>
            <a:ext cx="31130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ángulo 20">
            <a:extLst>
              <a:ext uri="{FF2B5EF4-FFF2-40B4-BE49-F238E27FC236}">
                <a16:creationId xmlns:a16="http://schemas.microsoft.com/office/drawing/2014/main" id="{8D385DBD-F6C7-4CFC-B30F-24F70DE0B2EE}"/>
              </a:ext>
            </a:extLst>
          </p:cNvPr>
          <p:cNvSpPr/>
          <p:nvPr/>
        </p:nvSpPr>
        <p:spPr>
          <a:xfrm>
            <a:off x="0" y="6580188"/>
            <a:ext cx="9134475"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sz="1350"/>
          </a:p>
        </p:txBody>
      </p:sp>
      <p:sp>
        <p:nvSpPr>
          <p:cNvPr id="22" name="CuadroTexto 21">
            <a:extLst>
              <a:ext uri="{FF2B5EF4-FFF2-40B4-BE49-F238E27FC236}">
                <a16:creationId xmlns:a16="http://schemas.microsoft.com/office/drawing/2014/main" id="{67014E63-92DC-4285-A78D-58D3E9211E3E}"/>
              </a:ext>
            </a:extLst>
          </p:cNvPr>
          <p:cNvSpPr txBox="1"/>
          <p:nvPr/>
        </p:nvSpPr>
        <p:spPr>
          <a:xfrm>
            <a:off x="4748213" y="6573838"/>
            <a:ext cx="4111625" cy="254000"/>
          </a:xfrm>
          <a:prstGeom prst="rect">
            <a:avLst/>
          </a:prstGeom>
          <a:noFill/>
        </p:spPr>
        <p:txBody>
          <a:bodyPr>
            <a:spAutoFit/>
          </a:bodyPr>
          <a:lstStyle/>
          <a:p>
            <a:pPr algn="r" eaLnBrk="1" fontAlgn="auto" hangingPunct="1">
              <a:spcBef>
                <a:spcPts val="0"/>
              </a:spcBef>
              <a:spcAft>
                <a:spcPts val="0"/>
              </a:spcAft>
              <a:defRPr/>
            </a:pPr>
            <a:r>
              <a:rPr lang="es-ES" sz="1050" dirty="0">
                <a:solidFill>
                  <a:srgbClr val="A9A8A9"/>
                </a:solidFill>
                <a:latin typeface="Lato Regular"/>
                <a:cs typeface="Lato Regular"/>
              </a:rPr>
              <a:t>Vicepresidencia Administrativa y Financiera – Gerencia Financiera </a:t>
            </a:r>
          </a:p>
        </p:txBody>
      </p:sp>
      <p:graphicFrame>
        <p:nvGraphicFramePr>
          <p:cNvPr id="3" name="Tabla 2">
            <a:extLst>
              <a:ext uri="{FF2B5EF4-FFF2-40B4-BE49-F238E27FC236}">
                <a16:creationId xmlns:a16="http://schemas.microsoft.com/office/drawing/2014/main" id="{CBF7095A-2FC8-434E-8CA1-B193A3FE1AE7}"/>
              </a:ext>
            </a:extLst>
          </p:cNvPr>
          <p:cNvGraphicFramePr>
            <a:graphicFrameLocks noGrp="1"/>
          </p:cNvGraphicFramePr>
          <p:nvPr/>
        </p:nvGraphicFramePr>
        <p:xfrm>
          <a:off x="709613" y="1431925"/>
          <a:ext cx="7540626" cy="4748211"/>
        </p:xfrm>
        <a:graphic>
          <a:graphicData uri="http://schemas.openxmlformats.org/drawingml/2006/table">
            <a:tbl>
              <a:tblPr/>
              <a:tblGrid>
                <a:gridCol w="2659760">
                  <a:extLst>
                    <a:ext uri="{9D8B030D-6E8A-4147-A177-3AD203B41FA5}">
                      <a16:colId xmlns:a16="http://schemas.microsoft.com/office/drawing/2014/main" val="94150650"/>
                    </a:ext>
                  </a:extLst>
                </a:gridCol>
                <a:gridCol w="991618">
                  <a:extLst>
                    <a:ext uri="{9D8B030D-6E8A-4147-A177-3AD203B41FA5}">
                      <a16:colId xmlns:a16="http://schemas.microsoft.com/office/drawing/2014/main" val="913781728"/>
                    </a:ext>
                  </a:extLst>
                </a:gridCol>
                <a:gridCol w="86497">
                  <a:extLst>
                    <a:ext uri="{9D8B030D-6E8A-4147-A177-3AD203B41FA5}">
                      <a16:colId xmlns:a16="http://schemas.microsoft.com/office/drawing/2014/main" val="3699303488"/>
                    </a:ext>
                  </a:extLst>
                </a:gridCol>
                <a:gridCol w="1037956">
                  <a:extLst>
                    <a:ext uri="{9D8B030D-6E8A-4147-A177-3AD203B41FA5}">
                      <a16:colId xmlns:a16="http://schemas.microsoft.com/office/drawing/2014/main" val="3743397304"/>
                    </a:ext>
                  </a:extLst>
                </a:gridCol>
                <a:gridCol w="86497">
                  <a:extLst>
                    <a:ext uri="{9D8B030D-6E8A-4147-A177-3AD203B41FA5}">
                      <a16:colId xmlns:a16="http://schemas.microsoft.com/office/drawing/2014/main" val="1656355160"/>
                    </a:ext>
                  </a:extLst>
                </a:gridCol>
                <a:gridCol w="917477">
                  <a:extLst>
                    <a:ext uri="{9D8B030D-6E8A-4147-A177-3AD203B41FA5}">
                      <a16:colId xmlns:a16="http://schemas.microsoft.com/office/drawing/2014/main" val="2461188102"/>
                    </a:ext>
                  </a:extLst>
                </a:gridCol>
                <a:gridCol w="74141">
                  <a:extLst>
                    <a:ext uri="{9D8B030D-6E8A-4147-A177-3AD203B41FA5}">
                      <a16:colId xmlns:a16="http://schemas.microsoft.com/office/drawing/2014/main" val="2048138867"/>
                    </a:ext>
                  </a:extLst>
                </a:gridCol>
                <a:gridCol w="843340">
                  <a:extLst>
                    <a:ext uri="{9D8B030D-6E8A-4147-A177-3AD203B41FA5}">
                      <a16:colId xmlns:a16="http://schemas.microsoft.com/office/drawing/2014/main" val="590902135"/>
                    </a:ext>
                  </a:extLst>
                </a:gridCol>
                <a:gridCol w="74141">
                  <a:extLst>
                    <a:ext uri="{9D8B030D-6E8A-4147-A177-3AD203B41FA5}">
                      <a16:colId xmlns:a16="http://schemas.microsoft.com/office/drawing/2014/main" val="4162269224"/>
                    </a:ext>
                  </a:extLst>
                </a:gridCol>
                <a:gridCol w="769199">
                  <a:extLst>
                    <a:ext uri="{9D8B030D-6E8A-4147-A177-3AD203B41FA5}">
                      <a16:colId xmlns:a16="http://schemas.microsoft.com/office/drawing/2014/main" val="2385167948"/>
                    </a:ext>
                  </a:extLst>
                </a:gridCol>
              </a:tblGrid>
              <a:tr h="578274">
                <a:tc>
                  <a:txBody>
                    <a:bodyPr/>
                    <a:lstStyle/>
                    <a:p>
                      <a:pPr algn="ctr" fontAlgn="ctr"/>
                      <a:r>
                        <a:rPr lang="en-US" sz="1200" b="1" i="0" u="none" strike="noStrike" dirty="0">
                          <a:effectLst/>
                          <a:latin typeface="Calibri" panose="020F0502020204030204" pitchFamily="34" charset="0"/>
                        </a:rPr>
                        <a:t>ACTIVO</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30-Abril-2020</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Al 31-Dic 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Abril 2020 - 2019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 - Dic 2020-2019</a:t>
                      </a:r>
                    </a:p>
                  </a:txBody>
                  <a:tcPr marL="9060" marR="9060" marT="906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46927938"/>
                  </a:ext>
                </a:extLst>
              </a:tr>
              <a:tr h="199020">
                <a:tc>
                  <a:txBody>
                    <a:bodyPr/>
                    <a:lstStyle/>
                    <a:p>
                      <a:pPr algn="l" fontAlgn="ctr"/>
                      <a:r>
                        <a:rPr lang="en-US" sz="1200" b="1" i="0" u="none" strike="noStrike">
                          <a:effectLst/>
                          <a:latin typeface="Calibri" panose="020F0502020204030204" pitchFamily="34" charset="0"/>
                        </a:rPr>
                        <a:t>ACTIVO CORRIENTE</a:t>
                      </a:r>
                    </a:p>
                  </a:txBody>
                  <a:tcPr marL="9060" marR="9060" marT="9060" marB="0" anchor="ctr">
                    <a:lnL>
                      <a:noFill/>
                    </a:lnL>
                    <a:lnR>
                      <a:noFill/>
                    </a:lnR>
                    <a:lnT>
                      <a:noFill/>
                    </a:lnT>
                    <a:lnB>
                      <a:noFill/>
                    </a:lnB>
                  </a:tcPr>
                </a:tc>
                <a:tc>
                  <a:txBody>
                    <a:bodyPr/>
                    <a:lstStyle/>
                    <a:p>
                      <a:pPr algn="r"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endParaRPr lang="en-US" sz="1200" b="1" i="0" u="none" strike="noStrike">
                        <a:effectLst/>
                        <a:latin typeface="Calibri" panose="020F0502020204030204" pitchFamily="34" charset="0"/>
                      </a:endParaRPr>
                    </a:p>
                  </a:txBody>
                  <a:tcPr marL="9060" marR="9060" marT="906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30728818"/>
                  </a:ext>
                </a:extLst>
              </a:tr>
              <a:tr h="251742">
                <a:tc>
                  <a:txBody>
                    <a:bodyPr/>
                    <a:lstStyle/>
                    <a:p>
                      <a:pPr algn="l" fontAlgn="ctr"/>
                      <a:r>
                        <a:rPr lang="en-US" sz="1200" b="0" i="0" u="none" strike="noStrike">
                          <a:effectLst/>
                          <a:latin typeface="Calibri" panose="020F0502020204030204" pitchFamily="34" charset="0"/>
                        </a:rPr>
                        <a:t>Efectivo en Bancos</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1.800</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291</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475</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519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279</a:t>
                      </a:r>
                    </a:p>
                  </a:txBody>
                  <a:tcPr marL="9060" marR="9060" marT="9060" marB="0" anchor="ctr">
                    <a:lnL>
                      <a:noFill/>
                    </a:lnL>
                    <a:lnR>
                      <a:noFill/>
                    </a:lnR>
                    <a:lnT>
                      <a:noFill/>
                    </a:lnT>
                    <a:lnB>
                      <a:noFill/>
                    </a:lnB>
                  </a:tcPr>
                </a:tc>
                <a:extLst>
                  <a:ext uri="{0D108BD9-81ED-4DB2-BD59-A6C34878D82A}">
                    <a16:rowId xmlns:a16="http://schemas.microsoft.com/office/drawing/2014/main" val="4002524824"/>
                  </a:ext>
                </a:extLst>
              </a:tr>
              <a:tr h="251742">
                <a:tc>
                  <a:txBody>
                    <a:bodyPr/>
                    <a:lstStyle/>
                    <a:p>
                      <a:pPr algn="l" fontAlgn="ctr"/>
                      <a:r>
                        <a:rPr lang="en-US" sz="1200" b="0" i="0" u="none" strike="noStrike">
                          <a:effectLst/>
                          <a:latin typeface="Calibri" panose="020F0502020204030204" pitchFamily="34" charset="0"/>
                        </a:rPr>
                        <a:t>Efectivo de uso restringido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6.311</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12.455</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6.640</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a:t>
                      </a:r>
                    </a:p>
                  </a:txBody>
                  <a:tcPr marL="9060" marR="9060" marT="9060" marB="0" anchor="ctr">
                    <a:lnL>
                      <a:noFill/>
                    </a:lnL>
                    <a:lnR>
                      <a:noFill/>
                    </a:lnR>
                    <a:lnT>
                      <a:noFill/>
                    </a:lnT>
                    <a:lnB>
                      <a:noFill/>
                    </a:lnB>
                  </a:tcPr>
                </a:tc>
                <a:extLst>
                  <a:ext uri="{0D108BD9-81ED-4DB2-BD59-A6C34878D82A}">
                    <a16:rowId xmlns:a16="http://schemas.microsoft.com/office/drawing/2014/main" val="3018727673"/>
                  </a:ext>
                </a:extLst>
              </a:tr>
              <a:tr h="251742">
                <a:tc>
                  <a:txBody>
                    <a:bodyPr/>
                    <a:lstStyle/>
                    <a:p>
                      <a:pPr algn="l" fontAlgn="ctr"/>
                      <a:r>
                        <a:rPr lang="es-ES" sz="1200" b="0" i="0" u="none" strike="noStrike">
                          <a:effectLst/>
                          <a:latin typeface="Calibri" panose="020F0502020204030204" pitchFamily="34" charset="0"/>
                        </a:rPr>
                        <a:t>Inversiones de administración de liquidez</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7.061</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3.108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10.076</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127</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-30</a:t>
                      </a:r>
                    </a:p>
                  </a:txBody>
                  <a:tcPr marL="9060" marR="9060" marT="9060" marB="0" anchor="ctr">
                    <a:lnL>
                      <a:noFill/>
                    </a:lnL>
                    <a:lnR>
                      <a:noFill/>
                    </a:lnR>
                    <a:lnT>
                      <a:noFill/>
                    </a:lnT>
                    <a:lnB>
                      <a:noFill/>
                    </a:lnB>
                  </a:tcPr>
                </a:tc>
                <a:extLst>
                  <a:ext uri="{0D108BD9-81ED-4DB2-BD59-A6C34878D82A}">
                    <a16:rowId xmlns:a16="http://schemas.microsoft.com/office/drawing/2014/main" val="1037512995"/>
                  </a:ext>
                </a:extLst>
              </a:tr>
              <a:tr h="251742">
                <a:tc>
                  <a:txBody>
                    <a:bodyPr/>
                    <a:lstStyle/>
                    <a:p>
                      <a:pPr algn="l" fontAlgn="ctr"/>
                      <a:r>
                        <a:rPr lang="es-ES" sz="1200" b="0" i="0" u="none" strike="noStrike">
                          <a:effectLst/>
                          <a:latin typeface="Calibri" panose="020F0502020204030204" pitchFamily="34" charset="0"/>
                        </a:rPr>
                        <a:t>Cuentas por Cobrar Corto Plazo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4.121</a:t>
                      </a:r>
                    </a:p>
                  </a:txBody>
                  <a:tcPr marL="9060" marR="9060" marT="9060" marB="0" anchor="ctr">
                    <a:lnL>
                      <a:noFill/>
                    </a:lnL>
                    <a:lnR>
                      <a:noFill/>
                    </a:lnR>
                    <a:lnT>
                      <a:noFill/>
                    </a:lnT>
                    <a:lnB>
                      <a:noFill/>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2.142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5.482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-25</a:t>
                      </a:r>
                    </a:p>
                  </a:txBody>
                  <a:tcPr marL="9060" marR="9060" marT="9060" marB="0" anchor="ctr">
                    <a:lnL>
                      <a:noFill/>
                    </a:lnL>
                    <a:lnR>
                      <a:noFill/>
                    </a:lnR>
                    <a:lnT>
                      <a:noFill/>
                    </a:lnT>
                    <a:lnB>
                      <a:noFill/>
                    </a:lnB>
                  </a:tcPr>
                </a:tc>
                <a:extLst>
                  <a:ext uri="{0D108BD9-81ED-4DB2-BD59-A6C34878D82A}">
                    <a16:rowId xmlns:a16="http://schemas.microsoft.com/office/drawing/2014/main" val="2163530250"/>
                  </a:ext>
                </a:extLst>
              </a:tr>
              <a:tr h="251742">
                <a:tc>
                  <a:txBody>
                    <a:bodyPr/>
                    <a:lstStyle/>
                    <a:p>
                      <a:pPr algn="l" fontAlgn="ctr"/>
                      <a:r>
                        <a:rPr lang="es-ES" sz="1200" b="0" i="0" u="none" strike="noStrike" dirty="0">
                          <a:effectLst/>
                          <a:latin typeface="Calibri" panose="020F0502020204030204" pitchFamily="34" charset="0"/>
                        </a:rPr>
                        <a:t>Anticipos y Saldo a Favor en Impuestos</a:t>
                      </a:r>
                    </a:p>
                  </a:txBody>
                  <a:tcPr marL="9060" marR="9060" marT="906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8.972</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17.852</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8.189</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7600082"/>
                  </a:ext>
                </a:extLst>
              </a:tr>
              <a:tr h="199020">
                <a:tc>
                  <a:txBody>
                    <a:bodyPr/>
                    <a:lstStyle/>
                    <a:p>
                      <a:pPr algn="l" fontAlgn="ctr"/>
                      <a:r>
                        <a:rPr lang="en-US" sz="1200" b="1" i="0" u="none" strike="noStrike">
                          <a:effectLst/>
                          <a:latin typeface="Calibri" panose="020F0502020204030204" pitchFamily="34" charset="0"/>
                        </a:rPr>
                        <a:t>TOTAL ACTIVO CORRIENTE</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28.266</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35.847</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30.863</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-21</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-8</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61777671"/>
                  </a:ext>
                </a:extLst>
              </a:tr>
              <a:tr h="199020">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6893364"/>
                  </a:ext>
                </a:extLst>
              </a:tr>
              <a:tr h="199020">
                <a:tc>
                  <a:txBody>
                    <a:bodyPr/>
                    <a:lstStyle/>
                    <a:p>
                      <a:pPr algn="l" fontAlgn="ctr"/>
                      <a:r>
                        <a:rPr lang="en-US" sz="1200" b="1" i="0" u="none" strike="noStrike">
                          <a:effectLst/>
                          <a:latin typeface="Calibri" panose="020F0502020204030204" pitchFamily="34" charset="0"/>
                        </a:rPr>
                        <a:t>ACTIVO NO CORRIENTE</a:t>
                      </a: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extLst>
                  <a:ext uri="{0D108BD9-81ED-4DB2-BD59-A6C34878D82A}">
                    <a16:rowId xmlns:a16="http://schemas.microsoft.com/office/drawing/2014/main" val="4114180730"/>
                  </a:ext>
                </a:extLst>
              </a:tr>
              <a:tr h="251742">
                <a:tc>
                  <a:txBody>
                    <a:bodyPr/>
                    <a:lstStyle/>
                    <a:p>
                      <a:pPr algn="l" fontAlgn="ctr"/>
                      <a:r>
                        <a:rPr lang="es-ES" sz="1200" b="0" i="0" u="none" strike="noStrike">
                          <a:effectLst/>
                          <a:latin typeface="Calibri" panose="020F0502020204030204" pitchFamily="34" charset="0"/>
                        </a:rPr>
                        <a:t>Cuentas por Cobrar Largo Plazo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609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060" marR="9060" marT="9060" marB="0" anchor="ctr">
                    <a:lnL>
                      <a:noFill/>
                    </a:lnL>
                    <a:lnR>
                      <a:noFill/>
                    </a:lnR>
                    <a:lnT>
                      <a:noFill/>
                    </a:lnT>
                    <a:lnB>
                      <a:noFill/>
                    </a:lnB>
                  </a:tcPr>
                </a:tc>
                <a:extLst>
                  <a:ext uri="{0D108BD9-81ED-4DB2-BD59-A6C34878D82A}">
                    <a16:rowId xmlns:a16="http://schemas.microsoft.com/office/drawing/2014/main" val="902169100"/>
                  </a:ext>
                </a:extLst>
              </a:tr>
              <a:tr h="251742">
                <a:tc>
                  <a:txBody>
                    <a:bodyPr/>
                    <a:lstStyle/>
                    <a:p>
                      <a:pPr algn="l" fontAlgn="ctr"/>
                      <a:r>
                        <a:rPr lang="en-US" sz="1200" b="0" i="0" u="none" strike="noStrike">
                          <a:effectLst/>
                          <a:latin typeface="Calibri" panose="020F0502020204030204" pitchFamily="34" charset="0"/>
                        </a:rPr>
                        <a:t>Deterioro</a:t>
                      </a: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-598</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97618"/>
                  </a:ext>
                </a:extLst>
              </a:tr>
              <a:tr h="251742">
                <a:tc>
                  <a:txBody>
                    <a:bodyPr/>
                    <a:lstStyle/>
                    <a:p>
                      <a:pPr algn="l" fontAlgn="ctr"/>
                      <a:r>
                        <a:rPr lang="es-ES" sz="1200" b="0" i="0" u="none" strike="noStrike">
                          <a:effectLst/>
                          <a:latin typeface="Calibri" panose="020F0502020204030204" pitchFamily="34" charset="0"/>
                        </a:rPr>
                        <a:t>Total Cuenta por Cobrar Largo Plazo</a:t>
                      </a: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11</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0</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5289387"/>
                  </a:ext>
                </a:extLst>
              </a:tr>
              <a:tr h="199020">
                <a:tc>
                  <a:txBody>
                    <a:bodyPr/>
                    <a:lstStyle/>
                    <a:p>
                      <a:pPr algn="l" fontAlgn="ctr"/>
                      <a:endParaRPr lang="en-US" sz="1200" b="0" i="0" u="none" strike="noStrike" dirty="0">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36302206"/>
                  </a:ext>
                </a:extLst>
              </a:tr>
              <a:tr h="251742">
                <a:tc>
                  <a:txBody>
                    <a:bodyPr/>
                    <a:lstStyle/>
                    <a:p>
                      <a:pPr algn="l" fontAlgn="ctr"/>
                      <a:r>
                        <a:rPr lang="en-US" sz="1200" b="0" i="0" u="none" strike="noStrike">
                          <a:effectLst/>
                          <a:latin typeface="Calibri" panose="020F0502020204030204" pitchFamily="34" charset="0"/>
                        </a:rPr>
                        <a:t>Propiedades, Planta y equipo</a:t>
                      </a:r>
                    </a:p>
                  </a:txBody>
                  <a:tcPr marL="9060" marR="9060" marT="906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489</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494</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438</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a:t>
                      </a: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a:t>
                      </a:r>
                    </a:p>
                  </a:txBody>
                  <a:tcPr marL="9060" marR="9060" marT="9060" marB="0" anchor="ctr">
                    <a:lnL>
                      <a:noFill/>
                    </a:lnL>
                    <a:lnR>
                      <a:noFill/>
                    </a:lnR>
                    <a:lnT>
                      <a:noFill/>
                    </a:lnT>
                    <a:lnB>
                      <a:noFill/>
                    </a:lnB>
                  </a:tcPr>
                </a:tc>
                <a:extLst>
                  <a:ext uri="{0D108BD9-81ED-4DB2-BD59-A6C34878D82A}">
                    <a16:rowId xmlns:a16="http://schemas.microsoft.com/office/drawing/2014/main" val="1770328043"/>
                  </a:ext>
                </a:extLst>
              </a:tr>
              <a:tr h="251742">
                <a:tc>
                  <a:txBody>
                    <a:bodyPr/>
                    <a:lstStyle/>
                    <a:p>
                      <a:pPr algn="l" fontAlgn="ctr"/>
                      <a:r>
                        <a:rPr lang="en-US" sz="1200" b="0" i="0" u="none" strike="noStrike">
                          <a:effectLst/>
                          <a:latin typeface="Calibri" panose="020F0502020204030204" pitchFamily="34" charset="0"/>
                        </a:rPr>
                        <a:t>Otros Activos (Intangibles)</a:t>
                      </a:r>
                    </a:p>
                  </a:txBody>
                  <a:tcPr marL="9060" marR="9060" marT="906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2.511</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1.486</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2.385</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69</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a:t>
                      </a:r>
                    </a:p>
                  </a:txBody>
                  <a:tcPr marL="9060" marR="9060" marT="906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4453702"/>
                  </a:ext>
                </a:extLst>
              </a:tr>
              <a:tr h="251742">
                <a:tc>
                  <a:txBody>
                    <a:bodyPr/>
                    <a:lstStyle/>
                    <a:p>
                      <a:pPr algn="l" fontAlgn="ctr"/>
                      <a:r>
                        <a:rPr lang="en-US" sz="1200" b="1" i="0" u="none" strike="noStrike">
                          <a:effectLst/>
                          <a:latin typeface="Calibri" panose="020F0502020204030204" pitchFamily="34" charset="0"/>
                        </a:rPr>
                        <a:t>TOTAL ACTIVO NO CORRIENTE</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2.999</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1.991</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2.822</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9</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68266580"/>
                  </a:ext>
                </a:extLst>
              </a:tr>
              <a:tr h="199020">
                <a:tc>
                  <a:txBody>
                    <a:bodyPr/>
                    <a:lstStyle/>
                    <a:p>
                      <a:pPr algn="l" fontAlgn="ctr"/>
                      <a:endParaRPr lang="en-US" sz="1200" b="1"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060" marR="9060" marT="906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5844795"/>
                  </a:ext>
                </a:extLst>
              </a:tr>
              <a:tr h="206655">
                <a:tc>
                  <a:txBody>
                    <a:bodyPr/>
                    <a:lstStyle/>
                    <a:p>
                      <a:pPr algn="l" fontAlgn="ctr"/>
                      <a:r>
                        <a:rPr lang="en-US" sz="1200" b="1" i="0" u="none" strike="noStrike">
                          <a:effectLst/>
                          <a:latin typeface="Calibri" panose="020F0502020204030204" pitchFamily="34" charset="0"/>
                        </a:rPr>
                        <a:t>TOTAL ACTIVO</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31.265</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37.838</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33.685</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060" marR="9060" marT="9060" marB="0" anchor="ctr">
                    <a:lnL>
                      <a:noFill/>
                    </a:lnL>
                    <a:lnR>
                      <a:noFill/>
                    </a:lnR>
                    <a:lnT>
                      <a:noFill/>
                    </a:lnT>
                    <a:lnB>
                      <a:noFill/>
                    </a:lnB>
                    <a:solidFill>
                      <a:srgbClr val="DBDBDB"/>
                    </a:solidFill>
                  </a:tcPr>
                </a:tc>
                <a:tc>
                  <a:txBody>
                    <a:bodyPr/>
                    <a:lstStyle/>
                    <a:p>
                      <a:pPr algn="r" fontAlgn="ctr"/>
                      <a:r>
                        <a:rPr lang="en-US" sz="1200" b="1" i="0" u="none" strike="noStrike" dirty="0">
                          <a:effectLst/>
                          <a:latin typeface="Calibri" panose="020F0502020204030204" pitchFamily="34" charset="0"/>
                        </a:rPr>
                        <a:t>-7</a:t>
                      </a:r>
                    </a:p>
                  </a:txBody>
                  <a:tcPr marL="9060" marR="9060" marT="906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662555385"/>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1906588" y="2297113"/>
            <a:ext cx="203200"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2393950" y="2549525"/>
            <a:ext cx="188913" cy="10160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3303588" y="2797175"/>
            <a:ext cx="200025" cy="10477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pic>
        <p:nvPicPr>
          <p:cNvPr id="4342" name="Imagen 8">
            <a:hlinkClick r:id="rId5" action="ppaction://hlinksldjump"/>
            <a:extLst>
              <a:ext uri="{FF2B5EF4-FFF2-40B4-BE49-F238E27FC236}">
                <a16:creationId xmlns:a16="http://schemas.microsoft.com/office/drawing/2014/main" id="{0ED5230E-C214-470C-9D6E-63A1EA9D34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8275" y="3052763"/>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2938463" y="4662488"/>
            <a:ext cx="23812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6" name="Botón de acción: ir hacia delante o siguiente 15">
            <a:hlinkClick r:id="rId7" action="ppaction://hlinksldjump" highlightClick="1"/>
            <a:extLst>
              <a:ext uri="{FF2B5EF4-FFF2-40B4-BE49-F238E27FC236}">
                <a16:creationId xmlns:a16="http://schemas.microsoft.com/office/drawing/2014/main" id="{037C0688-6BFA-4FA7-8A0B-381199F24186}"/>
              </a:ext>
            </a:extLst>
          </p:cNvPr>
          <p:cNvSpPr/>
          <p:nvPr/>
        </p:nvSpPr>
        <p:spPr>
          <a:xfrm>
            <a:off x="2606675" y="5102225"/>
            <a:ext cx="185738" cy="1000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7" name="Botón de acción: ir hacia delante o siguiente 16">
            <a:hlinkClick r:id="rId7" action="ppaction://hlinksldjump" highlightClick="1"/>
            <a:extLst>
              <a:ext uri="{FF2B5EF4-FFF2-40B4-BE49-F238E27FC236}">
                <a16:creationId xmlns:a16="http://schemas.microsoft.com/office/drawing/2014/main" id="{611DAA7F-323D-403A-A9C7-573611DE96F2}"/>
              </a:ext>
            </a:extLst>
          </p:cNvPr>
          <p:cNvSpPr/>
          <p:nvPr/>
        </p:nvSpPr>
        <p:spPr>
          <a:xfrm>
            <a:off x="2417763" y="5357813"/>
            <a:ext cx="239712" cy="1031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pic>
        <p:nvPicPr>
          <p:cNvPr id="23" name="Imagen 8">
            <a:hlinkClick r:id="rId7" action="ppaction://hlinksldjump"/>
            <a:extLst>
              <a:ext uri="{FF2B5EF4-FFF2-40B4-BE49-F238E27FC236}">
                <a16:creationId xmlns:a16="http://schemas.microsoft.com/office/drawing/2014/main" id="{98D5841F-9CB9-426D-8348-1F87864BA7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8306" y="3303639"/>
            <a:ext cx="206375"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1389063" y="277813"/>
            <a:ext cx="5065712" cy="615950"/>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defRPr/>
            </a:pPr>
            <a:r>
              <a:rPr lang="es-CO" sz="2700" dirty="0">
                <a:latin typeface="+mn-lt"/>
              </a:rPr>
              <a:t> </a:t>
            </a:r>
            <a:r>
              <a:rPr lang="es-CO" sz="1200" dirty="0">
                <a:solidFill>
                  <a:srgbClr val="0070C0"/>
                </a:solidFill>
                <a:latin typeface="+mn-lt"/>
                <a:ea typeface="+mn-ea"/>
                <a:cs typeface="Lato Regular"/>
              </a:rPr>
              <a:t>ESTADO DE SITUACION FINANCIERA INDIVIDUAL</a:t>
            </a:r>
          </a:p>
          <a:p>
            <a:pPr algn="ctr" fontAlgn="auto">
              <a:spcAft>
                <a:spcPts val="0"/>
              </a:spcAft>
              <a:defRPr/>
            </a:pPr>
            <a:r>
              <a:rPr lang="es-CO" sz="788" dirty="0">
                <a:solidFill>
                  <a:srgbClr val="0070C0"/>
                </a:solidFill>
                <a:latin typeface="+mn-lt"/>
                <a:ea typeface="+mn-ea"/>
                <a:cs typeface="Lato Regular"/>
              </a:rPr>
              <a:t>AL 30 DE ABRIL DE 2020 Y 30 DE ABRIL DE 2019</a:t>
            </a:r>
          </a:p>
          <a:p>
            <a:pPr algn="ctr" fontAlgn="auto">
              <a:spcAft>
                <a:spcPts val="0"/>
              </a:spcAft>
              <a:defRPr/>
            </a:pPr>
            <a:r>
              <a:rPr lang="es-CO" sz="788" dirty="0">
                <a:solidFill>
                  <a:srgbClr val="0070C0"/>
                </a:solidFill>
                <a:latin typeface="+mn-lt"/>
                <a:ea typeface="+mn-ea"/>
                <a:cs typeface="Lato Regular"/>
              </a:rPr>
              <a:t>(cifra en millones de pesos colombianos)</a:t>
            </a:r>
          </a:p>
          <a:p>
            <a:pPr fontAlgn="auto">
              <a:spcAft>
                <a:spcPts val="0"/>
              </a:spcAft>
              <a:defRPr/>
            </a:pPr>
            <a:endParaRPr lang="es-CO" sz="788"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53BE2455-D6D0-4BA7-8BCE-9AC35C35A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111125"/>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a16="http://schemas.microsoft.com/office/drawing/2014/main" id="{B1981FC7-C1EC-43E0-AF2A-CFE86E1226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145831"/>
            <a:ext cx="3113088"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ángulo 15">
            <a:extLst>
              <a:ext uri="{FF2B5EF4-FFF2-40B4-BE49-F238E27FC236}">
                <a16:creationId xmlns:a16="http://schemas.microsoft.com/office/drawing/2014/main" id="{087350F7-4A6F-47D6-9B54-33052DC81DF8}"/>
              </a:ext>
            </a:extLst>
          </p:cNvPr>
          <p:cNvSpPr/>
          <p:nvPr/>
        </p:nvSpPr>
        <p:spPr>
          <a:xfrm>
            <a:off x="0" y="6572250"/>
            <a:ext cx="9134475"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sz="1350"/>
          </a:p>
        </p:txBody>
      </p:sp>
      <p:sp>
        <p:nvSpPr>
          <p:cNvPr id="18" name="CuadroTexto 17">
            <a:extLst>
              <a:ext uri="{FF2B5EF4-FFF2-40B4-BE49-F238E27FC236}">
                <a16:creationId xmlns:a16="http://schemas.microsoft.com/office/drawing/2014/main" id="{82652F71-02A2-4C37-909A-31A1B26E66AD}"/>
              </a:ext>
            </a:extLst>
          </p:cNvPr>
          <p:cNvSpPr txBox="1"/>
          <p:nvPr/>
        </p:nvSpPr>
        <p:spPr>
          <a:xfrm>
            <a:off x="4748213" y="6556375"/>
            <a:ext cx="4111625" cy="254000"/>
          </a:xfrm>
          <a:prstGeom prst="rect">
            <a:avLst/>
          </a:prstGeom>
          <a:noFill/>
        </p:spPr>
        <p:txBody>
          <a:bodyPr>
            <a:spAutoFit/>
          </a:bodyPr>
          <a:lstStyle/>
          <a:p>
            <a:pPr algn="r" eaLnBrk="1" fontAlgn="auto" hangingPunct="1">
              <a:spcBef>
                <a:spcPts val="0"/>
              </a:spcBef>
              <a:spcAft>
                <a:spcPts val="0"/>
              </a:spcAft>
              <a:defRPr/>
            </a:pPr>
            <a:r>
              <a:rPr lang="es-ES" sz="1050" dirty="0">
                <a:solidFill>
                  <a:srgbClr val="A9A8A9"/>
                </a:solidFill>
                <a:latin typeface="Lato Regular"/>
                <a:cs typeface="Lato Regular"/>
              </a:rPr>
              <a:t>Vicepresidencia Administrativa y Financiera – Gerencia Financiera </a:t>
            </a:r>
          </a:p>
        </p:txBody>
      </p:sp>
      <p:graphicFrame>
        <p:nvGraphicFramePr>
          <p:cNvPr id="2" name="Tabla 1">
            <a:extLst>
              <a:ext uri="{FF2B5EF4-FFF2-40B4-BE49-F238E27FC236}">
                <a16:creationId xmlns:a16="http://schemas.microsoft.com/office/drawing/2014/main" id="{D57838EA-657B-4CD4-9857-B245074F418F}"/>
              </a:ext>
            </a:extLst>
          </p:cNvPr>
          <p:cNvGraphicFramePr>
            <a:graphicFrameLocks noGrp="1"/>
          </p:cNvGraphicFramePr>
          <p:nvPr/>
        </p:nvGraphicFramePr>
        <p:xfrm>
          <a:off x="733425" y="1593850"/>
          <a:ext cx="7580314" cy="4538659"/>
        </p:xfrm>
        <a:graphic>
          <a:graphicData uri="http://schemas.openxmlformats.org/drawingml/2006/table">
            <a:tbl>
              <a:tblPr/>
              <a:tblGrid>
                <a:gridCol w="2673112">
                  <a:extLst>
                    <a:ext uri="{9D8B030D-6E8A-4147-A177-3AD203B41FA5}">
                      <a16:colId xmlns:a16="http://schemas.microsoft.com/office/drawing/2014/main" val="1009135366"/>
                    </a:ext>
                  </a:extLst>
                </a:gridCol>
                <a:gridCol w="996596">
                  <a:extLst>
                    <a:ext uri="{9D8B030D-6E8A-4147-A177-3AD203B41FA5}">
                      <a16:colId xmlns:a16="http://schemas.microsoft.com/office/drawing/2014/main" val="4176266916"/>
                    </a:ext>
                  </a:extLst>
                </a:gridCol>
                <a:gridCol w="86931">
                  <a:extLst>
                    <a:ext uri="{9D8B030D-6E8A-4147-A177-3AD203B41FA5}">
                      <a16:colId xmlns:a16="http://schemas.microsoft.com/office/drawing/2014/main" val="3681829874"/>
                    </a:ext>
                  </a:extLst>
                </a:gridCol>
                <a:gridCol w="1043166">
                  <a:extLst>
                    <a:ext uri="{9D8B030D-6E8A-4147-A177-3AD203B41FA5}">
                      <a16:colId xmlns:a16="http://schemas.microsoft.com/office/drawing/2014/main" val="2910951439"/>
                    </a:ext>
                  </a:extLst>
                </a:gridCol>
                <a:gridCol w="86931">
                  <a:extLst>
                    <a:ext uri="{9D8B030D-6E8A-4147-A177-3AD203B41FA5}">
                      <a16:colId xmlns:a16="http://schemas.microsoft.com/office/drawing/2014/main" val="1774482069"/>
                    </a:ext>
                  </a:extLst>
                </a:gridCol>
                <a:gridCol w="922084">
                  <a:extLst>
                    <a:ext uri="{9D8B030D-6E8A-4147-A177-3AD203B41FA5}">
                      <a16:colId xmlns:a16="http://schemas.microsoft.com/office/drawing/2014/main" val="2849039188"/>
                    </a:ext>
                  </a:extLst>
                </a:gridCol>
                <a:gridCol w="75431">
                  <a:extLst>
                    <a:ext uri="{9D8B030D-6E8A-4147-A177-3AD203B41FA5}">
                      <a16:colId xmlns:a16="http://schemas.microsoft.com/office/drawing/2014/main" val="1011311098"/>
                    </a:ext>
                  </a:extLst>
                </a:gridCol>
                <a:gridCol w="847572">
                  <a:extLst>
                    <a:ext uri="{9D8B030D-6E8A-4147-A177-3AD203B41FA5}">
                      <a16:colId xmlns:a16="http://schemas.microsoft.com/office/drawing/2014/main" val="968288233"/>
                    </a:ext>
                  </a:extLst>
                </a:gridCol>
                <a:gridCol w="75431">
                  <a:extLst>
                    <a:ext uri="{9D8B030D-6E8A-4147-A177-3AD203B41FA5}">
                      <a16:colId xmlns:a16="http://schemas.microsoft.com/office/drawing/2014/main" val="1400012092"/>
                    </a:ext>
                  </a:extLst>
                </a:gridCol>
                <a:gridCol w="773060">
                  <a:extLst>
                    <a:ext uri="{9D8B030D-6E8A-4147-A177-3AD203B41FA5}">
                      <a16:colId xmlns:a16="http://schemas.microsoft.com/office/drawing/2014/main" val="2754669074"/>
                    </a:ext>
                  </a:extLst>
                </a:gridCol>
              </a:tblGrid>
              <a:tr h="562403">
                <a:tc>
                  <a:txBody>
                    <a:bodyPr/>
                    <a:lstStyle/>
                    <a:p>
                      <a:pPr algn="ctr" fontAlgn="ctr"/>
                      <a:r>
                        <a:rPr lang="en-US" sz="1200" b="1" i="0" u="none" strike="noStrike">
                          <a:effectLst/>
                          <a:latin typeface="Calibri" panose="020F0502020204030204" pitchFamily="34" charset="0"/>
                        </a:rPr>
                        <a:t>PASIVO</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30-Abril-2020</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Al 31-Dic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Abril 2020 - 2019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 - Dic 2020-2019</a:t>
                      </a:r>
                    </a:p>
                  </a:txBody>
                  <a:tcPr marL="9218" marR="9218" marT="922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97894827"/>
                  </a:ext>
                </a:extLst>
              </a:tr>
              <a:tr h="247087">
                <a:tc>
                  <a:txBody>
                    <a:bodyPr/>
                    <a:lstStyle/>
                    <a:p>
                      <a:pPr algn="l" fontAlgn="ctr"/>
                      <a:r>
                        <a:rPr lang="en-US" sz="1200" b="1" i="0" u="none" strike="noStrike">
                          <a:effectLst/>
                          <a:latin typeface="Calibri" panose="020F0502020204030204" pitchFamily="34" charset="0"/>
                        </a:rPr>
                        <a:t>PASIVO CORRIENTE</a:t>
                      </a: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76616800"/>
                  </a:ext>
                </a:extLst>
              </a:tr>
              <a:tr h="247087">
                <a:tc>
                  <a:txBody>
                    <a:bodyPr/>
                    <a:lstStyle/>
                    <a:p>
                      <a:pPr algn="l" fontAlgn="ctr"/>
                      <a:r>
                        <a:rPr lang="en-US" sz="1200" b="0" i="0" u="none" strike="noStrike">
                          <a:effectLst/>
                          <a:latin typeface="Calibri" panose="020F0502020204030204" pitchFamily="34" charset="0"/>
                        </a:rPr>
                        <a:t>Cuentas por Pagar</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3.452</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2.764</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3.166</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25</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a:t>
                      </a:r>
                    </a:p>
                  </a:txBody>
                  <a:tcPr marL="9218" marR="9218" marT="9220" marB="0" anchor="ctr">
                    <a:lnL>
                      <a:noFill/>
                    </a:lnL>
                    <a:lnR>
                      <a:noFill/>
                    </a:lnR>
                    <a:lnT>
                      <a:noFill/>
                    </a:lnT>
                    <a:lnB>
                      <a:noFill/>
                    </a:lnB>
                  </a:tcPr>
                </a:tc>
                <a:extLst>
                  <a:ext uri="{0D108BD9-81ED-4DB2-BD59-A6C34878D82A}">
                    <a16:rowId xmlns:a16="http://schemas.microsoft.com/office/drawing/2014/main" val="413730493"/>
                  </a:ext>
                </a:extLst>
              </a:tr>
              <a:tr h="247087">
                <a:tc>
                  <a:txBody>
                    <a:bodyPr/>
                    <a:lstStyle/>
                    <a:p>
                      <a:pPr algn="l" fontAlgn="ctr"/>
                      <a:r>
                        <a:rPr lang="es-ES" sz="1200" b="0" i="0" u="none" strike="noStrike">
                          <a:effectLst/>
                          <a:latin typeface="Calibri" panose="020F0502020204030204" pitchFamily="34" charset="0"/>
                        </a:rPr>
                        <a:t>Beneficios a los empleados Corto Plazo</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2.203</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1.969</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2.541</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12</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-13</a:t>
                      </a:r>
                    </a:p>
                  </a:txBody>
                  <a:tcPr marL="9218" marR="9218" marT="9220" marB="0" anchor="ctr">
                    <a:lnL>
                      <a:noFill/>
                    </a:lnL>
                    <a:lnR>
                      <a:noFill/>
                    </a:lnR>
                    <a:lnT>
                      <a:noFill/>
                    </a:lnT>
                    <a:lnB>
                      <a:noFill/>
                    </a:lnB>
                  </a:tcPr>
                </a:tc>
                <a:extLst>
                  <a:ext uri="{0D108BD9-81ED-4DB2-BD59-A6C34878D82A}">
                    <a16:rowId xmlns:a16="http://schemas.microsoft.com/office/drawing/2014/main" val="2897479076"/>
                  </a:ext>
                </a:extLst>
              </a:tr>
              <a:tr h="247087">
                <a:tc>
                  <a:txBody>
                    <a:bodyPr/>
                    <a:lstStyle/>
                    <a:p>
                      <a:pPr algn="l" fontAlgn="ctr"/>
                      <a:r>
                        <a:rPr lang="en-US" sz="1200" b="0" i="0" u="none" strike="noStrike">
                          <a:effectLst/>
                          <a:latin typeface="Calibri" panose="020F0502020204030204" pitchFamily="34" charset="0"/>
                        </a:rPr>
                        <a:t>Provisiones</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91</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197</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117</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2380997517"/>
                  </a:ext>
                </a:extLst>
              </a:tr>
              <a:tr h="247087">
                <a:tc>
                  <a:txBody>
                    <a:bodyPr/>
                    <a:lstStyle/>
                    <a:p>
                      <a:pPr algn="l" fontAlgn="ctr"/>
                      <a:r>
                        <a:rPr lang="en-US" sz="1200" b="0" i="0" u="none" strike="noStrike" dirty="0" err="1">
                          <a:effectLst/>
                          <a:latin typeface="Calibri" panose="020F0502020204030204" pitchFamily="34" charset="0"/>
                        </a:rPr>
                        <a:t>Otros</a:t>
                      </a:r>
                      <a:r>
                        <a:rPr lang="en-US" sz="1200" b="0" i="0" u="none" strike="noStrike" dirty="0">
                          <a:effectLst/>
                          <a:latin typeface="Calibri" panose="020F0502020204030204" pitchFamily="34" charset="0"/>
                        </a:rPr>
                        <a:t> </a:t>
                      </a:r>
                      <a:r>
                        <a:rPr lang="en-US" sz="1200" b="0" i="0" u="none" strike="noStrike" dirty="0" err="1">
                          <a:effectLst/>
                          <a:latin typeface="Calibri" panose="020F0502020204030204" pitchFamily="34" charset="0"/>
                        </a:rPr>
                        <a:t>pasivos</a:t>
                      </a:r>
                      <a:endParaRPr lang="en-US" sz="1200" b="0" i="0" u="none" strike="noStrike" dirty="0">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6.754</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13.253</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Calibri" panose="020F0502020204030204" pitchFamily="34" charset="0"/>
                        </a:rPr>
                        <a:t>6.815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-49</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791422"/>
                  </a:ext>
                </a:extLst>
              </a:tr>
              <a:tr h="247087">
                <a:tc>
                  <a:txBody>
                    <a:bodyPr/>
                    <a:lstStyle/>
                    <a:p>
                      <a:pPr algn="l" fontAlgn="ctr"/>
                      <a:r>
                        <a:rPr lang="en-US" sz="1200" b="1" i="0" u="none" strike="noStrike" dirty="0">
                          <a:effectLst/>
                          <a:latin typeface="Calibri" panose="020F0502020204030204" pitchFamily="34" charset="0"/>
                        </a:rPr>
                        <a:t>TOTAL PASIVO CORRIENTE</a:t>
                      </a: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12.606</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18.076</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-30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1" i="0" u="none" strike="noStrike">
                          <a:effectLst/>
                          <a:latin typeface="Calibri" panose="020F0502020204030204" pitchFamily="34" charset="0"/>
                        </a:rPr>
                        <a:t>-1</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6571874"/>
                  </a:ext>
                </a:extLst>
              </a:tr>
              <a:tr h="193614">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939578"/>
                  </a:ext>
                </a:extLst>
              </a:tr>
              <a:tr h="193614">
                <a:tc>
                  <a:txBody>
                    <a:bodyPr/>
                    <a:lstStyle/>
                    <a:p>
                      <a:pPr algn="l" fontAlgn="ctr"/>
                      <a:r>
                        <a:rPr lang="en-US" sz="1200" b="1" i="0" u="none" strike="noStrike">
                          <a:effectLst/>
                          <a:latin typeface="Calibri" panose="020F0502020204030204" pitchFamily="34" charset="0"/>
                        </a:rPr>
                        <a:t>TOTAL PASIVO</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12.606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18.076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12.719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-30</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14674610"/>
                  </a:ext>
                </a:extLst>
              </a:tr>
              <a:tr h="192136">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5953380"/>
                  </a:ext>
                </a:extLst>
              </a:tr>
              <a:tr h="247087">
                <a:tc>
                  <a:txBody>
                    <a:bodyPr/>
                    <a:lstStyle/>
                    <a:p>
                      <a:pPr algn="ctr" fontAlgn="ctr"/>
                      <a:r>
                        <a:rPr lang="en-US" sz="1200" b="1" i="0" u="none" strike="noStrike">
                          <a:effectLst/>
                          <a:latin typeface="Calibri" panose="020F0502020204030204" pitchFamily="34" charset="0"/>
                        </a:rPr>
                        <a:t>PATRIMONIO</a:t>
                      </a: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extLst>
                  <a:ext uri="{0D108BD9-81ED-4DB2-BD59-A6C34878D82A}">
                    <a16:rowId xmlns:a16="http://schemas.microsoft.com/office/drawing/2014/main" val="2494740909"/>
                  </a:ext>
                </a:extLst>
              </a:tr>
              <a:tr h="247087">
                <a:tc>
                  <a:txBody>
                    <a:bodyPr/>
                    <a:lstStyle/>
                    <a:p>
                      <a:pPr algn="l" fontAlgn="ctr"/>
                      <a:r>
                        <a:rPr lang="en-US" sz="1200" b="0" i="0" u="none" strike="noStrike">
                          <a:effectLst/>
                          <a:latin typeface="Calibri" panose="020F0502020204030204" pitchFamily="34" charset="0"/>
                        </a:rPr>
                        <a:t>Capital Suscrito y Pagado</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17.430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3637470327"/>
                  </a:ext>
                </a:extLst>
              </a:tr>
              <a:tr h="247087">
                <a:tc>
                  <a:txBody>
                    <a:bodyPr/>
                    <a:lstStyle/>
                    <a:p>
                      <a:pPr algn="l" fontAlgn="ctr"/>
                      <a:r>
                        <a:rPr lang="en-US" sz="1200" b="0" i="0" u="none" strike="noStrike">
                          <a:effectLst/>
                          <a:latin typeface="Calibri" panose="020F0502020204030204" pitchFamily="34" charset="0"/>
                        </a:rPr>
                        <a:t>Reservas</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901</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595</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595</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52</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52</a:t>
                      </a:r>
                    </a:p>
                  </a:txBody>
                  <a:tcPr marL="9218" marR="9218" marT="9220" marB="0" anchor="ctr">
                    <a:lnL>
                      <a:noFill/>
                    </a:lnL>
                    <a:lnR>
                      <a:noFill/>
                    </a:lnR>
                    <a:lnT>
                      <a:noFill/>
                    </a:lnT>
                    <a:lnB>
                      <a:noFill/>
                    </a:lnB>
                  </a:tcPr>
                </a:tc>
                <a:extLst>
                  <a:ext uri="{0D108BD9-81ED-4DB2-BD59-A6C34878D82A}">
                    <a16:rowId xmlns:a16="http://schemas.microsoft.com/office/drawing/2014/main" val="2426587460"/>
                  </a:ext>
                </a:extLst>
              </a:tr>
              <a:tr h="239712">
                <a:tc>
                  <a:txBody>
                    <a:bodyPr/>
                    <a:lstStyle/>
                    <a:p>
                      <a:pPr algn="l" fontAlgn="ctr"/>
                      <a:r>
                        <a:rPr lang="en-US" sz="1200" b="0" i="0" u="none" strike="noStrike">
                          <a:effectLst/>
                          <a:latin typeface="Calibri" panose="020F0502020204030204" pitchFamily="34" charset="0"/>
                        </a:rPr>
                        <a:t>Resultados Ejercicio Anterior                                </a:t>
                      </a:r>
                    </a:p>
                  </a:txBody>
                  <a:tcPr marL="9218" marR="9218" marT="922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dirty="0">
                          <a:effectLst/>
                          <a:latin typeface="Calibri" panose="020F0502020204030204" pitchFamily="34" charset="0"/>
                        </a:rPr>
                        <a:t>(126)</a:t>
                      </a:r>
                    </a:p>
                  </a:txBody>
                  <a:tcPr marL="9218" marR="9218" marT="9220" marB="0" anchor="ctr">
                    <a:lnL>
                      <a:noFill/>
                    </a:lnL>
                    <a:lnR>
                      <a:noFill/>
                    </a:lnR>
                    <a:lnT>
                      <a:noFill/>
                    </a:lnT>
                    <a:lnB>
                      <a:noFill/>
                    </a:lnB>
                  </a:tcPr>
                </a:tc>
                <a:tc>
                  <a:txBody>
                    <a:bodyPr/>
                    <a:lstStyle/>
                    <a:p>
                      <a:pPr algn="l" fontAlgn="ctr"/>
                      <a:endParaRPr lang="en-US" sz="1200" b="0" i="0" u="none" strike="noStrike" dirty="0">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0</a:t>
                      </a:r>
                    </a:p>
                  </a:txBody>
                  <a:tcPr marL="9218" marR="9218" marT="9220" marB="0" anchor="ctr">
                    <a:lnL>
                      <a:noFill/>
                    </a:lnL>
                    <a:lnR>
                      <a:noFill/>
                    </a:lnR>
                    <a:lnT>
                      <a:noFill/>
                    </a:lnT>
                    <a:lnB>
                      <a:noFill/>
                    </a:lnB>
                  </a:tcPr>
                </a:tc>
                <a:extLst>
                  <a:ext uri="{0D108BD9-81ED-4DB2-BD59-A6C34878D82A}">
                    <a16:rowId xmlns:a16="http://schemas.microsoft.com/office/drawing/2014/main" val="3292837973"/>
                  </a:ext>
                </a:extLst>
              </a:tr>
              <a:tr h="247087">
                <a:tc>
                  <a:txBody>
                    <a:bodyPr/>
                    <a:lstStyle/>
                    <a:p>
                      <a:pPr algn="l" fontAlgn="ctr"/>
                      <a:r>
                        <a:rPr lang="en-US" sz="1200" b="0" i="0" u="none" strike="noStrike">
                          <a:effectLst/>
                          <a:latin typeface="Calibri" panose="020F0502020204030204" pitchFamily="34" charset="0"/>
                        </a:rPr>
                        <a:t>Resultado del ejercicio</a:t>
                      </a: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454</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1.863</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3.068</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-76</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r" fontAlgn="ctr"/>
                      <a:r>
                        <a:rPr lang="en-US" sz="1200" b="0" i="0" u="none" strike="noStrike">
                          <a:effectLst/>
                          <a:latin typeface="Calibri" panose="020F0502020204030204" pitchFamily="34" charset="0"/>
                        </a:rPr>
                        <a:t>-85</a:t>
                      </a:r>
                    </a:p>
                  </a:txBody>
                  <a:tcPr marL="9218" marR="9218" marT="92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7109277"/>
                  </a:ext>
                </a:extLst>
              </a:tr>
              <a:tr h="247087">
                <a:tc>
                  <a:txBody>
                    <a:bodyPr/>
                    <a:lstStyle/>
                    <a:p>
                      <a:pPr algn="l" fontAlgn="ctr"/>
                      <a:r>
                        <a:rPr lang="en-US" sz="1200" b="1" i="0" u="none" strike="noStrike">
                          <a:effectLst/>
                          <a:latin typeface="Calibri" panose="020F0502020204030204" pitchFamily="34" charset="0"/>
                        </a:rPr>
                        <a:t>TOTAL PATRIMONIO</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18.659</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19.762</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20.967</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-11</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055150112"/>
                  </a:ext>
                </a:extLst>
              </a:tr>
              <a:tr h="192136">
                <a:tc>
                  <a:txBody>
                    <a:bodyPr/>
                    <a:lstStyle/>
                    <a:p>
                      <a:pPr algn="l"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200" b="1"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a:noFill/>
                    </a:lnT>
                    <a:lnB>
                      <a:noFill/>
                    </a:lnB>
                  </a:tcPr>
                </a:tc>
                <a:tc>
                  <a:txBody>
                    <a:bodyPr/>
                    <a:lstStyle/>
                    <a:p>
                      <a:pPr algn="ctr" fontAlgn="ctr"/>
                      <a:endParaRPr lang="en-US" sz="1200" b="0" i="0" u="none" strike="noStrike">
                        <a:effectLst/>
                        <a:latin typeface="Calibri" panose="020F0502020204030204" pitchFamily="34" charset="0"/>
                      </a:endParaRPr>
                    </a:p>
                  </a:txBody>
                  <a:tcPr marL="9218" marR="9218" marT="922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005911"/>
                  </a:ext>
                </a:extLst>
              </a:tr>
              <a:tr h="247087">
                <a:tc>
                  <a:txBody>
                    <a:bodyPr/>
                    <a:lstStyle/>
                    <a:p>
                      <a:pPr algn="l" fontAlgn="ctr"/>
                      <a:r>
                        <a:rPr lang="en-US" sz="1200" b="1" i="0" u="none" strike="noStrike">
                          <a:effectLst/>
                          <a:latin typeface="Calibri" panose="020F0502020204030204" pitchFamily="34" charset="0"/>
                        </a:rPr>
                        <a:t>TOTAL PASIVO Y PATRIMONIO</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31.265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37.838</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0"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33.685</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a:effectLst/>
                          <a:latin typeface="Calibri" panose="020F0502020204030204" pitchFamily="34" charset="0"/>
                        </a:rPr>
                        <a:t>-6</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n-US" sz="1200" b="1" i="0" u="none" strike="noStrike">
                          <a:effectLst/>
                          <a:latin typeface="Calibri" panose="020F0502020204030204" pitchFamily="34" charset="0"/>
                        </a:rPr>
                        <a:t> </a:t>
                      </a:r>
                    </a:p>
                  </a:txBody>
                  <a:tcPr marL="9218" marR="9218" marT="9220" marB="0" anchor="ctr">
                    <a:lnL>
                      <a:noFill/>
                    </a:lnL>
                    <a:lnR>
                      <a:noFill/>
                    </a:lnR>
                    <a:lnT>
                      <a:noFill/>
                    </a:lnT>
                    <a:lnB>
                      <a:noFill/>
                    </a:lnB>
                    <a:solidFill>
                      <a:srgbClr val="DBDBDB"/>
                    </a:solidFill>
                  </a:tcPr>
                </a:tc>
                <a:tc>
                  <a:txBody>
                    <a:bodyPr/>
                    <a:lstStyle/>
                    <a:p>
                      <a:pPr algn="r" fontAlgn="ctr"/>
                      <a:r>
                        <a:rPr lang="en-US" sz="1200" b="1" i="0" u="none" strike="noStrike" dirty="0">
                          <a:effectLst/>
                          <a:latin typeface="Calibri" panose="020F0502020204030204" pitchFamily="34" charset="0"/>
                        </a:rPr>
                        <a:t>-7</a:t>
                      </a:r>
                    </a:p>
                  </a:txBody>
                  <a:tcPr marL="9218" marR="9218" marT="922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03903854"/>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1884363" y="2482850"/>
            <a:ext cx="266700" cy="107950"/>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1493838" y="2957513"/>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1627188" y="3217863"/>
            <a:ext cx="266700" cy="109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3186113" y="272097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a:extLst>
              <a:ext uri="{FF2B5EF4-FFF2-40B4-BE49-F238E27FC236}">
                <a16:creationId xmlns:a16="http://schemas.microsoft.com/office/drawing/2014/main" id="{99874B3E-C2F0-469A-BC69-D0D267FF8036}"/>
              </a:ext>
            </a:extLst>
          </p:cNvPr>
          <p:cNvSpPr txBox="1">
            <a:spLocks noChangeArrowheads="1"/>
          </p:cNvSpPr>
          <p:nvPr/>
        </p:nvSpPr>
        <p:spPr bwMode="auto">
          <a:xfrm>
            <a:off x="1042988" y="471488"/>
            <a:ext cx="55165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292" tIns="23147" rIns="46292" bIns="23147"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eaLnBrk="1" hangingPunct="1">
              <a:lnSpc>
                <a:spcPct val="90000"/>
              </a:lnSpc>
            </a:pPr>
            <a:r>
              <a:rPr lang="es-CO" altLang="es-CO" sz="1200"/>
              <a:t> </a:t>
            </a:r>
            <a:r>
              <a:rPr lang="es-CO" altLang="es-CO" sz="1200">
                <a:solidFill>
                  <a:srgbClr val="0070C0"/>
                </a:solidFill>
                <a:ea typeface="Lato Regular"/>
                <a:cs typeface="Lato Regular"/>
              </a:rPr>
              <a:t>ESTADO DE RESULTADO INTEGRAL INDIVIDUAL</a:t>
            </a:r>
          </a:p>
          <a:p>
            <a:pPr algn="ctr" defTabSz="914400" eaLnBrk="1" hangingPunct="1">
              <a:lnSpc>
                <a:spcPct val="90000"/>
              </a:lnSpc>
            </a:pPr>
            <a:r>
              <a:rPr lang="es-CO" altLang="es-CO" sz="600">
                <a:solidFill>
                  <a:srgbClr val="0070C0"/>
                </a:solidFill>
                <a:ea typeface="Lato Regular"/>
                <a:cs typeface="Lato Regular"/>
              </a:rPr>
              <a:t>DEL 1° AL 30  DE ABRIL DE 2020 Y DEL 1° AL 30 DE ABRI DE 2019</a:t>
            </a:r>
          </a:p>
          <a:p>
            <a:pPr algn="ctr" defTabSz="914400" eaLnBrk="1" hangingPunct="1">
              <a:lnSpc>
                <a:spcPct val="90000"/>
              </a:lnSpc>
            </a:pPr>
            <a:r>
              <a:rPr lang="es-CO" altLang="es-CO" sz="600">
                <a:solidFill>
                  <a:srgbClr val="0070C0"/>
                </a:solidFill>
                <a:ea typeface="Lato Regular"/>
                <a:cs typeface="Lato Regular"/>
              </a:rPr>
              <a:t>(cifras expresadas en millones de pesos)</a:t>
            </a:r>
          </a:p>
          <a:p>
            <a:pPr defTabSz="914400" eaLnBrk="1" hangingPunct="1">
              <a:lnSpc>
                <a:spcPct val="90000"/>
              </a:lnSpc>
            </a:pPr>
            <a:endParaRPr lang="es-CO" altLang="es-CO" sz="1200">
              <a:solidFill>
                <a:srgbClr val="0070C0"/>
              </a:solidFill>
              <a:ea typeface="Lato Regular"/>
              <a:cs typeface="Lato Regular"/>
            </a:endParaRPr>
          </a:p>
        </p:txBody>
      </p:sp>
      <p:pic>
        <p:nvPicPr>
          <p:cNvPr id="14" name="Imagen 13">
            <a:extLst>
              <a:ext uri="{FF2B5EF4-FFF2-40B4-BE49-F238E27FC236}">
                <a16:creationId xmlns:a16="http://schemas.microsoft.com/office/drawing/2014/main" id="{CB33BF48-31F3-4D75-8722-B8A9DB4DEF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277813"/>
            <a:ext cx="128746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a16="http://schemas.microsoft.com/office/drawing/2014/main" id="{CC862C5F-7C7D-4C5D-B879-B43B3E1FF2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875" y="298450"/>
            <a:ext cx="3113088"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ángulo 15">
            <a:extLst>
              <a:ext uri="{FF2B5EF4-FFF2-40B4-BE49-F238E27FC236}">
                <a16:creationId xmlns:a16="http://schemas.microsoft.com/office/drawing/2014/main" id="{AF816BFD-AD1B-48C5-8B73-42226AF00784}"/>
              </a:ext>
            </a:extLst>
          </p:cNvPr>
          <p:cNvSpPr/>
          <p:nvPr/>
        </p:nvSpPr>
        <p:spPr>
          <a:xfrm>
            <a:off x="0" y="6508750"/>
            <a:ext cx="9134475"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sz="1350"/>
          </a:p>
        </p:txBody>
      </p:sp>
      <p:sp>
        <p:nvSpPr>
          <p:cNvPr id="17" name="CuadroTexto 16">
            <a:extLst>
              <a:ext uri="{FF2B5EF4-FFF2-40B4-BE49-F238E27FC236}">
                <a16:creationId xmlns:a16="http://schemas.microsoft.com/office/drawing/2014/main" id="{DC1B2133-2D03-4D3F-901A-F4208CC93B20}"/>
              </a:ext>
            </a:extLst>
          </p:cNvPr>
          <p:cNvSpPr txBox="1"/>
          <p:nvPr/>
        </p:nvSpPr>
        <p:spPr>
          <a:xfrm>
            <a:off x="4748213" y="6492875"/>
            <a:ext cx="4111625" cy="254000"/>
          </a:xfrm>
          <a:prstGeom prst="rect">
            <a:avLst/>
          </a:prstGeom>
          <a:noFill/>
        </p:spPr>
        <p:txBody>
          <a:bodyPr>
            <a:spAutoFit/>
          </a:bodyPr>
          <a:lstStyle/>
          <a:p>
            <a:pPr algn="r" eaLnBrk="1" fontAlgn="auto" hangingPunct="1">
              <a:spcBef>
                <a:spcPts val="0"/>
              </a:spcBef>
              <a:spcAft>
                <a:spcPts val="0"/>
              </a:spcAft>
              <a:defRPr/>
            </a:pPr>
            <a:r>
              <a:rPr lang="es-ES" sz="1050" dirty="0">
                <a:solidFill>
                  <a:srgbClr val="A9A8A9"/>
                </a:solidFill>
                <a:latin typeface="Lato Regular"/>
                <a:cs typeface="Lato Regular"/>
              </a:rPr>
              <a:t>Vicepresidencia Administrativa y Financiera – Gerencia Financiera </a:t>
            </a:r>
          </a:p>
        </p:txBody>
      </p:sp>
      <p:graphicFrame>
        <p:nvGraphicFramePr>
          <p:cNvPr id="2" name="Tabla 1">
            <a:extLst>
              <a:ext uri="{FF2B5EF4-FFF2-40B4-BE49-F238E27FC236}">
                <a16:creationId xmlns:a16="http://schemas.microsoft.com/office/drawing/2014/main" id="{CC74BA58-1237-4FA3-A1A5-B5E1EA10928C}"/>
              </a:ext>
            </a:extLst>
          </p:cNvPr>
          <p:cNvGraphicFramePr>
            <a:graphicFrameLocks noGrp="1"/>
          </p:cNvGraphicFramePr>
          <p:nvPr/>
        </p:nvGraphicFramePr>
        <p:xfrm>
          <a:off x="577850" y="1595438"/>
          <a:ext cx="8083549" cy="4535514"/>
        </p:xfrm>
        <a:graphic>
          <a:graphicData uri="http://schemas.openxmlformats.org/drawingml/2006/table">
            <a:tbl>
              <a:tblPr/>
              <a:tblGrid>
                <a:gridCol w="3080699">
                  <a:extLst>
                    <a:ext uri="{9D8B030D-6E8A-4147-A177-3AD203B41FA5}">
                      <a16:colId xmlns:a16="http://schemas.microsoft.com/office/drawing/2014/main" val="2307373328"/>
                    </a:ext>
                  </a:extLst>
                </a:gridCol>
                <a:gridCol w="98190">
                  <a:extLst>
                    <a:ext uri="{9D8B030D-6E8A-4147-A177-3AD203B41FA5}">
                      <a16:colId xmlns:a16="http://schemas.microsoft.com/office/drawing/2014/main" val="2169810027"/>
                    </a:ext>
                  </a:extLst>
                </a:gridCol>
                <a:gridCol w="78025">
                  <a:extLst>
                    <a:ext uri="{9D8B030D-6E8A-4147-A177-3AD203B41FA5}">
                      <a16:colId xmlns:a16="http://schemas.microsoft.com/office/drawing/2014/main" val="3107175829"/>
                    </a:ext>
                  </a:extLst>
                </a:gridCol>
                <a:gridCol w="1018717">
                  <a:extLst>
                    <a:ext uri="{9D8B030D-6E8A-4147-A177-3AD203B41FA5}">
                      <a16:colId xmlns:a16="http://schemas.microsoft.com/office/drawing/2014/main" val="231951679"/>
                    </a:ext>
                  </a:extLst>
                </a:gridCol>
                <a:gridCol w="85916">
                  <a:extLst>
                    <a:ext uri="{9D8B030D-6E8A-4147-A177-3AD203B41FA5}">
                      <a16:colId xmlns:a16="http://schemas.microsoft.com/office/drawing/2014/main" val="1784578380"/>
                    </a:ext>
                  </a:extLst>
                </a:gridCol>
                <a:gridCol w="1021785">
                  <a:extLst>
                    <a:ext uri="{9D8B030D-6E8A-4147-A177-3AD203B41FA5}">
                      <a16:colId xmlns:a16="http://schemas.microsoft.com/office/drawing/2014/main" val="335613084"/>
                    </a:ext>
                  </a:extLst>
                </a:gridCol>
                <a:gridCol w="85916">
                  <a:extLst>
                    <a:ext uri="{9D8B030D-6E8A-4147-A177-3AD203B41FA5}">
                      <a16:colId xmlns:a16="http://schemas.microsoft.com/office/drawing/2014/main" val="4072852247"/>
                    </a:ext>
                  </a:extLst>
                </a:gridCol>
                <a:gridCol w="932802">
                  <a:extLst>
                    <a:ext uri="{9D8B030D-6E8A-4147-A177-3AD203B41FA5}">
                      <a16:colId xmlns:a16="http://schemas.microsoft.com/office/drawing/2014/main" val="448201435"/>
                    </a:ext>
                  </a:extLst>
                </a:gridCol>
                <a:gridCol w="85916">
                  <a:extLst>
                    <a:ext uri="{9D8B030D-6E8A-4147-A177-3AD203B41FA5}">
                      <a16:colId xmlns:a16="http://schemas.microsoft.com/office/drawing/2014/main" val="2511916727"/>
                    </a:ext>
                  </a:extLst>
                </a:gridCol>
                <a:gridCol w="736422">
                  <a:extLst>
                    <a:ext uri="{9D8B030D-6E8A-4147-A177-3AD203B41FA5}">
                      <a16:colId xmlns:a16="http://schemas.microsoft.com/office/drawing/2014/main" val="1205316749"/>
                    </a:ext>
                  </a:extLst>
                </a:gridCol>
                <a:gridCol w="85916">
                  <a:extLst>
                    <a:ext uri="{9D8B030D-6E8A-4147-A177-3AD203B41FA5}">
                      <a16:colId xmlns:a16="http://schemas.microsoft.com/office/drawing/2014/main" val="2003951458"/>
                    </a:ext>
                  </a:extLst>
                </a:gridCol>
                <a:gridCol w="773245">
                  <a:extLst>
                    <a:ext uri="{9D8B030D-6E8A-4147-A177-3AD203B41FA5}">
                      <a16:colId xmlns:a16="http://schemas.microsoft.com/office/drawing/2014/main" val="81658690"/>
                    </a:ext>
                  </a:extLst>
                </a:gridCol>
              </a:tblGrid>
              <a:tr h="597283">
                <a:tc>
                  <a:txBody>
                    <a:bodyPr/>
                    <a:lstStyle/>
                    <a:p>
                      <a:pPr algn="l"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30-Abril-2020</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30-Abril-2019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Al 31-Dic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1"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Abril 2020 - 2019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n-US" sz="1200" b="0" i="0" u="none" strike="noStrike">
                          <a:effectLst/>
                          <a:latin typeface="Calibri" panose="020F0502020204030204" pitchFamily="34" charset="0"/>
                        </a:rPr>
                        <a:t> </a:t>
                      </a:r>
                    </a:p>
                  </a:txBody>
                  <a:tcPr marL="9336" marR="9336" marT="9333" marB="0" anchor="ctr">
                    <a:lnL>
                      <a:noFill/>
                    </a:lnL>
                    <a:lnR>
                      <a:noFill/>
                    </a:lnR>
                    <a:lnT>
                      <a:noFill/>
                    </a:lnT>
                    <a:lnB>
                      <a:noFill/>
                    </a:lnB>
                    <a:solidFill>
                      <a:srgbClr val="DBDBDB"/>
                    </a:solidFill>
                  </a:tcPr>
                </a:tc>
                <a:tc>
                  <a:txBody>
                    <a:bodyPr/>
                    <a:lstStyle/>
                    <a:p>
                      <a:pPr algn="ctr" fontAlgn="ctr"/>
                      <a:r>
                        <a:rPr lang="en-US" sz="1200" b="0" i="0" u="none" strike="noStrike">
                          <a:effectLst/>
                          <a:latin typeface="Calibri" panose="020F0502020204030204" pitchFamily="34" charset="0"/>
                        </a:rPr>
                        <a:t>Variación % Abr - Dic 2020-2019</a:t>
                      </a:r>
                    </a:p>
                  </a:txBody>
                  <a:tcPr marL="9336" marR="9336" marT="9333"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829197249"/>
                  </a:ext>
                </a:extLst>
              </a:tr>
              <a:tr h="192206">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ctr"/>
                      <a:endParaRPr lang="en-US" sz="1200" b="0" i="0" u="none" strike="noStrike">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200" b="0" i="0" u="none" strike="noStrike">
                        <a:effectLst/>
                        <a:latin typeface="Calibri" panose="020F0502020204030204" pitchFamily="34" charset="0"/>
                      </a:endParaRPr>
                    </a:p>
                  </a:txBody>
                  <a:tcPr marL="9336" marR="9336" marT="9333" marB="0" anchor="ctr">
                    <a:lnL>
                      <a:noFill/>
                    </a:lnL>
                    <a:lnR>
                      <a:noFill/>
                    </a:lnR>
                    <a:lnT>
                      <a:noFill/>
                    </a:lnT>
                    <a:lnB>
                      <a:noFill/>
                    </a:lnB>
                  </a:tcPr>
                </a:tc>
                <a:tc>
                  <a:txBody>
                    <a:bodyPr/>
                    <a:lstStyle/>
                    <a:p>
                      <a:pPr algn="r" fontAlgn="ctr"/>
                      <a:endParaRPr lang="en-US" sz="1200" b="0" i="0" u="none" strike="noStrike">
                        <a:solidFill>
                          <a:srgbClr val="000000"/>
                        </a:solidFill>
                        <a:effectLst/>
                        <a:latin typeface="Calibri" panose="020F0502020204030204" pitchFamily="34" charset="0"/>
                      </a:endParaRPr>
                    </a:p>
                  </a:txBody>
                  <a:tcPr marL="9336" marR="9336" marT="933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90248839"/>
                  </a:ext>
                </a:extLst>
              </a:tr>
              <a:tr h="195984">
                <a:tc>
                  <a:txBody>
                    <a:bodyPr/>
                    <a:lstStyle/>
                    <a:p>
                      <a:pPr algn="l" fontAlgn="b"/>
                      <a:r>
                        <a:rPr lang="en-US" sz="1200" b="0" i="0" u="none" strike="noStrike">
                          <a:solidFill>
                            <a:srgbClr val="000000"/>
                          </a:solidFill>
                          <a:effectLst/>
                          <a:latin typeface="Calibri" panose="020F0502020204030204" pitchFamily="34" charset="0"/>
                        </a:rPr>
                        <a:t>INGRESOS POR PRESTACION DE SERVICIOS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15.614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15.910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48.813</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-68</a:t>
                      </a:r>
                    </a:p>
                  </a:txBody>
                  <a:tcPr marL="9336" marR="9336" marT="9333" marB="0" anchor="b">
                    <a:lnL>
                      <a:noFill/>
                    </a:lnL>
                    <a:lnR>
                      <a:noFill/>
                    </a:lnR>
                    <a:lnT>
                      <a:noFill/>
                    </a:lnT>
                    <a:lnB>
                      <a:noFill/>
                    </a:lnB>
                  </a:tcPr>
                </a:tc>
                <a:extLst>
                  <a:ext uri="{0D108BD9-81ED-4DB2-BD59-A6C34878D82A}">
                    <a16:rowId xmlns:a16="http://schemas.microsoft.com/office/drawing/2014/main" val="1053867738"/>
                  </a:ext>
                </a:extLst>
              </a:tr>
              <a:tr h="195984">
                <a:tc>
                  <a:txBody>
                    <a:bodyPr/>
                    <a:lstStyle/>
                    <a:p>
                      <a:pPr algn="l" fontAlgn="b"/>
                      <a:r>
                        <a:rPr lang="en-US" sz="1200" b="0" i="0" u="none" strike="noStrike">
                          <a:solidFill>
                            <a:srgbClr val="000000"/>
                          </a:solidFill>
                          <a:effectLst/>
                          <a:latin typeface="Calibri" panose="020F0502020204030204" pitchFamily="34" charset="0"/>
                        </a:rPr>
                        <a:t>FINANCIEROS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175</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180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-35</a:t>
                      </a:r>
                    </a:p>
                  </a:txBody>
                  <a:tcPr marL="9336" marR="9336" marT="9333" marB="0" anchor="b">
                    <a:lnL>
                      <a:noFill/>
                    </a:lnL>
                    <a:lnR>
                      <a:noFill/>
                    </a:lnR>
                    <a:lnT>
                      <a:noFill/>
                    </a:lnT>
                    <a:lnB>
                      <a:noFill/>
                    </a:lnB>
                  </a:tcPr>
                </a:tc>
                <a:extLst>
                  <a:ext uri="{0D108BD9-81ED-4DB2-BD59-A6C34878D82A}">
                    <a16:rowId xmlns:a16="http://schemas.microsoft.com/office/drawing/2014/main" val="2317988378"/>
                  </a:ext>
                </a:extLst>
              </a:tr>
              <a:tr h="195984">
                <a:tc>
                  <a:txBody>
                    <a:bodyPr/>
                    <a:lstStyle/>
                    <a:p>
                      <a:pPr algn="l" fontAlgn="b"/>
                      <a:r>
                        <a:rPr lang="en-US" sz="1200" b="0" i="0" u="none" strike="noStrike">
                          <a:solidFill>
                            <a:srgbClr val="000000"/>
                          </a:solidFill>
                          <a:effectLst/>
                          <a:latin typeface="Calibri" panose="020F0502020204030204" pitchFamily="34" charset="0"/>
                        </a:rPr>
                        <a:t>SUBVENCIONES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dirty="0">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a:noFill/>
                    </a:lnB>
                  </a:tcPr>
                </a:tc>
                <a:extLst>
                  <a:ext uri="{0D108BD9-81ED-4DB2-BD59-A6C34878D82A}">
                    <a16:rowId xmlns:a16="http://schemas.microsoft.com/office/drawing/2014/main" val="1387485760"/>
                  </a:ext>
                </a:extLst>
              </a:tr>
              <a:tr h="195984">
                <a:tc>
                  <a:txBody>
                    <a:bodyPr/>
                    <a:lstStyle/>
                    <a:p>
                      <a:pPr algn="l" fontAlgn="b"/>
                      <a:r>
                        <a:rPr lang="en-US" sz="1200" b="0" i="0" u="none" strike="noStrike">
                          <a:solidFill>
                            <a:srgbClr val="000000"/>
                          </a:solidFill>
                          <a:effectLst/>
                          <a:latin typeface="Calibri" panose="020F0502020204030204" pitchFamily="34" charset="0"/>
                        </a:rPr>
                        <a:t>INGRESOS DIVERSOS</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5</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7021595"/>
                  </a:ext>
                </a:extLst>
              </a:tr>
              <a:tr h="250113">
                <a:tc>
                  <a:txBody>
                    <a:bodyPr/>
                    <a:lstStyle/>
                    <a:p>
                      <a:pPr algn="l" fontAlgn="b"/>
                      <a:r>
                        <a:rPr lang="en-US" sz="1200" b="1" i="0" u="none" strike="noStrike">
                          <a:solidFill>
                            <a:srgbClr val="000000"/>
                          </a:solidFill>
                          <a:effectLst/>
                          <a:latin typeface="Calibri" panose="020F0502020204030204" pitchFamily="34" charset="0"/>
                        </a:rPr>
                        <a:t>TOTAL INGRESOS OPERACIONALES</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15.727</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15.955</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49.093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-68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27059783"/>
                  </a:ext>
                </a:extLst>
              </a:tr>
              <a:tr h="205316">
                <a:tc>
                  <a:txBody>
                    <a:bodyPr/>
                    <a:lstStyle/>
                    <a:p>
                      <a:pPr algn="l" fontAlgn="b"/>
                      <a:endParaRPr lang="en-US" sz="1200" b="1" i="0" u="none" strike="noStrike" dirty="0">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95488808"/>
                  </a:ext>
                </a:extLst>
              </a:tr>
              <a:tr h="192206">
                <a:tc>
                  <a:txBody>
                    <a:bodyPr/>
                    <a:lstStyle/>
                    <a:p>
                      <a:pPr algn="l" fontAlgn="b"/>
                      <a:r>
                        <a:rPr lang="es-ES" sz="1200" b="0" i="0" u="none" strike="noStrike">
                          <a:solidFill>
                            <a:srgbClr val="000000"/>
                          </a:solidFill>
                          <a:effectLst/>
                          <a:latin typeface="Calibri" panose="020F0502020204030204" pitchFamily="34" charset="0"/>
                        </a:rPr>
                        <a:t>GASTOS DE ADMINISTRACIÓN DE OPERACIÓN</a:t>
                      </a: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extLst>
                  <a:ext uri="{0D108BD9-81ED-4DB2-BD59-A6C34878D82A}">
                    <a16:rowId xmlns:a16="http://schemas.microsoft.com/office/drawing/2014/main" val="2376346512"/>
                  </a:ext>
                </a:extLst>
              </a:tr>
              <a:tr h="195984">
                <a:tc>
                  <a:txBody>
                    <a:bodyPr/>
                    <a:lstStyle/>
                    <a:p>
                      <a:pPr algn="l" fontAlgn="b"/>
                      <a:r>
                        <a:rPr lang="en-US" sz="1200" b="0" i="0" u="none" strike="noStrike">
                          <a:solidFill>
                            <a:srgbClr val="000000"/>
                          </a:solidFill>
                          <a:effectLst/>
                          <a:latin typeface="Calibri" panose="020F0502020204030204" pitchFamily="34" charset="0"/>
                        </a:rPr>
                        <a:t>GASTOS DE PERSONAL</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9.161</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8.222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27.134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-66</a:t>
                      </a:r>
                    </a:p>
                  </a:txBody>
                  <a:tcPr marL="9336" marR="9336" marT="9333" marB="0" anchor="b">
                    <a:lnL>
                      <a:noFill/>
                    </a:lnL>
                    <a:lnR>
                      <a:noFill/>
                    </a:lnR>
                    <a:lnT>
                      <a:noFill/>
                    </a:lnT>
                    <a:lnB>
                      <a:noFill/>
                    </a:lnB>
                  </a:tcPr>
                </a:tc>
                <a:extLst>
                  <a:ext uri="{0D108BD9-81ED-4DB2-BD59-A6C34878D82A}">
                    <a16:rowId xmlns:a16="http://schemas.microsoft.com/office/drawing/2014/main" val="3324769736"/>
                  </a:ext>
                </a:extLst>
              </a:tr>
              <a:tr h="195984">
                <a:tc>
                  <a:txBody>
                    <a:bodyPr/>
                    <a:lstStyle/>
                    <a:p>
                      <a:pPr algn="l" fontAlgn="b"/>
                      <a:r>
                        <a:rPr lang="en-US" sz="1200" b="0" i="0" u="none" strike="noStrike">
                          <a:solidFill>
                            <a:srgbClr val="000000"/>
                          </a:solidFill>
                          <a:effectLst/>
                          <a:latin typeface="Calibri" panose="020F0502020204030204" pitchFamily="34" charset="0"/>
                        </a:rPr>
                        <a:t>GASTOS GENERALES</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4.491</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3.936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12.799</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14</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-65</a:t>
                      </a:r>
                    </a:p>
                  </a:txBody>
                  <a:tcPr marL="9336" marR="9336" marT="9333" marB="0" anchor="b">
                    <a:lnL>
                      <a:noFill/>
                    </a:lnL>
                    <a:lnR>
                      <a:noFill/>
                    </a:lnR>
                    <a:lnT>
                      <a:noFill/>
                    </a:lnT>
                    <a:lnB>
                      <a:noFill/>
                    </a:lnB>
                  </a:tcPr>
                </a:tc>
                <a:extLst>
                  <a:ext uri="{0D108BD9-81ED-4DB2-BD59-A6C34878D82A}">
                    <a16:rowId xmlns:a16="http://schemas.microsoft.com/office/drawing/2014/main" val="4292634483"/>
                  </a:ext>
                </a:extLst>
              </a:tr>
              <a:tr h="195984">
                <a:tc>
                  <a:txBody>
                    <a:bodyPr/>
                    <a:lstStyle/>
                    <a:p>
                      <a:pPr algn="l" fontAlgn="b"/>
                      <a:r>
                        <a:rPr lang="en-US" sz="1200" b="0" i="0" u="none" strike="noStrike">
                          <a:solidFill>
                            <a:srgbClr val="000000"/>
                          </a:solidFill>
                          <a:effectLst/>
                          <a:latin typeface="Calibri" panose="020F0502020204030204" pitchFamily="34" charset="0"/>
                        </a:rPr>
                        <a:t>IMPUESTOS, CONTRIBUCIONES Y TASAS</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106</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81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333</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-68</a:t>
                      </a:r>
                    </a:p>
                  </a:txBody>
                  <a:tcPr marL="9336" marR="9336" marT="9333" marB="0" anchor="b">
                    <a:lnL>
                      <a:noFill/>
                    </a:lnL>
                    <a:lnR>
                      <a:noFill/>
                    </a:lnR>
                    <a:lnT>
                      <a:noFill/>
                    </a:lnT>
                    <a:lnB>
                      <a:noFill/>
                    </a:lnB>
                  </a:tcPr>
                </a:tc>
                <a:extLst>
                  <a:ext uri="{0D108BD9-81ED-4DB2-BD59-A6C34878D82A}">
                    <a16:rowId xmlns:a16="http://schemas.microsoft.com/office/drawing/2014/main" val="2374737114"/>
                  </a:ext>
                </a:extLst>
              </a:tr>
              <a:tr h="195984">
                <a:tc>
                  <a:txBody>
                    <a:bodyPr/>
                    <a:lstStyle/>
                    <a:p>
                      <a:pPr algn="l" fontAlgn="b"/>
                      <a:r>
                        <a:rPr lang="en-US" sz="1200" b="0" i="0" u="none" strike="noStrike">
                          <a:solidFill>
                            <a:srgbClr val="000000"/>
                          </a:solidFill>
                          <a:effectLst/>
                          <a:latin typeface="Calibri" panose="020F0502020204030204" pitchFamily="34" charset="0"/>
                        </a:rPr>
                        <a:t>GASTOS DE OPERACIÓN</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698</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dirty="0">
                          <a:solidFill>
                            <a:srgbClr val="000000"/>
                          </a:solidFill>
                          <a:effectLst/>
                          <a:latin typeface="Calibri" panose="020F0502020204030204" pitchFamily="34" charset="0"/>
                        </a:rPr>
                        <a:t>946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3.422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-80</a:t>
                      </a:r>
                    </a:p>
                  </a:txBody>
                  <a:tcPr marL="9336" marR="9336" marT="9333" marB="0" anchor="b">
                    <a:lnL>
                      <a:noFill/>
                    </a:lnL>
                    <a:lnR>
                      <a:noFill/>
                    </a:lnR>
                    <a:lnT>
                      <a:noFill/>
                    </a:lnT>
                    <a:lnB>
                      <a:noFill/>
                    </a:lnB>
                  </a:tcPr>
                </a:tc>
                <a:extLst>
                  <a:ext uri="{0D108BD9-81ED-4DB2-BD59-A6C34878D82A}">
                    <a16:rowId xmlns:a16="http://schemas.microsoft.com/office/drawing/2014/main" val="2646751104"/>
                  </a:ext>
                </a:extLst>
              </a:tr>
              <a:tr h="195984">
                <a:tc>
                  <a:txBody>
                    <a:bodyPr/>
                    <a:lstStyle/>
                    <a:p>
                      <a:pPr algn="l" fontAlgn="b"/>
                      <a:r>
                        <a:rPr lang="en-US" sz="1200" b="0" i="0" u="none" strike="noStrike">
                          <a:solidFill>
                            <a:srgbClr val="000000"/>
                          </a:solidFill>
                          <a:effectLst/>
                          <a:latin typeface="Calibri" panose="020F0502020204030204" pitchFamily="34" charset="0"/>
                        </a:rPr>
                        <a:t>DETERIORO, DEPRECIACION, AMORTIZACION</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124</a:t>
                      </a:r>
                    </a:p>
                  </a:txBody>
                  <a:tcPr marL="9336" marR="9336" marT="9333" marB="0" anchor="b">
                    <a:lnL>
                      <a:noFill/>
                    </a:lnL>
                    <a:lnR>
                      <a:noFill/>
                    </a:lnR>
                    <a:lnT>
                      <a:noFill/>
                    </a:lnT>
                    <a:lnB>
                      <a:noFill/>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112</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576</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a:t>
                      </a:r>
                    </a:p>
                  </a:txBody>
                  <a:tcPr marL="9336" marR="9336" marT="9333"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-78</a:t>
                      </a:r>
                    </a:p>
                  </a:txBody>
                  <a:tcPr marL="9336" marR="9336" marT="9333" marB="0" anchor="b">
                    <a:lnL>
                      <a:noFill/>
                    </a:lnL>
                    <a:lnR>
                      <a:noFill/>
                    </a:lnR>
                    <a:lnT>
                      <a:noFill/>
                    </a:lnT>
                    <a:lnB>
                      <a:noFill/>
                    </a:lnB>
                  </a:tcPr>
                </a:tc>
                <a:extLst>
                  <a:ext uri="{0D108BD9-81ED-4DB2-BD59-A6C34878D82A}">
                    <a16:rowId xmlns:a16="http://schemas.microsoft.com/office/drawing/2014/main" val="2904527096"/>
                  </a:ext>
                </a:extLst>
              </a:tr>
              <a:tr h="195984">
                <a:tc gridSpan="2">
                  <a:txBody>
                    <a:bodyPr/>
                    <a:lstStyle/>
                    <a:p>
                      <a:pPr algn="l" fontAlgn="b"/>
                      <a:r>
                        <a:rPr lang="es-ES" sz="1200" b="0" i="0" u="none" strike="noStrike">
                          <a:solidFill>
                            <a:srgbClr val="000000"/>
                          </a:solidFill>
                          <a:effectLst/>
                          <a:latin typeface="Calibri" panose="020F0502020204030204" pitchFamily="34" charset="0"/>
                        </a:rPr>
                        <a:t>OTROS GASTOS OPERACIONALES (IVA ASUMIDO)</a:t>
                      </a:r>
                    </a:p>
                  </a:txBody>
                  <a:tcPr marL="112029" marR="9336" marT="9333" marB="0" anchor="b">
                    <a:lnL>
                      <a:noFill/>
                    </a:lnL>
                    <a:lnR>
                      <a:noFill/>
                    </a:lnR>
                    <a:lnT>
                      <a:noFill/>
                    </a:lnT>
                    <a:lnB>
                      <a:noFill/>
                    </a:lnB>
                  </a:tcPr>
                </a:tc>
                <a:tc hMerge="1">
                  <a:txBody>
                    <a:bodyPr/>
                    <a:lstStyle/>
                    <a:p>
                      <a:endParaRPr lang="en-US"/>
                    </a:p>
                  </a:txBody>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493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440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1.668</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12</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-70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418493"/>
                  </a:ext>
                </a:extLst>
              </a:tr>
              <a:tr h="250113">
                <a:tc>
                  <a:txBody>
                    <a:bodyPr/>
                    <a:lstStyle/>
                    <a:p>
                      <a:pPr algn="l" fontAlgn="b"/>
                      <a:r>
                        <a:rPr lang="en-US" sz="1200" b="1" i="0" u="none" strike="noStrike">
                          <a:solidFill>
                            <a:srgbClr val="000000"/>
                          </a:solidFill>
                          <a:effectLst/>
                          <a:latin typeface="Calibri" panose="020F0502020204030204" pitchFamily="34" charset="0"/>
                        </a:rPr>
                        <a:t>TOTAL GASTOS DE ADMINISTRACION</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dirty="0">
                          <a:solidFill>
                            <a:srgbClr val="000000"/>
                          </a:solidFill>
                          <a:effectLst/>
                          <a:latin typeface="Calibri" panose="020F0502020204030204" pitchFamily="34" charset="0"/>
                        </a:rPr>
                        <a:t>15.074</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13.738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45.932</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10</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-67</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24605736"/>
                  </a:ext>
                </a:extLst>
              </a:tr>
              <a:tr h="192206">
                <a:tc>
                  <a:txBody>
                    <a:bodyPr/>
                    <a:lstStyle/>
                    <a:p>
                      <a:pPr algn="l" fontAlgn="b"/>
                      <a:endParaRPr lang="en-US" sz="1200" b="1"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91462352"/>
                  </a:ext>
                </a:extLst>
              </a:tr>
              <a:tr h="250113">
                <a:tc gridSpan="2">
                  <a:txBody>
                    <a:bodyPr/>
                    <a:lstStyle/>
                    <a:p>
                      <a:pPr algn="l" fontAlgn="b"/>
                      <a:r>
                        <a:rPr lang="es-ES" sz="1200" b="1" i="0" u="none" strike="noStrike">
                          <a:solidFill>
                            <a:srgbClr val="000000"/>
                          </a:solidFill>
                          <a:effectLst/>
                          <a:latin typeface="Calibri" panose="020F0502020204030204" pitchFamily="34" charset="0"/>
                        </a:rPr>
                        <a:t>RESULTADO DEL PERIODO ANTES DE IMPUESTOS</a:t>
                      </a:r>
                    </a:p>
                  </a:txBody>
                  <a:tcPr marL="9336" marR="9336" marT="9333" marB="0" anchor="b">
                    <a:lnL>
                      <a:noFill/>
                    </a:lnL>
                    <a:lnR>
                      <a:noFill/>
                    </a:lnR>
                    <a:lnT>
                      <a:noFill/>
                    </a:lnT>
                    <a:lnB>
                      <a:noFill/>
                    </a:lnB>
                    <a:solidFill>
                      <a:srgbClr val="DBDBDB"/>
                    </a:solidFill>
                  </a:tcPr>
                </a:tc>
                <a:tc hMerge="1">
                  <a:txBody>
                    <a:bodyPr/>
                    <a:lstStyle/>
                    <a:p>
                      <a:endParaRPr lang="en-US"/>
                    </a:p>
                  </a:txBody>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653</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2.217</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3.161</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-71</a:t>
                      </a:r>
                    </a:p>
                  </a:txBody>
                  <a:tcPr marL="9336" marR="9336" marT="9333" marB="0" anchor="b">
                    <a:lnL>
                      <a:noFill/>
                    </a:lnL>
                    <a:lnR>
                      <a:noFill/>
                    </a:lnR>
                    <a:lnT>
                      <a:noFill/>
                    </a:lnT>
                    <a:lnB>
                      <a:noFill/>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0" i="0" u="none" strike="noStrike">
                          <a:solidFill>
                            <a:srgbClr val="000000"/>
                          </a:solidFill>
                          <a:effectLst/>
                          <a:latin typeface="Calibri" panose="020F0502020204030204" pitchFamily="34" charset="0"/>
                        </a:rPr>
                        <a:t>-79</a:t>
                      </a:r>
                    </a:p>
                  </a:txBody>
                  <a:tcPr marL="9336" marR="9336" marT="9333" marB="0" anchor="b">
                    <a:lnL>
                      <a:noFill/>
                    </a:lnL>
                    <a:lnR>
                      <a:noFill/>
                    </a:lnR>
                    <a:lnT>
                      <a:noFill/>
                    </a:lnT>
                    <a:lnB>
                      <a:noFill/>
                    </a:lnB>
                    <a:solidFill>
                      <a:srgbClr val="DBDBDB"/>
                    </a:solidFill>
                  </a:tcPr>
                </a:tc>
                <a:extLst>
                  <a:ext uri="{0D108BD9-81ED-4DB2-BD59-A6C34878D82A}">
                    <a16:rowId xmlns:a16="http://schemas.microsoft.com/office/drawing/2014/main" val="990623708"/>
                  </a:ext>
                </a:extLst>
              </a:tr>
              <a:tr h="195984">
                <a:tc>
                  <a:txBody>
                    <a:bodyPr/>
                    <a:lstStyle/>
                    <a:p>
                      <a:pPr algn="l" fontAlgn="b"/>
                      <a:r>
                        <a:rPr lang="es-ES" sz="1200" b="0" i="0" u="none" strike="noStrike">
                          <a:solidFill>
                            <a:srgbClr val="000000"/>
                          </a:solidFill>
                          <a:effectLst/>
                          <a:latin typeface="Calibri" panose="020F0502020204030204" pitchFamily="34" charset="0"/>
                        </a:rPr>
                        <a:t>IMPUESTO SOBRE LA RENTA Y COMPLEM.</a:t>
                      </a:r>
                    </a:p>
                  </a:txBody>
                  <a:tcPr marL="112029"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ctr"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200</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354</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93</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-44</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336" marR="9336" marT="9333"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114</a:t>
                      </a:r>
                    </a:p>
                  </a:txBody>
                  <a:tcPr marL="9336" marR="9336" marT="933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8070135"/>
                  </a:ext>
                </a:extLst>
              </a:tr>
              <a:tr h="250113">
                <a:tc>
                  <a:txBody>
                    <a:bodyPr/>
                    <a:lstStyle/>
                    <a:p>
                      <a:pPr algn="l" fontAlgn="b"/>
                      <a:r>
                        <a:rPr lang="en-US" sz="1200" b="1" i="0" u="none" strike="noStrike">
                          <a:solidFill>
                            <a:srgbClr val="000000"/>
                          </a:solidFill>
                          <a:effectLst/>
                          <a:latin typeface="Calibri" panose="020F0502020204030204" pitchFamily="34" charset="0"/>
                        </a:rPr>
                        <a:t>RESULTADO DEL PERIODO</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ctr" fontAlgn="b"/>
                      <a:r>
                        <a:rPr lang="en-US" sz="1200" b="0" i="0" u="none" strike="noStrike">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454</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1.863</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3.068</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0"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a:solidFill>
                            <a:srgbClr val="000000"/>
                          </a:solidFill>
                          <a:effectLst/>
                          <a:latin typeface="Calibri" panose="020F0502020204030204" pitchFamily="34" charset="0"/>
                        </a:rPr>
                        <a:t>-76</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336" marR="9336" marT="9333" marB="0" anchor="b">
                    <a:lnL>
                      <a:noFill/>
                    </a:lnL>
                    <a:lnR>
                      <a:noFill/>
                    </a:lnR>
                    <a:lnT>
                      <a:noFill/>
                    </a:lnT>
                    <a:lnB>
                      <a:noFill/>
                    </a:lnB>
                    <a:solidFill>
                      <a:srgbClr val="DBDBDB"/>
                    </a:solidFill>
                  </a:tcPr>
                </a:tc>
                <a:tc>
                  <a:txBody>
                    <a:bodyPr/>
                    <a:lstStyle/>
                    <a:p>
                      <a:pPr algn="r" fontAlgn="b"/>
                      <a:r>
                        <a:rPr lang="en-US" sz="1200" b="1" i="0" u="none" strike="noStrike" dirty="0">
                          <a:solidFill>
                            <a:srgbClr val="000000"/>
                          </a:solidFill>
                          <a:effectLst/>
                          <a:latin typeface="Calibri" panose="020F0502020204030204" pitchFamily="34" charset="0"/>
                        </a:rPr>
                        <a:t>-85</a:t>
                      </a:r>
                    </a:p>
                  </a:txBody>
                  <a:tcPr marL="9336" marR="9336" marT="933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19726274"/>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2119313" y="3848100"/>
            <a:ext cx="233362" cy="112713"/>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33515E80-29A4-4E6F-926C-75C64A956359}"/>
              </a:ext>
            </a:extLst>
          </p:cNvPr>
          <p:cNvSpPr/>
          <p:nvPr/>
        </p:nvSpPr>
        <p:spPr>
          <a:xfrm>
            <a:off x="1974850" y="4049713"/>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2" name="Botón de acción: ir hacia delante o siguiente 21">
            <a:hlinkClick r:id="rId6" action="ppaction://hlinksldjump" highlightClick="1"/>
            <a:extLst>
              <a:ext uri="{FF2B5EF4-FFF2-40B4-BE49-F238E27FC236}">
                <a16:creationId xmlns:a16="http://schemas.microsoft.com/office/drawing/2014/main" id="{B710B5F8-C171-426F-A441-4EDCF92F5EA5}"/>
              </a:ext>
            </a:extLst>
          </p:cNvPr>
          <p:cNvSpPr/>
          <p:nvPr/>
        </p:nvSpPr>
        <p:spPr>
          <a:xfrm>
            <a:off x="3405163" y="4367619"/>
            <a:ext cx="231775" cy="112712"/>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3503613" y="4633913"/>
            <a:ext cx="231775" cy="111125"/>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
        <p:nvSpPr>
          <p:cNvPr id="24" name="Botón de acción: ir hacia delante o siguiente 23">
            <a:hlinkClick r:id="rId7" action="ppaction://hlinksldjump" highlightClick="1"/>
            <a:extLst>
              <a:ext uri="{FF2B5EF4-FFF2-40B4-BE49-F238E27FC236}">
                <a16:creationId xmlns:a16="http://schemas.microsoft.com/office/drawing/2014/main" id="{3D6F6483-8BDA-4515-AF7A-9F411F33C362}"/>
              </a:ext>
            </a:extLst>
          </p:cNvPr>
          <p:cNvSpPr/>
          <p:nvPr/>
        </p:nvSpPr>
        <p:spPr>
          <a:xfrm>
            <a:off x="3729038" y="4837113"/>
            <a:ext cx="142875" cy="12858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sz="1215"/>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4E29EC7-4AAD-4D32-A422-7DFA0306903B}"/>
              </a:ext>
            </a:extLst>
          </p:cNvPr>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8195" name="CuadroTexto 7">
            <a:extLst>
              <a:ext uri="{FF2B5EF4-FFF2-40B4-BE49-F238E27FC236}">
                <a16:creationId xmlns:a16="http://schemas.microsoft.com/office/drawing/2014/main" id="{32D2650F-4F19-448B-917A-DDAA37B22E26}"/>
              </a:ext>
            </a:extLst>
          </p:cNvPr>
          <p:cNvSpPr txBox="1">
            <a:spLocks noChangeArrowheads="1"/>
          </p:cNvSpPr>
          <p:nvPr/>
        </p:nvSpPr>
        <p:spPr bwMode="auto">
          <a:xfrm>
            <a:off x="3406775" y="6519863"/>
            <a:ext cx="537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es-ES" altLang="es-CO" sz="1400">
                <a:solidFill>
                  <a:srgbClr val="A9A8A9"/>
                </a:solidFill>
                <a:latin typeface="Lato Regular"/>
                <a:ea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963613" y="2393950"/>
            <a:ext cx="7216775" cy="1322388"/>
          </a:xfrm>
          <a:prstGeom prst="rect">
            <a:avLst/>
          </a:prstGeom>
          <a:noFill/>
        </p:spPr>
        <p:txBody>
          <a:bodyPr>
            <a:spAutoFit/>
          </a:bodyPr>
          <a:lstStyle/>
          <a:p>
            <a:pPr algn="ctr">
              <a:defRPr/>
            </a:pPr>
            <a:r>
              <a:rPr lang="es-CO" sz="4000" dirty="0">
                <a:solidFill>
                  <a:srgbClr val="000A8B"/>
                </a:solidFill>
              </a:rPr>
              <a:t>PORTAFOLIO</a:t>
            </a:r>
          </a:p>
          <a:p>
            <a:pPr algn="ctr">
              <a:defRPr/>
            </a:pPr>
            <a:r>
              <a:rPr lang="es-CO" sz="4000" dirty="0">
                <a:solidFill>
                  <a:srgbClr val="000A8B"/>
                </a:solidFill>
              </a:rPr>
              <a:t> A 30 DE ABRIL DE 2020</a:t>
            </a:r>
            <a:endParaRPr lang="es-ES" sz="4000" dirty="0">
              <a:solidFill>
                <a:schemeClr val="accent5">
                  <a:lumMod val="50000"/>
                </a:schemeClr>
              </a:solidFill>
              <a:latin typeface="Arial Narrow" panose="020B0606020202030204" pitchFamily="34" charset="0"/>
            </a:endParaRPr>
          </a:p>
        </p:txBody>
      </p:sp>
      <p:grpSp>
        <p:nvGrpSpPr>
          <p:cNvPr id="8197" name="Grupo 9">
            <a:extLst>
              <a:ext uri="{FF2B5EF4-FFF2-40B4-BE49-F238E27FC236}">
                <a16:creationId xmlns:a16="http://schemas.microsoft.com/office/drawing/2014/main" id="{D502CC5A-655A-4C38-868A-D607A2088A12}"/>
              </a:ext>
            </a:extLst>
          </p:cNvPr>
          <p:cNvGrpSpPr>
            <a:grpSpLocks/>
          </p:cNvGrpSpPr>
          <p:nvPr/>
        </p:nvGrpSpPr>
        <p:grpSpPr bwMode="auto">
          <a:xfrm>
            <a:off x="573088" y="165100"/>
            <a:ext cx="8040687" cy="746125"/>
            <a:chOff x="0" y="0"/>
            <a:chExt cx="7303135" cy="745490"/>
          </a:xfrm>
        </p:grpSpPr>
        <p:pic>
          <p:nvPicPr>
            <p:cNvPr id="8198" name="Imagen 10">
              <a:extLst>
                <a:ext uri="{FF2B5EF4-FFF2-40B4-BE49-F238E27FC236}">
                  <a16:creationId xmlns:a16="http://schemas.microsoft.com/office/drawing/2014/main" id="{8D33DF86-3132-4C8B-B934-79B25C672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15135" cy="74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Imagen 13">
              <a:extLst>
                <a:ext uri="{FF2B5EF4-FFF2-40B4-BE49-F238E27FC236}">
                  <a16:creationId xmlns:a16="http://schemas.microsoft.com/office/drawing/2014/main" id="{5CC8EDBE-B5AF-4DC4-BF03-ED53FD005F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775" y="28575"/>
              <a:ext cx="4150360" cy="71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ABRIL 2020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573845" y="253723"/>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6" name="CuadroTexto 15">
            <a:extLst>
              <a:ext uri="{FF2B5EF4-FFF2-40B4-BE49-F238E27FC236}">
                <a16:creationId xmlns:a16="http://schemas.microsoft.com/office/drawing/2014/main" id="{820ED2FB-A312-491F-B66E-5DC3E6737FD2}"/>
              </a:ext>
            </a:extLst>
          </p:cNvPr>
          <p:cNvSpPr txBox="1"/>
          <p:nvPr/>
        </p:nvSpPr>
        <p:spPr>
          <a:xfrm>
            <a:off x="6946085" y="1297187"/>
            <a:ext cx="2116394" cy="276999"/>
          </a:xfrm>
          <a:prstGeom prst="rect">
            <a:avLst/>
          </a:prstGeom>
          <a:noFill/>
        </p:spPr>
        <p:txBody>
          <a:bodyPr wrap="square" rtlCol="0">
            <a:spAutoFit/>
          </a:bodyPr>
          <a:lstStyle/>
          <a:p>
            <a:r>
              <a:rPr lang="es-CO" sz="1200" dirty="0"/>
              <a:t>Cifras en Millones de Pesos</a:t>
            </a:r>
          </a:p>
        </p:txBody>
      </p:sp>
      <p:pic>
        <p:nvPicPr>
          <p:cNvPr id="7" name="Imagen 6">
            <a:extLst>
              <a:ext uri="{FF2B5EF4-FFF2-40B4-BE49-F238E27FC236}">
                <a16:creationId xmlns:a16="http://schemas.microsoft.com/office/drawing/2014/main" id="{9A1C1A93-52EA-4429-A9A4-A566EAD914CF}"/>
              </a:ext>
            </a:extLst>
          </p:cNvPr>
          <p:cNvPicPr>
            <a:picLocks noChangeAspect="1"/>
          </p:cNvPicPr>
          <p:nvPr/>
        </p:nvPicPr>
        <p:blipFill>
          <a:blip r:embed="rId4"/>
          <a:stretch>
            <a:fillRect/>
          </a:stretch>
        </p:blipFill>
        <p:spPr>
          <a:xfrm>
            <a:off x="344634" y="1574186"/>
            <a:ext cx="8434241" cy="2550188"/>
          </a:xfrm>
          <a:prstGeom prst="rect">
            <a:avLst/>
          </a:prstGeom>
        </p:spPr>
      </p:pic>
      <p:graphicFrame>
        <p:nvGraphicFramePr>
          <p:cNvPr id="15" name="Gráfico 14">
            <a:extLst>
              <a:ext uri="{FF2B5EF4-FFF2-40B4-BE49-F238E27FC236}">
                <a16:creationId xmlns:a16="http://schemas.microsoft.com/office/drawing/2014/main" id="{E9892F59-1035-4F63-B84A-2AEBE04E7E84}"/>
              </a:ext>
            </a:extLst>
          </p:cNvPr>
          <p:cNvGraphicFramePr>
            <a:graphicFrameLocks/>
          </p:cNvGraphicFramePr>
          <p:nvPr/>
        </p:nvGraphicFramePr>
        <p:xfrm>
          <a:off x="1035424" y="4044654"/>
          <a:ext cx="6717205"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89296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930921"/>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ABRIL 2020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573845" y="111115"/>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6" name="CuadroTexto 15">
            <a:extLst>
              <a:ext uri="{FF2B5EF4-FFF2-40B4-BE49-F238E27FC236}">
                <a16:creationId xmlns:a16="http://schemas.microsoft.com/office/drawing/2014/main" id="{820ED2FB-A312-491F-B66E-5DC3E6737FD2}"/>
              </a:ext>
            </a:extLst>
          </p:cNvPr>
          <p:cNvSpPr txBox="1"/>
          <p:nvPr/>
        </p:nvSpPr>
        <p:spPr>
          <a:xfrm>
            <a:off x="6946085" y="1362773"/>
            <a:ext cx="2116394" cy="276999"/>
          </a:xfrm>
          <a:prstGeom prst="rect">
            <a:avLst/>
          </a:prstGeom>
          <a:noFill/>
        </p:spPr>
        <p:txBody>
          <a:bodyPr wrap="square" rtlCol="0">
            <a:spAutoFit/>
          </a:bodyPr>
          <a:lstStyle/>
          <a:p>
            <a:r>
              <a:rPr lang="es-CO" sz="1200" dirty="0"/>
              <a:t>Cifras en Millones de Pesos</a:t>
            </a:r>
          </a:p>
        </p:txBody>
      </p:sp>
      <p:graphicFrame>
        <p:nvGraphicFramePr>
          <p:cNvPr id="21" name="Gráfico 20">
            <a:extLst>
              <a:ext uri="{FF2B5EF4-FFF2-40B4-BE49-F238E27FC236}">
                <a16:creationId xmlns:a16="http://schemas.microsoft.com/office/drawing/2014/main" id="{0F3956CD-39DE-4B78-B8EE-31E668893923}"/>
              </a:ext>
            </a:extLst>
          </p:cNvPr>
          <p:cNvGraphicFramePr>
            <a:graphicFrameLocks/>
          </p:cNvGraphicFramePr>
          <p:nvPr>
            <p:extLst>
              <p:ext uri="{D42A27DB-BD31-4B8C-83A1-F6EECF244321}">
                <p14:modId xmlns:p14="http://schemas.microsoft.com/office/powerpoint/2010/main" val="3376943743"/>
              </p:ext>
            </p:extLst>
          </p:nvPr>
        </p:nvGraphicFramePr>
        <p:xfrm>
          <a:off x="621818" y="1527598"/>
          <a:ext cx="7900364" cy="31892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Objeto 5">
            <a:extLst>
              <a:ext uri="{FF2B5EF4-FFF2-40B4-BE49-F238E27FC236}">
                <a16:creationId xmlns:a16="http://schemas.microsoft.com/office/drawing/2014/main" id="{B72D5AB2-2BFD-4D08-9637-0A2D15770935}"/>
              </a:ext>
            </a:extLst>
          </p:cNvPr>
          <p:cNvGraphicFramePr>
            <a:graphicFrameLocks noChangeAspect="1"/>
          </p:cNvGraphicFramePr>
          <p:nvPr>
            <p:extLst>
              <p:ext uri="{D42A27DB-BD31-4B8C-83A1-F6EECF244321}">
                <p14:modId xmlns:p14="http://schemas.microsoft.com/office/powerpoint/2010/main" val="298755394"/>
              </p:ext>
            </p:extLst>
          </p:nvPr>
        </p:nvGraphicFramePr>
        <p:xfrm>
          <a:off x="1442117" y="4849038"/>
          <a:ext cx="6562165" cy="1607020"/>
        </p:xfrm>
        <a:graphic>
          <a:graphicData uri="http://schemas.openxmlformats.org/presentationml/2006/ole">
            <mc:AlternateContent xmlns:mc="http://schemas.openxmlformats.org/markup-compatibility/2006">
              <mc:Choice xmlns:v="urn:schemas-microsoft-com:vml" Requires="v">
                <p:oleObj spid="_x0000_s1052" name="Worksheet" r:id="rId6" imgW="5724546" imgH="1838169" progId="Excel.Sheet.12">
                  <p:embed/>
                </p:oleObj>
              </mc:Choice>
              <mc:Fallback>
                <p:oleObj name="Worksheet" r:id="rId6" imgW="5724546" imgH="1838169" progId="Excel.Sheet.12">
                  <p:embed/>
                  <p:pic>
                    <p:nvPicPr>
                      <p:cNvPr id="6" name="Objeto 5">
                        <a:extLst>
                          <a:ext uri="{FF2B5EF4-FFF2-40B4-BE49-F238E27FC236}">
                            <a16:creationId xmlns:a16="http://schemas.microsoft.com/office/drawing/2014/main" id="{B72D5AB2-2BFD-4D08-9637-0A2D15770935}"/>
                          </a:ext>
                        </a:extLst>
                      </p:cNvPr>
                      <p:cNvPicPr/>
                      <p:nvPr/>
                    </p:nvPicPr>
                    <p:blipFill>
                      <a:blip r:embed="rId7"/>
                      <a:stretch>
                        <a:fillRect/>
                      </a:stretch>
                    </p:blipFill>
                    <p:spPr>
                      <a:xfrm>
                        <a:off x="1442117" y="4849038"/>
                        <a:ext cx="6562165" cy="1607020"/>
                      </a:xfrm>
                      <a:prstGeom prst="rect">
                        <a:avLst/>
                      </a:prstGeom>
                    </p:spPr>
                  </p:pic>
                </p:oleObj>
              </mc:Fallback>
            </mc:AlternateContent>
          </a:graphicData>
        </a:graphic>
      </p:graphicFrame>
    </p:spTree>
    <p:extLst>
      <p:ext uri="{BB962C8B-B14F-4D97-AF65-F5344CB8AC3E}">
        <p14:creationId xmlns:p14="http://schemas.microsoft.com/office/powerpoint/2010/main" val="257018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2907101"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ABRIL 2020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573845" y="253723"/>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6" name="CuadroTexto 15">
            <a:extLst>
              <a:ext uri="{FF2B5EF4-FFF2-40B4-BE49-F238E27FC236}">
                <a16:creationId xmlns:a16="http://schemas.microsoft.com/office/drawing/2014/main" id="{820ED2FB-A312-491F-B66E-5DC3E6737FD2}"/>
              </a:ext>
            </a:extLst>
          </p:cNvPr>
          <p:cNvSpPr txBox="1"/>
          <p:nvPr/>
        </p:nvSpPr>
        <p:spPr>
          <a:xfrm>
            <a:off x="6946085" y="1362773"/>
            <a:ext cx="2116394" cy="276999"/>
          </a:xfrm>
          <a:prstGeom prst="rect">
            <a:avLst/>
          </a:prstGeom>
          <a:noFill/>
        </p:spPr>
        <p:txBody>
          <a:bodyPr wrap="square" rtlCol="0">
            <a:spAutoFit/>
          </a:bodyPr>
          <a:lstStyle/>
          <a:p>
            <a:r>
              <a:rPr lang="es-CO" sz="1200" dirty="0"/>
              <a:t>Cifras en Millones de Pesos</a:t>
            </a:r>
          </a:p>
        </p:txBody>
      </p:sp>
      <p:graphicFrame>
        <p:nvGraphicFramePr>
          <p:cNvPr id="13" name="Gráfico 12">
            <a:extLst>
              <a:ext uri="{FF2B5EF4-FFF2-40B4-BE49-F238E27FC236}">
                <a16:creationId xmlns:a16="http://schemas.microsoft.com/office/drawing/2014/main" id="{E62DE8D3-CBC6-4808-9B57-C0E8D606F4DA}"/>
              </a:ext>
            </a:extLst>
          </p:cNvPr>
          <p:cNvGraphicFramePr>
            <a:graphicFrameLocks/>
          </p:cNvGraphicFramePr>
          <p:nvPr/>
        </p:nvGraphicFramePr>
        <p:xfrm>
          <a:off x="968188" y="1533909"/>
          <a:ext cx="7180730" cy="308133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Objeto 3">
            <a:extLst>
              <a:ext uri="{FF2B5EF4-FFF2-40B4-BE49-F238E27FC236}">
                <a16:creationId xmlns:a16="http://schemas.microsoft.com/office/drawing/2014/main" id="{9452B672-DE8B-4C57-9B0F-19965906C6A0}"/>
              </a:ext>
            </a:extLst>
          </p:cNvPr>
          <p:cNvGraphicFramePr>
            <a:graphicFrameLocks noChangeAspect="1"/>
          </p:cNvGraphicFramePr>
          <p:nvPr/>
        </p:nvGraphicFramePr>
        <p:xfrm>
          <a:off x="876210" y="4576867"/>
          <a:ext cx="7299602" cy="1913746"/>
        </p:xfrm>
        <a:graphic>
          <a:graphicData uri="http://schemas.openxmlformats.org/presentationml/2006/ole">
            <mc:AlternateContent xmlns:mc="http://schemas.openxmlformats.org/markup-compatibility/2006">
              <mc:Choice xmlns:v="urn:schemas-microsoft-com:vml" Requires="v">
                <p:oleObj spid="_x0000_s2076" name="Worksheet" r:id="rId6" imgW="5657868" imgH="1609704" progId="Excel.Sheet.12">
                  <p:embed/>
                </p:oleObj>
              </mc:Choice>
              <mc:Fallback>
                <p:oleObj name="Worksheet" r:id="rId6" imgW="5657868" imgH="1609704" progId="Excel.Sheet.12">
                  <p:embed/>
                  <p:pic>
                    <p:nvPicPr>
                      <p:cNvPr id="4" name="Objeto 3">
                        <a:extLst>
                          <a:ext uri="{FF2B5EF4-FFF2-40B4-BE49-F238E27FC236}">
                            <a16:creationId xmlns:a16="http://schemas.microsoft.com/office/drawing/2014/main" id="{9452B672-DE8B-4C57-9B0F-19965906C6A0}"/>
                          </a:ext>
                        </a:extLst>
                      </p:cNvPr>
                      <p:cNvPicPr/>
                      <p:nvPr/>
                    </p:nvPicPr>
                    <p:blipFill>
                      <a:blip r:embed="rId7"/>
                      <a:stretch>
                        <a:fillRect/>
                      </a:stretch>
                    </p:blipFill>
                    <p:spPr>
                      <a:xfrm>
                        <a:off x="876210" y="4576867"/>
                        <a:ext cx="7299602" cy="1913746"/>
                      </a:xfrm>
                      <a:prstGeom prst="rect">
                        <a:avLst/>
                      </a:prstGeom>
                    </p:spPr>
                  </p:pic>
                </p:oleObj>
              </mc:Fallback>
            </mc:AlternateContent>
          </a:graphicData>
        </a:graphic>
      </p:graphicFrame>
    </p:spTree>
    <p:extLst>
      <p:ext uri="{BB962C8B-B14F-4D97-AF65-F5344CB8AC3E}">
        <p14:creationId xmlns:p14="http://schemas.microsoft.com/office/powerpoint/2010/main" val="3313984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190352" y="1199156"/>
            <a:ext cx="6972014"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ABRIL 2020</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7691" y="2397682"/>
            <a:ext cx="2833589" cy="2136565"/>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742742" y="2067613"/>
            <a:ext cx="6010116" cy="646331"/>
          </a:xfrm>
          <a:prstGeom prst="rect">
            <a:avLst/>
          </a:prstGeom>
          <a:noFill/>
        </p:spPr>
        <p:txBody>
          <a:bodyPr wrap="square" rtlCol="0">
            <a:spAutoFit/>
          </a:bodyPr>
          <a:lstStyle/>
          <a:p>
            <a:r>
              <a:rPr lang="es-CO" b="1" dirty="0">
                <a:solidFill>
                  <a:srgbClr val="000A8B"/>
                </a:solidFill>
              </a:rPr>
              <a:t>Valoración Portafolio Extinto</a:t>
            </a:r>
          </a:p>
          <a:p>
            <a:pPr marL="285750" indent="-285750">
              <a:buFont typeface="Arial" panose="020B0604020202020204" pitchFamily="34" charset="0"/>
              <a:buChar char="•"/>
            </a:pPr>
            <a:r>
              <a:rPr lang="es-CO" dirty="0"/>
              <a:t>Los TES se valoraron en $29,902,528 (0,69%)</a:t>
            </a:r>
          </a:p>
        </p:txBody>
      </p:sp>
      <p:sp>
        <p:nvSpPr>
          <p:cNvPr id="3" name="Rectángulo 2">
            <a:extLst>
              <a:ext uri="{FF2B5EF4-FFF2-40B4-BE49-F238E27FC236}">
                <a16:creationId xmlns:a16="http://schemas.microsoft.com/office/drawing/2014/main" id="{009D557F-B161-445F-AB0C-693AAEB6BCA6}"/>
              </a:ext>
            </a:extLst>
          </p:cNvPr>
          <p:cNvSpPr/>
          <p:nvPr/>
        </p:nvSpPr>
        <p:spPr>
          <a:xfrm>
            <a:off x="742742" y="3565256"/>
            <a:ext cx="2138534" cy="369332"/>
          </a:xfrm>
          <a:prstGeom prst="rect">
            <a:avLst/>
          </a:prstGeom>
        </p:spPr>
        <p:txBody>
          <a:bodyPr wrap="none">
            <a:spAutoFit/>
          </a:bodyPr>
          <a:lstStyle/>
          <a:p>
            <a:r>
              <a:rPr lang="es-CO" b="1" dirty="0">
                <a:solidFill>
                  <a:srgbClr val="000A8B"/>
                </a:solidFill>
              </a:rPr>
              <a:t>Valoración Acciones </a:t>
            </a:r>
          </a:p>
        </p:txBody>
      </p:sp>
      <p:sp>
        <p:nvSpPr>
          <p:cNvPr id="5" name="CuadroTexto 4">
            <a:extLst>
              <a:ext uri="{FF2B5EF4-FFF2-40B4-BE49-F238E27FC236}">
                <a16:creationId xmlns:a16="http://schemas.microsoft.com/office/drawing/2014/main" id="{C82705F5-7970-47BE-AA53-39AF68FAB5E7}"/>
              </a:ext>
            </a:extLst>
          </p:cNvPr>
          <p:cNvSpPr txBox="1"/>
          <p:nvPr/>
        </p:nvSpPr>
        <p:spPr>
          <a:xfrm>
            <a:off x="552720" y="4211345"/>
            <a:ext cx="4625932" cy="1200329"/>
          </a:xfrm>
          <a:prstGeom prst="rect">
            <a:avLst/>
          </a:prstGeom>
          <a:noFill/>
        </p:spPr>
        <p:txBody>
          <a:bodyPr wrap="square" rtlCol="0">
            <a:spAutoFit/>
          </a:bodyPr>
          <a:lstStyle/>
          <a:p>
            <a:pPr marL="285750" indent="-285750">
              <a:buFont typeface="Arial" panose="020B0604020202020204" pitchFamily="34" charset="0"/>
              <a:buChar char="•"/>
            </a:pPr>
            <a:r>
              <a:rPr lang="es-CO" dirty="0"/>
              <a:t>Las Acciones Extintas se desvalorizaron en</a:t>
            </a:r>
          </a:p>
          <a:p>
            <a:r>
              <a:rPr lang="es-CO" dirty="0"/>
              <a:t>      $-78,120,000 (-8,15%)</a:t>
            </a:r>
          </a:p>
          <a:p>
            <a:pPr marL="285750" indent="-285750">
              <a:buFont typeface="Arial" panose="020B0604020202020204" pitchFamily="34" charset="0"/>
              <a:buChar char="•"/>
            </a:pPr>
            <a:endParaRPr lang="es-CO" dirty="0"/>
          </a:p>
          <a:p>
            <a:r>
              <a:rPr lang="es-CO" dirty="0"/>
              <a:t>                             </a:t>
            </a:r>
          </a:p>
        </p:txBody>
      </p:sp>
      <p:pic>
        <p:nvPicPr>
          <p:cNvPr id="1026" name="Picture 2" descr="Resultado de imagen para grupo argos">
            <a:extLst>
              <a:ext uri="{FF2B5EF4-FFF2-40B4-BE49-F238E27FC236}">
                <a16:creationId xmlns:a16="http://schemas.microsoft.com/office/drawing/2014/main" id="{00F54D46-E9F1-4D97-A908-5CAB8176EE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742" y="5145871"/>
            <a:ext cx="1318776" cy="784015"/>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B37DDD44-B370-4A88-AC0B-E4CB901832A5}"/>
              </a:ext>
            </a:extLst>
          </p:cNvPr>
          <p:cNvSpPr txBox="1"/>
          <p:nvPr/>
        </p:nvSpPr>
        <p:spPr>
          <a:xfrm>
            <a:off x="742742" y="6022288"/>
            <a:ext cx="1622059" cy="276999"/>
          </a:xfrm>
          <a:prstGeom prst="rect">
            <a:avLst/>
          </a:prstGeom>
          <a:noFill/>
        </p:spPr>
        <p:txBody>
          <a:bodyPr wrap="square" rtlCol="0">
            <a:spAutoFit/>
          </a:bodyPr>
          <a:lstStyle/>
          <a:p>
            <a:r>
              <a:rPr lang="es-CO" sz="1200" dirty="0"/>
              <a:t>Disminuyo  -25.16%</a:t>
            </a:r>
          </a:p>
        </p:txBody>
      </p:sp>
      <p:sp>
        <p:nvSpPr>
          <p:cNvPr id="20" name="Flecha: hacia abajo 19">
            <a:extLst>
              <a:ext uri="{FF2B5EF4-FFF2-40B4-BE49-F238E27FC236}">
                <a16:creationId xmlns:a16="http://schemas.microsoft.com/office/drawing/2014/main" id="{CD12CD42-D0A4-42C6-B9C4-33BA8BB91287}"/>
              </a:ext>
            </a:extLst>
          </p:cNvPr>
          <p:cNvSpPr/>
          <p:nvPr/>
        </p:nvSpPr>
        <p:spPr>
          <a:xfrm>
            <a:off x="2139080" y="5184959"/>
            <a:ext cx="373321" cy="51132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228659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239951"/>
            <a:ext cx="6972014"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HECHOS RELEVANTES PORTAFOLIO DE INVERSIONES ABRIL 2020 </a:t>
            </a:r>
          </a:p>
        </p:txBody>
      </p:sp>
      <p:sp>
        <p:nvSpPr>
          <p:cNvPr id="4" name="CuadroTexto 3">
            <a:extLst>
              <a:ext uri="{FF2B5EF4-FFF2-40B4-BE49-F238E27FC236}">
                <a16:creationId xmlns:a16="http://schemas.microsoft.com/office/drawing/2014/main" id="{CDE8367B-615F-4449-B3CF-1498E6613B4A}"/>
              </a:ext>
            </a:extLst>
          </p:cNvPr>
          <p:cNvSpPr txBox="1"/>
          <p:nvPr/>
        </p:nvSpPr>
        <p:spPr>
          <a:xfrm>
            <a:off x="573845" y="1967458"/>
            <a:ext cx="5099872" cy="1477328"/>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$2,599,211,465 (0,54%)</a:t>
            </a:r>
          </a:p>
          <a:p>
            <a:pPr marL="285750" indent="-285750">
              <a:buFont typeface="Arial" panose="020B0604020202020204" pitchFamily="34" charset="0"/>
              <a:buChar char="•"/>
            </a:pPr>
            <a:r>
              <a:rPr lang="es-CO" dirty="0"/>
              <a:t>Los CDT se valoraron en $1,131,282,624 (0,41%)</a:t>
            </a:r>
          </a:p>
          <a:p>
            <a:pPr marL="285750" indent="-285750">
              <a:buFont typeface="Arial" panose="020B0604020202020204" pitchFamily="34" charset="0"/>
              <a:buChar char="•"/>
            </a:pPr>
            <a:endParaRPr lang="es-CO" dirty="0"/>
          </a:p>
        </p:txBody>
      </p:sp>
      <p:pic>
        <p:nvPicPr>
          <p:cNvPr id="5" name="Imagen 4">
            <a:extLst>
              <a:ext uri="{FF2B5EF4-FFF2-40B4-BE49-F238E27FC236}">
                <a16:creationId xmlns:a16="http://schemas.microsoft.com/office/drawing/2014/main" id="{AA25D1D0-F9CC-4080-9F14-9484DF96E4D7}"/>
              </a:ext>
            </a:extLst>
          </p:cNvPr>
          <p:cNvPicPr>
            <a:picLocks noChangeAspect="1"/>
          </p:cNvPicPr>
          <p:nvPr/>
        </p:nvPicPr>
        <p:blipFill>
          <a:blip r:embed="rId4"/>
          <a:stretch>
            <a:fillRect/>
          </a:stretch>
        </p:blipFill>
        <p:spPr>
          <a:xfrm>
            <a:off x="5888008" y="1652618"/>
            <a:ext cx="2976718" cy="2095252"/>
          </a:xfrm>
          <a:prstGeom prst="rect">
            <a:avLst/>
          </a:prstGeom>
        </p:spPr>
      </p:pic>
      <p:sp>
        <p:nvSpPr>
          <p:cNvPr id="3" name="Rectángulo 2">
            <a:extLst>
              <a:ext uri="{FF2B5EF4-FFF2-40B4-BE49-F238E27FC236}">
                <a16:creationId xmlns:a16="http://schemas.microsoft.com/office/drawing/2014/main" id="{32080588-4FE4-4ED0-9F55-7B05594709BE}"/>
              </a:ext>
            </a:extLst>
          </p:cNvPr>
          <p:cNvSpPr/>
          <p:nvPr/>
        </p:nvSpPr>
        <p:spPr>
          <a:xfrm>
            <a:off x="573845" y="3682004"/>
            <a:ext cx="7191521" cy="1754326"/>
          </a:xfrm>
          <a:prstGeom prst="rect">
            <a:avLst/>
          </a:prstGeom>
        </p:spPr>
        <p:txBody>
          <a:bodyPr wrap="square">
            <a:spAutoFit/>
          </a:bodyPr>
          <a:lstStyle/>
          <a:p>
            <a:r>
              <a:rPr lang="es-CO" b="1" dirty="0">
                <a:solidFill>
                  <a:srgbClr val="000A8B"/>
                </a:solidFill>
              </a:rPr>
              <a:t>Rendimientos Financieros CUPONES DE TES</a:t>
            </a:r>
          </a:p>
          <a:p>
            <a:endParaRPr lang="es-CO" b="1" dirty="0">
              <a:solidFill>
                <a:srgbClr val="000A8B"/>
              </a:solidFill>
            </a:endParaRPr>
          </a:p>
          <a:p>
            <a:pPr marL="285750" indent="-285750" algn="just">
              <a:buFont typeface="Arial" panose="020B0604020202020204" pitchFamily="34" charset="0"/>
              <a:buChar char="•"/>
            </a:pPr>
            <a:r>
              <a:rPr lang="es-CO" dirty="0"/>
              <a:t>TES REP. DE COLOMBIA   $5,861,256,000      </a:t>
            </a:r>
          </a:p>
          <a:p>
            <a:pPr algn="just"/>
            <a:endParaRPr lang="es-CO" dirty="0"/>
          </a:p>
          <a:p>
            <a:pPr algn="just"/>
            <a:r>
              <a:rPr lang="es-CO" dirty="0"/>
              <a:t>      TES CON VENCIMIENTO EN 2028 - CUPONES DEL 24 DE ABRIL 2020</a:t>
            </a:r>
          </a:p>
          <a:p>
            <a:endParaRPr lang="es-CO" dirty="0"/>
          </a:p>
        </p:txBody>
      </p:sp>
    </p:spTree>
    <p:extLst>
      <p:ext uri="{BB962C8B-B14F-4D97-AF65-F5344CB8AC3E}">
        <p14:creationId xmlns:p14="http://schemas.microsoft.com/office/powerpoint/2010/main" val="1972725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057927"/>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COMPORTAMIENTO ACCIONES EXTINTAS DE   </a:t>
            </a:r>
          </a:p>
          <a:p>
            <a:r>
              <a:rPr lang="es-ES" sz="2000" b="1" dirty="0">
                <a:solidFill>
                  <a:srgbClr val="000A8B"/>
                </a:solidFill>
              </a:rPr>
              <a:t>ABRIL 2019 A ABRIL 2020 </a:t>
            </a:r>
          </a:p>
        </p:txBody>
      </p:sp>
      <p:graphicFrame>
        <p:nvGraphicFramePr>
          <p:cNvPr id="17" name="Gráfico 16">
            <a:extLst>
              <a:ext uri="{FF2B5EF4-FFF2-40B4-BE49-F238E27FC236}">
                <a16:creationId xmlns:a16="http://schemas.microsoft.com/office/drawing/2014/main" id="{0F053453-220A-4FE0-AD58-10C4E9C48545}"/>
              </a:ext>
            </a:extLst>
          </p:cNvPr>
          <p:cNvGraphicFramePr>
            <a:graphicFrameLocks/>
          </p:cNvGraphicFramePr>
          <p:nvPr>
            <p:extLst>
              <p:ext uri="{D42A27DB-BD31-4B8C-83A1-F6EECF244321}">
                <p14:modId xmlns:p14="http://schemas.microsoft.com/office/powerpoint/2010/main" val="3323306642"/>
              </p:ext>
            </p:extLst>
          </p:nvPr>
        </p:nvGraphicFramePr>
        <p:xfrm>
          <a:off x="790157" y="2163278"/>
          <a:ext cx="7822901" cy="20957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a:extLst>
              <a:ext uri="{FF2B5EF4-FFF2-40B4-BE49-F238E27FC236}">
                <a16:creationId xmlns:a16="http://schemas.microsoft.com/office/drawing/2014/main" id="{CEFBB0B3-5758-4817-A73A-351F5FB43490}"/>
              </a:ext>
            </a:extLst>
          </p:cNvPr>
          <p:cNvGraphicFramePr>
            <a:graphicFrameLocks/>
          </p:cNvGraphicFramePr>
          <p:nvPr>
            <p:extLst>
              <p:ext uri="{D42A27DB-BD31-4B8C-83A1-F6EECF244321}">
                <p14:modId xmlns:p14="http://schemas.microsoft.com/office/powerpoint/2010/main" val="2340534123"/>
              </p:ext>
            </p:extLst>
          </p:nvPr>
        </p:nvGraphicFramePr>
        <p:xfrm>
          <a:off x="790156" y="4703366"/>
          <a:ext cx="7822902" cy="1746712"/>
        </p:xfrm>
        <a:graphic>
          <a:graphicData uri="http://schemas.openxmlformats.org/drawingml/2006/chart">
            <c:chart xmlns:c="http://schemas.openxmlformats.org/drawingml/2006/chart" xmlns:r="http://schemas.openxmlformats.org/officeDocument/2006/relationships" r:id="rId5"/>
          </a:graphicData>
        </a:graphic>
      </p:graphicFrame>
      <p:sp>
        <p:nvSpPr>
          <p:cNvPr id="10" name="CuadroTexto 9">
            <a:extLst>
              <a:ext uri="{FF2B5EF4-FFF2-40B4-BE49-F238E27FC236}">
                <a16:creationId xmlns:a16="http://schemas.microsoft.com/office/drawing/2014/main" id="{6CFBDBDE-DAFE-4395-85D3-F590254011DC}"/>
              </a:ext>
            </a:extLst>
          </p:cNvPr>
          <p:cNvSpPr txBox="1"/>
          <p:nvPr/>
        </p:nvSpPr>
        <p:spPr>
          <a:xfrm>
            <a:off x="790156" y="1764141"/>
            <a:ext cx="5005526"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BBVA COL  1,522,247</a:t>
            </a:r>
            <a:endParaRPr lang="es-CO" dirty="0"/>
          </a:p>
        </p:txBody>
      </p:sp>
      <p:sp>
        <p:nvSpPr>
          <p:cNvPr id="19" name="CuadroTexto 18">
            <a:extLst>
              <a:ext uri="{FF2B5EF4-FFF2-40B4-BE49-F238E27FC236}">
                <a16:creationId xmlns:a16="http://schemas.microsoft.com/office/drawing/2014/main" id="{CFA91A5F-9142-462C-AB11-F4CEF9D05A06}"/>
              </a:ext>
            </a:extLst>
          </p:cNvPr>
          <p:cNvSpPr txBox="1"/>
          <p:nvPr/>
        </p:nvSpPr>
        <p:spPr>
          <a:xfrm>
            <a:off x="790155" y="4334034"/>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COLTABACO 4,928</a:t>
            </a:r>
            <a:endParaRPr lang="es-CO" dirty="0"/>
          </a:p>
        </p:txBody>
      </p:sp>
    </p:spTree>
    <p:extLst>
      <p:ext uri="{BB962C8B-B14F-4D97-AF65-F5344CB8AC3E}">
        <p14:creationId xmlns:p14="http://schemas.microsoft.com/office/powerpoint/2010/main" val="2646092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COMPORTAMIENTO ACCIONES EXTINTAS </a:t>
            </a:r>
          </a:p>
          <a:p>
            <a:r>
              <a:rPr lang="es-ES" sz="2000" b="1" dirty="0">
                <a:solidFill>
                  <a:srgbClr val="000A8B"/>
                </a:solidFill>
              </a:rPr>
              <a:t>DE  ABRIL 2019 A ABRIL 2020 </a:t>
            </a:r>
          </a:p>
        </p:txBody>
      </p:sp>
      <p:graphicFrame>
        <p:nvGraphicFramePr>
          <p:cNvPr id="10" name="Gráfico 9">
            <a:extLst>
              <a:ext uri="{FF2B5EF4-FFF2-40B4-BE49-F238E27FC236}">
                <a16:creationId xmlns:a16="http://schemas.microsoft.com/office/drawing/2014/main" id="{1111BD3D-05EE-4C83-B1DC-8B0EE40ED25A}"/>
              </a:ext>
            </a:extLst>
          </p:cNvPr>
          <p:cNvGraphicFramePr>
            <a:graphicFrameLocks/>
          </p:cNvGraphicFramePr>
          <p:nvPr/>
        </p:nvGraphicFramePr>
        <p:xfrm>
          <a:off x="573845" y="2870125"/>
          <a:ext cx="8101014" cy="2814638"/>
        </p:xfrm>
        <a:graphic>
          <a:graphicData uri="http://schemas.openxmlformats.org/drawingml/2006/chart">
            <c:chart xmlns:c="http://schemas.openxmlformats.org/drawingml/2006/chart" xmlns:r="http://schemas.openxmlformats.org/officeDocument/2006/relationships" r:id="rId4"/>
          </a:graphicData>
        </a:graphic>
      </p:graphicFrame>
      <p:sp>
        <p:nvSpPr>
          <p:cNvPr id="11" name="CuadroTexto 10">
            <a:extLst>
              <a:ext uri="{FF2B5EF4-FFF2-40B4-BE49-F238E27FC236}">
                <a16:creationId xmlns:a16="http://schemas.microsoft.com/office/drawing/2014/main" id="{1494A2C9-7C18-41D3-B4BA-E6660E79C030}"/>
              </a:ext>
            </a:extLst>
          </p:cNvPr>
          <p:cNvSpPr txBox="1"/>
          <p:nvPr/>
        </p:nvSpPr>
        <p:spPr>
          <a:xfrm>
            <a:off x="573845" y="2313272"/>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GRUPO ARGOS 25,200</a:t>
            </a:r>
            <a:endParaRPr lang="es-CO" dirty="0"/>
          </a:p>
        </p:txBody>
      </p:sp>
    </p:spTree>
    <p:extLst>
      <p:ext uri="{BB962C8B-B14F-4D97-AF65-F5344CB8AC3E}">
        <p14:creationId xmlns:p14="http://schemas.microsoft.com/office/powerpoint/2010/main" val="1264850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COMPORTAMIENTO ACCIONES EN PROCESO DE EXTINCION ABRIL 2019 A ABRIL 2020 </a:t>
            </a:r>
          </a:p>
        </p:txBody>
      </p:sp>
      <p:graphicFrame>
        <p:nvGraphicFramePr>
          <p:cNvPr id="12" name="Gráfico 11">
            <a:extLst>
              <a:ext uri="{FF2B5EF4-FFF2-40B4-BE49-F238E27FC236}">
                <a16:creationId xmlns:a16="http://schemas.microsoft.com/office/drawing/2014/main" id="{18714679-890A-4D59-94F2-B76D70F4EE3D}"/>
              </a:ext>
            </a:extLst>
          </p:cNvPr>
          <p:cNvGraphicFramePr>
            <a:graphicFrameLocks/>
          </p:cNvGraphicFramePr>
          <p:nvPr/>
        </p:nvGraphicFramePr>
        <p:xfrm>
          <a:off x="732476" y="2208202"/>
          <a:ext cx="8248650" cy="1684431"/>
        </p:xfrm>
        <a:graphic>
          <a:graphicData uri="http://schemas.openxmlformats.org/drawingml/2006/chart">
            <c:chart xmlns:c="http://schemas.openxmlformats.org/drawingml/2006/chart" xmlns:r="http://schemas.openxmlformats.org/officeDocument/2006/relationships" r:id="rId4"/>
          </a:graphicData>
        </a:graphic>
      </p:graphicFrame>
      <p:sp>
        <p:nvSpPr>
          <p:cNvPr id="13" name="CuadroTexto 12">
            <a:extLst>
              <a:ext uri="{FF2B5EF4-FFF2-40B4-BE49-F238E27FC236}">
                <a16:creationId xmlns:a16="http://schemas.microsoft.com/office/drawing/2014/main" id="{7041D7FC-3530-4F73-B127-DC6E8B8B0629}"/>
              </a:ext>
            </a:extLst>
          </p:cNvPr>
          <p:cNvSpPr txBox="1"/>
          <p:nvPr/>
        </p:nvSpPr>
        <p:spPr>
          <a:xfrm>
            <a:off x="573843" y="3984557"/>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BCOLOMBIA 4,830</a:t>
            </a:r>
            <a:endParaRPr lang="es-CO" dirty="0"/>
          </a:p>
        </p:txBody>
      </p:sp>
      <p:graphicFrame>
        <p:nvGraphicFramePr>
          <p:cNvPr id="17" name="Gráfico 16">
            <a:extLst>
              <a:ext uri="{FF2B5EF4-FFF2-40B4-BE49-F238E27FC236}">
                <a16:creationId xmlns:a16="http://schemas.microsoft.com/office/drawing/2014/main" id="{653F98AB-4070-4F41-98CB-10A71C3FDC25}"/>
              </a:ext>
            </a:extLst>
          </p:cNvPr>
          <p:cNvGraphicFramePr>
            <a:graphicFrameLocks/>
          </p:cNvGraphicFramePr>
          <p:nvPr/>
        </p:nvGraphicFramePr>
        <p:xfrm>
          <a:off x="732476" y="4353889"/>
          <a:ext cx="8248650" cy="2136724"/>
        </p:xfrm>
        <a:graphic>
          <a:graphicData uri="http://schemas.openxmlformats.org/drawingml/2006/chart">
            <c:chart xmlns:c="http://schemas.openxmlformats.org/drawingml/2006/chart" xmlns:r="http://schemas.openxmlformats.org/officeDocument/2006/relationships" r:id="rId5"/>
          </a:graphicData>
        </a:graphic>
      </p:graphicFrame>
      <p:sp>
        <p:nvSpPr>
          <p:cNvPr id="19" name="CuadroTexto 18">
            <a:extLst>
              <a:ext uri="{FF2B5EF4-FFF2-40B4-BE49-F238E27FC236}">
                <a16:creationId xmlns:a16="http://schemas.microsoft.com/office/drawing/2014/main" id="{604B7D99-D5B0-4C85-B41F-7830ABDB5884}"/>
              </a:ext>
            </a:extLst>
          </p:cNvPr>
          <p:cNvSpPr txBox="1"/>
          <p:nvPr/>
        </p:nvSpPr>
        <p:spPr>
          <a:xfrm>
            <a:off x="573844" y="1838109"/>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GRUPO BBVCOL 237,173</a:t>
            </a:r>
            <a:endParaRPr lang="es-CO" dirty="0"/>
          </a:p>
        </p:txBody>
      </p:sp>
    </p:spTree>
    <p:extLst>
      <p:ext uri="{BB962C8B-B14F-4D97-AF65-F5344CB8AC3E}">
        <p14:creationId xmlns:p14="http://schemas.microsoft.com/office/powerpoint/2010/main" val="1256328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CuadroTexto 7"/>
          <p:cNvSpPr txBox="1"/>
          <p:nvPr/>
        </p:nvSpPr>
        <p:spPr>
          <a:xfrm>
            <a:off x="3407434" y="6520418"/>
            <a:ext cx="5371441"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A9A8A9"/>
                </a:solidFill>
                <a:effectLst/>
                <a:uLnTx/>
                <a:uFillTx/>
                <a:latin typeface="Lato Regular"/>
                <a:ea typeface="+mn-ea"/>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573845" y="249913"/>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1085993" y="1086063"/>
            <a:ext cx="6972014" cy="707886"/>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000" b="1" dirty="0">
                <a:solidFill>
                  <a:srgbClr val="000A8B"/>
                </a:solidFill>
              </a:rPr>
              <a:t>COMPORTAMIENTO ACCIONES EN PROCESO DE EXTINCION ABRIL 2019 A ABRIL 2020 </a:t>
            </a:r>
          </a:p>
        </p:txBody>
      </p:sp>
      <p:sp>
        <p:nvSpPr>
          <p:cNvPr id="11" name="CuadroTexto 10">
            <a:extLst>
              <a:ext uri="{FF2B5EF4-FFF2-40B4-BE49-F238E27FC236}">
                <a16:creationId xmlns:a16="http://schemas.microsoft.com/office/drawing/2014/main" id="{45D129D8-5FE5-4007-9D5E-94C9CDBEA8C2}"/>
              </a:ext>
            </a:extLst>
          </p:cNvPr>
          <p:cNvSpPr txBox="1"/>
          <p:nvPr/>
        </p:nvSpPr>
        <p:spPr>
          <a:xfrm>
            <a:off x="573844" y="1838109"/>
            <a:ext cx="6713303" cy="369332"/>
          </a:xfrm>
          <a:prstGeom prst="rect">
            <a:avLst/>
          </a:prstGeom>
          <a:noFill/>
        </p:spPr>
        <p:txBody>
          <a:bodyPr wrap="square" rtlCol="0">
            <a:spAutoFit/>
          </a:bodyPr>
          <a:lstStyle/>
          <a:p>
            <a:pPr marL="285750" indent="-285750">
              <a:buFont typeface="Arial" panose="020B0604020202020204" pitchFamily="34" charset="0"/>
              <a:buChar char="•"/>
            </a:pPr>
            <a:r>
              <a:rPr lang="es-ES" dirty="0"/>
              <a:t>CANTIDAD DE ACCIONES ECOPETROL 11,270</a:t>
            </a:r>
            <a:endParaRPr lang="es-CO" dirty="0"/>
          </a:p>
        </p:txBody>
      </p:sp>
      <p:graphicFrame>
        <p:nvGraphicFramePr>
          <p:cNvPr id="18" name="Gráfico 17">
            <a:extLst>
              <a:ext uri="{FF2B5EF4-FFF2-40B4-BE49-F238E27FC236}">
                <a16:creationId xmlns:a16="http://schemas.microsoft.com/office/drawing/2014/main" id="{858C37C7-F276-41AD-8636-219DD706F3ED}"/>
              </a:ext>
            </a:extLst>
          </p:cNvPr>
          <p:cNvGraphicFramePr>
            <a:graphicFrameLocks/>
          </p:cNvGraphicFramePr>
          <p:nvPr/>
        </p:nvGraphicFramePr>
        <p:xfrm>
          <a:off x="688321" y="2588397"/>
          <a:ext cx="7767358" cy="23197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47424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389"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3407434" y="652041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81F4DEEA-EB34-4077-955E-BCDE18CC2A08}"/>
              </a:ext>
            </a:extLst>
          </p:cNvPr>
          <p:cNvSpPr txBox="1"/>
          <p:nvPr/>
        </p:nvSpPr>
        <p:spPr>
          <a:xfrm>
            <a:off x="4044386"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ABRIL 2020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6400801" y="1647221"/>
            <a:ext cx="2116394" cy="276999"/>
          </a:xfrm>
          <a:prstGeom prst="rect">
            <a:avLst/>
          </a:prstGeom>
          <a:noFill/>
        </p:spPr>
        <p:txBody>
          <a:bodyPr wrap="square" rtlCol="0">
            <a:spAutoFit/>
          </a:bodyPr>
          <a:lstStyle/>
          <a:p>
            <a:r>
              <a:rPr lang="es-CO" sz="1200" dirty="0"/>
              <a:t>Cifras en Millones de Pesos</a:t>
            </a:r>
          </a:p>
        </p:txBody>
      </p:sp>
      <p:grpSp>
        <p:nvGrpSpPr>
          <p:cNvPr id="17" name="Grupo 16">
            <a:extLst>
              <a:ext uri="{FF2B5EF4-FFF2-40B4-BE49-F238E27FC236}">
                <a16:creationId xmlns:a16="http://schemas.microsoft.com/office/drawing/2014/main" id="{759C02FE-5DF5-4D28-A3C7-EC736F0328FB}"/>
              </a:ext>
            </a:extLst>
          </p:cNvPr>
          <p:cNvGrpSpPr/>
          <p:nvPr/>
        </p:nvGrpSpPr>
        <p:grpSpPr>
          <a:xfrm>
            <a:off x="573845" y="249913"/>
            <a:ext cx="8039213" cy="745490"/>
            <a:chOff x="0" y="0"/>
            <a:chExt cx="7303135" cy="745490"/>
          </a:xfrm>
        </p:grpSpPr>
        <p:pic>
          <p:nvPicPr>
            <p:cNvPr id="18" name="Imagen 17">
              <a:extLst>
                <a:ext uri="{FF2B5EF4-FFF2-40B4-BE49-F238E27FC236}">
                  <a16:creationId xmlns:a16="http://schemas.microsoft.com/office/drawing/2014/main" id="{BB225157-665A-4EC9-897F-FF344F6E1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9" name="Imagen 18">
              <a:extLst>
                <a:ext uri="{FF2B5EF4-FFF2-40B4-BE49-F238E27FC236}">
                  <a16:creationId xmlns:a16="http://schemas.microsoft.com/office/drawing/2014/main" id="{B36FB1C8-5527-4AB6-91B6-4D0965DAF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graphicFrame>
        <p:nvGraphicFramePr>
          <p:cNvPr id="9" name="Objeto 8">
            <a:extLst>
              <a:ext uri="{FF2B5EF4-FFF2-40B4-BE49-F238E27FC236}">
                <a16:creationId xmlns:a16="http://schemas.microsoft.com/office/drawing/2014/main" id="{52AA6BE8-31F4-4B5A-9A03-0D6B5D2BB416}"/>
              </a:ext>
            </a:extLst>
          </p:cNvPr>
          <p:cNvGraphicFramePr>
            <a:graphicFrameLocks noChangeAspect="1"/>
          </p:cNvGraphicFramePr>
          <p:nvPr/>
        </p:nvGraphicFramePr>
        <p:xfrm>
          <a:off x="697169" y="1924220"/>
          <a:ext cx="8101040" cy="1249286"/>
        </p:xfrm>
        <a:graphic>
          <a:graphicData uri="http://schemas.openxmlformats.org/presentationml/2006/ole">
            <mc:AlternateContent xmlns:mc="http://schemas.openxmlformats.org/markup-compatibility/2006">
              <mc:Choice xmlns:v="urn:schemas-microsoft-com:vml" Requires="v">
                <p:oleObj spid="_x0000_s3100" name="Worksheet" r:id="rId5" imgW="5991256" imgH="923949" progId="Excel.Sheet.12">
                  <p:embed/>
                </p:oleObj>
              </mc:Choice>
              <mc:Fallback>
                <p:oleObj name="Worksheet" r:id="rId5" imgW="5991256" imgH="923949" progId="Excel.Sheet.12">
                  <p:embed/>
                  <p:pic>
                    <p:nvPicPr>
                      <p:cNvPr id="9" name="Objeto 8">
                        <a:extLst>
                          <a:ext uri="{FF2B5EF4-FFF2-40B4-BE49-F238E27FC236}">
                            <a16:creationId xmlns:a16="http://schemas.microsoft.com/office/drawing/2014/main" id="{52AA6BE8-31F4-4B5A-9A03-0D6B5D2BB416}"/>
                          </a:ext>
                        </a:extLst>
                      </p:cNvPr>
                      <p:cNvPicPr/>
                      <p:nvPr/>
                    </p:nvPicPr>
                    <p:blipFill>
                      <a:blip r:embed="rId6"/>
                      <a:stretch>
                        <a:fillRect/>
                      </a:stretch>
                    </p:blipFill>
                    <p:spPr>
                      <a:xfrm>
                        <a:off x="697169" y="1924220"/>
                        <a:ext cx="8101040" cy="1249286"/>
                      </a:xfrm>
                      <a:prstGeom prst="rect">
                        <a:avLst/>
                      </a:prstGeom>
                    </p:spPr>
                  </p:pic>
                </p:oleObj>
              </mc:Fallback>
            </mc:AlternateContent>
          </a:graphicData>
        </a:graphic>
      </p:graphicFrame>
      <p:graphicFrame>
        <p:nvGraphicFramePr>
          <p:cNvPr id="16" name="Gráfico 15">
            <a:extLst>
              <a:ext uri="{FF2B5EF4-FFF2-40B4-BE49-F238E27FC236}">
                <a16:creationId xmlns:a16="http://schemas.microsoft.com/office/drawing/2014/main" id="{7DA9C7DB-5391-4F95-A3F1-08DF56016714}"/>
              </a:ext>
            </a:extLst>
          </p:cNvPr>
          <p:cNvGraphicFramePr>
            <a:graphicFrameLocks/>
          </p:cNvGraphicFramePr>
          <p:nvPr/>
        </p:nvGraphicFramePr>
        <p:xfrm>
          <a:off x="175847" y="3415553"/>
          <a:ext cx="4691988" cy="287767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Gráfico 19">
            <a:extLst>
              <a:ext uri="{FF2B5EF4-FFF2-40B4-BE49-F238E27FC236}">
                <a16:creationId xmlns:a16="http://schemas.microsoft.com/office/drawing/2014/main" id="{27983FE9-D257-489F-8DEC-3D3EC3D21DDE}"/>
              </a:ext>
            </a:extLst>
          </p:cNvPr>
          <p:cNvGraphicFramePr>
            <a:graphicFrameLocks/>
          </p:cNvGraphicFramePr>
          <p:nvPr/>
        </p:nvGraphicFramePr>
        <p:xfrm>
          <a:off x="4370294" y="3415553"/>
          <a:ext cx="4931288" cy="2856005"/>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88383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3919757"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Rectángulo 5">
            <a:extLst>
              <a:ext uri="{FF2B5EF4-FFF2-40B4-BE49-F238E27FC236}">
                <a16:creationId xmlns:a16="http://schemas.microsoft.com/office/drawing/2014/main" id="{1F085610-40FD-42D5-B0E4-193B4CF70415}"/>
              </a:ext>
            </a:extLst>
          </p:cNvPr>
          <p:cNvSpPr/>
          <p:nvPr/>
        </p:nvSpPr>
        <p:spPr>
          <a:xfrm>
            <a:off x="3919756" y="0"/>
            <a:ext cx="5224244" cy="6858000"/>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dirty="0">
                <a:solidFill>
                  <a:schemeClr val="tx2">
                    <a:lumMod val="50000"/>
                  </a:schemeClr>
                </a:solidFill>
              </a:rPr>
              <a:t>Autorización modificación Contrato EST</a:t>
            </a:r>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4865" y="1582996"/>
            <a:ext cx="4503341" cy="760058"/>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03534" y="5949368"/>
            <a:ext cx="1840466" cy="774933"/>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628780"/>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26980" y="6582768"/>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24550"/>
            <a:ext cx="1699426" cy="738663"/>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0006" y="-12793"/>
            <a:ext cx="4374468" cy="751611"/>
          </a:xfrm>
          <a:prstGeom prst="rect">
            <a:avLst/>
          </a:prstGeom>
        </p:spPr>
      </p:pic>
      <p:graphicFrame>
        <p:nvGraphicFramePr>
          <p:cNvPr id="10" name="Tabla 9">
            <a:extLst>
              <a:ext uri="{FF2B5EF4-FFF2-40B4-BE49-F238E27FC236}">
                <a16:creationId xmlns:a16="http://schemas.microsoft.com/office/drawing/2014/main" id="{A46882F1-DC0A-4141-9E1B-E77285B8B67C}"/>
              </a:ext>
            </a:extLst>
          </p:cNvPr>
          <p:cNvGraphicFramePr>
            <a:graphicFrameLocks noGrp="1"/>
          </p:cNvGraphicFramePr>
          <p:nvPr>
            <p:extLst>
              <p:ext uri="{D42A27DB-BD31-4B8C-83A1-F6EECF244321}">
                <p14:modId xmlns:p14="http://schemas.microsoft.com/office/powerpoint/2010/main" val="1235727025"/>
              </p:ext>
            </p:extLst>
          </p:nvPr>
        </p:nvGraphicFramePr>
        <p:xfrm>
          <a:off x="689645" y="1616575"/>
          <a:ext cx="7654292" cy="4237878"/>
        </p:xfrm>
        <a:graphic>
          <a:graphicData uri="http://schemas.openxmlformats.org/drawingml/2006/table">
            <a:tbl>
              <a:tblPr firstRow="1" firstCol="1" lastRow="1" lastCol="1" bandRow="1" bandCol="1">
                <a:tableStyleId>{69012ECD-51FC-41F1-AA8D-1B2483CD663E}</a:tableStyleId>
              </a:tblPr>
              <a:tblGrid>
                <a:gridCol w="1938398">
                  <a:extLst>
                    <a:ext uri="{9D8B030D-6E8A-4147-A177-3AD203B41FA5}">
                      <a16:colId xmlns:a16="http://schemas.microsoft.com/office/drawing/2014/main" val="145393208"/>
                    </a:ext>
                  </a:extLst>
                </a:gridCol>
                <a:gridCol w="5715894">
                  <a:extLst>
                    <a:ext uri="{9D8B030D-6E8A-4147-A177-3AD203B41FA5}">
                      <a16:colId xmlns:a16="http://schemas.microsoft.com/office/drawing/2014/main" val="4047936603"/>
                    </a:ext>
                  </a:extLst>
                </a:gridCol>
              </a:tblGrid>
              <a:tr h="252989">
                <a:tc>
                  <a:txBody>
                    <a:bodyPr/>
                    <a:lstStyle/>
                    <a:p>
                      <a:pPr>
                        <a:lnSpc>
                          <a:spcPct val="115000"/>
                        </a:lnSpc>
                        <a:spcAft>
                          <a:spcPts val="0"/>
                        </a:spcAft>
                      </a:pPr>
                      <a:r>
                        <a:rPr lang="es-CO" sz="1400" dirty="0">
                          <a:effectLst/>
                        </a:rPr>
                        <a:t>CONTRATO No.: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CO" sz="1400" dirty="0">
                          <a:effectLst/>
                        </a:rPr>
                        <a:t>048-2019</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2724529582"/>
                  </a:ext>
                </a:extLst>
              </a:tr>
              <a:tr h="1453004">
                <a:tc>
                  <a:txBody>
                    <a:bodyPr/>
                    <a:lstStyle/>
                    <a:p>
                      <a:pPr>
                        <a:lnSpc>
                          <a:spcPct val="115000"/>
                        </a:lnSpc>
                        <a:spcAft>
                          <a:spcPts val="0"/>
                        </a:spcAft>
                      </a:pPr>
                      <a:r>
                        <a:rPr lang="es-CO" sz="1100" dirty="0">
                          <a:effectLst/>
                        </a:rPr>
                        <a:t>OBJETO: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lang="en-US" sz="1100" b="0" kern="1200" dirty="0">
                          <a:solidFill>
                            <a:schemeClr val="tx1"/>
                          </a:solidFill>
                          <a:effectLst/>
                          <a:latin typeface="+mn-lt"/>
                          <a:ea typeface="+mn-ea"/>
                          <a:cs typeface="+mn-cs"/>
                        </a:rPr>
                        <a:t>“</a:t>
                      </a:r>
                      <a:r>
                        <a:rPr lang="es-CO" sz="1100" b="0" kern="1200" dirty="0">
                          <a:solidFill>
                            <a:schemeClr val="tx1"/>
                          </a:solidFill>
                          <a:effectLst/>
                          <a:latin typeface="+mn-lt"/>
                          <a:ea typeface="+mn-ea"/>
                          <a:cs typeface="+mn-cs"/>
                        </a:rPr>
                        <a:t>Contratar una Empresa de Servicios Temporales (EST), que cumpla con los requisitos exigidos por la ley y que ofrezca las mejores condiciones para satisfacer las necesidades de la SAE S.A.S, en el suministro de personal temporal en misión, a fin de cubrir los remplazos de los trabajadores de la Sociedad que se encuentren en vacaciones, en uso de licencia de maternidad, en incapacidad por enfermedad o por incremento en la producción y/o en los demás casos descritos en la ley, de conformidad con pliegos de condiciones del Concurso Público 4 de 2019, la propuesta presentada y el contrato”.</a:t>
                      </a:r>
                    </a:p>
                  </a:txBody>
                  <a:tcPr marL="38576" marR="38576" marT="0" marB="0" anchor="ctr"/>
                </a:tc>
                <a:extLst>
                  <a:ext uri="{0D108BD9-81ED-4DB2-BD59-A6C34878D82A}">
                    <a16:rowId xmlns:a16="http://schemas.microsoft.com/office/drawing/2014/main" val="878309669"/>
                  </a:ext>
                </a:extLst>
              </a:tr>
              <a:tr h="261186">
                <a:tc>
                  <a:txBody>
                    <a:bodyPr/>
                    <a:lstStyle/>
                    <a:p>
                      <a:pPr>
                        <a:lnSpc>
                          <a:spcPct val="115000"/>
                        </a:lnSpc>
                        <a:spcAft>
                          <a:spcPts val="0"/>
                        </a:spcAft>
                      </a:pPr>
                      <a:r>
                        <a:rPr lang="es-CO" sz="1100" dirty="0">
                          <a:effectLst/>
                        </a:rPr>
                        <a:t>CONTRATISTA: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ES" sz="1100" b="0" kern="1200" dirty="0">
                          <a:solidFill>
                            <a:schemeClr val="tx1"/>
                          </a:solidFill>
                          <a:effectLst/>
                          <a:latin typeface="+mn-lt"/>
                          <a:ea typeface="+mn-ea"/>
                          <a:cs typeface="+mn-cs"/>
                        </a:rPr>
                        <a:t>NASES EST, EMPRESA DE SERVICIOS TEMPORALES</a:t>
                      </a:r>
                      <a:endParaRPr lang="es-CO" sz="1100" b="0" kern="1200" dirty="0">
                        <a:solidFill>
                          <a:schemeClr val="tx1"/>
                        </a:solidFill>
                        <a:effectLst/>
                        <a:latin typeface="+mn-lt"/>
                        <a:ea typeface="+mn-ea"/>
                        <a:cs typeface="+mn-cs"/>
                      </a:endParaRPr>
                    </a:p>
                  </a:txBody>
                  <a:tcPr marL="38576" marR="38576" marT="0" marB="0" anchor="ctr"/>
                </a:tc>
                <a:extLst>
                  <a:ext uri="{0D108BD9-81ED-4DB2-BD59-A6C34878D82A}">
                    <a16:rowId xmlns:a16="http://schemas.microsoft.com/office/drawing/2014/main" val="1897047095"/>
                  </a:ext>
                </a:extLst>
              </a:tr>
              <a:tr h="595708">
                <a:tc>
                  <a:txBody>
                    <a:bodyPr/>
                    <a:lstStyle/>
                    <a:p>
                      <a:pPr>
                        <a:lnSpc>
                          <a:spcPct val="115000"/>
                        </a:lnSpc>
                        <a:spcAft>
                          <a:spcPts val="0"/>
                        </a:spcAft>
                      </a:pPr>
                      <a:r>
                        <a:rPr lang="es-CO" sz="1100" dirty="0">
                          <a:effectLst/>
                        </a:rPr>
                        <a:t>VALOR ACTUAL DEL CONTRATO: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gn="l"/>
                      <a:r>
                        <a:rPr lang="es-ES" sz="1100" b="0" kern="1200" dirty="0">
                          <a:solidFill>
                            <a:schemeClr val="tx1"/>
                          </a:solidFill>
                          <a:effectLst/>
                          <a:latin typeface="+mn-lt"/>
                          <a:ea typeface="+mn-ea"/>
                          <a:cs typeface="+mn-cs"/>
                        </a:rPr>
                        <a:t>Valor inicial $2,150,000,000 con la adición No. 1 (Venta Masiva) ascendió a </a:t>
                      </a:r>
                      <a:r>
                        <a:rPr lang="es-ES" sz="1800" b="1" kern="1200" dirty="0">
                          <a:solidFill>
                            <a:schemeClr val="tx1"/>
                          </a:solidFill>
                          <a:effectLst/>
                          <a:latin typeface="+mn-lt"/>
                          <a:ea typeface="+mn-ea"/>
                          <a:cs typeface="+mn-cs"/>
                        </a:rPr>
                        <a:t>$ 3.850.000.000</a:t>
                      </a:r>
                      <a:endParaRPr lang="es-CO" sz="1100" b="1" kern="1200" dirty="0">
                        <a:solidFill>
                          <a:schemeClr val="tx1"/>
                        </a:solidFill>
                        <a:effectLst/>
                        <a:latin typeface="+mn-lt"/>
                        <a:ea typeface="+mn-ea"/>
                        <a:cs typeface="+mn-cs"/>
                      </a:endParaRPr>
                    </a:p>
                  </a:txBody>
                  <a:tcPr marL="38576" marR="38576" marT="0" marB="0" anchor="ctr"/>
                </a:tc>
                <a:extLst>
                  <a:ext uri="{0D108BD9-81ED-4DB2-BD59-A6C34878D82A}">
                    <a16:rowId xmlns:a16="http://schemas.microsoft.com/office/drawing/2014/main" val="2994007560"/>
                  </a:ext>
                </a:extLst>
              </a:tr>
              <a:tr h="615703">
                <a:tc>
                  <a:txBody>
                    <a:bodyPr/>
                    <a:lstStyle/>
                    <a:p>
                      <a:pPr>
                        <a:lnSpc>
                          <a:spcPct val="115000"/>
                        </a:lnSpc>
                        <a:spcAft>
                          <a:spcPts val="0"/>
                        </a:spcAft>
                      </a:pPr>
                      <a:r>
                        <a:rPr lang="es-CO" sz="1100" dirty="0">
                          <a:effectLst/>
                        </a:rPr>
                        <a:t>PLAZO DE EJECUCIÓN Y VIGENCIA ACTUAL DEL CONTRATO: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gn="just">
                        <a:lnSpc>
                          <a:spcPct val="115000"/>
                        </a:lnSpc>
                        <a:spcAft>
                          <a:spcPts val="0"/>
                        </a:spcAft>
                      </a:pPr>
                      <a:r>
                        <a:rPr lang="es-CO" sz="1100" b="0" dirty="0">
                          <a:solidFill>
                            <a:schemeClr val="tx1"/>
                          </a:solidFill>
                          <a:effectLst/>
                        </a:rPr>
                        <a:t>La ejecución del contrato es</a:t>
                      </a:r>
                      <a:r>
                        <a:rPr lang="es-CO" sz="1100" b="0" baseline="0" dirty="0">
                          <a:solidFill>
                            <a:schemeClr val="tx1"/>
                          </a:solidFill>
                          <a:effectLst/>
                        </a:rPr>
                        <a:t> de doce </a:t>
                      </a:r>
                      <a:r>
                        <a:rPr lang="es-CO" sz="1100" b="0" dirty="0">
                          <a:solidFill>
                            <a:schemeClr val="tx1"/>
                          </a:solidFill>
                          <a:effectLst/>
                        </a:rPr>
                        <a:t>(12) meses.</a:t>
                      </a:r>
                      <a:endParaRPr lang="es-CO"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3414850377"/>
                  </a:ext>
                </a:extLst>
              </a:tr>
              <a:tr h="234260">
                <a:tc>
                  <a:txBody>
                    <a:bodyPr/>
                    <a:lstStyle/>
                    <a:p>
                      <a:pPr>
                        <a:lnSpc>
                          <a:spcPct val="115000"/>
                        </a:lnSpc>
                        <a:spcAft>
                          <a:spcPts val="0"/>
                        </a:spcAft>
                      </a:pPr>
                      <a:r>
                        <a:rPr lang="es-CO" sz="1100" dirty="0">
                          <a:effectLst/>
                        </a:rPr>
                        <a:t>FECHA DE INICIO: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CO" sz="1100" b="0" dirty="0">
                          <a:solidFill>
                            <a:schemeClr val="tx1"/>
                          </a:solidFill>
                          <a:effectLst/>
                        </a:rPr>
                        <a:t>17/06/2019  </a:t>
                      </a:r>
                      <a:endParaRPr lang="es-CO"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481697236"/>
                  </a:ext>
                </a:extLst>
              </a:tr>
              <a:tr h="825028">
                <a:tc>
                  <a:txBody>
                    <a:bodyPr/>
                    <a:lstStyle/>
                    <a:p>
                      <a:pPr>
                        <a:lnSpc>
                          <a:spcPct val="115000"/>
                        </a:lnSpc>
                        <a:spcAft>
                          <a:spcPts val="0"/>
                        </a:spcAft>
                      </a:pPr>
                      <a:r>
                        <a:rPr lang="es-CO" sz="1100" dirty="0">
                          <a:effectLst/>
                        </a:rPr>
                        <a:t>FECHA DE TERMINACIÓN:</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tc>
                  <a:txBody>
                    <a:bodyPr/>
                    <a:lstStyle/>
                    <a:p>
                      <a:pPr>
                        <a:lnSpc>
                          <a:spcPct val="115000"/>
                        </a:lnSpc>
                        <a:spcAft>
                          <a:spcPts val="0"/>
                        </a:spcAft>
                      </a:pPr>
                      <a:r>
                        <a:rPr lang="es-CO" sz="1100" b="0" dirty="0">
                          <a:solidFill>
                            <a:schemeClr val="tx1"/>
                          </a:solidFill>
                          <a:effectLst/>
                        </a:rPr>
                        <a:t>16/06/2020 ( el contrato se presenta en esta fecha por efecto de los tiempos de aprobación de la modificación del presupuesto del Frisco para la vigencia 2020 en el Consejo Nacional de Estupefacientes, por lo cual no se había podido traer antes a la junta, en espera de la aprobación que aun esta pendiente)</a:t>
                      </a:r>
                      <a:endParaRPr lang="es-CO"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3623964370"/>
                  </a:ext>
                </a:extLst>
              </a:tr>
            </a:tbl>
          </a:graphicData>
        </a:graphic>
      </p:graphicFrame>
      <p:sp>
        <p:nvSpPr>
          <p:cNvPr id="3" name="Rectángulo 2">
            <a:extLst>
              <a:ext uri="{FF2B5EF4-FFF2-40B4-BE49-F238E27FC236}">
                <a16:creationId xmlns:a16="http://schemas.microsoft.com/office/drawing/2014/main" id="{751E116C-FE45-4138-ABCA-80005F4D5D76}"/>
              </a:ext>
            </a:extLst>
          </p:cNvPr>
          <p:cNvSpPr/>
          <p:nvPr/>
        </p:nvSpPr>
        <p:spPr>
          <a:xfrm>
            <a:off x="1332821" y="738818"/>
            <a:ext cx="5507207" cy="738664"/>
          </a:xfrm>
          <a:prstGeom prst="rect">
            <a:avLst/>
          </a:prstGeom>
        </p:spPr>
        <p:txBody>
          <a:bodyPr wrap="square">
            <a:spAutoFit/>
          </a:bodyPr>
          <a:lstStyle/>
          <a:p>
            <a:pPr algn="ctr"/>
            <a:r>
              <a:rPr lang="es-CO" sz="2100" b="1" dirty="0">
                <a:solidFill>
                  <a:schemeClr val="bg1">
                    <a:lumMod val="50000"/>
                  </a:schemeClr>
                </a:solidFill>
                <a:latin typeface="Raleway"/>
              </a:rPr>
              <a:t>“Contrato actual Empresa de Servicios Temporales”</a:t>
            </a:r>
            <a:endParaRPr lang="es-ES" sz="2100" b="1" dirty="0">
              <a:solidFill>
                <a:schemeClr val="bg1">
                  <a:lumMod val="50000"/>
                </a:schemeClr>
              </a:solidFill>
              <a:latin typeface="Raleway"/>
            </a:endParaRPr>
          </a:p>
        </p:txBody>
      </p:sp>
    </p:spTree>
    <p:extLst>
      <p:ext uri="{BB962C8B-B14F-4D97-AF65-F5344CB8AC3E}">
        <p14:creationId xmlns:p14="http://schemas.microsoft.com/office/powerpoint/2010/main" val="2163098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0760"/>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595699"/>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0" y="120662"/>
            <a:ext cx="1699429" cy="738664"/>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9933" y="0"/>
            <a:ext cx="4894542" cy="840969"/>
          </a:xfrm>
          <a:prstGeom prst="rect">
            <a:avLst/>
          </a:prstGeom>
        </p:spPr>
      </p:pic>
      <p:sp>
        <p:nvSpPr>
          <p:cNvPr id="3" name="Rectángulo 2">
            <a:extLst>
              <a:ext uri="{FF2B5EF4-FFF2-40B4-BE49-F238E27FC236}">
                <a16:creationId xmlns:a16="http://schemas.microsoft.com/office/drawing/2014/main" id="{751E116C-FE45-4138-ABCA-80005F4D5D76}"/>
              </a:ext>
            </a:extLst>
          </p:cNvPr>
          <p:cNvSpPr/>
          <p:nvPr/>
        </p:nvSpPr>
        <p:spPr>
          <a:xfrm>
            <a:off x="1335436" y="993412"/>
            <a:ext cx="5507207" cy="738664"/>
          </a:xfrm>
          <a:prstGeom prst="rect">
            <a:avLst/>
          </a:prstGeom>
        </p:spPr>
        <p:txBody>
          <a:bodyPr wrap="square">
            <a:spAutoFit/>
          </a:bodyPr>
          <a:lstStyle/>
          <a:p>
            <a:pPr algn="ctr"/>
            <a:r>
              <a:rPr lang="es-CO" sz="2100" b="1" dirty="0">
                <a:solidFill>
                  <a:schemeClr val="bg1">
                    <a:lumMod val="50000"/>
                  </a:schemeClr>
                </a:solidFill>
                <a:latin typeface="Raleway"/>
              </a:rPr>
              <a:t>“Ejecución Contrato actual Empresa de Servicios Temporales”</a:t>
            </a:r>
            <a:endParaRPr lang="es-ES" sz="2100" b="1" dirty="0">
              <a:solidFill>
                <a:schemeClr val="bg1">
                  <a:lumMod val="50000"/>
                </a:schemeClr>
              </a:solidFill>
              <a:latin typeface="Raleway"/>
            </a:endParaRPr>
          </a:p>
        </p:txBody>
      </p:sp>
      <p:graphicFrame>
        <p:nvGraphicFramePr>
          <p:cNvPr id="6" name="Objeto 5">
            <a:extLst>
              <a:ext uri="{FF2B5EF4-FFF2-40B4-BE49-F238E27FC236}">
                <a16:creationId xmlns:a16="http://schemas.microsoft.com/office/drawing/2014/main" id="{D8157631-8A98-496F-A72F-58EDCEFAB257}"/>
              </a:ext>
            </a:extLst>
          </p:cNvPr>
          <p:cNvGraphicFramePr>
            <a:graphicFrameLocks noChangeAspect="1"/>
          </p:cNvGraphicFramePr>
          <p:nvPr>
            <p:extLst>
              <p:ext uri="{D42A27DB-BD31-4B8C-83A1-F6EECF244321}">
                <p14:modId xmlns:p14="http://schemas.microsoft.com/office/powerpoint/2010/main" val="3853476084"/>
              </p:ext>
            </p:extLst>
          </p:nvPr>
        </p:nvGraphicFramePr>
        <p:xfrm>
          <a:off x="489833" y="2056573"/>
          <a:ext cx="2873852" cy="2450509"/>
        </p:xfrm>
        <a:graphic>
          <a:graphicData uri="http://schemas.openxmlformats.org/presentationml/2006/ole">
            <mc:AlternateContent xmlns:mc="http://schemas.openxmlformats.org/markup-compatibility/2006">
              <mc:Choice xmlns:v="urn:schemas-microsoft-com:vml" Requires="v">
                <p:oleObj spid="_x0000_s4100" name="Worksheet" r:id="rId5" imgW="3362475" imgH="2866952" progId="Excel.Sheet.12">
                  <p:embed/>
                </p:oleObj>
              </mc:Choice>
              <mc:Fallback>
                <p:oleObj name="Worksheet" r:id="rId5" imgW="3362475" imgH="2866952" progId="Excel.Sheet.12">
                  <p:embed/>
                  <p:pic>
                    <p:nvPicPr>
                      <p:cNvPr id="6" name="Objeto 5">
                        <a:extLst>
                          <a:ext uri="{FF2B5EF4-FFF2-40B4-BE49-F238E27FC236}">
                            <a16:creationId xmlns:a16="http://schemas.microsoft.com/office/drawing/2014/main" id="{D8157631-8A98-496F-A72F-58EDCEFAB257}"/>
                          </a:ext>
                        </a:extLst>
                      </p:cNvPr>
                      <p:cNvPicPr/>
                      <p:nvPr/>
                    </p:nvPicPr>
                    <p:blipFill>
                      <a:blip r:embed="rId6"/>
                      <a:stretch>
                        <a:fillRect/>
                      </a:stretch>
                    </p:blipFill>
                    <p:spPr>
                      <a:xfrm>
                        <a:off x="489833" y="2056573"/>
                        <a:ext cx="2873852" cy="2450509"/>
                      </a:xfrm>
                      <a:prstGeom prst="rect">
                        <a:avLst/>
                      </a:prstGeom>
                    </p:spPr>
                  </p:pic>
                </p:oleObj>
              </mc:Fallback>
            </mc:AlternateContent>
          </a:graphicData>
        </a:graphic>
      </p:graphicFrame>
      <p:graphicFrame>
        <p:nvGraphicFramePr>
          <p:cNvPr id="14" name="Gráfico 13">
            <a:extLst>
              <a:ext uri="{FF2B5EF4-FFF2-40B4-BE49-F238E27FC236}">
                <a16:creationId xmlns:a16="http://schemas.microsoft.com/office/drawing/2014/main" id="{915D30CC-5CB1-4679-957A-92FBBC93B6EA}"/>
              </a:ext>
            </a:extLst>
          </p:cNvPr>
          <p:cNvGraphicFramePr>
            <a:graphicFrameLocks/>
          </p:cNvGraphicFramePr>
          <p:nvPr>
            <p:extLst>
              <p:ext uri="{D42A27DB-BD31-4B8C-83A1-F6EECF244321}">
                <p14:modId xmlns:p14="http://schemas.microsoft.com/office/powerpoint/2010/main" val="331155466"/>
              </p:ext>
            </p:extLst>
          </p:nvPr>
        </p:nvGraphicFramePr>
        <p:xfrm>
          <a:off x="3514441" y="1884519"/>
          <a:ext cx="5346190" cy="332886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Tabla 14">
            <a:extLst>
              <a:ext uri="{FF2B5EF4-FFF2-40B4-BE49-F238E27FC236}">
                <a16:creationId xmlns:a16="http://schemas.microsoft.com/office/drawing/2014/main" id="{B8C08657-ECF0-471B-AA67-77A15885CED7}"/>
              </a:ext>
            </a:extLst>
          </p:cNvPr>
          <p:cNvGraphicFramePr>
            <a:graphicFrameLocks noGrp="1"/>
          </p:cNvGraphicFramePr>
          <p:nvPr>
            <p:extLst>
              <p:ext uri="{D42A27DB-BD31-4B8C-83A1-F6EECF244321}">
                <p14:modId xmlns:p14="http://schemas.microsoft.com/office/powerpoint/2010/main" val="4179178083"/>
              </p:ext>
            </p:extLst>
          </p:nvPr>
        </p:nvGraphicFramePr>
        <p:xfrm>
          <a:off x="407479" y="4711719"/>
          <a:ext cx="3038558" cy="501660"/>
        </p:xfrm>
        <a:graphic>
          <a:graphicData uri="http://schemas.openxmlformats.org/drawingml/2006/table">
            <a:tbl>
              <a:tblPr/>
              <a:tblGrid>
                <a:gridCol w="1519279">
                  <a:extLst>
                    <a:ext uri="{9D8B030D-6E8A-4147-A177-3AD203B41FA5}">
                      <a16:colId xmlns:a16="http://schemas.microsoft.com/office/drawing/2014/main" val="4137393070"/>
                    </a:ext>
                  </a:extLst>
                </a:gridCol>
                <a:gridCol w="1519279">
                  <a:extLst>
                    <a:ext uri="{9D8B030D-6E8A-4147-A177-3AD203B41FA5}">
                      <a16:colId xmlns:a16="http://schemas.microsoft.com/office/drawing/2014/main" val="4208375557"/>
                    </a:ext>
                  </a:extLst>
                </a:gridCol>
              </a:tblGrid>
              <a:tr h="250830">
                <a:tc>
                  <a:txBody>
                    <a:bodyPr/>
                    <a:lstStyle/>
                    <a:p>
                      <a:pPr algn="l" fontAlgn="b"/>
                      <a:r>
                        <a:rPr lang="es-CO" sz="1400" b="1" i="1" u="none" strike="noStrike" dirty="0">
                          <a:solidFill>
                            <a:srgbClr val="000000"/>
                          </a:solidFill>
                          <a:effectLst/>
                          <a:latin typeface="Calibri" panose="020F0502020204030204" pitchFamily="34" charset="0"/>
                        </a:rPr>
                        <a:t>Saldo del contrato</a:t>
                      </a:r>
                    </a:p>
                  </a:txBody>
                  <a:tcPr marL="7144" marR="7144" marT="7144"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tc>
                  <a:txBody>
                    <a:bodyPr/>
                    <a:lstStyle/>
                    <a:p>
                      <a:pPr algn="l" fontAlgn="b"/>
                      <a:r>
                        <a:rPr lang="es-CO" sz="1400" b="1" i="1" u="none" strike="noStrike" dirty="0">
                          <a:solidFill>
                            <a:srgbClr val="000000"/>
                          </a:solidFill>
                          <a:effectLst/>
                          <a:latin typeface="Calibri" panose="020F0502020204030204" pitchFamily="34" charset="0"/>
                        </a:rPr>
                        <a:t> $           944,690,626 </a:t>
                      </a:r>
                    </a:p>
                  </a:txBody>
                  <a:tcPr marL="7144" marR="7144" marT="7144" marB="0" anchor="b">
                    <a:lnL>
                      <a:noFill/>
                    </a:lnL>
                    <a:lnR>
                      <a:noFill/>
                    </a:lnR>
                    <a:lnT w="6350" cap="flat" cmpd="sng" algn="ctr">
                      <a:solidFill>
                        <a:srgbClr val="8EA9DB"/>
                      </a:solidFill>
                      <a:prstDash val="solid"/>
                      <a:round/>
                      <a:headEnd type="none" w="med" len="med"/>
                      <a:tailEnd type="none" w="med" len="med"/>
                    </a:lnT>
                    <a:lnB>
                      <a:noFill/>
                    </a:lnB>
                    <a:solidFill>
                      <a:srgbClr val="D9E1F2"/>
                    </a:solidFill>
                  </a:tcPr>
                </a:tc>
                <a:extLst>
                  <a:ext uri="{0D108BD9-81ED-4DB2-BD59-A6C34878D82A}">
                    <a16:rowId xmlns:a16="http://schemas.microsoft.com/office/drawing/2014/main" val="2802306684"/>
                  </a:ext>
                </a:extLst>
              </a:tr>
              <a:tr h="250830">
                <a:tc>
                  <a:txBody>
                    <a:bodyPr/>
                    <a:lstStyle/>
                    <a:p>
                      <a:pPr algn="l" fontAlgn="b"/>
                      <a:r>
                        <a:rPr lang="es-CO" sz="1400" b="0" i="1" u="none" strike="noStrike" dirty="0">
                          <a:solidFill>
                            <a:srgbClr val="000000"/>
                          </a:solidFill>
                          <a:effectLst/>
                          <a:latin typeface="Calibri" panose="020F0502020204030204" pitchFamily="34" charset="0"/>
                        </a:rPr>
                        <a:t>Promedio mensual</a:t>
                      </a:r>
                    </a:p>
                  </a:txBody>
                  <a:tcPr marL="7144" marR="7144" marT="7144" marB="0" anchor="b">
                    <a:lnL>
                      <a:noFill/>
                    </a:lnL>
                    <a:lnR>
                      <a:noFill/>
                    </a:lnR>
                    <a:lnT>
                      <a:noFill/>
                    </a:lnT>
                    <a:lnB>
                      <a:noFill/>
                    </a:lnB>
                  </a:tcPr>
                </a:tc>
                <a:tc>
                  <a:txBody>
                    <a:bodyPr/>
                    <a:lstStyle/>
                    <a:p>
                      <a:pPr algn="l" fontAlgn="b"/>
                      <a:r>
                        <a:rPr lang="es-CO" sz="1400" b="0" i="1" u="none" strike="noStrike" dirty="0">
                          <a:solidFill>
                            <a:srgbClr val="000000"/>
                          </a:solidFill>
                          <a:effectLst/>
                          <a:latin typeface="Calibri" panose="020F0502020204030204" pitchFamily="34" charset="0"/>
                        </a:rPr>
                        <a:t> $           180,000,000 </a:t>
                      </a:r>
                    </a:p>
                  </a:txBody>
                  <a:tcPr marL="7144" marR="7144" marT="7144" marB="0" anchor="b">
                    <a:lnL>
                      <a:noFill/>
                    </a:lnL>
                    <a:lnR>
                      <a:noFill/>
                    </a:lnR>
                    <a:lnT>
                      <a:noFill/>
                    </a:lnT>
                    <a:lnB>
                      <a:noFill/>
                    </a:lnB>
                  </a:tcPr>
                </a:tc>
                <a:extLst>
                  <a:ext uri="{0D108BD9-81ED-4DB2-BD59-A6C34878D82A}">
                    <a16:rowId xmlns:a16="http://schemas.microsoft.com/office/drawing/2014/main" val="2445952533"/>
                  </a:ext>
                </a:extLst>
              </a:tr>
            </a:tbl>
          </a:graphicData>
        </a:graphic>
      </p:graphicFrame>
    </p:spTree>
    <p:extLst>
      <p:ext uri="{BB962C8B-B14F-4D97-AF65-F5344CB8AC3E}">
        <p14:creationId xmlns:p14="http://schemas.microsoft.com/office/powerpoint/2010/main" val="2104387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24016"/>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608955"/>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99025"/>
            <a:ext cx="1967382" cy="855131"/>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545" y="15049"/>
            <a:ext cx="4422408" cy="759848"/>
          </a:xfrm>
          <a:prstGeom prst="rect">
            <a:avLst/>
          </a:prstGeom>
        </p:spPr>
      </p:pic>
      <p:sp>
        <p:nvSpPr>
          <p:cNvPr id="7" name="CuadroTexto 6">
            <a:extLst>
              <a:ext uri="{FF2B5EF4-FFF2-40B4-BE49-F238E27FC236}">
                <a16:creationId xmlns:a16="http://schemas.microsoft.com/office/drawing/2014/main" id="{31D66300-3FFD-4BAD-90DC-D980B1F4CAB5}"/>
              </a:ext>
            </a:extLst>
          </p:cNvPr>
          <p:cNvSpPr txBox="1"/>
          <p:nvPr/>
        </p:nvSpPr>
        <p:spPr>
          <a:xfrm>
            <a:off x="1641959" y="794195"/>
            <a:ext cx="4925899" cy="461665"/>
          </a:xfrm>
          <a:prstGeom prst="rect">
            <a:avLst/>
          </a:prstGeom>
          <a:noFill/>
        </p:spPr>
        <p:txBody>
          <a:bodyPr wrap="square" rtlCol="0">
            <a:spAutoFit/>
          </a:bodyPr>
          <a:lstStyle/>
          <a:p>
            <a:pPr algn="ctr"/>
            <a:r>
              <a:rPr lang="es-CO" sz="2400" b="1" dirty="0">
                <a:solidFill>
                  <a:srgbClr val="000A8B"/>
                </a:solidFill>
                <a:latin typeface="Arial Narrow" panose="020B0606020202030204" pitchFamily="34" charset="0"/>
              </a:rPr>
              <a:t>PLANES DE CHOQUE</a:t>
            </a:r>
          </a:p>
        </p:txBody>
      </p:sp>
      <p:graphicFrame>
        <p:nvGraphicFramePr>
          <p:cNvPr id="3" name="Tabla 2">
            <a:extLst>
              <a:ext uri="{FF2B5EF4-FFF2-40B4-BE49-F238E27FC236}">
                <a16:creationId xmlns:a16="http://schemas.microsoft.com/office/drawing/2014/main" id="{614C6CA1-A513-474A-8AA6-850F1316C836}"/>
              </a:ext>
            </a:extLst>
          </p:cNvPr>
          <p:cNvGraphicFramePr>
            <a:graphicFrameLocks noGrp="1"/>
          </p:cNvGraphicFramePr>
          <p:nvPr>
            <p:extLst>
              <p:ext uri="{D42A27DB-BD31-4B8C-83A1-F6EECF244321}">
                <p14:modId xmlns:p14="http://schemas.microsoft.com/office/powerpoint/2010/main" val="2317607223"/>
              </p:ext>
            </p:extLst>
          </p:nvPr>
        </p:nvGraphicFramePr>
        <p:xfrm>
          <a:off x="283370" y="2142965"/>
          <a:ext cx="3409123" cy="2017106"/>
        </p:xfrm>
        <a:graphic>
          <a:graphicData uri="http://schemas.openxmlformats.org/drawingml/2006/table">
            <a:tbl>
              <a:tblPr>
                <a:tableStyleId>{BC89EF96-8CEA-46FF-86C4-4CE0E7609802}</a:tableStyleId>
              </a:tblPr>
              <a:tblGrid>
                <a:gridCol w="1207398">
                  <a:extLst>
                    <a:ext uri="{9D8B030D-6E8A-4147-A177-3AD203B41FA5}">
                      <a16:colId xmlns:a16="http://schemas.microsoft.com/office/drawing/2014/main" val="4250512150"/>
                    </a:ext>
                  </a:extLst>
                </a:gridCol>
                <a:gridCol w="1209749">
                  <a:extLst>
                    <a:ext uri="{9D8B030D-6E8A-4147-A177-3AD203B41FA5}">
                      <a16:colId xmlns:a16="http://schemas.microsoft.com/office/drawing/2014/main" val="1526176985"/>
                    </a:ext>
                  </a:extLst>
                </a:gridCol>
                <a:gridCol w="991976">
                  <a:extLst>
                    <a:ext uri="{9D8B030D-6E8A-4147-A177-3AD203B41FA5}">
                      <a16:colId xmlns:a16="http://schemas.microsoft.com/office/drawing/2014/main" val="3859264034"/>
                    </a:ext>
                  </a:extLst>
                </a:gridCol>
              </a:tblGrid>
              <a:tr h="407065">
                <a:tc>
                  <a:txBody>
                    <a:bodyPr/>
                    <a:lstStyle/>
                    <a:p>
                      <a:pPr algn="ctr" fontAlgn="ctr"/>
                      <a:r>
                        <a:rPr lang="es-CO" sz="1200" b="1" u="none" strike="noStrike" dirty="0">
                          <a:solidFill>
                            <a:schemeClr val="bg1"/>
                          </a:solidFill>
                          <a:effectLst/>
                        </a:rPr>
                        <a:t>Plan de Choque</a:t>
                      </a:r>
                      <a:endParaRPr lang="es-CO" sz="1200" b="1" i="0" u="none" strike="noStrike" dirty="0">
                        <a:solidFill>
                          <a:schemeClr val="bg1"/>
                        </a:solidFill>
                        <a:effectLst/>
                        <a:latin typeface="Arial Narrow" panose="020B0606020202030204" pitchFamily="34" charset="0"/>
                      </a:endParaRPr>
                    </a:p>
                  </a:txBody>
                  <a:tcPr marL="7144" marR="7144" marT="7144" marB="0" anchor="ctr">
                    <a:solidFill>
                      <a:schemeClr val="accent1">
                        <a:lumMod val="75000"/>
                      </a:schemeClr>
                    </a:solidFill>
                  </a:tcPr>
                </a:tc>
                <a:tc>
                  <a:txBody>
                    <a:bodyPr/>
                    <a:lstStyle/>
                    <a:p>
                      <a:pPr algn="ctr" fontAlgn="ctr"/>
                      <a:r>
                        <a:rPr lang="es-CO" sz="1200" b="1" i="0" u="none" strike="noStrike" dirty="0">
                          <a:solidFill>
                            <a:schemeClr val="bg1"/>
                          </a:solidFill>
                          <a:effectLst/>
                          <a:latin typeface="Arial Narrow" panose="020B0606020202030204" pitchFamily="34" charset="0"/>
                        </a:rPr>
                        <a:t>No. trabajadores asociados al plan</a:t>
                      </a:r>
                    </a:p>
                  </a:txBody>
                  <a:tcPr marL="7144" marR="7144" marT="7144" marB="0" anchor="ctr">
                    <a:solidFill>
                      <a:schemeClr val="accent1">
                        <a:lumMod val="75000"/>
                      </a:schemeClr>
                    </a:solidFill>
                  </a:tcPr>
                </a:tc>
                <a:tc>
                  <a:txBody>
                    <a:bodyPr/>
                    <a:lstStyle/>
                    <a:p>
                      <a:pPr algn="ctr" fontAlgn="ctr"/>
                      <a:r>
                        <a:rPr lang="es-CO" sz="1200" b="1" i="0" u="none" strike="noStrike" dirty="0">
                          <a:solidFill>
                            <a:schemeClr val="bg1"/>
                          </a:solidFill>
                          <a:effectLst/>
                          <a:latin typeface="Arial Narrow" panose="020B0606020202030204" pitchFamily="34" charset="0"/>
                        </a:rPr>
                        <a:t>Estado </a:t>
                      </a:r>
                    </a:p>
                  </a:txBody>
                  <a:tcPr marL="7144" marR="7144" marT="7144" marB="0" anchor="ctr">
                    <a:solidFill>
                      <a:schemeClr val="accent1">
                        <a:lumMod val="75000"/>
                      </a:schemeClr>
                    </a:solidFill>
                  </a:tcPr>
                </a:tc>
                <a:extLst>
                  <a:ext uri="{0D108BD9-81ED-4DB2-BD59-A6C34878D82A}">
                    <a16:rowId xmlns:a16="http://schemas.microsoft.com/office/drawing/2014/main" val="781903259"/>
                  </a:ext>
                </a:extLst>
              </a:tr>
              <a:tr h="353063">
                <a:tc>
                  <a:txBody>
                    <a:bodyPr/>
                    <a:lstStyle/>
                    <a:p>
                      <a:pPr algn="l" fontAlgn="ctr"/>
                      <a:r>
                        <a:rPr lang="es-CO" sz="1200" u="none" strike="noStrike" dirty="0">
                          <a:effectLst/>
                        </a:rPr>
                        <a:t>Venta Masiva</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44</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Vigente</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414746570"/>
                  </a:ext>
                </a:extLst>
              </a:tr>
              <a:tr h="227620">
                <a:tc>
                  <a:txBody>
                    <a:bodyPr/>
                    <a:lstStyle/>
                    <a:p>
                      <a:pPr algn="l" fontAlgn="ctr"/>
                      <a:r>
                        <a:rPr lang="es-CO" sz="1200" u="none" strike="noStrike" dirty="0">
                          <a:effectLst/>
                        </a:rPr>
                        <a:t>Retomas</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16</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Finalizado</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4145236449"/>
                  </a:ext>
                </a:extLst>
              </a:tr>
              <a:tr h="207431">
                <a:tc>
                  <a:txBody>
                    <a:bodyPr/>
                    <a:lstStyle/>
                    <a:p>
                      <a:pPr algn="l" fontAlgn="ctr"/>
                      <a:r>
                        <a:rPr lang="es-CO" sz="1200" u="none" strike="noStrike" dirty="0">
                          <a:effectLst/>
                        </a:rPr>
                        <a:t>Avalúos</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15</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Finalizado</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274462862"/>
                  </a:ext>
                </a:extLst>
              </a:tr>
              <a:tr h="207431">
                <a:tc>
                  <a:txBody>
                    <a:bodyPr/>
                    <a:lstStyle/>
                    <a:p>
                      <a:pPr algn="l" fontAlgn="ctr"/>
                      <a:r>
                        <a:rPr lang="es-CO" sz="1200" u="none" strike="noStrike" dirty="0">
                          <a:effectLst/>
                        </a:rPr>
                        <a:t>Saneamiento</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5</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Vigente</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3736042497"/>
                  </a:ext>
                </a:extLst>
              </a:tr>
              <a:tr h="407065">
                <a:tc>
                  <a:txBody>
                    <a:bodyPr/>
                    <a:lstStyle/>
                    <a:p>
                      <a:pPr algn="l" fontAlgn="ctr"/>
                      <a:r>
                        <a:rPr lang="es-CO" sz="1200" u="none" strike="noStrike" dirty="0">
                          <a:effectLst/>
                        </a:rPr>
                        <a:t>Depuración saldos contratos</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u="none" strike="noStrike" dirty="0">
                          <a:effectLst/>
                        </a:rPr>
                        <a:t>5</a:t>
                      </a: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kumimoji="0" lang="es-CO" sz="1200" b="0" i="0" u="none" strike="noStrike" kern="1200" cap="none" spc="0" normalizeH="0" baseline="0" noProof="0" dirty="0">
                          <a:ln>
                            <a:noFill/>
                          </a:ln>
                          <a:solidFill>
                            <a:prstClr val="black"/>
                          </a:solidFill>
                          <a:effectLst/>
                          <a:uLnTx/>
                          <a:uFillTx/>
                          <a:latin typeface="Calibri" panose="020F0502020204030204"/>
                          <a:ea typeface="+mn-ea"/>
                          <a:cs typeface="+mn-cs"/>
                        </a:rPr>
                        <a:t>Finalizado</a:t>
                      </a:r>
                      <a:endParaRPr lang="es-CO" sz="1200" b="0"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1522882560"/>
                  </a:ext>
                </a:extLst>
              </a:tr>
              <a:tr h="207431">
                <a:tc>
                  <a:txBody>
                    <a:bodyPr/>
                    <a:lstStyle/>
                    <a:p>
                      <a:pPr algn="l" fontAlgn="ctr"/>
                      <a:endParaRPr lang="es-CO" sz="1200" b="0"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r>
                        <a:rPr lang="es-CO" sz="1200" b="1" u="none" strike="noStrike" dirty="0">
                          <a:effectLst/>
                        </a:rPr>
                        <a:t>85</a:t>
                      </a:r>
                      <a:endParaRPr lang="es-CO" sz="1200" b="1" i="0" u="none" strike="noStrike" dirty="0">
                        <a:solidFill>
                          <a:srgbClr val="000000"/>
                        </a:solidFill>
                        <a:effectLst/>
                        <a:latin typeface="Arial Narrow" panose="020B0606020202030204" pitchFamily="34" charset="0"/>
                      </a:endParaRPr>
                    </a:p>
                  </a:txBody>
                  <a:tcPr marL="7144" marR="7144" marT="7144" marB="0" anchor="ctr"/>
                </a:tc>
                <a:tc>
                  <a:txBody>
                    <a:bodyPr/>
                    <a:lstStyle/>
                    <a:p>
                      <a:pPr algn="ctr" fontAlgn="ctr"/>
                      <a:endParaRPr lang="es-CO" sz="1200" b="1" i="0" u="none" strike="noStrike" dirty="0">
                        <a:solidFill>
                          <a:srgbClr val="000000"/>
                        </a:solidFill>
                        <a:effectLst/>
                        <a:latin typeface="Arial Narrow" panose="020B0606020202030204" pitchFamily="34" charset="0"/>
                      </a:endParaRPr>
                    </a:p>
                  </a:txBody>
                  <a:tcPr marL="7144" marR="7144" marT="7144" marB="0" anchor="ctr"/>
                </a:tc>
                <a:extLst>
                  <a:ext uri="{0D108BD9-81ED-4DB2-BD59-A6C34878D82A}">
                    <a16:rowId xmlns:a16="http://schemas.microsoft.com/office/drawing/2014/main" val="3720489724"/>
                  </a:ext>
                </a:extLst>
              </a:tr>
            </a:tbl>
          </a:graphicData>
        </a:graphic>
      </p:graphicFrame>
      <p:sp>
        <p:nvSpPr>
          <p:cNvPr id="20" name="Rectángulo 19">
            <a:extLst>
              <a:ext uri="{FF2B5EF4-FFF2-40B4-BE49-F238E27FC236}">
                <a16:creationId xmlns:a16="http://schemas.microsoft.com/office/drawing/2014/main" id="{6BD0F0C7-BE1D-4402-9288-3679EC711E48}"/>
              </a:ext>
            </a:extLst>
          </p:cNvPr>
          <p:cNvSpPr/>
          <p:nvPr/>
        </p:nvSpPr>
        <p:spPr>
          <a:xfrm>
            <a:off x="1181831" y="1636587"/>
            <a:ext cx="1393331" cy="461665"/>
          </a:xfrm>
          <a:prstGeom prst="rect">
            <a:avLst/>
          </a:prstGeom>
        </p:spPr>
        <p:txBody>
          <a:bodyPr wrap="none">
            <a:spAutoFit/>
          </a:bodyPr>
          <a:lstStyle/>
          <a:p>
            <a:pPr algn="ctr" fontAlgn="ctr"/>
            <a:r>
              <a:rPr lang="es-CO" sz="2100" b="1" dirty="0">
                <a:solidFill>
                  <a:schemeClr val="bg1">
                    <a:lumMod val="50000"/>
                  </a:schemeClr>
                </a:solidFill>
              </a:rPr>
              <a:t>Año: </a:t>
            </a:r>
            <a:r>
              <a:rPr lang="es-CO" sz="2400" b="1" dirty="0">
                <a:solidFill>
                  <a:schemeClr val="bg1">
                    <a:lumMod val="50000"/>
                  </a:schemeClr>
                </a:solidFill>
              </a:rPr>
              <a:t>2019</a:t>
            </a:r>
            <a:endParaRPr lang="es-CO" sz="2100" b="1" dirty="0">
              <a:solidFill>
                <a:schemeClr val="bg1">
                  <a:lumMod val="50000"/>
                </a:schemeClr>
              </a:solidFill>
            </a:endParaRPr>
          </a:p>
        </p:txBody>
      </p:sp>
      <p:sp>
        <p:nvSpPr>
          <p:cNvPr id="22" name="Rectángulo 21">
            <a:extLst>
              <a:ext uri="{FF2B5EF4-FFF2-40B4-BE49-F238E27FC236}">
                <a16:creationId xmlns:a16="http://schemas.microsoft.com/office/drawing/2014/main" id="{1CAA5B2A-F128-42A8-956D-BCB86024951E}"/>
              </a:ext>
            </a:extLst>
          </p:cNvPr>
          <p:cNvSpPr/>
          <p:nvPr/>
        </p:nvSpPr>
        <p:spPr>
          <a:xfrm>
            <a:off x="5743907" y="1639093"/>
            <a:ext cx="1316386" cy="415498"/>
          </a:xfrm>
          <a:prstGeom prst="rect">
            <a:avLst/>
          </a:prstGeom>
        </p:spPr>
        <p:txBody>
          <a:bodyPr wrap="none">
            <a:spAutoFit/>
          </a:bodyPr>
          <a:lstStyle/>
          <a:p>
            <a:pPr algn="ctr" fontAlgn="ctr"/>
            <a:r>
              <a:rPr lang="es-CO" sz="2100" b="1" dirty="0">
                <a:solidFill>
                  <a:schemeClr val="bg1">
                    <a:lumMod val="50000"/>
                  </a:schemeClr>
                </a:solidFill>
              </a:rPr>
              <a:t>Año: 2020</a:t>
            </a:r>
          </a:p>
        </p:txBody>
      </p:sp>
      <p:sp>
        <p:nvSpPr>
          <p:cNvPr id="24" name="Rectángulo 23">
            <a:extLst>
              <a:ext uri="{FF2B5EF4-FFF2-40B4-BE49-F238E27FC236}">
                <a16:creationId xmlns:a16="http://schemas.microsoft.com/office/drawing/2014/main" id="{0E3A9EB8-9023-4D8E-8069-80AC779C35F1}"/>
              </a:ext>
            </a:extLst>
          </p:cNvPr>
          <p:cNvSpPr/>
          <p:nvPr/>
        </p:nvSpPr>
        <p:spPr>
          <a:xfrm>
            <a:off x="6223300" y="5440067"/>
            <a:ext cx="2360996" cy="276999"/>
          </a:xfrm>
          <a:prstGeom prst="rect">
            <a:avLst/>
          </a:prstGeom>
        </p:spPr>
        <p:txBody>
          <a:bodyPr wrap="square">
            <a:spAutoFit/>
          </a:bodyPr>
          <a:lstStyle/>
          <a:p>
            <a:pPr algn="ctr" fontAlgn="ctr"/>
            <a:r>
              <a:rPr lang="es-CO" sz="1200" dirty="0">
                <a:solidFill>
                  <a:schemeClr val="bg1">
                    <a:lumMod val="65000"/>
                  </a:schemeClr>
                </a:solidFill>
              </a:rPr>
              <a:t>Fecha de corte: 15/05/2020</a:t>
            </a:r>
          </a:p>
        </p:txBody>
      </p:sp>
      <p:graphicFrame>
        <p:nvGraphicFramePr>
          <p:cNvPr id="4" name="Tabla 3">
            <a:extLst>
              <a:ext uri="{FF2B5EF4-FFF2-40B4-BE49-F238E27FC236}">
                <a16:creationId xmlns:a16="http://schemas.microsoft.com/office/drawing/2014/main" id="{2A9A096B-D824-402B-A40E-7DDF2FCE7732}"/>
              </a:ext>
            </a:extLst>
          </p:cNvPr>
          <p:cNvGraphicFramePr>
            <a:graphicFrameLocks noGrp="1"/>
          </p:cNvGraphicFramePr>
          <p:nvPr>
            <p:extLst>
              <p:ext uri="{D42A27DB-BD31-4B8C-83A1-F6EECF244321}">
                <p14:modId xmlns:p14="http://schemas.microsoft.com/office/powerpoint/2010/main" val="3613594496"/>
              </p:ext>
            </p:extLst>
          </p:nvPr>
        </p:nvGraphicFramePr>
        <p:xfrm>
          <a:off x="3836814" y="2165442"/>
          <a:ext cx="4999384" cy="3068029"/>
        </p:xfrm>
        <a:graphic>
          <a:graphicData uri="http://schemas.openxmlformats.org/drawingml/2006/table">
            <a:tbl>
              <a:tblPr>
                <a:tableStyleId>{BC89EF96-8CEA-46FF-86C4-4CE0E7609802}</a:tableStyleId>
              </a:tblPr>
              <a:tblGrid>
                <a:gridCol w="1317350">
                  <a:extLst>
                    <a:ext uri="{9D8B030D-6E8A-4147-A177-3AD203B41FA5}">
                      <a16:colId xmlns:a16="http://schemas.microsoft.com/office/drawing/2014/main" val="1388372667"/>
                    </a:ext>
                  </a:extLst>
                </a:gridCol>
                <a:gridCol w="1440085">
                  <a:extLst>
                    <a:ext uri="{9D8B030D-6E8A-4147-A177-3AD203B41FA5}">
                      <a16:colId xmlns:a16="http://schemas.microsoft.com/office/drawing/2014/main" val="3278945574"/>
                    </a:ext>
                  </a:extLst>
                </a:gridCol>
                <a:gridCol w="1055516">
                  <a:extLst>
                    <a:ext uri="{9D8B030D-6E8A-4147-A177-3AD203B41FA5}">
                      <a16:colId xmlns:a16="http://schemas.microsoft.com/office/drawing/2014/main" val="2318162055"/>
                    </a:ext>
                  </a:extLst>
                </a:gridCol>
                <a:gridCol w="1186433">
                  <a:extLst>
                    <a:ext uri="{9D8B030D-6E8A-4147-A177-3AD203B41FA5}">
                      <a16:colId xmlns:a16="http://schemas.microsoft.com/office/drawing/2014/main" val="1162429148"/>
                    </a:ext>
                  </a:extLst>
                </a:gridCol>
              </a:tblGrid>
              <a:tr h="414617">
                <a:tc>
                  <a:txBody>
                    <a:bodyPr/>
                    <a:lstStyle/>
                    <a:p>
                      <a:pPr algn="ctr" rtl="0" fontAlgn="ctr"/>
                      <a:r>
                        <a:rPr lang="es-CO" sz="1200" b="1" u="none" strike="noStrike" dirty="0">
                          <a:solidFill>
                            <a:schemeClr val="bg1"/>
                          </a:solidFill>
                          <a:effectLst/>
                        </a:rPr>
                        <a:t>Plan de Choque</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tc>
                  <a:txBody>
                    <a:bodyPr/>
                    <a:lstStyle/>
                    <a:p>
                      <a:pPr algn="ctr" rtl="0" fontAlgn="ctr"/>
                      <a:r>
                        <a:rPr lang="es-CO" sz="1200" b="1" u="none" strike="noStrike" dirty="0">
                          <a:solidFill>
                            <a:schemeClr val="bg1"/>
                          </a:solidFill>
                          <a:effectLst/>
                        </a:rPr>
                        <a:t>No. trabajadores asociados al plan</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tc>
                  <a:txBody>
                    <a:bodyPr/>
                    <a:lstStyle/>
                    <a:p>
                      <a:pPr algn="ctr" rtl="0" fontAlgn="ctr"/>
                      <a:r>
                        <a:rPr lang="es-CO" sz="1200" b="1" u="none" strike="noStrike" dirty="0">
                          <a:solidFill>
                            <a:schemeClr val="bg1"/>
                          </a:solidFill>
                          <a:effectLst/>
                        </a:rPr>
                        <a:t>Estado</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tc>
                  <a:txBody>
                    <a:bodyPr/>
                    <a:lstStyle/>
                    <a:p>
                      <a:pPr algn="ctr" rtl="0" fontAlgn="ctr"/>
                      <a:r>
                        <a:rPr lang="es-CO" sz="1200" b="1" u="none" strike="noStrike" dirty="0">
                          <a:solidFill>
                            <a:schemeClr val="bg1"/>
                          </a:solidFill>
                          <a:effectLst/>
                        </a:rPr>
                        <a:t>Costo</a:t>
                      </a:r>
                      <a:endParaRPr lang="es-CO" sz="1200" b="1" i="0" u="none" strike="noStrike" dirty="0">
                        <a:solidFill>
                          <a:schemeClr val="bg1"/>
                        </a:solidFill>
                        <a:effectLst/>
                        <a:latin typeface="Calibri" panose="020F0502020204030204" pitchFamily="34" charset="0"/>
                      </a:endParaRPr>
                    </a:p>
                  </a:txBody>
                  <a:tcPr marL="7144" marR="7144" marT="7144" marB="0" anchor="ctr">
                    <a:solidFill>
                      <a:schemeClr val="accent1">
                        <a:lumMod val="75000"/>
                      </a:schemeClr>
                    </a:solidFill>
                  </a:tcPr>
                </a:tc>
                <a:extLst>
                  <a:ext uri="{0D108BD9-81ED-4DB2-BD59-A6C34878D82A}">
                    <a16:rowId xmlns:a16="http://schemas.microsoft.com/office/drawing/2014/main" val="4259238254"/>
                  </a:ext>
                </a:extLst>
              </a:tr>
              <a:tr h="369334">
                <a:tc>
                  <a:txBody>
                    <a:bodyPr/>
                    <a:lstStyle/>
                    <a:p>
                      <a:pPr algn="l" rtl="0" fontAlgn="ctr"/>
                      <a:r>
                        <a:rPr lang="es-CO" sz="1200" u="none" strike="noStrike" dirty="0">
                          <a:effectLst/>
                        </a:rPr>
                        <a:t>Venta Masiva</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9</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100" u="none" strike="noStrike" dirty="0">
                          <a:effectLst/>
                        </a:rPr>
                        <a:t> $     250,190,544.00 </a:t>
                      </a:r>
                      <a:endParaRPr lang="es-CO" sz="11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2557609818"/>
                  </a:ext>
                </a:extLst>
              </a:tr>
              <a:tr h="369334">
                <a:tc>
                  <a:txBody>
                    <a:bodyPr/>
                    <a:lstStyle/>
                    <a:p>
                      <a:pPr algn="l" rtl="0" fontAlgn="ctr"/>
                      <a:r>
                        <a:rPr lang="es-CO" sz="1200" u="none" strike="noStrike" dirty="0">
                          <a:effectLst/>
                        </a:rPr>
                        <a:t>Saneamiento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2</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100" u="none" strike="noStrike" dirty="0">
                          <a:effectLst/>
                        </a:rPr>
                        <a:t> $        28,682,886.00 </a:t>
                      </a:r>
                      <a:endParaRPr lang="es-CO" sz="11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2357436421"/>
                  </a:ext>
                </a:extLst>
              </a:tr>
              <a:tr h="369334">
                <a:tc>
                  <a:txBody>
                    <a:bodyPr/>
                    <a:lstStyle/>
                    <a:p>
                      <a:pPr algn="l" rtl="0" fontAlgn="ctr"/>
                      <a:r>
                        <a:rPr lang="es-CO" sz="1200" u="none" strike="noStrike" dirty="0">
                          <a:effectLst/>
                        </a:rPr>
                        <a:t>Acciones Legales</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8</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100" u="none" strike="noStrike" dirty="0">
                          <a:effectLst/>
                        </a:rPr>
                        <a:t> $     229,463,088.00 </a:t>
                      </a:r>
                      <a:endParaRPr lang="es-CO" sz="11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3799919254"/>
                  </a:ext>
                </a:extLst>
              </a:tr>
              <a:tr h="369334">
                <a:tc>
                  <a:txBody>
                    <a:bodyPr/>
                    <a:lstStyle/>
                    <a:p>
                      <a:pPr algn="l" rtl="0" fontAlgn="ctr"/>
                      <a:r>
                        <a:rPr lang="es-CO" sz="1200" u="none" strike="noStrike" dirty="0">
                          <a:effectLst/>
                        </a:rPr>
                        <a:t>Apoyo ROM</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2</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CO" sz="1100" u="none" strike="noStrike" dirty="0">
                          <a:effectLst/>
                        </a:rPr>
                        <a:t> </a:t>
                      </a:r>
                      <a:r>
                        <a:rPr lang="es-CO" sz="1100" b="0" i="0" u="none" strike="noStrike" dirty="0">
                          <a:solidFill>
                            <a:srgbClr val="000000"/>
                          </a:solidFill>
                          <a:effectLst/>
                          <a:latin typeface="Calibri" panose="020F0502020204030204" pitchFamily="34" charset="0"/>
                        </a:rPr>
                        <a:t> $              69,023,820 </a:t>
                      </a:r>
                    </a:p>
                  </a:txBody>
                  <a:tcPr marL="7144" marR="7144" marT="7144" marB="0" anchor="ctr"/>
                </a:tc>
                <a:extLst>
                  <a:ext uri="{0D108BD9-81ED-4DB2-BD59-A6C34878D82A}">
                    <a16:rowId xmlns:a16="http://schemas.microsoft.com/office/drawing/2014/main" val="3524985826"/>
                  </a:ext>
                </a:extLst>
              </a:tr>
              <a:tr h="372904">
                <a:tc>
                  <a:txBody>
                    <a:bodyPr/>
                    <a:lstStyle/>
                    <a:p>
                      <a:pPr algn="l" rtl="0" fontAlgn="ctr"/>
                      <a:r>
                        <a:rPr lang="es-CO" sz="1200" u="none" strike="noStrike" dirty="0">
                          <a:effectLst/>
                        </a:rPr>
                        <a:t>Recaudo Centralizado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5</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Vigente</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100" u="none" strike="noStrike" dirty="0">
                          <a:effectLst/>
                        </a:rPr>
                        <a:t> $        71,707,215.00 </a:t>
                      </a:r>
                      <a:endParaRPr lang="es-CO" sz="11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4158259725"/>
                  </a:ext>
                </a:extLst>
              </a:tr>
              <a:tr h="423124">
                <a:tc>
                  <a:txBody>
                    <a:bodyPr/>
                    <a:lstStyle/>
                    <a:p>
                      <a:pPr algn="l" rtl="0" fontAlgn="ctr"/>
                      <a:r>
                        <a:rPr lang="es-CO" sz="1200" u="none" strike="noStrike" dirty="0">
                          <a:effectLst/>
                        </a:rPr>
                        <a:t>Visitas Sociedades</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25</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Proyectado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CO" sz="1100" u="none" strike="noStrike" dirty="0">
                          <a:effectLst/>
                        </a:rPr>
                        <a:t> </a:t>
                      </a:r>
                      <a:r>
                        <a:rPr lang="es-CO" sz="1100" dirty="0"/>
                        <a:t>$      524,784,175.00</a:t>
                      </a:r>
                    </a:p>
                  </a:txBody>
                  <a:tcPr marL="7144" marR="7144" marT="7144" marB="0" anchor="ctr"/>
                </a:tc>
                <a:extLst>
                  <a:ext uri="{0D108BD9-81ED-4DB2-BD59-A6C34878D82A}">
                    <a16:rowId xmlns:a16="http://schemas.microsoft.com/office/drawing/2014/main" val="1586462482"/>
                  </a:ext>
                </a:extLst>
              </a:tr>
              <a:tr h="190024">
                <a:tc>
                  <a:txBody>
                    <a:bodyPr/>
                    <a:lstStyle/>
                    <a:p>
                      <a:pPr algn="l" rtl="0" fontAlgn="ctr"/>
                      <a:r>
                        <a:rPr lang="es-CO" sz="1200" u="none" strike="noStrike" dirty="0">
                          <a:effectLst/>
                        </a:rPr>
                        <a:t>Entregas Regionales</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17</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Proyectado</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r" rtl="0" fontAlgn="ctr"/>
                      <a:r>
                        <a:rPr lang="es-CO" sz="1100" u="none" strike="noStrike" dirty="0">
                          <a:effectLst/>
                        </a:rPr>
                        <a:t> $     324,141,924.00 </a:t>
                      </a:r>
                      <a:endParaRPr lang="es-CO" sz="11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2791025802"/>
                  </a:ext>
                </a:extLst>
              </a:tr>
              <a:tr h="190024">
                <a:tc>
                  <a:txBody>
                    <a:bodyPr/>
                    <a:lstStyle/>
                    <a:p>
                      <a:pPr algn="l" rtl="0" fontAlgn="ctr"/>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b="1" u="none" strike="noStrike" dirty="0">
                          <a:effectLst/>
                        </a:rPr>
                        <a:t>68</a:t>
                      </a:r>
                      <a:endParaRPr lang="es-CO" sz="12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200" u="none" strike="noStrike" dirty="0">
                          <a:effectLst/>
                        </a:rPr>
                        <a:t> </a:t>
                      </a:r>
                      <a:endParaRPr lang="es-CO" sz="1200" b="0" i="0" u="none" strike="noStrike" dirty="0">
                        <a:solidFill>
                          <a:srgbClr val="000000"/>
                        </a:solidFill>
                        <a:effectLst/>
                        <a:latin typeface="Calibri" panose="020F0502020204030204" pitchFamily="34" charset="0"/>
                      </a:endParaRPr>
                    </a:p>
                  </a:txBody>
                  <a:tcPr marL="7144" marR="7144" marT="7144" marB="0" anchor="ctr"/>
                </a:tc>
                <a:tc>
                  <a:txBody>
                    <a:bodyPr/>
                    <a:lstStyle/>
                    <a:p>
                      <a:pPr algn="ctr" rtl="0" fontAlgn="ctr"/>
                      <a:r>
                        <a:rPr lang="es-CO" sz="1100" u="none" strike="noStrike" dirty="0">
                          <a:effectLst/>
                        </a:rPr>
                        <a:t> </a:t>
                      </a:r>
                      <a:endParaRPr lang="es-CO" sz="1100" b="0"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3943224227"/>
                  </a:ext>
                </a:extLst>
              </a:tr>
            </a:tbl>
          </a:graphicData>
        </a:graphic>
      </p:graphicFrame>
    </p:spTree>
    <p:extLst>
      <p:ext uri="{BB962C8B-B14F-4D97-AF65-F5344CB8AC3E}">
        <p14:creationId xmlns:p14="http://schemas.microsoft.com/office/powerpoint/2010/main" val="2764672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10763"/>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595702"/>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271" y="17857"/>
            <a:ext cx="1800886" cy="782763"/>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216" y="0"/>
            <a:ext cx="5116737" cy="879146"/>
          </a:xfrm>
          <a:prstGeom prst="rect">
            <a:avLst/>
          </a:prstGeom>
        </p:spPr>
      </p:pic>
      <p:sp>
        <p:nvSpPr>
          <p:cNvPr id="19" name="Rectángulo 18">
            <a:extLst>
              <a:ext uri="{FF2B5EF4-FFF2-40B4-BE49-F238E27FC236}">
                <a16:creationId xmlns:a16="http://schemas.microsoft.com/office/drawing/2014/main" id="{94A0CE8D-BABD-4CD3-92D0-8DFC037181D2}"/>
              </a:ext>
            </a:extLst>
          </p:cNvPr>
          <p:cNvSpPr/>
          <p:nvPr/>
        </p:nvSpPr>
        <p:spPr>
          <a:xfrm>
            <a:off x="1476143" y="1182344"/>
            <a:ext cx="7248371" cy="369332"/>
          </a:xfrm>
          <a:prstGeom prst="rect">
            <a:avLst/>
          </a:prstGeom>
        </p:spPr>
        <p:txBody>
          <a:bodyPr wrap="square">
            <a:spAutoFit/>
          </a:bodyPr>
          <a:lstStyle/>
          <a:p>
            <a:r>
              <a:rPr lang="es-ES" b="1" dirty="0">
                <a:solidFill>
                  <a:srgbClr val="000A8B"/>
                </a:solidFill>
                <a:latin typeface="Arial Narrow" panose="020B0606020202030204" pitchFamily="34" charset="0"/>
              </a:rPr>
              <a:t>PLANES DE CHOQUE PROYECTADOS</a:t>
            </a:r>
          </a:p>
        </p:txBody>
      </p:sp>
      <p:pic>
        <p:nvPicPr>
          <p:cNvPr id="6" name="Imagen 5">
            <a:extLst>
              <a:ext uri="{FF2B5EF4-FFF2-40B4-BE49-F238E27FC236}">
                <a16:creationId xmlns:a16="http://schemas.microsoft.com/office/drawing/2014/main" id="{EEF6BE56-2191-4487-A93A-C5CAC78C2F72}"/>
              </a:ext>
            </a:extLst>
          </p:cNvPr>
          <p:cNvPicPr>
            <a:picLocks noChangeAspect="1"/>
          </p:cNvPicPr>
          <p:nvPr/>
        </p:nvPicPr>
        <p:blipFill rotWithShape="1">
          <a:blip r:embed="rId4"/>
          <a:srcRect l="54721" t="54953" r="4613" b="4825"/>
          <a:stretch/>
        </p:blipFill>
        <p:spPr>
          <a:xfrm>
            <a:off x="619104" y="4357380"/>
            <a:ext cx="395522" cy="391199"/>
          </a:xfrm>
          <a:prstGeom prst="rect">
            <a:avLst/>
          </a:prstGeom>
        </p:spPr>
      </p:pic>
      <p:pic>
        <p:nvPicPr>
          <p:cNvPr id="7" name="Imagen 6">
            <a:extLst>
              <a:ext uri="{FF2B5EF4-FFF2-40B4-BE49-F238E27FC236}">
                <a16:creationId xmlns:a16="http://schemas.microsoft.com/office/drawing/2014/main" id="{D2B1DCBB-5E02-4BC7-A007-A3C60D1CE215}"/>
              </a:ext>
            </a:extLst>
          </p:cNvPr>
          <p:cNvPicPr>
            <a:picLocks noChangeAspect="1"/>
          </p:cNvPicPr>
          <p:nvPr/>
        </p:nvPicPr>
        <p:blipFill rotWithShape="1">
          <a:blip r:embed="rId4"/>
          <a:srcRect l="4930" t="5201" r="54848" b="54800"/>
          <a:stretch/>
        </p:blipFill>
        <p:spPr>
          <a:xfrm>
            <a:off x="619103" y="4826988"/>
            <a:ext cx="395523" cy="393338"/>
          </a:xfrm>
          <a:prstGeom prst="rect">
            <a:avLst/>
          </a:prstGeom>
        </p:spPr>
      </p:pic>
      <p:pic>
        <p:nvPicPr>
          <p:cNvPr id="7172" name="Picture 4" descr="Resultado de imagen de VECTOR SOCIEDADES">
            <a:extLst>
              <a:ext uri="{FF2B5EF4-FFF2-40B4-BE49-F238E27FC236}">
                <a16:creationId xmlns:a16="http://schemas.microsoft.com/office/drawing/2014/main" id="{6D2F0AA3-CA58-4DD4-A3FE-A8F539A182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258" y="5330812"/>
            <a:ext cx="395522" cy="395522"/>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a:extLst>
              <a:ext uri="{FF2B5EF4-FFF2-40B4-BE49-F238E27FC236}">
                <a16:creationId xmlns:a16="http://schemas.microsoft.com/office/drawing/2014/main" id="{60DB710F-BFAF-4C28-8F0F-1ACE94222373}"/>
              </a:ext>
            </a:extLst>
          </p:cNvPr>
          <p:cNvSpPr/>
          <p:nvPr/>
        </p:nvSpPr>
        <p:spPr>
          <a:xfrm>
            <a:off x="1057714" y="4414479"/>
            <a:ext cx="1460593" cy="300082"/>
          </a:xfrm>
          <a:prstGeom prst="rect">
            <a:avLst/>
          </a:prstGeom>
        </p:spPr>
        <p:txBody>
          <a:bodyPr wrap="none">
            <a:spAutoFit/>
          </a:bodyPr>
          <a:lstStyle/>
          <a:p>
            <a:r>
              <a:rPr lang="es-ES" sz="1350" b="1" dirty="0">
                <a:solidFill>
                  <a:srgbClr val="FF0000"/>
                </a:solidFill>
                <a:effectLst>
                  <a:outerShdw blurRad="38100" dist="38100" dir="2700000" algn="tl">
                    <a:srgbClr val="000000">
                      <a:alpha val="43137"/>
                    </a:srgbClr>
                  </a:outerShdw>
                </a:effectLst>
              </a:rPr>
              <a:t>2</a:t>
            </a:r>
            <a:r>
              <a:rPr lang="es-CO" sz="1350" b="1" dirty="0">
                <a:solidFill>
                  <a:srgbClr val="FF0000"/>
                </a:solidFill>
                <a:effectLst>
                  <a:outerShdw blurRad="38100" dist="38100" dir="2700000" algn="tl">
                    <a:srgbClr val="000000">
                      <a:alpha val="43137"/>
                    </a:srgbClr>
                  </a:outerShdw>
                </a:effectLst>
              </a:rPr>
              <a:t>274 </a:t>
            </a:r>
            <a:r>
              <a:rPr lang="es-CO" sz="1350" b="1" dirty="0">
                <a:solidFill>
                  <a:schemeClr val="tx2">
                    <a:lumMod val="75000"/>
                  </a:schemeClr>
                </a:solidFill>
                <a:effectLst>
                  <a:outerShdw blurRad="38100" dist="38100" dir="2700000" algn="tl">
                    <a:srgbClr val="000000">
                      <a:alpha val="43137"/>
                    </a:srgbClr>
                  </a:outerShdw>
                </a:effectLst>
              </a:rPr>
              <a:t>INMUEBLES </a:t>
            </a:r>
            <a:endParaRPr lang="es-CO" sz="1350" dirty="0"/>
          </a:p>
        </p:txBody>
      </p:sp>
      <p:sp>
        <p:nvSpPr>
          <p:cNvPr id="17" name="Rectángulo 16">
            <a:extLst>
              <a:ext uri="{FF2B5EF4-FFF2-40B4-BE49-F238E27FC236}">
                <a16:creationId xmlns:a16="http://schemas.microsoft.com/office/drawing/2014/main" id="{EA83E5EC-AED6-4703-A01F-17FC363DBFD4}"/>
              </a:ext>
            </a:extLst>
          </p:cNvPr>
          <p:cNvSpPr/>
          <p:nvPr/>
        </p:nvSpPr>
        <p:spPr>
          <a:xfrm>
            <a:off x="1055644" y="4885158"/>
            <a:ext cx="1846583" cy="715581"/>
          </a:xfrm>
          <a:prstGeom prst="rect">
            <a:avLst/>
          </a:prstGeom>
        </p:spPr>
        <p:txBody>
          <a:bodyPr wrap="square">
            <a:spAutoFit/>
          </a:bodyPr>
          <a:lstStyle/>
          <a:p>
            <a:r>
              <a:rPr lang="es-ES" sz="1350" b="1" dirty="0">
                <a:solidFill>
                  <a:srgbClr val="FF0000"/>
                </a:solidFill>
                <a:effectLst>
                  <a:outerShdw blurRad="38100" dist="38100" dir="2700000" algn="tl">
                    <a:srgbClr val="000000">
                      <a:alpha val="43137"/>
                    </a:srgbClr>
                  </a:outerShdw>
                </a:effectLst>
              </a:rPr>
              <a:t>629</a:t>
            </a:r>
            <a:r>
              <a:rPr lang="es-CO" sz="1350" b="1" dirty="0">
                <a:solidFill>
                  <a:srgbClr val="FF0000"/>
                </a:solidFill>
                <a:effectLst>
                  <a:outerShdw blurRad="38100" dist="38100" dir="2700000" algn="tl">
                    <a:srgbClr val="000000">
                      <a:alpha val="43137"/>
                    </a:srgbClr>
                  </a:outerShdw>
                </a:effectLst>
              </a:rPr>
              <a:t> </a:t>
            </a:r>
            <a:r>
              <a:rPr lang="es-CO" sz="1350" b="1" dirty="0">
                <a:solidFill>
                  <a:schemeClr val="tx2">
                    <a:lumMod val="75000"/>
                  </a:schemeClr>
                </a:solidFill>
                <a:effectLst>
                  <a:outerShdw blurRad="38100" dist="38100" dir="2700000" algn="tl">
                    <a:srgbClr val="000000">
                      <a:alpha val="43137"/>
                    </a:srgbClr>
                  </a:outerShdw>
                </a:effectLst>
              </a:rPr>
              <a:t>ESTABLECIMIENTOS DE COMERCIO </a:t>
            </a:r>
            <a:endParaRPr lang="es-CO" sz="1350" dirty="0"/>
          </a:p>
        </p:txBody>
      </p:sp>
      <p:sp>
        <p:nvSpPr>
          <p:cNvPr id="18" name="Rectángulo 17">
            <a:extLst>
              <a:ext uri="{FF2B5EF4-FFF2-40B4-BE49-F238E27FC236}">
                <a16:creationId xmlns:a16="http://schemas.microsoft.com/office/drawing/2014/main" id="{51FB1CB9-51A6-460B-9EFC-2653FC7388DF}"/>
              </a:ext>
            </a:extLst>
          </p:cNvPr>
          <p:cNvSpPr/>
          <p:nvPr/>
        </p:nvSpPr>
        <p:spPr>
          <a:xfrm>
            <a:off x="1085799" y="5392515"/>
            <a:ext cx="1430905" cy="300082"/>
          </a:xfrm>
          <a:prstGeom prst="rect">
            <a:avLst/>
          </a:prstGeom>
        </p:spPr>
        <p:txBody>
          <a:bodyPr wrap="none">
            <a:spAutoFit/>
          </a:bodyPr>
          <a:lstStyle/>
          <a:p>
            <a:r>
              <a:rPr lang="es-ES" sz="1350" b="1" dirty="0">
                <a:solidFill>
                  <a:srgbClr val="FF0000"/>
                </a:solidFill>
                <a:effectLst>
                  <a:outerShdw blurRad="38100" dist="38100" dir="2700000" algn="tl">
                    <a:srgbClr val="000000">
                      <a:alpha val="43137"/>
                    </a:srgbClr>
                  </a:outerShdw>
                </a:effectLst>
              </a:rPr>
              <a:t>661</a:t>
            </a:r>
            <a:r>
              <a:rPr lang="es-CO" sz="1350" b="1" dirty="0">
                <a:solidFill>
                  <a:srgbClr val="FF0000"/>
                </a:solidFill>
                <a:effectLst>
                  <a:outerShdw blurRad="38100" dist="38100" dir="2700000" algn="tl">
                    <a:srgbClr val="000000">
                      <a:alpha val="43137"/>
                    </a:srgbClr>
                  </a:outerShdw>
                </a:effectLst>
              </a:rPr>
              <a:t> </a:t>
            </a:r>
            <a:r>
              <a:rPr lang="es-CO" sz="1350" b="1" dirty="0">
                <a:solidFill>
                  <a:schemeClr val="tx2">
                    <a:lumMod val="75000"/>
                  </a:schemeClr>
                </a:solidFill>
                <a:effectLst>
                  <a:outerShdw blurRad="38100" dist="38100" dir="2700000" algn="tl">
                    <a:srgbClr val="000000">
                      <a:alpha val="43137"/>
                    </a:srgbClr>
                  </a:outerShdw>
                </a:effectLst>
              </a:rPr>
              <a:t>SOCIEDADES </a:t>
            </a:r>
            <a:endParaRPr lang="es-CO" sz="1350" dirty="0"/>
          </a:p>
        </p:txBody>
      </p:sp>
      <p:graphicFrame>
        <p:nvGraphicFramePr>
          <p:cNvPr id="13" name="Diagrama 12">
            <a:extLst>
              <a:ext uri="{FF2B5EF4-FFF2-40B4-BE49-F238E27FC236}">
                <a16:creationId xmlns:a16="http://schemas.microsoft.com/office/drawing/2014/main" id="{0F00226F-106B-48A5-B37F-FD1890DBE551}"/>
              </a:ext>
            </a:extLst>
          </p:cNvPr>
          <p:cNvGraphicFramePr/>
          <p:nvPr/>
        </p:nvGraphicFramePr>
        <p:xfrm>
          <a:off x="1014626" y="1892861"/>
          <a:ext cx="7709888" cy="294574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1" name="Imagen 20">
            <a:extLst>
              <a:ext uri="{FF2B5EF4-FFF2-40B4-BE49-F238E27FC236}">
                <a16:creationId xmlns:a16="http://schemas.microsoft.com/office/drawing/2014/main" id="{17DFD1E9-3DED-4CDB-A135-EDA6B9D074F6}"/>
              </a:ext>
            </a:extLst>
          </p:cNvPr>
          <p:cNvPicPr>
            <a:picLocks noChangeAspect="1"/>
          </p:cNvPicPr>
          <p:nvPr/>
        </p:nvPicPr>
        <p:blipFill rotWithShape="1">
          <a:blip r:embed="rId4"/>
          <a:srcRect l="54721" t="54953" r="4613" b="4825"/>
          <a:stretch/>
        </p:blipFill>
        <p:spPr>
          <a:xfrm>
            <a:off x="6792778" y="5053531"/>
            <a:ext cx="395522" cy="391199"/>
          </a:xfrm>
          <a:prstGeom prst="rect">
            <a:avLst/>
          </a:prstGeom>
        </p:spPr>
      </p:pic>
      <p:pic>
        <p:nvPicPr>
          <p:cNvPr id="22" name="Imagen 21">
            <a:extLst>
              <a:ext uri="{FF2B5EF4-FFF2-40B4-BE49-F238E27FC236}">
                <a16:creationId xmlns:a16="http://schemas.microsoft.com/office/drawing/2014/main" id="{1C3DEB5D-3234-4D2A-9033-881BBB1266FF}"/>
              </a:ext>
            </a:extLst>
          </p:cNvPr>
          <p:cNvPicPr>
            <a:picLocks noChangeAspect="1"/>
          </p:cNvPicPr>
          <p:nvPr/>
        </p:nvPicPr>
        <p:blipFill rotWithShape="1">
          <a:blip r:embed="rId4"/>
          <a:srcRect l="4930" t="5201" r="54848" b="54800"/>
          <a:stretch/>
        </p:blipFill>
        <p:spPr>
          <a:xfrm>
            <a:off x="6792778" y="4525975"/>
            <a:ext cx="395523" cy="393338"/>
          </a:xfrm>
          <a:prstGeom prst="rect">
            <a:avLst/>
          </a:prstGeom>
        </p:spPr>
      </p:pic>
      <p:sp>
        <p:nvSpPr>
          <p:cNvPr id="23" name="Rectángulo 22">
            <a:extLst>
              <a:ext uri="{FF2B5EF4-FFF2-40B4-BE49-F238E27FC236}">
                <a16:creationId xmlns:a16="http://schemas.microsoft.com/office/drawing/2014/main" id="{2042340D-16C8-4D70-8AAA-1F96A221EFD6}"/>
              </a:ext>
            </a:extLst>
          </p:cNvPr>
          <p:cNvSpPr/>
          <p:nvPr/>
        </p:nvSpPr>
        <p:spPr>
          <a:xfrm>
            <a:off x="7188300" y="4580522"/>
            <a:ext cx="1300292" cy="300082"/>
          </a:xfrm>
          <a:prstGeom prst="rect">
            <a:avLst/>
          </a:prstGeom>
        </p:spPr>
        <p:txBody>
          <a:bodyPr wrap="none">
            <a:spAutoFit/>
          </a:bodyPr>
          <a:lstStyle/>
          <a:p>
            <a:r>
              <a:rPr lang="es-ES" sz="1350" b="1" dirty="0">
                <a:solidFill>
                  <a:srgbClr val="FF0000"/>
                </a:solidFill>
                <a:effectLst>
                  <a:outerShdw blurRad="38100" dist="38100" dir="2700000" algn="tl">
                    <a:srgbClr val="000000">
                      <a:alpha val="43137"/>
                    </a:srgbClr>
                  </a:outerShdw>
                </a:effectLst>
              </a:rPr>
              <a:t>2</a:t>
            </a:r>
            <a:r>
              <a:rPr lang="es-CO" sz="1350" b="1" dirty="0">
                <a:solidFill>
                  <a:srgbClr val="FF0000"/>
                </a:solidFill>
                <a:effectLst>
                  <a:outerShdw blurRad="38100" dist="38100" dir="2700000" algn="tl">
                    <a:srgbClr val="000000">
                      <a:alpha val="43137"/>
                    </a:srgbClr>
                  </a:outerShdw>
                </a:effectLst>
              </a:rPr>
              <a:t>542 </a:t>
            </a:r>
            <a:r>
              <a:rPr lang="es-CO" sz="1350" b="1" dirty="0">
                <a:solidFill>
                  <a:schemeClr val="tx2">
                    <a:lumMod val="75000"/>
                  </a:schemeClr>
                </a:solidFill>
                <a:effectLst>
                  <a:outerShdw blurRad="38100" dist="38100" dir="2700000" algn="tl">
                    <a:srgbClr val="000000">
                      <a:alpha val="43137"/>
                    </a:srgbClr>
                  </a:outerShdw>
                </a:effectLst>
              </a:rPr>
              <a:t>URBANOS</a:t>
            </a:r>
            <a:endParaRPr lang="es-CO" sz="1350" dirty="0"/>
          </a:p>
        </p:txBody>
      </p:sp>
      <p:sp>
        <p:nvSpPr>
          <p:cNvPr id="24" name="Rectángulo 23">
            <a:extLst>
              <a:ext uri="{FF2B5EF4-FFF2-40B4-BE49-F238E27FC236}">
                <a16:creationId xmlns:a16="http://schemas.microsoft.com/office/drawing/2014/main" id="{030A28A3-8D2B-4375-89FA-525059B3773F}"/>
              </a:ext>
            </a:extLst>
          </p:cNvPr>
          <p:cNvSpPr/>
          <p:nvPr/>
        </p:nvSpPr>
        <p:spPr>
          <a:xfrm>
            <a:off x="7188300" y="5060894"/>
            <a:ext cx="2363418" cy="300082"/>
          </a:xfrm>
          <a:prstGeom prst="rect">
            <a:avLst/>
          </a:prstGeom>
        </p:spPr>
        <p:txBody>
          <a:bodyPr wrap="square">
            <a:spAutoFit/>
          </a:bodyPr>
          <a:lstStyle/>
          <a:p>
            <a:r>
              <a:rPr lang="es-ES" sz="1350" b="1" dirty="0">
                <a:solidFill>
                  <a:srgbClr val="FF0000"/>
                </a:solidFill>
                <a:effectLst>
                  <a:outerShdw blurRad="38100" dist="38100" dir="2700000" algn="tl">
                    <a:srgbClr val="000000">
                      <a:alpha val="43137"/>
                    </a:srgbClr>
                  </a:outerShdw>
                </a:effectLst>
              </a:rPr>
              <a:t>1093</a:t>
            </a:r>
            <a:r>
              <a:rPr lang="es-CO" sz="1350" b="1" dirty="0">
                <a:solidFill>
                  <a:srgbClr val="FF0000"/>
                </a:solidFill>
                <a:effectLst>
                  <a:outerShdw blurRad="38100" dist="38100" dir="2700000" algn="tl">
                    <a:srgbClr val="000000">
                      <a:alpha val="43137"/>
                    </a:srgbClr>
                  </a:outerShdw>
                </a:effectLst>
              </a:rPr>
              <a:t> </a:t>
            </a:r>
            <a:r>
              <a:rPr lang="es-CO" sz="1350" b="1" dirty="0">
                <a:solidFill>
                  <a:schemeClr val="tx2">
                    <a:lumMod val="75000"/>
                  </a:schemeClr>
                </a:solidFill>
                <a:effectLst>
                  <a:outerShdw blurRad="38100" dist="38100" dir="2700000" algn="tl">
                    <a:srgbClr val="000000">
                      <a:alpha val="43137"/>
                    </a:srgbClr>
                  </a:outerShdw>
                </a:effectLst>
              </a:rPr>
              <a:t>RURALES</a:t>
            </a:r>
            <a:endParaRPr lang="es-CO" sz="1350" dirty="0"/>
          </a:p>
        </p:txBody>
      </p:sp>
      <p:sp>
        <p:nvSpPr>
          <p:cNvPr id="20" name="Rectángulo 19">
            <a:extLst>
              <a:ext uri="{FF2B5EF4-FFF2-40B4-BE49-F238E27FC236}">
                <a16:creationId xmlns:a16="http://schemas.microsoft.com/office/drawing/2014/main" id="{DE19D138-C7FA-4BA8-8E28-B39ADFA0D475}"/>
              </a:ext>
            </a:extLst>
          </p:cNvPr>
          <p:cNvSpPr/>
          <p:nvPr/>
        </p:nvSpPr>
        <p:spPr>
          <a:xfrm>
            <a:off x="816865" y="2299768"/>
            <a:ext cx="2764907" cy="346249"/>
          </a:xfrm>
          <a:prstGeom prst="rect">
            <a:avLst/>
          </a:prstGeom>
        </p:spPr>
        <p:txBody>
          <a:bodyPr wrap="square">
            <a:spAutoFit/>
          </a:bodyPr>
          <a:lstStyle/>
          <a:p>
            <a:pPr algn="ctr"/>
            <a:r>
              <a:rPr lang="es-CO" sz="825" b="1" dirty="0">
                <a:solidFill>
                  <a:schemeClr val="tx2">
                    <a:lumMod val="75000"/>
                  </a:schemeClr>
                </a:solidFill>
                <a:effectLst>
                  <a:outerShdw blurRad="38100" dist="38100" dir="2700000" algn="tl">
                    <a:srgbClr val="000000">
                      <a:alpha val="43137"/>
                    </a:srgbClr>
                  </a:outerShdw>
                </a:effectLst>
              </a:rPr>
              <a:t>AÑO </a:t>
            </a:r>
            <a:r>
              <a:rPr lang="es-ES" sz="825" b="1" dirty="0">
                <a:solidFill>
                  <a:srgbClr val="FF0000"/>
                </a:solidFill>
                <a:effectLst>
                  <a:outerShdw blurRad="38100" dist="38100" dir="2700000" algn="tl">
                    <a:srgbClr val="000000">
                      <a:alpha val="43137"/>
                    </a:srgbClr>
                  </a:outerShdw>
                </a:effectLst>
              </a:rPr>
              <a:t>2</a:t>
            </a:r>
            <a:r>
              <a:rPr lang="es-CO" sz="825" b="1" dirty="0">
                <a:solidFill>
                  <a:srgbClr val="FF0000"/>
                </a:solidFill>
                <a:effectLst>
                  <a:outerShdw blurRad="38100" dist="38100" dir="2700000" algn="tl">
                    <a:srgbClr val="000000">
                      <a:alpha val="43137"/>
                    </a:srgbClr>
                  </a:outerShdw>
                </a:effectLst>
              </a:rPr>
              <a:t>020 </a:t>
            </a:r>
            <a:r>
              <a:rPr lang="es-CO" sz="825" b="1" dirty="0">
                <a:solidFill>
                  <a:schemeClr val="tx2">
                    <a:lumMod val="75000"/>
                  </a:schemeClr>
                </a:solidFill>
                <a:effectLst>
                  <a:outerShdw blurRad="38100" dist="38100" dir="2700000" algn="tl">
                    <a:srgbClr val="000000">
                      <a:alpha val="43137"/>
                    </a:srgbClr>
                  </a:outerShdw>
                </a:effectLst>
              </a:rPr>
              <a:t>DURACION DEL CONTRATO </a:t>
            </a:r>
            <a:r>
              <a:rPr lang="es-CO" sz="825" b="1" dirty="0">
                <a:solidFill>
                  <a:srgbClr val="FF0000"/>
                </a:solidFill>
                <a:effectLst>
                  <a:outerShdw blurRad="38100" dist="38100" dir="2700000" algn="tl">
                    <a:srgbClr val="000000">
                      <a:alpha val="43137"/>
                    </a:srgbClr>
                  </a:outerShdw>
                </a:effectLst>
              </a:rPr>
              <a:t>5</a:t>
            </a:r>
            <a:r>
              <a:rPr lang="es-CO" sz="825" b="1" dirty="0">
                <a:solidFill>
                  <a:schemeClr val="tx2">
                    <a:lumMod val="75000"/>
                  </a:schemeClr>
                </a:solidFill>
                <a:effectLst>
                  <a:outerShdw blurRad="38100" dist="38100" dir="2700000" algn="tl">
                    <a:srgbClr val="000000">
                      <a:alpha val="43137"/>
                    </a:srgbClr>
                  </a:outerShdw>
                </a:effectLst>
              </a:rPr>
              <a:t> MESES </a:t>
            </a:r>
          </a:p>
          <a:p>
            <a:pPr algn="ctr"/>
            <a:r>
              <a:rPr lang="es-CO" sz="825" b="1" dirty="0">
                <a:solidFill>
                  <a:srgbClr val="FF0000"/>
                </a:solidFill>
                <a:effectLst>
                  <a:outerShdw blurRad="38100" dist="38100" dir="2700000" algn="tl">
                    <a:srgbClr val="000000">
                      <a:alpha val="43137"/>
                    </a:srgbClr>
                  </a:outerShdw>
                </a:effectLst>
              </a:rPr>
              <a:t>01/AGOSTO/2020 AL 31/DICIEMBRE/2020 </a:t>
            </a:r>
            <a:r>
              <a:rPr lang="es-CO" sz="825" b="1" dirty="0">
                <a:solidFill>
                  <a:schemeClr val="tx2">
                    <a:lumMod val="75000"/>
                  </a:schemeClr>
                </a:solidFill>
                <a:effectLst>
                  <a:outerShdw blurRad="38100" dist="38100" dir="2700000" algn="tl">
                    <a:srgbClr val="000000">
                      <a:alpha val="43137"/>
                    </a:srgbClr>
                  </a:outerShdw>
                </a:effectLst>
              </a:rPr>
              <a:t> </a:t>
            </a:r>
            <a:endParaRPr lang="es-CO" sz="825" dirty="0"/>
          </a:p>
        </p:txBody>
      </p:sp>
      <p:sp>
        <p:nvSpPr>
          <p:cNvPr id="25" name="Rectángulo 24">
            <a:extLst>
              <a:ext uri="{FF2B5EF4-FFF2-40B4-BE49-F238E27FC236}">
                <a16:creationId xmlns:a16="http://schemas.microsoft.com/office/drawing/2014/main" id="{E096EA19-D6F0-4A0B-A736-FFC09F6A9E66}"/>
              </a:ext>
            </a:extLst>
          </p:cNvPr>
          <p:cNvSpPr/>
          <p:nvPr/>
        </p:nvSpPr>
        <p:spPr>
          <a:xfrm>
            <a:off x="1570340" y="2639981"/>
            <a:ext cx="1257954" cy="17156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350" dirty="0"/>
              <a:t>5</a:t>
            </a:r>
          </a:p>
        </p:txBody>
      </p:sp>
      <p:sp>
        <p:nvSpPr>
          <p:cNvPr id="26" name="Rectángulo 25">
            <a:extLst>
              <a:ext uri="{FF2B5EF4-FFF2-40B4-BE49-F238E27FC236}">
                <a16:creationId xmlns:a16="http://schemas.microsoft.com/office/drawing/2014/main" id="{FD926375-B7FA-4BB3-97D4-8AFE16205A2D}"/>
              </a:ext>
            </a:extLst>
          </p:cNvPr>
          <p:cNvSpPr/>
          <p:nvPr/>
        </p:nvSpPr>
        <p:spPr>
          <a:xfrm>
            <a:off x="847019" y="2897393"/>
            <a:ext cx="2770134" cy="507831"/>
          </a:xfrm>
          <a:prstGeom prst="rect">
            <a:avLst/>
          </a:prstGeom>
        </p:spPr>
        <p:txBody>
          <a:bodyPr wrap="square">
            <a:spAutoFit/>
          </a:bodyPr>
          <a:lstStyle/>
          <a:p>
            <a:pPr algn="ctr"/>
            <a:r>
              <a:rPr lang="es-CO" sz="900" b="1" dirty="0">
                <a:solidFill>
                  <a:schemeClr val="tx2">
                    <a:lumMod val="75000"/>
                  </a:schemeClr>
                </a:solidFill>
                <a:effectLst>
                  <a:outerShdw blurRad="38100" dist="38100" dir="2700000" algn="tl">
                    <a:srgbClr val="000000">
                      <a:alpha val="43137"/>
                    </a:srgbClr>
                  </a:outerShdw>
                </a:effectLst>
              </a:rPr>
              <a:t>AÑO </a:t>
            </a:r>
            <a:r>
              <a:rPr lang="es-ES" sz="900" b="1" dirty="0">
                <a:solidFill>
                  <a:srgbClr val="FF0000"/>
                </a:solidFill>
                <a:effectLst>
                  <a:outerShdw blurRad="38100" dist="38100" dir="2700000" algn="tl">
                    <a:srgbClr val="000000">
                      <a:alpha val="43137"/>
                    </a:srgbClr>
                  </a:outerShdw>
                </a:effectLst>
              </a:rPr>
              <a:t>2</a:t>
            </a:r>
            <a:r>
              <a:rPr lang="es-CO" sz="900" b="1" dirty="0">
                <a:solidFill>
                  <a:srgbClr val="FF0000"/>
                </a:solidFill>
                <a:effectLst>
                  <a:outerShdw blurRad="38100" dist="38100" dir="2700000" algn="tl">
                    <a:srgbClr val="000000">
                      <a:alpha val="43137"/>
                    </a:srgbClr>
                  </a:outerShdw>
                </a:effectLst>
              </a:rPr>
              <a:t>021 </a:t>
            </a:r>
            <a:r>
              <a:rPr lang="es-CO" sz="900" b="1" dirty="0">
                <a:solidFill>
                  <a:schemeClr val="tx2">
                    <a:lumMod val="75000"/>
                  </a:schemeClr>
                </a:solidFill>
                <a:effectLst>
                  <a:outerShdw blurRad="38100" dist="38100" dir="2700000" algn="tl">
                    <a:srgbClr val="000000">
                      <a:alpha val="43137"/>
                    </a:srgbClr>
                  </a:outerShdw>
                </a:effectLst>
              </a:rPr>
              <a:t>DURACION DEL CONTRATO </a:t>
            </a:r>
            <a:r>
              <a:rPr lang="es-CO" sz="900" b="1" dirty="0">
                <a:solidFill>
                  <a:srgbClr val="FF0000"/>
                </a:solidFill>
                <a:effectLst>
                  <a:outerShdw blurRad="38100" dist="38100" dir="2700000" algn="tl">
                    <a:srgbClr val="000000">
                      <a:alpha val="43137"/>
                    </a:srgbClr>
                  </a:outerShdw>
                </a:effectLst>
              </a:rPr>
              <a:t>7</a:t>
            </a:r>
            <a:r>
              <a:rPr lang="es-CO" sz="900" b="1" dirty="0">
                <a:solidFill>
                  <a:schemeClr val="tx2">
                    <a:lumMod val="75000"/>
                  </a:schemeClr>
                </a:solidFill>
                <a:effectLst>
                  <a:outerShdw blurRad="38100" dist="38100" dir="2700000" algn="tl">
                    <a:srgbClr val="000000">
                      <a:alpha val="43137"/>
                    </a:srgbClr>
                  </a:outerShdw>
                </a:effectLst>
              </a:rPr>
              <a:t> MESES </a:t>
            </a:r>
          </a:p>
          <a:p>
            <a:pPr algn="ctr"/>
            <a:r>
              <a:rPr lang="es-CO" sz="900" b="1" dirty="0">
                <a:solidFill>
                  <a:srgbClr val="FF0000"/>
                </a:solidFill>
                <a:effectLst>
                  <a:outerShdw blurRad="38100" dist="38100" dir="2700000" algn="tl">
                    <a:srgbClr val="000000">
                      <a:alpha val="43137"/>
                    </a:srgbClr>
                  </a:outerShdw>
                </a:effectLst>
              </a:rPr>
              <a:t>01/ENERO/2021 AL 31/JULIO/2021</a:t>
            </a:r>
            <a:r>
              <a:rPr lang="es-CO" sz="900" b="1" dirty="0">
                <a:solidFill>
                  <a:schemeClr val="tx2">
                    <a:lumMod val="75000"/>
                  </a:schemeClr>
                </a:solidFill>
                <a:effectLst>
                  <a:outerShdw blurRad="38100" dist="38100" dir="2700000" algn="tl">
                    <a:srgbClr val="000000">
                      <a:alpha val="43137"/>
                    </a:srgbClr>
                  </a:outerShdw>
                </a:effectLst>
              </a:rPr>
              <a:t> </a:t>
            </a:r>
          </a:p>
          <a:p>
            <a:pPr algn="ctr"/>
            <a:r>
              <a:rPr lang="es-CO" sz="900" b="1" dirty="0">
                <a:solidFill>
                  <a:schemeClr val="tx2">
                    <a:lumMod val="75000"/>
                  </a:schemeClr>
                </a:solidFill>
                <a:effectLst>
                  <a:outerShdw blurRad="38100" dist="38100" dir="2700000" algn="tl">
                    <a:srgbClr val="000000">
                      <a:alpha val="43137"/>
                    </a:srgbClr>
                  </a:outerShdw>
                </a:effectLst>
              </a:rPr>
              <a:t>INCREMENTO DEL </a:t>
            </a:r>
            <a:r>
              <a:rPr lang="es-CO" sz="900" b="1" dirty="0">
                <a:solidFill>
                  <a:srgbClr val="FF0000"/>
                </a:solidFill>
                <a:effectLst>
                  <a:outerShdw blurRad="38100" dist="38100" dir="2700000" algn="tl">
                    <a:srgbClr val="000000">
                      <a:alpha val="43137"/>
                    </a:srgbClr>
                  </a:outerShdw>
                </a:effectLst>
              </a:rPr>
              <a:t>5% SALARIOS</a:t>
            </a:r>
            <a:endParaRPr lang="es-CO" sz="1050" b="1" dirty="0">
              <a:solidFill>
                <a:srgbClr val="FF0000"/>
              </a:solidFill>
              <a:effectLst>
                <a:outerShdw blurRad="38100" dist="38100" dir="2700000" algn="tl">
                  <a:srgbClr val="000000">
                    <a:alpha val="43137"/>
                  </a:srgbClr>
                </a:outerShdw>
              </a:effectLst>
            </a:endParaRPr>
          </a:p>
        </p:txBody>
      </p:sp>
      <p:sp>
        <p:nvSpPr>
          <p:cNvPr id="28" name="Rectángulo 27">
            <a:extLst>
              <a:ext uri="{FF2B5EF4-FFF2-40B4-BE49-F238E27FC236}">
                <a16:creationId xmlns:a16="http://schemas.microsoft.com/office/drawing/2014/main" id="{14505F77-8689-4924-A7ED-0E83B2B1EFBF}"/>
              </a:ext>
            </a:extLst>
          </p:cNvPr>
          <p:cNvSpPr/>
          <p:nvPr/>
        </p:nvSpPr>
        <p:spPr>
          <a:xfrm>
            <a:off x="1573703" y="3409822"/>
            <a:ext cx="1257954" cy="17156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350" dirty="0"/>
              <a:t>5</a:t>
            </a:r>
          </a:p>
        </p:txBody>
      </p:sp>
      <p:sp>
        <p:nvSpPr>
          <p:cNvPr id="29" name="Rectángulo 28">
            <a:extLst>
              <a:ext uri="{FF2B5EF4-FFF2-40B4-BE49-F238E27FC236}">
                <a16:creationId xmlns:a16="http://schemas.microsoft.com/office/drawing/2014/main" id="{6BF427BC-2272-4446-9936-B48BEA887955}"/>
              </a:ext>
            </a:extLst>
          </p:cNvPr>
          <p:cNvSpPr/>
          <p:nvPr/>
        </p:nvSpPr>
        <p:spPr>
          <a:xfrm>
            <a:off x="2654543" y="5242194"/>
            <a:ext cx="1461973" cy="377086"/>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dirty="0"/>
          </a:p>
        </p:txBody>
      </p:sp>
      <p:sp>
        <p:nvSpPr>
          <p:cNvPr id="3" name="Rectángulo 2">
            <a:extLst>
              <a:ext uri="{FF2B5EF4-FFF2-40B4-BE49-F238E27FC236}">
                <a16:creationId xmlns:a16="http://schemas.microsoft.com/office/drawing/2014/main" id="{88028EC5-0209-4982-9DB9-40FFC6F5463E}"/>
              </a:ext>
            </a:extLst>
          </p:cNvPr>
          <p:cNvSpPr/>
          <p:nvPr/>
        </p:nvSpPr>
        <p:spPr>
          <a:xfrm>
            <a:off x="1099529" y="5202871"/>
            <a:ext cx="4572000" cy="461665"/>
          </a:xfrm>
          <a:prstGeom prst="rect">
            <a:avLst/>
          </a:prstGeom>
        </p:spPr>
        <p:txBody>
          <a:bodyPr>
            <a:spAutoFit/>
          </a:bodyPr>
          <a:lstStyle/>
          <a:p>
            <a:pPr algn="ctr"/>
            <a:r>
              <a:rPr lang="es-ES" sz="1200" b="1" dirty="0">
                <a:solidFill>
                  <a:schemeClr val="tx2">
                    <a:lumMod val="75000"/>
                  </a:schemeClr>
                </a:solidFill>
                <a:effectLst>
                  <a:outerShdw blurRad="38100" dist="38100" dir="2700000" algn="tl">
                    <a:srgbClr val="000000">
                      <a:alpha val="43137"/>
                    </a:srgbClr>
                  </a:outerShdw>
                </a:effectLst>
              </a:rPr>
              <a:t>T</a:t>
            </a:r>
            <a:r>
              <a:rPr lang="es-CO" sz="1200" b="1" dirty="0">
                <a:solidFill>
                  <a:schemeClr val="tx2">
                    <a:lumMod val="75000"/>
                  </a:schemeClr>
                </a:solidFill>
                <a:effectLst>
                  <a:outerShdw blurRad="38100" dist="38100" dir="2700000" algn="tl">
                    <a:srgbClr val="000000">
                      <a:alpha val="43137"/>
                    </a:srgbClr>
                  </a:outerShdw>
                </a:effectLst>
              </a:rPr>
              <a:t>OTAL DEL PROYECTO: </a:t>
            </a:r>
          </a:p>
          <a:p>
            <a:pPr algn="ctr"/>
            <a:r>
              <a:rPr lang="es-CO" sz="1200" b="1" dirty="0"/>
              <a:t> $ 1,296,216,893 </a:t>
            </a:r>
            <a:endParaRPr lang="es-CO" sz="1350" b="1" dirty="0">
              <a:effectLst>
                <a:outerShdw blurRad="38100" dist="38100" dir="2700000" algn="tl">
                  <a:srgbClr val="000000">
                    <a:alpha val="43137"/>
                  </a:srgbClr>
                </a:outerShdw>
              </a:effectLst>
            </a:endParaRPr>
          </a:p>
        </p:txBody>
      </p:sp>
      <p:sp>
        <p:nvSpPr>
          <p:cNvPr id="30" name="Rectángulo 29">
            <a:extLst>
              <a:ext uri="{FF2B5EF4-FFF2-40B4-BE49-F238E27FC236}">
                <a16:creationId xmlns:a16="http://schemas.microsoft.com/office/drawing/2014/main" id="{777F962A-168F-40E0-8AF6-390A66921261}"/>
              </a:ext>
            </a:extLst>
          </p:cNvPr>
          <p:cNvSpPr/>
          <p:nvPr/>
        </p:nvSpPr>
        <p:spPr>
          <a:xfrm>
            <a:off x="6957181" y="2879235"/>
            <a:ext cx="1257954" cy="17156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350" dirty="0"/>
              <a:t>5</a:t>
            </a:r>
          </a:p>
        </p:txBody>
      </p:sp>
      <p:sp>
        <p:nvSpPr>
          <p:cNvPr id="31" name="Rectángulo 30">
            <a:extLst>
              <a:ext uri="{FF2B5EF4-FFF2-40B4-BE49-F238E27FC236}">
                <a16:creationId xmlns:a16="http://schemas.microsoft.com/office/drawing/2014/main" id="{EA1AC2B5-6535-4ACC-B7AA-F98B09A53671}"/>
              </a:ext>
            </a:extLst>
          </p:cNvPr>
          <p:cNvSpPr/>
          <p:nvPr/>
        </p:nvSpPr>
        <p:spPr>
          <a:xfrm>
            <a:off x="6216115" y="3220558"/>
            <a:ext cx="2764907" cy="346249"/>
          </a:xfrm>
          <a:prstGeom prst="rect">
            <a:avLst/>
          </a:prstGeom>
        </p:spPr>
        <p:txBody>
          <a:bodyPr wrap="square">
            <a:spAutoFit/>
          </a:bodyPr>
          <a:lstStyle/>
          <a:p>
            <a:pPr algn="ctr"/>
            <a:r>
              <a:rPr lang="es-CO" sz="825" b="1" dirty="0">
                <a:solidFill>
                  <a:schemeClr val="tx2">
                    <a:lumMod val="75000"/>
                  </a:schemeClr>
                </a:solidFill>
                <a:effectLst>
                  <a:outerShdw blurRad="38100" dist="38100" dir="2700000" algn="tl">
                    <a:srgbClr val="000000">
                      <a:alpha val="43137"/>
                    </a:srgbClr>
                  </a:outerShdw>
                </a:effectLst>
              </a:rPr>
              <a:t>AÑO </a:t>
            </a:r>
            <a:r>
              <a:rPr lang="es-ES" sz="825" b="1" dirty="0">
                <a:solidFill>
                  <a:srgbClr val="FF0000"/>
                </a:solidFill>
                <a:effectLst>
                  <a:outerShdw blurRad="38100" dist="38100" dir="2700000" algn="tl">
                    <a:srgbClr val="000000">
                      <a:alpha val="43137"/>
                    </a:srgbClr>
                  </a:outerShdw>
                </a:effectLst>
              </a:rPr>
              <a:t>2</a:t>
            </a:r>
            <a:r>
              <a:rPr lang="es-CO" sz="825" b="1" dirty="0">
                <a:solidFill>
                  <a:srgbClr val="FF0000"/>
                </a:solidFill>
                <a:effectLst>
                  <a:outerShdw blurRad="38100" dist="38100" dir="2700000" algn="tl">
                    <a:srgbClr val="000000">
                      <a:alpha val="43137"/>
                    </a:srgbClr>
                  </a:outerShdw>
                </a:effectLst>
              </a:rPr>
              <a:t>020 </a:t>
            </a:r>
            <a:r>
              <a:rPr lang="es-CO" sz="825" b="1" dirty="0">
                <a:solidFill>
                  <a:schemeClr val="tx2">
                    <a:lumMod val="75000"/>
                  </a:schemeClr>
                </a:solidFill>
                <a:effectLst>
                  <a:outerShdw blurRad="38100" dist="38100" dir="2700000" algn="tl">
                    <a:srgbClr val="000000">
                      <a:alpha val="43137"/>
                    </a:srgbClr>
                  </a:outerShdw>
                </a:effectLst>
              </a:rPr>
              <a:t>DURACION DEL PROYECTO </a:t>
            </a:r>
            <a:r>
              <a:rPr lang="es-CO" sz="825" b="1" dirty="0">
                <a:solidFill>
                  <a:srgbClr val="FF0000"/>
                </a:solidFill>
                <a:effectLst>
                  <a:outerShdw blurRad="38100" dist="38100" dir="2700000" algn="tl">
                    <a:srgbClr val="000000">
                      <a:alpha val="43137"/>
                    </a:srgbClr>
                  </a:outerShdw>
                </a:effectLst>
              </a:rPr>
              <a:t>6</a:t>
            </a:r>
            <a:r>
              <a:rPr lang="es-CO" sz="825" b="1" dirty="0">
                <a:solidFill>
                  <a:schemeClr val="tx2">
                    <a:lumMod val="75000"/>
                  </a:schemeClr>
                </a:solidFill>
                <a:effectLst>
                  <a:outerShdw blurRad="38100" dist="38100" dir="2700000" algn="tl">
                    <a:srgbClr val="000000">
                      <a:alpha val="43137"/>
                    </a:srgbClr>
                  </a:outerShdw>
                </a:effectLst>
              </a:rPr>
              <a:t> MESES </a:t>
            </a:r>
          </a:p>
          <a:p>
            <a:pPr algn="ctr"/>
            <a:r>
              <a:rPr lang="es-CO" sz="825" b="1" dirty="0">
                <a:solidFill>
                  <a:srgbClr val="FF0000"/>
                </a:solidFill>
                <a:effectLst>
                  <a:outerShdw blurRad="38100" dist="38100" dir="2700000" algn="tl">
                    <a:srgbClr val="000000">
                      <a:alpha val="43137"/>
                    </a:srgbClr>
                  </a:outerShdw>
                </a:effectLst>
              </a:rPr>
              <a:t>01/JULIO/2020 AL 31/DICIEMBRE/2020 </a:t>
            </a:r>
            <a:r>
              <a:rPr lang="es-CO" sz="825" b="1" dirty="0">
                <a:solidFill>
                  <a:schemeClr val="tx2">
                    <a:lumMod val="75000"/>
                  </a:schemeClr>
                </a:solidFill>
                <a:effectLst>
                  <a:outerShdw blurRad="38100" dist="38100" dir="2700000" algn="tl">
                    <a:srgbClr val="000000">
                      <a:alpha val="43137"/>
                    </a:srgbClr>
                  </a:outerShdw>
                </a:effectLst>
              </a:rPr>
              <a:t> </a:t>
            </a:r>
            <a:endParaRPr lang="es-CO" sz="825" dirty="0"/>
          </a:p>
        </p:txBody>
      </p:sp>
    </p:spTree>
    <p:extLst>
      <p:ext uri="{BB962C8B-B14F-4D97-AF65-F5344CB8AC3E}">
        <p14:creationId xmlns:p14="http://schemas.microsoft.com/office/powerpoint/2010/main" val="4155086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597512"/>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582451"/>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738" y="22362"/>
            <a:ext cx="2052293" cy="89203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182" y="-1"/>
            <a:ext cx="5191771" cy="892038"/>
          </a:xfrm>
          <a:prstGeom prst="rect">
            <a:avLst/>
          </a:prstGeom>
        </p:spPr>
      </p:pic>
      <p:sp>
        <p:nvSpPr>
          <p:cNvPr id="3" name="Rectángulo 2">
            <a:extLst>
              <a:ext uri="{FF2B5EF4-FFF2-40B4-BE49-F238E27FC236}">
                <a16:creationId xmlns:a16="http://schemas.microsoft.com/office/drawing/2014/main" id="{751E116C-FE45-4138-ABCA-80005F4D5D76}"/>
              </a:ext>
            </a:extLst>
          </p:cNvPr>
          <p:cNvSpPr/>
          <p:nvPr/>
        </p:nvSpPr>
        <p:spPr>
          <a:xfrm>
            <a:off x="1049046" y="1133593"/>
            <a:ext cx="7345287" cy="738664"/>
          </a:xfrm>
          <a:prstGeom prst="rect">
            <a:avLst/>
          </a:prstGeom>
        </p:spPr>
        <p:txBody>
          <a:bodyPr wrap="square">
            <a:spAutoFit/>
          </a:bodyPr>
          <a:lstStyle/>
          <a:p>
            <a:pPr algn="ctr"/>
            <a:r>
              <a:rPr lang="es-CO" sz="2100" b="1" dirty="0">
                <a:solidFill>
                  <a:schemeClr val="bg1">
                    <a:lumMod val="50000"/>
                  </a:schemeClr>
                </a:solidFill>
                <a:latin typeface="Raleway"/>
              </a:rPr>
              <a:t>“Escenarios de autorización</a:t>
            </a:r>
          </a:p>
          <a:p>
            <a:pPr algn="ctr"/>
            <a:r>
              <a:rPr lang="es-CO" sz="2100" b="1" dirty="0">
                <a:solidFill>
                  <a:schemeClr val="bg1">
                    <a:lumMod val="50000"/>
                  </a:schemeClr>
                </a:solidFill>
                <a:latin typeface="Raleway"/>
              </a:rPr>
              <a:t>Junta Directiva”</a:t>
            </a:r>
            <a:endParaRPr lang="es-ES" sz="2100" b="1" dirty="0">
              <a:solidFill>
                <a:schemeClr val="bg1">
                  <a:lumMod val="50000"/>
                </a:schemeClr>
              </a:solidFill>
              <a:latin typeface="Raleway"/>
            </a:endParaRPr>
          </a:p>
        </p:txBody>
      </p:sp>
      <p:graphicFrame>
        <p:nvGraphicFramePr>
          <p:cNvPr id="4" name="Diagrama 3">
            <a:extLst>
              <a:ext uri="{FF2B5EF4-FFF2-40B4-BE49-F238E27FC236}">
                <a16:creationId xmlns:a16="http://schemas.microsoft.com/office/drawing/2014/main" id="{577A21C6-541C-4514-B0CF-C18F081E8C60}"/>
              </a:ext>
            </a:extLst>
          </p:cNvPr>
          <p:cNvGraphicFramePr/>
          <p:nvPr>
            <p:extLst>
              <p:ext uri="{D42A27DB-BD31-4B8C-83A1-F6EECF244321}">
                <p14:modId xmlns:p14="http://schemas.microsoft.com/office/powerpoint/2010/main" val="3042392777"/>
              </p:ext>
            </p:extLst>
          </p:nvPr>
        </p:nvGraphicFramePr>
        <p:xfrm>
          <a:off x="445156" y="1990312"/>
          <a:ext cx="8553069" cy="42382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01484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 y="6663772"/>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336506" y="6648711"/>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0" y="0"/>
            <a:ext cx="1972257" cy="85725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5712" y="0"/>
            <a:ext cx="4319241" cy="742122"/>
          </a:xfrm>
          <a:prstGeom prst="rect">
            <a:avLst/>
          </a:prstGeom>
        </p:spPr>
      </p:pic>
      <p:sp>
        <p:nvSpPr>
          <p:cNvPr id="3" name="Rectángulo 2">
            <a:extLst>
              <a:ext uri="{FF2B5EF4-FFF2-40B4-BE49-F238E27FC236}">
                <a16:creationId xmlns:a16="http://schemas.microsoft.com/office/drawing/2014/main" id="{751E116C-FE45-4138-ABCA-80005F4D5D76}"/>
              </a:ext>
            </a:extLst>
          </p:cNvPr>
          <p:cNvSpPr/>
          <p:nvPr/>
        </p:nvSpPr>
        <p:spPr>
          <a:xfrm>
            <a:off x="489729" y="684576"/>
            <a:ext cx="7345287" cy="415498"/>
          </a:xfrm>
          <a:prstGeom prst="rect">
            <a:avLst/>
          </a:prstGeom>
        </p:spPr>
        <p:txBody>
          <a:bodyPr wrap="square">
            <a:spAutoFit/>
          </a:bodyPr>
          <a:lstStyle/>
          <a:p>
            <a:pPr algn="ctr"/>
            <a:r>
              <a:rPr lang="es-CO" sz="2100" b="1" dirty="0">
                <a:solidFill>
                  <a:schemeClr val="bg1">
                    <a:lumMod val="50000"/>
                  </a:schemeClr>
                </a:solidFill>
                <a:latin typeface="Raleway"/>
              </a:rPr>
              <a:t>“Valor agregado de la actual EST”</a:t>
            </a:r>
            <a:endParaRPr lang="es-ES" sz="2100" b="1" dirty="0">
              <a:solidFill>
                <a:schemeClr val="bg1">
                  <a:lumMod val="50000"/>
                </a:schemeClr>
              </a:solidFill>
              <a:latin typeface="Raleway"/>
            </a:endParaRPr>
          </a:p>
        </p:txBody>
      </p:sp>
      <p:graphicFrame>
        <p:nvGraphicFramePr>
          <p:cNvPr id="4" name="Diagrama 3">
            <a:extLst>
              <a:ext uri="{FF2B5EF4-FFF2-40B4-BE49-F238E27FC236}">
                <a16:creationId xmlns:a16="http://schemas.microsoft.com/office/drawing/2014/main" id="{577A21C6-541C-4514-B0CF-C18F081E8C60}"/>
              </a:ext>
            </a:extLst>
          </p:cNvPr>
          <p:cNvGraphicFramePr/>
          <p:nvPr>
            <p:extLst>
              <p:ext uri="{D42A27DB-BD31-4B8C-83A1-F6EECF244321}">
                <p14:modId xmlns:p14="http://schemas.microsoft.com/office/powerpoint/2010/main" val="3004814385"/>
              </p:ext>
            </p:extLst>
          </p:nvPr>
        </p:nvGraphicFramePr>
        <p:xfrm>
          <a:off x="268357" y="1279646"/>
          <a:ext cx="8418443" cy="5141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44347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619875"/>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dirty="0"/>
          </a:p>
        </p:txBody>
      </p:sp>
      <p:sp>
        <p:nvSpPr>
          <p:cNvPr id="8" name="CuadroTexto 7"/>
          <p:cNvSpPr txBox="1"/>
          <p:nvPr/>
        </p:nvSpPr>
        <p:spPr>
          <a:xfrm>
            <a:off x="6482280" y="6619875"/>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Talento Humano</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84" y="152737"/>
            <a:ext cx="1753398" cy="76212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002" y="13419"/>
            <a:ext cx="4906951" cy="843101"/>
          </a:xfrm>
          <a:prstGeom prst="rect">
            <a:avLst/>
          </a:prstGeom>
        </p:spPr>
      </p:pic>
      <p:sp>
        <p:nvSpPr>
          <p:cNvPr id="3" name="Rectángulo 2">
            <a:extLst>
              <a:ext uri="{FF2B5EF4-FFF2-40B4-BE49-F238E27FC236}">
                <a16:creationId xmlns:a16="http://schemas.microsoft.com/office/drawing/2014/main" id="{751E116C-FE45-4138-ABCA-80005F4D5D76}"/>
              </a:ext>
            </a:extLst>
          </p:cNvPr>
          <p:cNvSpPr/>
          <p:nvPr/>
        </p:nvSpPr>
        <p:spPr>
          <a:xfrm>
            <a:off x="689645" y="1147778"/>
            <a:ext cx="7345287" cy="415498"/>
          </a:xfrm>
          <a:prstGeom prst="rect">
            <a:avLst/>
          </a:prstGeom>
        </p:spPr>
        <p:txBody>
          <a:bodyPr wrap="square">
            <a:spAutoFit/>
          </a:bodyPr>
          <a:lstStyle/>
          <a:p>
            <a:pPr algn="ctr"/>
            <a:r>
              <a:rPr lang="es-CO" sz="2100" b="1" dirty="0">
                <a:solidFill>
                  <a:schemeClr val="bg1">
                    <a:lumMod val="50000"/>
                  </a:schemeClr>
                </a:solidFill>
                <a:latin typeface="Raleway"/>
              </a:rPr>
              <a:t>“Comportamiento de NASES”</a:t>
            </a:r>
            <a:endParaRPr lang="es-ES" sz="2100" b="1" dirty="0">
              <a:solidFill>
                <a:schemeClr val="bg1">
                  <a:lumMod val="50000"/>
                </a:schemeClr>
              </a:solidFill>
              <a:latin typeface="Raleway"/>
            </a:endParaRPr>
          </a:p>
        </p:txBody>
      </p:sp>
      <p:grpSp>
        <p:nvGrpSpPr>
          <p:cNvPr id="10" name="Grupo 9">
            <a:extLst>
              <a:ext uri="{FF2B5EF4-FFF2-40B4-BE49-F238E27FC236}">
                <a16:creationId xmlns:a16="http://schemas.microsoft.com/office/drawing/2014/main" id="{7F2646B2-B1A7-4DCA-B038-9716D5126B76}"/>
              </a:ext>
            </a:extLst>
          </p:cNvPr>
          <p:cNvGrpSpPr/>
          <p:nvPr/>
        </p:nvGrpSpPr>
        <p:grpSpPr>
          <a:xfrm>
            <a:off x="455419" y="1665960"/>
            <a:ext cx="7585166" cy="3508174"/>
            <a:chOff x="1896650" y="2849417"/>
            <a:chExt cx="10113555" cy="2578434"/>
          </a:xfrm>
        </p:grpSpPr>
        <p:sp>
          <p:nvSpPr>
            <p:cNvPr id="11" name="Rectángulo 10">
              <a:extLst>
                <a:ext uri="{FF2B5EF4-FFF2-40B4-BE49-F238E27FC236}">
                  <a16:creationId xmlns:a16="http://schemas.microsoft.com/office/drawing/2014/main" id="{D0E51AF9-DDCB-4AE5-9209-FC75D212CD91}"/>
                </a:ext>
              </a:extLst>
            </p:cNvPr>
            <p:cNvSpPr/>
            <p:nvPr/>
          </p:nvSpPr>
          <p:spPr>
            <a:xfrm>
              <a:off x="2413287" y="2904531"/>
              <a:ext cx="8811303" cy="25233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CuadroTexto 11">
              <a:extLst>
                <a:ext uri="{FF2B5EF4-FFF2-40B4-BE49-F238E27FC236}">
                  <a16:creationId xmlns:a16="http://schemas.microsoft.com/office/drawing/2014/main" id="{63AB81A2-3A7D-43A7-944F-22C154565C25}"/>
                </a:ext>
              </a:extLst>
            </p:cNvPr>
            <p:cNvSpPr txBox="1"/>
            <p:nvPr/>
          </p:nvSpPr>
          <p:spPr>
            <a:xfrm>
              <a:off x="1896650" y="2849417"/>
              <a:ext cx="10113555" cy="2523320"/>
            </a:xfrm>
            <a:prstGeom prst="rect">
              <a:avLst/>
            </a:prstGeom>
          </p:spPr>
          <p:style>
            <a:lnRef idx="2">
              <a:schemeClr val="accent1"/>
            </a:lnRef>
            <a:fillRef idx="1">
              <a:schemeClr val="lt1"/>
            </a:fillRef>
            <a:effectRef idx="0">
              <a:schemeClr val="accent1"/>
            </a:effectRef>
            <a:fontRef idx="minor">
              <a:schemeClr val="dk1"/>
            </a:fontRef>
          </p:style>
          <p:txBody>
            <a:bodyPr spcFirstLastPara="0" vert="horz" wrap="square" lIns="80010" tIns="80010" rIns="80010" bIns="80010" numCol="1" spcCol="1270" anchor="t" anchorCtr="0">
              <a:noAutofit/>
            </a:bodyPr>
            <a:lstStyle/>
            <a:p>
              <a:pPr marL="257175" indent="-257175" algn="just" defTabSz="933450">
                <a:lnSpc>
                  <a:spcPct val="90000"/>
                </a:lnSpc>
                <a:spcBef>
                  <a:spcPct val="0"/>
                </a:spcBef>
                <a:spcAft>
                  <a:spcPct val="35000"/>
                </a:spcAft>
                <a:buFont typeface="Arial" panose="020B0604020202020204" pitchFamily="34" charset="0"/>
                <a:buChar char="•"/>
              </a:pPr>
              <a:r>
                <a:rPr lang="es-CO" dirty="0"/>
                <a:t>Permite tener los reemplazos de incapacidades y licencias de maternidad de manera oportuna.</a:t>
              </a:r>
            </a:p>
            <a:p>
              <a:pPr marL="257175" indent="-257175" algn="just" defTabSz="933450">
                <a:lnSpc>
                  <a:spcPct val="90000"/>
                </a:lnSpc>
                <a:spcBef>
                  <a:spcPct val="0"/>
                </a:spcBef>
                <a:spcAft>
                  <a:spcPct val="35000"/>
                </a:spcAft>
                <a:buFont typeface="Arial" panose="020B0604020202020204" pitchFamily="34" charset="0"/>
                <a:buChar char="•"/>
              </a:pPr>
              <a:r>
                <a:rPr lang="es-CO" dirty="0"/>
                <a:t>Respuesta oportuna a solicitudes en cuanto requerimientos de personal.</a:t>
              </a:r>
            </a:p>
            <a:p>
              <a:pPr marL="257175" indent="-257175" algn="just" defTabSz="933450">
                <a:lnSpc>
                  <a:spcPct val="90000"/>
                </a:lnSpc>
                <a:spcBef>
                  <a:spcPct val="0"/>
                </a:spcBef>
                <a:spcAft>
                  <a:spcPct val="35000"/>
                </a:spcAft>
                <a:buFont typeface="Arial" panose="020B0604020202020204" pitchFamily="34" charset="0"/>
                <a:buChar char="•"/>
              </a:pPr>
              <a:r>
                <a:rPr lang="es-CO" dirty="0"/>
                <a:t>Los procesos de selección han sido acertados cumpliendo con los perfiles establecidos por SAE. </a:t>
              </a:r>
            </a:p>
            <a:p>
              <a:pPr marL="257175" indent="-257175" algn="just" defTabSz="933450">
                <a:lnSpc>
                  <a:spcPct val="90000"/>
                </a:lnSpc>
                <a:spcBef>
                  <a:spcPct val="0"/>
                </a:spcBef>
                <a:spcAft>
                  <a:spcPct val="35000"/>
                </a:spcAft>
                <a:buFont typeface="Arial" panose="020B0604020202020204" pitchFamily="34" charset="0"/>
                <a:buChar char="•"/>
              </a:pPr>
              <a:r>
                <a:rPr lang="es-ES" dirty="0"/>
                <a:t>Los trabajadores en misión son los llamados a ocupar las vacantes de planta por su nivel de competencias y compromiso.</a:t>
              </a:r>
              <a:endParaRPr lang="es-CO" dirty="0"/>
            </a:p>
            <a:p>
              <a:pPr marL="257175" indent="-257175" algn="just" defTabSz="933450">
                <a:lnSpc>
                  <a:spcPct val="90000"/>
                </a:lnSpc>
                <a:spcBef>
                  <a:spcPct val="0"/>
                </a:spcBef>
                <a:spcAft>
                  <a:spcPct val="35000"/>
                </a:spcAft>
                <a:buFont typeface="Arial" panose="020B0604020202020204" pitchFamily="34" charset="0"/>
                <a:buChar char="•"/>
              </a:pPr>
              <a:r>
                <a:rPr lang="es-CO" dirty="0"/>
                <a:t>Han permitido a SAE cumplir con objetivos estratégicos a través de la contratación de personas para la ejecución de panes de choque.</a:t>
              </a:r>
            </a:p>
            <a:p>
              <a:pPr marL="257175" indent="-257175" algn="just" defTabSz="933450">
                <a:lnSpc>
                  <a:spcPct val="90000"/>
                </a:lnSpc>
                <a:spcBef>
                  <a:spcPct val="0"/>
                </a:spcBef>
                <a:spcAft>
                  <a:spcPct val="35000"/>
                </a:spcAft>
                <a:buFont typeface="Arial" panose="020B0604020202020204" pitchFamily="34" charset="0"/>
                <a:buChar char="•"/>
              </a:pPr>
              <a:r>
                <a:rPr lang="es-CO" dirty="0"/>
                <a:t>Apoyo en el seguimiento a las personas y acompañamiento en el desarrollo de planes como bienestar, seguridad y salud en el trabajo. </a:t>
              </a:r>
            </a:p>
          </p:txBody>
        </p:sp>
      </p:grpSp>
    </p:spTree>
    <p:extLst>
      <p:ext uri="{BB962C8B-B14F-4D97-AF65-F5344CB8AC3E}">
        <p14:creationId xmlns:p14="http://schemas.microsoft.com/office/powerpoint/2010/main" val="370541038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6483</TotalTime>
  <Words>1783</Words>
  <Application>Microsoft Office PowerPoint</Application>
  <PresentationFormat>Presentación en pantalla (4:3)</PresentationFormat>
  <Paragraphs>563</Paragraphs>
  <Slides>24</Slides>
  <Notes>0</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24</vt:i4>
      </vt:variant>
    </vt:vector>
  </HeadingPairs>
  <TitlesOfParts>
    <vt:vector size="31" baseType="lpstr">
      <vt:lpstr>Arial</vt:lpstr>
      <vt:lpstr>Arial Narrow</vt:lpstr>
      <vt:lpstr>Calibri</vt:lpstr>
      <vt:lpstr>Lato Regular</vt:lpstr>
      <vt:lpstr>Raleway</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233</cp:revision>
  <dcterms:created xsi:type="dcterms:W3CDTF">2015-02-19T23:51:59Z</dcterms:created>
  <dcterms:modified xsi:type="dcterms:W3CDTF">2020-06-22T20:12:46Z</dcterms:modified>
</cp:coreProperties>
</file>