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4" r:id="rId6"/>
    <p:sldId id="263" r:id="rId7"/>
    <p:sldId id="269" r:id="rId8"/>
    <p:sldId id="267" r:id="rId9"/>
    <p:sldId id="266" r:id="rId10"/>
    <p:sldId id="268" r:id="rId11"/>
    <p:sldId id="261" r:id="rId12"/>
  </p:sldIdLst>
  <p:sldSz cx="12192000" cy="685800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166"/>
    <a:srgbClr val="000A8B"/>
    <a:srgbClr val="A9A8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7"/>
  </p:normalViewPr>
  <p:slideViewPr>
    <p:cSldViewPr snapToGrid="0" snapToObjects="1"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3CF4CE-4AB1-4BB6-868C-EA3EBDA4ED13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267E68DF-554F-4976-8CC2-7ACD6CE8C2E8}">
      <dgm:prSet phldrT="[Texto]" custT="1"/>
      <dgm:spPr/>
      <dgm:t>
        <a:bodyPr/>
        <a:lstStyle/>
        <a:p>
          <a:r>
            <a:rPr lang="es-CO" sz="2000" b="1" dirty="0">
              <a:solidFill>
                <a:srgbClr val="293166"/>
              </a:solidFill>
            </a:rPr>
            <a:t>Foros</a:t>
          </a:r>
        </a:p>
        <a:p>
          <a:r>
            <a:rPr lang="es-CO" sz="2000" b="1" dirty="0">
              <a:solidFill>
                <a:srgbClr val="293166"/>
              </a:solidFill>
            </a:rPr>
            <a:t>Virtuales</a:t>
          </a:r>
        </a:p>
      </dgm:t>
    </dgm:pt>
    <dgm:pt modelId="{1D718148-0C01-46E5-AEEC-1C94C341C40B}" type="parTrans" cxnId="{483FE67B-52ED-4E65-BDE4-1F4545C3EEF8}">
      <dgm:prSet/>
      <dgm:spPr/>
      <dgm:t>
        <a:bodyPr/>
        <a:lstStyle/>
        <a:p>
          <a:endParaRPr lang="es-CO"/>
        </a:p>
      </dgm:t>
    </dgm:pt>
    <dgm:pt modelId="{ED9B6909-FF02-4C86-98F4-E88CE96E3773}" type="sibTrans" cxnId="{483FE67B-52ED-4E65-BDE4-1F4545C3EEF8}">
      <dgm:prSet/>
      <dgm:spPr/>
      <dgm:t>
        <a:bodyPr/>
        <a:lstStyle/>
        <a:p>
          <a:endParaRPr lang="es-CO"/>
        </a:p>
      </dgm:t>
    </dgm:pt>
    <dgm:pt modelId="{F765B24C-18F9-4A71-8148-54F1B0875764}">
      <dgm:prSet phldrT="[Texto]" custT="1"/>
      <dgm:spPr/>
      <dgm:t>
        <a:bodyPr/>
        <a:lstStyle/>
        <a:p>
          <a:r>
            <a:rPr lang="es-CO" sz="1050" b="1" dirty="0"/>
            <a:t>Foro No 1.</a:t>
          </a:r>
        </a:p>
        <a:p>
          <a:r>
            <a:rPr lang="es-CO" sz="1050" b="1" dirty="0"/>
            <a:t> Tema Convocatoria depositarios 2018  </a:t>
          </a:r>
        </a:p>
        <a:p>
          <a:r>
            <a:rPr lang="es-CO" sz="1050" b="1" dirty="0"/>
            <a:t>Fecha 21 de febrero de 2018</a:t>
          </a:r>
        </a:p>
      </dgm:t>
    </dgm:pt>
    <dgm:pt modelId="{6A76B40F-BA2F-4B6A-9B9A-F5C00CB58408}" type="parTrans" cxnId="{CEB64963-B058-4A20-B309-2B405A9EE383}">
      <dgm:prSet/>
      <dgm:spPr/>
      <dgm:t>
        <a:bodyPr/>
        <a:lstStyle/>
        <a:p>
          <a:endParaRPr lang="es-CO"/>
        </a:p>
      </dgm:t>
    </dgm:pt>
    <dgm:pt modelId="{75072FA6-5D10-4F4F-97EC-0D142731FB88}" type="sibTrans" cxnId="{CEB64963-B058-4A20-B309-2B405A9EE383}">
      <dgm:prSet/>
      <dgm:spPr/>
      <dgm:t>
        <a:bodyPr/>
        <a:lstStyle/>
        <a:p>
          <a:endParaRPr lang="es-CO"/>
        </a:p>
      </dgm:t>
    </dgm:pt>
    <dgm:pt modelId="{D8F3DE4A-F7A1-4A29-B2E2-ACF3BC36477B}">
      <dgm:prSet phldrT="[Texto]" custT="1"/>
      <dgm:spPr/>
      <dgm:t>
        <a:bodyPr/>
        <a:lstStyle/>
        <a:p>
          <a:r>
            <a:rPr lang="es-CO" sz="1050" b="1" dirty="0"/>
            <a:t>Foro No 2.</a:t>
          </a:r>
        </a:p>
        <a:p>
          <a:r>
            <a:rPr lang="es-CO" sz="1050" b="1" dirty="0"/>
            <a:t>Tema Enajenación temprana de bienes muebles</a:t>
          </a:r>
        </a:p>
        <a:p>
          <a:r>
            <a:rPr lang="es-CO" sz="1050" b="1" dirty="0"/>
            <a:t>Fecha 22 de marzo de 2018</a:t>
          </a:r>
        </a:p>
      </dgm:t>
    </dgm:pt>
    <dgm:pt modelId="{B0B503D7-ABE8-4766-B91D-7F288A882284}" type="parTrans" cxnId="{368A004F-497C-4EFD-9CD6-07E3DF73E538}">
      <dgm:prSet/>
      <dgm:spPr/>
      <dgm:t>
        <a:bodyPr/>
        <a:lstStyle/>
        <a:p>
          <a:endParaRPr lang="es-CO"/>
        </a:p>
      </dgm:t>
    </dgm:pt>
    <dgm:pt modelId="{2D8C4FC0-9DF2-433F-A915-53EB68B95EA6}" type="sibTrans" cxnId="{368A004F-497C-4EFD-9CD6-07E3DF73E538}">
      <dgm:prSet/>
      <dgm:spPr/>
      <dgm:t>
        <a:bodyPr/>
        <a:lstStyle/>
        <a:p>
          <a:endParaRPr lang="es-CO"/>
        </a:p>
      </dgm:t>
    </dgm:pt>
    <dgm:pt modelId="{38798AA8-833A-40A8-9388-C99C3607CDA5}">
      <dgm:prSet custT="1"/>
      <dgm:spPr/>
      <dgm:t>
        <a:bodyPr/>
        <a:lstStyle/>
        <a:p>
          <a:r>
            <a:rPr lang="es-CO" sz="1050" b="0" dirty="0"/>
            <a:t>Foro No 7.</a:t>
          </a:r>
        </a:p>
        <a:p>
          <a:r>
            <a:rPr lang="es-CO" sz="1050" b="0" dirty="0"/>
            <a:t>Tema Administración de bienes FARC Fecha 30 de octubre de 2018.  </a:t>
          </a:r>
        </a:p>
      </dgm:t>
    </dgm:pt>
    <dgm:pt modelId="{0E3871E0-0E37-46AF-83D4-6F7666DFC7C6}" type="parTrans" cxnId="{29F3C44E-F04C-49D4-9DEA-8E4C97EB7FC2}">
      <dgm:prSet/>
      <dgm:spPr/>
      <dgm:t>
        <a:bodyPr/>
        <a:lstStyle/>
        <a:p>
          <a:endParaRPr lang="es-CO"/>
        </a:p>
      </dgm:t>
    </dgm:pt>
    <dgm:pt modelId="{1194D9E8-A795-45E5-B106-654E4FC739BD}" type="sibTrans" cxnId="{29F3C44E-F04C-49D4-9DEA-8E4C97EB7FC2}">
      <dgm:prSet/>
      <dgm:spPr/>
      <dgm:t>
        <a:bodyPr/>
        <a:lstStyle/>
        <a:p>
          <a:endParaRPr lang="es-CO"/>
        </a:p>
      </dgm:t>
    </dgm:pt>
    <dgm:pt modelId="{2D21D7A4-9DAD-4B90-B724-0AA710C41EEA}">
      <dgm:prSet custT="1"/>
      <dgm:spPr/>
      <dgm:t>
        <a:bodyPr/>
        <a:lstStyle/>
        <a:p>
          <a:r>
            <a:rPr lang="es-CO" sz="1050" b="1" dirty="0"/>
            <a:t>Foro No 3.</a:t>
          </a:r>
        </a:p>
        <a:p>
          <a:r>
            <a:rPr lang="es-CO" sz="1050" b="1" dirty="0"/>
            <a:t> Tema Enajenación temprana de bienes inmuebles </a:t>
          </a:r>
        </a:p>
        <a:p>
          <a:r>
            <a:rPr lang="es-CO" sz="1050" b="1" dirty="0"/>
            <a:t>Fecha 26 de abril de 2018</a:t>
          </a:r>
        </a:p>
      </dgm:t>
    </dgm:pt>
    <dgm:pt modelId="{EDDEFB0E-9760-4855-BF15-C8817855E4AB}" type="parTrans" cxnId="{AE030153-2ACB-4B77-8333-80A5B40108AB}">
      <dgm:prSet/>
      <dgm:spPr/>
      <dgm:t>
        <a:bodyPr/>
        <a:lstStyle/>
        <a:p>
          <a:endParaRPr lang="es-CO"/>
        </a:p>
      </dgm:t>
    </dgm:pt>
    <dgm:pt modelId="{E9E0E1D6-E17C-4C06-BCB4-294C03DD7292}" type="sibTrans" cxnId="{AE030153-2ACB-4B77-8333-80A5B40108AB}">
      <dgm:prSet/>
      <dgm:spPr/>
      <dgm:t>
        <a:bodyPr/>
        <a:lstStyle/>
        <a:p>
          <a:endParaRPr lang="es-CO"/>
        </a:p>
      </dgm:t>
    </dgm:pt>
    <dgm:pt modelId="{D4636D52-3A05-464F-86A4-DD5F6C86EE70}">
      <dgm:prSet custT="1"/>
      <dgm:spPr/>
      <dgm:t>
        <a:bodyPr/>
        <a:lstStyle/>
        <a:p>
          <a:r>
            <a:rPr lang="es-CO" sz="1050" b="1" dirty="0"/>
            <a:t>Foro No 4.</a:t>
          </a:r>
        </a:p>
        <a:p>
          <a:r>
            <a:rPr lang="es-CO" sz="1050" b="1" dirty="0"/>
            <a:t>Tema Presentación del nuevo portal web</a:t>
          </a:r>
        </a:p>
        <a:p>
          <a:r>
            <a:rPr lang="es-CO" sz="1050" b="1" dirty="0"/>
            <a:t>Fecha 14 de junio de 2018</a:t>
          </a:r>
        </a:p>
      </dgm:t>
    </dgm:pt>
    <dgm:pt modelId="{3F6F7FC5-EF83-4FBE-832C-50F5F8C4073B}" type="parTrans" cxnId="{BA1381B6-8652-42B5-9F8C-C9A56E179452}">
      <dgm:prSet/>
      <dgm:spPr/>
      <dgm:t>
        <a:bodyPr/>
        <a:lstStyle/>
        <a:p>
          <a:endParaRPr lang="es-CO"/>
        </a:p>
      </dgm:t>
    </dgm:pt>
    <dgm:pt modelId="{54284F89-F5E9-4990-8CC2-1D191DD40143}" type="sibTrans" cxnId="{BA1381B6-8652-42B5-9F8C-C9A56E179452}">
      <dgm:prSet/>
      <dgm:spPr/>
      <dgm:t>
        <a:bodyPr/>
        <a:lstStyle/>
        <a:p>
          <a:endParaRPr lang="es-CO"/>
        </a:p>
      </dgm:t>
    </dgm:pt>
    <dgm:pt modelId="{77E42168-F3D0-4BE3-9058-7AB3C717AAB0}">
      <dgm:prSet custT="1"/>
      <dgm:spPr/>
      <dgm:t>
        <a:bodyPr/>
        <a:lstStyle/>
        <a:p>
          <a:r>
            <a:rPr lang="es-CO" sz="1050" b="0" dirty="0"/>
            <a:t>Foro No 6.</a:t>
          </a:r>
        </a:p>
        <a:p>
          <a:r>
            <a:rPr lang="es-CO" sz="1050" b="0" dirty="0"/>
            <a:t>Tema Administración de activos en el Archipiélago de San Andrés.</a:t>
          </a:r>
        </a:p>
        <a:p>
          <a:r>
            <a:rPr lang="es-CO" sz="1050" b="0" dirty="0"/>
            <a:t>Fecha 26 de septiembre de 2018. </a:t>
          </a:r>
        </a:p>
      </dgm:t>
    </dgm:pt>
    <dgm:pt modelId="{393559D1-197A-4F46-86B1-D6E029D213B7}" type="parTrans" cxnId="{4BA748CB-6B11-4C65-8371-71D9830C791E}">
      <dgm:prSet/>
      <dgm:spPr/>
      <dgm:t>
        <a:bodyPr/>
        <a:lstStyle/>
        <a:p>
          <a:endParaRPr lang="es-CO"/>
        </a:p>
      </dgm:t>
    </dgm:pt>
    <dgm:pt modelId="{D5962DF6-0E95-48AA-99F9-694528362DB5}" type="sibTrans" cxnId="{4BA748CB-6B11-4C65-8371-71D9830C791E}">
      <dgm:prSet/>
      <dgm:spPr/>
      <dgm:t>
        <a:bodyPr/>
        <a:lstStyle/>
        <a:p>
          <a:endParaRPr lang="es-CO"/>
        </a:p>
      </dgm:t>
    </dgm:pt>
    <dgm:pt modelId="{BBD68CFE-7404-45E2-B922-688D3DD8F83A}">
      <dgm:prSet custT="1"/>
      <dgm:spPr/>
      <dgm:t>
        <a:bodyPr/>
        <a:lstStyle/>
        <a:p>
          <a:r>
            <a:rPr lang="es-CO" sz="1050" b="1" dirty="0"/>
            <a:t>Foro No 5.</a:t>
          </a:r>
        </a:p>
        <a:p>
          <a:r>
            <a:rPr lang="es-CO" sz="1050" b="1" dirty="0"/>
            <a:t>Tema ¿Quién se beneficia de los recursos del Frisco?</a:t>
          </a:r>
        </a:p>
        <a:p>
          <a:r>
            <a:rPr lang="es-CO" sz="1050" b="1" dirty="0"/>
            <a:t> Fecha 15 de agosto de 2018</a:t>
          </a:r>
        </a:p>
      </dgm:t>
    </dgm:pt>
    <dgm:pt modelId="{E53591A9-AD58-4853-85F1-6D68991B5B19}" type="parTrans" cxnId="{E78A69DA-167E-4D73-817A-B3C520D33E8D}">
      <dgm:prSet/>
      <dgm:spPr/>
      <dgm:t>
        <a:bodyPr/>
        <a:lstStyle/>
        <a:p>
          <a:endParaRPr lang="es-CO"/>
        </a:p>
      </dgm:t>
    </dgm:pt>
    <dgm:pt modelId="{16EB67CB-0535-4A79-AD82-D985AE82FA3F}" type="sibTrans" cxnId="{E78A69DA-167E-4D73-817A-B3C520D33E8D}">
      <dgm:prSet/>
      <dgm:spPr/>
      <dgm:t>
        <a:bodyPr/>
        <a:lstStyle/>
        <a:p>
          <a:endParaRPr lang="es-CO"/>
        </a:p>
      </dgm:t>
    </dgm:pt>
    <dgm:pt modelId="{964D7479-FC04-4FD7-839F-749E2B6037F9}">
      <dgm:prSet custT="1"/>
      <dgm:spPr/>
      <dgm:t>
        <a:bodyPr/>
        <a:lstStyle/>
        <a:p>
          <a:r>
            <a:rPr lang="es-CO" sz="1050" b="1" dirty="0"/>
            <a:t>Foro No 8.</a:t>
          </a:r>
        </a:p>
        <a:p>
          <a:r>
            <a:rPr lang="es-CO" sz="1050" b="1" dirty="0"/>
            <a:t>Tema Rendición de Cuentas SAE 2018</a:t>
          </a:r>
        </a:p>
        <a:p>
          <a:r>
            <a:rPr lang="es-CO" sz="1050" b="1" dirty="0"/>
            <a:t>Fecha 21 de diciembre de 2018</a:t>
          </a:r>
        </a:p>
      </dgm:t>
    </dgm:pt>
    <dgm:pt modelId="{38EEF972-F198-4B77-BA35-9F1F2FD4F9F4}" type="parTrans" cxnId="{A4380C13-313A-4DFB-94D8-89259D610933}">
      <dgm:prSet/>
      <dgm:spPr/>
      <dgm:t>
        <a:bodyPr/>
        <a:lstStyle/>
        <a:p>
          <a:endParaRPr lang="es-CO"/>
        </a:p>
      </dgm:t>
    </dgm:pt>
    <dgm:pt modelId="{DBBCE8F7-A92B-4886-9434-85D5E8AD92AE}" type="sibTrans" cxnId="{A4380C13-313A-4DFB-94D8-89259D610933}">
      <dgm:prSet/>
      <dgm:spPr/>
      <dgm:t>
        <a:bodyPr/>
        <a:lstStyle/>
        <a:p>
          <a:endParaRPr lang="es-CO"/>
        </a:p>
      </dgm:t>
    </dgm:pt>
    <dgm:pt modelId="{A179B14E-1C10-4A24-AF05-74D6F5191412}" type="pres">
      <dgm:prSet presAssocID="{F33CF4CE-4AB1-4BB6-868C-EA3EBDA4ED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1EC5AF2-6DBA-4AE7-AB2C-1B2FA3E5E540}" type="pres">
      <dgm:prSet presAssocID="{267E68DF-554F-4976-8CC2-7ACD6CE8C2E8}" presName="centerShape" presStyleLbl="node0" presStyleIdx="0" presStyleCnt="1" custScaleX="131902" custScaleY="117268"/>
      <dgm:spPr/>
    </dgm:pt>
    <dgm:pt modelId="{29626092-D846-4744-BA08-609A31B9A42D}" type="pres">
      <dgm:prSet presAssocID="{6A76B40F-BA2F-4B6A-9B9A-F5C00CB58408}" presName="parTrans" presStyleLbl="sibTrans2D1" presStyleIdx="0" presStyleCnt="8"/>
      <dgm:spPr/>
    </dgm:pt>
    <dgm:pt modelId="{3BB66BAD-A7B0-4368-A2FA-89CB55BF9073}" type="pres">
      <dgm:prSet presAssocID="{6A76B40F-BA2F-4B6A-9B9A-F5C00CB58408}" presName="connectorText" presStyleLbl="sibTrans2D1" presStyleIdx="0" presStyleCnt="8"/>
      <dgm:spPr/>
    </dgm:pt>
    <dgm:pt modelId="{A0C2F7EA-BDCF-4970-AAFB-3AD1036021DB}" type="pres">
      <dgm:prSet presAssocID="{F765B24C-18F9-4A71-8148-54F1B0875764}" presName="node" presStyleLbl="node1" presStyleIdx="0" presStyleCnt="8" custScaleX="110749" custScaleY="100224">
        <dgm:presLayoutVars>
          <dgm:bulletEnabled val="1"/>
        </dgm:presLayoutVars>
      </dgm:prSet>
      <dgm:spPr/>
    </dgm:pt>
    <dgm:pt modelId="{F27EF09B-ADB9-49F1-9939-EB276A666979}" type="pres">
      <dgm:prSet presAssocID="{B0B503D7-ABE8-4766-B91D-7F288A882284}" presName="parTrans" presStyleLbl="sibTrans2D1" presStyleIdx="1" presStyleCnt="8"/>
      <dgm:spPr/>
    </dgm:pt>
    <dgm:pt modelId="{C1FEA9F6-1928-4ECC-9589-20E43CDBE592}" type="pres">
      <dgm:prSet presAssocID="{B0B503D7-ABE8-4766-B91D-7F288A882284}" presName="connectorText" presStyleLbl="sibTrans2D1" presStyleIdx="1" presStyleCnt="8"/>
      <dgm:spPr/>
    </dgm:pt>
    <dgm:pt modelId="{04A05C40-1F0A-441C-AD7C-C3D4F019D1FA}" type="pres">
      <dgm:prSet presAssocID="{D8F3DE4A-F7A1-4A29-B2E2-ACF3BC36477B}" presName="node" presStyleLbl="node1" presStyleIdx="1" presStyleCnt="8" custScaleX="114311" custScaleY="119182">
        <dgm:presLayoutVars>
          <dgm:bulletEnabled val="1"/>
        </dgm:presLayoutVars>
      </dgm:prSet>
      <dgm:spPr/>
    </dgm:pt>
    <dgm:pt modelId="{924D3BB4-3E97-4609-B425-AC90ED8281EF}" type="pres">
      <dgm:prSet presAssocID="{EDDEFB0E-9760-4855-BF15-C8817855E4AB}" presName="parTrans" presStyleLbl="sibTrans2D1" presStyleIdx="2" presStyleCnt="8"/>
      <dgm:spPr/>
    </dgm:pt>
    <dgm:pt modelId="{238480B6-8AA6-4285-A15C-BB0775348DDD}" type="pres">
      <dgm:prSet presAssocID="{EDDEFB0E-9760-4855-BF15-C8817855E4AB}" presName="connectorText" presStyleLbl="sibTrans2D1" presStyleIdx="2" presStyleCnt="8"/>
      <dgm:spPr/>
    </dgm:pt>
    <dgm:pt modelId="{0064ED67-CE6F-4B44-AB1A-B6FF7F40901D}" type="pres">
      <dgm:prSet presAssocID="{2D21D7A4-9DAD-4B90-B724-0AA710C41EEA}" presName="node" presStyleLbl="node1" presStyleIdx="2" presStyleCnt="8" custScaleX="109480" custScaleY="109901">
        <dgm:presLayoutVars>
          <dgm:bulletEnabled val="1"/>
        </dgm:presLayoutVars>
      </dgm:prSet>
      <dgm:spPr/>
    </dgm:pt>
    <dgm:pt modelId="{31E3456C-D445-40D7-B625-FB55884D9CCE}" type="pres">
      <dgm:prSet presAssocID="{3F6F7FC5-EF83-4FBE-832C-50F5F8C4073B}" presName="parTrans" presStyleLbl="sibTrans2D1" presStyleIdx="3" presStyleCnt="8"/>
      <dgm:spPr/>
    </dgm:pt>
    <dgm:pt modelId="{3844F00D-F14D-4212-83E2-50E4CCB9EE7E}" type="pres">
      <dgm:prSet presAssocID="{3F6F7FC5-EF83-4FBE-832C-50F5F8C4073B}" presName="connectorText" presStyleLbl="sibTrans2D1" presStyleIdx="3" presStyleCnt="8"/>
      <dgm:spPr/>
    </dgm:pt>
    <dgm:pt modelId="{5B709507-389A-4F9A-9BDB-B62EF2869154}" type="pres">
      <dgm:prSet presAssocID="{D4636D52-3A05-464F-86A4-DD5F6C86EE70}" presName="node" presStyleLbl="node1" presStyleIdx="3" presStyleCnt="8" custScaleX="116299" custScaleY="118890">
        <dgm:presLayoutVars>
          <dgm:bulletEnabled val="1"/>
        </dgm:presLayoutVars>
      </dgm:prSet>
      <dgm:spPr/>
    </dgm:pt>
    <dgm:pt modelId="{1A4D3A62-9DCE-4C75-885A-7CE17FB2805E}" type="pres">
      <dgm:prSet presAssocID="{E53591A9-AD58-4853-85F1-6D68991B5B19}" presName="parTrans" presStyleLbl="sibTrans2D1" presStyleIdx="4" presStyleCnt="8"/>
      <dgm:spPr/>
    </dgm:pt>
    <dgm:pt modelId="{7775CC6B-3E09-42CB-A2BD-686A4097B7F0}" type="pres">
      <dgm:prSet presAssocID="{E53591A9-AD58-4853-85F1-6D68991B5B19}" presName="connectorText" presStyleLbl="sibTrans2D1" presStyleIdx="4" presStyleCnt="8"/>
      <dgm:spPr/>
    </dgm:pt>
    <dgm:pt modelId="{33083FD6-B78A-4E1A-AE55-E549ECC6B4D8}" type="pres">
      <dgm:prSet presAssocID="{BBD68CFE-7404-45E2-B922-688D3DD8F83A}" presName="node" presStyleLbl="node1" presStyleIdx="4" presStyleCnt="8" custScaleX="119558" custScaleY="107373">
        <dgm:presLayoutVars>
          <dgm:bulletEnabled val="1"/>
        </dgm:presLayoutVars>
      </dgm:prSet>
      <dgm:spPr/>
    </dgm:pt>
    <dgm:pt modelId="{CC145595-64D4-44B2-AD17-BFCA10ECC612}" type="pres">
      <dgm:prSet presAssocID="{393559D1-197A-4F46-86B1-D6E029D213B7}" presName="parTrans" presStyleLbl="sibTrans2D1" presStyleIdx="5" presStyleCnt="8"/>
      <dgm:spPr/>
    </dgm:pt>
    <dgm:pt modelId="{2DD6AD79-8A88-425F-ACB1-031AE2C18FC1}" type="pres">
      <dgm:prSet presAssocID="{393559D1-197A-4F46-86B1-D6E029D213B7}" presName="connectorText" presStyleLbl="sibTrans2D1" presStyleIdx="5" presStyleCnt="8"/>
      <dgm:spPr/>
    </dgm:pt>
    <dgm:pt modelId="{AA9DBD44-0B14-4941-8AAD-DCF781C66519}" type="pres">
      <dgm:prSet presAssocID="{77E42168-F3D0-4BE3-9058-7AB3C717AAB0}" presName="node" presStyleLbl="node1" presStyleIdx="5" presStyleCnt="8" custScaleX="122226" custScaleY="119049">
        <dgm:presLayoutVars>
          <dgm:bulletEnabled val="1"/>
        </dgm:presLayoutVars>
      </dgm:prSet>
      <dgm:spPr/>
    </dgm:pt>
    <dgm:pt modelId="{775E08F4-EBC5-4CF4-9DB3-5D9E245D0BC8}" type="pres">
      <dgm:prSet presAssocID="{0E3871E0-0E37-46AF-83D4-6F7666DFC7C6}" presName="parTrans" presStyleLbl="sibTrans2D1" presStyleIdx="6" presStyleCnt="8"/>
      <dgm:spPr/>
    </dgm:pt>
    <dgm:pt modelId="{BECAD85B-85A7-4207-B25E-646303126646}" type="pres">
      <dgm:prSet presAssocID="{0E3871E0-0E37-46AF-83D4-6F7666DFC7C6}" presName="connectorText" presStyleLbl="sibTrans2D1" presStyleIdx="6" presStyleCnt="8"/>
      <dgm:spPr/>
    </dgm:pt>
    <dgm:pt modelId="{C3E0E82C-044E-4DE7-9822-94FF1EDC9B9C}" type="pres">
      <dgm:prSet presAssocID="{38798AA8-833A-40A8-9388-C99C3607CDA5}" presName="node" presStyleLbl="node1" presStyleIdx="6" presStyleCnt="8" custScaleX="108787" custScaleY="111990">
        <dgm:presLayoutVars>
          <dgm:bulletEnabled val="1"/>
        </dgm:presLayoutVars>
      </dgm:prSet>
      <dgm:spPr/>
    </dgm:pt>
    <dgm:pt modelId="{99C05128-143A-48B9-BEF1-1849952ACC13}" type="pres">
      <dgm:prSet presAssocID="{38EEF972-F198-4B77-BA35-9F1F2FD4F9F4}" presName="parTrans" presStyleLbl="sibTrans2D1" presStyleIdx="7" presStyleCnt="8"/>
      <dgm:spPr/>
    </dgm:pt>
    <dgm:pt modelId="{42F3DE70-81BE-4C16-B62F-B37075E67AA6}" type="pres">
      <dgm:prSet presAssocID="{38EEF972-F198-4B77-BA35-9F1F2FD4F9F4}" presName="connectorText" presStyleLbl="sibTrans2D1" presStyleIdx="7" presStyleCnt="8"/>
      <dgm:spPr/>
    </dgm:pt>
    <dgm:pt modelId="{E9BC0BB2-34A6-4056-94A6-4D8E37108399}" type="pres">
      <dgm:prSet presAssocID="{964D7479-FC04-4FD7-839F-749E2B6037F9}" presName="node" presStyleLbl="node1" presStyleIdx="7" presStyleCnt="8" custScaleX="113094" custScaleY="119294">
        <dgm:presLayoutVars>
          <dgm:bulletEnabled val="1"/>
        </dgm:presLayoutVars>
      </dgm:prSet>
      <dgm:spPr/>
    </dgm:pt>
  </dgm:ptLst>
  <dgm:cxnLst>
    <dgm:cxn modelId="{A24D6011-E92F-4DAE-A409-5B8B159C5BAA}" type="presOf" srcId="{267E68DF-554F-4976-8CC2-7ACD6CE8C2E8}" destId="{61EC5AF2-6DBA-4AE7-AB2C-1B2FA3E5E540}" srcOrd="0" destOrd="0" presId="urn:microsoft.com/office/officeart/2005/8/layout/radial5"/>
    <dgm:cxn modelId="{93F29112-DD57-4D58-883E-147727553286}" type="presOf" srcId="{3F6F7FC5-EF83-4FBE-832C-50F5F8C4073B}" destId="{31E3456C-D445-40D7-B625-FB55884D9CCE}" srcOrd="0" destOrd="0" presId="urn:microsoft.com/office/officeart/2005/8/layout/radial5"/>
    <dgm:cxn modelId="{A4380C13-313A-4DFB-94D8-89259D610933}" srcId="{267E68DF-554F-4976-8CC2-7ACD6CE8C2E8}" destId="{964D7479-FC04-4FD7-839F-749E2B6037F9}" srcOrd="7" destOrd="0" parTransId="{38EEF972-F198-4B77-BA35-9F1F2FD4F9F4}" sibTransId="{DBBCE8F7-A92B-4886-9434-85D5E8AD92AE}"/>
    <dgm:cxn modelId="{4F71DC18-6FC6-4133-88DE-452E6FEFF85F}" type="presOf" srcId="{3F6F7FC5-EF83-4FBE-832C-50F5F8C4073B}" destId="{3844F00D-F14D-4212-83E2-50E4CCB9EE7E}" srcOrd="1" destOrd="0" presId="urn:microsoft.com/office/officeart/2005/8/layout/radial5"/>
    <dgm:cxn modelId="{8BA9A319-AD3F-4813-9348-CC274FF41554}" type="presOf" srcId="{F33CF4CE-4AB1-4BB6-868C-EA3EBDA4ED13}" destId="{A179B14E-1C10-4A24-AF05-74D6F5191412}" srcOrd="0" destOrd="0" presId="urn:microsoft.com/office/officeart/2005/8/layout/radial5"/>
    <dgm:cxn modelId="{A9BC0F3B-D91B-477F-8839-587CFFCE8340}" type="presOf" srcId="{77E42168-F3D0-4BE3-9058-7AB3C717AAB0}" destId="{AA9DBD44-0B14-4941-8AAD-DCF781C66519}" srcOrd="0" destOrd="0" presId="urn:microsoft.com/office/officeart/2005/8/layout/radial5"/>
    <dgm:cxn modelId="{19951F3D-B4D2-499E-9A96-CDBBD3EDDB67}" type="presOf" srcId="{393559D1-197A-4F46-86B1-D6E029D213B7}" destId="{CC145595-64D4-44B2-AD17-BFCA10ECC612}" srcOrd="0" destOrd="0" presId="urn:microsoft.com/office/officeart/2005/8/layout/radial5"/>
    <dgm:cxn modelId="{6929C740-5874-46BE-ADCB-CA6CA3290BB4}" type="presOf" srcId="{6A76B40F-BA2F-4B6A-9B9A-F5C00CB58408}" destId="{3BB66BAD-A7B0-4368-A2FA-89CB55BF9073}" srcOrd="1" destOrd="0" presId="urn:microsoft.com/office/officeart/2005/8/layout/radial5"/>
    <dgm:cxn modelId="{CEB64963-B058-4A20-B309-2B405A9EE383}" srcId="{267E68DF-554F-4976-8CC2-7ACD6CE8C2E8}" destId="{F765B24C-18F9-4A71-8148-54F1B0875764}" srcOrd="0" destOrd="0" parTransId="{6A76B40F-BA2F-4B6A-9B9A-F5C00CB58408}" sibTransId="{75072FA6-5D10-4F4F-97EC-0D142731FB88}"/>
    <dgm:cxn modelId="{6FA92064-6BDA-4901-9D0E-9A82FA752017}" type="presOf" srcId="{E53591A9-AD58-4853-85F1-6D68991B5B19}" destId="{1A4D3A62-9DCE-4C75-885A-7CE17FB2805E}" srcOrd="0" destOrd="0" presId="urn:microsoft.com/office/officeart/2005/8/layout/radial5"/>
    <dgm:cxn modelId="{C1CBE76D-8171-4A90-8E01-559EB8AB9B39}" type="presOf" srcId="{38EEF972-F198-4B77-BA35-9F1F2FD4F9F4}" destId="{42F3DE70-81BE-4C16-B62F-B37075E67AA6}" srcOrd="1" destOrd="0" presId="urn:microsoft.com/office/officeart/2005/8/layout/radial5"/>
    <dgm:cxn modelId="{29F3C44E-F04C-49D4-9DEA-8E4C97EB7FC2}" srcId="{267E68DF-554F-4976-8CC2-7ACD6CE8C2E8}" destId="{38798AA8-833A-40A8-9388-C99C3607CDA5}" srcOrd="6" destOrd="0" parTransId="{0E3871E0-0E37-46AF-83D4-6F7666DFC7C6}" sibTransId="{1194D9E8-A795-45E5-B106-654E4FC739BD}"/>
    <dgm:cxn modelId="{368A004F-497C-4EFD-9CD6-07E3DF73E538}" srcId="{267E68DF-554F-4976-8CC2-7ACD6CE8C2E8}" destId="{D8F3DE4A-F7A1-4A29-B2E2-ACF3BC36477B}" srcOrd="1" destOrd="0" parTransId="{B0B503D7-ABE8-4766-B91D-7F288A882284}" sibTransId="{2D8C4FC0-9DF2-433F-A915-53EB68B95EA6}"/>
    <dgm:cxn modelId="{DC6D3D71-0D77-408E-87A0-5E28008ABB0C}" type="presOf" srcId="{0E3871E0-0E37-46AF-83D4-6F7666DFC7C6}" destId="{775E08F4-EBC5-4CF4-9DB3-5D9E245D0BC8}" srcOrd="0" destOrd="0" presId="urn:microsoft.com/office/officeart/2005/8/layout/radial5"/>
    <dgm:cxn modelId="{AE030153-2ACB-4B77-8333-80A5B40108AB}" srcId="{267E68DF-554F-4976-8CC2-7ACD6CE8C2E8}" destId="{2D21D7A4-9DAD-4B90-B724-0AA710C41EEA}" srcOrd="2" destOrd="0" parTransId="{EDDEFB0E-9760-4855-BF15-C8817855E4AB}" sibTransId="{E9E0E1D6-E17C-4C06-BCB4-294C03DD7292}"/>
    <dgm:cxn modelId="{FED04E56-1FDA-4308-8BAF-A9619A7D6525}" type="presOf" srcId="{B0B503D7-ABE8-4766-B91D-7F288A882284}" destId="{F27EF09B-ADB9-49F1-9939-EB276A666979}" srcOrd="0" destOrd="0" presId="urn:microsoft.com/office/officeart/2005/8/layout/radial5"/>
    <dgm:cxn modelId="{E84E4277-8DB1-4421-9F7C-EDA04E4EBC4E}" type="presOf" srcId="{F765B24C-18F9-4A71-8148-54F1B0875764}" destId="{A0C2F7EA-BDCF-4970-AAFB-3AD1036021DB}" srcOrd="0" destOrd="0" presId="urn:microsoft.com/office/officeart/2005/8/layout/radial5"/>
    <dgm:cxn modelId="{26582C59-2FB7-4DE3-AA0D-7B7F1689C557}" type="presOf" srcId="{EDDEFB0E-9760-4855-BF15-C8817855E4AB}" destId="{238480B6-8AA6-4285-A15C-BB0775348DDD}" srcOrd="1" destOrd="0" presId="urn:microsoft.com/office/officeart/2005/8/layout/radial5"/>
    <dgm:cxn modelId="{483FE67B-52ED-4E65-BDE4-1F4545C3EEF8}" srcId="{F33CF4CE-4AB1-4BB6-868C-EA3EBDA4ED13}" destId="{267E68DF-554F-4976-8CC2-7ACD6CE8C2E8}" srcOrd="0" destOrd="0" parTransId="{1D718148-0C01-46E5-AEEC-1C94C341C40B}" sibTransId="{ED9B6909-FF02-4C86-98F4-E88CE96E3773}"/>
    <dgm:cxn modelId="{AA31D484-D9C3-4822-9FCD-9DCFCC62F7A5}" type="presOf" srcId="{6A76B40F-BA2F-4B6A-9B9A-F5C00CB58408}" destId="{29626092-D846-4744-BA08-609A31B9A42D}" srcOrd="0" destOrd="0" presId="urn:microsoft.com/office/officeart/2005/8/layout/radial5"/>
    <dgm:cxn modelId="{3D7BEB92-53B1-4D55-9835-738BDE83B62C}" type="presOf" srcId="{B0B503D7-ABE8-4766-B91D-7F288A882284}" destId="{C1FEA9F6-1928-4ECC-9589-20E43CDBE592}" srcOrd="1" destOrd="0" presId="urn:microsoft.com/office/officeart/2005/8/layout/radial5"/>
    <dgm:cxn modelId="{AEB78F93-5911-43FC-93A3-A1AA1E8DCF8E}" type="presOf" srcId="{2D21D7A4-9DAD-4B90-B724-0AA710C41EEA}" destId="{0064ED67-CE6F-4B44-AB1A-B6FF7F40901D}" srcOrd="0" destOrd="0" presId="urn:microsoft.com/office/officeart/2005/8/layout/radial5"/>
    <dgm:cxn modelId="{7F94DAA2-64CB-4444-8B15-4313DCF451F6}" type="presOf" srcId="{D4636D52-3A05-464F-86A4-DD5F6C86EE70}" destId="{5B709507-389A-4F9A-9BDB-B62EF2869154}" srcOrd="0" destOrd="0" presId="urn:microsoft.com/office/officeart/2005/8/layout/radial5"/>
    <dgm:cxn modelId="{A3DED1A9-AA75-4412-AF48-A6115C6B2F93}" type="presOf" srcId="{38EEF972-F198-4B77-BA35-9F1F2FD4F9F4}" destId="{99C05128-143A-48B9-BEF1-1849952ACC13}" srcOrd="0" destOrd="0" presId="urn:microsoft.com/office/officeart/2005/8/layout/radial5"/>
    <dgm:cxn modelId="{F8B639AA-9BDA-49BC-914C-ECAA1596EE3A}" type="presOf" srcId="{EDDEFB0E-9760-4855-BF15-C8817855E4AB}" destId="{924D3BB4-3E97-4609-B425-AC90ED8281EF}" srcOrd="0" destOrd="0" presId="urn:microsoft.com/office/officeart/2005/8/layout/radial5"/>
    <dgm:cxn modelId="{53B11EB0-8C1B-4CE8-AFA2-EE00DB9101BF}" type="presOf" srcId="{BBD68CFE-7404-45E2-B922-688D3DD8F83A}" destId="{33083FD6-B78A-4E1A-AE55-E549ECC6B4D8}" srcOrd="0" destOrd="0" presId="urn:microsoft.com/office/officeart/2005/8/layout/radial5"/>
    <dgm:cxn modelId="{0976A7B2-EB76-4691-8921-2DB1A9212EC9}" type="presOf" srcId="{964D7479-FC04-4FD7-839F-749E2B6037F9}" destId="{E9BC0BB2-34A6-4056-94A6-4D8E37108399}" srcOrd="0" destOrd="0" presId="urn:microsoft.com/office/officeart/2005/8/layout/radial5"/>
    <dgm:cxn modelId="{BA1381B6-8652-42B5-9F8C-C9A56E179452}" srcId="{267E68DF-554F-4976-8CC2-7ACD6CE8C2E8}" destId="{D4636D52-3A05-464F-86A4-DD5F6C86EE70}" srcOrd="3" destOrd="0" parTransId="{3F6F7FC5-EF83-4FBE-832C-50F5F8C4073B}" sibTransId="{54284F89-F5E9-4990-8CC2-1D191DD40143}"/>
    <dgm:cxn modelId="{FB4563BD-9E87-4D98-B7FA-86071049F7DD}" type="presOf" srcId="{0E3871E0-0E37-46AF-83D4-6F7666DFC7C6}" destId="{BECAD85B-85A7-4207-B25E-646303126646}" srcOrd="1" destOrd="0" presId="urn:microsoft.com/office/officeart/2005/8/layout/radial5"/>
    <dgm:cxn modelId="{4BA748CB-6B11-4C65-8371-71D9830C791E}" srcId="{267E68DF-554F-4976-8CC2-7ACD6CE8C2E8}" destId="{77E42168-F3D0-4BE3-9058-7AB3C717AAB0}" srcOrd="5" destOrd="0" parTransId="{393559D1-197A-4F46-86B1-D6E029D213B7}" sibTransId="{D5962DF6-0E95-48AA-99F9-694528362DB5}"/>
    <dgm:cxn modelId="{E78A69DA-167E-4D73-817A-B3C520D33E8D}" srcId="{267E68DF-554F-4976-8CC2-7ACD6CE8C2E8}" destId="{BBD68CFE-7404-45E2-B922-688D3DD8F83A}" srcOrd="4" destOrd="0" parTransId="{E53591A9-AD58-4853-85F1-6D68991B5B19}" sibTransId="{16EB67CB-0535-4A79-AD82-D985AE82FA3F}"/>
    <dgm:cxn modelId="{1CB5CFE0-F3CE-4DE3-952A-D83AD273D4B9}" type="presOf" srcId="{D8F3DE4A-F7A1-4A29-B2E2-ACF3BC36477B}" destId="{04A05C40-1F0A-441C-AD7C-C3D4F019D1FA}" srcOrd="0" destOrd="0" presId="urn:microsoft.com/office/officeart/2005/8/layout/radial5"/>
    <dgm:cxn modelId="{44AF76E1-6F2A-47A2-B73F-B69CA6F1C6F1}" type="presOf" srcId="{38798AA8-833A-40A8-9388-C99C3607CDA5}" destId="{C3E0E82C-044E-4DE7-9822-94FF1EDC9B9C}" srcOrd="0" destOrd="0" presId="urn:microsoft.com/office/officeart/2005/8/layout/radial5"/>
    <dgm:cxn modelId="{6EF529F8-683B-430F-9A1B-06BD0D78B341}" type="presOf" srcId="{393559D1-197A-4F46-86B1-D6E029D213B7}" destId="{2DD6AD79-8A88-425F-ACB1-031AE2C18FC1}" srcOrd="1" destOrd="0" presId="urn:microsoft.com/office/officeart/2005/8/layout/radial5"/>
    <dgm:cxn modelId="{2AEB2CFF-3F80-4D1C-81B0-86FE473233A7}" type="presOf" srcId="{E53591A9-AD58-4853-85F1-6D68991B5B19}" destId="{7775CC6B-3E09-42CB-A2BD-686A4097B7F0}" srcOrd="1" destOrd="0" presId="urn:microsoft.com/office/officeart/2005/8/layout/radial5"/>
    <dgm:cxn modelId="{D4B04735-889F-4A48-A165-635539F28D3D}" type="presParOf" srcId="{A179B14E-1C10-4A24-AF05-74D6F5191412}" destId="{61EC5AF2-6DBA-4AE7-AB2C-1B2FA3E5E540}" srcOrd="0" destOrd="0" presId="urn:microsoft.com/office/officeart/2005/8/layout/radial5"/>
    <dgm:cxn modelId="{2EA2FC1C-360C-4F28-9EF2-B19D2470AB2C}" type="presParOf" srcId="{A179B14E-1C10-4A24-AF05-74D6F5191412}" destId="{29626092-D846-4744-BA08-609A31B9A42D}" srcOrd="1" destOrd="0" presId="urn:microsoft.com/office/officeart/2005/8/layout/radial5"/>
    <dgm:cxn modelId="{EFA16097-DB9A-4BA5-9EA7-FCD3F819FDA7}" type="presParOf" srcId="{29626092-D846-4744-BA08-609A31B9A42D}" destId="{3BB66BAD-A7B0-4368-A2FA-89CB55BF9073}" srcOrd="0" destOrd="0" presId="urn:microsoft.com/office/officeart/2005/8/layout/radial5"/>
    <dgm:cxn modelId="{19709001-D0C7-49CC-961B-ECB5E73E3065}" type="presParOf" srcId="{A179B14E-1C10-4A24-AF05-74D6F5191412}" destId="{A0C2F7EA-BDCF-4970-AAFB-3AD1036021DB}" srcOrd="2" destOrd="0" presId="urn:microsoft.com/office/officeart/2005/8/layout/radial5"/>
    <dgm:cxn modelId="{273D0B51-EA59-4AF7-9245-41BFC35E1A4C}" type="presParOf" srcId="{A179B14E-1C10-4A24-AF05-74D6F5191412}" destId="{F27EF09B-ADB9-49F1-9939-EB276A666979}" srcOrd="3" destOrd="0" presId="urn:microsoft.com/office/officeart/2005/8/layout/radial5"/>
    <dgm:cxn modelId="{04D94062-7CBF-4241-9263-BC7B66BCB17F}" type="presParOf" srcId="{F27EF09B-ADB9-49F1-9939-EB276A666979}" destId="{C1FEA9F6-1928-4ECC-9589-20E43CDBE592}" srcOrd="0" destOrd="0" presId="urn:microsoft.com/office/officeart/2005/8/layout/radial5"/>
    <dgm:cxn modelId="{F5E4F612-F446-4CF2-BC08-785B98D1031F}" type="presParOf" srcId="{A179B14E-1C10-4A24-AF05-74D6F5191412}" destId="{04A05C40-1F0A-441C-AD7C-C3D4F019D1FA}" srcOrd="4" destOrd="0" presId="urn:microsoft.com/office/officeart/2005/8/layout/radial5"/>
    <dgm:cxn modelId="{F10580CB-0C82-4541-8114-EFE4DB328565}" type="presParOf" srcId="{A179B14E-1C10-4A24-AF05-74D6F5191412}" destId="{924D3BB4-3E97-4609-B425-AC90ED8281EF}" srcOrd="5" destOrd="0" presId="urn:microsoft.com/office/officeart/2005/8/layout/radial5"/>
    <dgm:cxn modelId="{332603A8-ACFD-4285-AF15-27198CEE85C5}" type="presParOf" srcId="{924D3BB4-3E97-4609-B425-AC90ED8281EF}" destId="{238480B6-8AA6-4285-A15C-BB0775348DDD}" srcOrd="0" destOrd="0" presId="urn:microsoft.com/office/officeart/2005/8/layout/radial5"/>
    <dgm:cxn modelId="{A7CFB208-301C-4646-A5C3-A4B1BEEAEDED}" type="presParOf" srcId="{A179B14E-1C10-4A24-AF05-74D6F5191412}" destId="{0064ED67-CE6F-4B44-AB1A-B6FF7F40901D}" srcOrd="6" destOrd="0" presId="urn:microsoft.com/office/officeart/2005/8/layout/radial5"/>
    <dgm:cxn modelId="{541BC6F7-2DF4-4F17-8783-7B097BFE6CC9}" type="presParOf" srcId="{A179B14E-1C10-4A24-AF05-74D6F5191412}" destId="{31E3456C-D445-40D7-B625-FB55884D9CCE}" srcOrd="7" destOrd="0" presId="urn:microsoft.com/office/officeart/2005/8/layout/radial5"/>
    <dgm:cxn modelId="{D2DB8509-C67D-40D2-A2F3-365B598934D2}" type="presParOf" srcId="{31E3456C-D445-40D7-B625-FB55884D9CCE}" destId="{3844F00D-F14D-4212-83E2-50E4CCB9EE7E}" srcOrd="0" destOrd="0" presId="urn:microsoft.com/office/officeart/2005/8/layout/radial5"/>
    <dgm:cxn modelId="{B1EF6617-8C89-4394-B5B4-63391F7D8898}" type="presParOf" srcId="{A179B14E-1C10-4A24-AF05-74D6F5191412}" destId="{5B709507-389A-4F9A-9BDB-B62EF2869154}" srcOrd="8" destOrd="0" presId="urn:microsoft.com/office/officeart/2005/8/layout/radial5"/>
    <dgm:cxn modelId="{1D88911D-1647-4EB7-9433-AC8FB44DFEB6}" type="presParOf" srcId="{A179B14E-1C10-4A24-AF05-74D6F5191412}" destId="{1A4D3A62-9DCE-4C75-885A-7CE17FB2805E}" srcOrd="9" destOrd="0" presId="urn:microsoft.com/office/officeart/2005/8/layout/radial5"/>
    <dgm:cxn modelId="{2C89B438-705D-4312-A699-3A124C08F0BA}" type="presParOf" srcId="{1A4D3A62-9DCE-4C75-885A-7CE17FB2805E}" destId="{7775CC6B-3E09-42CB-A2BD-686A4097B7F0}" srcOrd="0" destOrd="0" presId="urn:microsoft.com/office/officeart/2005/8/layout/radial5"/>
    <dgm:cxn modelId="{63AC8ADD-67FD-45F5-8BE9-8F8A0157DDA7}" type="presParOf" srcId="{A179B14E-1C10-4A24-AF05-74D6F5191412}" destId="{33083FD6-B78A-4E1A-AE55-E549ECC6B4D8}" srcOrd="10" destOrd="0" presId="urn:microsoft.com/office/officeart/2005/8/layout/radial5"/>
    <dgm:cxn modelId="{2A382485-DA5D-40B5-B55A-C3B89C830187}" type="presParOf" srcId="{A179B14E-1C10-4A24-AF05-74D6F5191412}" destId="{CC145595-64D4-44B2-AD17-BFCA10ECC612}" srcOrd="11" destOrd="0" presId="urn:microsoft.com/office/officeart/2005/8/layout/radial5"/>
    <dgm:cxn modelId="{ADD0ACC7-7D92-4DAC-9578-1F1183D29BD6}" type="presParOf" srcId="{CC145595-64D4-44B2-AD17-BFCA10ECC612}" destId="{2DD6AD79-8A88-425F-ACB1-031AE2C18FC1}" srcOrd="0" destOrd="0" presId="urn:microsoft.com/office/officeart/2005/8/layout/radial5"/>
    <dgm:cxn modelId="{140BFAF1-DF15-428D-AF04-BF9956454FF1}" type="presParOf" srcId="{A179B14E-1C10-4A24-AF05-74D6F5191412}" destId="{AA9DBD44-0B14-4941-8AAD-DCF781C66519}" srcOrd="12" destOrd="0" presId="urn:microsoft.com/office/officeart/2005/8/layout/radial5"/>
    <dgm:cxn modelId="{81758CA1-60CC-4E56-B18C-9CAF48C6A447}" type="presParOf" srcId="{A179B14E-1C10-4A24-AF05-74D6F5191412}" destId="{775E08F4-EBC5-4CF4-9DB3-5D9E245D0BC8}" srcOrd="13" destOrd="0" presId="urn:microsoft.com/office/officeart/2005/8/layout/radial5"/>
    <dgm:cxn modelId="{1DC9E5E7-8F07-4D0B-89FB-9C7099BD1DC6}" type="presParOf" srcId="{775E08F4-EBC5-4CF4-9DB3-5D9E245D0BC8}" destId="{BECAD85B-85A7-4207-B25E-646303126646}" srcOrd="0" destOrd="0" presId="urn:microsoft.com/office/officeart/2005/8/layout/radial5"/>
    <dgm:cxn modelId="{400086FC-1D95-4A62-9D6A-9E0CD47D857A}" type="presParOf" srcId="{A179B14E-1C10-4A24-AF05-74D6F5191412}" destId="{C3E0E82C-044E-4DE7-9822-94FF1EDC9B9C}" srcOrd="14" destOrd="0" presId="urn:microsoft.com/office/officeart/2005/8/layout/radial5"/>
    <dgm:cxn modelId="{DC448A00-F4EE-48CE-BC2B-3C4D968A4E9F}" type="presParOf" srcId="{A179B14E-1C10-4A24-AF05-74D6F5191412}" destId="{99C05128-143A-48B9-BEF1-1849952ACC13}" srcOrd="15" destOrd="0" presId="urn:microsoft.com/office/officeart/2005/8/layout/radial5"/>
    <dgm:cxn modelId="{1982988A-F755-48A4-ADD8-72BB241CB0D1}" type="presParOf" srcId="{99C05128-143A-48B9-BEF1-1849952ACC13}" destId="{42F3DE70-81BE-4C16-B62F-B37075E67AA6}" srcOrd="0" destOrd="0" presId="urn:microsoft.com/office/officeart/2005/8/layout/radial5"/>
    <dgm:cxn modelId="{3DD456B9-4AA2-4A87-819D-891C0E8A04A2}" type="presParOf" srcId="{A179B14E-1C10-4A24-AF05-74D6F5191412}" destId="{E9BC0BB2-34A6-4056-94A6-4D8E37108399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3CF4CE-4AB1-4BB6-868C-EA3EBDA4ED13}" type="doc">
      <dgm:prSet loTypeId="urn:microsoft.com/office/officeart/2005/8/layout/gear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267E68DF-554F-4976-8CC2-7ACD6CE8C2E8}">
      <dgm:prSet phldrT="[Texto]" custT="1"/>
      <dgm:spPr/>
      <dgm:t>
        <a:bodyPr/>
        <a:lstStyle/>
        <a:p>
          <a:r>
            <a:rPr lang="es-CO" sz="2400" b="1" dirty="0"/>
            <a:t>Participación en Ferias de Atención al Ciudadano</a:t>
          </a:r>
        </a:p>
      </dgm:t>
    </dgm:pt>
    <dgm:pt modelId="{1D718148-0C01-46E5-AEEC-1C94C341C40B}" type="parTrans" cxnId="{483FE67B-52ED-4E65-BDE4-1F4545C3EEF8}">
      <dgm:prSet/>
      <dgm:spPr/>
      <dgm:t>
        <a:bodyPr/>
        <a:lstStyle/>
        <a:p>
          <a:endParaRPr lang="es-CO"/>
        </a:p>
      </dgm:t>
    </dgm:pt>
    <dgm:pt modelId="{ED9B6909-FF02-4C86-98F4-E88CE96E3773}" type="sibTrans" cxnId="{483FE67B-52ED-4E65-BDE4-1F4545C3EEF8}">
      <dgm:prSet/>
      <dgm:spPr/>
      <dgm:t>
        <a:bodyPr/>
        <a:lstStyle/>
        <a:p>
          <a:endParaRPr lang="es-CO"/>
        </a:p>
      </dgm:t>
    </dgm:pt>
    <dgm:pt modelId="{F765B24C-18F9-4A71-8148-54F1B0875764}">
      <dgm:prSet phldrT="[Texto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b="1" kern="1200" dirty="0">
              <a:solidFill>
                <a:srgbClr val="293166"/>
              </a:solidFill>
              <a:latin typeface="Calibri"/>
              <a:ea typeface="+mn-ea"/>
              <a:cs typeface="+mn-cs"/>
            </a:rPr>
            <a:t>7 de marzo  Manaure - La Guajira</a:t>
          </a:r>
        </a:p>
      </dgm:t>
    </dgm:pt>
    <dgm:pt modelId="{6A76B40F-BA2F-4B6A-9B9A-F5C00CB58408}" type="parTrans" cxnId="{CEB64963-B058-4A20-B309-2B405A9EE383}">
      <dgm:prSet/>
      <dgm:spPr/>
      <dgm:t>
        <a:bodyPr/>
        <a:lstStyle/>
        <a:p>
          <a:endParaRPr lang="es-CO"/>
        </a:p>
      </dgm:t>
    </dgm:pt>
    <dgm:pt modelId="{75072FA6-5D10-4F4F-97EC-0D142731FB88}" type="sibTrans" cxnId="{CEB64963-B058-4A20-B309-2B405A9EE383}">
      <dgm:prSet/>
      <dgm:spPr/>
      <dgm:t>
        <a:bodyPr/>
        <a:lstStyle/>
        <a:p>
          <a:endParaRPr lang="es-CO"/>
        </a:p>
      </dgm:t>
    </dgm:pt>
    <dgm:pt modelId="{C90846B2-7077-4B08-A612-18CAD6ED5FA6}">
      <dgm:prSet phldrT="[Texto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kern="1200" dirty="0">
              <a:solidFill>
                <a:srgbClr val="293166"/>
              </a:solidFill>
              <a:latin typeface="+mn-lt"/>
              <a:ea typeface="+mn-ea"/>
              <a:cs typeface="+mn-cs"/>
            </a:rPr>
            <a:t>20 y 21 de abril Necoclí – Antioquia</a:t>
          </a: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</dgm:t>
    </dgm:pt>
    <dgm:pt modelId="{35EED3D7-26EC-4F46-A5C1-F80A23722648}" type="parTrans" cxnId="{E316DC0C-DFF8-4594-97FC-FCA9355D0AF0}">
      <dgm:prSet/>
      <dgm:spPr/>
      <dgm:t>
        <a:bodyPr/>
        <a:lstStyle/>
        <a:p>
          <a:endParaRPr lang="es-CO"/>
        </a:p>
      </dgm:t>
    </dgm:pt>
    <dgm:pt modelId="{5E2D5736-E74D-4695-A393-E8B3C072FB29}" type="sibTrans" cxnId="{E316DC0C-DFF8-4594-97FC-FCA9355D0AF0}">
      <dgm:prSet/>
      <dgm:spPr/>
      <dgm:t>
        <a:bodyPr/>
        <a:lstStyle/>
        <a:p>
          <a:endParaRPr lang="es-CO"/>
        </a:p>
      </dgm:t>
    </dgm:pt>
    <dgm:pt modelId="{0409F7CA-239F-4534-8D9D-0716CE6B23D2}">
      <dgm:prSet phldrT="[Texto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kern="1200" dirty="0">
              <a:solidFill>
                <a:srgbClr val="293166"/>
              </a:solidFill>
              <a:latin typeface="+mn-lt"/>
              <a:ea typeface="+mn-ea"/>
              <a:cs typeface="+mn-cs"/>
            </a:rPr>
            <a:t>28 de julio San Vicente del Caguán</a:t>
          </a: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</dgm:t>
    </dgm:pt>
    <dgm:pt modelId="{3A96AFF4-EB8E-4254-BEE7-EDB94E904653}" type="parTrans" cxnId="{1E23C039-3CCB-460B-87E4-99DA18AAB713}">
      <dgm:prSet/>
      <dgm:spPr/>
      <dgm:t>
        <a:bodyPr/>
        <a:lstStyle/>
        <a:p>
          <a:endParaRPr lang="es-CO"/>
        </a:p>
      </dgm:t>
    </dgm:pt>
    <dgm:pt modelId="{95A1DABF-5322-49D7-A9AD-E17ADE418627}" type="sibTrans" cxnId="{1E23C039-3CCB-460B-87E4-99DA18AAB713}">
      <dgm:prSet/>
      <dgm:spPr/>
      <dgm:t>
        <a:bodyPr/>
        <a:lstStyle/>
        <a:p>
          <a:endParaRPr lang="es-CO"/>
        </a:p>
      </dgm:t>
    </dgm:pt>
    <dgm:pt modelId="{0F722FC7-F9E2-4892-B24E-E14964752C6E}">
      <dgm:prSet phldrT="[Texto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</dgm:t>
    </dgm:pt>
    <dgm:pt modelId="{D3EF8787-9E00-4878-8851-3948868969AC}" type="parTrans" cxnId="{57ECC421-0E6D-45FD-91A3-CAB457845A64}">
      <dgm:prSet/>
      <dgm:spPr/>
      <dgm:t>
        <a:bodyPr/>
        <a:lstStyle/>
        <a:p>
          <a:endParaRPr lang="es-CO"/>
        </a:p>
      </dgm:t>
    </dgm:pt>
    <dgm:pt modelId="{1E46D1E9-D473-4D87-BC36-85EFAF4B19A9}" type="sibTrans" cxnId="{57ECC421-0E6D-45FD-91A3-CAB457845A64}">
      <dgm:prSet/>
      <dgm:spPr/>
      <dgm:t>
        <a:bodyPr/>
        <a:lstStyle/>
        <a:p>
          <a:endParaRPr lang="es-CO"/>
        </a:p>
      </dgm:t>
    </dgm:pt>
    <dgm:pt modelId="{2AF98EB6-DC16-4E97-A5B2-56831A6146BD}">
      <dgm:prSet phldrT="[Texto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</dgm:t>
    </dgm:pt>
    <dgm:pt modelId="{C2ECEFCB-B215-4D41-B0E2-AEAB90B9BE3C}" type="parTrans" cxnId="{8A5DB302-09E1-4701-B265-C11536007312}">
      <dgm:prSet/>
      <dgm:spPr/>
      <dgm:t>
        <a:bodyPr/>
        <a:lstStyle/>
        <a:p>
          <a:endParaRPr lang="es-CO"/>
        </a:p>
      </dgm:t>
    </dgm:pt>
    <dgm:pt modelId="{5CC030C2-2C2E-43A7-94E8-70E547105C78}" type="sibTrans" cxnId="{8A5DB302-09E1-4701-B265-C11536007312}">
      <dgm:prSet/>
      <dgm:spPr/>
      <dgm:t>
        <a:bodyPr/>
        <a:lstStyle/>
        <a:p>
          <a:endParaRPr lang="es-CO"/>
        </a:p>
      </dgm:t>
    </dgm:pt>
    <dgm:pt modelId="{5540EFDA-7FAF-45C2-ADF0-DD7DA7B7B10C}" type="pres">
      <dgm:prSet presAssocID="{F33CF4CE-4AB1-4BB6-868C-EA3EBDA4ED1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010B04D-00EB-4261-A045-73DE0F775BBC}" type="pres">
      <dgm:prSet presAssocID="{267E68DF-554F-4976-8CC2-7ACD6CE8C2E8}" presName="gear1" presStyleLbl="node1" presStyleIdx="0" presStyleCnt="1" custScaleX="112771" custScaleY="104187" custLinFactNeighborX="326" custLinFactNeighborY="-17680">
        <dgm:presLayoutVars>
          <dgm:chMax val="1"/>
          <dgm:bulletEnabled val="1"/>
        </dgm:presLayoutVars>
      </dgm:prSet>
      <dgm:spPr/>
    </dgm:pt>
    <dgm:pt modelId="{D61822A1-509D-4EB4-BE45-8DF1D2025FF5}" type="pres">
      <dgm:prSet presAssocID="{267E68DF-554F-4976-8CC2-7ACD6CE8C2E8}" presName="gear1srcNode" presStyleLbl="node1" presStyleIdx="0" presStyleCnt="1"/>
      <dgm:spPr/>
    </dgm:pt>
    <dgm:pt modelId="{E923218F-2455-45EE-848E-A4F517179262}" type="pres">
      <dgm:prSet presAssocID="{267E68DF-554F-4976-8CC2-7ACD6CE8C2E8}" presName="gear1dstNode" presStyleLbl="node1" presStyleIdx="0" presStyleCnt="1"/>
      <dgm:spPr/>
    </dgm:pt>
    <dgm:pt modelId="{48E98EFB-D51B-49BB-9410-7DC49EAA7069}" type="pres">
      <dgm:prSet presAssocID="{267E68DF-554F-4976-8CC2-7ACD6CE8C2E8}" presName="gear1ch" presStyleLbl="fgAcc1" presStyleIdx="0" presStyleCnt="1" custScaleX="215610" custScaleY="148025" custLinFactNeighborX="18167" custLinFactNeighborY="88590">
        <dgm:presLayoutVars>
          <dgm:chMax val="0"/>
          <dgm:bulletEnabled val="1"/>
        </dgm:presLayoutVars>
      </dgm:prSet>
      <dgm:spPr/>
    </dgm:pt>
    <dgm:pt modelId="{9C828482-82D9-4D85-B952-E68A0009153F}" type="pres">
      <dgm:prSet presAssocID="{ED9B6909-FF02-4C86-98F4-E88CE96E3773}" presName="connector1" presStyleLbl="sibTrans2D1" presStyleIdx="0" presStyleCnt="1" custLinFactNeighborX="695" custLinFactNeighborY="-6129"/>
      <dgm:spPr/>
    </dgm:pt>
  </dgm:ptLst>
  <dgm:cxnLst>
    <dgm:cxn modelId="{8A5DB302-09E1-4701-B265-C11536007312}" srcId="{267E68DF-554F-4976-8CC2-7ACD6CE8C2E8}" destId="{2AF98EB6-DC16-4E97-A5B2-56831A6146BD}" srcOrd="3" destOrd="0" parTransId="{C2ECEFCB-B215-4D41-B0E2-AEAB90B9BE3C}" sibTransId="{5CC030C2-2C2E-43A7-94E8-70E547105C78}"/>
    <dgm:cxn modelId="{E316DC0C-DFF8-4594-97FC-FCA9355D0AF0}" srcId="{267E68DF-554F-4976-8CC2-7ACD6CE8C2E8}" destId="{C90846B2-7077-4B08-A612-18CAD6ED5FA6}" srcOrd="2" destOrd="0" parTransId="{35EED3D7-26EC-4F46-A5C1-F80A23722648}" sibTransId="{5E2D5736-E74D-4695-A393-E8B3C072FB29}"/>
    <dgm:cxn modelId="{9ACBD40D-C7C6-497E-B47E-9657DA75C196}" type="presOf" srcId="{267E68DF-554F-4976-8CC2-7ACD6CE8C2E8}" destId="{4010B04D-00EB-4261-A045-73DE0F775BBC}" srcOrd="0" destOrd="0" presId="urn:microsoft.com/office/officeart/2005/8/layout/gear1"/>
    <dgm:cxn modelId="{E5760D14-E6EF-4A32-8BF3-F46FA20BD15F}" type="presOf" srcId="{267E68DF-554F-4976-8CC2-7ACD6CE8C2E8}" destId="{D61822A1-509D-4EB4-BE45-8DF1D2025FF5}" srcOrd="1" destOrd="0" presId="urn:microsoft.com/office/officeart/2005/8/layout/gear1"/>
    <dgm:cxn modelId="{23DE301B-5123-41B6-967A-D2F28EF9061A}" type="presOf" srcId="{F765B24C-18F9-4A71-8148-54F1B0875764}" destId="{48E98EFB-D51B-49BB-9410-7DC49EAA7069}" srcOrd="0" destOrd="0" presId="urn:microsoft.com/office/officeart/2005/8/layout/gear1"/>
    <dgm:cxn modelId="{57ECC421-0E6D-45FD-91A3-CAB457845A64}" srcId="{267E68DF-554F-4976-8CC2-7ACD6CE8C2E8}" destId="{0F722FC7-F9E2-4892-B24E-E14964752C6E}" srcOrd="1" destOrd="0" parTransId="{D3EF8787-9E00-4878-8851-3948868969AC}" sibTransId="{1E46D1E9-D473-4D87-BC36-85EFAF4B19A9}"/>
    <dgm:cxn modelId="{1E23C039-3CCB-460B-87E4-99DA18AAB713}" srcId="{267E68DF-554F-4976-8CC2-7ACD6CE8C2E8}" destId="{0409F7CA-239F-4534-8D9D-0716CE6B23D2}" srcOrd="4" destOrd="0" parTransId="{3A96AFF4-EB8E-4254-BEE7-EDB94E904653}" sibTransId="{95A1DABF-5322-49D7-A9AD-E17ADE418627}"/>
    <dgm:cxn modelId="{CEB64963-B058-4A20-B309-2B405A9EE383}" srcId="{267E68DF-554F-4976-8CC2-7ACD6CE8C2E8}" destId="{F765B24C-18F9-4A71-8148-54F1B0875764}" srcOrd="0" destOrd="0" parTransId="{6A76B40F-BA2F-4B6A-9B9A-F5C00CB58408}" sibTransId="{75072FA6-5D10-4F4F-97EC-0D142731FB88}"/>
    <dgm:cxn modelId="{483FE67B-52ED-4E65-BDE4-1F4545C3EEF8}" srcId="{F33CF4CE-4AB1-4BB6-868C-EA3EBDA4ED13}" destId="{267E68DF-554F-4976-8CC2-7ACD6CE8C2E8}" srcOrd="0" destOrd="0" parTransId="{1D718148-0C01-46E5-AEEC-1C94C341C40B}" sibTransId="{ED9B6909-FF02-4C86-98F4-E88CE96E3773}"/>
    <dgm:cxn modelId="{5D591A8B-8F94-42B8-BB36-0FD68F78C9CB}" type="presOf" srcId="{2AF98EB6-DC16-4E97-A5B2-56831A6146BD}" destId="{48E98EFB-D51B-49BB-9410-7DC49EAA7069}" srcOrd="0" destOrd="3" presId="urn:microsoft.com/office/officeart/2005/8/layout/gear1"/>
    <dgm:cxn modelId="{95992B98-BCE2-4FC4-AB6A-6FD9D3C249C9}" type="presOf" srcId="{0409F7CA-239F-4534-8D9D-0716CE6B23D2}" destId="{48E98EFB-D51B-49BB-9410-7DC49EAA7069}" srcOrd="0" destOrd="4" presId="urn:microsoft.com/office/officeart/2005/8/layout/gear1"/>
    <dgm:cxn modelId="{2608D2A1-7FEE-4A6B-A1EA-583024441AA5}" type="presOf" srcId="{F33CF4CE-4AB1-4BB6-868C-EA3EBDA4ED13}" destId="{5540EFDA-7FAF-45C2-ADF0-DD7DA7B7B10C}" srcOrd="0" destOrd="0" presId="urn:microsoft.com/office/officeart/2005/8/layout/gear1"/>
    <dgm:cxn modelId="{4E3FD7A4-70DF-45FC-8630-6E80B989F9C3}" type="presOf" srcId="{C90846B2-7077-4B08-A612-18CAD6ED5FA6}" destId="{48E98EFB-D51B-49BB-9410-7DC49EAA7069}" srcOrd="0" destOrd="2" presId="urn:microsoft.com/office/officeart/2005/8/layout/gear1"/>
    <dgm:cxn modelId="{7EDCA6DE-8950-4C7B-AA46-A22A567FC25F}" type="presOf" srcId="{0F722FC7-F9E2-4892-B24E-E14964752C6E}" destId="{48E98EFB-D51B-49BB-9410-7DC49EAA7069}" srcOrd="0" destOrd="1" presId="urn:microsoft.com/office/officeart/2005/8/layout/gear1"/>
    <dgm:cxn modelId="{F20AF1EB-74B2-4F4B-ACEB-7E0BF37E7A85}" type="presOf" srcId="{ED9B6909-FF02-4C86-98F4-E88CE96E3773}" destId="{9C828482-82D9-4D85-B952-E68A0009153F}" srcOrd="0" destOrd="0" presId="urn:microsoft.com/office/officeart/2005/8/layout/gear1"/>
    <dgm:cxn modelId="{A0CF76F5-849D-4968-BF35-87906C917C65}" type="presOf" srcId="{267E68DF-554F-4976-8CC2-7ACD6CE8C2E8}" destId="{E923218F-2455-45EE-848E-A4F517179262}" srcOrd="2" destOrd="0" presId="urn:microsoft.com/office/officeart/2005/8/layout/gear1"/>
    <dgm:cxn modelId="{64B7D812-727B-437F-BD0C-37706E692661}" type="presParOf" srcId="{5540EFDA-7FAF-45C2-ADF0-DD7DA7B7B10C}" destId="{4010B04D-00EB-4261-A045-73DE0F775BBC}" srcOrd="0" destOrd="0" presId="urn:microsoft.com/office/officeart/2005/8/layout/gear1"/>
    <dgm:cxn modelId="{31DA45E6-2C99-408A-88A8-FBC8E14ABE08}" type="presParOf" srcId="{5540EFDA-7FAF-45C2-ADF0-DD7DA7B7B10C}" destId="{D61822A1-509D-4EB4-BE45-8DF1D2025FF5}" srcOrd="1" destOrd="0" presId="urn:microsoft.com/office/officeart/2005/8/layout/gear1"/>
    <dgm:cxn modelId="{9D4416D2-4394-4F9F-AE3F-496AF0E4146E}" type="presParOf" srcId="{5540EFDA-7FAF-45C2-ADF0-DD7DA7B7B10C}" destId="{E923218F-2455-45EE-848E-A4F517179262}" srcOrd="2" destOrd="0" presId="urn:microsoft.com/office/officeart/2005/8/layout/gear1"/>
    <dgm:cxn modelId="{E1124993-AC69-40DC-9DED-1C2D4F608B39}" type="presParOf" srcId="{5540EFDA-7FAF-45C2-ADF0-DD7DA7B7B10C}" destId="{48E98EFB-D51B-49BB-9410-7DC49EAA7069}" srcOrd="3" destOrd="0" presId="urn:microsoft.com/office/officeart/2005/8/layout/gear1"/>
    <dgm:cxn modelId="{A96E01F1-D70C-4187-BE31-227E1867E392}" type="presParOf" srcId="{5540EFDA-7FAF-45C2-ADF0-DD7DA7B7B10C}" destId="{9C828482-82D9-4D85-B952-E68A0009153F}" srcOrd="4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C5AF2-6DBA-4AE7-AB2C-1B2FA3E5E540}">
      <dsp:nvSpPr>
        <dsp:cNvPr id="0" name=""/>
        <dsp:cNvSpPr/>
      </dsp:nvSpPr>
      <dsp:spPr>
        <a:xfrm>
          <a:off x="4293236" y="2182205"/>
          <a:ext cx="1482321" cy="13178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>
              <a:solidFill>
                <a:srgbClr val="293166"/>
              </a:solidFill>
            </a:rPr>
            <a:t>Foros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>
              <a:solidFill>
                <a:srgbClr val="293166"/>
              </a:solidFill>
            </a:rPr>
            <a:t>Virtuales</a:t>
          </a:r>
        </a:p>
      </dsp:txBody>
      <dsp:txXfrm>
        <a:off x="4510317" y="2375202"/>
        <a:ext cx="1048159" cy="931869"/>
      </dsp:txXfrm>
    </dsp:sp>
    <dsp:sp modelId="{29626092-D846-4744-BA08-609A31B9A42D}">
      <dsp:nvSpPr>
        <dsp:cNvPr id="0" name=""/>
        <dsp:cNvSpPr/>
      </dsp:nvSpPr>
      <dsp:spPr>
        <a:xfrm rot="16200000">
          <a:off x="4798406" y="1506388"/>
          <a:ext cx="471980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4869203" y="1674749"/>
        <a:ext cx="330386" cy="292692"/>
      </dsp:txXfrm>
    </dsp:sp>
    <dsp:sp modelId="{A0C2F7EA-BDCF-4970-AAFB-3AD1036021DB}">
      <dsp:nvSpPr>
        <dsp:cNvPr id="0" name=""/>
        <dsp:cNvSpPr/>
      </dsp:nvSpPr>
      <dsp:spPr>
        <a:xfrm>
          <a:off x="4319351" y="-2506"/>
          <a:ext cx="1430091" cy="12941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Foro No 1.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 Tema Convocatoria depositarios 2018 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Fecha 21 de febrero de 2018</a:t>
          </a:r>
        </a:p>
      </dsp:txBody>
      <dsp:txXfrm>
        <a:off x="4528783" y="187023"/>
        <a:ext cx="1011227" cy="915125"/>
      </dsp:txXfrm>
    </dsp:sp>
    <dsp:sp modelId="{F27EF09B-ADB9-49F1-9939-EB276A666979}">
      <dsp:nvSpPr>
        <dsp:cNvPr id="0" name=""/>
        <dsp:cNvSpPr/>
      </dsp:nvSpPr>
      <dsp:spPr>
        <a:xfrm rot="18900000">
          <a:off x="5585062" y="1848647"/>
          <a:ext cx="395827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602452" y="1988195"/>
        <a:ext cx="277079" cy="292692"/>
      </dsp:txXfrm>
    </dsp:sp>
    <dsp:sp modelId="{04A05C40-1F0A-441C-AD7C-C3D4F019D1FA}">
      <dsp:nvSpPr>
        <dsp:cNvPr id="0" name=""/>
        <dsp:cNvSpPr/>
      </dsp:nvSpPr>
      <dsp:spPr>
        <a:xfrm>
          <a:off x="5849550" y="518447"/>
          <a:ext cx="1476087" cy="15389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Foro No 2.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Tema Enajenación temprana de bienes muebles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Fecha 22 de marzo de 2018</a:t>
          </a:r>
        </a:p>
      </dsp:txBody>
      <dsp:txXfrm>
        <a:off x="6065718" y="743826"/>
        <a:ext cx="1043751" cy="1088228"/>
      </dsp:txXfrm>
    </dsp:sp>
    <dsp:sp modelId="{924D3BB4-3E97-4609-B425-AC90ED8281EF}">
      <dsp:nvSpPr>
        <dsp:cNvPr id="0" name=""/>
        <dsp:cNvSpPr/>
      </dsp:nvSpPr>
      <dsp:spPr>
        <a:xfrm>
          <a:off x="5940236" y="2597227"/>
          <a:ext cx="396725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940236" y="2694791"/>
        <a:ext cx="277708" cy="292692"/>
      </dsp:txXfrm>
    </dsp:sp>
    <dsp:sp modelId="{0064ED67-CE6F-4B44-AB1A-B6FF7F40901D}">
      <dsp:nvSpPr>
        <dsp:cNvPr id="0" name=""/>
        <dsp:cNvSpPr/>
      </dsp:nvSpPr>
      <dsp:spPr>
        <a:xfrm>
          <a:off x="6524097" y="2131567"/>
          <a:ext cx="1413705" cy="14191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Foro No 3.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 Tema Enajenación temprana de bienes inmuebles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Fecha 26 de abril de 2018</a:t>
          </a:r>
        </a:p>
      </dsp:txBody>
      <dsp:txXfrm>
        <a:off x="6731129" y="2339395"/>
        <a:ext cx="999641" cy="1003485"/>
      </dsp:txXfrm>
    </dsp:sp>
    <dsp:sp modelId="{31E3456C-D445-40D7-B625-FB55884D9CCE}">
      <dsp:nvSpPr>
        <dsp:cNvPr id="0" name=""/>
        <dsp:cNvSpPr/>
      </dsp:nvSpPr>
      <dsp:spPr>
        <a:xfrm rot="2700000">
          <a:off x="5584608" y="3343807"/>
          <a:ext cx="392738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601862" y="3399715"/>
        <a:ext cx="274917" cy="292692"/>
      </dsp:txXfrm>
    </dsp:sp>
    <dsp:sp modelId="{5B709507-389A-4F9A-9BDB-B62EF2869154}">
      <dsp:nvSpPr>
        <dsp:cNvPr id="0" name=""/>
        <dsp:cNvSpPr/>
      </dsp:nvSpPr>
      <dsp:spPr>
        <a:xfrm>
          <a:off x="5836715" y="3626727"/>
          <a:ext cx="1501758" cy="15352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Foro No 4.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Tema Presentación del nuevo portal web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Fecha 14 de junio de 2018</a:t>
          </a:r>
        </a:p>
      </dsp:txBody>
      <dsp:txXfrm>
        <a:off x="6056642" y="3851554"/>
        <a:ext cx="1061904" cy="1085561"/>
      </dsp:txXfrm>
    </dsp:sp>
    <dsp:sp modelId="{1A4D3A62-9DCE-4C75-885A-7CE17FB2805E}">
      <dsp:nvSpPr>
        <dsp:cNvPr id="0" name=""/>
        <dsp:cNvSpPr/>
      </dsp:nvSpPr>
      <dsp:spPr>
        <a:xfrm rot="5400000">
          <a:off x="4810638" y="3665679"/>
          <a:ext cx="447517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4877766" y="3696116"/>
        <a:ext cx="313262" cy="292692"/>
      </dsp:txXfrm>
    </dsp:sp>
    <dsp:sp modelId="{33083FD6-B78A-4E1A-AE55-E549ECC6B4D8}">
      <dsp:nvSpPr>
        <dsp:cNvPr id="0" name=""/>
        <dsp:cNvSpPr/>
      </dsp:nvSpPr>
      <dsp:spPr>
        <a:xfrm>
          <a:off x="4262476" y="4344441"/>
          <a:ext cx="1543841" cy="138649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Foro No 5.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Tema ¿Quién se beneficia de los recursos del Frisco?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 Fecha 15 de agosto de 2018</a:t>
          </a:r>
        </a:p>
      </dsp:txBody>
      <dsp:txXfrm>
        <a:off x="4488566" y="4547489"/>
        <a:ext cx="1091661" cy="980401"/>
      </dsp:txXfrm>
    </dsp:sp>
    <dsp:sp modelId="{CC145595-64D4-44B2-AD17-BFCA10ECC612}">
      <dsp:nvSpPr>
        <dsp:cNvPr id="0" name=""/>
        <dsp:cNvSpPr/>
      </dsp:nvSpPr>
      <dsp:spPr>
        <a:xfrm rot="8100000">
          <a:off x="4103352" y="3337092"/>
          <a:ext cx="382359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10800000">
        <a:off x="4201261" y="3394101"/>
        <a:ext cx="267651" cy="292692"/>
      </dsp:txXfrm>
    </dsp:sp>
    <dsp:sp modelId="{AA9DBD44-0B14-4941-8AAD-DCF781C66519}">
      <dsp:nvSpPr>
        <dsp:cNvPr id="0" name=""/>
        <dsp:cNvSpPr/>
      </dsp:nvSpPr>
      <dsp:spPr>
        <a:xfrm>
          <a:off x="2692052" y="3625700"/>
          <a:ext cx="1578292" cy="153726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0" kern="1200" dirty="0"/>
            <a:t>Foro No 6.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0" kern="1200" dirty="0"/>
            <a:t>Tema Administración de activos en el Archipiélago de San Andrés.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0" kern="1200" dirty="0"/>
            <a:t>Fecha 26 de septiembre de 2018. </a:t>
          </a:r>
        </a:p>
      </dsp:txBody>
      <dsp:txXfrm>
        <a:off x="2923188" y="3850828"/>
        <a:ext cx="1116020" cy="1087012"/>
      </dsp:txXfrm>
    </dsp:sp>
    <dsp:sp modelId="{775E08F4-EBC5-4CF4-9DB3-5D9E245D0BC8}">
      <dsp:nvSpPr>
        <dsp:cNvPr id="0" name=""/>
        <dsp:cNvSpPr/>
      </dsp:nvSpPr>
      <dsp:spPr>
        <a:xfrm rot="10800000">
          <a:off x="3728475" y="2597227"/>
          <a:ext cx="399097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10800000">
        <a:off x="3848204" y="2694791"/>
        <a:ext cx="279368" cy="292692"/>
      </dsp:txXfrm>
    </dsp:sp>
    <dsp:sp modelId="{C3E0E82C-044E-4DE7-9822-94FF1EDC9B9C}">
      <dsp:nvSpPr>
        <dsp:cNvPr id="0" name=""/>
        <dsp:cNvSpPr/>
      </dsp:nvSpPr>
      <dsp:spPr>
        <a:xfrm>
          <a:off x="2135465" y="2118079"/>
          <a:ext cx="1404756" cy="144611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0" kern="1200" dirty="0"/>
            <a:t>Foro No 7.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0" kern="1200" dirty="0"/>
            <a:t>Tema Administración de bienes FARC Fecha 30 de octubre de 2018.  </a:t>
          </a:r>
        </a:p>
      </dsp:txBody>
      <dsp:txXfrm>
        <a:off x="2341187" y="2329858"/>
        <a:ext cx="993312" cy="1022558"/>
      </dsp:txXfrm>
    </dsp:sp>
    <dsp:sp modelId="{99C05128-143A-48B9-BEF1-1849952ACC13}">
      <dsp:nvSpPr>
        <dsp:cNvPr id="0" name=""/>
        <dsp:cNvSpPr/>
      </dsp:nvSpPr>
      <dsp:spPr>
        <a:xfrm rot="13500000">
          <a:off x="4085547" y="1847318"/>
          <a:ext cx="397882" cy="4878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10800000">
        <a:off x="4187431" y="1987084"/>
        <a:ext cx="278517" cy="292692"/>
      </dsp:txXfrm>
    </dsp:sp>
    <dsp:sp modelId="{E9BC0BB2-34A6-4056-94A6-4D8E37108399}">
      <dsp:nvSpPr>
        <dsp:cNvPr id="0" name=""/>
        <dsp:cNvSpPr/>
      </dsp:nvSpPr>
      <dsp:spPr>
        <a:xfrm>
          <a:off x="2751013" y="517724"/>
          <a:ext cx="1460372" cy="154043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Foro No 8.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Tema Rendición de Cuentas SAE 2018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Fecha 21 de diciembre de 2018</a:t>
          </a:r>
        </a:p>
      </dsp:txBody>
      <dsp:txXfrm>
        <a:off x="2964880" y="743315"/>
        <a:ext cx="1032638" cy="1089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0B04D-00EB-4261-A045-73DE0F775BBC}">
      <dsp:nvSpPr>
        <dsp:cNvPr id="0" name=""/>
        <dsp:cNvSpPr/>
      </dsp:nvSpPr>
      <dsp:spPr>
        <a:xfrm>
          <a:off x="2846187" y="653751"/>
          <a:ext cx="3494560" cy="3228558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b="1" kern="1200" dirty="0"/>
            <a:t>Participación en Ferias de Atención al Ciudadano</a:t>
          </a:r>
        </a:p>
      </dsp:txBody>
      <dsp:txXfrm>
        <a:off x="3528868" y="1410025"/>
        <a:ext cx="2129198" cy="1659546"/>
      </dsp:txXfrm>
    </dsp:sp>
    <dsp:sp modelId="{48E98EFB-D51B-49BB-9410-7DC49EAA7069}">
      <dsp:nvSpPr>
        <dsp:cNvPr id="0" name=""/>
        <dsp:cNvSpPr/>
      </dsp:nvSpPr>
      <dsp:spPr>
        <a:xfrm>
          <a:off x="1970599" y="3882796"/>
          <a:ext cx="4251766" cy="17514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b="1" kern="1200" dirty="0">
              <a:solidFill>
                <a:srgbClr val="293166"/>
              </a:solidFill>
              <a:latin typeface="Calibri"/>
              <a:ea typeface="+mn-ea"/>
              <a:cs typeface="+mn-cs"/>
            </a:rPr>
            <a:t>7 de marzo  Manaure - La Guajira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kern="1200" dirty="0">
              <a:solidFill>
                <a:srgbClr val="293166"/>
              </a:solidFill>
              <a:latin typeface="+mn-lt"/>
              <a:ea typeface="+mn-ea"/>
              <a:cs typeface="+mn-cs"/>
            </a:rPr>
            <a:t>20 y 21 de abril Necoclí – Antioquia</a:t>
          </a: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kern="1200" dirty="0">
              <a:solidFill>
                <a:srgbClr val="293166"/>
              </a:solidFill>
              <a:latin typeface="+mn-lt"/>
              <a:ea typeface="+mn-ea"/>
              <a:cs typeface="+mn-cs"/>
            </a:rPr>
            <a:t>28 de julio San Vicente del Caguán</a:t>
          </a:r>
          <a:endParaRPr lang="es-CO" sz="1800" b="1" kern="1200" dirty="0">
            <a:solidFill>
              <a:srgbClr val="293166"/>
            </a:solidFill>
            <a:latin typeface="Calibri"/>
            <a:ea typeface="+mn-ea"/>
            <a:cs typeface="+mn-cs"/>
          </a:endParaRPr>
        </a:p>
      </dsp:txBody>
      <dsp:txXfrm>
        <a:off x="2021896" y="3934093"/>
        <a:ext cx="4149172" cy="1648811"/>
      </dsp:txXfrm>
    </dsp:sp>
    <dsp:sp modelId="{9C828482-82D9-4D85-B952-E68A0009153F}">
      <dsp:nvSpPr>
        <dsp:cNvPr id="0" name=""/>
        <dsp:cNvSpPr/>
      </dsp:nvSpPr>
      <dsp:spPr>
        <a:xfrm>
          <a:off x="3248996" y="480916"/>
          <a:ext cx="3811537" cy="3811537"/>
        </a:xfrm>
        <a:prstGeom prst="circularArrow">
          <a:avLst>
            <a:gd name="adj1" fmla="val 4878"/>
            <a:gd name="adj2" fmla="val 312630"/>
            <a:gd name="adj3" fmla="val 3236755"/>
            <a:gd name="adj4" fmla="val 15097900"/>
            <a:gd name="adj5" fmla="val 56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11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13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7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22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61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5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99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21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349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2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EBEB7-25AB-664A-96B3-95BD3AB0599F}" type="datetimeFigureOut">
              <a:rPr lang="es-ES" smtClean="0"/>
              <a:t>14/01/2019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0F9DA-11E8-C347-B57A-A65ED631A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17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hyperlink" Target="https://www.youtube.com/watch?v=7NQde2xmVW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E30CA15-771A-482C-BA9E-16FCF3AD6747}"/>
              </a:ext>
            </a:extLst>
          </p:cNvPr>
          <p:cNvSpPr/>
          <p:nvPr/>
        </p:nvSpPr>
        <p:spPr>
          <a:xfrm>
            <a:off x="0" y="0"/>
            <a:ext cx="5226342" cy="6858000"/>
          </a:xfrm>
          <a:prstGeom prst="rect">
            <a:avLst/>
          </a:prstGeom>
          <a:solidFill>
            <a:srgbClr val="069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085610-40FD-42D5-B0E4-193B4CF70415}"/>
              </a:ext>
            </a:extLst>
          </p:cNvPr>
          <p:cNvSpPr/>
          <p:nvPr/>
        </p:nvSpPr>
        <p:spPr>
          <a:xfrm>
            <a:off x="5226342" y="-1"/>
            <a:ext cx="6965658" cy="6858001"/>
          </a:xfrm>
          <a:prstGeom prst="rect">
            <a:avLst/>
          </a:prstGeom>
          <a:solidFill>
            <a:srgbClr val="E4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E1561C7-A647-475B-88DC-D6656EF9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3153" y="967661"/>
            <a:ext cx="6004455" cy="101341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53221C5-86B2-4714-B9CF-E6115C033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4" y="5570290"/>
            <a:ext cx="2453955" cy="103324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3686A3F-63DA-4510-A0F0-7F3172712A7E}"/>
              </a:ext>
            </a:extLst>
          </p:cNvPr>
          <p:cNvSpPr txBox="1"/>
          <p:nvPr/>
        </p:nvSpPr>
        <p:spPr>
          <a:xfrm>
            <a:off x="2835964" y="2873045"/>
            <a:ext cx="7712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/>
              <a:t>INFORME DE RENDICIÓN DE CUENTAS AÑO 2018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C7F9EFD-5BE5-4368-BC09-A9858D17BF9C}"/>
              </a:ext>
            </a:extLst>
          </p:cNvPr>
          <p:cNvSpPr txBox="1"/>
          <p:nvPr/>
        </p:nvSpPr>
        <p:spPr>
          <a:xfrm>
            <a:off x="3723861" y="5194852"/>
            <a:ext cx="53406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/>
              <a:t>Oficina Asesora de Planeación</a:t>
            </a:r>
          </a:p>
          <a:p>
            <a:r>
              <a:rPr lang="es-CO" dirty="0"/>
              <a:t>31 de diciembre de 2018</a:t>
            </a:r>
          </a:p>
        </p:txBody>
      </p:sp>
    </p:spTree>
    <p:extLst>
      <p:ext uri="{BB962C8B-B14F-4D97-AF65-F5344CB8AC3E}">
        <p14:creationId xmlns:p14="http://schemas.microsoft.com/office/powerpoint/2010/main" val="31139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55375" y="1080743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/>
              <a:t>ÍNDICE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D3F40A-DF31-4A3D-9D2C-D29D885B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B6B4C-B31E-4CB9-A696-B22C40ED1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16FBC4-7C72-42C5-9E11-6C4DA945C121}"/>
              </a:ext>
            </a:extLst>
          </p:cNvPr>
          <p:cNvSpPr txBox="1"/>
          <p:nvPr/>
        </p:nvSpPr>
        <p:spPr>
          <a:xfrm>
            <a:off x="1126435" y="2393397"/>
            <a:ext cx="475753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>
                <a:solidFill>
                  <a:srgbClr val="000A8B"/>
                </a:solidFill>
              </a:rPr>
              <a:t>1. Objetivo.</a:t>
            </a:r>
          </a:p>
          <a:p>
            <a:pPr marL="742950" indent="-742950">
              <a:buAutoNum type="arabicPeriod"/>
            </a:pPr>
            <a:endParaRPr lang="es-CO" sz="4800" b="1" dirty="0">
              <a:solidFill>
                <a:srgbClr val="000A8B"/>
              </a:solidFill>
            </a:endParaRPr>
          </a:p>
          <a:p>
            <a:r>
              <a:rPr lang="es-CO" sz="4800" b="1" dirty="0"/>
              <a:t>3. Ejecución.</a:t>
            </a:r>
            <a:r>
              <a:rPr lang="es-CO" sz="4800" b="1" dirty="0">
                <a:solidFill>
                  <a:srgbClr val="000A8B"/>
                </a:solidFill>
              </a:rPr>
              <a:t> </a:t>
            </a:r>
          </a:p>
          <a:p>
            <a:endParaRPr lang="es-CO" sz="4400" b="1" dirty="0"/>
          </a:p>
          <a:p>
            <a:endParaRPr lang="es-CO" sz="4400" b="1" dirty="0">
              <a:solidFill>
                <a:srgbClr val="000A8B"/>
              </a:solidFill>
            </a:endParaRPr>
          </a:p>
          <a:p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1CD962-DC8D-4317-8C7A-96957A201A81}"/>
              </a:ext>
            </a:extLst>
          </p:cNvPr>
          <p:cNvSpPr txBox="1"/>
          <p:nvPr/>
        </p:nvSpPr>
        <p:spPr>
          <a:xfrm>
            <a:off x="6467063" y="2393397"/>
            <a:ext cx="475753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/>
              <a:t>2. Consulta.</a:t>
            </a:r>
          </a:p>
          <a:p>
            <a:pPr marL="742950" indent="-742950">
              <a:buAutoNum type="arabicPeriod"/>
            </a:pPr>
            <a:endParaRPr lang="es-CO" sz="4800" b="1" dirty="0">
              <a:solidFill>
                <a:srgbClr val="000A8B"/>
              </a:solidFill>
            </a:endParaRPr>
          </a:p>
          <a:p>
            <a:r>
              <a:rPr lang="es-CO" sz="4800" b="1" dirty="0">
                <a:solidFill>
                  <a:srgbClr val="000A8B"/>
                </a:solidFill>
              </a:rPr>
              <a:t>4. Conclusiones.</a:t>
            </a:r>
          </a:p>
          <a:p>
            <a:pPr marL="742950" indent="-742950">
              <a:buAutoNum type="arabicPeriod"/>
            </a:pPr>
            <a:endParaRPr lang="es-CO" sz="4000" b="1" dirty="0">
              <a:solidFill>
                <a:srgbClr val="000A8B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0482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265687" y="857330"/>
            <a:ext cx="336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1. Objetivo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B440269-324F-4582-A9C4-EB3EF7B60CFE}"/>
              </a:ext>
            </a:extLst>
          </p:cNvPr>
          <p:cNvSpPr/>
          <p:nvPr/>
        </p:nvSpPr>
        <p:spPr>
          <a:xfrm>
            <a:off x="596003" y="1913198"/>
            <a:ext cx="5115683" cy="383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50"/>
              </a:spcBef>
            </a:pPr>
            <a:r>
              <a:rPr lang="es-CO" sz="2400" dirty="0"/>
              <a:t>La Rendición de Cuentas es un espacio de interlocución entre la Sociedad de Activos Especiales S.A.S y la ciudadanía.</a:t>
            </a:r>
          </a:p>
          <a:p>
            <a:pPr algn="just">
              <a:spcBef>
                <a:spcPts val="150"/>
              </a:spcBef>
            </a:pPr>
            <a:endParaRPr lang="es-CO" sz="2400" dirty="0"/>
          </a:p>
          <a:p>
            <a:pPr algn="just">
              <a:spcBef>
                <a:spcPts val="150"/>
              </a:spcBef>
            </a:pPr>
            <a:r>
              <a:rPr lang="es-CO" sz="2400" dirty="0"/>
              <a:t>Tiene como finalidad generar transparencia, condiciones de confianza y garantizar el ejercicio del control social a la administración, sirviendo además de insumo para ajustar proyectos y planes de acción.</a:t>
            </a:r>
          </a:p>
        </p:txBody>
      </p:sp>
      <p:pic>
        <p:nvPicPr>
          <p:cNvPr id="10" name="Picture 4" descr="Resultado de imagen para OBJETIVO">
            <a:extLst>
              <a:ext uri="{FF2B5EF4-FFF2-40B4-BE49-F238E27FC236}">
                <a16:creationId xmlns:a16="http://schemas.microsoft.com/office/drawing/2014/main" id="{9E09913A-E7CF-4A8E-A109-630051AD7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522" y="1688327"/>
            <a:ext cx="5478789" cy="423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26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18107" y="984870"/>
            <a:ext cx="519479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2. Consulta</a:t>
            </a:r>
          </a:p>
          <a:p>
            <a:pPr algn="just"/>
            <a:endParaRPr lang="es-ES" sz="4000" b="1" dirty="0"/>
          </a:p>
          <a:p>
            <a:pPr algn="just"/>
            <a:r>
              <a:rPr lang="es-ES" sz="2400" dirty="0"/>
              <a:t>Por Redes Sociales y entrevista presencial  se consultó a la ciudadanía los temas de interés y preguntas para la Rendición de cuentas realizada el 21 de diciembre de 2018.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Para los foros virtuales se tiene comunicación en tiempo real con la ciudadanía quien formula sus preguntas y son respondidas en el mismo foro.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C8732C-4F09-49B4-ADED-FE8834CCB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205" y="1046878"/>
            <a:ext cx="5315885" cy="523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640" y="0"/>
            <a:ext cx="4150360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0D32F01-60DD-48B3-8F66-73B09592E4F0}"/>
              </a:ext>
            </a:extLst>
          </p:cNvPr>
          <p:cNvSpPr txBox="1"/>
          <p:nvPr/>
        </p:nvSpPr>
        <p:spPr>
          <a:xfrm>
            <a:off x="716128" y="2023158"/>
            <a:ext cx="451630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solidFill>
                  <a:srgbClr val="000A8B"/>
                </a:solidFill>
              </a:rPr>
              <a:t>Espacios de Diálogo con la Ciudadanía</a:t>
            </a:r>
          </a:p>
          <a:p>
            <a:pPr algn="just"/>
            <a:endParaRPr lang="es-CO" sz="2800" b="1" dirty="0">
              <a:solidFill>
                <a:srgbClr val="000A8B"/>
              </a:solidFill>
            </a:endParaRPr>
          </a:p>
          <a:p>
            <a:pPr algn="just"/>
            <a:r>
              <a:rPr lang="es-CO" sz="2000" dirty="0">
                <a:solidFill>
                  <a:srgbClr val="293166"/>
                </a:solidFill>
              </a:rPr>
              <a:t>La Sociedad de Activos Especiales S.A.S creó (8) espacios para el diálogo con la ciudadanía durante el año 2018 mediante foros virtuales.  </a:t>
            </a:r>
          </a:p>
          <a:p>
            <a:pPr algn="just"/>
            <a:endParaRPr lang="es-CO" sz="2000" dirty="0">
              <a:solidFill>
                <a:srgbClr val="293166"/>
              </a:solidFill>
            </a:endParaRPr>
          </a:p>
          <a:p>
            <a:pPr algn="just"/>
            <a:r>
              <a:rPr lang="es-CO" sz="2000" dirty="0">
                <a:solidFill>
                  <a:srgbClr val="293166"/>
                </a:solidFill>
              </a:rPr>
              <a:t>Las temáticas se enfocaron en las líneas de interés del momento y las solicitudes de información  de la ciudadanía realizadas mediante redes sociales y PQRS. 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E8F27DB-6285-4C96-9C09-217D8FF809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7461190"/>
              </p:ext>
            </p:extLst>
          </p:nvPr>
        </p:nvGraphicFramePr>
        <p:xfrm>
          <a:off x="3432313" y="822269"/>
          <a:ext cx="10073268" cy="5728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DCFF66D8-0201-4878-A561-9C739156B69F}"/>
              </a:ext>
            </a:extLst>
          </p:cNvPr>
          <p:cNvSpPr/>
          <p:nvPr/>
        </p:nvSpPr>
        <p:spPr>
          <a:xfrm>
            <a:off x="1495505" y="1130900"/>
            <a:ext cx="27190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/>
              <a:t>3. Ejecución</a:t>
            </a:r>
          </a:p>
        </p:txBody>
      </p:sp>
    </p:spTree>
    <p:extLst>
      <p:ext uri="{BB962C8B-B14F-4D97-AF65-F5344CB8AC3E}">
        <p14:creationId xmlns:p14="http://schemas.microsoft.com/office/powerpoint/2010/main" val="269160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0D32F01-60DD-48B3-8F66-73B09592E4F0}"/>
              </a:ext>
            </a:extLst>
          </p:cNvPr>
          <p:cNvSpPr txBox="1"/>
          <p:nvPr/>
        </p:nvSpPr>
        <p:spPr>
          <a:xfrm>
            <a:off x="566478" y="1718610"/>
            <a:ext cx="46838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solidFill>
                  <a:srgbClr val="000A8B"/>
                </a:solidFill>
              </a:rPr>
              <a:t>Espacios de Diálogo con la Ciudadanía</a:t>
            </a:r>
          </a:p>
          <a:p>
            <a:pPr algn="just"/>
            <a:endParaRPr lang="es-CO" sz="2800" dirty="0">
              <a:solidFill>
                <a:srgbClr val="000A8B"/>
              </a:solidFill>
            </a:endParaRPr>
          </a:p>
          <a:p>
            <a:pPr algn="just"/>
            <a:r>
              <a:rPr lang="es-ES" sz="2800" dirty="0">
                <a:solidFill>
                  <a:srgbClr val="293166"/>
                </a:solidFill>
              </a:rPr>
              <a:t>La Sociedad de Activos Especiales S.A.S participó en (3) Ferias de atención al ciudadano programadas por el Programa Nacional de Servicio al Ciudadano del Departamento Nacional de Planeación (DNP) </a:t>
            </a:r>
            <a:endParaRPr lang="es-CO" sz="2800" dirty="0">
              <a:solidFill>
                <a:srgbClr val="293166"/>
              </a:solidFill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E8F27DB-6285-4C96-9C09-217D8FF809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803523"/>
              </p:ext>
            </p:extLst>
          </p:nvPr>
        </p:nvGraphicFramePr>
        <p:xfrm>
          <a:off x="4450554" y="789917"/>
          <a:ext cx="7942997" cy="5634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DCFF66D8-0201-4878-A561-9C739156B69F}"/>
              </a:ext>
            </a:extLst>
          </p:cNvPr>
          <p:cNvSpPr/>
          <p:nvPr/>
        </p:nvSpPr>
        <p:spPr>
          <a:xfrm>
            <a:off x="1548909" y="916890"/>
            <a:ext cx="27190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/>
              <a:t>3. Ejecución</a:t>
            </a:r>
          </a:p>
        </p:txBody>
      </p:sp>
    </p:spTree>
    <p:extLst>
      <p:ext uri="{BB962C8B-B14F-4D97-AF65-F5344CB8AC3E}">
        <p14:creationId xmlns:p14="http://schemas.microsoft.com/office/powerpoint/2010/main" val="4043044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0D32F01-60DD-48B3-8F66-73B09592E4F0}"/>
              </a:ext>
            </a:extLst>
          </p:cNvPr>
          <p:cNvSpPr txBox="1"/>
          <p:nvPr/>
        </p:nvSpPr>
        <p:spPr>
          <a:xfrm>
            <a:off x="6570761" y="1036159"/>
            <a:ext cx="56364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solidFill>
                  <a:srgbClr val="000A8B"/>
                </a:solidFill>
              </a:rPr>
              <a:t>Espacios de Diálogo con la Ciudadanía</a:t>
            </a:r>
          </a:p>
          <a:p>
            <a:pPr algn="just"/>
            <a:endParaRPr lang="es-CO" sz="2800" dirty="0">
              <a:solidFill>
                <a:srgbClr val="000A8B"/>
              </a:solidFill>
            </a:endParaRPr>
          </a:p>
          <a:p>
            <a:pPr algn="just"/>
            <a:r>
              <a:rPr lang="es-ES" sz="2800" dirty="0">
                <a:solidFill>
                  <a:srgbClr val="293166"/>
                </a:solidFill>
              </a:rPr>
              <a:t>La Sociedad de Activos Especiales S.A.S llevó a cabo la Rendición de Cuentas el 21 de diciembre de 2018, contando con la participación de la ciudadanía en la formulación de preguntas.</a:t>
            </a:r>
          </a:p>
          <a:p>
            <a:pPr algn="just"/>
            <a:r>
              <a:rPr lang="es-ES" sz="2800" dirty="0">
                <a:solidFill>
                  <a:srgbClr val="293166"/>
                </a:solidFill>
              </a:rPr>
              <a:t> El video de la Rendición de Cuentas está publicado en la página web de la SAE y Facebook.</a:t>
            </a:r>
          </a:p>
          <a:p>
            <a:pPr algn="just"/>
            <a:endParaRPr lang="es-ES" sz="2400" dirty="0">
              <a:solidFill>
                <a:srgbClr val="293166"/>
              </a:solidFill>
            </a:endParaRPr>
          </a:p>
          <a:p>
            <a:pPr algn="just"/>
            <a:endParaRPr lang="es-CO" sz="2400" dirty="0">
              <a:solidFill>
                <a:srgbClr val="293166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CFF66D8-0201-4878-A561-9C739156B69F}"/>
              </a:ext>
            </a:extLst>
          </p:cNvPr>
          <p:cNvSpPr/>
          <p:nvPr/>
        </p:nvSpPr>
        <p:spPr>
          <a:xfrm>
            <a:off x="1777094" y="876839"/>
            <a:ext cx="27190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/>
              <a:t>3. Ejecución</a:t>
            </a:r>
          </a:p>
        </p:txBody>
      </p:sp>
      <p:sp>
        <p:nvSpPr>
          <p:cNvPr id="4" name="AutoShape 2" descr="Resultado de imagen para rendicion de cuentas">
            <a:extLst>
              <a:ext uri="{FF2B5EF4-FFF2-40B4-BE49-F238E27FC236}">
                <a16:creationId xmlns:a16="http://schemas.microsoft.com/office/drawing/2014/main" id="{7A37B1CC-D59B-4388-8DDC-97976DE759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01624DF-5293-4655-9457-B57FF5FD9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37" y="1667838"/>
            <a:ext cx="5727039" cy="428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88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0D32F01-60DD-48B3-8F66-73B09592E4F0}"/>
              </a:ext>
            </a:extLst>
          </p:cNvPr>
          <p:cNvSpPr txBox="1"/>
          <p:nvPr/>
        </p:nvSpPr>
        <p:spPr>
          <a:xfrm>
            <a:off x="919526" y="3469335"/>
            <a:ext cx="113854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>
                <a:solidFill>
                  <a:srgbClr val="000A8B"/>
                </a:solidFill>
              </a:rPr>
              <a:t>Espacios de Diálogo con las Regionales</a:t>
            </a:r>
          </a:p>
          <a:p>
            <a:pPr algn="just"/>
            <a:endParaRPr lang="es-CO" sz="2400" dirty="0">
              <a:solidFill>
                <a:srgbClr val="000A8B"/>
              </a:solidFill>
            </a:endParaRPr>
          </a:p>
          <a:p>
            <a:pPr algn="just"/>
            <a:r>
              <a:rPr lang="es-ES" sz="2400" dirty="0">
                <a:solidFill>
                  <a:srgbClr val="293166"/>
                </a:solidFill>
              </a:rPr>
              <a:t>La Sociedad de Activos Especiales S.A.S llevo a cabo la Rendición de Cuentas en cada una de sus Regionales en las siguientes fechas:</a:t>
            </a:r>
          </a:p>
          <a:p>
            <a:pPr algn="just"/>
            <a:endParaRPr lang="es-ES" sz="2400" dirty="0">
              <a:solidFill>
                <a:srgbClr val="293166"/>
              </a:solidFill>
            </a:endParaRPr>
          </a:p>
          <a:p>
            <a:pPr algn="just"/>
            <a:r>
              <a:rPr lang="es-ES" sz="2400" dirty="0">
                <a:solidFill>
                  <a:srgbClr val="293166"/>
                </a:solidFill>
              </a:rPr>
              <a:t>Regional Norte (Barranquilla):11 de diciembre de 2018</a:t>
            </a:r>
          </a:p>
          <a:p>
            <a:pPr algn="just"/>
            <a:r>
              <a:rPr lang="es-ES" sz="2400" dirty="0">
                <a:solidFill>
                  <a:srgbClr val="293166"/>
                </a:solidFill>
              </a:rPr>
              <a:t>Regional Sur Occidente (Cali): 13 de diciembre de 2018</a:t>
            </a:r>
          </a:p>
          <a:p>
            <a:pPr algn="just"/>
            <a:r>
              <a:rPr lang="es-ES" sz="2400" dirty="0">
                <a:solidFill>
                  <a:srgbClr val="293166"/>
                </a:solidFill>
              </a:rPr>
              <a:t>Regional Occidente (Medellín): 19 de diciembre de 2018.</a:t>
            </a:r>
          </a:p>
          <a:p>
            <a:pPr algn="just"/>
            <a:endParaRPr lang="es-ES" sz="2400" dirty="0">
              <a:solidFill>
                <a:srgbClr val="293166"/>
              </a:solidFill>
            </a:endParaRPr>
          </a:p>
          <a:p>
            <a:pPr algn="just"/>
            <a:endParaRPr lang="es-CO" sz="2400" dirty="0">
              <a:solidFill>
                <a:srgbClr val="293166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CFF66D8-0201-4878-A561-9C739156B69F}"/>
              </a:ext>
            </a:extLst>
          </p:cNvPr>
          <p:cNvSpPr/>
          <p:nvPr/>
        </p:nvSpPr>
        <p:spPr>
          <a:xfrm>
            <a:off x="1777094" y="876839"/>
            <a:ext cx="27190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/>
              <a:t>3. Ejecución</a:t>
            </a:r>
          </a:p>
        </p:txBody>
      </p:sp>
      <p:sp>
        <p:nvSpPr>
          <p:cNvPr id="4" name="AutoShape 2" descr="Resultado de imagen para rendicion de cuentas">
            <a:extLst>
              <a:ext uri="{FF2B5EF4-FFF2-40B4-BE49-F238E27FC236}">
                <a16:creationId xmlns:a16="http://schemas.microsoft.com/office/drawing/2014/main" id="{7A37B1CC-D59B-4388-8DDC-97976DE759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B9D92B-E92A-4587-ABFD-E7B0230B5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461" y="1348689"/>
            <a:ext cx="5065643" cy="212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0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9532642" y="712277"/>
            <a:ext cx="51947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3. Ejecución</a:t>
            </a:r>
          </a:p>
          <a:p>
            <a:pPr algn="just"/>
            <a:endParaRPr lang="es-ES" sz="4000" b="1" dirty="0"/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407A483-3B5B-4243-AA44-0A1C71B65BA3}"/>
              </a:ext>
            </a:extLst>
          </p:cNvPr>
          <p:cNvSpPr txBox="1"/>
          <p:nvPr/>
        </p:nvSpPr>
        <p:spPr>
          <a:xfrm>
            <a:off x="3747615" y="1126555"/>
            <a:ext cx="6307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solidFill>
                  <a:srgbClr val="293166"/>
                </a:solidFill>
              </a:rPr>
              <a:t>Temas Rendición de Cuentas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D4FD361-0F71-4096-A6C2-0CC478FF6BE4}"/>
              </a:ext>
            </a:extLst>
          </p:cNvPr>
          <p:cNvSpPr/>
          <p:nvPr/>
        </p:nvSpPr>
        <p:spPr>
          <a:xfrm>
            <a:off x="634976" y="2335245"/>
            <a:ext cx="630724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AutoNum type="arabicPeriod"/>
            </a:pPr>
            <a:r>
              <a:rPr lang="es-ES_tradnl" altLang="es-CO" sz="2000" dirty="0">
                <a:solidFill>
                  <a:srgbClr val="293166"/>
                </a:solidFill>
              </a:rPr>
              <a:t>PLAN ESTRATEGICO INSTITUCIONAL</a:t>
            </a:r>
          </a:p>
          <a:p>
            <a:pPr marL="514350" indent="-514350" algn="just">
              <a:buAutoNum type="arabicPeriod"/>
            </a:pPr>
            <a:r>
              <a:rPr lang="es-ES_tradnl" altLang="es-CO" sz="2000" dirty="0">
                <a:solidFill>
                  <a:srgbClr val="293166"/>
                </a:solidFill>
              </a:rPr>
              <a:t>ARQUITECTURA MISIONAL</a:t>
            </a:r>
          </a:p>
          <a:p>
            <a:pPr marL="1314450" lvl="1" indent="-571500" algn="just">
              <a:buFont typeface="+mj-lt"/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Comportamiento diligencias de secuestro.</a:t>
            </a:r>
          </a:p>
          <a:p>
            <a:pPr marL="1314450" lvl="1" indent="-571500" algn="just">
              <a:buFont typeface="+mj-lt"/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Recepción de Bienes FARC.</a:t>
            </a:r>
          </a:p>
          <a:p>
            <a:pPr marL="1257300" lvl="1" indent="-514350" algn="just"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Diagnostico y alistamiento.</a:t>
            </a:r>
          </a:p>
          <a:p>
            <a:pPr marL="1257300" lvl="1" indent="-514350" algn="just"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Disposición temporal.</a:t>
            </a:r>
          </a:p>
          <a:p>
            <a:pPr marL="1257300" lvl="1" indent="-514350" algn="just"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Disposición final.</a:t>
            </a:r>
          </a:p>
          <a:p>
            <a:pPr marL="514350" indent="-514350" algn="just">
              <a:buAutoNum type="arabicPeriod"/>
            </a:pPr>
            <a:r>
              <a:rPr lang="es-ES_tradnl" altLang="es-CO" sz="2000" dirty="0">
                <a:solidFill>
                  <a:srgbClr val="293166"/>
                </a:solidFill>
              </a:rPr>
              <a:t>ARQUITECTURA ESTRATÉGICA</a:t>
            </a:r>
          </a:p>
          <a:p>
            <a:pPr marL="1257300" lvl="1" indent="-514350" algn="just"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Tecnología</a:t>
            </a:r>
          </a:p>
          <a:p>
            <a:pPr marL="1257300" lvl="1" indent="-514350" algn="just"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Comunicaciones</a:t>
            </a:r>
          </a:p>
          <a:p>
            <a:pPr marL="514350" indent="-514350" algn="just">
              <a:buAutoNum type="arabicPeriod"/>
            </a:pPr>
            <a:r>
              <a:rPr lang="es-ES_tradnl" altLang="es-CO" sz="2000" dirty="0">
                <a:solidFill>
                  <a:srgbClr val="293166"/>
                </a:solidFill>
              </a:rPr>
              <a:t>ARQUITECTURA DE APOYO.</a:t>
            </a:r>
          </a:p>
          <a:p>
            <a:pPr marL="1257300" lvl="1" indent="-514350" algn="just"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Defensa judicial.</a:t>
            </a:r>
          </a:p>
          <a:p>
            <a:pPr marL="1257300" lvl="1" indent="-514350" algn="just">
              <a:buAutoNum type="romanUcPeriod"/>
            </a:pPr>
            <a:r>
              <a:rPr lang="es-ES_tradnl" altLang="es-CO" sz="2000" dirty="0">
                <a:solidFill>
                  <a:srgbClr val="293166"/>
                </a:solidFill>
              </a:rPr>
              <a:t>Transferencias.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C670F57-9E0C-4036-8EC7-0F3EEAA434A7}"/>
              </a:ext>
            </a:extLst>
          </p:cNvPr>
          <p:cNvSpPr/>
          <p:nvPr/>
        </p:nvSpPr>
        <p:spPr>
          <a:xfrm>
            <a:off x="6540499" y="543201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dirty="0">
                <a:solidFill>
                  <a:srgbClr val="293166"/>
                </a:solidFill>
              </a:rPr>
              <a:t>En el siguiente link encuentras el video de la Rendición de Cuentas de la Sociedad de Activos Especiales S.A.S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dirty="0">
                <a:solidFill>
                  <a:srgbClr val="293166"/>
                </a:solidFill>
                <a:hlinkClick r:id="rId4"/>
              </a:rPr>
              <a:t>https://www.youtube.com/watch?v=7NQde2xmVWE</a:t>
            </a:r>
            <a:r>
              <a:rPr lang="es-CO" altLang="es-CO" dirty="0">
                <a:solidFill>
                  <a:srgbClr val="293166"/>
                </a:solidFill>
              </a:rPr>
              <a:t> 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AB4B14-F7FE-4595-9D4E-651662064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2222" y="1848400"/>
            <a:ext cx="4769654" cy="357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67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901203" y="1104139"/>
            <a:ext cx="51947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4. Conclusiones</a:t>
            </a:r>
          </a:p>
          <a:p>
            <a:pPr algn="just"/>
            <a:endParaRPr lang="es-ES" sz="4000" b="1" dirty="0"/>
          </a:p>
        </p:txBody>
      </p:sp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407A483-3B5B-4243-AA44-0A1C71B65BA3}"/>
              </a:ext>
            </a:extLst>
          </p:cNvPr>
          <p:cNvSpPr txBox="1"/>
          <p:nvPr/>
        </p:nvSpPr>
        <p:spPr>
          <a:xfrm>
            <a:off x="775251" y="1744047"/>
            <a:ext cx="1064149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es-CO" sz="2800" dirty="0"/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r>
              <a:rPr lang="es-ES" sz="2800" dirty="0"/>
              <a:t>A través del año se puede evidenciar el gran esfuerzo de la Sociedad de Activos Especiales S.A.S por las nuevas funciones que debía ejecutar, Recepción de Bienes del Proceso de Paz y Enajenación temprana de Activos. </a:t>
            </a:r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endParaRPr lang="es-ES" sz="2800" dirty="0"/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s-ES" sz="2800" dirty="0"/>
              <a:t>En el ejercicio de plan de acción frente al cumplimiento de metas de SAE con la información con corte 31 de diciembre de 2018, existe un cumplimiento con las transferencias a la nación.</a:t>
            </a:r>
          </a:p>
          <a:p>
            <a:pPr lvl="0" algn="just"/>
            <a:endParaRPr lang="es-CO" sz="2800" dirty="0"/>
          </a:p>
          <a:p>
            <a:pPr algn="just"/>
            <a:endParaRPr lang="es-CO" sz="3600" dirty="0">
              <a:solidFill>
                <a:srgbClr val="293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98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6540500"/>
            <a:ext cx="12179299" cy="317500"/>
          </a:xfrm>
          <a:prstGeom prst="rect">
            <a:avLst/>
          </a:prstGeom>
          <a:solidFill>
            <a:srgbClr val="000A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8793782" y="6550702"/>
            <a:ext cx="3365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solidFill>
                  <a:srgbClr val="A9A8A9"/>
                </a:solidFill>
                <a:latin typeface="Lato Regular"/>
                <a:cs typeface="Lato Regular"/>
              </a:rPr>
              <a:t>Sociedad de Activos Especiales S.A.S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6AE6AC5-E7CA-4633-A524-67D5D0D0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" y="48237"/>
            <a:ext cx="1715135" cy="7454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4E5C12-E69B-43A6-9449-5161B5D3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81" y="76812"/>
            <a:ext cx="4150360" cy="713105"/>
          </a:xfrm>
          <a:prstGeom prst="rect">
            <a:avLst/>
          </a:prstGeom>
        </p:spPr>
      </p:pic>
      <p:pic>
        <p:nvPicPr>
          <p:cNvPr id="10" name="Picture 2" descr="Resultado de imagen para gracias">
            <a:extLst>
              <a:ext uri="{FF2B5EF4-FFF2-40B4-BE49-F238E27FC236}">
                <a16:creationId xmlns:a16="http://schemas.microsoft.com/office/drawing/2014/main" id="{61F51E51-1251-41A8-817F-BA80813F0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274404"/>
            <a:ext cx="6477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193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808</Words>
  <Application>Microsoft Office PowerPoint</Application>
  <PresentationFormat>Panorámica</PresentationFormat>
  <Paragraphs>103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Lato Regular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Mauricio Fuentes Bonilla</dc:creator>
  <cp:lastModifiedBy>Paola Andrea Lopez Jaramillo</cp:lastModifiedBy>
  <cp:revision>42</cp:revision>
  <dcterms:created xsi:type="dcterms:W3CDTF">2015-02-19T23:51:59Z</dcterms:created>
  <dcterms:modified xsi:type="dcterms:W3CDTF">2019-01-14T19:06:40Z</dcterms:modified>
</cp:coreProperties>
</file>