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8" r:id="rId4"/>
  </p:sldMasterIdLst>
  <p:notesMasterIdLst>
    <p:notesMasterId r:id="rId65"/>
  </p:notesMasterIdLst>
  <p:sldIdLst>
    <p:sldId id="2213" r:id="rId5"/>
    <p:sldId id="2258" r:id="rId6"/>
    <p:sldId id="2259" r:id="rId7"/>
    <p:sldId id="2260" r:id="rId8"/>
    <p:sldId id="2261" r:id="rId9"/>
    <p:sldId id="2263" r:id="rId10"/>
    <p:sldId id="2264" r:id="rId11"/>
    <p:sldId id="2266" r:id="rId12"/>
    <p:sldId id="2267" r:id="rId13"/>
    <p:sldId id="2202" r:id="rId14"/>
    <p:sldId id="2249" r:id="rId15"/>
    <p:sldId id="2257" r:id="rId16"/>
    <p:sldId id="2250" r:id="rId17"/>
    <p:sldId id="2252" r:id="rId18"/>
    <p:sldId id="2254" r:id="rId19"/>
    <p:sldId id="2253" r:id="rId20"/>
    <p:sldId id="2218" r:id="rId21"/>
    <p:sldId id="266" r:id="rId22"/>
    <p:sldId id="2256" r:id="rId23"/>
    <p:sldId id="2216" r:id="rId24"/>
    <p:sldId id="264" r:id="rId25"/>
    <p:sldId id="2217" r:id="rId26"/>
    <p:sldId id="2220" r:id="rId27"/>
    <p:sldId id="262" r:id="rId28"/>
    <p:sldId id="258" r:id="rId29"/>
    <p:sldId id="259" r:id="rId30"/>
    <p:sldId id="2221" r:id="rId31"/>
    <p:sldId id="512" r:id="rId32"/>
    <p:sldId id="2223" r:id="rId33"/>
    <p:sldId id="2224" r:id="rId34"/>
    <p:sldId id="2225" r:id="rId35"/>
    <p:sldId id="2227" r:id="rId36"/>
    <p:sldId id="2228" r:id="rId37"/>
    <p:sldId id="2230" r:id="rId38"/>
    <p:sldId id="2229" r:id="rId39"/>
    <p:sldId id="2231" r:id="rId40"/>
    <p:sldId id="2234" r:id="rId41"/>
    <p:sldId id="2235" r:id="rId42"/>
    <p:sldId id="2222" r:id="rId43"/>
    <p:sldId id="2233" r:id="rId44"/>
    <p:sldId id="2236" r:id="rId45"/>
    <p:sldId id="2237" r:id="rId46"/>
    <p:sldId id="2238" r:id="rId47"/>
    <p:sldId id="2239" r:id="rId48"/>
    <p:sldId id="2240" r:id="rId49"/>
    <p:sldId id="2241" r:id="rId50"/>
    <p:sldId id="2242" r:id="rId51"/>
    <p:sldId id="2243" r:id="rId52"/>
    <p:sldId id="2244" r:id="rId53"/>
    <p:sldId id="2245" r:id="rId54"/>
    <p:sldId id="2247" r:id="rId55"/>
    <p:sldId id="2268" r:id="rId56"/>
    <p:sldId id="2269" r:id="rId57"/>
    <p:sldId id="2270" r:id="rId58"/>
    <p:sldId id="2271" r:id="rId59"/>
    <p:sldId id="2272" r:id="rId60"/>
    <p:sldId id="2273" r:id="rId61"/>
    <p:sldId id="2274" r:id="rId62"/>
    <p:sldId id="2275" r:id="rId63"/>
    <p:sldId id="2276" r:id="rId6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Jordan Quijano" initials="SJQ" lastIdx="1" clrIdx="0"/>
  <p:cmAuthor id="2" name="Laura Victoria Corral Bautista" initials="LVCB" lastIdx="1" clrIdx="1"/>
  <p:cmAuthor id="3" name="juan sebastian uribe mosquera" initials="jsu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745"/>
    <a:srgbClr val="FE683F"/>
    <a:srgbClr val="16183F"/>
    <a:srgbClr val="333754"/>
    <a:srgbClr val="393C5C"/>
    <a:srgbClr val="404364"/>
    <a:srgbClr val="47496C"/>
    <a:srgbClr val="1D1F4D"/>
    <a:srgbClr val="1D1F4E"/>
    <a:srgbClr val="313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3"/>
  </p:normalViewPr>
  <p:slideViewPr>
    <p:cSldViewPr snapToGrid="0" snapToObjects="1">
      <p:cViewPr varScale="1">
        <p:scale>
          <a:sx n="108" d="100"/>
          <a:sy n="108" d="100"/>
        </p:scale>
        <p:origin x="6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fe\Downloads\INFORME%20NEGOCIOS%202015%20-%202020%20Diciembr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drubiano\Desktop\SEGUIMIENTO%20GES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scargas\data%20(1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gomez\Documents\Planeaci&#243;n\Indicadores\info%20para%20gr&#225;fica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jordan\AppData\Local\Microsoft\Windows\INetCache\Content.Outlook\3SEFM5UC\Grafica%20Transferencias%20100%20dias%20gestion%20Dr%20Avil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'Ingresos Corrientes'!$B$21</c:f>
              <c:strCache>
                <c:ptCount val="1"/>
                <c:pt idx="0">
                  <c:v>Mensual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E0-4E85-A69B-A63F99AFA88A}"/>
                </c:ext>
              </c:extLst>
            </c:dLbl>
            <c:dLbl>
              <c:idx val="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E0-4E85-A69B-A63F99AFA8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Corrientes'!$A$22:$A$32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'Ingresos Corrientes'!$B$22:$B$32</c:f>
              <c:numCache>
                <c:formatCode>_("$"* #,##0_);_("$"* \(#,##0\);_("$"* "-"_);_(@_)</c:formatCode>
                <c:ptCount val="11"/>
                <c:pt idx="0">
                  <c:v>12046.428437470002</c:v>
                </c:pt>
                <c:pt idx="1">
                  <c:v>13273.760332209999</c:v>
                </c:pt>
                <c:pt idx="2">
                  <c:v>8622.5065523400008</c:v>
                </c:pt>
                <c:pt idx="3">
                  <c:v>9973.9082880999995</c:v>
                </c:pt>
                <c:pt idx="4">
                  <c:v>10751.097596149999</c:v>
                </c:pt>
                <c:pt idx="5">
                  <c:v>20804.009302160001</c:v>
                </c:pt>
                <c:pt idx="6">
                  <c:v>9924.5013674399979</c:v>
                </c:pt>
                <c:pt idx="7">
                  <c:v>13069.163705819999</c:v>
                </c:pt>
                <c:pt idx="8">
                  <c:v>14423.844843880001</c:v>
                </c:pt>
                <c:pt idx="9">
                  <c:v>20554.230734090001</c:v>
                </c:pt>
                <c:pt idx="10">
                  <c:v>48091.263519940003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E0-4E85-A69B-A63F99AFA88A}"/>
            </c:ext>
          </c:extLst>
        </c:ser>
        <c:ser>
          <c:idx val="1"/>
          <c:order val="1"/>
          <c:tx>
            <c:strRef>
              <c:f>'Ingresos Corrientes'!$C$21</c:f>
              <c:strCache>
                <c:ptCount val="1"/>
                <c:pt idx="0">
                  <c:v>Acumulado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Corrientes'!$A$22:$A$32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'Ingresos Corrientes'!$C$22:$C$32</c:f>
              <c:numCache>
                <c:formatCode>_("$"* #,##0_);_("$"* \(#,##0\);_("$"* "-"_);_(@_)</c:formatCode>
                <c:ptCount val="11"/>
                <c:pt idx="0">
                  <c:v>12046.428437470002</c:v>
                </c:pt>
                <c:pt idx="1">
                  <c:v>25320.18876968</c:v>
                </c:pt>
                <c:pt idx="2">
                  <c:v>33942.695322020001</c:v>
                </c:pt>
                <c:pt idx="3">
                  <c:v>43916.603610120001</c:v>
                </c:pt>
                <c:pt idx="4">
                  <c:v>54667.701206270001</c:v>
                </c:pt>
                <c:pt idx="5">
                  <c:v>75471.710508429998</c:v>
                </c:pt>
                <c:pt idx="6">
                  <c:v>85396.211875869994</c:v>
                </c:pt>
                <c:pt idx="7">
                  <c:v>98465.375581689994</c:v>
                </c:pt>
                <c:pt idx="8">
                  <c:v>112889.22042556999</c:v>
                </c:pt>
                <c:pt idx="9">
                  <c:v>133443.45115966001</c:v>
                </c:pt>
                <c:pt idx="10">
                  <c:v>181534.7146796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E0-4E85-A69B-A63F99AFA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5039152"/>
        <c:axId val="924497344"/>
      </c:lineChart>
      <c:catAx>
        <c:axId val="139503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24497344"/>
        <c:crosses val="autoZero"/>
        <c:auto val="1"/>
        <c:lblAlgn val="ctr"/>
        <c:lblOffset val="100"/>
        <c:noMultiLvlLbl val="0"/>
      </c:catAx>
      <c:valAx>
        <c:axId val="924497344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39503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'Ingresos Corrientes'!$B$2</c:f>
              <c:strCache>
                <c:ptCount val="1"/>
                <c:pt idx="0">
                  <c:v>Ingresos Corrientes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'Ingresos Corrientes'!$A$3:$A$7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'Ingresos Corrientes'!$B$3:$B$7</c:f>
              <c:numCache>
                <c:formatCode>_("$"* #,##0_);_("$"* \(#,##0\);_("$"* "-"_);_(@_)</c:formatCode>
                <c:ptCount val="5"/>
                <c:pt idx="0">
                  <c:v>113204</c:v>
                </c:pt>
                <c:pt idx="1">
                  <c:v>125945</c:v>
                </c:pt>
                <c:pt idx="2">
                  <c:v>197355</c:v>
                </c:pt>
                <c:pt idx="3">
                  <c:v>269135</c:v>
                </c:pt>
                <c:pt idx="4">
                  <c:v>674021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C-4E23-A9C4-08DDB311F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3449664"/>
        <c:axId val="1394313408"/>
      </c:barChart>
      <c:catAx>
        <c:axId val="106344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94313408"/>
        <c:crosses val="autoZero"/>
        <c:auto val="1"/>
        <c:lblAlgn val="ctr"/>
        <c:lblOffset val="100"/>
        <c:noMultiLvlLbl val="0"/>
      </c:catAx>
      <c:valAx>
        <c:axId val="1394313408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06344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Hoja1!$B$16</c:f>
              <c:strCache>
                <c:ptCount val="1"/>
                <c:pt idx="0">
                  <c:v>Unidades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Hoja1!$A$17:$A$22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Hoja1!$B$17:$B$22</c:f>
              <c:numCache>
                <c:formatCode>General</c:formatCode>
                <c:ptCount val="6"/>
                <c:pt idx="0">
                  <c:v>25</c:v>
                </c:pt>
                <c:pt idx="1">
                  <c:v>78</c:v>
                </c:pt>
                <c:pt idx="2">
                  <c:v>147</c:v>
                </c:pt>
                <c:pt idx="3">
                  <c:v>142</c:v>
                </c:pt>
                <c:pt idx="4">
                  <c:v>210</c:v>
                </c:pt>
                <c:pt idx="5">
                  <c:v>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8-524D-9BC3-343223309EFF}"/>
            </c:ext>
          </c:extLst>
        </c:ser>
        <c:ser>
          <c:idx val="1"/>
          <c:order val="1"/>
          <c:tx>
            <c:strRef>
              <c:f>Hoja1!$C$16</c:f>
              <c:strCache>
                <c:ptCount val="1"/>
                <c:pt idx="0">
                  <c:v>FMI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Hoja1!$A$17:$A$22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Hoja1!$C$17:$C$22</c:f>
              <c:numCache>
                <c:formatCode>General</c:formatCode>
                <c:ptCount val="6"/>
                <c:pt idx="0">
                  <c:v>38</c:v>
                </c:pt>
                <c:pt idx="1">
                  <c:v>127</c:v>
                </c:pt>
                <c:pt idx="2">
                  <c:v>160</c:v>
                </c:pt>
                <c:pt idx="3">
                  <c:v>185</c:v>
                </c:pt>
                <c:pt idx="4">
                  <c:v>272</c:v>
                </c:pt>
                <c:pt idx="5">
                  <c:v>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88-524D-9BC3-343223309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8238576"/>
        <c:axId val="678230256"/>
      </c:barChart>
      <c:lineChart>
        <c:grouping val="stacked"/>
        <c:varyColors val="0"/>
        <c:ser>
          <c:idx val="2"/>
          <c:order val="2"/>
          <c:tx>
            <c:strRef>
              <c:f>Hoja1!$D$16</c:f>
              <c:strCache>
                <c:ptCount val="1"/>
                <c:pt idx="0">
                  <c:v>Vr. Venta</c:v>
                </c:pt>
              </c:strCache>
            </c:strRef>
          </c:tx>
          <c:spPr>
            <a:ln w="50800" cap="rnd">
              <a:solidFill>
                <a:srgbClr val="16174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rgbClr val="16174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161745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Hoja1!$A$17:$A$22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Hoja1!$D$17:$D$22</c:f>
              <c:numCache>
                <c:formatCode>"$"#,##0.0</c:formatCode>
                <c:ptCount val="6"/>
                <c:pt idx="0">
                  <c:v>9.9172515000000008</c:v>
                </c:pt>
                <c:pt idx="1">
                  <c:v>21.635621886999999</c:v>
                </c:pt>
                <c:pt idx="2">
                  <c:v>46.480700681000002</c:v>
                </c:pt>
                <c:pt idx="3">
                  <c:v>100.573605663</c:v>
                </c:pt>
                <c:pt idx="4">
                  <c:v>51.747908827000003</c:v>
                </c:pt>
                <c:pt idx="5">
                  <c:v>120.48421332700001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88-524D-9BC3-343223309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8238576"/>
        <c:axId val="678230256"/>
      </c:lineChart>
      <c:catAx>
        <c:axId val="67823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78230256"/>
        <c:crosses val="autoZero"/>
        <c:auto val="1"/>
        <c:lblAlgn val="ctr"/>
        <c:lblOffset val="100"/>
        <c:noMultiLvlLbl val="0"/>
      </c:catAx>
      <c:valAx>
        <c:axId val="678230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823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06614897900489E-2"/>
          <c:y val="2.3744385990914246E-2"/>
          <c:w val="0.96836353178027035"/>
          <c:h val="0.85695018743957674"/>
        </c:manualLayout>
      </c:layout>
      <c:lineChart>
        <c:grouping val="standard"/>
        <c:varyColors val="0"/>
        <c:ser>
          <c:idx val="0"/>
          <c:order val="0"/>
          <c:tx>
            <c:strRef>
              <c:f>'venta inmuebles'!$B$1</c:f>
              <c:strCache>
                <c:ptCount val="1"/>
                <c:pt idx="0">
                  <c:v>Mensual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5.6093360315767192E-2"/>
                  <c:y val="-3.8718514650624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8E-6646-9171-FF3CAEC32B76}"/>
                </c:ext>
              </c:extLst>
            </c:dLbl>
            <c:dLbl>
              <c:idx val="4"/>
              <c:layout>
                <c:manualLayout>
                  <c:x val="-6.3540699709788331E-2"/>
                  <c:y val="-3.8718514650624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8E-6646-9171-FF3CAEC32B76}"/>
                </c:ext>
              </c:extLst>
            </c:dLbl>
            <c:dLbl>
              <c:idx val="5"/>
              <c:layout>
                <c:manualLayout>
                  <c:x val="-4.7156553042941772E-2"/>
                  <c:y val="-3.1752648491789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8E-6646-9171-FF3CAEC32B76}"/>
                </c:ext>
              </c:extLst>
            </c:dLbl>
            <c:dLbl>
              <c:idx val="6"/>
              <c:layout>
                <c:manualLayout>
                  <c:x val="-4.119868152772492E-2"/>
                  <c:y val="-5.961611312712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8E-6646-9171-FF3CAEC32B7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FB7-BC4C-97FC-B2E85A17A7E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FB7-BC4C-97FC-B2E85A17A7E4}"/>
                </c:ext>
              </c:extLst>
            </c:dLbl>
            <c:dLbl>
              <c:idx val="9"/>
              <c:layout>
                <c:manualLayout>
                  <c:x val="-8.1473892970591225E-2"/>
                  <c:y val="-4.48717878398283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921731394992216E-2"/>
                      <c:h val="5.955815565803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CDC-46B8-938A-779B91ABFCB2}"/>
                </c:ext>
              </c:extLst>
            </c:dLbl>
            <c:dLbl>
              <c:idx val="10"/>
              <c:layout>
                <c:manualLayout>
                  <c:x val="-1.3157513573802472E-2"/>
                  <c:y val="4.71938346416728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8E-6646-9171-FF3CAEC32B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'venta inmuebles'!$A$2:$A$12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'venta inmuebles'!$B$2:$B$12</c:f>
              <c:numCache>
                <c:formatCode>_("$"* #,##0_);_("$"* \(#,##0\);_("$"* "-"_);_(@_)</c:formatCode>
                <c:ptCount val="11"/>
                <c:pt idx="0">
                  <c:v>3888.7772920000002</c:v>
                </c:pt>
                <c:pt idx="1">
                  <c:v>3583.0111430000002</c:v>
                </c:pt>
                <c:pt idx="2">
                  <c:v>3383.486731</c:v>
                </c:pt>
                <c:pt idx="3">
                  <c:v>1376.9549280000001</c:v>
                </c:pt>
                <c:pt idx="4">
                  <c:v>1516.5638574000002</c:v>
                </c:pt>
                <c:pt idx="5">
                  <c:v>3078.083259</c:v>
                </c:pt>
                <c:pt idx="6">
                  <c:v>1807.2108519999999</c:v>
                </c:pt>
                <c:pt idx="7">
                  <c:v>3874.39780634</c:v>
                </c:pt>
                <c:pt idx="8">
                  <c:v>4865.6791460000004</c:v>
                </c:pt>
                <c:pt idx="9">
                  <c:v>10061</c:v>
                </c:pt>
                <c:pt idx="10">
                  <c:v>17315.77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DC-46B8-938A-779B91ABFCB2}"/>
            </c:ext>
          </c:extLst>
        </c:ser>
        <c:ser>
          <c:idx val="1"/>
          <c:order val="1"/>
          <c:tx>
            <c:strRef>
              <c:f>'venta inmuebles'!$C$1</c:f>
              <c:strCache>
                <c:ptCount val="1"/>
                <c:pt idx="0">
                  <c:v>Acumulado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9.7292041843492105E-2"/>
                  <c:y val="-1.8575643090226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8E-6646-9171-FF3CAEC32B76}"/>
                </c:ext>
              </c:extLst>
            </c:dLbl>
            <c:dLbl>
              <c:idx val="2"/>
              <c:layout>
                <c:manualLayout>
                  <c:x val="-0.1003901350314049"/>
                  <c:y val="-1.8575643090226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8E-6646-9171-FF3CAEC32B76}"/>
                </c:ext>
              </c:extLst>
            </c:dLbl>
            <c:dLbl>
              <c:idx val="3"/>
              <c:layout>
                <c:manualLayout>
                  <c:x val="-9.2942795637383821E-2"/>
                  <c:y val="-3.01854200216179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8E-6646-9171-FF3CAEC32B76}"/>
                </c:ext>
              </c:extLst>
            </c:dLbl>
            <c:dLbl>
              <c:idx val="4"/>
              <c:layout>
                <c:manualLayout>
                  <c:x val="-8.9963859879775371E-2"/>
                  <c:y val="-2.786346463533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8E-6646-9171-FF3CAEC32B76}"/>
                </c:ext>
              </c:extLst>
            </c:dLbl>
            <c:dLbl>
              <c:idx val="5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090245334124586E-2"/>
                      <c:h val="5.0270334112925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F8E-6646-9171-FF3CAEC32B76}"/>
                </c:ext>
              </c:extLst>
            </c:dLbl>
            <c:dLbl>
              <c:idx val="6"/>
              <c:layout>
                <c:manualLayout>
                  <c:x val="-9.1453327758579533E-2"/>
                  <c:y val="-2.08975984765047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8E-6646-9171-FF3CAEC32B76}"/>
                </c:ext>
              </c:extLst>
            </c:dLbl>
            <c:dLbl>
              <c:idx val="7"/>
              <c:layout>
                <c:manualLayout>
                  <c:x val="-9.7411199273796448E-2"/>
                  <c:y val="-9.28782154511321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8E-6646-9171-FF3CAEC32B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'venta inmuebles'!$A$2:$A$12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'venta inmuebles'!$C$2:$C$12</c:f>
              <c:numCache>
                <c:formatCode>_("$"* #,##0_);_("$"* \(#,##0\);_("$"* "-"_);_(@_)</c:formatCode>
                <c:ptCount val="11"/>
                <c:pt idx="0">
                  <c:v>3888.7772920000002</c:v>
                </c:pt>
                <c:pt idx="1">
                  <c:v>7471.7884350000004</c:v>
                </c:pt>
                <c:pt idx="2">
                  <c:v>10855.275165999999</c:v>
                </c:pt>
                <c:pt idx="3">
                  <c:v>12232.230093999999</c:v>
                </c:pt>
                <c:pt idx="4">
                  <c:v>13748.793951399999</c:v>
                </c:pt>
                <c:pt idx="5">
                  <c:v>16826.877210399998</c:v>
                </c:pt>
                <c:pt idx="6">
                  <c:v>18634.088062399998</c:v>
                </c:pt>
                <c:pt idx="7">
                  <c:v>22508.485868739997</c:v>
                </c:pt>
                <c:pt idx="8">
                  <c:v>27374.16501474</c:v>
                </c:pt>
                <c:pt idx="9">
                  <c:v>37435.16501474</c:v>
                </c:pt>
                <c:pt idx="10">
                  <c:v>54750.935014739996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DC-46B8-938A-779B91ABF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9366352"/>
        <c:axId val="1613661824"/>
      </c:lineChart>
      <c:catAx>
        <c:axId val="65936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13661824"/>
        <c:crosses val="autoZero"/>
        <c:auto val="1"/>
        <c:lblAlgn val="ctr"/>
        <c:lblOffset val="100"/>
        <c:noMultiLvlLbl val="0"/>
      </c:catAx>
      <c:valAx>
        <c:axId val="1613661824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65936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'venta inmuebles'!$A$17:$A$21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'venta inmuebles'!$B$17:$B$21</c:f>
              <c:numCache>
                <c:formatCode>_("$"* #,##0_);_("$"* \(#,##0\);_("$"* "-"_);_(@_)</c:formatCode>
                <c:ptCount val="5"/>
                <c:pt idx="0">
                  <c:v>10668</c:v>
                </c:pt>
                <c:pt idx="1">
                  <c:v>22636</c:v>
                </c:pt>
                <c:pt idx="2">
                  <c:v>44152</c:v>
                </c:pt>
                <c:pt idx="3">
                  <c:v>94393</c:v>
                </c:pt>
                <c:pt idx="4">
                  <c:v>80627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A-4F8B-99B3-34A319E50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6731232"/>
        <c:axId val="1395922896"/>
      </c:barChart>
      <c:catAx>
        <c:axId val="13967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95922896"/>
        <c:crosses val="autoZero"/>
        <c:auto val="1"/>
        <c:lblAlgn val="ctr"/>
        <c:lblOffset val="100"/>
        <c:noMultiLvlLbl val="0"/>
      </c:catAx>
      <c:valAx>
        <c:axId val="1395922896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3967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sociedades!$B$1</c:f>
              <c:strCache>
                <c:ptCount val="1"/>
                <c:pt idx="0">
                  <c:v>Mensual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FC-43E5-A1E6-8F3AE3AADAB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FC-43E5-A1E6-8F3AE3AADAB5}"/>
                </c:ext>
              </c:extLst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FC-43E5-A1E6-8F3AE3AADA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sociedades!$A$2:$A$12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sociedades!$B$2:$B$12</c:f>
              <c:numCache>
                <c:formatCode>_("$"* #,##0_);_("$"* \(#,##0\);_("$"* "-"_);_(@_)</c:formatCode>
                <c:ptCount val="11"/>
                <c:pt idx="0">
                  <c:v>0</c:v>
                </c:pt>
                <c:pt idx="1">
                  <c:v>157.1275</c:v>
                </c:pt>
                <c:pt idx="2">
                  <c:v>0</c:v>
                </c:pt>
                <c:pt idx="3">
                  <c:v>235</c:v>
                </c:pt>
                <c:pt idx="4">
                  <c:v>262.91795500000001</c:v>
                </c:pt>
                <c:pt idx="5">
                  <c:v>251.854207</c:v>
                </c:pt>
                <c:pt idx="6">
                  <c:v>483.95338900000002</c:v>
                </c:pt>
                <c:pt idx="7">
                  <c:v>1140.2016000000001</c:v>
                </c:pt>
                <c:pt idx="8">
                  <c:v>1562.5181459999999</c:v>
                </c:pt>
                <c:pt idx="9">
                  <c:v>3399</c:v>
                </c:pt>
                <c:pt idx="10">
                  <c:v>984.19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FC-43E5-A1E6-8F3AE3AAD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4183680"/>
        <c:axId val="1047320640"/>
      </c:barChart>
      <c:lineChart>
        <c:grouping val="standard"/>
        <c:varyColors val="0"/>
        <c:ser>
          <c:idx val="1"/>
          <c:order val="1"/>
          <c:tx>
            <c:strRef>
              <c:f>sociedades!$C$1</c:f>
              <c:strCache>
                <c:ptCount val="1"/>
                <c:pt idx="0">
                  <c:v>Acumulado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3.5866622946918551E-2"/>
                  <c:y val="-6.21139657844902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57-2C4E-A2EC-19332E447EE6}"/>
                </c:ext>
              </c:extLst>
            </c:dLbl>
            <c:dLbl>
              <c:idx val="8"/>
              <c:layout>
                <c:manualLayout>
                  <c:x val="-6.5517535977132918E-2"/>
                  <c:y val="-3.9382381052955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57-2C4E-A2EC-19332E447E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sociedades!$A$2:$A$12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sociedades!$C$2:$C$12</c:f>
              <c:numCache>
                <c:formatCode>_("$"* #,##0_);_("$"* \(#,##0\);_("$"* "-"_);_(@_)</c:formatCode>
                <c:ptCount val="11"/>
                <c:pt idx="0">
                  <c:v>0</c:v>
                </c:pt>
                <c:pt idx="1">
                  <c:v>157.1275</c:v>
                </c:pt>
                <c:pt idx="2">
                  <c:v>157.1275</c:v>
                </c:pt>
                <c:pt idx="3">
                  <c:v>392.1275</c:v>
                </c:pt>
                <c:pt idx="4">
                  <c:v>655.04545499999995</c:v>
                </c:pt>
                <c:pt idx="5">
                  <c:v>906.89966199999992</c:v>
                </c:pt>
                <c:pt idx="6">
                  <c:v>1390.8530510000001</c:v>
                </c:pt>
                <c:pt idx="7">
                  <c:v>2531.0546510000004</c:v>
                </c:pt>
                <c:pt idx="8">
                  <c:v>4093.5727970000003</c:v>
                </c:pt>
                <c:pt idx="9">
                  <c:v>7492.5727970000007</c:v>
                </c:pt>
                <c:pt idx="10">
                  <c:v>8476.7627970000012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FC-43E5-A1E6-8F3AE3AAD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4183680"/>
        <c:axId val="1047320640"/>
      </c:lineChart>
      <c:catAx>
        <c:axId val="105418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47320640"/>
        <c:crosses val="autoZero"/>
        <c:auto val="1"/>
        <c:lblAlgn val="ctr"/>
        <c:lblOffset val="100"/>
        <c:noMultiLvlLbl val="0"/>
      </c:catAx>
      <c:valAx>
        <c:axId val="1047320640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05418368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Muebles!$B$3</c:f>
              <c:strCache>
                <c:ptCount val="1"/>
                <c:pt idx="0">
                  <c:v>Mensual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967139863126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37-4448-AAF6-4A3780A80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Muebles!$A$4:$A$14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Muebles!$B$4:$B$14</c:f>
              <c:numCache>
                <c:formatCode>_("$"* #,##0_);_("$"* \(#,##0\);_("$"* "-"_);_(@_)</c:formatCode>
                <c:ptCount val="11"/>
                <c:pt idx="0">
                  <c:v>968.57650000000001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223.66499999999999</c:v>
                </c:pt>
                <c:pt idx="7">
                  <c:v>218.55850000000001</c:v>
                </c:pt>
                <c:pt idx="8">
                  <c:v>1502.8120530000001</c:v>
                </c:pt>
                <c:pt idx="9">
                  <c:v>358.71825000000001</c:v>
                </c:pt>
                <c:pt idx="10">
                  <c:v>390.29950000000002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7-4448-AAF6-4A3780A80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9519952"/>
        <c:axId val="1044690288"/>
      </c:barChart>
      <c:lineChart>
        <c:grouping val="standard"/>
        <c:varyColors val="0"/>
        <c:ser>
          <c:idx val="1"/>
          <c:order val="1"/>
          <c:tx>
            <c:strRef>
              <c:f>Muebles!$C$3</c:f>
              <c:strCache>
                <c:ptCount val="1"/>
                <c:pt idx="0">
                  <c:v>Acumulado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Muebles!$A$4:$A$14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Muebles!$C$4:$C$14</c:f>
              <c:numCache>
                <c:formatCode>_("$"* #,##0_);_("$"* \(#,##0\);_("$"* "-"_);_(@_)</c:formatCode>
                <c:ptCount val="11"/>
                <c:pt idx="0">
                  <c:v>968.57650000000001</c:v>
                </c:pt>
                <c:pt idx="1">
                  <c:v>968.57650000000001</c:v>
                </c:pt>
                <c:pt idx="2">
                  <c:v>968.57650000000001</c:v>
                </c:pt>
                <c:pt idx="3">
                  <c:v>968.57650000000001</c:v>
                </c:pt>
                <c:pt idx="4">
                  <c:v>968.57650000000001</c:v>
                </c:pt>
                <c:pt idx="5">
                  <c:v>968.57650000000001</c:v>
                </c:pt>
                <c:pt idx="6">
                  <c:v>1192.2415000000001</c:v>
                </c:pt>
                <c:pt idx="7">
                  <c:v>1410.8000000000002</c:v>
                </c:pt>
                <c:pt idx="8">
                  <c:v>2913.6120530000003</c:v>
                </c:pt>
                <c:pt idx="9">
                  <c:v>3272.3303030000002</c:v>
                </c:pt>
                <c:pt idx="10">
                  <c:v>3662.6298030000003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7-4448-AAF6-4A3780A80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9519952"/>
        <c:axId val="1044690288"/>
      </c:lineChart>
      <c:catAx>
        <c:axId val="103951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44690288"/>
        <c:crosses val="autoZero"/>
        <c:auto val="1"/>
        <c:lblAlgn val="ctr"/>
        <c:lblOffset val="100"/>
        <c:noMultiLvlLbl val="0"/>
      </c:catAx>
      <c:valAx>
        <c:axId val="1044690288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03951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Muebles!$A$21:$A$24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Muebles!$B$21:$B$24</c:f>
              <c:numCache>
                <c:formatCode>_("$"* #,##0_);_("$"* \(#,##0\);_("$"* "-"_);_(@_)</c:formatCode>
                <c:ptCount val="4"/>
                <c:pt idx="0">
                  <c:v>213</c:v>
                </c:pt>
                <c:pt idx="1">
                  <c:v>2183</c:v>
                </c:pt>
                <c:pt idx="2">
                  <c:v>4141</c:v>
                </c:pt>
                <c:pt idx="3">
                  <c:v>6163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2-493D-B8F5-4D81ADB8F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6187200"/>
        <c:axId val="1395932464"/>
      </c:barChart>
      <c:catAx>
        <c:axId val="11761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95932464"/>
        <c:crosses val="autoZero"/>
        <c:auto val="1"/>
        <c:lblAlgn val="ctr"/>
        <c:lblOffset val="100"/>
        <c:noMultiLvlLbl val="0"/>
      </c:catAx>
      <c:valAx>
        <c:axId val="1395932464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17618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</a:defRPr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ARRENDAMIENTO!$F$3</c:f>
              <c:strCache>
                <c:ptCount val="1"/>
                <c:pt idx="0">
                  <c:v>Vr Recaudo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ARRENDAMIENTO!$E$5:$E$8</c:f>
              <c:strCach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strCache>
            </c:strRef>
          </c:cat>
          <c:val>
            <c:numRef>
              <c:f>ARRENDAMIENTO!$F$5:$F$8</c:f>
              <c:numCache>
                <c:formatCode>"$"#,##0</c:formatCode>
                <c:ptCount val="4"/>
                <c:pt idx="0">
                  <c:v>9128.7797071599998</c:v>
                </c:pt>
                <c:pt idx="1">
                  <c:v>35129.583013979987</c:v>
                </c:pt>
                <c:pt idx="2">
                  <c:v>54413.49277310996</c:v>
                </c:pt>
                <c:pt idx="3">
                  <c:v>72188.039771846583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6-428C-B861-8418E4013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9037551"/>
        <c:axId val="1855484335"/>
      </c:barChart>
      <c:catAx>
        <c:axId val="1899037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55484335"/>
        <c:crosses val="autoZero"/>
        <c:auto val="1"/>
        <c:lblAlgn val="ctr"/>
        <c:lblOffset val="100"/>
        <c:noMultiLvlLbl val="0"/>
      </c:catAx>
      <c:valAx>
        <c:axId val="1855484335"/>
        <c:scaling>
          <c:orientation val="minMax"/>
        </c:scaling>
        <c:delete val="1"/>
        <c:axPos val="l"/>
        <c:numFmt formatCode="&quot;$&quot;#,##0" sourceLinked="1"/>
        <c:majorTickMark val="none"/>
        <c:minorTickMark val="none"/>
        <c:tickLblPos val="nextTo"/>
        <c:crossAx val="189903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Arrendamiento!$B$29</c:f>
              <c:strCache>
                <c:ptCount val="1"/>
                <c:pt idx="0">
                  <c:v>Mensual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2.0912387464896359E-2"/>
                  <c:y val="-3.08509489311887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3E-4B1D-BDA3-57EB332FC9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Arrendamiento!$A$30:$A$40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Arrendamiento!$B$30:$B$40</c:f>
              <c:numCache>
                <c:formatCode>_("$"* #,##0_);_("$"* \(#,##0\);_("$"* "-"_);_(@_)</c:formatCode>
                <c:ptCount val="11"/>
                <c:pt idx="0">
                  <c:v>6859.4377696500005</c:v>
                </c:pt>
                <c:pt idx="1">
                  <c:v>7509.1029252099997</c:v>
                </c:pt>
                <c:pt idx="2">
                  <c:v>5050.6701423399991</c:v>
                </c:pt>
                <c:pt idx="3">
                  <c:v>5890.8863601000003</c:v>
                </c:pt>
                <c:pt idx="4">
                  <c:v>5385.4395267500004</c:v>
                </c:pt>
                <c:pt idx="5">
                  <c:v>6034.9127391599995</c:v>
                </c:pt>
                <c:pt idx="6">
                  <c:v>7395.7441264399995</c:v>
                </c:pt>
                <c:pt idx="7">
                  <c:v>5464.5683994799992</c:v>
                </c:pt>
                <c:pt idx="8">
                  <c:v>6197.6519697800004</c:v>
                </c:pt>
                <c:pt idx="9">
                  <c:v>5921.0333040900005</c:v>
                </c:pt>
                <c:pt idx="10">
                  <c:v>6233.8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3E-4B1D-BDA3-57EB332FC992}"/>
            </c:ext>
          </c:extLst>
        </c:ser>
        <c:ser>
          <c:idx val="1"/>
          <c:order val="1"/>
          <c:tx>
            <c:strRef>
              <c:f>Arrendamiento!$C$29</c:f>
              <c:strCache>
                <c:ptCount val="1"/>
                <c:pt idx="0">
                  <c:v>Acumulado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Arrendamiento!$A$30:$A$40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Arrendamiento!$C$30:$C$40</c:f>
              <c:numCache>
                <c:formatCode>_("$"* #,##0_);_("$"* \(#,##0\);_("$"* "-"_);_(@_)</c:formatCode>
                <c:ptCount val="11"/>
                <c:pt idx="0">
                  <c:v>6859.4377696500005</c:v>
                </c:pt>
                <c:pt idx="1">
                  <c:v>14368.540694859999</c:v>
                </c:pt>
                <c:pt idx="2">
                  <c:v>19419.2108372</c:v>
                </c:pt>
                <c:pt idx="3">
                  <c:v>25310.097197300001</c:v>
                </c:pt>
                <c:pt idx="4">
                  <c:v>30695.536724050002</c:v>
                </c:pt>
                <c:pt idx="5">
                  <c:v>36730.449463210003</c:v>
                </c:pt>
                <c:pt idx="6">
                  <c:v>44126.19358965</c:v>
                </c:pt>
                <c:pt idx="7">
                  <c:v>49590.761989129998</c:v>
                </c:pt>
                <c:pt idx="8">
                  <c:v>55788.413958910001</c:v>
                </c:pt>
                <c:pt idx="9">
                  <c:v>61709.447263000002</c:v>
                </c:pt>
                <c:pt idx="10">
                  <c:v>67943.247262999997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3E-4B1D-BDA3-57EB332FC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4592239"/>
        <c:axId val="1851301167"/>
      </c:lineChart>
      <c:catAx>
        <c:axId val="1444592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51301167"/>
        <c:crosses val="autoZero"/>
        <c:auto val="1"/>
        <c:lblAlgn val="ctr"/>
        <c:lblOffset val="100"/>
        <c:noMultiLvlLbl val="0"/>
      </c:catAx>
      <c:valAx>
        <c:axId val="1851301167"/>
        <c:scaling>
          <c:orientation val="minMax"/>
        </c:scaling>
        <c:delete val="1"/>
        <c:axPos val="l"/>
        <c:numFmt formatCode="_(&quot;$&quot;* #,##0_);_(&quot;$&quot;* \(#,##0\);_(&quot;$&quot;* &quot;-&quot;_);_(@_)" sourceLinked="1"/>
        <c:majorTickMark val="none"/>
        <c:minorTickMark val="none"/>
        <c:tickLblPos val="nextTo"/>
        <c:crossAx val="1444592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</a:defRPr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Nuevos!$A$4</c:f>
              <c:strCache>
                <c:ptCount val="1"/>
                <c:pt idx="0">
                  <c:v>CENTRO ORIENTE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2607346384400387E-2"/>
                  <c:y val="-2.2139289353303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08-E64F-9875-09F689473A42}"/>
                </c:ext>
              </c:extLst>
            </c:dLbl>
            <c:dLbl>
              <c:idx val="2"/>
              <c:layout>
                <c:manualLayout>
                  <c:x val="-4.9888205496981843E-2"/>
                  <c:y val="-3.0495423239194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08-E64F-9875-09F689473A42}"/>
                </c:ext>
              </c:extLst>
            </c:dLbl>
            <c:dLbl>
              <c:idx val="3"/>
              <c:layout>
                <c:manualLayout>
                  <c:x val="-1.9532143785830656E-2"/>
                  <c:y val="-2.5927885539978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577732427919005E-2"/>
                      <c:h val="4.65982354828770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908-E64F-9875-09F689473A42}"/>
                </c:ext>
              </c:extLst>
            </c:dLbl>
            <c:dLbl>
              <c:idx val="4"/>
              <c:layout>
                <c:manualLayout>
                  <c:x val="-1.7092996536638982E-2"/>
                  <c:y val="-1.64741107419230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08-E64F-9875-09F689473A42}"/>
                </c:ext>
              </c:extLst>
            </c:dLbl>
            <c:dLbl>
              <c:idx val="5"/>
              <c:layout>
                <c:manualLayout>
                  <c:x val="-3.3769219912384192E-2"/>
                  <c:y val="8.260943316550634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08-E64F-9875-09F689473A42}"/>
                </c:ext>
              </c:extLst>
            </c:dLbl>
            <c:dLbl>
              <c:idx val="6"/>
              <c:layout>
                <c:manualLayout>
                  <c:x val="-2.7374529392221479E-2"/>
                  <c:y val="-2.1074522877777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08-E64F-9875-09F689473A42}"/>
                </c:ext>
              </c:extLst>
            </c:dLbl>
            <c:dLbl>
              <c:idx val="7"/>
              <c:layout>
                <c:manualLayout>
                  <c:x val="-2.7474907829908433E-2"/>
                  <c:y val="-2.13915785555668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08-E64F-9875-09F689473A42}"/>
                </c:ext>
              </c:extLst>
            </c:dLbl>
            <c:dLbl>
              <c:idx val="8"/>
              <c:layout>
                <c:manualLayout>
                  <c:x val="-3.6659351928510178E-2"/>
                  <c:y val="-1.06259310999293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08-E64F-9875-09F689473A42}"/>
                </c:ext>
              </c:extLst>
            </c:dLbl>
            <c:dLbl>
              <c:idx val="9"/>
              <c:layout>
                <c:manualLayout>
                  <c:x val="-3.4960358444936758E-2"/>
                  <c:y val="-1.87935848824346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908-E64F-9875-09F68947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Nuevos!$B$3:$L$3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Nuevos!$B$4:$L$4</c:f>
              <c:numCache>
                <c:formatCode>General</c:formatCode>
                <c:ptCount val="11"/>
                <c:pt idx="0">
                  <c:v>20</c:v>
                </c:pt>
                <c:pt idx="1">
                  <c:v>15</c:v>
                </c:pt>
                <c:pt idx="2">
                  <c:v>10</c:v>
                </c:pt>
                <c:pt idx="3">
                  <c:v>8</c:v>
                </c:pt>
                <c:pt idx="4">
                  <c:v>9</c:v>
                </c:pt>
                <c:pt idx="5">
                  <c:v>5</c:v>
                </c:pt>
                <c:pt idx="6">
                  <c:v>5</c:v>
                </c:pt>
                <c:pt idx="7">
                  <c:v>13</c:v>
                </c:pt>
                <c:pt idx="8">
                  <c:v>14</c:v>
                </c:pt>
                <c:pt idx="9">
                  <c:v>20</c:v>
                </c:pt>
                <c:pt idx="10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908-E64F-9875-09F689473A42}"/>
            </c:ext>
          </c:extLst>
        </c:ser>
        <c:ser>
          <c:idx val="1"/>
          <c:order val="1"/>
          <c:tx>
            <c:strRef>
              <c:f>Nuevos!$A$5</c:f>
              <c:strCache>
                <c:ptCount val="1"/>
                <c:pt idx="0">
                  <c:v>NORTE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4783594821399562E-2"/>
                  <c:y val="4.63894828102310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908-E64F-9875-09F689473A42}"/>
                </c:ext>
              </c:extLst>
            </c:dLbl>
            <c:dLbl>
              <c:idx val="5"/>
              <c:layout>
                <c:manualLayout>
                  <c:x val="2.6235118256288714E-2"/>
                  <c:y val="2.1764703411398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908-E64F-9875-09F689473A42}"/>
                </c:ext>
              </c:extLst>
            </c:dLbl>
            <c:dLbl>
              <c:idx val="7"/>
              <c:layout>
                <c:manualLayout>
                  <c:x val="-2.78815441740745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3.4224656456931429E-2"/>
                      <c:h val="4.65982354828770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4908-E64F-9875-09F689473A42}"/>
                </c:ext>
              </c:extLst>
            </c:dLbl>
            <c:dLbl>
              <c:idx val="8"/>
              <c:layout>
                <c:manualLayout>
                  <c:x val="-1.3940772087037253E-2"/>
                  <c:y val="-1.6236318983580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908-E64F-9875-09F689473A42}"/>
                </c:ext>
              </c:extLst>
            </c:dLbl>
            <c:dLbl>
              <c:idx val="9"/>
              <c:layout>
                <c:manualLayout>
                  <c:x val="1.8587696116049556E-2"/>
                  <c:y val="-1.1597370702557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908-E64F-9875-09F689473A42}"/>
                </c:ext>
              </c:extLst>
            </c:dLbl>
            <c:dLbl>
              <c:idx val="10"/>
              <c:layout>
                <c:manualLayout>
                  <c:x val="-3.0979493526750589E-3"/>
                  <c:y val="-4.63894828102310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908-E64F-9875-09F68947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92D05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Nuevos!$B$3:$L$3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Nuevos!$B$5:$L$5</c:f>
              <c:numCache>
                <c:formatCode>General</c:formatCode>
                <c:ptCount val="11"/>
                <c:pt idx="1">
                  <c:v>2</c:v>
                </c:pt>
                <c:pt idx="2">
                  <c:v>5</c:v>
                </c:pt>
                <c:pt idx="5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908-E64F-9875-09F689473A42}"/>
            </c:ext>
          </c:extLst>
        </c:ser>
        <c:ser>
          <c:idx val="2"/>
          <c:order val="2"/>
          <c:tx>
            <c:strRef>
              <c:f>Nuevos!$A$6</c:f>
              <c:strCache>
                <c:ptCount val="1"/>
                <c:pt idx="0">
                  <c:v>OCCIDENTE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881544174074506E-2"/>
                  <c:y val="-9.27789656204620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908-E64F-9875-09F689473A42}"/>
                </c:ext>
              </c:extLst>
            </c:dLbl>
            <c:dLbl>
              <c:idx val="1"/>
              <c:layout>
                <c:manualLayout>
                  <c:x val="-1.0051382051310823E-2"/>
                  <c:y val="-2.6872842957537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908-E64F-9875-09F689473A42}"/>
                </c:ext>
              </c:extLst>
            </c:dLbl>
            <c:dLbl>
              <c:idx val="2"/>
              <c:layout>
                <c:manualLayout>
                  <c:x val="-1.5489746763374754E-2"/>
                  <c:y val="1.855579312409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908-E64F-9875-09F689473A42}"/>
                </c:ext>
              </c:extLst>
            </c:dLbl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908-E64F-9875-09F689473A42}"/>
                </c:ext>
              </c:extLst>
            </c:dLbl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908-E64F-9875-09F689473A42}"/>
                </c:ext>
              </c:extLst>
            </c:dLbl>
            <c:dLbl>
              <c:idx val="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908-E64F-9875-09F689473A42}"/>
                </c:ext>
              </c:extLst>
            </c:dLbl>
            <c:dLbl>
              <c:idx val="6"/>
              <c:layout>
                <c:manualLayout>
                  <c:x val="2.044036740215611E-3"/>
                  <c:y val="-2.0057424335374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908-E64F-9875-09F689473A42}"/>
                </c:ext>
              </c:extLst>
            </c:dLbl>
            <c:dLbl>
              <c:idx val="7"/>
              <c:layout>
                <c:manualLayout>
                  <c:x val="-2.3234620145062088E-2"/>
                  <c:y val="-1.1597370702557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908-E64F-9875-09F689473A42}"/>
                </c:ext>
              </c:extLst>
            </c:dLbl>
            <c:dLbl>
              <c:idx val="9"/>
              <c:layout>
                <c:manualLayout>
                  <c:x val="-1.0876610252172923E-2"/>
                  <c:y val="-3.1082789980685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908-E64F-9875-09F68947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Nuevos!$B$3:$L$3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Nuevos!$B$6:$L$6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6</c:v>
                </c:pt>
                <c:pt idx="7">
                  <c:v>5</c:v>
                </c:pt>
                <c:pt idx="8">
                  <c:v>12</c:v>
                </c:pt>
                <c:pt idx="9">
                  <c:v>2</c:v>
                </c:pt>
                <c:pt idx="10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4908-E64F-9875-09F689473A42}"/>
            </c:ext>
          </c:extLst>
        </c:ser>
        <c:ser>
          <c:idx val="3"/>
          <c:order val="3"/>
          <c:tx>
            <c:strRef>
              <c:f>Nuevos!$A$7</c:f>
              <c:strCache>
                <c:ptCount val="1"/>
                <c:pt idx="0">
                  <c:v>SUR OCCIDENTE</c:v>
                </c:pt>
              </c:strCache>
            </c:strRef>
          </c:tx>
          <c:spPr>
            <a:ln w="28575" cap="rnd">
              <a:solidFill>
                <a:srgbClr val="FE440A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1252549709890472E-2"/>
                  <c:y val="-2.49109696333351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832859046231647E-2"/>
                      <c:h val="4.65982354828770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4908-E64F-9875-09F689473A42}"/>
                </c:ext>
              </c:extLst>
            </c:dLbl>
            <c:dLbl>
              <c:idx val="2"/>
              <c:layout>
                <c:manualLayout>
                  <c:x val="-1.7921637005224558E-2"/>
                  <c:y val="-1.4154636601411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4908-E64F-9875-09F689473A42}"/>
                </c:ext>
              </c:extLst>
            </c:dLbl>
            <c:dLbl>
              <c:idx val="3"/>
              <c:layout>
                <c:manualLayout>
                  <c:x val="-2.3288895241988929E-2"/>
                  <c:y val="-1.4154636601411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908-E64F-9875-09F689473A42}"/>
                </c:ext>
              </c:extLst>
            </c:dLbl>
            <c:dLbl>
              <c:idx val="4"/>
              <c:layout>
                <c:manualLayout>
                  <c:x val="-1.7750639958277695E-2"/>
                  <c:y val="-8.976547559538970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4908-E64F-9875-09F689473A42}"/>
                </c:ext>
              </c:extLst>
            </c:dLbl>
            <c:dLbl>
              <c:idx val="5"/>
              <c:layout>
                <c:manualLayout>
                  <c:x val="-1.7092996536638927E-2"/>
                  <c:y val="-1.87935848824346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4908-E64F-9875-09F689473A42}"/>
                </c:ext>
              </c:extLst>
            </c:dLbl>
            <c:dLbl>
              <c:idx val="6"/>
              <c:layout>
                <c:manualLayout>
                  <c:x val="2.1235939197864553E-3"/>
                  <c:y val="1.0651927161218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4908-E64F-9875-09F689473A42}"/>
                </c:ext>
              </c:extLst>
            </c:dLbl>
            <c:dLbl>
              <c:idx val="7"/>
              <c:layout>
                <c:manualLayout>
                  <c:x val="-2.4318902418498317E-3"/>
                  <c:y val="-4.89467487090847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4908-E64F-9875-09F68947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FE440A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Nuevos!$B$3:$L$3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Nuevos!$B$7:$L$7</c:f>
              <c:numCache>
                <c:formatCode>General</c:formatCode>
                <c:ptCount val="11"/>
                <c:pt idx="0">
                  <c:v>8</c:v>
                </c:pt>
                <c:pt idx="1">
                  <c:v>4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7</c:v>
                </c:pt>
                <c:pt idx="6">
                  <c:v>3</c:v>
                </c:pt>
                <c:pt idx="7">
                  <c:v>15</c:v>
                </c:pt>
                <c:pt idx="8">
                  <c:v>21</c:v>
                </c:pt>
                <c:pt idx="9">
                  <c:v>7</c:v>
                </c:pt>
                <c:pt idx="1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908-E64F-9875-09F689473A42}"/>
            </c:ext>
          </c:extLst>
        </c:ser>
        <c:ser>
          <c:idx val="4"/>
          <c:order val="4"/>
          <c:tx>
            <c:strRef>
              <c:f>Nuevos!$A$8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908-E64F-9875-09F689473A42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908-E64F-9875-09F689473A42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908-E64F-9875-09F689473A42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908-E64F-9875-09F689473A42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908-E64F-9875-09F689473A42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908-E64F-9875-09F689473A42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908-E64F-9875-09F689473A42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908-E64F-9875-09F689473A42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908-E64F-9875-09F689473A42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908-E64F-9875-09F689473A42}"/>
              </c:ext>
            </c:extLst>
          </c:dPt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4908-E64F-9875-09F689473A4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4908-E64F-9875-09F689473A42}"/>
                </c:ext>
              </c:extLst>
            </c:dLbl>
            <c:dLbl>
              <c:idx val="9"/>
              <c:layout>
                <c:manualLayout>
                  <c:x val="-4.5841966529462472E-2"/>
                  <c:y val="-9.89738211101906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4908-E64F-9875-09F689473A42}"/>
                </c:ext>
              </c:extLst>
            </c:dLbl>
            <c:dLbl>
              <c:idx val="10"/>
              <c:layout>
                <c:manualLayout>
                  <c:x val="-0.18764669521983976"/>
                  <c:y val="-2.143778540261779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3600" b="1" i="0" u="none" strike="noStrike" kern="1200" baseline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5BF4075-DD5F-9B46-8F16-65BDFAEE6C20}" type="VALUE">
                      <a:rPr lang="en-US" sz="3600"/>
                      <a:pPr>
                        <a:defRPr sz="3600" b="1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[VALOR]</a:t>
                    </a:fld>
                    <a:endParaRPr lang="es-C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600" b="1" i="0" u="none" strike="noStrike" kern="1200" baseline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6-4908-E64F-9875-09F68947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Nuevos!$B$3:$L$3</c:f>
              <c:strCache>
                <c:ptCount val="11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Nuevos!$B$8:$L$8</c:f>
              <c:numCache>
                <c:formatCode>General</c:formatCode>
                <c:ptCount val="11"/>
                <c:pt idx="0">
                  <c:v>30</c:v>
                </c:pt>
                <c:pt idx="1">
                  <c:v>26</c:v>
                </c:pt>
                <c:pt idx="2">
                  <c:v>27</c:v>
                </c:pt>
                <c:pt idx="3">
                  <c:v>21</c:v>
                </c:pt>
                <c:pt idx="4">
                  <c:v>17</c:v>
                </c:pt>
                <c:pt idx="5">
                  <c:v>16</c:v>
                </c:pt>
                <c:pt idx="6">
                  <c:v>14</c:v>
                </c:pt>
                <c:pt idx="7">
                  <c:v>34</c:v>
                </c:pt>
                <c:pt idx="8">
                  <c:v>51</c:v>
                </c:pt>
                <c:pt idx="9">
                  <c:v>30</c:v>
                </c:pt>
                <c:pt idx="10">
                  <c:v>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908-E64F-9875-09F689473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3002767"/>
        <c:axId val="1912369215"/>
      </c:lineChart>
      <c:catAx>
        <c:axId val="1913002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12369215"/>
        <c:crosses val="autoZero"/>
        <c:auto val="1"/>
        <c:lblAlgn val="ctr"/>
        <c:lblOffset val="100"/>
        <c:noMultiLvlLbl val="0"/>
      </c:catAx>
      <c:valAx>
        <c:axId val="19123692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13002767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'Hoja1 (2)'!$N$1</c:f>
              <c:strCache>
                <c:ptCount val="1"/>
                <c:pt idx="0">
                  <c:v>Total general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BA-5F4D-B40E-846C77BDB1BD}"/>
              </c:ext>
            </c:extLst>
          </c:dPt>
          <c:dLbls>
            <c:dLbl>
              <c:idx val="2"/>
              <c:layout>
                <c:manualLayout>
                  <c:x val="-6.4147600416868608E-17"/>
                  <c:y val="8.1582451165087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1BA-5F4D-B40E-846C77BDB1BD}"/>
                </c:ext>
              </c:extLst>
            </c:dLbl>
            <c:dLbl>
              <c:idx val="3"/>
              <c:layout>
                <c:manualLayout>
                  <c:x val="6.4147600416868608E-17"/>
                  <c:y val="1.359707519418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BA-5F4D-B40E-846C77BDB1BD}"/>
                </c:ext>
              </c:extLst>
            </c:dLbl>
            <c:dLbl>
              <c:idx val="5"/>
              <c:layout>
                <c:manualLayout>
                  <c:x val="-1.7495002215115241E-2"/>
                  <c:y val="-2.492768322260849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BA-5F4D-B40E-846C77BDB1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'Hoja1 (2)'!$A$2:$A$7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'Hoja1 (2)'!$N$2:$N$7</c:f>
              <c:numCache>
                <c:formatCode>General</c:formatCode>
                <c:ptCount val="6"/>
                <c:pt idx="0">
                  <c:v>287</c:v>
                </c:pt>
                <c:pt idx="1">
                  <c:v>297</c:v>
                </c:pt>
                <c:pt idx="2">
                  <c:v>429</c:v>
                </c:pt>
                <c:pt idx="3">
                  <c:v>386</c:v>
                </c:pt>
                <c:pt idx="4">
                  <c:v>543</c:v>
                </c:pt>
                <c:pt idx="5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BA-5F4D-B40E-846C77BD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533256"/>
        <c:axId val="455533912"/>
      </c:barChart>
      <c:catAx>
        <c:axId val="45553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5533912"/>
        <c:crosses val="autoZero"/>
        <c:auto val="1"/>
        <c:lblAlgn val="ctr"/>
        <c:lblOffset val="100"/>
        <c:noMultiLvlLbl val="0"/>
      </c:catAx>
      <c:valAx>
        <c:axId val="455533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5533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cartera!$D$1</c:f>
              <c:strCache>
                <c:ptCount val="1"/>
                <c:pt idx="0">
                  <c:v> CARTERA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4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cartera!$C$2:$C$11</c:f>
              <c:strCache>
                <c:ptCount val="10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</c:strCache>
            </c:strRef>
          </c:cat>
          <c:val>
            <c:numRef>
              <c:f>cartera!$D$2:$D$11</c:f>
              <c:numCache>
                <c:formatCode>_-"$"\ * #,##0.0_-;\-"$"\ * #,##0.0_-;_-"$"\ * "-"_-;_-@_-</c:formatCode>
                <c:ptCount val="10"/>
                <c:pt idx="0">
                  <c:v>36.295468009326314</c:v>
                </c:pt>
                <c:pt idx="1">
                  <c:v>36.867728922354829</c:v>
                </c:pt>
                <c:pt idx="2">
                  <c:v>34.663328369052103</c:v>
                </c:pt>
                <c:pt idx="3">
                  <c:v>38.239926668959427</c:v>
                </c:pt>
                <c:pt idx="4">
                  <c:v>42.464721615574227</c:v>
                </c:pt>
                <c:pt idx="5">
                  <c:v>42.955498379540622</c:v>
                </c:pt>
                <c:pt idx="6">
                  <c:v>45.035580250209847</c:v>
                </c:pt>
                <c:pt idx="7">
                  <c:v>45.635097209482616</c:v>
                </c:pt>
                <c:pt idx="8">
                  <c:v>36.054416950320025</c:v>
                </c:pt>
                <c:pt idx="9">
                  <c:v>36.05349383722001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A-4B0F-A3A3-7C885E90D9DF}"/>
            </c:ext>
          </c:extLst>
        </c:ser>
        <c:ser>
          <c:idx val="1"/>
          <c:order val="1"/>
          <c:tx>
            <c:strRef>
              <c:f>cartera!$E$1</c:f>
              <c:strCache>
                <c:ptCount val="1"/>
                <c:pt idx="0">
                  <c:v> Recaudo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cartera!$C$2:$C$11</c:f>
              <c:strCache>
                <c:ptCount val="10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</c:strCache>
            </c:strRef>
          </c:cat>
          <c:val>
            <c:numRef>
              <c:f>cartera!$E$2:$E$11</c:f>
              <c:numCache>
                <c:formatCode>_-"$"\ * #,##0.0_-;\-"$"\ * #,##0.0_-;_-"$"\ * "-"_-;_-@_-</c:formatCode>
                <c:ptCount val="10"/>
                <c:pt idx="0">
                  <c:v>1.7658906050000001</c:v>
                </c:pt>
                <c:pt idx="1">
                  <c:v>1.8183507333419</c:v>
                </c:pt>
                <c:pt idx="2">
                  <c:v>1.7059840551299996</c:v>
                </c:pt>
                <c:pt idx="3">
                  <c:v>2.1592603234299999</c:v>
                </c:pt>
                <c:pt idx="4">
                  <c:v>2.7871709116579999</c:v>
                </c:pt>
                <c:pt idx="5">
                  <c:v>1.6483386699212004</c:v>
                </c:pt>
                <c:pt idx="6">
                  <c:v>2.2481261698199995</c:v>
                </c:pt>
                <c:pt idx="7">
                  <c:v>2.7540856903399997</c:v>
                </c:pt>
                <c:pt idx="8">
                  <c:v>2.7440172668560998</c:v>
                </c:pt>
                <c:pt idx="9">
                  <c:v>2.4601239996599999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3A-4B0F-A3A3-7C885E90D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3713983"/>
        <c:axId val="1911005775"/>
      </c:barChart>
      <c:lineChart>
        <c:grouping val="standard"/>
        <c:varyColors val="0"/>
        <c:ser>
          <c:idx val="2"/>
          <c:order val="2"/>
          <c:tx>
            <c:strRef>
              <c:f>cartera!$F$1</c:f>
              <c:strCache>
                <c:ptCount val="1"/>
                <c:pt idx="0">
                  <c:v> % EFICIENCIA  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0359992463410583E-17"/>
                  <c:y val="3.98406742097604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3A-4B0F-A3A3-7C885E90D9DF}"/>
                </c:ext>
              </c:extLst>
            </c:dLbl>
            <c:dLbl>
              <c:idx val="1"/>
              <c:layout>
                <c:manualLayout>
                  <c:x val="-1.2216136598268545E-2"/>
                  <c:y val="3.98406742097605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3A-4B0F-A3A3-7C885E90D9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cartera!$C$2:$C$11</c:f>
              <c:strCache>
                <c:ptCount val="10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</c:strCache>
            </c:strRef>
          </c:cat>
          <c:val>
            <c:numRef>
              <c:f>cartera!$F$2:$F$11</c:f>
              <c:numCache>
                <c:formatCode>0.0%</c:formatCode>
                <c:ptCount val="10"/>
                <c:pt idx="0">
                  <c:v>4.8653198370282619E-2</c:v>
                </c:pt>
                <c:pt idx="1">
                  <c:v>4.9320931516325078E-2</c:v>
                </c:pt>
                <c:pt idx="2">
                  <c:v>4.9215817851269161E-2</c:v>
                </c:pt>
                <c:pt idx="3">
                  <c:v>5.6466120924409106E-2</c:v>
                </c:pt>
                <c:pt idx="4">
                  <c:v>6.5634974294421985E-2</c:v>
                </c:pt>
                <c:pt idx="5">
                  <c:v>3.8373170655756877E-2</c:v>
                </c:pt>
                <c:pt idx="6">
                  <c:v>4.9918889849532348E-2</c:v>
                </c:pt>
                <c:pt idx="7">
                  <c:v>6.0350165963221021E-2</c:v>
                </c:pt>
                <c:pt idx="8">
                  <c:v>7.6107658893420096E-2</c:v>
                </c:pt>
                <c:pt idx="9">
                  <c:v>6.8235384086972398E-2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63A-4B0F-A3A3-7C885E90D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3717583"/>
        <c:axId val="1910996207"/>
      </c:lineChart>
      <c:catAx>
        <c:axId val="197371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11005775"/>
        <c:crosses val="autoZero"/>
        <c:auto val="1"/>
        <c:lblAlgn val="ctr"/>
        <c:lblOffset val="100"/>
        <c:noMultiLvlLbl val="0"/>
      </c:catAx>
      <c:valAx>
        <c:axId val="1911005775"/>
        <c:scaling>
          <c:orientation val="minMax"/>
        </c:scaling>
        <c:delete val="0"/>
        <c:axPos val="l"/>
        <c:numFmt formatCode="_-&quot;$&quot;\ * #,##0.0_-;\-&quot;$&quot;\ * #,##0.0_-;_-&quot;$&quot;\ * &quot;-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73713983"/>
        <c:crosses val="autoZero"/>
        <c:crossBetween val="between"/>
      </c:valAx>
      <c:valAx>
        <c:axId val="1910996207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73717583"/>
        <c:crosses val="max"/>
        <c:crossBetween val="between"/>
      </c:valAx>
      <c:catAx>
        <c:axId val="19737175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109962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Transferencias y destinaciones junio a noviembre de 2020 </a:t>
            </a:r>
          </a:p>
          <a:p>
            <a: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(en millones de pesos)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Transferencias!$C$2</c:f>
              <c:strCache>
                <c:ptCount val="1"/>
                <c:pt idx="0">
                  <c:v>Trasnferencias Junio - Noviembre 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0D-AE44-897A-1828FCBBC671}"/>
              </c:ext>
            </c:extLst>
          </c:dPt>
          <c:dLbls>
            <c:dLbl>
              <c:idx val="2"/>
              <c:layout>
                <c:manualLayout>
                  <c:x val="-7.4524884339629224E-17"/>
                  <c:y val="1.00877065488917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0D-AE44-897A-1828FCBBC671}"/>
                </c:ext>
              </c:extLst>
            </c:dLbl>
            <c:dLbl>
              <c:idx val="3"/>
              <c:layout>
                <c:manualLayout>
                  <c:x val="0"/>
                  <c:y val="7.79593151949848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D-AE44-897A-1828FCBBC671}"/>
                </c:ext>
              </c:extLst>
            </c:dLbl>
            <c:dLbl>
              <c:idx val="4"/>
              <c:layout>
                <c:manualLayout>
                  <c:x val="-7.4524884339629224E-17"/>
                  <c:y val="3.868587993214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0D-AE44-897A-1828FCBBC671}"/>
                </c:ext>
              </c:extLst>
            </c:dLbl>
            <c:dLbl>
              <c:idx val="5"/>
              <c:layout>
                <c:manualLayout>
                  <c:x val="-2.0325203252032522E-3"/>
                  <c:y val="-1.18407861119237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D-AE44-897A-1828FCBBC671}"/>
                </c:ext>
              </c:extLst>
            </c:dLbl>
            <c:dLbl>
              <c:idx val="6"/>
              <c:layout>
                <c:manualLayout>
                  <c:x val="-4.0650406504065045E-3"/>
                  <c:y val="7.79593151949848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D-AE44-897A-1828FCBBC6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Transferencias!$A$3:$B$9</c:f>
              <c:multiLvlStrCache>
                <c:ptCount val="7"/>
                <c:lvl>
                  <c:pt idx="0">
                    <c:v>Fondo Ley de Victimas - Artículo 282 Ley 1955 2019</c:v>
                  </c:pt>
                  <c:pt idx="1">
                    <c:v>Fondo Ley de Victimas - 5% de Ingresos Liquidos</c:v>
                  </c:pt>
                  <c:pt idx="2">
                    <c:v>Policia Judicial</c:v>
                  </c:pt>
                  <c:pt idx="3">
                    <c:v>Fiscalía General de la Nación</c:v>
                  </c:pt>
                  <c:pt idx="4">
                    <c:v>Rama Judicial</c:v>
                  </c:pt>
                  <c:pt idx="5">
                    <c:v>Gobierno Nacional</c:v>
                  </c:pt>
                  <c:pt idx="6">
                    <c:v>Total</c:v>
                  </c:pt>
                </c:lvl>
                <c:lvl>
                  <c:pt idx="0">
                    <c:v>Destinaciones</c:v>
                  </c:pt>
                  <c:pt idx="2">
                    <c:v>Artículo 91 Ley 1708 de 2014</c:v>
                  </c:pt>
                  <c:pt idx="6">
                    <c:v> </c:v>
                  </c:pt>
                </c:lvl>
              </c:multiLvlStrCache>
            </c:multiLvlStrRef>
          </c:cat>
          <c:val>
            <c:numRef>
              <c:f>Transferencias!$C$3:$C$9</c:f>
              <c:numCache>
                <c:formatCode>"$"\ #,##0</c:formatCode>
                <c:ptCount val="7"/>
                <c:pt idx="0">
                  <c:v>823.81085499999995</c:v>
                </c:pt>
                <c:pt idx="1">
                  <c:v>995.64464499999997</c:v>
                </c:pt>
                <c:pt idx="2">
                  <c:v>13477.617861000001</c:v>
                </c:pt>
                <c:pt idx="3">
                  <c:v>52931.143434999998</c:v>
                </c:pt>
                <c:pt idx="4">
                  <c:v>52931.143434999998</c:v>
                </c:pt>
                <c:pt idx="5">
                  <c:v>84553.829496000006</c:v>
                </c:pt>
                <c:pt idx="6">
                  <c:v>205713.18972700002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0D-AE44-897A-1828FCBBC67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68626832"/>
        <c:axId val="748635904"/>
      </c:barChart>
      <c:catAx>
        <c:axId val="76862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48635904"/>
        <c:crosses val="autoZero"/>
        <c:auto val="1"/>
        <c:lblAlgn val="ctr"/>
        <c:lblOffset val="100"/>
        <c:noMultiLvlLbl val="0"/>
      </c:catAx>
      <c:valAx>
        <c:axId val="74863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\ 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6862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95B56A-D115-4EC3-92C0-B39EF918515A}" type="doc">
      <dgm:prSet loTypeId="urn:microsoft.com/office/officeart/2005/8/layout/pyramid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2634B53E-27E7-49BF-8951-3304607242DB}">
      <dgm:prSet phldrT="[Texto]" custT="1"/>
      <dgm:spPr/>
      <dgm:t>
        <a:bodyPr/>
        <a:lstStyle/>
        <a:p>
          <a:r>
            <a:rPr lang="es-ES" sz="900" dirty="0"/>
            <a:t>1er Foro Nuevo aplicativo web PQRS (30-ene-2020) </a:t>
          </a:r>
          <a:endParaRPr lang="es-CO" sz="900" dirty="0"/>
        </a:p>
      </dgm:t>
    </dgm:pt>
    <dgm:pt modelId="{C41C08EA-08A1-45D9-B6EC-C5AA2861F6E3}" type="parTrans" cxnId="{8B993BA9-A813-4D97-A082-718165F44B97}">
      <dgm:prSet/>
      <dgm:spPr/>
      <dgm:t>
        <a:bodyPr/>
        <a:lstStyle/>
        <a:p>
          <a:endParaRPr lang="es-CO"/>
        </a:p>
      </dgm:t>
    </dgm:pt>
    <dgm:pt modelId="{6AF28FF3-5C2D-412C-AC5E-795C02EBC859}" type="sibTrans" cxnId="{8B993BA9-A813-4D97-A082-718165F44B97}">
      <dgm:prSet/>
      <dgm:spPr/>
      <dgm:t>
        <a:bodyPr/>
        <a:lstStyle/>
        <a:p>
          <a:endParaRPr lang="es-CO"/>
        </a:p>
      </dgm:t>
    </dgm:pt>
    <dgm:pt modelId="{7CE97D0D-A453-4CD6-A325-4C66BFBBB1BB}">
      <dgm:prSet phldrT="[Texto]" custT="1"/>
      <dgm:spPr/>
      <dgm:t>
        <a:bodyPr/>
        <a:lstStyle/>
        <a:p>
          <a:r>
            <a:rPr lang="es-ES" sz="900" dirty="0"/>
            <a:t>11 Foro Virtual Legalización de Ocupación de Bienes Administrados por SAE. (22-oct-20)</a:t>
          </a:r>
          <a:endParaRPr lang="es-CO" sz="900" dirty="0"/>
        </a:p>
      </dgm:t>
    </dgm:pt>
    <dgm:pt modelId="{97689184-4336-4184-8908-702E10E5ACAE}" type="parTrans" cxnId="{F789B5CC-0A0A-4496-9770-72C8689DB964}">
      <dgm:prSet/>
      <dgm:spPr/>
      <dgm:t>
        <a:bodyPr/>
        <a:lstStyle/>
        <a:p>
          <a:endParaRPr lang="es-CO"/>
        </a:p>
      </dgm:t>
    </dgm:pt>
    <dgm:pt modelId="{2ADE9DBA-401D-4F69-879F-A3E74EBCC481}" type="sibTrans" cxnId="{F789B5CC-0A0A-4496-9770-72C8689DB964}">
      <dgm:prSet/>
      <dgm:spPr/>
      <dgm:t>
        <a:bodyPr/>
        <a:lstStyle/>
        <a:p>
          <a:endParaRPr lang="es-CO"/>
        </a:p>
      </dgm:t>
    </dgm:pt>
    <dgm:pt modelId="{B42F9732-D3F2-48CA-9C79-62CF02A96511}">
      <dgm:prSet custT="1"/>
      <dgm:spPr/>
      <dgm:t>
        <a:bodyPr/>
        <a:lstStyle/>
        <a:p>
          <a:r>
            <a:rPr lang="es-ES" sz="900" dirty="0"/>
            <a:t> 5to Foro. Alivio económico para arrendatarios por COVID” (15-may-20)</a:t>
          </a:r>
          <a:endParaRPr lang="es-CO" sz="900" dirty="0"/>
        </a:p>
      </dgm:t>
    </dgm:pt>
    <dgm:pt modelId="{567439B6-31B7-459C-85DB-8F78BAA37C7F}" type="parTrans" cxnId="{12EA6B3F-07EF-4D38-970E-C880F23ABA8E}">
      <dgm:prSet/>
      <dgm:spPr/>
      <dgm:t>
        <a:bodyPr/>
        <a:lstStyle/>
        <a:p>
          <a:endParaRPr lang="es-CO"/>
        </a:p>
      </dgm:t>
    </dgm:pt>
    <dgm:pt modelId="{8D8D13D6-9AE7-4AF9-B7AD-1F7ABE0679EA}" type="sibTrans" cxnId="{12EA6B3F-07EF-4D38-970E-C880F23ABA8E}">
      <dgm:prSet/>
      <dgm:spPr/>
      <dgm:t>
        <a:bodyPr/>
        <a:lstStyle/>
        <a:p>
          <a:endParaRPr lang="es-CO"/>
        </a:p>
      </dgm:t>
    </dgm:pt>
    <dgm:pt modelId="{FE60877A-00B9-4CA6-A2F5-4A83C9BDE9B1}">
      <dgm:prSet custT="1"/>
      <dgm:spPr/>
      <dgm:t>
        <a:bodyPr/>
        <a:lstStyle/>
        <a:p>
          <a:r>
            <a:rPr lang="es-ES" sz="900" dirty="0"/>
            <a:t> 6to foro. Rueda informativa, oferta de inmuebles para arrendamiento ( 11-jun-20)</a:t>
          </a:r>
          <a:endParaRPr lang="es-CO" sz="900" dirty="0"/>
        </a:p>
      </dgm:t>
    </dgm:pt>
    <dgm:pt modelId="{690DB08B-F961-40A1-8C79-2B1E202C747E}" type="parTrans" cxnId="{546F751D-7319-48A9-95DF-E6EBE1A7E513}">
      <dgm:prSet/>
      <dgm:spPr/>
      <dgm:t>
        <a:bodyPr/>
        <a:lstStyle/>
        <a:p>
          <a:endParaRPr lang="es-CO"/>
        </a:p>
      </dgm:t>
    </dgm:pt>
    <dgm:pt modelId="{E484A044-B180-421C-81B0-1D6BA8FE74ED}" type="sibTrans" cxnId="{546F751D-7319-48A9-95DF-E6EBE1A7E513}">
      <dgm:prSet/>
      <dgm:spPr/>
      <dgm:t>
        <a:bodyPr/>
        <a:lstStyle/>
        <a:p>
          <a:endParaRPr lang="es-CO"/>
        </a:p>
      </dgm:t>
    </dgm:pt>
    <dgm:pt modelId="{19FFF5DE-3078-418B-8CFE-2B945F878FCB}">
      <dgm:prSet custT="1"/>
      <dgm:spPr/>
      <dgm:t>
        <a:bodyPr/>
        <a:lstStyle/>
        <a:p>
          <a:r>
            <a:rPr lang="es-ES" sz="900" dirty="0"/>
            <a:t>7mo foro .Rueda informativa, oferta de inmuebles para arrendamiento ( 18-jun-20</a:t>
          </a:r>
          <a:r>
            <a:rPr lang="es-ES" sz="600" dirty="0"/>
            <a:t>)</a:t>
          </a:r>
          <a:endParaRPr lang="es-CO" sz="600" dirty="0"/>
        </a:p>
      </dgm:t>
    </dgm:pt>
    <dgm:pt modelId="{AE06AF8F-8943-42EA-9EA5-BD8F0C81894C}" type="parTrans" cxnId="{41BE8463-DC53-42E5-9F3F-D4A952E98797}">
      <dgm:prSet/>
      <dgm:spPr/>
      <dgm:t>
        <a:bodyPr/>
        <a:lstStyle/>
        <a:p>
          <a:endParaRPr lang="es-CO"/>
        </a:p>
      </dgm:t>
    </dgm:pt>
    <dgm:pt modelId="{B83CFDFF-24CD-4EBE-A6BD-AFD72E5C7DC9}" type="sibTrans" cxnId="{41BE8463-DC53-42E5-9F3F-D4A952E98797}">
      <dgm:prSet/>
      <dgm:spPr/>
      <dgm:t>
        <a:bodyPr/>
        <a:lstStyle/>
        <a:p>
          <a:endParaRPr lang="es-CO"/>
        </a:p>
      </dgm:t>
    </dgm:pt>
    <dgm:pt modelId="{913753FD-86C0-4562-B423-4C84D2C6CB28}">
      <dgm:prSet custT="1"/>
      <dgm:spPr/>
      <dgm:t>
        <a:bodyPr/>
        <a:lstStyle/>
        <a:p>
          <a:r>
            <a:rPr lang="es-ES" sz="900" dirty="0"/>
            <a:t>8vo foro . Administración de bienes muebles( 15-jul-20)</a:t>
          </a:r>
          <a:endParaRPr lang="es-CO" sz="900" dirty="0"/>
        </a:p>
      </dgm:t>
    </dgm:pt>
    <dgm:pt modelId="{A3DB0BEC-AF89-44A8-A4EF-BE7833A5139E}" type="parTrans" cxnId="{CF219246-0E55-46C7-8C66-21E0D34F595D}">
      <dgm:prSet/>
      <dgm:spPr/>
      <dgm:t>
        <a:bodyPr/>
        <a:lstStyle/>
        <a:p>
          <a:endParaRPr lang="es-CO"/>
        </a:p>
      </dgm:t>
    </dgm:pt>
    <dgm:pt modelId="{74E944D3-F021-42CC-8B45-302553A29F4C}" type="sibTrans" cxnId="{CF219246-0E55-46C7-8C66-21E0D34F595D}">
      <dgm:prSet/>
      <dgm:spPr/>
      <dgm:t>
        <a:bodyPr/>
        <a:lstStyle/>
        <a:p>
          <a:endParaRPr lang="es-CO"/>
        </a:p>
      </dgm:t>
    </dgm:pt>
    <dgm:pt modelId="{652560C4-6483-419D-98E8-6082218E3B31}">
      <dgm:prSet custT="1"/>
      <dgm:spPr/>
      <dgm:t>
        <a:bodyPr/>
        <a:lstStyle/>
        <a:p>
          <a:r>
            <a:rPr lang="es-ES" sz="900" dirty="0"/>
            <a:t> 9no foro .Nuevos y mayores beneficios para arrendamiento regionales Occidente y Centro Oriente (12-agos-20)</a:t>
          </a:r>
          <a:endParaRPr lang="es-CO" sz="900" dirty="0"/>
        </a:p>
      </dgm:t>
    </dgm:pt>
    <dgm:pt modelId="{19058475-A413-4872-9523-82A485AE72AE}" type="parTrans" cxnId="{19E09B32-872A-41E2-A3DD-B3607C0BED63}">
      <dgm:prSet/>
      <dgm:spPr/>
      <dgm:t>
        <a:bodyPr/>
        <a:lstStyle/>
        <a:p>
          <a:endParaRPr lang="es-CO"/>
        </a:p>
      </dgm:t>
    </dgm:pt>
    <dgm:pt modelId="{61D5EC60-155C-47BF-9A5B-EFD5ABCCDE75}" type="sibTrans" cxnId="{19E09B32-872A-41E2-A3DD-B3607C0BED63}">
      <dgm:prSet/>
      <dgm:spPr/>
      <dgm:t>
        <a:bodyPr/>
        <a:lstStyle/>
        <a:p>
          <a:endParaRPr lang="es-CO"/>
        </a:p>
      </dgm:t>
    </dgm:pt>
    <dgm:pt modelId="{AD7FEF23-D3DC-43A6-A3D0-34FF221B73F8}">
      <dgm:prSet custT="1"/>
      <dgm:spPr/>
      <dgm:t>
        <a:bodyPr/>
        <a:lstStyle/>
        <a:p>
          <a:r>
            <a:rPr lang="es-ES" sz="900" dirty="0"/>
            <a:t>10mo foro. Nuevos y mayores beneficios para arrendamiento regionales Suroccidente y Norte (20-08-20)</a:t>
          </a:r>
          <a:endParaRPr lang="es-CO" sz="900" dirty="0"/>
        </a:p>
      </dgm:t>
    </dgm:pt>
    <dgm:pt modelId="{41EB7760-8120-47B3-A5BF-56C7725F5394}" type="parTrans" cxnId="{7AECE995-1044-4422-99D1-BE5B5B8C5828}">
      <dgm:prSet/>
      <dgm:spPr/>
      <dgm:t>
        <a:bodyPr/>
        <a:lstStyle/>
        <a:p>
          <a:endParaRPr lang="es-CO"/>
        </a:p>
      </dgm:t>
    </dgm:pt>
    <dgm:pt modelId="{571CF262-74D8-434C-9338-AB47A6C01D4D}" type="sibTrans" cxnId="{7AECE995-1044-4422-99D1-BE5B5B8C5828}">
      <dgm:prSet/>
      <dgm:spPr/>
      <dgm:t>
        <a:bodyPr/>
        <a:lstStyle/>
        <a:p>
          <a:endParaRPr lang="es-CO"/>
        </a:p>
      </dgm:t>
    </dgm:pt>
    <dgm:pt modelId="{B6BE0E39-B3EE-4487-8DB2-A68669A561E1}">
      <dgm:prSet custT="1"/>
      <dgm:spPr/>
      <dgm:t>
        <a:bodyPr/>
        <a:lstStyle/>
        <a:p>
          <a:r>
            <a:rPr lang="es-ES" sz="900" dirty="0"/>
            <a:t>2do Foro. Enajenación Temprana de Bienes Administrados por SAE (25-feb-2020) </a:t>
          </a:r>
          <a:endParaRPr lang="es-CO" sz="900" dirty="0"/>
        </a:p>
      </dgm:t>
    </dgm:pt>
    <dgm:pt modelId="{F5AE9D49-BD4E-4515-BA58-9DBBE589CB61}" type="parTrans" cxnId="{E9F8DC5A-0BD4-413E-B269-F7AA2C3DE18B}">
      <dgm:prSet/>
      <dgm:spPr/>
      <dgm:t>
        <a:bodyPr/>
        <a:lstStyle/>
        <a:p>
          <a:endParaRPr lang="es-CO"/>
        </a:p>
      </dgm:t>
    </dgm:pt>
    <dgm:pt modelId="{6FB8B32C-83BB-4430-A472-FAE0EBB08DC9}" type="sibTrans" cxnId="{E9F8DC5A-0BD4-413E-B269-F7AA2C3DE18B}">
      <dgm:prSet/>
      <dgm:spPr/>
      <dgm:t>
        <a:bodyPr/>
        <a:lstStyle/>
        <a:p>
          <a:endParaRPr lang="es-CO"/>
        </a:p>
      </dgm:t>
    </dgm:pt>
    <dgm:pt modelId="{67A822E7-B1E4-4786-8AE4-F9423E2FBE34}">
      <dgm:prSet custT="1"/>
      <dgm:spPr/>
      <dgm:t>
        <a:bodyPr/>
        <a:lstStyle/>
        <a:p>
          <a:r>
            <a:rPr lang="es-CO" sz="900" dirty="0"/>
            <a:t>3er Foro. SAE Implementa medidas preventivas contra el COVID-19 (16-mar-20)</a:t>
          </a:r>
        </a:p>
      </dgm:t>
    </dgm:pt>
    <dgm:pt modelId="{CA3EFA17-2429-4E12-B626-4034BB409494}" type="parTrans" cxnId="{9BC4539A-B33C-44E8-8AD6-C985D8601B70}">
      <dgm:prSet/>
      <dgm:spPr/>
      <dgm:t>
        <a:bodyPr/>
        <a:lstStyle/>
        <a:p>
          <a:endParaRPr lang="es-CO"/>
        </a:p>
      </dgm:t>
    </dgm:pt>
    <dgm:pt modelId="{7B04AA42-8F1F-448B-A77C-23837DD6FFCA}" type="sibTrans" cxnId="{9BC4539A-B33C-44E8-8AD6-C985D8601B70}">
      <dgm:prSet/>
      <dgm:spPr/>
      <dgm:t>
        <a:bodyPr/>
        <a:lstStyle/>
        <a:p>
          <a:endParaRPr lang="es-CO"/>
        </a:p>
      </dgm:t>
    </dgm:pt>
    <dgm:pt modelId="{4878C8F6-B572-4CFE-8EAC-7312A8598D79}">
      <dgm:prSet custT="1"/>
      <dgm:spPr/>
      <dgm:t>
        <a:bodyPr/>
        <a:lstStyle/>
        <a:p>
          <a:r>
            <a:rPr lang="es-ES" sz="900" dirty="0"/>
            <a:t>4to Foro. Destinación de Bienes Muebles e Inmuebles en la emergencia por el COVID-19 (28-abr-20)</a:t>
          </a:r>
          <a:endParaRPr lang="es-CO" sz="900" dirty="0"/>
        </a:p>
      </dgm:t>
    </dgm:pt>
    <dgm:pt modelId="{E4E51959-55B9-4DB9-B65B-CB61C0B1A91F}" type="parTrans" cxnId="{C28C1B9A-D966-4095-A949-11190562E558}">
      <dgm:prSet/>
      <dgm:spPr/>
      <dgm:t>
        <a:bodyPr/>
        <a:lstStyle/>
        <a:p>
          <a:endParaRPr lang="es-CO"/>
        </a:p>
      </dgm:t>
    </dgm:pt>
    <dgm:pt modelId="{2405FD09-421C-4CB5-AAEE-69D0A3864594}" type="sibTrans" cxnId="{C28C1B9A-D966-4095-A949-11190562E558}">
      <dgm:prSet/>
      <dgm:spPr/>
      <dgm:t>
        <a:bodyPr/>
        <a:lstStyle/>
        <a:p>
          <a:endParaRPr lang="es-CO"/>
        </a:p>
      </dgm:t>
    </dgm:pt>
    <dgm:pt modelId="{9A0A3583-D7E5-4AFB-9ADA-FDDD436D9158}" type="pres">
      <dgm:prSet presAssocID="{AE95B56A-D115-4EC3-92C0-B39EF918515A}" presName="compositeShape" presStyleCnt="0">
        <dgm:presLayoutVars>
          <dgm:dir/>
          <dgm:resizeHandles/>
        </dgm:presLayoutVars>
      </dgm:prSet>
      <dgm:spPr/>
    </dgm:pt>
    <dgm:pt modelId="{F0AC3ECC-9D4F-4A82-A9A6-4367C70BD011}" type="pres">
      <dgm:prSet presAssocID="{AE95B56A-D115-4EC3-92C0-B39EF918515A}" presName="pyramid" presStyleLbl="node1" presStyleIdx="0" presStyleCnt="1"/>
      <dgm:spPr/>
    </dgm:pt>
    <dgm:pt modelId="{48D87159-76D6-4B3B-9B94-D1CA0F60F54E}" type="pres">
      <dgm:prSet presAssocID="{AE95B56A-D115-4EC3-92C0-B39EF918515A}" presName="theList" presStyleCnt="0"/>
      <dgm:spPr/>
    </dgm:pt>
    <dgm:pt modelId="{896C8195-C18F-4072-B5F3-808CCE8101CD}" type="pres">
      <dgm:prSet presAssocID="{2634B53E-27E7-49BF-8951-3304607242DB}" presName="aNode" presStyleLbl="fgAcc1" presStyleIdx="0" presStyleCnt="11">
        <dgm:presLayoutVars>
          <dgm:bulletEnabled val="1"/>
        </dgm:presLayoutVars>
      </dgm:prSet>
      <dgm:spPr/>
    </dgm:pt>
    <dgm:pt modelId="{B9FBBC2E-B1CE-49FA-82DD-BD6F9C456D09}" type="pres">
      <dgm:prSet presAssocID="{2634B53E-27E7-49BF-8951-3304607242DB}" presName="aSpace" presStyleCnt="0"/>
      <dgm:spPr/>
    </dgm:pt>
    <dgm:pt modelId="{E41D32CE-F830-46FC-B12A-24A80B87790D}" type="pres">
      <dgm:prSet presAssocID="{B6BE0E39-B3EE-4487-8DB2-A68669A561E1}" presName="aNode" presStyleLbl="fgAcc1" presStyleIdx="1" presStyleCnt="11">
        <dgm:presLayoutVars>
          <dgm:bulletEnabled val="1"/>
        </dgm:presLayoutVars>
      </dgm:prSet>
      <dgm:spPr/>
    </dgm:pt>
    <dgm:pt modelId="{6C516BB1-52C3-4B4A-92CD-4CB571B4B376}" type="pres">
      <dgm:prSet presAssocID="{B6BE0E39-B3EE-4487-8DB2-A68669A561E1}" presName="aSpace" presStyleCnt="0"/>
      <dgm:spPr/>
    </dgm:pt>
    <dgm:pt modelId="{D2237680-C82A-4E2C-833D-A90649C77043}" type="pres">
      <dgm:prSet presAssocID="{67A822E7-B1E4-4786-8AE4-F9423E2FBE34}" presName="aNode" presStyleLbl="fgAcc1" presStyleIdx="2" presStyleCnt="11">
        <dgm:presLayoutVars>
          <dgm:bulletEnabled val="1"/>
        </dgm:presLayoutVars>
      </dgm:prSet>
      <dgm:spPr/>
    </dgm:pt>
    <dgm:pt modelId="{51A956BE-3D5D-4364-B99A-0BC7AF3488A3}" type="pres">
      <dgm:prSet presAssocID="{67A822E7-B1E4-4786-8AE4-F9423E2FBE34}" presName="aSpace" presStyleCnt="0"/>
      <dgm:spPr/>
    </dgm:pt>
    <dgm:pt modelId="{49F34538-573B-4264-BAAB-4615402D9F2D}" type="pres">
      <dgm:prSet presAssocID="{4878C8F6-B572-4CFE-8EAC-7312A8598D79}" presName="aNode" presStyleLbl="fgAcc1" presStyleIdx="3" presStyleCnt="11">
        <dgm:presLayoutVars>
          <dgm:bulletEnabled val="1"/>
        </dgm:presLayoutVars>
      </dgm:prSet>
      <dgm:spPr/>
    </dgm:pt>
    <dgm:pt modelId="{07441CDE-F350-4B2C-9FF9-5D09BED485AB}" type="pres">
      <dgm:prSet presAssocID="{4878C8F6-B572-4CFE-8EAC-7312A8598D79}" presName="aSpace" presStyleCnt="0"/>
      <dgm:spPr/>
    </dgm:pt>
    <dgm:pt modelId="{50A8D10F-D5CC-4474-AA3B-278C9B359BD0}" type="pres">
      <dgm:prSet presAssocID="{B42F9732-D3F2-48CA-9C79-62CF02A96511}" presName="aNode" presStyleLbl="fgAcc1" presStyleIdx="4" presStyleCnt="11">
        <dgm:presLayoutVars>
          <dgm:bulletEnabled val="1"/>
        </dgm:presLayoutVars>
      </dgm:prSet>
      <dgm:spPr/>
    </dgm:pt>
    <dgm:pt modelId="{58EE8D98-4D99-43D9-BFC6-49AC794B88CC}" type="pres">
      <dgm:prSet presAssocID="{B42F9732-D3F2-48CA-9C79-62CF02A96511}" presName="aSpace" presStyleCnt="0"/>
      <dgm:spPr/>
    </dgm:pt>
    <dgm:pt modelId="{72682FCE-C09B-4CDD-919B-9E1624B59BBC}" type="pres">
      <dgm:prSet presAssocID="{FE60877A-00B9-4CA6-A2F5-4A83C9BDE9B1}" presName="aNode" presStyleLbl="fgAcc1" presStyleIdx="5" presStyleCnt="11">
        <dgm:presLayoutVars>
          <dgm:bulletEnabled val="1"/>
        </dgm:presLayoutVars>
      </dgm:prSet>
      <dgm:spPr/>
    </dgm:pt>
    <dgm:pt modelId="{6546103A-8C76-408F-8200-48D312B3E382}" type="pres">
      <dgm:prSet presAssocID="{FE60877A-00B9-4CA6-A2F5-4A83C9BDE9B1}" presName="aSpace" presStyleCnt="0"/>
      <dgm:spPr/>
    </dgm:pt>
    <dgm:pt modelId="{D702541F-FE64-445A-874A-50222D1E1A1E}" type="pres">
      <dgm:prSet presAssocID="{19FFF5DE-3078-418B-8CFE-2B945F878FCB}" presName="aNode" presStyleLbl="fgAcc1" presStyleIdx="6" presStyleCnt="11">
        <dgm:presLayoutVars>
          <dgm:bulletEnabled val="1"/>
        </dgm:presLayoutVars>
      </dgm:prSet>
      <dgm:spPr/>
    </dgm:pt>
    <dgm:pt modelId="{BF04C53B-B012-4DB9-82EB-706F0B5B2F85}" type="pres">
      <dgm:prSet presAssocID="{19FFF5DE-3078-418B-8CFE-2B945F878FCB}" presName="aSpace" presStyleCnt="0"/>
      <dgm:spPr/>
    </dgm:pt>
    <dgm:pt modelId="{10E52ED0-A03D-44D3-B5F3-CA01CB7B276D}" type="pres">
      <dgm:prSet presAssocID="{913753FD-86C0-4562-B423-4C84D2C6CB28}" presName="aNode" presStyleLbl="fgAcc1" presStyleIdx="7" presStyleCnt="11">
        <dgm:presLayoutVars>
          <dgm:bulletEnabled val="1"/>
        </dgm:presLayoutVars>
      </dgm:prSet>
      <dgm:spPr/>
    </dgm:pt>
    <dgm:pt modelId="{155E1287-4874-48B6-9296-C1107A94BF29}" type="pres">
      <dgm:prSet presAssocID="{913753FD-86C0-4562-B423-4C84D2C6CB28}" presName="aSpace" presStyleCnt="0"/>
      <dgm:spPr/>
    </dgm:pt>
    <dgm:pt modelId="{C576B4C7-F89D-4467-BBC4-6A4E815BB027}" type="pres">
      <dgm:prSet presAssocID="{652560C4-6483-419D-98E8-6082218E3B31}" presName="aNode" presStyleLbl="fgAcc1" presStyleIdx="8" presStyleCnt="11">
        <dgm:presLayoutVars>
          <dgm:bulletEnabled val="1"/>
        </dgm:presLayoutVars>
      </dgm:prSet>
      <dgm:spPr/>
    </dgm:pt>
    <dgm:pt modelId="{C9E230E0-950F-4FB7-8781-F62FD9B8D0FB}" type="pres">
      <dgm:prSet presAssocID="{652560C4-6483-419D-98E8-6082218E3B31}" presName="aSpace" presStyleCnt="0"/>
      <dgm:spPr/>
    </dgm:pt>
    <dgm:pt modelId="{3A17B49A-3AA4-4B47-81D8-683901591BF4}" type="pres">
      <dgm:prSet presAssocID="{AD7FEF23-D3DC-43A6-A3D0-34FF221B73F8}" presName="aNode" presStyleLbl="fgAcc1" presStyleIdx="9" presStyleCnt="11">
        <dgm:presLayoutVars>
          <dgm:bulletEnabled val="1"/>
        </dgm:presLayoutVars>
      </dgm:prSet>
      <dgm:spPr/>
    </dgm:pt>
    <dgm:pt modelId="{BDB276B1-E116-4944-8B1A-C9FB5C365432}" type="pres">
      <dgm:prSet presAssocID="{AD7FEF23-D3DC-43A6-A3D0-34FF221B73F8}" presName="aSpace" presStyleCnt="0"/>
      <dgm:spPr/>
    </dgm:pt>
    <dgm:pt modelId="{A6A08380-B18C-4D6D-BA43-8BB18ED29478}" type="pres">
      <dgm:prSet presAssocID="{7CE97D0D-A453-4CD6-A325-4C66BFBBB1BB}" presName="aNode" presStyleLbl="fgAcc1" presStyleIdx="10" presStyleCnt="11">
        <dgm:presLayoutVars>
          <dgm:bulletEnabled val="1"/>
        </dgm:presLayoutVars>
      </dgm:prSet>
      <dgm:spPr/>
    </dgm:pt>
    <dgm:pt modelId="{7AD7427D-CC70-49FA-AA7F-A1669D33CBAC}" type="pres">
      <dgm:prSet presAssocID="{7CE97D0D-A453-4CD6-A325-4C66BFBBB1BB}" presName="aSpace" presStyleCnt="0"/>
      <dgm:spPr/>
    </dgm:pt>
  </dgm:ptLst>
  <dgm:cxnLst>
    <dgm:cxn modelId="{546F751D-7319-48A9-95DF-E6EBE1A7E513}" srcId="{AE95B56A-D115-4EC3-92C0-B39EF918515A}" destId="{FE60877A-00B9-4CA6-A2F5-4A83C9BDE9B1}" srcOrd="5" destOrd="0" parTransId="{690DB08B-F961-40A1-8C79-2B1E202C747E}" sibTransId="{E484A044-B180-421C-81B0-1D6BA8FE74ED}"/>
    <dgm:cxn modelId="{D4AD9C21-C5BF-48D5-8D64-ABD2E93C2375}" type="presOf" srcId="{913753FD-86C0-4562-B423-4C84D2C6CB28}" destId="{10E52ED0-A03D-44D3-B5F3-CA01CB7B276D}" srcOrd="0" destOrd="0" presId="urn:microsoft.com/office/officeart/2005/8/layout/pyramid2"/>
    <dgm:cxn modelId="{C1D36726-E9B1-4CEB-B83D-67B45FC3AF79}" type="presOf" srcId="{B42F9732-D3F2-48CA-9C79-62CF02A96511}" destId="{50A8D10F-D5CC-4474-AA3B-278C9B359BD0}" srcOrd="0" destOrd="0" presId="urn:microsoft.com/office/officeart/2005/8/layout/pyramid2"/>
    <dgm:cxn modelId="{C523882F-1F23-4F19-867E-D6BEFE08538F}" type="presOf" srcId="{19FFF5DE-3078-418B-8CFE-2B945F878FCB}" destId="{D702541F-FE64-445A-874A-50222D1E1A1E}" srcOrd="0" destOrd="0" presId="urn:microsoft.com/office/officeart/2005/8/layout/pyramid2"/>
    <dgm:cxn modelId="{19E09B32-872A-41E2-A3DD-B3607C0BED63}" srcId="{AE95B56A-D115-4EC3-92C0-B39EF918515A}" destId="{652560C4-6483-419D-98E8-6082218E3B31}" srcOrd="8" destOrd="0" parTransId="{19058475-A413-4872-9523-82A485AE72AE}" sibTransId="{61D5EC60-155C-47BF-9A5B-EFD5ABCCDE75}"/>
    <dgm:cxn modelId="{F7B22A3B-0CD5-4695-ADA1-71600333A2E2}" type="presOf" srcId="{AE95B56A-D115-4EC3-92C0-B39EF918515A}" destId="{9A0A3583-D7E5-4AFB-9ADA-FDDD436D9158}" srcOrd="0" destOrd="0" presId="urn:microsoft.com/office/officeart/2005/8/layout/pyramid2"/>
    <dgm:cxn modelId="{12EA6B3F-07EF-4D38-970E-C880F23ABA8E}" srcId="{AE95B56A-D115-4EC3-92C0-B39EF918515A}" destId="{B42F9732-D3F2-48CA-9C79-62CF02A96511}" srcOrd="4" destOrd="0" parTransId="{567439B6-31B7-459C-85DB-8F78BAA37C7F}" sibTransId="{8D8D13D6-9AE7-4AF9-B7AD-1F7ABE0679EA}"/>
    <dgm:cxn modelId="{12AD9A40-7AC2-4A71-9F28-DA76BD0DB89A}" type="presOf" srcId="{FE60877A-00B9-4CA6-A2F5-4A83C9BDE9B1}" destId="{72682FCE-C09B-4CDD-919B-9E1624B59BBC}" srcOrd="0" destOrd="0" presId="urn:microsoft.com/office/officeart/2005/8/layout/pyramid2"/>
    <dgm:cxn modelId="{41BE8463-DC53-42E5-9F3F-D4A952E98797}" srcId="{AE95B56A-D115-4EC3-92C0-B39EF918515A}" destId="{19FFF5DE-3078-418B-8CFE-2B945F878FCB}" srcOrd="6" destOrd="0" parTransId="{AE06AF8F-8943-42EA-9EA5-BD8F0C81894C}" sibTransId="{B83CFDFF-24CD-4EBE-A6BD-AFD72E5C7DC9}"/>
    <dgm:cxn modelId="{CF219246-0E55-46C7-8C66-21E0D34F595D}" srcId="{AE95B56A-D115-4EC3-92C0-B39EF918515A}" destId="{913753FD-86C0-4562-B423-4C84D2C6CB28}" srcOrd="7" destOrd="0" parTransId="{A3DB0BEC-AF89-44A8-A4EF-BE7833A5139E}" sibTransId="{74E944D3-F021-42CC-8B45-302553A29F4C}"/>
    <dgm:cxn modelId="{31094848-D856-4934-AFF4-4C0D1DE741E8}" type="presOf" srcId="{AD7FEF23-D3DC-43A6-A3D0-34FF221B73F8}" destId="{3A17B49A-3AA4-4B47-81D8-683901591BF4}" srcOrd="0" destOrd="0" presId="urn:microsoft.com/office/officeart/2005/8/layout/pyramid2"/>
    <dgm:cxn modelId="{E557A459-3F32-4D76-B2DF-C13364EDD52C}" type="presOf" srcId="{67A822E7-B1E4-4786-8AE4-F9423E2FBE34}" destId="{D2237680-C82A-4E2C-833D-A90649C77043}" srcOrd="0" destOrd="0" presId="urn:microsoft.com/office/officeart/2005/8/layout/pyramid2"/>
    <dgm:cxn modelId="{E9F8DC5A-0BD4-413E-B269-F7AA2C3DE18B}" srcId="{AE95B56A-D115-4EC3-92C0-B39EF918515A}" destId="{B6BE0E39-B3EE-4487-8DB2-A68669A561E1}" srcOrd="1" destOrd="0" parTransId="{F5AE9D49-BD4E-4515-BA58-9DBBE589CB61}" sibTransId="{6FB8B32C-83BB-4430-A472-FAE0EBB08DC9}"/>
    <dgm:cxn modelId="{3041507E-0383-4015-ABD8-58AF92290C65}" type="presOf" srcId="{652560C4-6483-419D-98E8-6082218E3B31}" destId="{C576B4C7-F89D-4467-BBC4-6A4E815BB027}" srcOrd="0" destOrd="0" presId="urn:microsoft.com/office/officeart/2005/8/layout/pyramid2"/>
    <dgm:cxn modelId="{38664B8B-9BC4-41CB-BCFF-057235F85C28}" type="presOf" srcId="{7CE97D0D-A453-4CD6-A325-4C66BFBBB1BB}" destId="{A6A08380-B18C-4D6D-BA43-8BB18ED29478}" srcOrd="0" destOrd="0" presId="urn:microsoft.com/office/officeart/2005/8/layout/pyramid2"/>
    <dgm:cxn modelId="{7AECE995-1044-4422-99D1-BE5B5B8C5828}" srcId="{AE95B56A-D115-4EC3-92C0-B39EF918515A}" destId="{AD7FEF23-D3DC-43A6-A3D0-34FF221B73F8}" srcOrd="9" destOrd="0" parTransId="{41EB7760-8120-47B3-A5BF-56C7725F5394}" sibTransId="{571CF262-74D8-434C-9338-AB47A6C01D4D}"/>
    <dgm:cxn modelId="{C28C1B9A-D966-4095-A949-11190562E558}" srcId="{AE95B56A-D115-4EC3-92C0-B39EF918515A}" destId="{4878C8F6-B572-4CFE-8EAC-7312A8598D79}" srcOrd="3" destOrd="0" parTransId="{E4E51959-55B9-4DB9-B65B-CB61C0B1A91F}" sibTransId="{2405FD09-421C-4CB5-AAEE-69D0A3864594}"/>
    <dgm:cxn modelId="{9BC4539A-B33C-44E8-8AD6-C985D8601B70}" srcId="{AE95B56A-D115-4EC3-92C0-B39EF918515A}" destId="{67A822E7-B1E4-4786-8AE4-F9423E2FBE34}" srcOrd="2" destOrd="0" parTransId="{CA3EFA17-2429-4E12-B626-4034BB409494}" sibTransId="{7B04AA42-8F1F-448B-A77C-23837DD6FFCA}"/>
    <dgm:cxn modelId="{8B993BA9-A813-4D97-A082-718165F44B97}" srcId="{AE95B56A-D115-4EC3-92C0-B39EF918515A}" destId="{2634B53E-27E7-49BF-8951-3304607242DB}" srcOrd="0" destOrd="0" parTransId="{C41C08EA-08A1-45D9-B6EC-C5AA2861F6E3}" sibTransId="{6AF28FF3-5C2D-412C-AC5E-795C02EBC859}"/>
    <dgm:cxn modelId="{F789B5CC-0A0A-4496-9770-72C8689DB964}" srcId="{AE95B56A-D115-4EC3-92C0-B39EF918515A}" destId="{7CE97D0D-A453-4CD6-A325-4C66BFBBB1BB}" srcOrd="10" destOrd="0" parTransId="{97689184-4336-4184-8908-702E10E5ACAE}" sibTransId="{2ADE9DBA-401D-4F69-879F-A3E74EBCC481}"/>
    <dgm:cxn modelId="{C1A642D0-F799-4EDA-AB3A-BC28691FD2B5}" type="presOf" srcId="{B6BE0E39-B3EE-4487-8DB2-A68669A561E1}" destId="{E41D32CE-F830-46FC-B12A-24A80B87790D}" srcOrd="0" destOrd="0" presId="urn:microsoft.com/office/officeart/2005/8/layout/pyramid2"/>
    <dgm:cxn modelId="{276AEEF2-343B-4EB8-82D1-CAEFABBB9F25}" type="presOf" srcId="{2634B53E-27E7-49BF-8951-3304607242DB}" destId="{896C8195-C18F-4072-B5F3-808CCE8101CD}" srcOrd="0" destOrd="0" presId="urn:microsoft.com/office/officeart/2005/8/layout/pyramid2"/>
    <dgm:cxn modelId="{BC7F91F4-D0E6-402C-BE34-E78A1C42E7A8}" type="presOf" srcId="{4878C8F6-B572-4CFE-8EAC-7312A8598D79}" destId="{49F34538-573B-4264-BAAB-4615402D9F2D}" srcOrd="0" destOrd="0" presId="urn:microsoft.com/office/officeart/2005/8/layout/pyramid2"/>
    <dgm:cxn modelId="{4B6B9E76-D5AE-49F4-B2E9-6A152B254C21}" type="presParOf" srcId="{9A0A3583-D7E5-4AFB-9ADA-FDDD436D9158}" destId="{F0AC3ECC-9D4F-4A82-A9A6-4367C70BD011}" srcOrd="0" destOrd="0" presId="urn:microsoft.com/office/officeart/2005/8/layout/pyramid2"/>
    <dgm:cxn modelId="{48E98508-8D82-4DF4-8D3A-B6B7693B88D9}" type="presParOf" srcId="{9A0A3583-D7E5-4AFB-9ADA-FDDD436D9158}" destId="{48D87159-76D6-4B3B-9B94-D1CA0F60F54E}" srcOrd="1" destOrd="0" presId="urn:microsoft.com/office/officeart/2005/8/layout/pyramid2"/>
    <dgm:cxn modelId="{515ACBDA-C796-40DB-981A-48C2842B5D41}" type="presParOf" srcId="{48D87159-76D6-4B3B-9B94-D1CA0F60F54E}" destId="{896C8195-C18F-4072-B5F3-808CCE8101CD}" srcOrd="0" destOrd="0" presId="urn:microsoft.com/office/officeart/2005/8/layout/pyramid2"/>
    <dgm:cxn modelId="{30C6DE90-BFE4-412A-A068-8F07741C49CE}" type="presParOf" srcId="{48D87159-76D6-4B3B-9B94-D1CA0F60F54E}" destId="{B9FBBC2E-B1CE-49FA-82DD-BD6F9C456D09}" srcOrd="1" destOrd="0" presId="urn:microsoft.com/office/officeart/2005/8/layout/pyramid2"/>
    <dgm:cxn modelId="{DF919D4C-084A-4C75-9960-1DCC30C49FD0}" type="presParOf" srcId="{48D87159-76D6-4B3B-9B94-D1CA0F60F54E}" destId="{E41D32CE-F830-46FC-B12A-24A80B87790D}" srcOrd="2" destOrd="0" presId="urn:microsoft.com/office/officeart/2005/8/layout/pyramid2"/>
    <dgm:cxn modelId="{69AAD033-5F96-4EF7-A9EC-F00708C0396B}" type="presParOf" srcId="{48D87159-76D6-4B3B-9B94-D1CA0F60F54E}" destId="{6C516BB1-52C3-4B4A-92CD-4CB571B4B376}" srcOrd="3" destOrd="0" presId="urn:microsoft.com/office/officeart/2005/8/layout/pyramid2"/>
    <dgm:cxn modelId="{62C020BD-E2B6-4E41-B3E3-294A3E8515B6}" type="presParOf" srcId="{48D87159-76D6-4B3B-9B94-D1CA0F60F54E}" destId="{D2237680-C82A-4E2C-833D-A90649C77043}" srcOrd="4" destOrd="0" presId="urn:microsoft.com/office/officeart/2005/8/layout/pyramid2"/>
    <dgm:cxn modelId="{B52A91CC-D0B0-4152-92F9-954E67C30391}" type="presParOf" srcId="{48D87159-76D6-4B3B-9B94-D1CA0F60F54E}" destId="{51A956BE-3D5D-4364-B99A-0BC7AF3488A3}" srcOrd="5" destOrd="0" presId="urn:microsoft.com/office/officeart/2005/8/layout/pyramid2"/>
    <dgm:cxn modelId="{F2061028-C7D7-40A6-83C2-C7408B6F1D14}" type="presParOf" srcId="{48D87159-76D6-4B3B-9B94-D1CA0F60F54E}" destId="{49F34538-573B-4264-BAAB-4615402D9F2D}" srcOrd="6" destOrd="0" presId="urn:microsoft.com/office/officeart/2005/8/layout/pyramid2"/>
    <dgm:cxn modelId="{3A71CB0C-A15D-4C1E-BAB6-2266BE21474E}" type="presParOf" srcId="{48D87159-76D6-4B3B-9B94-D1CA0F60F54E}" destId="{07441CDE-F350-4B2C-9FF9-5D09BED485AB}" srcOrd="7" destOrd="0" presId="urn:microsoft.com/office/officeart/2005/8/layout/pyramid2"/>
    <dgm:cxn modelId="{52792DCF-0F73-4E40-BEEB-1209C3D0FAE8}" type="presParOf" srcId="{48D87159-76D6-4B3B-9B94-D1CA0F60F54E}" destId="{50A8D10F-D5CC-4474-AA3B-278C9B359BD0}" srcOrd="8" destOrd="0" presId="urn:microsoft.com/office/officeart/2005/8/layout/pyramid2"/>
    <dgm:cxn modelId="{75B4EF11-2CC7-46CF-9313-83ABF0DACF7A}" type="presParOf" srcId="{48D87159-76D6-4B3B-9B94-D1CA0F60F54E}" destId="{58EE8D98-4D99-43D9-BFC6-49AC794B88CC}" srcOrd="9" destOrd="0" presId="urn:microsoft.com/office/officeart/2005/8/layout/pyramid2"/>
    <dgm:cxn modelId="{1CE2948E-F333-450D-8FB0-7006D59AF1A6}" type="presParOf" srcId="{48D87159-76D6-4B3B-9B94-D1CA0F60F54E}" destId="{72682FCE-C09B-4CDD-919B-9E1624B59BBC}" srcOrd="10" destOrd="0" presId="urn:microsoft.com/office/officeart/2005/8/layout/pyramid2"/>
    <dgm:cxn modelId="{0C7A0B8C-DAF1-4ECD-B162-EB7A3A1B99FB}" type="presParOf" srcId="{48D87159-76D6-4B3B-9B94-D1CA0F60F54E}" destId="{6546103A-8C76-408F-8200-48D312B3E382}" srcOrd="11" destOrd="0" presId="urn:microsoft.com/office/officeart/2005/8/layout/pyramid2"/>
    <dgm:cxn modelId="{3EC460A8-E207-4A02-85A5-9DA432C658F8}" type="presParOf" srcId="{48D87159-76D6-4B3B-9B94-D1CA0F60F54E}" destId="{D702541F-FE64-445A-874A-50222D1E1A1E}" srcOrd="12" destOrd="0" presId="urn:microsoft.com/office/officeart/2005/8/layout/pyramid2"/>
    <dgm:cxn modelId="{8E3835F8-85F1-42E3-A04C-BC5DC422C5DA}" type="presParOf" srcId="{48D87159-76D6-4B3B-9B94-D1CA0F60F54E}" destId="{BF04C53B-B012-4DB9-82EB-706F0B5B2F85}" srcOrd="13" destOrd="0" presId="urn:microsoft.com/office/officeart/2005/8/layout/pyramid2"/>
    <dgm:cxn modelId="{26B7A798-7D8B-42BF-89D4-39976B2E1340}" type="presParOf" srcId="{48D87159-76D6-4B3B-9B94-D1CA0F60F54E}" destId="{10E52ED0-A03D-44D3-B5F3-CA01CB7B276D}" srcOrd="14" destOrd="0" presId="urn:microsoft.com/office/officeart/2005/8/layout/pyramid2"/>
    <dgm:cxn modelId="{0020BC2A-5332-473E-B821-D152D1CB2382}" type="presParOf" srcId="{48D87159-76D6-4B3B-9B94-D1CA0F60F54E}" destId="{155E1287-4874-48B6-9296-C1107A94BF29}" srcOrd="15" destOrd="0" presId="urn:microsoft.com/office/officeart/2005/8/layout/pyramid2"/>
    <dgm:cxn modelId="{D63FD3A3-F511-4DE5-AA7E-389AE9DECF4D}" type="presParOf" srcId="{48D87159-76D6-4B3B-9B94-D1CA0F60F54E}" destId="{C576B4C7-F89D-4467-BBC4-6A4E815BB027}" srcOrd="16" destOrd="0" presId="urn:microsoft.com/office/officeart/2005/8/layout/pyramid2"/>
    <dgm:cxn modelId="{BD3AF60F-CE96-401B-864C-13AB859A4BBA}" type="presParOf" srcId="{48D87159-76D6-4B3B-9B94-D1CA0F60F54E}" destId="{C9E230E0-950F-4FB7-8781-F62FD9B8D0FB}" srcOrd="17" destOrd="0" presId="urn:microsoft.com/office/officeart/2005/8/layout/pyramid2"/>
    <dgm:cxn modelId="{DE31EA05-2B51-4916-87C2-B570675D1C2B}" type="presParOf" srcId="{48D87159-76D6-4B3B-9B94-D1CA0F60F54E}" destId="{3A17B49A-3AA4-4B47-81D8-683901591BF4}" srcOrd="18" destOrd="0" presId="urn:microsoft.com/office/officeart/2005/8/layout/pyramid2"/>
    <dgm:cxn modelId="{25DCDB7F-0808-46D9-B7DD-52232A1AC05A}" type="presParOf" srcId="{48D87159-76D6-4B3B-9B94-D1CA0F60F54E}" destId="{BDB276B1-E116-4944-8B1A-C9FB5C365432}" srcOrd="19" destOrd="0" presId="urn:microsoft.com/office/officeart/2005/8/layout/pyramid2"/>
    <dgm:cxn modelId="{A7CD3A3C-FB1D-4FDE-A841-4FC6756AC8C1}" type="presParOf" srcId="{48D87159-76D6-4B3B-9B94-D1CA0F60F54E}" destId="{A6A08380-B18C-4D6D-BA43-8BB18ED29478}" srcOrd="20" destOrd="0" presId="urn:microsoft.com/office/officeart/2005/8/layout/pyramid2"/>
    <dgm:cxn modelId="{8DA756F6-0195-4935-A10C-AEA7D6262A5F}" type="presParOf" srcId="{48D87159-76D6-4B3B-9B94-D1CA0F60F54E}" destId="{7AD7427D-CC70-49FA-AA7F-A1669D33CBAC}" srcOrd="2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6D4A22-8478-7441-850B-A558B0859CE4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9FD538D-90AD-A24D-947E-094C7E611FC8}">
      <dgm:prSet custT="1"/>
      <dgm:spPr>
        <a:solidFill>
          <a:srgbClr val="313251"/>
        </a:solidFill>
      </dgm:spPr>
      <dgm:t>
        <a:bodyPr/>
        <a:lstStyle/>
        <a:p>
          <a:r>
            <a:rPr lang="es-CO" sz="2400" b="1"/>
            <a:t>Bienes inmuebles </a:t>
          </a:r>
          <a:endParaRPr lang="es-CO" sz="2400"/>
        </a:p>
      </dgm:t>
    </dgm:pt>
    <dgm:pt modelId="{A27BF9DA-0AE9-F14D-9AB1-F806E7E51A75}" type="parTrans" cxnId="{ABE59EB4-3675-5D49-81A2-60DEBB29E456}">
      <dgm:prSet/>
      <dgm:spPr/>
      <dgm:t>
        <a:bodyPr/>
        <a:lstStyle/>
        <a:p>
          <a:endParaRPr lang="es-ES"/>
        </a:p>
      </dgm:t>
    </dgm:pt>
    <dgm:pt modelId="{541822E7-2445-6143-B5A8-C4CA0987A9DA}" type="sibTrans" cxnId="{ABE59EB4-3675-5D49-81A2-60DEBB29E456}">
      <dgm:prSet/>
      <dgm:spPr/>
      <dgm:t>
        <a:bodyPr/>
        <a:lstStyle/>
        <a:p>
          <a:endParaRPr lang="es-ES"/>
        </a:p>
      </dgm:t>
    </dgm:pt>
    <dgm:pt modelId="{012AA827-031E-6340-A397-6B9DF77F354B}">
      <dgm:prSet custT="1"/>
      <dgm:spPr>
        <a:solidFill>
          <a:srgbClr val="313251"/>
        </a:solidFill>
      </dgm:spPr>
      <dgm:t>
        <a:bodyPr/>
        <a:lstStyle/>
        <a:p>
          <a:r>
            <a:rPr lang="es-ES" sz="2400" b="1"/>
            <a:t>Bienes muebles </a:t>
          </a:r>
          <a:endParaRPr lang="es-ES" sz="2400"/>
        </a:p>
      </dgm:t>
    </dgm:pt>
    <dgm:pt modelId="{11E21897-C87A-574E-854C-2D69C4204853}" type="parTrans" cxnId="{1C4D2E6B-C3CD-5645-B33B-FCCF223E5632}">
      <dgm:prSet/>
      <dgm:spPr/>
      <dgm:t>
        <a:bodyPr/>
        <a:lstStyle/>
        <a:p>
          <a:endParaRPr lang="es-ES"/>
        </a:p>
      </dgm:t>
    </dgm:pt>
    <dgm:pt modelId="{CE9384A7-8E99-F842-A841-D197B8540006}" type="sibTrans" cxnId="{1C4D2E6B-C3CD-5645-B33B-FCCF223E5632}">
      <dgm:prSet/>
      <dgm:spPr/>
      <dgm:t>
        <a:bodyPr/>
        <a:lstStyle/>
        <a:p>
          <a:endParaRPr lang="es-ES"/>
        </a:p>
      </dgm:t>
    </dgm:pt>
    <dgm:pt modelId="{7A2FDF12-DA2B-454D-8971-A8B109F0D05B}">
      <dgm:prSet custT="1"/>
      <dgm:spPr>
        <a:solidFill>
          <a:srgbClr val="313251"/>
        </a:solidFill>
      </dgm:spPr>
      <dgm:t>
        <a:bodyPr/>
        <a:lstStyle/>
        <a:p>
          <a:r>
            <a:rPr lang="es-ES" sz="2400" b="1"/>
            <a:t>Sociedades</a:t>
          </a:r>
          <a:r>
            <a:rPr lang="es-ES" sz="2000" b="1"/>
            <a:t> </a:t>
          </a:r>
          <a:endParaRPr lang="es-ES" sz="2000"/>
        </a:p>
      </dgm:t>
    </dgm:pt>
    <dgm:pt modelId="{A3CC731C-9FC7-BA46-AD01-2CE65C413F3A}" type="parTrans" cxnId="{097F6573-4873-EE4E-83FC-4377B5DF5555}">
      <dgm:prSet/>
      <dgm:spPr/>
      <dgm:t>
        <a:bodyPr/>
        <a:lstStyle/>
        <a:p>
          <a:endParaRPr lang="es-ES"/>
        </a:p>
      </dgm:t>
    </dgm:pt>
    <dgm:pt modelId="{D24A1681-6B7D-AA4F-9F46-11A03395059A}" type="sibTrans" cxnId="{097F6573-4873-EE4E-83FC-4377B5DF5555}">
      <dgm:prSet/>
      <dgm:spPr/>
      <dgm:t>
        <a:bodyPr/>
        <a:lstStyle/>
        <a:p>
          <a:endParaRPr lang="es-ES"/>
        </a:p>
      </dgm:t>
    </dgm:pt>
    <dgm:pt modelId="{FCB7240E-18B2-DA47-890F-5D8FC6223F34}" type="pres">
      <dgm:prSet presAssocID="{6F6D4A22-8478-7441-850B-A558B0859CE4}" presName="Name0" presStyleCnt="0">
        <dgm:presLayoutVars>
          <dgm:dir/>
          <dgm:resizeHandles val="exact"/>
        </dgm:presLayoutVars>
      </dgm:prSet>
      <dgm:spPr/>
    </dgm:pt>
    <dgm:pt modelId="{B7899015-736F-C04F-95B0-8F42A89A2C02}" type="pres">
      <dgm:prSet presAssocID="{29FD538D-90AD-A24D-947E-094C7E611FC8}" presName="parTxOnly" presStyleLbl="node1" presStyleIdx="0" presStyleCnt="3">
        <dgm:presLayoutVars>
          <dgm:bulletEnabled val="1"/>
        </dgm:presLayoutVars>
      </dgm:prSet>
      <dgm:spPr/>
    </dgm:pt>
    <dgm:pt modelId="{D281DFA4-4160-B94E-A48F-A43A28517215}" type="pres">
      <dgm:prSet presAssocID="{541822E7-2445-6143-B5A8-C4CA0987A9DA}" presName="parSpace" presStyleCnt="0"/>
      <dgm:spPr/>
    </dgm:pt>
    <dgm:pt modelId="{8F21775C-A895-4A46-9250-7A7A7E03711C}" type="pres">
      <dgm:prSet presAssocID="{012AA827-031E-6340-A397-6B9DF77F354B}" presName="parTxOnly" presStyleLbl="node1" presStyleIdx="1" presStyleCnt="3">
        <dgm:presLayoutVars>
          <dgm:bulletEnabled val="1"/>
        </dgm:presLayoutVars>
      </dgm:prSet>
      <dgm:spPr/>
    </dgm:pt>
    <dgm:pt modelId="{55FD2761-C98A-7D4E-AAC7-C1F714202A79}" type="pres">
      <dgm:prSet presAssocID="{CE9384A7-8E99-F842-A841-D197B8540006}" presName="parSpace" presStyleCnt="0"/>
      <dgm:spPr/>
    </dgm:pt>
    <dgm:pt modelId="{22C20BF0-24FD-554D-9755-333E7E53B2CD}" type="pres">
      <dgm:prSet presAssocID="{7A2FDF12-DA2B-454D-8971-A8B109F0D05B}" presName="parTxOnly" presStyleLbl="node1" presStyleIdx="2" presStyleCnt="3" custScaleX="96462" custScaleY="184903">
        <dgm:presLayoutVars>
          <dgm:bulletEnabled val="1"/>
        </dgm:presLayoutVars>
      </dgm:prSet>
      <dgm:spPr/>
    </dgm:pt>
  </dgm:ptLst>
  <dgm:cxnLst>
    <dgm:cxn modelId="{2EFD5C38-AF20-2B4D-A75E-9793F7925ABF}" type="presOf" srcId="{6F6D4A22-8478-7441-850B-A558B0859CE4}" destId="{FCB7240E-18B2-DA47-890F-5D8FC6223F34}" srcOrd="0" destOrd="0" presId="urn:microsoft.com/office/officeart/2005/8/layout/hChevron3"/>
    <dgm:cxn modelId="{1C4D2E6B-C3CD-5645-B33B-FCCF223E5632}" srcId="{6F6D4A22-8478-7441-850B-A558B0859CE4}" destId="{012AA827-031E-6340-A397-6B9DF77F354B}" srcOrd="1" destOrd="0" parTransId="{11E21897-C87A-574E-854C-2D69C4204853}" sibTransId="{CE9384A7-8E99-F842-A841-D197B8540006}"/>
    <dgm:cxn modelId="{097F6573-4873-EE4E-83FC-4377B5DF5555}" srcId="{6F6D4A22-8478-7441-850B-A558B0859CE4}" destId="{7A2FDF12-DA2B-454D-8971-A8B109F0D05B}" srcOrd="2" destOrd="0" parTransId="{A3CC731C-9FC7-BA46-AD01-2CE65C413F3A}" sibTransId="{D24A1681-6B7D-AA4F-9F46-11A03395059A}"/>
    <dgm:cxn modelId="{03B2D8A6-5A59-384C-9115-8AB21D7968FE}" type="presOf" srcId="{7A2FDF12-DA2B-454D-8971-A8B109F0D05B}" destId="{22C20BF0-24FD-554D-9755-333E7E53B2CD}" srcOrd="0" destOrd="0" presId="urn:microsoft.com/office/officeart/2005/8/layout/hChevron3"/>
    <dgm:cxn modelId="{9857C1B2-AB63-7245-BE93-EA8A9523386A}" type="presOf" srcId="{29FD538D-90AD-A24D-947E-094C7E611FC8}" destId="{B7899015-736F-C04F-95B0-8F42A89A2C02}" srcOrd="0" destOrd="0" presId="urn:microsoft.com/office/officeart/2005/8/layout/hChevron3"/>
    <dgm:cxn modelId="{ABE59EB4-3675-5D49-81A2-60DEBB29E456}" srcId="{6F6D4A22-8478-7441-850B-A558B0859CE4}" destId="{29FD538D-90AD-A24D-947E-094C7E611FC8}" srcOrd="0" destOrd="0" parTransId="{A27BF9DA-0AE9-F14D-9AB1-F806E7E51A75}" sibTransId="{541822E7-2445-6143-B5A8-C4CA0987A9DA}"/>
    <dgm:cxn modelId="{9B048BB8-D1B4-5540-9461-F919E044211E}" type="presOf" srcId="{012AA827-031E-6340-A397-6B9DF77F354B}" destId="{8F21775C-A895-4A46-9250-7A7A7E03711C}" srcOrd="0" destOrd="0" presId="urn:microsoft.com/office/officeart/2005/8/layout/hChevron3"/>
    <dgm:cxn modelId="{5A6E5333-A905-BE4D-B04E-3C8AEA9F7ADF}" type="presParOf" srcId="{FCB7240E-18B2-DA47-890F-5D8FC6223F34}" destId="{B7899015-736F-C04F-95B0-8F42A89A2C02}" srcOrd="0" destOrd="0" presId="urn:microsoft.com/office/officeart/2005/8/layout/hChevron3"/>
    <dgm:cxn modelId="{F26A5AEC-2C5C-1D40-AB2A-5B212421733B}" type="presParOf" srcId="{FCB7240E-18B2-DA47-890F-5D8FC6223F34}" destId="{D281DFA4-4160-B94E-A48F-A43A28517215}" srcOrd="1" destOrd="0" presId="urn:microsoft.com/office/officeart/2005/8/layout/hChevron3"/>
    <dgm:cxn modelId="{1D47F200-15C7-E842-83E9-15952EFC9132}" type="presParOf" srcId="{FCB7240E-18B2-DA47-890F-5D8FC6223F34}" destId="{8F21775C-A895-4A46-9250-7A7A7E03711C}" srcOrd="2" destOrd="0" presId="urn:microsoft.com/office/officeart/2005/8/layout/hChevron3"/>
    <dgm:cxn modelId="{C2C22CD5-E4F0-0440-B30F-DD0ECB0E411C}" type="presParOf" srcId="{FCB7240E-18B2-DA47-890F-5D8FC6223F34}" destId="{55FD2761-C98A-7D4E-AAC7-C1F714202A79}" srcOrd="3" destOrd="0" presId="urn:microsoft.com/office/officeart/2005/8/layout/hChevron3"/>
    <dgm:cxn modelId="{543E3743-51AF-4448-A2BF-2A2F77CEB5B5}" type="presParOf" srcId="{FCB7240E-18B2-DA47-890F-5D8FC6223F34}" destId="{22C20BF0-24FD-554D-9755-333E7E53B2CD}" srcOrd="4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7C3197-167D-8D44-960E-CD4A11A417F7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4B80C1B-C23E-0644-9497-2587E72E5D5E}">
      <dgm:prSet/>
      <dgm:spPr>
        <a:solidFill>
          <a:srgbClr val="47496C"/>
        </a:solidFill>
      </dgm:spPr>
      <dgm:t>
        <a:bodyPr/>
        <a:lstStyle/>
        <a:p>
          <a:pPr algn="ctr"/>
          <a:r>
            <a:rPr lang="es-CO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GENERACIÓN DE </a:t>
          </a:r>
        </a:p>
        <a:p>
          <a:pPr algn="ctr"/>
          <a:r>
            <a:rPr lang="es-CO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RECURSOS Y EMPLEO </a:t>
          </a:r>
        </a:p>
      </dgm:t>
    </dgm:pt>
    <dgm:pt modelId="{50D16821-BC95-4D45-AB26-321DC1F61832}" type="parTrans" cxnId="{DF9E7988-C412-B74A-97DA-C0331FD1C80D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F1BC599-C8A1-6348-B80A-27E0251720BC}" type="sibTrans" cxnId="{DF9E7988-C412-B74A-97DA-C0331FD1C80D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4DEE38E-73A5-3A41-B02A-30D232294340}">
      <dgm:prSet/>
      <dgm:spPr>
        <a:solidFill>
          <a:srgbClr val="333754"/>
        </a:solidFill>
      </dgm:spPr>
      <dgm:t>
        <a:bodyPr/>
        <a:lstStyle/>
        <a:p>
          <a:pPr algn="ctr"/>
          <a:r>
            <a:rPr lang="es-E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PLATAFORMA PARA PROYECTOS CON IMPACTO SOCIAL</a:t>
          </a:r>
        </a:p>
      </dgm:t>
    </dgm:pt>
    <dgm:pt modelId="{F03399C7-3448-CB4F-A455-240922ED553D}" type="parTrans" cxnId="{353B2B44-E0A1-A144-9A94-3B95EAAE57AF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7FF1BE2-C024-D144-861C-DF24BCD24DD3}" type="sibTrans" cxnId="{353B2B44-E0A1-A144-9A94-3B95EAAE57AF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19E2AD1-07DB-144F-806A-DADEA31C995D}">
      <dgm:prSet/>
      <dgm:spPr>
        <a:solidFill>
          <a:srgbClr val="16183F"/>
        </a:solidFill>
      </dgm:spPr>
      <dgm:t>
        <a:bodyPr/>
        <a:lstStyle/>
        <a:p>
          <a:pPr algn="ctr"/>
          <a:r>
            <a:rPr lang="es-E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ACTOR RELEVANTE EN LA POLÍTICA CRIMINAL </a:t>
          </a:r>
        </a:p>
      </dgm:t>
    </dgm:pt>
    <dgm:pt modelId="{12D771EB-1CE5-1B49-9142-8A143CA31309}" type="parTrans" cxnId="{3B3CF6B5-A471-8E44-AF72-E309C1810EE0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747550F-0E63-BD46-AF20-6A811B5D44F3}" type="sibTrans" cxnId="{3B3CF6B5-A471-8E44-AF72-E309C1810EE0}">
      <dgm:prSet/>
      <dgm:spPr/>
      <dgm:t>
        <a:bodyPr/>
        <a:lstStyle/>
        <a:p>
          <a:pPr algn="ctr"/>
          <a:endParaRPr lang="es-ES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13CF253-E9C3-7C49-B6FA-36C8AD124AD8}" type="pres">
      <dgm:prSet presAssocID="{587C3197-167D-8D44-960E-CD4A11A417F7}" presName="Name0" presStyleCnt="0">
        <dgm:presLayoutVars>
          <dgm:dir/>
          <dgm:resizeHandles val="exact"/>
        </dgm:presLayoutVars>
      </dgm:prSet>
      <dgm:spPr/>
    </dgm:pt>
    <dgm:pt modelId="{8E650543-95A9-4D47-B169-13C4B03ED02F}" type="pres">
      <dgm:prSet presAssocID="{14B80C1B-C23E-0644-9497-2587E72E5D5E}" presName="parTxOnly" presStyleLbl="node1" presStyleIdx="0" presStyleCnt="3">
        <dgm:presLayoutVars>
          <dgm:bulletEnabled val="1"/>
        </dgm:presLayoutVars>
      </dgm:prSet>
      <dgm:spPr/>
    </dgm:pt>
    <dgm:pt modelId="{59436AAA-A8BA-4441-A00C-A86031639D43}" type="pres">
      <dgm:prSet presAssocID="{0F1BC599-C8A1-6348-B80A-27E0251720BC}" presName="parSpace" presStyleCnt="0"/>
      <dgm:spPr/>
    </dgm:pt>
    <dgm:pt modelId="{9BE3A33A-A739-D844-B9D1-55AE02AB7EAE}" type="pres">
      <dgm:prSet presAssocID="{B4DEE38E-73A5-3A41-B02A-30D232294340}" presName="parTxOnly" presStyleLbl="node1" presStyleIdx="1" presStyleCnt="3" custScaleX="107554">
        <dgm:presLayoutVars>
          <dgm:bulletEnabled val="1"/>
        </dgm:presLayoutVars>
      </dgm:prSet>
      <dgm:spPr/>
    </dgm:pt>
    <dgm:pt modelId="{16A509D0-586F-F846-B825-DD0E097E4896}" type="pres">
      <dgm:prSet presAssocID="{A7FF1BE2-C024-D144-861C-DF24BCD24DD3}" presName="parSpace" presStyleCnt="0"/>
      <dgm:spPr/>
    </dgm:pt>
    <dgm:pt modelId="{4CA93C77-AB9C-D941-B3C5-935D9C35ADFF}" type="pres">
      <dgm:prSet presAssocID="{019E2AD1-07DB-144F-806A-DADEA31C995D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D53B9A31-08AC-B345-93DE-1644C6072C29}" type="presOf" srcId="{019E2AD1-07DB-144F-806A-DADEA31C995D}" destId="{4CA93C77-AB9C-D941-B3C5-935D9C35ADFF}" srcOrd="0" destOrd="0" presId="urn:microsoft.com/office/officeart/2005/8/layout/hChevron3"/>
    <dgm:cxn modelId="{353B2B44-E0A1-A144-9A94-3B95EAAE57AF}" srcId="{587C3197-167D-8D44-960E-CD4A11A417F7}" destId="{B4DEE38E-73A5-3A41-B02A-30D232294340}" srcOrd="1" destOrd="0" parTransId="{F03399C7-3448-CB4F-A455-240922ED553D}" sibTransId="{A7FF1BE2-C024-D144-861C-DF24BCD24DD3}"/>
    <dgm:cxn modelId="{1371D06D-5362-1A45-A607-F73D2C886904}" type="presOf" srcId="{587C3197-167D-8D44-960E-CD4A11A417F7}" destId="{813CF253-E9C3-7C49-B6FA-36C8AD124AD8}" srcOrd="0" destOrd="0" presId="urn:microsoft.com/office/officeart/2005/8/layout/hChevron3"/>
    <dgm:cxn modelId="{FBD9D46F-1679-4C42-AFF0-D5E164D39821}" type="presOf" srcId="{14B80C1B-C23E-0644-9497-2587E72E5D5E}" destId="{8E650543-95A9-4D47-B169-13C4B03ED02F}" srcOrd="0" destOrd="0" presId="urn:microsoft.com/office/officeart/2005/8/layout/hChevron3"/>
    <dgm:cxn modelId="{DF9E7988-C412-B74A-97DA-C0331FD1C80D}" srcId="{587C3197-167D-8D44-960E-CD4A11A417F7}" destId="{14B80C1B-C23E-0644-9497-2587E72E5D5E}" srcOrd="0" destOrd="0" parTransId="{50D16821-BC95-4D45-AB26-321DC1F61832}" sibTransId="{0F1BC599-C8A1-6348-B80A-27E0251720BC}"/>
    <dgm:cxn modelId="{A251A0A3-92FF-DB4A-B82B-D936BCADC68F}" type="presOf" srcId="{B4DEE38E-73A5-3A41-B02A-30D232294340}" destId="{9BE3A33A-A739-D844-B9D1-55AE02AB7EAE}" srcOrd="0" destOrd="0" presId="urn:microsoft.com/office/officeart/2005/8/layout/hChevron3"/>
    <dgm:cxn modelId="{3B3CF6B5-A471-8E44-AF72-E309C1810EE0}" srcId="{587C3197-167D-8D44-960E-CD4A11A417F7}" destId="{019E2AD1-07DB-144F-806A-DADEA31C995D}" srcOrd="2" destOrd="0" parTransId="{12D771EB-1CE5-1B49-9142-8A143CA31309}" sibTransId="{5747550F-0E63-BD46-AF20-6A811B5D44F3}"/>
    <dgm:cxn modelId="{F043B701-A47A-6847-A409-4BA7FD70F33F}" type="presParOf" srcId="{813CF253-E9C3-7C49-B6FA-36C8AD124AD8}" destId="{8E650543-95A9-4D47-B169-13C4B03ED02F}" srcOrd="0" destOrd="0" presId="urn:microsoft.com/office/officeart/2005/8/layout/hChevron3"/>
    <dgm:cxn modelId="{80E81A4E-C656-EC4F-8EF6-163B13E00AC9}" type="presParOf" srcId="{813CF253-E9C3-7C49-B6FA-36C8AD124AD8}" destId="{59436AAA-A8BA-4441-A00C-A86031639D43}" srcOrd="1" destOrd="0" presId="urn:microsoft.com/office/officeart/2005/8/layout/hChevron3"/>
    <dgm:cxn modelId="{575356AA-4EC3-EB40-91A1-D01324B0A174}" type="presParOf" srcId="{813CF253-E9C3-7C49-B6FA-36C8AD124AD8}" destId="{9BE3A33A-A739-D844-B9D1-55AE02AB7EAE}" srcOrd="2" destOrd="0" presId="urn:microsoft.com/office/officeart/2005/8/layout/hChevron3"/>
    <dgm:cxn modelId="{4FE33B08-4999-A248-B3BC-45AAB2C25175}" type="presParOf" srcId="{813CF253-E9C3-7C49-B6FA-36C8AD124AD8}" destId="{16A509D0-586F-F846-B825-DD0E097E4896}" srcOrd="3" destOrd="0" presId="urn:microsoft.com/office/officeart/2005/8/layout/hChevron3"/>
    <dgm:cxn modelId="{0B39846A-374C-754C-BF2E-B206068F5F8E}" type="presParOf" srcId="{813CF253-E9C3-7C49-B6FA-36C8AD124AD8}" destId="{4CA93C77-AB9C-D941-B3C5-935D9C35ADFF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80050B-71A6-C144-9841-4D5FB26B963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740BE01-A75C-2A4C-96CB-8F81F0AC713A}">
      <dgm:prSet custT="1"/>
      <dgm:spPr>
        <a:noFill/>
        <a:ln>
          <a:noFill/>
        </a:ln>
      </dgm:spPr>
      <dgm:t>
        <a:bodyPr/>
        <a:lstStyle/>
        <a:p>
          <a:r>
            <a:rPr lang="es-CO" sz="1800" b="1">
              <a:solidFill>
                <a:srgbClr val="1618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Instrumento para la Reactivación Económica </a:t>
          </a:r>
        </a:p>
      </dgm:t>
    </dgm:pt>
    <dgm:pt modelId="{871E01CC-069F-B04A-9858-2945C08E373D}" type="parTrans" cxnId="{1473EB90-1EF6-194C-8847-2A9B5B52AE90}">
      <dgm:prSet/>
      <dgm:spPr/>
      <dgm:t>
        <a:bodyPr/>
        <a:lstStyle/>
        <a:p>
          <a:endParaRPr lang="es-ES"/>
        </a:p>
      </dgm:t>
    </dgm:pt>
    <dgm:pt modelId="{E01C841C-F244-DB43-BA09-A00300D912B8}" type="sibTrans" cxnId="{1473EB90-1EF6-194C-8847-2A9B5B52AE90}">
      <dgm:prSet/>
      <dgm:spPr/>
      <dgm:t>
        <a:bodyPr/>
        <a:lstStyle/>
        <a:p>
          <a:endParaRPr lang="es-ES"/>
        </a:p>
      </dgm:t>
    </dgm:pt>
    <dgm:pt modelId="{F4DA6983-1BA7-1C4F-836B-7C9CCC8361E0}" type="pres">
      <dgm:prSet presAssocID="{3B80050B-71A6-C144-9841-4D5FB26B9631}" presName="CompostProcess" presStyleCnt="0">
        <dgm:presLayoutVars>
          <dgm:dir/>
          <dgm:resizeHandles val="exact"/>
        </dgm:presLayoutVars>
      </dgm:prSet>
      <dgm:spPr/>
    </dgm:pt>
    <dgm:pt modelId="{D669499E-95DC-4342-83E1-90AC109E7AE1}" type="pres">
      <dgm:prSet presAssocID="{3B80050B-71A6-C144-9841-4D5FB26B9631}" presName="arrow" presStyleLbl="bgShp" presStyleIdx="0" presStyleCnt="1"/>
      <dgm:spPr/>
    </dgm:pt>
    <dgm:pt modelId="{607C5C74-A723-0F46-8FA9-DC44D1D9A9A2}" type="pres">
      <dgm:prSet presAssocID="{3B80050B-71A6-C144-9841-4D5FB26B9631}" presName="linearProcess" presStyleCnt="0"/>
      <dgm:spPr/>
    </dgm:pt>
    <dgm:pt modelId="{C62879B7-0371-AB43-88A3-62736E251FFB}" type="pres">
      <dgm:prSet presAssocID="{5740BE01-A75C-2A4C-96CB-8F81F0AC713A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15D2F015-32C9-2D48-B580-C0C246BCACBC}" type="presOf" srcId="{5740BE01-A75C-2A4C-96CB-8F81F0AC713A}" destId="{C62879B7-0371-AB43-88A3-62736E251FFB}" srcOrd="0" destOrd="0" presId="urn:microsoft.com/office/officeart/2005/8/layout/hProcess9"/>
    <dgm:cxn modelId="{1473EB90-1EF6-194C-8847-2A9B5B52AE90}" srcId="{3B80050B-71A6-C144-9841-4D5FB26B9631}" destId="{5740BE01-A75C-2A4C-96CB-8F81F0AC713A}" srcOrd="0" destOrd="0" parTransId="{871E01CC-069F-B04A-9858-2945C08E373D}" sibTransId="{E01C841C-F244-DB43-BA09-A00300D912B8}"/>
    <dgm:cxn modelId="{E43CD0D5-C640-E74B-AFCF-660FF94920C0}" type="presOf" srcId="{3B80050B-71A6-C144-9841-4D5FB26B9631}" destId="{F4DA6983-1BA7-1C4F-836B-7C9CCC8361E0}" srcOrd="0" destOrd="0" presId="urn:microsoft.com/office/officeart/2005/8/layout/hProcess9"/>
    <dgm:cxn modelId="{46F4BE8B-0D6A-624D-889B-B55225699B45}" type="presParOf" srcId="{F4DA6983-1BA7-1C4F-836B-7C9CCC8361E0}" destId="{D669499E-95DC-4342-83E1-90AC109E7AE1}" srcOrd="0" destOrd="0" presId="urn:microsoft.com/office/officeart/2005/8/layout/hProcess9"/>
    <dgm:cxn modelId="{3A730C1A-3216-9C42-8CA7-74206054E594}" type="presParOf" srcId="{F4DA6983-1BA7-1C4F-836B-7C9CCC8361E0}" destId="{607C5C74-A723-0F46-8FA9-DC44D1D9A9A2}" srcOrd="1" destOrd="0" presId="urn:microsoft.com/office/officeart/2005/8/layout/hProcess9"/>
    <dgm:cxn modelId="{23AD994B-C4AA-EF4A-B8E2-F37C910625B8}" type="presParOf" srcId="{607C5C74-A723-0F46-8FA9-DC44D1D9A9A2}" destId="{C62879B7-0371-AB43-88A3-62736E251FF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C3ECC-9D4F-4A82-A9A6-4367C70BD011}">
      <dsp:nvSpPr>
        <dsp:cNvPr id="0" name=""/>
        <dsp:cNvSpPr/>
      </dsp:nvSpPr>
      <dsp:spPr>
        <a:xfrm>
          <a:off x="1227128" y="0"/>
          <a:ext cx="4531475" cy="4531475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6C8195-C18F-4072-B5F3-808CCE8101CD}">
      <dsp:nvSpPr>
        <dsp:cNvPr id="0" name=""/>
        <dsp:cNvSpPr/>
      </dsp:nvSpPr>
      <dsp:spPr>
        <a:xfrm>
          <a:off x="3492866" y="455830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1er Foro Nuevo aplicativo web PQRS (30-ene-2020) </a:t>
          </a:r>
          <a:endParaRPr lang="es-CO" sz="900" kern="1200" dirty="0"/>
        </a:p>
      </dsp:txBody>
      <dsp:txXfrm>
        <a:off x="3507145" y="470109"/>
        <a:ext cx="2916900" cy="263952"/>
      </dsp:txXfrm>
    </dsp:sp>
    <dsp:sp modelId="{E41D32CE-F830-46FC-B12A-24A80B87790D}">
      <dsp:nvSpPr>
        <dsp:cNvPr id="0" name=""/>
        <dsp:cNvSpPr/>
      </dsp:nvSpPr>
      <dsp:spPr>
        <a:xfrm>
          <a:off x="3492866" y="784904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2do Foro. Enajenación Temprana de Bienes Administrados por SAE (25-feb-2020) </a:t>
          </a:r>
          <a:endParaRPr lang="es-CO" sz="900" kern="1200" dirty="0"/>
        </a:p>
      </dsp:txBody>
      <dsp:txXfrm>
        <a:off x="3507145" y="799183"/>
        <a:ext cx="2916900" cy="263952"/>
      </dsp:txXfrm>
    </dsp:sp>
    <dsp:sp modelId="{D2237680-C82A-4E2C-833D-A90649C77043}">
      <dsp:nvSpPr>
        <dsp:cNvPr id="0" name=""/>
        <dsp:cNvSpPr/>
      </dsp:nvSpPr>
      <dsp:spPr>
        <a:xfrm>
          <a:off x="3492866" y="1113978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kern="1200" dirty="0"/>
            <a:t>3er Foro. SAE Implementa medidas preventivas contra el COVID-19 (16-mar-20)</a:t>
          </a:r>
        </a:p>
      </dsp:txBody>
      <dsp:txXfrm>
        <a:off x="3507145" y="1128257"/>
        <a:ext cx="2916900" cy="263952"/>
      </dsp:txXfrm>
    </dsp:sp>
    <dsp:sp modelId="{49F34538-573B-4264-BAAB-4615402D9F2D}">
      <dsp:nvSpPr>
        <dsp:cNvPr id="0" name=""/>
        <dsp:cNvSpPr/>
      </dsp:nvSpPr>
      <dsp:spPr>
        <a:xfrm>
          <a:off x="3492866" y="1443052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4to Foro. Destinación de Bienes Muebles e Inmuebles en la emergencia por el COVID-19 (28-abr-20)</a:t>
          </a:r>
          <a:endParaRPr lang="es-CO" sz="900" kern="1200" dirty="0"/>
        </a:p>
      </dsp:txBody>
      <dsp:txXfrm>
        <a:off x="3507145" y="1457331"/>
        <a:ext cx="2916900" cy="263952"/>
      </dsp:txXfrm>
    </dsp:sp>
    <dsp:sp modelId="{50A8D10F-D5CC-4474-AA3B-278C9B359BD0}">
      <dsp:nvSpPr>
        <dsp:cNvPr id="0" name=""/>
        <dsp:cNvSpPr/>
      </dsp:nvSpPr>
      <dsp:spPr>
        <a:xfrm>
          <a:off x="3492866" y="1772126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5to Foro. Alivio económico para arrendatarios por COVID” (15-may-20)</a:t>
          </a:r>
          <a:endParaRPr lang="es-CO" sz="900" kern="1200" dirty="0"/>
        </a:p>
      </dsp:txBody>
      <dsp:txXfrm>
        <a:off x="3507145" y="1786405"/>
        <a:ext cx="2916900" cy="263952"/>
      </dsp:txXfrm>
    </dsp:sp>
    <dsp:sp modelId="{72682FCE-C09B-4CDD-919B-9E1624B59BBC}">
      <dsp:nvSpPr>
        <dsp:cNvPr id="0" name=""/>
        <dsp:cNvSpPr/>
      </dsp:nvSpPr>
      <dsp:spPr>
        <a:xfrm>
          <a:off x="3492866" y="2101200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6to foro. Rueda informativa, oferta de inmuebles para arrendamiento ( 11-jun-20)</a:t>
          </a:r>
          <a:endParaRPr lang="es-CO" sz="900" kern="1200" dirty="0"/>
        </a:p>
      </dsp:txBody>
      <dsp:txXfrm>
        <a:off x="3507145" y="2115479"/>
        <a:ext cx="2916900" cy="263952"/>
      </dsp:txXfrm>
    </dsp:sp>
    <dsp:sp modelId="{D702541F-FE64-445A-874A-50222D1E1A1E}">
      <dsp:nvSpPr>
        <dsp:cNvPr id="0" name=""/>
        <dsp:cNvSpPr/>
      </dsp:nvSpPr>
      <dsp:spPr>
        <a:xfrm>
          <a:off x="3492866" y="2430274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7mo foro .Rueda informativa, oferta de inmuebles para arrendamiento ( 18-jun-20</a:t>
          </a:r>
          <a:r>
            <a:rPr lang="es-ES" sz="600" kern="1200" dirty="0"/>
            <a:t>)</a:t>
          </a:r>
          <a:endParaRPr lang="es-CO" sz="600" kern="1200" dirty="0"/>
        </a:p>
      </dsp:txBody>
      <dsp:txXfrm>
        <a:off x="3507145" y="2444553"/>
        <a:ext cx="2916900" cy="263952"/>
      </dsp:txXfrm>
    </dsp:sp>
    <dsp:sp modelId="{10E52ED0-A03D-44D3-B5F3-CA01CB7B276D}">
      <dsp:nvSpPr>
        <dsp:cNvPr id="0" name=""/>
        <dsp:cNvSpPr/>
      </dsp:nvSpPr>
      <dsp:spPr>
        <a:xfrm>
          <a:off x="3492866" y="2759348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8vo foro . Administración de bienes muebles( 15-jul-20)</a:t>
          </a:r>
          <a:endParaRPr lang="es-CO" sz="900" kern="1200" dirty="0"/>
        </a:p>
      </dsp:txBody>
      <dsp:txXfrm>
        <a:off x="3507145" y="2773627"/>
        <a:ext cx="2916900" cy="263952"/>
      </dsp:txXfrm>
    </dsp:sp>
    <dsp:sp modelId="{C576B4C7-F89D-4467-BBC4-6A4E815BB027}">
      <dsp:nvSpPr>
        <dsp:cNvPr id="0" name=""/>
        <dsp:cNvSpPr/>
      </dsp:nvSpPr>
      <dsp:spPr>
        <a:xfrm>
          <a:off x="3492866" y="3088422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9no foro .Nuevos y mayores beneficios para arrendamiento regionales Occidente y Centro Oriente (12-agos-20)</a:t>
          </a:r>
          <a:endParaRPr lang="es-CO" sz="900" kern="1200" dirty="0"/>
        </a:p>
      </dsp:txBody>
      <dsp:txXfrm>
        <a:off x="3507145" y="3102701"/>
        <a:ext cx="2916900" cy="263952"/>
      </dsp:txXfrm>
    </dsp:sp>
    <dsp:sp modelId="{3A17B49A-3AA4-4B47-81D8-683901591BF4}">
      <dsp:nvSpPr>
        <dsp:cNvPr id="0" name=""/>
        <dsp:cNvSpPr/>
      </dsp:nvSpPr>
      <dsp:spPr>
        <a:xfrm>
          <a:off x="3492866" y="3417496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10mo foro. Nuevos y mayores beneficios para arrendamiento regionales Suroccidente y Norte (20-08-20)</a:t>
          </a:r>
          <a:endParaRPr lang="es-CO" sz="900" kern="1200" dirty="0"/>
        </a:p>
      </dsp:txBody>
      <dsp:txXfrm>
        <a:off x="3507145" y="3431775"/>
        <a:ext cx="2916900" cy="263952"/>
      </dsp:txXfrm>
    </dsp:sp>
    <dsp:sp modelId="{A6A08380-B18C-4D6D-BA43-8BB18ED29478}">
      <dsp:nvSpPr>
        <dsp:cNvPr id="0" name=""/>
        <dsp:cNvSpPr/>
      </dsp:nvSpPr>
      <dsp:spPr>
        <a:xfrm>
          <a:off x="3492866" y="3746570"/>
          <a:ext cx="2945458" cy="29251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11 Foro Virtual Legalización de Ocupación de Bienes Administrados por SAE. (22-oct-20)</a:t>
          </a:r>
          <a:endParaRPr lang="es-CO" sz="900" kern="1200" dirty="0"/>
        </a:p>
      </dsp:txBody>
      <dsp:txXfrm>
        <a:off x="3507145" y="3760849"/>
        <a:ext cx="2916900" cy="263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99015-736F-C04F-95B0-8F42A89A2C02}">
      <dsp:nvSpPr>
        <dsp:cNvPr id="0" name=""/>
        <dsp:cNvSpPr/>
      </dsp:nvSpPr>
      <dsp:spPr>
        <a:xfrm>
          <a:off x="2981" y="0"/>
          <a:ext cx="3320467" cy="800100"/>
        </a:xfrm>
        <a:prstGeom prst="homePlate">
          <a:avLst/>
        </a:prstGeom>
        <a:solidFill>
          <a:srgbClr val="3132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1" kern="1200"/>
            <a:t>Bienes inmuebles </a:t>
          </a:r>
          <a:endParaRPr lang="es-CO" sz="2400" kern="1200"/>
        </a:p>
      </dsp:txBody>
      <dsp:txXfrm>
        <a:off x="2981" y="0"/>
        <a:ext cx="3120442" cy="800100"/>
      </dsp:txXfrm>
    </dsp:sp>
    <dsp:sp modelId="{8F21775C-A895-4A46-9250-7A7A7E03711C}">
      <dsp:nvSpPr>
        <dsp:cNvPr id="0" name=""/>
        <dsp:cNvSpPr/>
      </dsp:nvSpPr>
      <dsp:spPr>
        <a:xfrm>
          <a:off x="2659355" y="0"/>
          <a:ext cx="3320467" cy="800100"/>
        </a:xfrm>
        <a:prstGeom prst="chevron">
          <a:avLst/>
        </a:prstGeom>
        <a:solidFill>
          <a:srgbClr val="3132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/>
            <a:t>Bienes muebles </a:t>
          </a:r>
          <a:endParaRPr lang="es-ES" sz="2400" kern="1200"/>
        </a:p>
      </dsp:txBody>
      <dsp:txXfrm>
        <a:off x="3059405" y="0"/>
        <a:ext cx="2520367" cy="800100"/>
      </dsp:txXfrm>
    </dsp:sp>
    <dsp:sp modelId="{22C20BF0-24FD-554D-9755-333E7E53B2CD}">
      <dsp:nvSpPr>
        <dsp:cNvPr id="0" name=""/>
        <dsp:cNvSpPr/>
      </dsp:nvSpPr>
      <dsp:spPr>
        <a:xfrm>
          <a:off x="5315729" y="0"/>
          <a:ext cx="3202988" cy="800100"/>
        </a:xfrm>
        <a:prstGeom prst="chevron">
          <a:avLst/>
        </a:prstGeom>
        <a:solidFill>
          <a:srgbClr val="3132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/>
            <a:t>Sociedades</a:t>
          </a:r>
          <a:r>
            <a:rPr lang="es-ES" sz="2000" b="1" kern="1200"/>
            <a:t> </a:t>
          </a:r>
          <a:endParaRPr lang="es-ES" sz="2000" kern="1200"/>
        </a:p>
      </dsp:txBody>
      <dsp:txXfrm>
        <a:off x="5715779" y="0"/>
        <a:ext cx="2402888" cy="800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650543-95A9-4D47-B169-13C4B03ED02F}">
      <dsp:nvSpPr>
        <dsp:cNvPr id="0" name=""/>
        <dsp:cNvSpPr/>
      </dsp:nvSpPr>
      <dsp:spPr>
        <a:xfrm>
          <a:off x="2783" y="0"/>
          <a:ext cx="3513934" cy="738653"/>
        </a:xfrm>
        <a:prstGeom prst="homePlate">
          <a:avLst/>
        </a:prstGeom>
        <a:solidFill>
          <a:srgbClr val="4749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GENERACIÓN DE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RECURSOS Y EMPLEO </a:t>
          </a:r>
        </a:p>
      </dsp:txBody>
      <dsp:txXfrm>
        <a:off x="2783" y="0"/>
        <a:ext cx="3329271" cy="738653"/>
      </dsp:txXfrm>
    </dsp:sp>
    <dsp:sp modelId="{9BE3A33A-A739-D844-B9D1-55AE02AB7EAE}">
      <dsp:nvSpPr>
        <dsp:cNvPr id="0" name=""/>
        <dsp:cNvSpPr/>
      </dsp:nvSpPr>
      <dsp:spPr>
        <a:xfrm>
          <a:off x="2813930" y="0"/>
          <a:ext cx="3779377" cy="738653"/>
        </a:xfrm>
        <a:prstGeom prst="chevron">
          <a:avLst/>
        </a:prstGeom>
        <a:solidFill>
          <a:srgbClr val="33375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PLATAFORMA PARA PROYECTOS CON IMPACTO SOCIAL</a:t>
          </a:r>
        </a:p>
      </dsp:txBody>
      <dsp:txXfrm>
        <a:off x="3183257" y="0"/>
        <a:ext cx="3040724" cy="738653"/>
      </dsp:txXfrm>
    </dsp:sp>
    <dsp:sp modelId="{4CA93C77-AB9C-D941-B3C5-935D9C35ADFF}">
      <dsp:nvSpPr>
        <dsp:cNvPr id="0" name=""/>
        <dsp:cNvSpPr/>
      </dsp:nvSpPr>
      <dsp:spPr>
        <a:xfrm>
          <a:off x="5890521" y="0"/>
          <a:ext cx="3513934" cy="738653"/>
        </a:xfrm>
        <a:prstGeom prst="chevron">
          <a:avLst/>
        </a:prstGeom>
        <a:solidFill>
          <a:srgbClr val="16183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ACTOR RELEVANTE EN LA POLÍTICA CRIMINAL </a:t>
          </a:r>
        </a:p>
      </dsp:txBody>
      <dsp:txXfrm>
        <a:off x="6259848" y="0"/>
        <a:ext cx="2775281" cy="7386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9499E-95DC-4342-83E1-90AC109E7AE1}">
      <dsp:nvSpPr>
        <dsp:cNvPr id="0" name=""/>
        <dsp:cNvSpPr/>
      </dsp:nvSpPr>
      <dsp:spPr>
        <a:xfrm>
          <a:off x="833980" y="0"/>
          <a:ext cx="9451782" cy="4854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879B7-0371-AB43-88A3-62736E251FFB}">
      <dsp:nvSpPr>
        <dsp:cNvPr id="0" name=""/>
        <dsp:cNvSpPr/>
      </dsp:nvSpPr>
      <dsp:spPr>
        <a:xfrm>
          <a:off x="2554066" y="145642"/>
          <a:ext cx="6011611" cy="194190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>
              <a:solidFill>
                <a:srgbClr val="1618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Instrumento para la Reactivación Económica </a:t>
          </a:r>
        </a:p>
      </dsp:txBody>
      <dsp:txXfrm>
        <a:off x="2563546" y="155122"/>
        <a:ext cx="5992651" cy="175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FC0CF-0764-4B3D-B804-8FE31165FF6D}" type="datetimeFigureOut">
              <a:rPr lang="es-CO" smtClean="0"/>
              <a:t>17/12/2020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FE190-6E0D-45DF-AADA-A4068149D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153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8669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714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558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2562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1592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476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8084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0940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3713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1830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4440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2042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8669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6733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22563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0419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4762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7547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9879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28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2346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6164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82730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2527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13292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9060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270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01949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6024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310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83751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  <a:p>
            <a:pPr algn="ctr"/>
            <a:endParaRPr lang="es-CO" sz="1200" b="1">
              <a:solidFill>
                <a:srgbClr val="000A8B"/>
              </a:solidFill>
            </a:endParaRPr>
          </a:p>
          <a:p>
            <a:pPr algn="ctr"/>
            <a:r>
              <a:rPr lang="es-CO" sz="1200" b="1">
                <a:solidFill>
                  <a:srgbClr val="000A8B"/>
                </a:solidFill>
              </a:rPr>
              <a:t>2. SAE TAMBIEN ES INVERSIÓN SOCIAL</a:t>
            </a:r>
          </a:p>
          <a:p>
            <a:pPr algn="ctr"/>
            <a:endParaRPr lang="es-CO" sz="1200" b="1">
              <a:solidFill>
                <a:srgbClr val="000A8B"/>
              </a:solidFill>
            </a:endParaRPr>
          </a:p>
          <a:p>
            <a:pPr algn="ctr"/>
            <a:r>
              <a:rPr lang="es-CO" sz="1200" b="1">
                <a:solidFill>
                  <a:srgbClr val="000A8B"/>
                </a:solidFill>
              </a:rPr>
              <a:t>SOLO EL TITULO Y LAS DOS ENTIDADES. YO SE ME EL TEXTO</a:t>
            </a:r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39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63807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02737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82934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64230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117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64690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95724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7688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16035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24211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49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64031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9887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CO" sz="1200" b="1">
              <a:solidFill>
                <a:srgbClr val="000A8B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85846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13349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10114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13337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32294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20169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45790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09649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59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99683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FE190-6E0D-45DF-AADA-A4068149D260}" type="slidenum">
              <a:rPr lang="es-CO" smtClean="0"/>
              <a:t>60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024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C964E-0841-4A85-84C0-4E7DA9DC5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796974-EFC4-4F93-8E97-3E63DC6B2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6B6BC3-4C27-4C90-BAB1-341ADD31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46EF15-88C2-498A-912D-BF756C91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2905-BA2D-4BA1-81D3-E27E21BE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698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5FA34-F2C3-4B6C-9C1B-B02B7A63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1BBF85-507A-4352-B925-F05680D6D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F38FC0-E53D-4A5A-A8DB-4BE08A12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B168EE-8772-42B6-8BF5-5CD87C7A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83CA4D-FABC-4C10-9287-E29353EA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01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CAE42-0AB0-48E3-B7FD-4527C69A3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4F8A38-832B-4437-848F-6698EE3C9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C9ABBA-074F-43D3-A8BA-CD7F43F1B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35823-DA96-4A2C-8BBA-C0311EE6E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46035F-477B-4B53-AA20-CCC2D4F9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69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61574-86AA-4E86-B34D-06BC838E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6C37D1-C69D-4833-A38B-E3A4322F9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94F80A-8E67-44A0-8D1B-FE27A63F1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91D9A4-6B25-438C-99FB-44455B7B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3C8731-97A3-4677-83C2-205A4568F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E9E624-8C8C-401C-8D07-A75EBD78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79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555AE-A6AF-47C7-A437-936EAED4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9C469-5785-4A06-9064-DCA11092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E4EB32-AC2C-4087-BBD3-B873BDB4A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87DA4E6-D7A8-4C0A-B8F1-D06FD063C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7B5EDFD-E02C-4D80-81B4-363A135E8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C5667A-E9B8-470A-A321-2F71E4F4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1F16BC-8343-4CB9-8E98-BC24C733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F2355D2-185F-48E3-9CBB-4E6DFE3B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58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898CF-D4FD-4198-BB03-03AFFF9B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770590-2F79-4752-B0C3-F3F34FED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DB13DE-7959-478E-91FF-0186A17A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AE06CDC-A7CB-4AF8-81D5-A669600C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08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9918F8A-0EAC-491F-839F-A7EBE594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8B831F-28E5-4B80-82B1-6F24A172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F4F1D0-41C5-49E0-8D96-6FE484B42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04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68A07-CD1D-4214-81F2-941E4EAC1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084C28-2EB1-4C89-A286-9240D43C9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E1D67A-AA9D-47FC-99D9-9F944DACC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F20CB4-4F68-4337-B8AD-7329FD15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CCBD6A-7271-422A-8CF3-AE89B9F7A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B659EB-DE08-4184-AC21-FB7DFD39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82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6E9C6-538E-4605-B345-FADD984F0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452C91-E005-486E-92D4-B5E87C0AD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E24297-111E-4BF8-927D-E56009EA5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CC0E73-2B1C-4792-8F97-19FA433C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AC7FF5-B66C-481B-A253-E6CDAE9E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8F1B6E-FB0E-4A0D-AB13-60A5EF62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99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7C7B6-083F-4D28-B98F-D69B2A93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401DEE-DA08-4503-9BA6-51460B0A4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B805C-2A37-4D48-976E-6BD45ED1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9D250D-8CBA-4C60-97A7-DB3852425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903C69-F765-4E0C-9BE8-662765B3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84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B25FB1-8472-4C1A-8636-8049DB713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E95A7C-A197-4932-9B9F-13085BB6E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ABB7E8-4E1A-432F-A094-273DC02D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14C0C1-F695-40C5-B998-E5B17960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6049EC-975B-4A0C-92C0-997A367B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134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2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FA26AC4-8720-4199-9FEB-B8F2224C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AB5086-09B6-4B22-8D58-98688DE64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E680C4-D926-442A-8387-D2BAFF2EE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17/12/2020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3ECDB8-B226-45F1-BE41-9BB032BF74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3273CA-64BB-4933-ABC7-241CF8F9B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76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microsoft.com/office/2007/relationships/diagramDrawing" Target="../diagrams/drawing1.xml"/><Relationship Id="rId5" Type="http://schemas.openxmlformats.org/officeDocument/2006/relationships/image" Target="../media/image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16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image" Target="../media/image15.png"/><Relationship Id="rId10" Type="http://schemas.openxmlformats.org/officeDocument/2006/relationships/diagramData" Target="../diagrams/data4.xml"/><Relationship Id="rId4" Type="http://schemas.openxmlformats.org/officeDocument/2006/relationships/image" Target="../media/image1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12.xml"/><Relationship Id="rId7" Type="http://schemas.microsoft.com/office/2007/relationships/hdphoto" Target="../media/hdphoto2.wdp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microsoft.com/office/2007/relationships/hdphoto" Target="../media/hdphoto7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6.wdp"/><Relationship Id="rId4" Type="http://schemas.openxmlformats.org/officeDocument/2006/relationships/image" Target="../media/image2.png"/><Relationship Id="rId9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microsoft.com/office/2007/relationships/hdphoto" Target="../media/hdphoto8.wd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microsoft.com/office/2007/relationships/hdphoto" Target="../media/hdphoto10.wd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8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tiff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13.wdp"/><Relationship Id="rId3" Type="http://schemas.openxmlformats.org/officeDocument/2006/relationships/image" Target="../media/image30.jpeg"/><Relationship Id="rId7" Type="http://schemas.microsoft.com/office/2007/relationships/hdphoto" Target="../media/hdphoto3.wdp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microsoft.com/office/2007/relationships/hdphoto" Target="../media/hdphoto12.wdp"/><Relationship Id="rId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1.png"/><Relationship Id="rId9" Type="http://schemas.microsoft.com/office/2007/relationships/hdphoto" Target="../media/hdphoto11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microsoft.com/office/2007/relationships/hdphoto" Target="../media/hdphoto16.wdp"/><Relationship Id="rId3" Type="http://schemas.openxmlformats.org/officeDocument/2006/relationships/image" Target="../media/image30.jpeg"/><Relationship Id="rId7" Type="http://schemas.microsoft.com/office/2007/relationships/hdphoto" Target="../media/hdphoto2.wdp"/><Relationship Id="rId12" Type="http://schemas.openxmlformats.org/officeDocument/2006/relationships/image" Target="../media/image31.png"/><Relationship Id="rId17" Type="http://schemas.microsoft.com/office/2007/relationships/hdphoto" Target="../media/hdphoto18.wdp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microsoft.com/office/2007/relationships/hdphoto" Target="../media/hdphoto17.wdp"/><Relationship Id="rId10" Type="http://schemas.openxmlformats.org/officeDocument/2006/relationships/image" Target="../media/image43.png"/><Relationship Id="rId4" Type="http://schemas.openxmlformats.org/officeDocument/2006/relationships/image" Target="../media/image1.png"/><Relationship Id="rId9" Type="http://schemas.microsoft.com/office/2007/relationships/hdphoto" Target="../media/hdphoto14.wdp"/><Relationship Id="rId1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22.wdp"/><Relationship Id="rId3" Type="http://schemas.openxmlformats.org/officeDocument/2006/relationships/image" Target="../media/image1.png"/><Relationship Id="rId7" Type="http://schemas.microsoft.com/office/2007/relationships/hdphoto" Target="../media/hdphoto19.wdp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microsoft.com/office/2007/relationships/hdphoto" Target="../media/hdphoto21.wdp"/><Relationship Id="rId5" Type="http://schemas.openxmlformats.org/officeDocument/2006/relationships/image" Target="../media/image2.png"/><Relationship Id="rId10" Type="http://schemas.openxmlformats.org/officeDocument/2006/relationships/image" Target="../media/image46.png"/><Relationship Id="rId4" Type="http://schemas.openxmlformats.org/officeDocument/2006/relationships/image" Target="../media/image30.jpeg"/><Relationship Id="rId9" Type="http://schemas.microsoft.com/office/2007/relationships/hdphoto" Target="../media/hdphoto20.wdp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25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11" Type="http://schemas.microsoft.com/office/2007/relationships/hdphoto" Target="../media/hdphoto21.wdp"/><Relationship Id="rId5" Type="http://schemas.microsoft.com/office/2007/relationships/hdphoto" Target="../media/hdphoto23.wdp"/><Relationship Id="rId10" Type="http://schemas.openxmlformats.org/officeDocument/2006/relationships/image" Target="../media/image46.png"/><Relationship Id="rId4" Type="http://schemas.openxmlformats.org/officeDocument/2006/relationships/image" Target="../media/image47.png"/><Relationship Id="rId9" Type="http://schemas.microsoft.com/office/2007/relationships/hdphoto" Target="../media/hdphoto24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677006" y="2179601"/>
            <a:ext cx="105319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Informe Audiencia Rendición de Cuentas 2020</a:t>
            </a:r>
            <a:endParaRPr lang="es-ES" sz="54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2904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A08D96F-4214-4D0D-8D2C-DC735346A94E}"/>
              </a:ext>
            </a:extLst>
          </p:cNvPr>
          <p:cNvSpPr txBox="1"/>
          <p:nvPr/>
        </p:nvSpPr>
        <p:spPr>
          <a:xfrm>
            <a:off x="7969694" y="5149742"/>
            <a:ext cx="41305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/>
              <a:t>Oficina Asesora de Planeación</a:t>
            </a:r>
          </a:p>
          <a:p>
            <a:r>
              <a:rPr lang="es-CO" dirty="0"/>
              <a:t>15 de diciembre de 2020</a:t>
            </a:r>
          </a:p>
        </p:txBody>
      </p:sp>
    </p:spTree>
    <p:extLst>
      <p:ext uri="{BB962C8B-B14F-4D97-AF65-F5344CB8AC3E}">
        <p14:creationId xmlns:p14="http://schemas.microsoft.com/office/powerpoint/2010/main" val="243031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821638" y="1258619"/>
            <a:ext cx="10048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50"/>
              </a:spcBef>
            </a:pPr>
            <a:r>
              <a:rPr lang="es-CO" sz="2000" dirty="0"/>
              <a:t>La Rendición de Cuentas de la Sociedad de Activos Especiales S.A.S </a:t>
            </a:r>
            <a:r>
              <a:rPr lang="es-ES" sz="2000" dirty="0"/>
              <a:t>tiene como finalidad crear espacios de diálogo con la ciudadanía y grupos de interés (depositarios, arrendatarios, compradores, destinatarios, entidades públicas, etc.), informar sobre la gestión de la Entidad, productividad y resultados alcanzados durante el a</a:t>
            </a:r>
            <a:r>
              <a:rPr lang="es-CO" sz="2000" dirty="0"/>
              <a:t>ñ</a:t>
            </a:r>
            <a:r>
              <a:rPr lang="es-ES" sz="2000" dirty="0"/>
              <a:t>o 2020.</a:t>
            </a:r>
            <a:endParaRPr lang="es-CO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DE8DB69-96FD-4FA6-98F8-5C62E580C025}"/>
              </a:ext>
            </a:extLst>
          </p:cNvPr>
          <p:cNvSpPr txBox="1"/>
          <p:nvPr/>
        </p:nvSpPr>
        <p:spPr>
          <a:xfrm>
            <a:off x="3927770" y="255688"/>
            <a:ext cx="3365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0A8B"/>
                </a:solidFill>
              </a:rPr>
              <a:t>1. Objetivo</a:t>
            </a:r>
          </a:p>
        </p:txBody>
      </p:sp>
      <p:pic>
        <p:nvPicPr>
          <p:cNvPr id="1028" name="Picture 4" descr="Rendición de Cuentas es transparencia y calidad de la información pública -  EPM - EPM &gt; Home &gt; EPM Radio &gt; administrador de articulos">
            <a:extLst>
              <a:ext uri="{FF2B5EF4-FFF2-40B4-BE49-F238E27FC236}">
                <a16:creationId xmlns:a16="http://schemas.microsoft.com/office/drawing/2014/main" id="{9D9CFC7F-3D7B-4E1A-ABD8-C9D6B99C4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325" y="2889835"/>
            <a:ext cx="6439042" cy="329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81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750617" y="164942"/>
            <a:ext cx="1004841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2. Consulta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Mediante página WEB, redes sociales y entrevista presencial  se consultó a la ciudadanía los temas de interés y preguntas para la Audiencia Pública de Rendición de cuentas virtual realizada el 9 de diciembre de 2020.</a:t>
            </a:r>
          </a:p>
          <a:p>
            <a:pPr algn="just"/>
            <a:r>
              <a:rPr lang="es-ES" sz="2000" dirty="0"/>
              <a:t>El banner de Invitación a participar en el evento publicado en la página web de la SAE fue el siguiente: </a:t>
            </a:r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2" name="Imagen 11" descr="Inscripción Rendición de Cuentas SAE...">
            <a:extLst>
              <a:ext uri="{FF2B5EF4-FFF2-40B4-BE49-F238E27FC236}">
                <a16:creationId xmlns:a16="http://schemas.microsoft.com/office/drawing/2014/main" id="{A57CF0F6-6508-4E48-A56C-751246AE884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2792979"/>
            <a:ext cx="8515350" cy="3101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41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51000" y="158147"/>
            <a:ext cx="103078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2. Consulta</a:t>
            </a:r>
          </a:p>
          <a:p>
            <a:pPr algn="just"/>
            <a:r>
              <a:rPr lang="es-ES" sz="2000" dirty="0"/>
              <a:t>En el formulario de inscripción al Evento de Rendición de Cuentas publicado en la página web de la SAE, se hicieron las siguientes preguntas arrojando los siguientes resultados:</a:t>
            </a:r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5DAB68-9B08-411E-B1A6-7EAF1F92E8A0}"/>
              </a:ext>
            </a:extLst>
          </p:cNvPr>
          <p:cNvSpPr txBox="1"/>
          <p:nvPr/>
        </p:nvSpPr>
        <p:spPr>
          <a:xfrm>
            <a:off x="1651000" y="1004532"/>
            <a:ext cx="105026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/>
              <a:t>                               </a:t>
            </a:r>
          </a:p>
          <a:p>
            <a:r>
              <a:rPr lang="es-CO" b="1" dirty="0"/>
              <a:t>Caracterización de participantes: </a:t>
            </a:r>
          </a:p>
          <a:p>
            <a:r>
              <a:rPr lang="es-CO" dirty="0"/>
              <a:t>Un total de 399 personas se inscribieron al evento virtual</a:t>
            </a:r>
          </a:p>
          <a:p>
            <a:pPr algn="ctr"/>
            <a:r>
              <a:rPr lang="es-CO" dirty="0"/>
              <a:t> 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0FF2170-FFB3-4D1B-AA71-0C259F4B751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159690" y="2396971"/>
            <a:ext cx="5366050" cy="435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54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316915" y="524774"/>
            <a:ext cx="103078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2. Consulta</a:t>
            </a:r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C975AA-FFDB-444E-BA02-FE071E77644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957769" y="1654676"/>
            <a:ext cx="4997385" cy="36481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2896770-02A0-4798-9B27-B7D39EC89EFB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256322" y="1654676"/>
            <a:ext cx="4368422" cy="364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9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53346" y="142011"/>
            <a:ext cx="103078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2. Consulta</a:t>
            </a:r>
            <a:endParaRPr lang="es-ES" sz="2000" dirty="0"/>
          </a:p>
          <a:p>
            <a:pPr algn="just"/>
            <a:r>
              <a:rPr lang="es-ES" sz="2000" dirty="0"/>
              <a:t>En el formulario de inscripción al Evento de Rendición de Cuentas publicado en la página web de la SAE, se llevo a cabo la consulta de los temas y preguntas a tratar en el evento.</a:t>
            </a:r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CF6CBC-6D95-4320-89AA-5909BD267FB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748787" y="1955647"/>
            <a:ext cx="6470924" cy="40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3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411303" y="214255"/>
            <a:ext cx="1030782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Ejecución</a:t>
            </a:r>
            <a:endParaRPr lang="es-ES" sz="2000" dirty="0"/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La Sociedad de Activos Especiales S.A.S llevo a cabo los siguientes espacios de diálogo con la ciudadanía con los foros virtuales.</a:t>
            </a:r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4E96C4B-06DB-4EE4-8D8C-7AD73E958A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6476822"/>
              </p:ext>
            </p:extLst>
          </p:nvPr>
        </p:nvGraphicFramePr>
        <p:xfrm>
          <a:off x="2263273" y="1924813"/>
          <a:ext cx="7665454" cy="4531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33873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Ejecución</a:t>
            </a:r>
            <a:endParaRPr lang="es-ES" sz="2000" dirty="0"/>
          </a:p>
          <a:p>
            <a:pPr algn="just"/>
            <a:r>
              <a:rPr lang="es-ES" sz="2000" dirty="0"/>
              <a:t>La Sociedad de Activos Especiales S.A.S llevo a cabo virtualmente la Audiencia publica de Rendición de Cuentas el 9 de diciembre de 2020 por Facebook y </a:t>
            </a:r>
            <a:r>
              <a:rPr lang="es-ES" sz="2000" dirty="0" err="1"/>
              <a:t>youtube</a:t>
            </a:r>
            <a:r>
              <a:rPr lang="es-ES" sz="2000" dirty="0"/>
              <a:t>. Evento Diálogos de productividad resultados 2020. Video publicado en el siguiente link:  </a:t>
            </a:r>
            <a:r>
              <a:rPr lang="en-US" sz="2000" u="sng" dirty="0">
                <a:solidFill>
                  <a:schemeClr val="accent1">
                    <a:lumMod val="75000"/>
                  </a:schemeClr>
                </a:solidFill>
              </a:rPr>
              <a:t>youtube.com/</a:t>
            </a:r>
            <a:r>
              <a:rPr lang="en-US" sz="2000" u="sng" dirty="0" err="1">
                <a:solidFill>
                  <a:schemeClr val="accent1">
                    <a:lumMod val="75000"/>
                  </a:schemeClr>
                </a:solidFill>
              </a:rPr>
              <a:t>watch?v</a:t>
            </a:r>
            <a:r>
              <a:rPr lang="en-US" sz="2000" u="sng" dirty="0">
                <a:solidFill>
                  <a:schemeClr val="accent1">
                    <a:lumMod val="75000"/>
                  </a:schemeClr>
                </a:solidFill>
              </a:rPr>
              <a:t>=wRk1uWt7byk </a:t>
            </a:r>
            <a:r>
              <a:rPr lang="es-ES" sz="2000" dirty="0"/>
              <a:t>con 2137 vistas.</a:t>
            </a:r>
          </a:p>
          <a:p>
            <a:pPr algn="just"/>
            <a:endParaRPr lang="en-US" sz="2000" u="sng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n-US" sz="2000" dirty="0"/>
              <a:t>Banner publicado en la p</a:t>
            </a:r>
            <a:r>
              <a:rPr lang="es-CO" sz="2000" dirty="0"/>
              <a:t>á</a:t>
            </a:r>
            <a:r>
              <a:rPr lang="en-US" sz="2000" dirty="0"/>
              <a:t>gina web de la SAE</a:t>
            </a:r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8" name="Imagen 7" descr="Rendición de Cuentas SAE 2020">
            <a:extLst>
              <a:ext uri="{FF2B5EF4-FFF2-40B4-BE49-F238E27FC236}">
                <a16:creationId xmlns:a16="http://schemas.microsoft.com/office/drawing/2014/main" id="{6C55D0EC-4B0A-4216-82FD-B49814992D8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077" y="2888275"/>
            <a:ext cx="8534400" cy="3108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326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Ejecución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Sociedad de Activos Especiales S.A.S </a:t>
            </a:r>
            <a:r>
              <a:rPr lang="es-CO" sz="2800" dirty="0"/>
              <a:t>contó con la participación en su rendición de cuentas de los siguientes invitados:</a:t>
            </a:r>
          </a:p>
          <a:p>
            <a:pPr algn="just"/>
            <a:endParaRPr lang="es-CO" sz="2800" dirty="0"/>
          </a:p>
          <a:p>
            <a:pPr algn="just"/>
            <a:r>
              <a:rPr lang="es-CO" sz="2800" dirty="0"/>
              <a:t>Ministro de Vivienda. Dr. Jonathan Malagón</a:t>
            </a:r>
          </a:p>
          <a:p>
            <a:pPr algn="just"/>
            <a:r>
              <a:rPr lang="es-CO" sz="2800" dirty="0"/>
              <a:t>Agencia de Desarrollo Rural. Dra. Ana Cristina Moreno</a:t>
            </a:r>
          </a:p>
          <a:p>
            <a:pPr algn="just"/>
            <a:r>
              <a:rPr lang="es-CO" sz="2800" dirty="0"/>
              <a:t>Consejero para la Estabilización. Dr. Emilio Archila</a:t>
            </a:r>
          </a:p>
          <a:p>
            <a:pPr algn="just"/>
            <a:r>
              <a:rPr lang="es-CO" sz="2800" dirty="0"/>
              <a:t>Presidente CISA. Dra. Nora Tapias Montoya</a:t>
            </a:r>
          </a:p>
          <a:p>
            <a:pPr algn="just"/>
            <a:r>
              <a:rPr lang="es-CO" sz="2800" dirty="0"/>
              <a:t>Presidente Ejecutivo de Fedelonjas. Dr. Daniel Vásquez Franco</a:t>
            </a:r>
          </a:p>
          <a:p>
            <a:pPr algn="just"/>
            <a:r>
              <a:rPr lang="es-CO" sz="2800" dirty="0"/>
              <a:t>Presidente Fenalco. Dr. Jaime Alberto Cabal</a:t>
            </a:r>
          </a:p>
          <a:p>
            <a:pPr algn="just"/>
            <a:r>
              <a:rPr lang="es-CO" sz="2800" dirty="0"/>
              <a:t>Ministro de Justicia. Dr. Wilson Ruiz Orejuela</a:t>
            </a:r>
          </a:p>
          <a:p>
            <a:pPr algn="just"/>
            <a:endParaRPr lang="es-CO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83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>
                <a:solidFill>
                  <a:srgbClr val="A9A8A9"/>
                </a:solidFill>
                <a:latin typeface="Lato Regular"/>
                <a:cs typeface="Lato Regular"/>
              </a:rPr>
              <a:t>Presidencia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359291" y="2536250"/>
            <a:ext cx="91439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>
                <a:solidFill>
                  <a:srgbClr val="002060"/>
                </a:solidFill>
              </a:rPr>
              <a:t>5. </a:t>
            </a:r>
            <a:r>
              <a:rPr lang="es-CO" sz="4800" b="1">
                <a:solidFill>
                  <a:srgbClr val="002060"/>
                </a:solidFill>
              </a:rPr>
              <a:t>Informe de Productividad        </a:t>
            </a:r>
          </a:p>
          <a:p>
            <a:pPr algn="ctr"/>
            <a:r>
              <a:rPr lang="es-CO" sz="4800" b="1">
                <a:solidFill>
                  <a:srgbClr val="002060"/>
                </a:solidFill>
              </a:rPr>
              <a:t>100 días de gesti</a:t>
            </a:r>
            <a:r>
              <a:rPr lang="es-ES" sz="4800" b="1">
                <a:solidFill>
                  <a:srgbClr val="002060"/>
                </a:solidFill>
              </a:rPr>
              <a:t>ón</a:t>
            </a:r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ES" sz="4400" b="1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3334DA-CEFE-F84A-8C89-004D9491423F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71847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pic>
        <p:nvPicPr>
          <p:cNvPr id="6" name="Imagen 5" descr="Imagen que contiene cd&#10;&#10;Descripción generada automáticamente">
            <a:extLst>
              <a:ext uri="{FF2B5EF4-FFF2-40B4-BE49-F238E27FC236}">
                <a16:creationId xmlns:a16="http://schemas.microsoft.com/office/drawing/2014/main" id="{E4BB3030-2988-5241-AC8A-41EA48599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9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150168" y="5817244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>
                <a:solidFill>
                  <a:srgbClr val="A9A8A9"/>
                </a:solidFill>
                <a:latin typeface="Lato Regular"/>
                <a:cs typeface="Lato Regular"/>
              </a:rPr>
              <a:t>Presidencia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448282" y="2102948"/>
            <a:ext cx="91439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>
                <a:solidFill>
                  <a:srgbClr val="002060"/>
                </a:solidFill>
              </a:rPr>
              <a:t>5. </a:t>
            </a:r>
            <a:r>
              <a:rPr lang="es-CO" sz="4800" b="1">
                <a:solidFill>
                  <a:srgbClr val="002060"/>
                </a:solidFill>
              </a:rPr>
              <a:t>Informe de Productividad        </a:t>
            </a:r>
          </a:p>
          <a:p>
            <a:pPr algn="ctr"/>
            <a:r>
              <a:rPr lang="es-CO" sz="4800" b="1">
                <a:solidFill>
                  <a:srgbClr val="002060"/>
                </a:solidFill>
              </a:rPr>
              <a:t>100 días de gesti</a:t>
            </a:r>
            <a:r>
              <a:rPr lang="es-ES" sz="4800" b="1">
                <a:solidFill>
                  <a:srgbClr val="002060"/>
                </a:solidFill>
              </a:rPr>
              <a:t>ón</a:t>
            </a:r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ES" sz="4400" b="1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006716" y="-55507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75669" y="5762901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3334DA-CEFE-F84A-8C89-004D9491423F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353759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pic>
        <p:nvPicPr>
          <p:cNvPr id="20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079443BB-DF8C-6D48-93AF-CED5469AE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2718" y="5737236"/>
            <a:ext cx="2144439" cy="1206247"/>
          </a:xfrm>
          <a:prstGeom prst="rect">
            <a:avLst/>
          </a:prstGeom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FE809F28-7266-6945-A469-003DA7C6A6C1}"/>
              </a:ext>
            </a:extLst>
          </p:cNvPr>
          <p:cNvCxnSpPr/>
          <p:nvPr/>
        </p:nvCxnSpPr>
        <p:spPr>
          <a:xfrm flipV="1">
            <a:off x="522171" y="968035"/>
            <a:ext cx="0" cy="537232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E1039060-B3CD-0143-A849-2943CEBFF30E}"/>
              </a:ext>
            </a:extLst>
          </p:cNvPr>
          <p:cNvSpPr/>
          <p:nvPr/>
        </p:nvSpPr>
        <p:spPr>
          <a:xfrm rot="16200000">
            <a:off x="-983581" y="3272498"/>
            <a:ext cx="3049233" cy="646331"/>
          </a:xfrm>
          <a:prstGeom prst="rect">
            <a:avLst/>
          </a:prstGeom>
          <a:solidFill>
            <a:srgbClr val="353758"/>
          </a:solidFill>
        </p:spPr>
        <p:txBody>
          <a:bodyPr wrap="none">
            <a:spAutoFit/>
          </a:bodyPr>
          <a:lstStyle/>
          <a:p>
            <a:r>
              <a:rPr lang="es-MX" sz="3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CONTENIDO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0289EF2-E5F8-3841-A51E-5E80A9FC82EE}"/>
              </a:ext>
            </a:extLst>
          </p:cNvPr>
          <p:cNvSpPr/>
          <p:nvPr/>
        </p:nvSpPr>
        <p:spPr>
          <a:xfrm>
            <a:off x="2240098" y="169319"/>
            <a:ext cx="1684492" cy="378105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7535F18-D0EA-B64A-9125-ACFAFB4947CD}"/>
              </a:ext>
            </a:extLst>
          </p:cNvPr>
          <p:cNvSpPr/>
          <p:nvPr/>
        </p:nvSpPr>
        <p:spPr>
          <a:xfrm>
            <a:off x="2191970" y="1115843"/>
            <a:ext cx="1861807" cy="378105"/>
          </a:xfrm>
          <a:prstGeom prst="rect">
            <a:avLst/>
          </a:prstGeom>
          <a:solidFill>
            <a:srgbClr val="777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5D5F8E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70079E4-A74D-BE4E-8531-1BA03A817895}"/>
              </a:ext>
            </a:extLst>
          </p:cNvPr>
          <p:cNvSpPr/>
          <p:nvPr/>
        </p:nvSpPr>
        <p:spPr>
          <a:xfrm>
            <a:off x="2191969" y="2154614"/>
            <a:ext cx="2028990" cy="378105"/>
          </a:xfrm>
          <a:prstGeom prst="rect">
            <a:avLst/>
          </a:prstGeom>
          <a:solidFill>
            <a:srgbClr val="777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423126B-7C9B-7442-AD49-05DCBE2CCB55}"/>
              </a:ext>
            </a:extLst>
          </p:cNvPr>
          <p:cNvSpPr/>
          <p:nvPr/>
        </p:nvSpPr>
        <p:spPr>
          <a:xfrm>
            <a:off x="2191969" y="3072140"/>
            <a:ext cx="2181818" cy="378105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1" name="Picture 4" descr="Icon&#10;&#10;Description automatically generated">
            <a:extLst>
              <a:ext uri="{FF2B5EF4-FFF2-40B4-BE49-F238E27FC236}">
                <a16:creationId xmlns:a16="http://schemas.microsoft.com/office/drawing/2014/main" id="{BDEDD5C8-40AA-8147-AF7C-9E8F1DEC1C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595165" y="2863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3" name="Picture 4" descr="Icon&#10;&#10;Description automatically generated">
            <a:extLst>
              <a:ext uri="{FF2B5EF4-FFF2-40B4-BE49-F238E27FC236}">
                <a16:creationId xmlns:a16="http://schemas.microsoft.com/office/drawing/2014/main" id="{E30C46DA-B210-F945-B535-F713B86C15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595165" y="931729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4" name="Picture 4" descr="Icon&#10;&#10;Description automatically generated">
            <a:extLst>
              <a:ext uri="{FF2B5EF4-FFF2-40B4-BE49-F238E27FC236}">
                <a16:creationId xmlns:a16="http://schemas.microsoft.com/office/drawing/2014/main" id="{DD2C0A43-88E9-F145-93CC-1537A2A217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595164" y="1980669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5" name="Picture 4" descr="Icon&#10;&#10;Description automatically generated">
            <a:extLst>
              <a:ext uri="{FF2B5EF4-FFF2-40B4-BE49-F238E27FC236}">
                <a16:creationId xmlns:a16="http://schemas.microsoft.com/office/drawing/2014/main" id="{FF565C73-EAA8-E64C-88D5-46FC9CCE9F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625538" y="2911100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68068F00-198B-C74B-BB44-4F2E9BCEC3D1}"/>
              </a:ext>
            </a:extLst>
          </p:cNvPr>
          <p:cNvSpPr/>
          <p:nvPr/>
        </p:nvSpPr>
        <p:spPr>
          <a:xfrm>
            <a:off x="2128882" y="4147010"/>
            <a:ext cx="2181818" cy="378105"/>
          </a:xfrm>
          <a:prstGeom prst="rect">
            <a:avLst/>
          </a:prstGeom>
          <a:solidFill>
            <a:srgbClr val="323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7" name="Picture 4" descr="Icon&#10;&#10;Description automatically generated">
            <a:extLst>
              <a:ext uri="{FF2B5EF4-FFF2-40B4-BE49-F238E27FC236}">
                <a16:creationId xmlns:a16="http://schemas.microsoft.com/office/drawing/2014/main" id="{35FAB2BC-E5DE-3144-893C-4DEFD75C87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621259" y="3951421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142C6F10-C532-3E42-9A8D-CD467403BAA0}"/>
              </a:ext>
            </a:extLst>
          </p:cNvPr>
          <p:cNvSpPr/>
          <p:nvPr/>
        </p:nvSpPr>
        <p:spPr>
          <a:xfrm>
            <a:off x="2187515" y="5130230"/>
            <a:ext cx="2181818" cy="378105"/>
          </a:xfrm>
          <a:prstGeom prst="rect">
            <a:avLst/>
          </a:prstGeom>
          <a:solidFill>
            <a:srgbClr val="222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" name="Picture 4" descr="Icon&#10;&#10;Description automatically generated">
            <a:extLst>
              <a:ext uri="{FF2B5EF4-FFF2-40B4-BE49-F238E27FC236}">
                <a16:creationId xmlns:a16="http://schemas.microsoft.com/office/drawing/2014/main" id="{20775B0E-E68F-FF46-85DA-DC19F8181B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639498" y="4918743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E940E297-E728-E649-BF97-B4C4A9F055DA}"/>
              </a:ext>
            </a:extLst>
          </p:cNvPr>
          <p:cNvSpPr/>
          <p:nvPr/>
        </p:nvSpPr>
        <p:spPr>
          <a:xfrm>
            <a:off x="2187515" y="6091125"/>
            <a:ext cx="2181818" cy="378105"/>
          </a:xfrm>
          <a:prstGeom prst="rect">
            <a:avLst/>
          </a:prstGeom>
          <a:solidFill>
            <a:srgbClr val="222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1" name="Picture 4" descr="Icon&#10;&#10;Description automatically generated">
            <a:extLst>
              <a:ext uri="{FF2B5EF4-FFF2-40B4-BE49-F238E27FC236}">
                <a16:creationId xmlns:a16="http://schemas.microsoft.com/office/drawing/2014/main" id="{A28C61AB-4B6C-CF42-8E7A-2D50A522C1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35089" t="24317" r="32098" b="17619"/>
          <a:stretch/>
        </p:blipFill>
        <p:spPr>
          <a:xfrm>
            <a:off x="1639498" y="5879638"/>
            <a:ext cx="736745" cy="7333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668075F-B7F9-494F-8CAE-68CB4FDD102C}"/>
              </a:ext>
            </a:extLst>
          </p:cNvPr>
          <p:cNvSpPr txBox="1"/>
          <p:nvPr/>
        </p:nvSpPr>
        <p:spPr>
          <a:xfrm>
            <a:off x="2331912" y="101636"/>
            <a:ext cx="827418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b="1">
                <a:solidFill>
                  <a:srgbClr val="002060"/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I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Transparencia y productividad claves en el resultado</a:t>
            </a:r>
          </a:p>
          <a:p>
            <a:endParaRPr lang="es-MX" sz="2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 b="1">
                <a:solidFill>
                  <a:srgbClr val="002060"/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II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Cifras e indicadores de un crecimiento con transparencia</a:t>
            </a:r>
          </a:p>
          <a:p>
            <a:endParaRPr lang="es-MX" sz="2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 b="1">
                <a:solidFill>
                  <a:schemeClr val="bg1">
                    <a:lumMod val="95000"/>
                  </a:schemeClr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III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Acciones que nos motivan al emprendimiento</a:t>
            </a:r>
          </a:p>
          <a:p>
            <a:endParaRPr lang="es-MX" sz="220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 b="1">
                <a:solidFill>
                  <a:schemeClr val="bg1">
                    <a:lumMod val="95000"/>
                  </a:schemeClr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IV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Trabajamos en lo que nos une: Agenda social</a:t>
            </a:r>
          </a:p>
          <a:p>
            <a:endParaRPr lang="es-MX" sz="2200" b="1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 b="1">
                <a:solidFill>
                  <a:schemeClr val="bg1">
                    <a:lumMod val="95000"/>
                  </a:schemeClr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V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Reactivación económica con equidad social </a:t>
            </a:r>
          </a:p>
          <a:p>
            <a:endParaRPr lang="es-MX" sz="2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 b="1">
                <a:solidFill>
                  <a:schemeClr val="bg1">
                    <a:lumMod val="95000"/>
                  </a:schemeClr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VI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Desafios, retos y oportunidades 2021</a:t>
            </a:r>
          </a:p>
          <a:p>
            <a:endParaRPr lang="es-MX" sz="2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MX" sz="2200">
                <a:solidFill>
                  <a:schemeClr val="bg1"/>
                </a:solidFill>
                <a:latin typeface="Didot" panose="02000503000000020003" pitchFamily="2" charset="-79"/>
                <a:ea typeface="Verdana" panose="020B0604030504040204" pitchFamily="34" charset="0"/>
                <a:cs typeface="Didot" panose="02000503000000020003" pitchFamily="2" charset="-79"/>
              </a:rPr>
              <a:t>Bloque VII</a:t>
            </a:r>
          </a:p>
          <a:p>
            <a:r>
              <a:rPr lang="es-MX"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Participación ciudadana</a:t>
            </a:r>
          </a:p>
        </p:txBody>
      </p:sp>
    </p:spTree>
    <p:extLst>
      <p:ext uri="{BB962C8B-B14F-4D97-AF65-F5344CB8AC3E}">
        <p14:creationId xmlns:p14="http://schemas.microsoft.com/office/powerpoint/2010/main" val="1856113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677006" y="2179601"/>
            <a:ext cx="1053192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TRANSPARENCIA </a:t>
            </a:r>
          </a:p>
          <a:p>
            <a:r>
              <a:rPr lang="es-MX" sz="6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PRODUCTIVIDAD </a:t>
            </a:r>
          </a:p>
          <a:p>
            <a:r>
              <a:rPr lang="es-MX" sz="54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CLAVES EN EL RESULTADO</a:t>
            </a:r>
            <a:r>
              <a:rPr lang="es-CO" sz="54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ES" sz="540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2904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78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17333" y="3429000"/>
            <a:ext cx="105319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i="1">
                <a:solidFill>
                  <a:schemeClr val="bg1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Generar resultados por medio de acciones enfocadas a responder las necesidades del mercado con una base sólida de honestidad, respeto por los bienes públicos y la responsabilidad con el desarrollo social de Colombia</a:t>
            </a:r>
            <a:endParaRPr lang="es-ES" sz="2800" b="1" i="1">
              <a:solidFill>
                <a:schemeClr val="bg1"/>
              </a:solidFill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FE9B08A-2B64-F449-9568-9E46A5A95B6D}"/>
              </a:ext>
            </a:extLst>
          </p:cNvPr>
          <p:cNvSpPr/>
          <p:nvPr/>
        </p:nvSpPr>
        <p:spPr>
          <a:xfrm>
            <a:off x="0" y="1539693"/>
            <a:ext cx="121665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TRANSPARENCIA Y PRODUCTIVIDAD:</a:t>
            </a:r>
          </a:p>
          <a:p>
            <a:pPr algn="ctr"/>
            <a:r>
              <a:rPr lang="es-CO" sz="4400" b="1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Fuerza que nos Motiva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E0FBBF9-A17B-914C-9684-E97AAEA57C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61" t="27774" r="30627" b="16400"/>
          <a:stretch/>
        </p:blipFill>
        <p:spPr>
          <a:xfrm>
            <a:off x="11758" y="1056733"/>
            <a:ext cx="1371679" cy="5444495"/>
          </a:xfrm>
          <a:prstGeom prst="rect">
            <a:avLst/>
          </a:prstGeom>
        </p:spPr>
      </p:pic>
      <p:pic>
        <p:nvPicPr>
          <p:cNvPr id="9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7ABFCB6A-3802-7742-90AD-DCEE139ED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DB02C7-3200-EF49-92BF-5DCD555C7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C6C2E65-04AD-A34C-96CE-EFE5ACB86E36}"/>
              </a:ext>
            </a:extLst>
          </p:cNvPr>
          <p:cNvSpPr/>
          <p:nvPr/>
        </p:nvSpPr>
        <p:spPr>
          <a:xfrm>
            <a:off x="11379758" y="118735"/>
            <a:ext cx="812242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9EC585F-9A33-DD4C-9D88-207DF13D8D0C}"/>
              </a:ext>
            </a:extLst>
          </p:cNvPr>
          <p:cNvSpPr/>
          <p:nvPr/>
        </p:nvSpPr>
        <p:spPr>
          <a:xfrm>
            <a:off x="1748278" y="177590"/>
            <a:ext cx="8682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CO"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Enfoque de Productividad 2020 - 2022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DD13A5AA-A251-7C4A-981B-F88585AB16F7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9C3F298-4C69-8F43-8D58-C3277DAE7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5CA5E22-7221-1642-AB13-55D55C5CF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871270"/>
              </p:ext>
            </p:extLst>
          </p:nvPr>
        </p:nvGraphicFramePr>
        <p:xfrm>
          <a:off x="2978901" y="1272706"/>
          <a:ext cx="8521700" cy="80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1DB50912-4065-B148-894B-997F0222A401}"/>
              </a:ext>
            </a:extLst>
          </p:cNvPr>
          <p:cNvSpPr/>
          <p:nvPr/>
        </p:nvSpPr>
        <p:spPr>
          <a:xfrm>
            <a:off x="574172" y="2383684"/>
            <a:ext cx="2370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Portafolio Saneado y Valorado al 100%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D803A79-27B3-1749-A0A8-48428266D447}"/>
              </a:ext>
            </a:extLst>
          </p:cNvPr>
          <p:cNvSpPr/>
          <p:nvPr/>
        </p:nvSpPr>
        <p:spPr>
          <a:xfrm>
            <a:off x="582588" y="3185633"/>
            <a:ext cx="23957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Estructura Organizacional</a:t>
            </a:r>
          </a:p>
          <a:p>
            <a:r>
              <a:rPr lang="es-CO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legal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7CE2024-E99D-BC42-A0B0-DEEE5EC72FE0}"/>
              </a:ext>
            </a:extLst>
          </p:cNvPr>
          <p:cNvSpPr/>
          <p:nvPr/>
        </p:nvSpPr>
        <p:spPr>
          <a:xfrm>
            <a:off x="582587" y="4286797"/>
            <a:ext cx="23957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Comercializaclón </a:t>
            </a:r>
          </a:p>
          <a:p>
            <a:r>
              <a:rPr lang="es-CO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soporte de procesos y tecnología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566DBB6-0970-DC41-B73B-E668EDC1FB8A}"/>
              </a:ext>
            </a:extLst>
          </p:cNvPr>
          <p:cNvCxnSpPr>
            <a:cxnSpLocks/>
          </p:cNvCxnSpPr>
          <p:nvPr/>
        </p:nvCxnSpPr>
        <p:spPr>
          <a:xfrm>
            <a:off x="2978903" y="2276006"/>
            <a:ext cx="24750" cy="39103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990E91A9-A86C-1C49-BF10-E62899519AB2}"/>
              </a:ext>
            </a:extLst>
          </p:cNvPr>
          <p:cNvCxnSpPr>
            <a:cxnSpLocks/>
          </p:cNvCxnSpPr>
          <p:nvPr/>
        </p:nvCxnSpPr>
        <p:spPr>
          <a:xfrm>
            <a:off x="5810722" y="2288706"/>
            <a:ext cx="11551" cy="3897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7791217E-83A0-D64C-B8E2-A06D187A30B0}"/>
              </a:ext>
            </a:extLst>
          </p:cNvPr>
          <p:cNvCxnSpPr>
            <a:cxnSpLocks/>
          </p:cNvCxnSpPr>
          <p:nvPr/>
        </p:nvCxnSpPr>
        <p:spPr>
          <a:xfrm>
            <a:off x="8643101" y="2288706"/>
            <a:ext cx="0" cy="3897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0F7C0E5-F4E7-FA43-A8CC-C7B604273BC3}"/>
              </a:ext>
            </a:extLst>
          </p:cNvPr>
          <p:cNvSpPr/>
          <p:nvPr/>
        </p:nvSpPr>
        <p:spPr>
          <a:xfrm>
            <a:off x="3195802" y="2376998"/>
            <a:ext cx="23957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 un actor relevante del mercado inmobiliario. 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95D340E-71C7-5B4B-BE94-14C8C47DAB0C}"/>
              </a:ext>
            </a:extLst>
          </p:cNvPr>
          <p:cNvSpPr/>
          <p:nvPr/>
        </p:nvSpPr>
        <p:spPr>
          <a:xfrm>
            <a:off x="3436547" y="3073495"/>
            <a:ext cx="2373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comerciales agresivas precio minimo. 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44BFAE7-2332-1F46-A529-36AD2498495F}"/>
              </a:ext>
            </a:extLst>
          </p:cNvPr>
          <p:cNvSpPr/>
          <p:nvPr/>
        </p:nvSpPr>
        <p:spPr>
          <a:xfrm>
            <a:off x="3195801" y="3626064"/>
            <a:ext cx="26137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Administrar lo Productivo </a:t>
            </a:r>
          </a:p>
          <a:p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vender lo Improductivo.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CC2E16E-A9E8-4044-AA42-47BEE431AB30}"/>
              </a:ext>
            </a:extLst>
          </p:cNvPr>
          <p:cNvSpPr/>
          <p:nvPr/>
        </p:nvSpPr>
        <p:spPr>
          <a:xfrm>
            <a:off x="3436547" y="4322561"/>
            <a:ext cx="2373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Enajenación Temprana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Saneamiento fisíco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Comercialización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 inmobiliarios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43A4F6F-727C-DB47-868F-92CBFC11920C}"/>
              </a:ext>
            </a:extLst>
          </p:cNvPr>
          <p:cNvSpPr/>
          <p:nvPr/>
        </p:nvSpPr>
        <p:spPr>
          <a:xfrm>
            <a:off x="3208501" y="5175464"/>
            <a:ext cx="2613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Impactar el portafolio de bienes rurales: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5F834D7-7408-A148-BDA4-3323FF6FF335}"/>
              </a:ext>
            </a:extLst>
          </p:cNvPr>
          <p:cNvSpPr/>
          <p:nvPr/>
        </p:nvSpPr>
        <p:spPr>
          <a:xfrm>
            <a:off x="3436547" y="5724740"/>
            <a:ext cx="2385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 Agroindustriales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Comercialización - ANT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C832F7A-5F1D-9846-B9A7-1D27114D73AC}"/>
              </a:ext>
            </a:extLst>
          </p:cNvPr>
          <p:cNvSpPr/>
          <p:nvPr/>
        </p:nvSpPr>
        <p:spPr>
          <a:xfrm>
            <a:off x="3124026" y="2462360"/>
            <a:ext cx="90179" cy="584775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63250012-D034-D144-93D4-3B159FFFEB6C}"/>
              </a:ext>
            </a:extLst>
          </p:cNvPr>
          <p:cNvSpPr/>
          <p:nvPr/>
        </p:nvSpPr>
        <p:spPr>
          <a:xfrm>
            <a:off x="3143690" y="3701224"/>
            <a:ext cx="90179" cy="584775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830C5979-9A2A-8042-9E9D-59418F839627}"/>
              </a:ext>
            </a:extLst>
          </p:cNvPr>
          <p:cNvSpPr/>
          <p:nvPr/>
        </p:nvSpPr>
        <p:spPr>
          <a:xfrm>
            <a:off x="3163355" y="5207828"/>
            <a:ext cx="90178" cy="437890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C3E9C22F-950D-A041-B9EB-EB789728CC5F}"/>
              </a:ext>
            </a:extLst>
          </p:cNvPr>
          <p:cNvSpPr/>
          <p:nvPr/>
        </p:nvSpPr>
        <p:spPr>
          <a:xfrm>
            <a:off x="6243044" y="2365001"/>
            <a:ext cx="23736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Monetizar </a:t>
            </a:r>
          </a:p>
          <a:p>
            <a:endParaRPr lang="es-CO" sz="1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Destruir </a:t>
            </a:r>
          </a:p>
          <a:p>
            <a:endParaRPr lang="es-CO" sz="1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Chatarrizar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6F28B22C-1C5F-4C49-B816-27491AAF44DD}"/>
              </a:ext>
            </a:extLst>
          </p:cNvPr>
          <p:cNvSpPr/>
          <p:nvPr/>
        </p:nvSpPr>
        <p:spPr>
          <a:xfrm>
            <a:off x="6243044" y="2433073"/>
            <a:ext cx="171588" cy="159086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996FBF1-2674-C34B-97E7-651F6AEBE55F}"/>
              </a:ext>
            </a:extLst>
          </p:cNvPr>
          <p:cNvSpPr/>
          <p:nvPr/>
        </p:nvSpPr>
        <p:spPr>
          <a:xfrm>
            <a:off x="6243044" y="2853697"/>
            <a:ext cx="171588" cy="159086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11DBD140-0449-424D-AF26-3D74C815B6DD}"/>
              </a:ext>
            </a:extLst>
          </p:cNvPr>
          <p:cNvSpPr/>
          <p:nvPr/>
        </p:nvSpPr>
        <p:spPr>
          <a:xfrm>
            <a:off x="6261332" y="3283465"/>
            <a:ext cx="171588" cy="159086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84C1DBD7-658B-8E42-9C7B-74EE39CD5E38}"/>
              </a:ext>
            </a:extLst>
          </p:cNvPr>
          <p:cNvSpPr/>
          <p:nvPr/>
        </p:nvSpPr>
        <p:spPr>
          <a:xfrm>
            <a:off x="1" y="6557963"/>
            <a:ext cx="12192000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D56135F5-B8FF-5547-976F-52BE56B5DFC2}"/>
              </a:ext>
            </a:extLst>
          </p:cNvPr>
          <p:cNvSpPr/>
          <p:nvPr/>
        </p:nvSpPr>
        <p:spPr>
          <a:xfrm>
            <a:off x="8973494" y="2295879"/>
            <a:ext cx="2613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Diagnosticar, alistar, valorar y vender sociedades.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BFDD371-FC94-C848-823F-3D429B098D4F}"/>
              </a:ext>
            </a:extLst>
          </p:cNvPr>
          <p:cNvSpPr/>
          <p:nvPr/>
        </p:nvSpPr>
        <p:spPr>
          <a:xfrm>
            <a:off x="9202675" y="2862814"/>
            <a:ext cx="23736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Validación de inventario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Bancas de Inversión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Fairness Opinion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Bancas de estructuración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Segmentación por industria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Enajenación temprana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0C1E4FFC-30C4-294F-9BF3-181AED0AC11D}"/>
              </a:ext>
            </a:extLst>
          </p:cNvPr>
          <p:cNvSpPr/>
          <p:nvPr/>
        </p:nvSpPr>
        <p:spPr>
          <a:xfrm>
            <a:off x="8921383" y="2371039"/>
            <a:ext cx="95000" cy="512257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600F4FEA-AF38-AC46-B263-13362B7A7285}"/>
              </a:ext>
            </a:extLst>
          </p:cNvPr>
          <p:cNvSpPr/>
          <p:nvPr/>
        </p:nvSpPr>
        <p:spPr>
          <a:xfrm>
            <a:off x="9037415" y="4256283"/>
            <a:ext cx="2613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Administración con eficiencia bajo los más altos estándares corporativos –</a:t>
            </a:r>
          </a:p>
          <a:p>
            <a:r>
              <a:rPr lang="es-CO" sz="1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Holding de Industria. 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2077AEF2-5E17-6B4F-8920-B37916E5529B}"/>
              </a:ext>
            </a:extLst>
          </p:cNvPr>
          <p:cNvSpPr/>
          <p:nvPr/>
        </p:nvSpPr>
        <p:spPr>
          <a:xfrm>
            <a:off x="9157501" y="5052558"/>
            <a:ext cx="2373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Registro de auditores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Gobierno corporativo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Mesas sectoriales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Tebleros de control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Cuota administración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Portafolio de servicios 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1D3914EA-15E0-E342-B1A9-881EBFCBD614}"/>
              </a:ext>
            </a:extLst>
          </p:cNvPr>
          <p:cNvSpPr/>
          <p:nvPr/>
        </p:nvSpPr>
        <p:spPr>
          <a:xfrm>
            <a:off x="529116" y="2462360"/>
            <a:ext cx="105634" cy="404913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501A8C5A-6442-534D-AF3B-C18689D3049F}"/>
              </a:ext>
            </a:extLst>
          </p:cNvPr>
          <p:cNvSpPr/>
          <p:nvPr/>
        </p:nvSpPr>
        <p:spPr>
          <a:xfrm>
            <a:off x="539749" y="3227904"/>
            <a:ext cx="95001" cy="727610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F6934E07-93E8-2346-B3D3-A3FBAEB98291}"/>
              </a:ext>
            </a:extLst>
          </p:cNvPr>
          <p:cNvSpPr/>
          <p:nvPr/>
        </p:nvSpPr>
        <p:spPr>
          <a:xfrm>
            <a:off x="539749" y="4354955"/>
            <a:ext cx="95001" cy="727610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F6BDB6A8-7713-7144-91B0-7A4FF098D156}"/>
              </a:ext>
            </a:extLst>
          </p:cNvPr>
          <p:cNvSpPr/>
          <p:nvPr/>
        </p:nvSpPr>
        <p:spPr>
          <a:xfrm>
            <a:off x="8942414" y="4316563"/>
            <a:ext cx="95001" cy="727610"/>
          </a:xfrm>
          <a:prstGeom prst="rect">
            <a:avLst/>
          </a:prstGeom>
          <a:solidFill>
            <a:srgbClr val="FE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9296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677006" y="2179601"/>
            <a:ext cx="1053192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TRANSPARENCIA </a:t>
            </a:r>
          </a:p>
          <a:p>
            <a:r>
              <a:rPr lang="es-MX" sz="6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PRODUCTIVIDAD </a:t>
            </a:r>
          </a:p>
          <a:p>
            <a:r>
              <a:rPr lang="es-MX" sz="54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CLAVES EN EL RESULTADO</a:t>
            </a:r>
            <a:r>
              <a:rPr lang="es-CO" sz="54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ES" sz="540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29046"/>
            <a:ext cx="2144439" cy="657092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6835489-D761-554B-B28D-C193E84A6D81}"/>
              </a:ext>
            </a:extLst>
          </p:cNvPr>
          <p:cNvSpPr txBox="1"/>
          <p:nvPr/>
        </p:nvSpPr>
        <p:spPr>
          <a:xfrm>
            <a:off x="10206103" y="148952"/>
            <a:ext cx="2002829" cy="584775"/>
          </a:xfrm>
          <a:prstGeom prst="rect">
            <a:avLst/>
          </a:prstGeom>
          <a:solidFill>
            <a:srgbClr val="7779A9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I 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17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63119" y="150888"/>
            <a:ext cx="10106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Estrategia de Cara al territorio 2020 - 2022</a:t>
            </a:r>
            <a:endParaRPr lang="es-CO" sz="2800" b="1" i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E93E7A1-435A-F747-AA1A-1D1417FDEA32}"/>
              </a:ext>
            </a:extLst>
          </p:cNvPr>
          <p:cNvSpPr/>
          <p:nvPr/>
        </p:nvSpPr>
        <p:spPr>
          <a:xfrm>
            <a:off x="11379758" y="118735"/>
            <a:ext cx="812242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831BF0A-F201-CD4C-85A9-DCA08525A693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14BAD18-93E5-3F4C-AC8D-07A2E3FBA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11D6223-47DC-AE47-BD01-E73B96795678}"/>
              </a:ext>
            </a:extLst>
          </p:cNvPr>
          <p:cNvSpPr/>
          <p:nvPr/>
        </p:nvSpPr>
        <p:spPr>
          <a:xfrm>
            <a:off x="1750416" y="647567"/>
            <a:ext cx="8319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SAE en la lucha </a:t>
            </a:r>
            <a:r>
              <a:rPr lang="es-CO" sz="2400" i="1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integral</a:t>
            </a:r>
            <a:r>
              <a:rPr lang="es-CO" sz="24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contra el crimen organizado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72A484C-DF7B-B54F-803A-7A55F210C40C}"/>
              </a:ext>
            </a:extLst>
          </p:cNvPr>
          <p:cNvSpPr/>
          <p:nvPr/>
        </p:nvSpPr>
        <p:spPr>
          <a:xfrm>
            <a:off x="1750416" y="1604294"/>
            <a:ext cx="10428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FRISCO: </a:t>
            </a:r>
          </a:p>
          <a:p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Fondo de Rehabílitacíón, Inversión Social y Lucha contra el Crimen Organizado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2B854C1-6EE3-C54A-B21E-1E5266288DC6}"/>
              </a:ext>
            </a:extLst>
          </p:cNvPr>
          <p:cNvSpPr/>
          <p:nvPr/>
        </p:nvSpPr>
        <p:spPr>
          <a:xfrm>
            <a:off x="3718977" y="2882058"/>
            <a:ext cx="680359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Fortalecer el sector justicia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Inversión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 de drogas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Desarrollo rural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Atención y reparación a víctimas de actividades ilícitas</a:t>
            </a:r>
          </a:p>
        </p:txBody>
      </p:sp>
      <p:pic>
        <p:nvPicPr>
          <p:cNvPr id="11" name="Picture 4" descr="Icon&#10;&#10;Description automatically generated">
            <a:extLst>
              <a:ext uri="{FF2B5EF4-FFF2-40B4-BE49-F238E27FC236}">
                <a16:creationId xmlns:a16="http://schemas.microsoft.com/office/drawing/2014/main" id="{4E1893E5-C45A-0947-A98F-939674C6E7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1750414" y="2538142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01862E7C-7D41-CD43-AAD0-24612BF8E7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8411280"/>
              </p:ext>
            </p:extLst>
          </p:nvPr>
        </p:nvGraphicFramePr>
        <p:xfrm>
          <a:off x="1972518" y="4635873"/>
          <a:ext cx="9407239" cy="738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D6914FEF-B022-454E-BD26-653CEFF73C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877574"/>
              </p:ext>
            </p:extLst>
          </p:nvPr>
        </p:nvGraphicFramePr>
        <p:xfrm>
          <a:off x="1122947" y="5632983"/>
          <a:ext cx="11119744" cy="485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1" name="Rectángulo 30">
            <a:extLst>
              <a:ext uri="{FF2B5EF4-FFF2-40B4-BE49-F238E27FC236}">
                <a16:creationId xmlns:a16="http://schemas.microsoft.com/office/drawing/2014/main" id="{443FA8B0-CFC4-6740-BA87-859B25B56AD3}"/>
              </a:ext>
            </a:extLst>
          </p:cNvPr>
          <p:cNvSpPr/>
          <p:nvPr/>
        </p:nvSpPr>
        <p:spPr>
          <a:xfrm>
            <a:off x="1" y="6557963"/>
            <a:ext cx="12192000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AC31BAA8-5274-3846-A928-A4122FC7EE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0824" y="2820081"/>
            <a:ext cx="1407741" cy="1407741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E274D92D-6D57-8947-9977-129865A4031B}"/>
              </a:ext>
            </a:extLst>
          </p:cNvPr>
          <p:cNvSpPr txBox="1"/>
          <p:nvPr/>
        </p:nvSpPr>
        <p:spPr>
          <a:xfrm>
            <a:off x="3718977" y="2496063"/>
            <a:ext cx="1555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416420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7779A9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85A92-F669-8C47-941F-127EE32F0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68894"/>
            <a:ext cx="2144439" cy="657092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59152" y="1842105"/>
            <a:ext cx="100962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CIFRAS E INDICADORES DE UN</a:t>
            </a:r>
            <a:r>
              <a:rPr lang="es-MX" sz="6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CRECIMIENTO CON TRANSPARENCIA</a:t>
            </a:r>
            <a:endParaRPr lang="es-CO" sz="60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2404E8-08D1-E844-8501-773B407CCB65}"/>
              </a:ext>
            </a:extLst>
          </p:cNvPr>
          <p:cNvSpPr txBox="1"/>
          <p:nvPr/>
        </p:nvSpPr>
        <p:spPr>
          <a:xfrm>
            <a:off x="10206104" y="192504"/>
            <a:ext cx="2002829" cy="584775"/>
          </a:xfrm>
          <a:prstGeom prst="rect">
            <a:avLst/>
          </a:prstGeom>
          <a:solidFill>
            <a:srgbClr val="BBB3D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II 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7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E5CBF7C4-20D3-F945-94C2-157627D7B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47E141D2-4D79-4B4F-8DCA-C8755A5B6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82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B10E5762-0D93-42DD-B7B3-AFE0955C3B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551485"/>
              </p:ext>
            </p:extLst>
          </p:nvPr>
        </p:nvGraphicFramePr>
        <p:xfrm>
          <a:off x="3846213" y="1370317"/>
          <a:ext cx="7884656" cy="5442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FEEFE4D0-169A-4B43-BF30-EE2B1A6AF53A}"/>
              </a:ext>
            </a:extLst>
          </p:cNvPr>
          <p:cNvSpPr txBox="1"/>
          <p:nvPr/>
        </p:nvSpPr>
        <p:spPr>
          <a:xfrm>
            <a:off x="1661965" y="134508"/>
            <a:ext cx="6043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Ingresos Corrientes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5E3F74A-5FDD-4F41-BECE-C34DB6D35D44}"/>
              </a:ext>
            </a:extLst>
          </p:cNvPr>
          <p:cNvSpPr txBox="1"/>
          <p:nvPr/>
        </p:nvSpPr>
        <p:spPr>
          <a:xfrm>
            <a:off x="386450" y="1908416"/>
            <a:ext cx="1193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*Cifras en Millones $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CCA809-7480-411E-8B50-591C5FCCCD43}"/>
              </a:ext>
            </a:extLst>
          </p:cNvPr>
          <p:cNvSpPr txBox="1"/>
          <p:nvPr/>
        </p:nvSpPr>
        <p:spPr>
          <a:xfrm>
            <a:off x="12704" y="6610522"/>
            <a:ext cx="42048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>
                    <a:lumMod val="85000"/>
                  </a:schemeClr>
                </a:solidFill>
              </a:rPr>
              <a:t>Fuente: Gerencia Financiera / Corte 30 de Noviembre de 2020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B3CCA03A-8D5D-42E7-90AF-58B055C8E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301925"/>
              </p:ext>
            </p:extLst>
          </p:nvPr>
        </p:nvGraphicFramePr>
        <p:xfrm>
          <a:off x="20961" y="1249105"/>
          <a:ext cx="3250645" cy="518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599C58C-3ED7-4493-BBE6-4BF5C5F52C37}"/>
              </a:ext>
            </a:extLst>
          </p:cNvPr>
          <p:cNvSpPr txBox="1"/>
          <p:nvPr/>
        </p:nvSpPr>
        <p:spPr>
          <a:xfrm>
            <a:off x="10152222" y="465123"/>
            <a:ext cx="177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$243.081</a:t>
            </a:r>
          </a:p>
        </p:txBody>
      </p:sp>
      <p:pic>
        <p:nvPicPr>
          <p:cNvPr id="1026" name="Picture 2" descr="línea de meta icono premium">
            <a:extLst>
              <a:ext uri="{FF2B5EF4-FFF2-40B4-BE49-F238E27FC236}">
                <a16:creationId xmlns:a16="http://schemas.microsoft.com/office/drawing/2014/main" id="{A976077C-623C-44B3-A3FA-26FDABBCB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182" y="363560"/>
            <a:ext cx="1063758" cy="10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0D0FEE3-F277-403B-8076-EE1E7A9DB499}"/>
              </a:ext>
            </a:extLst>
          </p:cNvPr>
          <p:cNvSpPr txBox="1"/>
          <p:nvPr/>
        </p:nvSpPr>
        <p:spPr>
          <a:xfrm>
            <a:off x="10689210" y="922027"/>
            <a:ext cx="1415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$61.559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9228BC-C2D8-43B1-B961-50D9059B8265}"/>
              </a:ext>
            </a:extLst>
          </p:cNvPr>
          <p:cNvSpPr txBox="1"/>
          <p:nvPr/>
        </p:nvSpPr>
        <p:spPr>
          <a:xfrm>
            <a:off x="3912204" y="4292877"/>
            <a:ext cx="818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>
                <a:solidFill>
                  <a:schemeClr val="bg1"/>
                </a:solidFill>
              </a:rPr>
              <a:t>$</a:t>
            </a:r>
            <a:r>
              <a:rPr lang="es-CO" sz="1400">
                <a:solidFill>
                  <a:schemeClr val="bg1"/>
                </a:solidFill>
              </a:rPr>
              <a:t>255.021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588063A-B85D-4271-B149-F7F12B95C33C}"/>
              </a:ext>
            </a:extLst>
          </p:cNvPr>
          <p:cNvCxnSpPr>
            <a:cxnSpLocks/>
          </p:cNvCxnSpPr>
          <p:nvPr/>
        </p:nvCxnSpPr>
        <p:spPr>
          <a:xfrm flipV="1">
            <a:off x="3889829" y="1585355"/>
            <a:ext cx="0" cy="5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348486C-B9BB-4339-9139-7E88353439FB}"/>
              </a:ext>
            </a:extLst>
          </p:cNvPr>
          <p:cNvSpPr txBox="1"/>
          <p:nvPr/>
        </p:nvSpPr>
        <p:spPr>
          <a:xfrm rot="16200000">
            <a:off x="2060410" y="3532286"/>
            <a:ext cx="2467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Enertolima – $419.000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ABC5F17-A5B6-7E48-9A12-DEDC335113BA}"/>
              </a:ext>
            </a:extLst>
          </p:cNvPr>
          <p:cNvSpPr/>
          <p:nvPr/>
        </p:nvSpPr>
        <p:spPr>
          <a:xfrm>
            <a:off x="9625263" y="1322137"/>
            <a:ext cx="2566737" cy="45719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03455C7-D09E-5143-AF44-F20DBF4E5E53}"/>
              </a:ext>
            </a:extLst>
          </p:cNvPr>
          <p:cNvSpPr/>
          <p:nvPr/>
        </p:nvSpPr>
        <p:spPr>
          <a:xfrm>
            <a:off x="11344755" y="62899"/>
            <a:ext cx="843500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746ED0A-8AE4-AF46-9221-F6DA455B760C}"/>
              </a:ext>
            </a:extLst>
          </p:cNvPr>
          <p:cNvSpPr/>
          <p:nvPr/>
        </p:nvSpPr>
        <p:spPr>
          <a:xfrm>
            <a:off x="8811834" y="4503418"/>
            <a:ext cx="3503991" cy="192768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12CE3DA2-CCE7-D540-87F3-C76FD2B20DA9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5908AA6F-2B6F-7C4B-BBBD-3754B43F0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82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18CCA809-7480-411E-8B50-591C5FCCCD43}"/>
              </a:ext>
            </a:extLst>
          </p:cNvPr>
          <p:cNvSpPr txBox="1"/>
          <p:nvPr/>
        </p:nvSpPr>
        <p:spPr>
          <a:xfrm>
            <a:off x="12704" y="6610522"/>
            <a:ext cx="42048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>
                    <a:lumMod val="85000"/>
                  </a:schemeClr>
                </a:solidFill>
              </a:rPr>
              <a:t>Fuente: Gerencia Comercial / Corte 7 de diciembre de 2020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588063A-B85D-4271-B149-F7F12B95C33C}"/>
              </a:ext>
            </a:extLst>
          </p:cNvPr>
          <p:cNvCxnSpPr>
            <a:cxnSpLocks/>
          </p:cNvCxnSpPr>
          <p:nvPr/>
        </p:nvCxnSpPr>
        <p:spPr>
          <a:xfrm flipV="1">
            <a:off x="3889829" y="1585355"/>
            <a:ext cx="0" cy="5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103455C7-D09E-5143-AF44-F20DBF4E5E53}"/>
              </a:ext>
            </a:extLst>
          </p:cNvPr>
          <p:cNvSpPr/>
          <p:nvPr/>
        </p:nvSpPr>
        <p:spPr>
          <a:xfrm>
            <a:off x="11344755" y="62899"/>
            <a:ext cx="843500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29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5908AA6F-2B6F-7C4B-BBBD-3754B43F0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graphicFrame>
        <p:nvGraphicFramePr>
          <p:cNvPr id="45" name="Gráfico 44">
            <a:extLst>
              <a:ext uri="{FF2B5EF4-FFF2-40B4-BE49-F238E27FC236}">
                <a16:creationId xmlns:a16="http://schemas.microsoft.com/office/drawing/2014/main" id="{596DF5A8-05CF-F847-9CEE-B1F1562E11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6861556"/>
              </p:ext>
            </p:extLst>
          </p:nvPr>
        </p:nvGraphicFramePr>
        <p:xfrm>
          <a:off x="716280" y="1116724"/>
          <a:ext cx="1046988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CuadroTexto 45">
            <a:extLst>
              <a:ext uri="{FF2B5EF4-FFF2-40B4-BE49-F238E27FC236}">
                <a16:creationId xmlns:a16="http://schemas.microsoft.com/office/drawing/2014/main" id="{071F081E-7D06-E043-B92F-608C90D871D5}"/>
              </a:ext>
            </a:extLst>
          </p:cNvPr>
          <p:cNvSpPr txBox="1"/>
          <p:nvPr/>
        </p:nvSpPr>
        <p:spPr>
          <a:xfrm>
            <a:off x="9200552" y="741087"/>
            <a:ext cx="2144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i="1">
                <a:solidFill>
                  <a:schemeClr val="bg1"/>
                </a:solidFill>
              </a:rPr>
              <a:t>Cifras en miles de millones $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74CE29E0-7E9E-3B40-9844-A9E0D12AF8D3}"/>
              </a:ext>
            </a:extLst>
          </p:cNvPr>
          <p:cNvSpPr txBox="1"/>
          <p:nvPr/>
        </p:nvSpPr>
        <p:spPr>
          <a:xfrm>
            <a:off x="1661964" y="134508"/>
            <a:ext cx="7273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Ventas inmuebles 2015 - 2020</a:t>
            </a:r>
          </a:p>
        </p:txBody>
      </p: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CF8EAFC0-C2B5-0849-850F-99F276D98D02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26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7F9C7BFE-1690-4139-B1C6-DC34F9D2AF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152046"/>
              </p:ext>
            </p:extLst>
          </p:nvPr>
        </p:nvGraphicFramePr>
        <p:xfrm>
          <a:off x="3316120" y="1363403"/>
          <a:ext cx="8526535" cy="5469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D5E3F74A-5FDD-4F41-BECE-C34DB6D35D44}"/>
              </a:ext>
            </a:extLst>
          </p:cNvPr>
          <p:cNvSpPr txBox="1"/>
          <p:nvPr/>
        </p:nvSpPr>
        <p:spPr>
          <a:xfrm>
            <a:off x="304800" y="1662596"/>
            <a:ext cx="133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*Cifras en Millones $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CCA809-7480-411E-8B50-591C5FCCCD43}"/>
              </a:ext>
            </a:extLst>
          </p:cNvPr>
          <p:cNvSpPr txBox="1"/>
          <p:nvPr/>
        </p:nvSpPr>
        <p:spPr>
          <a:xfrm>
            <a:off x="0" y="6619467"/>
            <a:ext cx="426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/>
                </a:solidFill>
              </a:rPr>
              <a:t>Fuente: Gerencia Financiera / Corte 30 de Noviembre de 2020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3DDC4C2-A464-4A8E-A134-DE7E9C7C674A}"/>
              </a:ext>
            </a:extLst>
          </p:cNvPr>
          <p:cNvSpPr/>
          <p:nvPr/>
        </p:nvSpPr>
        <p:spPr>
          <a:xfrm>
            <a:off x="1703853" y="175191"/>
            <a:ext cx="683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CO"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Recaudo por venta de inmuebles</a:t>
            </a:r>
            <a:endParaRPr lang="es-CO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8F2F3F74-41AB-4605-8E6F-40F825FF4F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1771691"/>
              </p:ext>
            </p:extLst>
          </p:nvPr>
        </p:nvGraphicFramePr>
        <p:xfrm>
          <a:off x="0" y="1914054"/>
          <a:ext cx="3163411" cy="4576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83C790D5-3B90-416B-B3BE-BBB4278D2EED}"/>
              </a:ext>
            </a:extLst>
          </p:cNvPr>
          <p:cNvSpPr txBox="1"/>
          <p:nvPr/>
        </p:nvSpPr>
        <p:spPr>
          <a:xfrm>
            <a:off x="10034237" y="445532"/>
            <a:ext cx="212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$85.249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42AFFB5-2392-45FE-AC61-B3903EB92E61}"/>
              </a:ext>
            </a:extLst>
          </p:cNvPr>
          <p:cNvSpPr txBox="1"/>
          <p:nvPr/>
        </p:nvSpPr>
        <p:spPr>
          <a:xfrm>
            <a:off x="9989994" y="895655"/>
            <a:ext cx="1873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$30.489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3717F34-BACF-4C6C-8F86-08CF7C1981E5}"/>
              </a:ext>
            </a:extLst>
          </p:cNvPr>
          <p:cNvSpPr/>
          <p:nvPr/>
        </p:nvSpPr>
        <p:spPr>
          <a:xfrm>
            <a:off x="8672513" y="4710112"/>
            <a:ext cx="3637768" cy="17809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pic>
        <p:nvPicPr>
          <p:cNvPr id="13" name="Picture 2" descr="línea de meta icono premium">
            <a:extLst>
              <a:ext uri="{FF2B5EF4-FFF2-40B4-BE49-F238E27FC236}">
                <a16:creationId xmlns:a16="http://schemas.microsoft.com/office/drawing/2014/main" id="{F7C02AF8-696C-1347-B5E9-C3AC01E96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534" y="363560"/>
            <a:ext cx="1063758" cy="10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9B1B251D-0011-874D-A9FA-ECEB69297509}"/>
              </a:ext>
            </a:extLst>
          </p:cNvPr>
          <p:cNvSpPr/>
          <p:nvPr/>
        </p:nvSpPr>
        <p:spPr>
          <a:xfrm>
            <a:off x="9625263" y="1322137"/>
            <a:ext cx="2566737" cy="45719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96DF199-3C8D-5940-9214-62D7F3167BED}"/>
              </a:ext>
            </a:extLst>
          </p:cNvPr>
          <p:cNvSpPr/>
          <p:nvPr/>
        </p:nvSpPr>
        <p:spPr>
          <a:xfrm>
            <a:off x="11348500" y="118734"/>
            <a:ext cx="843500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AC525B10-20F7-1E44-868E-7DCBF7B30F62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D90154C0-9165-E248-94F5-578672CD4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17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C527B761-D871-4C8A-9256-4B57535202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877263"/>
              </p:ext>
            </p:extLst>
          </p:nvPr>
        </p:nvGraphicFramePr>
        <p:xfrm>
          <a:off x="218369" y="1258868"/>
          <a:ext cx="11491414" cy="548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D5E3F74A-5FDD-4F41-BECE-C34DB6D35D44}"/>
              </a:ext>
            </a:extLst>
          </p:cNvPr>
          <p:cNvSpPr txBox="1"/>
          <p:nvPr/>
        </p:nvSpPr>
        <p:spPr>
          <a:xfrm>
            <a:off x="362261" y="1552979"/>
            <a:ext cx="133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*Cifras en Millones $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CCA809-7480-411E-8B50-591C5FCCCD43}"/>
              </a:ext>
            </a:extLst>
          </p:cNvPr>
          <p:cNvSpPr txBox="1"/>
          <p:nvPr/>
        </p:nvSpPr>
        <p:spPr>
          <a:xfrm>
            <a:off x="0" y="6552004"/>
            <a:ext cx="41870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/>
                </a:solidFill>
              </a:rPr>
              <a:t>Fuente: Gerencia Financiera / Corte 30 de Noviembre de 2020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4A8CF27-3B32-41B9-82B9-910CE409D0D5}"/>
              </a:ext>
            </a:extLst>
          </p:cNvPr>
          <p:cNvSpPr/>
          <p:nvPr/>
        </p:nvSpPr>
        <p:spPr>
          <a:xfrm>
            <a:off x="7424382" y="3289110"/>
            <a:ext cx="4831012" cy="318285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0">
            <a:extLst>
              <a:ext uri="{FF2B5EF4-FFF2-40B4-BE49-F238E27FC236}">
                <a16:creationId xmlns:a16="http://schemas.microsoft.com/office/drawing/2014/main" id="{731BA8A7-FD6D-4E73-B828-D03B5B644059}"/>
              </a:ext>
            </a:extLst>
          </p:cNvPr>
          <p:cNvSpPr/>
          <p:nvPr/>
        </p:nvSpPr>
        <p:spPr>
          <a:xfrm>
            <a:off x="1703853" y="175191"/>
            <a:ext cx="7240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CO"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Recaudo por venta de Sociedades</a:t>
            </a:r>
            <a:endParaRPr lang="es-CO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6DF0F50-2B79-1B40-AA67-99EC0623080F}"/>
              </a:ext>
            </a:extLst>
          </p:cNvPr>
          <p:cNvGrpSpPr/>
          <p:nvPr/>
        </p:nvGrpSpPr>
        <p:grpSpPr>
          <a:xfrm>
            <a:off x="9230478" y="336444"/>
            <a:ext cx="2962466" cy="1063758"/>
            <a:chOff x="9230478" y="336444"/>
            <a:chExt cx="2962466" cy="1063758"/>
          </a:xfrm>
        </p:grpSpPr>
        <p:sp>
          <p:nvSpPr>
            <p:cNvPr id="18" name="CuadroTexto 9">
              <a:extLst>
                <a:ext uri="{FF2B5EF4-FFF2-40B4-BE49-F238E27FC236}">
                  <a16:creationId xmlns:a16="http://schemas.microsoft.com/office/drawing/2014/main" id="{89942C31-AD61-41D0-AC3D-3F67FB566EAF}"/>
                </a:ext>
              </a:extLst>
            </p:cNvPr>
            <p:cNvSpPr txBox="1"/>
            <p:nvPr/>
          </p:nvSpPr>
          <p:spPr>
            <a:xfrm>
              <a:off x="10051834" y="411986"/>
              <a:ext cx="2127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defRPr b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 Narrow" panose="020B0606020202030204" pitchFamily="34" charset="0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3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$76.696</a:t>
              </a:r>
            </a:p>
          </p:txBody>
        </p:sp>
        <p:sp>
          <p:nvSpPr>
            <p:cNvPr id="19" name="CuadroTexto 14">
              <a:extLst>
                <a:ext uri="{FF2B5EF4-FFF2-40B4-BE49-F238E27FC236}">
                  <a16:creationId xmlns:a16="http://schemas.microsoft.com/office/drawing/2014/main" id="{DAC440B9-17FC-47F9-B7BB-CC26C6582FC0}"/>
                </a:ext>
              </a:extLst>
            </p:cNvPr>
            <p:cNvSpPr txBox="1"/>
            <p:nvPr/>
          </p:nvSpPr>
          <p:spPr>
            <a:xfrm>
              <a:off x="9959391" y="891042"/>
              <a:ext cx="1873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defRPr b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 Narrow" panose="020B0606020202030204" pitchFamily="34" charset="0"/>
                </a:defRPr>
              </a:lvl1pPr>
            </a:lstStyle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$68.219</a:t>
              </a:r>
            </a:p>
          </p:txBody>
        </p:sp>
        <p:pic>
          <p:nvPicPr>
            <p:cNvPr id="20" name="Picture 2" descr="línea de meta icono premium">
              <a:extLst>
                <a:ext uri="{FF2B5EF4-FFF2-40B4-BE49-F238E27FC236}">
                  <a16:creationId xmlns:a16="http://schemas.microsoft.com/office/drawing/2014/main" id="{99824262-FFEC-457C-BA18-D2F8324AB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0478" y="336444"/>
              <a:ext cx="1063758" cy="1063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ángulo 17">
              <a:extLst>
                <a:ext uri="{FF2B5EF4-FFF2-40B4-BE49-F238E27FC236}">
                  <a16:creationId xmlns:a16="http://schemas.microsoft.com/office/drawing/2014/main" id="{A00182AB-AA85-4039-BF83-536BA6EA72B8}"/>
                </a:ext>
              </a:extLst>
            </p:cNvPr>
            <p:cNvSpPr/>
            <p:nvPr/>
          </p:nvSpPr>
          <p:spPr>
            <a:xfrm>
              <a:off x="9626207" y="1295021"/>
              <a:ext cx="2566737" cy="45719"/>
            </a:xfrm>
            <a:prstGeom prst="rect">
              <a:avLst/>
            </a:prstGeom>
            <a:solidFill>
              <a:srgbClr val="CD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9AE8DCD-4F04-4AC6-997B-EFB4A10AC6A6}"/>
              </a:ext>
            </a:extLst>
          </p:cNvPr>
          <p:cNvSpPr/>
          <p:nvPr/>
        </p:nvSpPr>
        <p:spPr>
          <a:xfrm>
            <a:off x="11348500" y="118734"/>
            <a:ext cx="843500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23" name="Conector recto de flecha 25">
            <a:extLst>
              <a:ext uri="{FF2B5EF4-FFF2-40B4-BE49-F238E27FC236}">
                <a16:creationId xmlns:a16="http://schemas.microsoft.com/office/drawing/2014/main" id="{6F68BD1E-1946-4486-8371-2F8E11175B7C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0198A531-5C79-4A91-AEB9-B2CC75AC5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23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492949E-D6FB-B74C-BBB8-94F0A5B070DA}"/>
              </a:ext>
            </a:extLst>
          </p:cNvPr>
          <p:cNvSpPr/>
          <p:nvPr/>
        </p:nvSpPr>
        <p:spPr>
          <a:xfrm>
            <a:off x="0" y="9724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9D0A757D-C939-4065-A2B5-1A6AB051DEE3}"/>
              </a:ext>
            </a:extLst>
          </p:cNvPr>
          <p:cNvGraphicFramePr>
            <a:graphicFrameLocks/>
          </p:cNvGraphicFramePr>
          <p:nvPr/>
        </p:nvGraphicFramePr>
        <p:xfrm>
          <a:off x="3263904" y="967205"/>
          <a:ext cx="8773577" cy="579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FEEFE4D0-169A-4B43-BF30-EE2B1A6AF53A}"/>
              </a:ext>
            </a:extLst>
          </p:cNvPr>
          <p:cNvSpPr txBox="1"/>
          <p:nvPr/>
        </p:nvSpPr>
        <p:spPr>
          <a:xfrm>
            <a:off x="1692523" y="208367"/>
            <a:ext cx="440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457200">
              <a:defRPr sz="2400" b="1">
                <a:solidFill>
                  <a:schemeClr val="bg1"/>
                </a:solidFill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Venta de Muebles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5E3F74A-5FDD-4F41-BECE-C34DB6D35D44}"/>
              </a:ext>
            </a:extLst>
          </p:cNvPr>
          <p:cNvSpPr txBox="1"/>
          <p:nvPr/>
        </p:nvSpPr>
        <p:spPr>
          <a:xfrm>
            <a:off x="304800" y="1875894"/>
            <a:ext cx="133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*Cifras en Millones $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CCA809-7480-411E-8B50-591C5FCCCD43}"/>
              </a:ext>
            </a:extLst>
          </p:cNvPr>
          <p:cNvSpPr txBox="1"/>
          <p:nvPr/>
        </p:nvSpPr>
        <p:spPr>
          <a:xfrm>
            <a:off x="167223" y="6539937"/>
            <a:ext cx="4681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/>
                </a:solidFill>
              </a:rPr>
              <a:t>Fuente: Gerencia Financiera / Corte 30 de Noviembre de 2020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5FB120A-7428-4F6A-8489-9C8CB7AEB291}"/>
              </a:ext>
            </a:extLst>
          </p:cNvPr>
          <p:cNvGraphicFramePr>
            <a:graphicFrameLocks/>
          </p:cNvGraphicFramePr>
          <p:nvPr/>
        </p:nvGraphicFramePr>
        <p:xfrm>
          <a:off x="12704" y="1579415"/>
          <a:ext cx="3325582" cy="4857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18C6F324-F5BB-433A-A84C-0FE69120DAEF}"/>
              </a:ext>
            </a:extLst>
          </p:cNvPr>
          <p:cNvSpPr txBox="1"/>
          <p:nvPr/>
        </p:nvSpPr>
        <p:spPr>
          <a:xfrm>
            <a:off x="10388242" y="324647"/>
            <a:ext cx="1378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$8.936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A95DF0-8F49-4563-9F40-24F9DEFF1E97}"/>
              </a:ext>
            </a:extLst>
          </p:cNvPr>
          <p:cNvSpPr txBox="1"/>
          <p:nvPr/>
        </p:nvSpPr>
        <p:spPr>
          <a:xfrm>
            <a:off x="10664908" y="734922"/>
            <a:ext cx="109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$5.274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B606313-B856-4624-A3BB-3C2FDE17D39E}"/>
              </a:ext>
            </a:extLst>
          </p:cNvPr>
          <p:cNvSpPr/>
          <p:nvPr/>
        </p:nvSpPr>
        <p:spPr>
          <a:xfrm>
            <a:off x="8853714" y="3657599"/>
            <a:ext cx="3388975" cy="277901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9" name="Picture 2" descr="línea de meta icono premium">
            <a:extLst>
              <a:ext uri="{FF2B5EF4-FFF2-40B4-BE49-F238E27FC236}">
                <a16:creationId xmlns:a16="http://schemas.microsoft.com/office/drawing/2014/main" id="{E1D7E8B3-F174-334B-B29E-7575DD433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182" y="249256"/>
            <a:ext cx="1063758" cy="10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DA914C6C-2B40-7640-BDB9-C889BE072CA6}"/>
              </a:ext>
            </a:extLst>
          </p:cNvPr>
          <p:cNvSpPr/>
          <p:nvPr/>
        </p:nvSpPr>
        <p:spPr>
          <a:xfrm>
            <a:off x="9625263" y="1207833"/>
            <a:ext cx="2566737" cy="45719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7D130E4-ABDD-0545-97E9-78AE1D93F265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982F17DE-ECE6-384E-AB20-7E9A2E26E0DA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1C8C95A7-B42A-C343-A29A-30AD21662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57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0252632E-B1A0-5749-A6C7-1FBB877A7300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61745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7" name="Imagen 16" descr="Imagen que contiene cd&#10;&#10;Descripción generada automáticamente">
            <a:extLst>
              <a:ext uri="{FF2B5EF4-FFF2-40B4-BE49-F238E27FC236}">
                <a16:creationId xmlns:a16="http://schemas.microsoft.com/office/drawing/2014/main" id="{126E9A5E-4A30-2549-8806-C8B5BCB59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53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5079ADA-3558-4CC8-8ACF-C7E7CC9811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91461"/>
              </p:ext>
            </p:extLst>
          </p:nvPr>
        </p:nvGraphicFramePr>
        <p:xfrm>
          <a:off x="152711" y="1348925"/>
          <a:ext cx="3257924" cy="5124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0FA15C-CEAB-4DD3-ACBD-A21C88C4D4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217592"/>
              </p:ext>
            </p:extLst>
          </p:nvPr>
        </p:nvGraphicFramePr>
        <p:xfrm>
          <a:off x="3410634" y="939247"/>
          <a:ext cx="8824913" cy="5860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FEEFE4D0-169A-4B43-BF30-EE2B1A6AF53A}"/>
              </a:ext>
            </a:extLst>
          </p:cNvPr>
          <p:cNvSpPr txBox="1"/>
          <p:nvPr/>
        </p:nvSpPr>
        <p:spPr>
          <a:xfrm>
            <a:off x="1753462" y="208367"/>
            <a:ext cx="628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457200">
              <a:defRPr sz="2400" b="1">
                <a:solidFill>
                  <a:schemeClr val="bg1"/>
                </a:solidFill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Recaudo Contratos Arrendamiento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D19B0F-C936-4090-B27B-589964F36D75}"/>
              </a:ext>
            </a:extLst>
          </p:cNvPr>
          <p:cNvSpPr txBox="1"/>
          <p:nvPr/>
        </p:nvSpPr>
        <p:spPr>
          <a:xfrm>
            <a:off x="414636" y="1683862"/>
            <a:ext cx="133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Cifras en Millones $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E6BCFC-7E90-4351-AE1F-84DFC1BF3207}"/>
              </a:ext>
            </a:extLst>
          </p:cNvPr>
          <p:cNvSpPr txBox="1"/>
          <p:nvPr/>
        </p:nvSpPr>
        <p:spPr>
          <a:xfrm>
            <a:off x="152710" y="6547063"/>
            <a:ext cx="434908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/>
                </a:solidFill>
              </a:rPr>
              <a:t>Fuente: Gerencia Financiera / Corte 30 de Noviembre de 2020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749C8BD-C79C-4B36-B47B-BDF6DF76041C}"/>
              </a:ext>
            </a:extLst>
          </p:cNvPr>
          <p:cNvSpPr/>
          <p:nvPr/>
        </p:nvSpPr>
        <p:spPr>
          <a:xfrm>
            <a:off x="8940800" y="5268686"/>
            <a:ext cx="3301890" cy="133531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923AB7D-55DC-8C49-B7B7-200A35A276FF}"/>
              </a:ext>
            </a:extLst>
          </p:cNvPr>
          <p:cNvSpPr txBox="1"/>
          <p:nvPr/>
        </p:nvSpPr>
        <p:spPr>
          <a:xfrm>
            <a:off x="10388241" y="324647"/>
            <a:ext cx="164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lvl="0" algn="r" defTabSz="457200">
              <a:defRPr/>
            </a:pPr>
            <a:r>
              <a:rPr lang="es-CO" sz="3600">
                <a:solidFill>
                  <a:schemeClr val="bg1"/>
                </a:solidFill>
              </a:rPr>
              <a:t>$70.200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21DE804-16D7-524C-A90C-0C695087F45B}"/>
              </a:ext>
            </a:extLst>
          </p:cNvPr>
          <p:cNvSpPr txBox="1"/>
          <p:nvPr/>
        </p:nvSpPr>
        <p:spPr>
          <a:xfrm>
            <a:off x="10864182" y="777899"/>
            <a:ext cx="109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lvl="0" algn="r" defTabSz="457200">
              <a:defRPr/>
            </a:pPr>
            <a:r>
              <a:rPr lang="es-CO" sz="2400">
                <a:solidFill>
                  <a:srgbClr val="FF0000"/>
                </a:solidFill>
              </a:rPr>
              <a:t>$2.257</a:t>
            </a:r>
          </a:p>
        </p:txBody>
      </p:sp>
      <p:pic>
        <p:nvPicPr>
          <p:cNvPr id="22" name="Picture 2" descr="línea de meta icono premium">
            <a:extLst>
              <a:ext uri="{FF2B5EF4-FFF2-40B4-BE49-F238E27FC236}">
                <a16:creationId xmlns:a16="http://schemas.microsoft.com/office/drawing/2014/main" id="{94364074-F025-0D45-8A49-487EF33BB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182" y="249256"/>
            <a:ext cx="1063758" cy="10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69F58847-3B3B-7543-9816-16B5DE7BE1AA}"/>
              </a:ext>
            </a:extLst>
          </p:cNvPr>
          <p:cNvSpPr/>
          <p:nvPr/>
        </p:nvSpPr>
        <p:spPr>
          <a:xfrm>
            <a:off x="9625263" y="1207833"/>
            <a:ext cx="2566737" cy="45719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4" name="Conector recto de flecha 25">
            <a:extLst>
              <a:ext uri="{FF2B5EF4-FFF2-40B4-BE49-F238E27FC236}">
                <a16:creationId xmlns:a16="http://schemas.microsoft.com/office/drawing/2014/main" id="{777CA42D-9C94-8B49-9858-D4CAAC81412C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FB1A74C5-62A4-C94C-9C56-FB871415D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74D99DE5-F539-FC4C-8E17-3A99BC5AE55F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</p:spTree>
    <p:extLst>
      <p:ext uri="{BB962C8B-B14F-4D97-AF65-F5344CB8AC3E}">
        <p14:creationId xmlns:p14="http://schemas.microsoft.com/office/powerpoint/2010/main" val="371447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50">
            <a:extLst>
              <a:ext uri="{FF2B5EF4-FFF2-40B4-BE49-F238E27FC236}">
                <a16:creationId xmlns:a16="http://schemas.microsoft.com/office/drawing/2014/main" id="{DDC4267B-0B60-8541-A882-348186CB45DE}"/>
              </a:ext>
            </a:extLst>
          </p:cNvPr>
          <p:cNvSpPr txBox="1"/>
          <p:nvPr/>
        </p:nvSpPr>
        <p:spPr>
          <a:xfrm>
            <a:off x="145089" y="6525754"/>
            <a:ext cx="5360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CO" sz="1100" i="1">
                <a:solidFill>
                  <a:schemeClr val="bg1"/>
                </a:solidFill>
              </a:rPr>
              <a:t>Fuente: Aseguramiento de la Información / Corte 30 de Noviembre de 2020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B359066-2F26-D44C-A5B1-DE12C77F9640}"/>
              </a:ext>
            </a:extLst>
          </p:cNvPr>
          <p:cNvSpPr txBox="1"/>
          <p:nvPr/>
        </p:nvSpPr>
        <p:spPr>
          <a:xfrm>
            <a:off x="10493891" y="384922"/>
            <a:ext cx="1378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2400">
                <a:solidFill>
                  <a:schemeClr val="bg1"/>
                </a:solidFill>
              </a:rPr>
              <a:t># 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310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0F47F7E-7431-5D45-A6F4-C77BCDCC8823}"/>
              </a:ext>
            </a:extLst>
          </p:cNvPr>
          <p:cNvSpPr txBox="1"/>
          <p:nvPr/>
        </p:nvSpPr>
        <p:spPr>
          <a:xfrm>
            <a:off x="1749987" y="213145"/>
            <a:ext cx="8045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457200">
              <a:defRPr sz="2400" b="1">
                <a:solidFill>
                  <a:schemeClr val="bg1"/>
                </a:solidFill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Contratos Nuevos de Arrendamiento</a:t>
            </a:r>
          </a:p>
        </p:txBody>
      </p:sp>
      <p:graphicFrame>
        <p:nvGraphicFramePr>
          <p:cNvPr id="54" name="Gráfico 53">
            <a:extLst>
              <a:ext uri="{FF2B5EF4-FFF2-40B4-BE49-F238E27FC236}">
                <a16:creationId xmlns:a16="http://schemas.microsoft.com/office/drawing/2014/main" id="{D317211A-C5C6-244F-A0B9-A56E782E36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847910"/>
              </p:ext>
            </p:extLst>
          </p:nvPr>
        </p:nvGraphicFramePr>
        <p:xfrm>
          <a:off x="3903063" y="1205409"/>
          <a:ext cx="8198972" cy="5475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5" name="Rectángulo 54">
            <a:extLst>
              <a:ext uri="{FF2B5EF4-FFF2-40B4-BE49-F238E27FC236}">
                <a16:creationId xmlns:a16="http://schemas.microsoft.com/office/drawing/2014/main" id="{7859F4F3-E18F-E84C-BEA1-46B48BF693ED}"/>
              </a:ext>
            </a:extLst>
          </p:cNvPr>
          <p:cNvSpPr/>
          <p:nvPr/>
        </p:nvSpPr>
        <p:spPr>
          <a:xfrm>
            <a:off x="9079274" y="1145938"/>
            <a:ext cx="3022762" cy="512065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56" name="Gráfico 16">
            <a:extLst>
              <a:ext uri="{FF2B5EF4-FFF2-40B4-BE49-F238E27FC236}">
                <a16:creationId xmlns:a16="http://schemas.microsoft.com/office/drawing/2014/main" id="{8898115A-E2E9-C144-9713-35FEED8207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461491"/>
              </p:ext>
            </p:extLst>
          </p:nvPr>
        </p:nvGraphicFramePr>
        <p:xfrm>
          <a:off x="196195" y="1587596"/>
          <a:ext cx="3629608" cy="4670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" name="CuadroTexto 10">
            <a:extLst>
              <a:ext uri="{FF2B5EF4-FFF2-40B4-BE49-F238E27FC236}">
                <a16:creationId xmlns:a16="http://schemas.microsoft.com/office/drawing/2014/main" id="{62FADB07-DB87-DE41-A17C-A2F4C03AD851}"/>
              </a:ext>
            </a:extLst>
          </p:cNvPr>
          <p:cNvSpPr txBox="1"/>
          <p:nvPr/>
        </p:nvSpPr>
        <p:spPr>
          <a:xfrm>
            <a:off x="10352" y="3416300"/>
            <a:ext cx="11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$3.334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8" name="CuadroTexto 10">
            <a:extLst>
              <a:ext uri="{FF2B5EF4-FFF2-40B4-BE49-F238E27FC236}">
                <a16:creationId xmlns:a16="http://schemas.microsoft.com/office/drawing/2014/main" id="{28B1468B-02E8-2347-B5BF-DDEC0FB552C1}"/>
              </a:ext>
            </a:extLst>
          </p:cNvPr>
          <p:cNvSpPr txBox="1"/>
          <p:nvPr/>
        </p:nvSpPr>
        <p:spPr>
          <a:xfrm>
            <a:off x="584005" y="3325911"/>
            <a:ext cx="11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$4.491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9" name="CuadroTexto 10">
            <a:extLst>
              <a:ext uri="{FF2B5EF4-FFF2-40B4-BE49-F238E27FC236}">
                <a16:creationId xmlns:a16="http://schemas.microsoft.com/office/drawing/2014/main" id="{229D8017-A444-C343-8D98-0FA146BEED44}"/>
              </a:ext>
            </a:extLst>
          </p:cNvPr>
          <p:cNvSpPr txBox="1"/>
          <p:nvPr/>
        </p:nvSpPr>
        <p:spPr>
          <a:xfrm>
            <a:off x="1161397" y="2443936"/>
            <a:ext cx="11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$15.774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0" name="CuadroTexto 10">
            <a:extLst>
              <a:ext uri="{FF2B5EF4-FFF2-40B4-BE49-F238E27FC236}">
                <a16:creationId xmlns:a16="http://schemas.microsoft.com/office/drawing/2014/main" id="{1A92F680-9FAE-B84C-8506-39FEBE194370}"/>
              </a:ext>
            </a:extLst>
          </p:cNvPr>
          <p:cNvSpPr txBox="1"/>
          <p:nvPr/>
        </p:nvSpPr>
        <p:spPr>
          <a:xfrm>
            <a:off x="1716704" y="2792046"/>
            <a:ext cx="11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$25.792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1" name="CuadroTexto 10">
            <a:extLst>
              <a:ext uri="{FF2B5EF4-FFF2-40B4-BE49-F238E27FC236}">
                <a16:creationId xmlns:a16="http://schemas.microsoft.com/office/drawing/2014/main" id="{C0123397-1DD3-DB42-B73D-A9E50197A47B}"/>
              </a:ext>
            </a:extLst>
          </p:cNvPr>
          <p:cNvSpPr txBox="1"/>
          <p:nvPr/>
        </p:nvSpPr>
        <p:spPr>
          <a:xfrm>
            <a:off x="2272011" y="1632470"/>
            <a:ext cx="11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1400">
                <a:solidFill>
                  <a:schemeClr val="bg1"/>
                </a:solidFill>
              </a:rPr>
              <a:t>$46.658</a:t>
            </a:r>
            <a:endParaRPr kumimoji="0" lang="es-CO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2" name="CuadroTexto 10">
            <a:extLst>
              <a:ext uri="{FF2B5EF4-FFF2-40B4-BE49-F238E27FC236}">
                <a16:creationId xmlns:a16="http://schemas.microsoft.com/office/drawing/2014/main" id="{75692DE7-AFC1-AB4D-984C-5672E7BE07E3}"/>
              </a:ext>
            </a:extLst>
          </p:cNvPr>
          <p:cNvSpPr txBox="1"/>
          <p:nvPr/>
        </p:nvSpPr>
        <p:spPr>
          <a:xfrm>
            <a:off x="3076560" y="2045256"/>
            <a:ext cx="1110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2400">
                <a:solidFill>
                  <a:schemeClr val="bg1"/>
                </a:solidFill>
              </a:rPr>
              <a:t>$77.058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3" name="CuadroTexto 10">
            <a:extLst>
              <a:ext uri="{FF2B5EF4-FFF2-40B4-BE49-F238E27FC236}">
                <a16:creationId xmlns:a16="http://schemas.microsoft.com/office/drawing/2014/main" id="{DE656C8F-E3A7-0C43-84E8-BB1498E534AC}"/>
              </a:ext>
            </a:extLst>
          </p:cNvPr>
          <p:cNvSpPr txBox="1"/>
          <p:nvPr/>
        </p:nvSpPr>
        <p:spPr>
          <a:xfrm>
            <a:off x="9114141" y="1834650"/>
            <a:ext cx="2129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CO" sz="3600">
                <a:solidFill>
                  <a:schemeClr val="bg1"/>
                </a:solidFill>
              </a:rPr>
              <a:t>$51.566</a:t>
            </a:r>
            <a:endParaRPr kumimoji="0" lang="es-CO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64" name="Picture 2" descr="línea de meta icono premium">
            <a:extLst>
              <a:ext uri="{FF2B5EF4-FFF2-40B4-BE49-F238E27FC236}">
                <a16:creationId xmlns:a16="http://schemas.microsoft.com/office/drawing/2014/main" id="{5AF31795-68B7-E748-9C34-7807E4E70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058" y="130542"/>
            <a:ext cx="715667" cy="71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ángulo 64">
            <a:extLst>
              <a:ext uri="{FF2B5EF4-FFF2-40B4-BE49-F238E27FC236}">
                <a16:creationId xmlns:a16="http://schemas.microsoft.com/office/drawing/2014/main" id="{73C6C8EE-ECD6-A646-9FF0-249CBB54A435}"/>
              </a:ext>
            </a:extLst>
          </p:cNvPr>
          <p:cNvSpPr/>
          <p:nvPr/>
        </p:nvSpPr>
        <p:spPr>
          <a:xfrm>
            <a:off x="10409761" y="772306"/>
            <a:ext cx="1782239" cy="45719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66" name="Conector recto de flecha 25">
            <a:extLst>
              <a:ext uri="{FF2B5EF4-FFF2-40B4-BE49-F238E27FC236}">
                <a16:creationId xmlns:a16="http://schemas.microsoft.com/office/drawing/2014/main" id="{E5A1A742-0302-2447-8E01-6D07BE8257AB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30102A7E-98F2-8646-AB19-CFD99CF15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68" name="Rectángulo 67">
            <a:extLst>
              <a:ext uri="{FF2B5EF4-FFF2-40B4-BE49-F238E27FC236}">
                <a16:creationId xmlns:a16="http://schemas.microsoft.com/office/drawing/2014/main" id="{7972C9D8-FBC3-D340-9EC7-A053EC7F7C39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45B9A442-67B0-6544-9B63-2ED9AF5F8E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5427" y="1944506"/>
            <a:ext cx="426617" cy="426617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0DFCBB9D-B1F0-7445-ABA6-45B49CA0FD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5428" y="1282062"/>
            <a:ext cx="475092" cy="475092"/>
          </a:xfrm>
          <a:prstGeom prst="rect">
            <a:avLst/>
          </a:prstGeom>
        </p:spPr>
      </p:pic>
      <p:sp>
        <p:nvSpPr>
          <p:cNvPr id="71" name="CuadroTexto 70">
            <a:extLst>
              <a:ext uri="{FF2B5EF4-FFF2-40B4-BE49-F238E27FC236}">
                <a16:creationId xmlns:a16="http://schemas.microsoft.com/office/drawing/2014/main" id="{D3CC3C01-9FE4-B74B-9B65-F325D1EECB66}"/>
              </a:ext>
            </a:extLst>
          </p:cNvPr>
          <p:cNvSpPr txBox="1"/>
          <p:nvPr/>
        </p:nvSpPr>
        <p:spPr>
          <a:xfrm>
            <a:off x="10454386" y="1532194"/>
            <a:ext cx="933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Contratos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C67DA401-04C9-3541-9E51-951AA405C4DC}"/>
              </a:ext>
            </a:extLst>
          </p:cNvPr>
          <p:cNvSpPr txBox="1"/>
          <p:nvPr/>
        </p:nvSpPr>
        <p:spPr>
          <a:xfrm>
            <a:off x="284940" y="1567563"/>
            <a:ext cx="133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Cifras en Millones $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3968D776-1CC2-6C47-9526-D42B5FD57CDB}"/>
              </a:ext>
            </a:extLst>
          </p:cNvPr>
          <p:cNvSpPr txBox="1"/>
          <p:nvPr/>
        </p:nvSpPr>
        <p:spPr>
          <a:xfrm>
            <a:off x="3504993" y="2506921"/>
            <a:ext cx="6848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Contratos</a:t>
            </a:r>
          </a:p>
        </p:txBody>
      </p:sp>
    </p:spTree>
    <p:extLst>
      <p:ext uri="{BB962C8B-B14F-4D97-AF65-F5344CB8AC3E}">
        <p14:creationId xmlns:p14="http://schemas.microsoft.com/office/powerpoint/2010/main" val="1289357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3C19A94-483C-4D28-A6B8-133472204ABB}"/>
              </a:ext>
            </a:extLst>
          </p:cNvPr>
          <p:cNvSpPr txBox="1"/>
          <p:nvPr/>
        </p:nvSpPr>
        <p:spPr>
          <a:xfrm>
            <a:off x="1763119" y="199293"/>
            <a:ext cx="440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457200">
              <a:defRPr sz="2400" b="1">
                <a:solidFill>
                  <a:schemeClr val="bg1"/>
                </a:solidFill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de Cartera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C00F128-780E-4646-9F86-1E50D8A24D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457039"/>
              </p:ext>
            </p:extLst>
          </p:nvPr>
        </p:nvGraphicFramePr>
        <p:xfrm>
          <a:off x="371801" y="1438915"/>
          <a:ext cx="11435694" cy="5419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7583B31E-9ED3-4D80-9ED3-775E5DA9DB8C}"/>
              </a:ext>
            </a:extLst>
          </p:cNvPr>
          <p:cNvSpPr txBox="1"/>
          <p:nvPr/>
        </p:nvSpPr>
        <p:spPr>
          <a:xfrm>
            <a:off x="1281420" y="1446251"/>
            <a:ext cx="1821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*Cifras en Miles de Millones $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3753D2-47E3-4DCA-A613-C0961AC8CAC0}"/>
              </a:ext>
            </a:extLst>
          </p:cNvPr>
          <p:cNvSpPr txBox="1"/>
          <p:nvPr/>
        </p:nvSpPr>
        <p:spPr>
          <a:xfrm>
            <a:off x="12704" y="6581001"/>
            <a:ext cx="2762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>
                <a:solidFill>
                  <a:schemeClr val="bg1"/>
                </a:solidFill>
              </a:rPr>
              <a:t>Fuente: Gerencia Comercial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B01FD40-3CD1-E24A-A200-09DDECE31725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9" name="Conector recto de flecha 25">
            <a:extLst>
              <a:ext uri="{FF2B5EF4-FFF2-40B4-BE49-F238E27FC236}">
                <a16:creationId xmlns:a16="http://schemas.microsoft.com/office/drawing/2014/main" id="{E4437287-6009-C244-A26F-840F74FA1183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C46CE8C4-7281-1140-8130-83FC9A456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22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1" y="0"/>
            <a:ext cx="12192000" cy="6848276"/>
          </a:xfrm>
          <a:prstGeom prst="rect">
            <a:avLst/>
          </a:prstGeom>
          <a:solidFill>
            <a:srgbClr val="777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5" name="CuadroTexto 4"/>
          <p:cNvSpPr txBox="1"/>
          <p:nvPr/>
        </p:nvSpPr>
        <p:spPr>
          <a:xfrm>
            <a:off x="1677006" y="2269976"/>
            <a:ext cx="105319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ACCIONES QUE </a:t>
            </a:r>
          </a:p>
          <a:p>
            <a:r>
              <a:rPr lang="es-MX" sz="4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NOS MOTIVAN AL </a:t>
            </a:r>
            <a:r>
              <a:rPr lang="es-MX" sz="6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EMPRENDIMIENTO</a:t>
            </a:r>
            <a:endParaRPr lang="es-CO" sz="48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28B13912-A486-774F-B856-68C1A0A998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68894"/>
            <a:ext cx="2144439" cy="657092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86AB71E-E6F9-3246-82B9-A090B9D2542E}"/>
              </a:ext>
            </a:extLst>
          </p:cNvPr>
          <p:cNvSpPr txBox="1"/>
          <p:nvPr/>
        </p:nvSpPr>
        <p:spPr>
          <a:xfrm>
            <a:off x="9881938" y="192504"/>
            <a:ext cx="2326996" cy="584775"/>
          </a:xfrm>
          <a:prstGeom prst="rect">
            <a:avLst/>
          </a:prstGeom>
          <a:solidFill>
            <a:srgbClr val="CDCDCD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14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3AAFAC31-2C57-0A48-A58F-4FED822F9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A5E448BE-E01A-5847-9A13-0A86E4E66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00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70824-F5C1-214A-82D2-60EB251562D0}"/>
              </a:ext>
            </a:extLst>
          </p:cNvPr>
          <p:cNvSpPr/>
          <p:nvPr/>
        </p:nvSpPr>
        <p:spPr>
          <a:xfrm>
            <a:off x="0" y="0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B8B761D7-0EB5-C449-92D9-EF90AE23C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9" name="Picture 4" descr="Icon&#10;&#10;Description automatically generated">
            <a:extLst>
              <a:ext uri="{FF2B5EF4-FFF2-40B4-BE49-F238E27FC236}">
                <a16:creationId xmlns:a16="http://schemas.microsoft.com/office/drawing/2014/main" id="{F0A0D2AC-28EA-1443-8F31-99DA89F7D4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46886" t="22483" r="32412" b="19453"/>
          <a:stretch/>
        </p:blipFill>
        <p:spPr>
          <a:xfrm>
            <a:off x="0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2478580" y="425686"/>
            <a:ext cx="9571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ESTRATEGIAS DE</a:t>
            </a:r>
            <a:r>
              <a:rPr lang="es-ES"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40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2020 -2022</a:t>
            </a:r>
            <a:endParaRPr lang="es-ES" sz="4400">
              <a:solidFill>
                <a:srgbClr val="FE68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0797" y="289083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BBA96196-73A8-9C47-9E31-68EA678C95AD}"/>
              </a:ext>
            </a:extLst>
          </p:cNvPr>
          <p:cNvCxnSpPr>
            <a:cxnSpLocks/>
          </p:cNvCxnSpPr>
          <p:nvPr/>
        </p:nvCxnSpPr>
        <p:spPr>
          <a:xfrm flipV="1">
            <a:off x="542629" y="840259"/>
            <a:ext cx="1935951" cy="3441320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AF4B9EB-476F-D24C-85C8-BECD3B2225B9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193A2B9A-68CC-4DE0-8037-C6101F1A7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420" y="2178863"/>
            <a:ext cx="3237123" cy="162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A imagem pode conter: 1 pessoa, texto que diz &quot;SAE Sociedad ActivosEspecialesS.A.S. AMPLIAMOS EL PLAZO Tu próximo hogar por un precio más bajo y ipor más tiempo! Disfruta de nuestros beneficios hasta el 30 de junio del 2021. Con SAE descuentos en arriendo que alivian tu bolsillo&quot;">
            <a:extLst>
              <a:ext uri="{FF2B5EF4-FFF2-40B4-BE49-F238E27FC236}">
                <a16:creationId xmlns:a16="http://schemas.microsoft.com/office/drawing/2014/main" id="{288B6A04-F1B6-46DE-A27B-903B1F07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961" y="2190442"/>
            <a:ext cx="1626989" cy="16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83605508-C0F0-48B1-BE99-C2B05203A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509" y="2179579"/>
            <a:ext cx="1626989" cy="16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BC9226A-B1E7-4A90-BB8C-27A47F4826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8509" y="3929048"/>
            <a:ext cx="3382288" cy="1612582"/>
          </a:xfrm>
          <a:prstGeom prst="rect">
            <a:avLst/>
          </a:prstGeom>
        </p:spPr>
      </p:pic>
      <p:pic>
        <p:nvPicPr>
          <p:cNvPr id="23" name="Picture 10" descr="Contrato de fiducia mercantíl | Gerencie.com">
            <a:extLst>
              <a:ext uri="{FF2B5EF4-FFF2-40B4-BE49-F238E27FC236}">
                <a16:creationId xmlns:a16="http://schemas.microsoft.com/office/drawing/2014/main" id="{F7503C54-00C9-4D79-8DFE-3CC8BAC3F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321" y="3905235"/>
            <a:ext cx="3316280" cy="16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Long Term Contract Images, Stock Photos &amp; Vectors | Shutterstock">
            <a:extLst>
              <a:ext uri="{FF2B5EF4-FFF2-40B4-BE49-F238E27FC236}">
                <a16:creationId xmlns:a16="http://schemas.microsoft.com/office/drawing/2014/main" id="{7181DDF7-4661-4FA4-A949-B308A36C77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0"/>
          <a:stretch/>
        </p:blipFill>
        <p:spPr bwMode="auto">
          <a:xfrm>
            <a:off x="9654521" y="3905235"/>
            <a:ext cx="1630362" cy="1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ormas de Pago">
            <a:extLst>
              <a:ext uri="{FF2B5EF4-FFF2-40B4-BE49-F238E27FC236}">
                <a16:creationId xmlns:a16="http://schemas.microsoft.com/office/drawing/2014/main" id="{89F8829F-4A91-430D-9F22-120998A34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320" y="2167799"/>
            <a:ext cx="1624997" cy="16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248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315D3577-3409-AA40-AEBC-412ADDDDBA35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61745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7" name="Imagen 16" descr="Imagen que contiene cd&#10;&#10;Descripción generada automáticamente">
            <a:extLst>
              <a:ext uri="{FF2B5EF4-FFF2-40B4-BE49-F238E27FC236}">
                <a16:creationId xmlns:a16="http://schemas.microsoft.com/office/drawing/2014/main" id="{B20EA843-E42C-2243-BD74-2429B4BA9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76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532658" y="996077"/>
            <a:ext cx="93564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5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 DE </a:t>
            </a:r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Y ALIVIOS ECONÓMICOS</a:t>
            </a: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5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0DB6B91F-8114-3748-947E-3C4942AD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16" name="Picture 4" descr="Icon&#10;&#10;Description automatically generated">
            <a:extLst>
              <a:ext uri="{FF2B5EF4-FFF2-40B4-BE49-F238E27FC236}">
                <a16:creationId xmlns:a16="http://schemas.microsoft.com/office/drawing/2014/main" id="{84C28BC6-49DF-1E44-953A-0F59AA400C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7B8BBDA-195A-E34A-848F-0F124050286C}"/>
              </a:ext>
            </a:extLst>
          </p:cNvPr>
          <p:cNvCxnSpPr>
            <a:cxnSpLocks/>
          </p:cNvCxnSpPr>
          <p:nvPr/>
        </p:nvCxnSpPr>
        <p:spPr>
          <a:xfrm flipV="1">
            <a:off x="529925" y="1447800"/>
            <a:ext cx="2073981" cy="2833780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0A6A31A-9BD8-DA40-B1B4-9515632EA191}"/>
              </a:ext>
            </a:extLst>
          </p:cNvPr>
          <p:cNvSpPr/>
          <p:nvPr/>
        </p:nvSpPr>
        <p:spPr>
          <a:xfrm>
            <a:off x="11272179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9" name="Picture 6" descr="A imagem pode conter: 1 pessoa, texto que diz &quot;SAE Sociedad ActivosEspecialesS.A.S. AMPLIAMOS EL PLAZO Tu próximo hogar por un precio más bajo y ipor más tiempo! Disfruta de nuestros beneficios hasta el 30 de junio del 2021. Con SAE descuentos en arriendo que alivian tu bolsillo&quot;">
            <a:extLst>
              <a:ext uri="{FF2B5EF4-FFF2-40B4-BE49-F238E27FC236}">
                <a16:creationId xmlns:a16="http://schemas.microsoft.com/office/drawing/2014/main" id="{B3778F15-6610-4FEE-AF1E-3047BEAFF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401" y="3637865"/>
            <a:ext cx="2207743" cy="220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CD0B9F19-B015-4BB8-ACB1-931290B7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906" y="3637865"/>
            <a:ext cx="2207743" cy="220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Long Term Contract Images, Stock Photos &amp; Vectors | Shutterstock">
            <a:extLst>
              <a:ext uri="{FF2B5EF4-FFF2-40B4-BE49-F238E27FC236}">
                <a16:creationId xmlns:a16="http://schemas.microsoft.com/office/drawing/2014/main" id="{AF2F312E-EF42-4602-92F8-79B83C1218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0"/>
          <a:stretch/>
        </p:blipFill>
        <p:spPr bwMode="auto">
          <a:xfrm>
            <a:off x="7210896" y="3637865"/>
            <a:ext cx="2207743" cy="2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75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170102" y="1436849"/>
            <a:ext cx="6229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</a:t>
            </a:r>
          </a:p>
          <a:p>
            <a:pPr algn="l"/>
            <a:r>
              <a:rPr lang="es-ES" sz="40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BIENES MUEBLES</a:t>
            </a: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8BFA25-18B0-4845-8558-4EF0BFC602BA}"/>
              </a:ext>
            </a:extLst>
          </p:cNvPr>
          <p:cNvSpPr txBox="1"/>
          <p:nvPr/>
        </p:nvSpPr>
        <p:spPr>
          <a:xfrm>
            <a:off x="30298" y="6488668"/>
            <a:ext cx="4234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>
                <a:solidFill>
                  <a:schemeClr val="bg1">
                    <a:lumMod val="65000"/>
                  </a:schemeClr>
                </a:solidFill>
              </a:rPr>
              <a:t>Invitación a exponer Samir Angarita</a:t>
            </a:r>
          </a:p>
        </p:txBody>
      </p:sp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FD2E9E71-BD11-6343-935F-2CD3402C8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893692" y="4104619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BEE1ECD-7EC4-E847-B606-EA833BC771D1}"/>
              </a:ext>
            </a:extLst>
          </p:cNvPr>
          <p:cNvSpPr txBox="1"/>
          <p:nvPr/>
        </p:nvSpPr>
        <p:spPr>
          <a:xfrm>
            <a:off x="404522" y="3596487"/>
            <a:ext cx="294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MONETIZACIÓN</a:t>
            </a:r>
          </a:p>
        </p:txBody>
      </p:sp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F5993E3C-C859-F841-8F30-0781BF4A5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5111719" y="4149401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FAA61F8-DDE2-7949-B50E-28C4D028D19D}"/>
              </a:ext>
            </a:extLst>
          </p:cNvPr>
          <p:cNvSpPr txBox="1"/>
          <p:nvPr/>
        </p:nvSpPr>
        <p:spPr>
          <a:xfrm>
            <a:off x="4446701" y="3665906"/>
            <a:ext cx="3311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CHATARRIZACIÓN</a:t>
            </a:r>
          </a:p>
        </p:txBody>
      </p:sp>
      <p:pic>
        <p:nvPicPr>
          <p:cNvPr id="15" name="Picture 4" descr="Icon&#10;&#10;Description automatically generated">
            <a:extLst>
              <a:ext uri="{FF2B5EF4-FFF2-40B4-BE49-F238E27FC236}">
                <a16:creationId xmlns:a16="http://schemas.microsoft.com/office/drawing/2014/main" id="{3D64C861-D97F-9D41-895E-C3AB4380C7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9329746" y="4149401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D723DC9-002F-914A-81BE-81C34072F5AD}"/>
              </a:ext>
            </a:extLst>
          </p:cNvPr>
          <p:cNvSpPr txBox="1"/>
          <p:nvPr/>
        </p:nvSpPr>
        <p:spPr>
          <a:xfrm>
            <a:off x="8658375" y="3396733"/>
            <a:ext cx="3311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DESTRUCCIÓN DE SUSTANCIAS</a:t>
            </a:r>
          </a:p>
        </p:txBody>
      </p:sp>
      <p:pic>
        <p:nvPicPr>
          <p:cNvPr id="18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7D1446F7-FB8E-2243-AA75-48C868D40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394" y="70173"/>
            <a:ext cx="1532702" cy="862145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A6439E27-AE4A-614E-95B8-570136AFAA46}"/>
              </a:ext>
            </a:extLst>
          </p:cNvPr>
          <p:cNvSpPr/>
          <p:nvPr/>
        </p:nvSpPr>
        <p:spPr>
          <a:xfrm>
            <a:off x="11313459" y="99430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E89F08-CFE8-4C4A-9686-3CA067BD5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626175" y="1355734"/>
            <a:ext cx="1550867" cy="1391685"/>
          </a:xfrm>
          <a:prstGeom prst="rect">
            <a:avLst/>
          </a:prstGeom>
          <a:solidFill>
            <a:srgbClr val="313251"/>
          </a:solidFill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C2D1D45-DADD-F64C-B477-6F1EC7079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3178" y="4523877"/>
            <a:ext cx="1145644" cy="114564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F23A9D4-2FB5-3F41-8CD8-CCFC512D79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1398" y="4429256"/>
            <a:ext cx="1310211" cy="131021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4826D43-41A7-214E-A339-E4B629DB86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2007" y="4523877"/>
            <a:ext cx="1024039" cy="102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67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1" name="Picture 4" descr="Icon&#10;&#10;Description automatically generated">
            <a:extLst>
              <a:ext uri="{FF2B5EF4-FFF2-40B4-BE49-F238E27FC236}">
                <a16:creationId xmlns:a16="http://schemas.microsoft.com/office/drawing/2014/main" id="{D987D510-18F4-8A4C-9CA9-13862183B5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5569788" y="4436082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2C719432-1DDE-A24A-B258-483BF84E98AE}"/>
              </a:ext>
            </a:extLst>
          </p:cNvPr>
          <p:cNvSpPr txBox="1"/>
          <p:nvPr/>
        </p:nvSpPr>
        <p:spPr>
          <a:xfrm>
            <a:off x="30153" y="6501237"/>
            <a:ext cx="69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>
                <a:solidFill>
                  <a:schemeClr val="bg1">
                    <a:lumMod val="65000"/>
                  </a:schemeClr>
                </a:solidFill>
              </a:rPr>
              <a:t>Invitacion a exponer a Camila Gutierrez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FCD9FB-5B34-3B4C-A311-55FEECA7ECEB}"/>
              </a:ext>
            </a:extLst>
          </p:cNvPr>
          <p:cNvSpPr txBox="1"/>
          <p:nvPr/>
        </p:nvSpPr>
        <p:spPr>
          <a:xfrm>
            <a:off x="5781150" y="4907993"/>
            <a:ext cx="1545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>
                <a:solidFill>
                  <a:schemeClr val="bg1"/>
                </a:solidFill>
              </a:rPr>
              <a:t>356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82C961F-FA66-A049-8ED1-52DB64B3AE96}"/>
              </a:ext>
            </a:extLst>
          </p:cNvPr>
          <p:cNvSpPr txBox="1"/>
          <p:nvPr/>
        </p:nvSpPr>
        <p:spPr>
          <a:xfrm>
            <a:off x="2526204" y="2192207"/>
            <a:ext cx="94181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INVENTARIO SOCIEDADES </a:t>
            </a:r>
          </a:p>
          <a:p>
            <a:pPr algn="l"/>
            <a:r>
              <a:rPr lang="es-E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LIQUIDACIÓN Y ESTABLECIMIENTOS DE COMERCIO DE “PAPEL”</a:t>
            </a:r>
          </a:p>
          <a:p>
            <a:pPr algn="l"/>
            <a:endParaRPr lang="es-ES" sz="36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6818C764-B9D9-084B-ACAA-A297EA112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14" name="Picture 4" descr="Icon&#10;&#10;Description automatically generated">
            <a:extLst>
              <a:ext uri="{FF2B5EF4-FFF2-40B4-BE49-F238E27FC236}">
                <a16:creationId xmlns:a16="http://schemas.microsoft.com/office/drawing/2014/main" id="{CD87D941-2F5F-2D4B-8408-47CACF51C1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46886" t="22483" r="32412" b="19453"/>
          <a:stretch/>
        </p:blipFill>
        <p:spPr>
          <a:xfrm>
            <a:off x="0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26F7E386-2799-6844-968E-284140C70259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EE5EC60-7ECA-B74F-A5D2-E2578675164A}"/>
              </a:ext>
            </a:extLst>
          </p:cNvPr>
          <p:cNvCxnSpPr>
            <a:cxnSpLocks/>
          </p:cNvCxnSpPr>
          <p:nvPr/>
        </p:nvCxnSpPr>
        <p:spPr>
          <a:xfrm flipV="1">
            <a:off x="542629" y="2743200"/>
            <a:ext cx="1983576" cy="15383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8F6B711-98A4-A748-AA3F-0FC94E57974B}"/>
              </a:ext>
            </a:extLst>
          </p:cNvPr>
          <p:cNvCxnSpPr>
            <a:cxnSpLocks/>
          </p:cNvCxnSpPr>
          <p:nvPr/>
        </p:nvCxnSpPr>
        <p:spPr>
          <a:xfrm flipV="1">
            <a:off x="5283200" y="5393990"/>
            <a:ext cx="660400" cy="235317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0BEA46B-8447-4E4A-9751-D41E1D6F2A87}"/>
              </a:ext>
            </a:extLst>
          </p:cNvPr>
          <p:cNvSpPr txBox="1"/>
          <p:nvPr/>
        </p:nvSpPr>
        <p:spPr>
          <a:xfrm>
            <a:off x="2471161" y="5367697"/>
            <a:ext cx="331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28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CANCELADAS</a:t>
            </a:r>
          </a:p>
        </p:txBody>
      </p:sp>
    </p:spTree>
    <p:extLst>
      <p:ext uri="{BB962C8B-B14F-4D97-AF65-F5344CB8AC3E}">
        <p14:creationId xmlns:p14="http://schemas.microsoft.com/office/powerpoint/2010/main" val="1922308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70824-F5C1-214A-82D2-60EB251562D0}"/>
              </a:ext>
            </a:extLst>
          </p:cNvPr>
          <p:cNvSpPr/>
          <p:nvPr/>
        </p:nvSpPr>
        <p:spPr>
          <a:xfrm>
            <a:off x="12704" y="9724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6" name="CuadroTexto 5"/>
          <p:cNvSpPr txBox="1"/>
          <p:nvPr/>
        </p:nvSpPr>
        <p:spPr>
          <a:xfrm>
            <a:off x="1612080" y="146812"/>
            <a:ext cx="7534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TRANSFERENCIAS</a:t>
            </a: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8798A72D-4572-EF4E-9E85-85C95F9DD7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989169"/>
              </p:ext>
            </p:extLst>
          </p:nvPr>
        </p:nvGraphicFramePr>
        <p:xfrm>
          <a:off x="5512090" y="2465476"/>
          <a:ext cx="6481468" cy="3671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Elipse 28">
            <a:extLst>
              <a:ext uri="{FF2B5EF4-FFF2-40B4-BE49-F238E27FC236}">
                <a16:creationId xmlns:a16="http://schemas.microsoft.com/office/drawing/2014/main" id="{6BD83251-7025-B743-A9B3-10AC6658015E}"/>
              </a:ext>
            </a:extLst>
          </p:cNvPr>
          <p:cNvSpPr/>
          <p:nvPr/>
        </p:nvSpPr>
        <p:spPr>
          <a:xfrm>
            <a:off x="588363" y="1300156"/>
            <a:ext cx="794546" cy="8200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6000" b="1"/>
              <a:t>1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2C4B7E0-5E5E-F64E-BE7A-944011FFD758}"/>
              </a:ext>
            </a:extLst>
          </p:cNvPr>
          <p:cNvSpPr txBox="1"/>
          <p:nvPr/>
        </p:nvSpPr>
        <p:spPr>
          <a:xfrm>
            <a:off x="1382909" y="1276964"/>
            <a:ext cx="63380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Giro de transferencias a entidades </a:t>
            </a:r>
          </a:p>
          <a:p>
            <a:r>
              <a:rPr lang="es-CO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benefactoras de la ley 91 de 2014 por: 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A01F2F42-1516-3844-9A8C-22A65FCFC9E3}"/>
              </a:ext>
            </a:extLst>
          </p:cNvPr>
          <p:cNvCxnSpPr/>
          <p:nvPr/>
        </p:nvCxnSpPr>
        <p:spPr>
          <a:xfrm>
            <a:off x="1397630" y="439200"/>
            <a:ext cx="365489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EF487196-2163-6C48-922B-935C05382E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8717D3A-1B84-FA46-8737-44B5DF634A42}"/>
              </a:ext>
            </a:extLst>
          </p:cNvPr>
          <p:cNvSpPr/>
          <p:nvPr/>
        </p:nvSpPr>
        <p:spPr>
          <a:xfrm>
            <a:off x="2073118" y="3615685"/>
            <a:ext cx="36247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205.713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631560-9726-1943-ABE8-DB0DE0F634B9}"/>
              </a:ext>
            </a:extLst>
          </p:cNvPr>
          <p:cNvSpPr/>
          <p:nvPr/>
        </p:nvSpPr>
        <p:spPr>
          <a:xfrm>
            <a:off x="1365582" y="3441271"/>
            <a:ext cx="7127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8800" b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</a:t>
            </a:r>
            <a:endParaRPr lang="es-CO" sz="8800">
              <a:solidFill>
                <a:srgbClr val="FFC000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0498F7-EB35-144A-8937-305C90804C22}"/>
              </a:ext>
            </a:extLst>
          </p:cNvPr>
          <p:cNvSpPr/>
          <p:nvPr/>
        </p:nvSpPr>
        <p:spPr>
          <a:xfrm>
            <a:off x="2087354" y="4328763"/>
            <a:ext cx="2186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MILLONES </a:t>
            </a:r>
          </a:p>
        </p:txBody>
      </p:sp>
      <p:pic>
        <p:nvPicPr>
          <p:cNvPr id="20" name="Picture 4" descr="Icon&#10;&#10;Description automatically generated">
            <a:extLst>
              <a:ext uri="{FF2B5EF4-FFF2-40B4-BE49-F238E27FC236}">
                <a16:creationId xmlns:a16="http://schemas.microsoft.com/office/drawing/2014/main" id="{03466C21-217C-9E45-A9E2-A7A6233057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</a:blip>
          <a:srcRect l="46886" t="22483" r="32412" b="19453"/>
          <a:stretch/>
        </p:blipFill>
        <p:spPr>
          <a:xfrm>
            <a:off x="-5553" y="4073608"/>
            <a:ext cx="1469906" cy="231904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AB6B2874-AF7E-C243-A9C3-4A350DBADD2E}"/>
              </a:ext>
            </a:extLst>
          </p:cNvPr>
          <p:cNvCxnSpPr>
            <a:cxnSpLocks/>
          </p:cNvCxnSpPr>
          <p:nvPr/>
        </p:nvCxnSpPr>
        <p:spPr>
          <a:xfrm flipV="1">
            <a:off x="328613" y="4197310"/>
            <a:ext cx="1069017" cy="1077024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24">
            <a:extLst>
              <a:ext uri="{FF2B5EF4-FFF2-40B4-BE49-F238E27FC236}">
                <a16:creationId xmlns:a16="http://schemas.microsoft.com/office/drawing/2014/main" id="{3B138642-85DB-47E7-9193-F4955E1968C6}"/>
              </a:ext>
            </a:extLst>
          </p:cNvPr>
          <p:cNvSpPr txBox="1"/>
          <p:nvPr/>
        </p:nvSpPr>
        <p:spPr>
          <a:xfrm>
            <a:off x="18640" y="6462375"/>
            <a:ext cx="69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>
                <a:solidFill>
                  <a:schemeClr val="bg1">
                    <a:lumMod val="65000"/>
                  </a:schemeClr>
                </a:solidFill>
              </a:rPr>
              <a:t>Invitacion a exponer a Sergio Jordan</a:t>
            </a:r>
          </a:p>
        </p:txBody>
      </p:sp>
    </p:spTree>
    <p:extLst>
      <p:ext uri="{BB962C8B-B14F-4D97-AF65-F5344CB8AC3E}">
        <p14:creationId xmlns:p14="http://schemas.microsoft.com/office/powerpoint/2010/main" val="2564132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89D0F538-DCEA-E340-BAEA-96C94A2B7BBC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61745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7" name="Imagen 16" descr="Imagen que contiene cd&#10;&#10;Descripción generada automáticamente">
            <a:extLst>
              <a:ext uri="{FF2B5EF4-FFF2-40B4-BE49-F238E27FC236}">
                <a16:creationId xmlns:a16="http://schemas.microsoft.com/office/drawing/2014/main" id="{DB43726C-58A8-0543-83C9-FB565928B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02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70824-F5C1-214A-82D2-60EB251562D0}"/>
              </a:ext>
            </a:extLst>
          </p:cNvPr>
          <p:cNvSpPr/>
          <p:nvPr/>
        </p:nvSpPr>
        <p:spPr>
          <a:xfrm>
            <a:off x="12704" y="9724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C719432-1DDE-A24A-B258-483BF84E98AE}"/>
              </a:ext>
            </a:extLst>
          </p:cNvPr>
          <p:cNvSpPr txBox="1"/>
          <p:nvPr/>
        </p:nvSpPr>
        <p:spPr>
          <a:xfrm>
            <a:off x="0" y="6488668"/>
            <a:ext cx="402568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CO" sz="1600" i="1">
                <a:solidFill>
                  <a:schemeClr val="bg1">
                    <a:lumMod val="65000"/>
                  </a:schemeClr>
                </a:solidFill>
              </a:rPr>
              <a:t>Invitacion a exponer a Raul Vargas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E8DE99-A17D-8F47-9D03-92693BFCB5D9}"/>
              </a:ext>
            </a:extLst>
          </p:cNvPr>
          <p:cNvSpPr txBox="1"/>
          <p:nvPr/>
        </p:nvSpPr>
        <p:spPr>
          <a:xfrm>
            <a:off x="2495241" y="3417622"/>
            <a:ext cx="4545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Monetización</a:t>
            </a:r>
          </a:p>
        </p:txBody>
      </p:sp>
      <p:pic>
        <p:nvPicPr>
          <p:cNvPr id="13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C9D4827C-30FE-F649-A533-B5B7DB325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15" name="Picture 4" descr="Icon&#10;&#10;Description automatically generated">
            <a:extLst>
              <a:ext uri="{FF2B5EF4-FFF2-40B4-BE49-F238E27FC236}">
                <a16:creationId xmlns:a16="http://schemas.microsoft.com/office/drawing/2014/main" id="{4E9B9146-8FEB-1C46-A638-3B1BFBA5AD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46886" t="22483" r="32412" b="19453"/>
          <a:stretch/>
        </p:blipFill>
        <p:spPr>
          <a:xfrm>
            <a:off x="0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6AE9A02-0567-054B-AD65-CABD3D27FB02}"/>
              </a:ext>
            </a:extLst>
          </p:cNvPr>
          <p:cNvSpPr txBox="1"/>
          <p:nvPr/>
        </p:nvSpPr>
        <p:spPr>
          <a:xfrm>
            <a:off x="2478580" y="1935681"/>
            <a:ext cx="7534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AVANCE DE ENTREGA DE BIENES FARC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5BA0CD72-C2CE-5D48-A100-C6A8E19CB0A0}"/>
              </a:ext>
            </a:extLst>
          </p:cNvPr>
          <p:cNvCxnSpPr>
            <a:cxnSpLocks/>
          </p:cNvCxnSpPr>
          <p:nvPr/>
        </p:nvCxnSpPr>
        <p:spPr>
          <a:xfrm flipV="1">
            <a:off x="542629" y="2373479"/>
            <a:ext cx="1935951" cy="1908100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65A2ED7-10B9-FF43-9A9A-D5C363131553}"/>
              </a:ext>
            </a:extLst>
          </p:cNvPr>
          <p:cNvSpPr txBox="1"/>
          <p:nvPr/>
        </p:nvSpPr>
        <p:spPr>
          <a:xfrm>
            <a:off x="3662626" y="4220730"/>
            <a:ext cx="85447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600" b="1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$ 4.150.108.819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AA537A8-9294-994F-BD8B-9CA39A7D8716}"/>
              </a:ext>
            </a:extLst>
          </p:cNvPr>
          <p:cNvSpPr/>
          <p:nvPr/>
        </p:nvSpPr>
        <p:spPr>
          <a:xfrm>
            <a:off x="11284883" y="100849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III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0C7080-0AB5-C641-B514-1421BBACA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2559" y="4201325"/>
            <a:ext cx="990067" cy="9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896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0" y="9724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66A2F5D-DB44-144D-85BA-911564B755D3}"/>
              </a:ext>
            </a:extLst>
          </p:cNvPr>
          <p:cNvSpPr/>
          <p:nvPr/>
        </p:nvSpPr>
        <p:spPr>
          <a:xfrm>
            <a:off x="1" y="14288"/>
            <a:ext cx="12192000" cy="6848276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880A285-BB7C-8E4C-A3C8-A563E15C0895}"/>
              </a:ext>
            </a:extLst>
          </p:cNvPr>
          <p:cNvSpPr txBox="1"/>
          <p:nvPr/>
        </p:nvSpPr>
        <p:spPr>
          <a:xfrm>
            <a:off x="1621383" y="2550171"/>
            <a:ext cx="933871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TRABAJAMOS EN LO QUE NOS UNE</a:t>
            </a:r>
            <a:r>
              <a:rPr lang="es-MX"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r>
              <a:rPr lang="es-MX" sz="6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 SOCIAL</a:t>
            </a:r>
            <a:endParaRPr lang="es-MX" sz="48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MX" sz="48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7F7F4BF5-693D-0143-B57D-72E160DEA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68894"/>
            <a:ext cx="2144439" cy="6570922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26A32F3-C7BC-3D4D-A414-DCB35F11EAF9}"/>
              </a:ext>
            </a:extLst>
          </p:cNvPr>
          <p:cNvSpPr txBox="1"/>
          <p:nvPr/>
        </p:nvSpPr>
        <p:spPr>
          <a:xfrm>
            <a:off x="9881938" y="192504"/>
            <a:ext cx="2326996" cy="584775"/>
          </a:xfrm>
          <a:prstGeom prst="rect">
            <a:avLst/>
          </a:prstGeom>
          <a:solidFill>
            <a:srgbClr val="CDCDCD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IV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21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23E60DA7-8855-7748-A09B-945E3183F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AF272402-1AAC-924D-8788-A0984E41D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88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Icon&#10;&#10;Description automatically generated">
            <a:extLst>
              <a:ext uri="{FF2B5EF4-FFF2-40B4-BE49-F238E27FC236}">
                <a16:creationId xmlns:a16="http://schemas.microsoft.com/office/drawing/2014/main" id="{C853B752-DB8E-AB4D-A10E-904DEF3ED9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893693" y="406392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6" name="Picture 4" descr="Icon&#10;&#10;Description automatically generated">
            <a:extLst>
              <a:ext uri="{FF2B5EF4-FFF2-40B4-BE49-F238E27FC236}">
                <a16:creationId xmlns:a16="http://schemas.microsoft.com/office/drawing/2014/main" id="{222567F6-4D9B-CA46-BBCB-1092EF5018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5111719" y="406392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34" name="Picture 4" descr="Icon&#10;&#10;Description automatically generated">
            <a:extLst>
              <a:ext uri="{FF2B5EF4-FFF2-40B4-BE49-F238E27FC236}">
                <a16:creationId xmlns:a16="http://schemas.microsoft.com/office/drawing/2014/main" id="{17C3EFED-B56D-BB4F-BED9-E332BB675A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9240116" y="4063924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8D7FF1A7-EE5B-7E41-9774-8A4A4A630E40}"/>
              </a:ext>
            </a:extLst>
          </p:cNvPr>
          <p:cNvSpPr txBox="1"/>
          <p:nvPr/>
        </p:nvSpPr>
        <p:spPr>
          <a:xfrm>
            <a:off x="1105054" y="4628170"/>
            <a:ext cx="154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0B1DAA3-3D7F-314C-A485-2079CAB09CBC}"/>
              </a:ext>
            </a:extLst>
          </p:cNvPr>
          <p:cNvSpPr txBox="1"/>
          <p:nvPr/>
        </p:nvSpPr>
        <p:spPr>
          <a:xfrm>
            <a:off x="5326446" y="4628170"/>
            <a:ext cx="154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52A96D1-1E21-1F4C-82E7-CB79C6365B2D}"/>
              </a:ext>
            </a:extLst>
          </p:cNvPr>
          <p:cNvSpPr txBox="1"/>
          <p:nvPr/>
        </p:nvSpPr>
        <p:spPr>
          <a:xfrm>
            <a:off x="9451478" y="4622863"/>
            <a:ext cx="154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48A58F4-6EDA-114B-98FC-DCF142DCF97F}"/>
              </a:ext>
            </a:extLst>
          </p:cNvPr>
          <p:cNvSpPr txBox="1"/>
          <p:nvPr/>
        </p:nvSpPr>
        <p:spPr>
          <a:xfrm>
            <a:off x="5537100" y="1537278"/>
            <a:ext cx="4464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PREDIOS </a:t>
            </a:r>
          </a:p>
          <a:p>
            <a:pPr algn="l"/>
            <a:r>
              <a:rPr lang="es-ES" sz="40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VIS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1E600FD-D3CB-E448-9DD4-119584689CA1}"/>
              </a:ext>
            </a:extLst>
          </p:cNvPr>
          <p:cNvSpPr txBox="1"/>
          <p:nvPr/>
        </p:nvSpPr>
        <p:spPr>
          <a:xfrm>
            <a:off x="404522" y="3583618"/>
            <a:ext cx="2946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ASIGNADOS</a:t>
            </a:r>
          </a:p>
          <a:p>
            <a:endParaRPr lang="es-E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85B6BB1-A560-5F4B-8063-17810D9F52B6}"/>
              </a:ext>
            </a:extLst>
          </p:cNvPr>
          <p:cNvSpPr txBox="1"/>
          <p:nvPr/>
        </p:nvSpPr>
        <p:spPr>
          <a:xfrm>
            <a:off x="4430295" y="3583108"/>
            <a:ext cx="3311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PROYECTADOS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C60B5D8-DF1F-8B41-A75B-7797957E2CA2}"/>
              </a:ext>
            </a:extLst>
          </p:cNvPr>
          <p:cNvSpPr txBox="1"/>
          <p:nvPr/>
        </p:nvSpPr>
        <p:spPr>
          <a:xfrm>
            <a:off x="8532264" y="3356038"/>
            <a:ext cx="3311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MANIFESTACIÓN DE INTERÉS</a:t>
            </a:r>
          </a:p>
        </p:txBody>
      </p:sp>
      <p:pic>
        <p:nvPicPr>
          <p:cNvPr id="36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BEE38B8-3FC4-E343-9050-1A093EAF8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5365FBC4-0836-3E4D-94D4-BF0AA4EA682F}"/>
              </a:ext>
            </a:extLst>
          </p:cNvPr>
          <p:cNvSpPr/>
          <p:nvPr/>
        </p:nvSpPr>
        <p:spPr>
          <a:xfrm>
            <a:off x="11313459" y="86561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538BDC-D9AE-DE4F-84D6-706BEFD42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5309" y="1544904"/>
            <a:ext cx="1161791" cy="116179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E3E1D77-64AD-194D-99DE-F71CCA263103}"/>
              </a:ext>
            </a:extLst>
          </p:cNvPr>
          <p:cNvSpPr txBox="1"/>
          <p:nvPr/>
        </p:nvSpPr>
        <p:spPr>
          <a:xfrm>
            <a:off x="946087" y="5371957"/>
            <a:ext cx="186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>
                <a:solidFill>
                  <a:schemeClr val="bg1"/>
                </a:solidFill>
              </a:rPr>
              <a:t>Inmuebles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158C01F-71F1-3F42-8F21-BC9A41FC607C}"/>
              </a:ext>
            </a:extLst>
          </p:cNvPr>
          <p:cNvSpPr txBox="1"/>
          <p:nvPr/>
        </p:nvSpPr>
        <p:spPr>
          <a:xfrm>
            <a:off x="5150224" y="5371957"/>
            <a:ext cx="186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>
                <a:solidFill>
                  <a:schemeClr val="bg1"/>
                </a:solidFill>
              </a:rPr>
              <a:t>Municipios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C5CA5-CFD6-2A4A-B5AA-4AB9646F4F21}"/>
              </a:ext>
            </a:extLst>
          </p:cNvPr>
          <p:cNvSpPr txBox="1"/>
          <p:nvPr/>
        </p:nvSpPr>
        <p:spPr>
          <a:xfrm>
            <a:off x="9297263" y="5269194"/>
            <a:ext cx="186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>
                <a:solidFill>
                  <a:schemeClr val="bg1"/>
                </a:solidFill>
              </a:rPr>
              <a:t>Municipios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EBB412C-871D-6A44-8266-D2746327E1A9}"/>
              </a:ext>
            </a:extLst>
          </p:cNvPr>
          <p:cNvSpPr/>
          <p:nvPr/>
        </p:nvSpPr>
        <p:spPr>
          <a:xfrm>
            <a:off x="0" y="6557963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</p:spTree>
    <p:extLst>
      <p:ext uri="{BB962C8B-B14F-4D97-AF65-F5344CB8AC3E}">
        <p14:creationId xmlns:p14="http://schemas.microsoft.com/office/powerpoint/2010/main" val="11004388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5DB5442C-A2D5-8C4F-982C-3F27B713B431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61745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7" name="Imagen 16" descr="Imagen que contiene cd&#10;&#10;Descripción generada automáticamente">
            <a:extLst>
              <a:ext uri="{FF2B5EF4-FFF2-40B4-BE49-F238E27FC236}">
                <a16:creationId xmlns:a16="http://schemas.microsoft.com/office/drawing/2014/main" id="{03D7E89B-DB19-E244-98F7-CF12426D7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52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Icon&#10;&#10;Description automatically generated">
            <a:extLst>
              <a:ext uri="{FF2B5EF4-FFF2-40B4-BE49-F238E27FC236}">
                <a16:creationId xmlns:a16="http://schemas.microsoft.com/office/drawing/2014/main" id="{7BC05704-8AFF-D142-9F92-340EC51A44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46886" t="22483" r="32412" b="19453"/>
          <a:stretch/>
        </p:blipFill>
        <p:spPr>
          <a:xfrm>
            <a:off x="0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B8B761D7-0EB5-C449-92D9-EF90AE23C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29" y="53995"/>
            <a:ext cx="2036171" cy="1145346"/>
          </a:xfrm>
          <a:prstGeom prst="rect">
            <a:avLst/>
          </a:prstGeom>
        </p:spPr>
      </p:pic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EEA855BC-D302-6B48-906B-4FF88FF4C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938" y="5183187"/>
            <a:ext cx="2002656" cy="610496"/>
          </a:xfrm>
          <a:prstGeom prst="rect">
            <a:avLst/>
          </a:prstGeom>
        </p:spPr>
      </p:pic>
      <p:pic>
        <p:nvPicPr>
          <p:cNvPr id="15" name="Imagen 1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23D18042-DD80-F040-A2EC-0B5FD6B1B3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525" y="5247347"/>
            <a:ext cx="3243263" cy="527466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C49717A7-2485-6D42-BF60-FD95E838B01B}"/>
              </a:ext>
            </a:extLst>
          </p:cNvPr>
          <p:cNvSpPr txBox="1"/>
          <p:nvPr/>
        </p:nvSpPr>
        <p:spPr>
          <a:xfrm>
            <a:off x="2526205" y="2181298"/>
            <a:ext cx="93564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5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 </a:t>
            </a:r>
          </a:p>
          <a:p>
            <a:pPr algn="l"/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RURALES CON VOCACIÓN SOCIAL</a:t>
            </a: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FB40F01C-EC1B-2B47-97DF-1DCCF3FDB70A}"/>
              </a:ext>
            </a:extLst>
          </p:cNvPr>
          <p:cNvCxnSpPr>
            <a:cxnSpLocks/>
          </p:cNvCxnSpPr>
          <p:nvPr/>
        </p:nvCxnSpPr>
        <p:spPr>
          <a:xfrm flipV="1">
            <a:off x="542629" y="2743200"/>
            <a:ext cx="1983576" cy="15383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C98F4F0-037F-8F4A-B5CE-2D6164D01643}"/>
              </a:ext>
            </a:extLst>
          </p:cNvPr>
          <p:cNvSpPr/>
          <p:nvPr/>
        </p:nvSpPr>
        <p:spPr>
          <a:xfrm>
            <a:off x="11313737" y="100849"/>
            <a:ext cx="878263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IV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</p:spTree>
    <p:extLst>
      <p:ext uri="{BB962C8B-B14F-4D97-AF65-F5344CB8AC3E}">
        <p14:creationId xmlns:p14="http://schemas.microsoft.com/office/powerpoint/2010/main" val="2021210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70824-F5C1-214A-82D2-60EB251562D0}"/>
              </a:ext>
            </a:extLst>
          </p:cNvPr>
          <p:cNvSpPr/>
          <p:nvPr/>
        </p:nvSpPr>
        <p:spPr>
          <a:xfrm>
            <a:off x="12704" y="9724"/>
            <a:ext cx="12179296" cy="6848276"/>
          </a:xfrm>
          <a:prstGeom prst="rect">
            <a:avLst/>
          </a:prstGeom>
          <a:solidFill>
            <a:srgbClr val="313251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D096205-644C-9746-954C-7C0F053FE30F}"/>
              </a:ext>
            </a:extLst>
          </p:cNvPr>
          <p:cNvSpPr txBox="1"/>
          <p:nvPr/>
        </p:nvSpPr>
        <p:spPr>
          <a:xfrm>
            <a:off x="1098645" y="3673732"/>
            <a:ext cx="3187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CASAS MUJERES EMPODERADAS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AD39C81-03F3-5440-9316-00D790732DDD}"/>
              </a:ext>
            </a:extLst>
          </p:cNvPr>
          <p:cNvSpPr txBox="1"/>
          <p:nvPr/>
        </p:nvSpPr>
        <p:spPr>
          <a:xfrm>
            <a:off x="7641414" y="3881435"/>
            <a:ext cx="304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CASAS REFUGIO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C6D1E09-C1F1-B74C-B07B-A470B13A1E58}"/>
              </a:ext>
            </a:extLst>
          </p:cNvPr>
          <p:cNvSpPr txBox="1"/>
          <p:nvPr/>
        </p:nvSpPr>
        <p:spPr>
          <a:xfrm>
            <a:off x="4659421" y="1428290"/>
            <a:ext cx="6164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INVERSIÓN SOCIAL</a:t>
            </a:r>
          </a:p>
          <a:p>
            <a:pPr algn="l"/>
            <a:r>
              <a:rPr lang="es-ES" sz="36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APOYO PARA LAS MUJERES</a:t>
            </a:r>
          </a:p>
        </p:txBody>
      </p:sp>
      <p:pic>
        <p:nvPicPr>
          <p:cNvPr id="21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A4A95A19-5A66-F84F-B059-FD7B1172A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22CFBBAB-9EDD-3E43-86F7-D8BBC42D92A0}"/>
              </a:ext>
            </a:extLst>
          </p:cNvPr>
          <p:cNvSpPr/>
          <p:nvPr/>
        </p:nvSpPr>
        <p:spPr>
          <a:xfrm>
            <a:off x="11313459" y="86561"/>
            <a:ext cx="906018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94420F2C-5C39-984C-8ECF-0F70080F56E6}"/>
              </a:ext>
            </a:extLst>
          </p:cNvPr>
          <p:cNvSpPr/>
          <p:nvPr/>
        </p:nvSpPr>
        <p:spPr>
          <a:xfrm>
            <a:off x="0" y="6557963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pic>
        <p:nvPicPr>
          <p:cNvPr id="24" name="Picture 4" descr="Icon&#10;&#10;Description automatically generated">
            <a:extLst>
              <a:ext uri="{FF2B5EF4-FFF2-40B4-BE49-F238E27FC236}">
                <a16:creationId xmlns:a16="http://schemas.microsoft.com/office/drawing/2014/main" id="{AB1E19A8-F1BB-E74B-A719-7530944A3F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35089" t="24317" r="32098" b="17619"/>
          <a:stretch/>
        </p:blipFill>
        <p:spPr>
          <a:xfrm>
            <a:off x="1700558" y="442114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5" name="Picture 4" descr="Icon&#10;&#10;Description automatically generated">
            <a:extLst>
              <a:ext uri="{FF2B5EF4-FFF2-40B4-BE49-F238E27FC236}">
                <a16:creationId xmlns:a16="http://schemas.microsoft.com/office/drawing/2014/main" id="{84C7729F-6560-CD41-BB4B-EF2A785CBC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35089" t="24317" r="32098" b="17619"/>
          <a:stretch/>
        </p:blipFill>
        <p:spPr>
          <a:xfrm>
            <a:off x="8016015" y="442114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74A17F9F-FFC9-5940-BC5D-C5A540A139AE}"/>
              </a:ext>
            </a:extLst>
          </p:cNvPr>
          <p:cNvSpPr txBox="1"/>
          <p:nvPr/>
        </p:nvSpPr>
        <p:spPr>
          <a:xfrm>
            <a:off x="1911920" y="4944195"/>
            <a:ext cx="154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71B38B9-4D65-414B-AB65-15E652451D74}"/>
              </a:ext>
            </a:extLst>
          </p:cNvPr>
          <p:cNvSpPr txBox="1"/>
          <p:nvPr/>
        </p:nvSpPr>
        <p:spPr>
          <a:xfrm>
            <a:off x="8227377" y="4911398"/>
            <a:ext cx="154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0AE38B-451B-F847-B3C5-607FE8652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3186" y="1359778"/>
            <a:ext cx="1727588" cy="172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79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>
                <a:solidFill>
                  <a:srgbClr val="A9A8A9"/>
                </a:solidFill>
                <a:latin typeface="Lato Regular"/>
                <a:cs typeface="Lato Regular"/>
              </a:rPr>
              <a:t>Presidencia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359291" y="2536250"/>
            <a:ext cx="91439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>
                <a:solidFill>
                  <a:srgbClr val="002060"/>
                </a:solidFill>
              </a:rPr>
              <a:t>5. </a:t>
            </a:r>
            <a:r>
              <a:rPr lang="es-CO" sz="4800" b="1">
                <a:solidFill>
                  <a:srgbClr val="002060"/>
                </a:solidFill>
              </a:rPr>
              <a:t>Informe de Productividad        </a:t>
            </a:r>
          </a:p>
          <a:p>
            <a:pPr algn="ctr"/>
            <a:r>
              <a:rPr lang="es-CO" sz="4800" b="1">
                <a:solidFill>
                  <a:srgbClr val="002060"/>
                </a:solidFill>
              </a:rPr>
              <a:t>100 días de gesti</a:t>
            </a:r>
            <a:r>
              <a:rPr lang="es-ES" sz="4800" b="1">
                <a:solidFill>
                  <a:srgbClr val="002060"/>
                </a:solidFill>
              </a:rPr>
              <a:t>ón</a:t>
            </a:r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CO" sz="4800" b="1">
              <a:solidFill>
                <a:srgbClr val="002060"/>
              </a:solidFill>
            </a:endParaRPr>
          </a:p>
          <a:p>
            <a:pPr algn="ctr"/>
            <a:endParaRPr lang="es-ES" sz="4400" b="1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3334DA-CEFE-F84A-8C89-004D9491423F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323252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5" name="Imagen 5">
            <a:extLst>
              <a:ext uri="{FF2B5EF4-FFF2-40B4-BE49-F238E27FC236}">
                <a16:creationId xmlns:a16="http://schemas.microsoft.com/office/drawing/2014/main" id="{873EC93B-28DA-664A-B033-5964A1DD4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0424" y="-10608683"/>
            <a:ext cx="3745825" cy="713105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4332053D-817E-AA4E-811B-D54D846EFEB5}"/>
              </a:ext>
            </a:extLst>
          </p:cNvPr>
          <p:cNvSpPr/>
          <p:nvPr/>
        </p:nvSpPr>
        <p:spPr>
          <a:xfrm>
            <a:off x="1" y="1"/>
            <a:ext cx="12179296" cy="6848276"/>
          </a:xfrm>
          <a:prstGeom prst="rect">
            <a:avLst/>
          </a:prstGeom>
          <a:solidFill>
            <a:srgbClr val="161745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pic>
        <p:nvPicPr>
          <p:cNvPr id="17" name="Imagen 16" descr="Imagen que contiene cd&#10;&#10;Descripción generada automáticamente">
            <a:extLst>
              <a:ext uri="{FF2B5EF4-FFF2-40B4-BE49-F238E27FC236}">
                <a16:creationId xmlns:a16="http://schemas.microsoft.com/office/drawing/2014/main" id="{B9AEEF4D-2F33-4C44-A557-B2D5D354D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595" y="0"/>
            <a:ext cx="8844811" cy="683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77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DBE98C4-0C1A-CF4E-B74F-9C0EACB93B70}"/>
              </a:ext>
            </a:extLst>
          </p:cNvPr>
          <p:cNvSpPr txBox="1"/>
          <p:nvPr/>
        </p:nvSpPr>
        <p:spPr>
          <a:xfrm>
            <a:off x="2526205" y="2285036"/>
            <a:ext cx="9356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5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 DE </a:t>
            </a:r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INMUEBLES PARA CÁRCELES</a:t>
            </a:r>
          </a:p>
          <a:p>
            <a:pPr algn="l"/>
            <a:endParaRPr lang="es-ES" sz="5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E1950B50-68A8-1F42-A10C-A2A1FB6F5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D9B68ED2-80CD-474C-AAA0-A0BA79174C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703677E-4514-5E4E-8C32-B85B02DC2C1C}"/>
              </a:ext>
            </a:extLst>
          </p:cNvPr>
          <p:cNvCxnSpPr>
            <a:cxnSpLocks/>
          </p:cNvCxnSpPr>
          <p:nvPr/>
        </p:nvCxnSpPr>
        <p:spPr>
          <a:xfrm flipV="1">
            <a:off x="529925" y="2743200"/>
            <a:ext cx="1983576" cy="15383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6F4A635-8EA4-BE46-A62D-4594C475DB50}"/>
              </a:ext>
            </a:extLst>
          </p:cNvPr>
          <p:cNvSpPr/>
          <p:nvPr/>
        </p:nvSpPr>
        <p:spPr>
          <a:xfrm>
            <a:off x="11279392" y="100849"/>
            <a:ext cx="891591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IV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</p:spTree>
    <p:extLst>
      <p:ext uri="{BB962C8B-B14F-4D97-AF65-F5344CB8AC3E}">
        <p14:creationId xmlns:p14="http://schemas.microsoft.com/office/powerpoint/2010/main" val="1565806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0" y="9724"/>
            <a:ext cx="12179296" cy="6848276"/>
          </a:xfrm>
          <a:prstGeom prst="rect">
            <a:avLst/>
          </a:prstGeom>
          <a:solidFill>
            <a:srgbClr val="353758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3D237B1-6269-614D-B58A-2BF686EEAB51}"/>
              </a:ext>
            </a:extLst>
          </p:cNvPr>
          <p:cNvSpPr txBox="1"/>
          <p:nvPr/>
        </p:nvSpPr>
        <p:spPr>
          <a:xfrm>
            <a:off x="1572171" y="2551837"/>
            <a:ext cx="10607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REACTIVACIÓN ECONÓMICA </a:t>
            </a:r>
          </a:p>
          <a:p>
            <a:r>
              <a:rPr lang="es-MX" sz="6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EQUIDAD SOCIAL </a:t>
            </a:r>
            <a:endParaRPr lang="es-MX" sz="48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98A2DEAD-B43C-9F4B-9903-B112B5AA2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68894"/>
            <a:ext cx="2144439" cy="6570922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479019D-654E-F64D-BCDE-C0581055D3C2}"/>
              </a:ext>
            </a:extLst>
          </p:cNvPr>
          <p:cNvSpPr txBox="1"/>
          <p:nvPr/>
        </p:nvSpPr>
        <p:spPr>
          <a:xfrm>
            <a:off x="9881938" y="192504"/>
            <a:ext cx="2326996" cy="584775"/>
          </a:xfrm>
          <a:prstGeom prst="rect">
            <a:avLst/>
          </a:prstGeom>
          <a:solidFill>
            <a:srgbClr val="CDCDCD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V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24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45028AA-DB05-A549-9E2C-A2AC1FCDE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B7F51F15-63F6-0945-BA2F-D4B783EEAA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40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0DEE833-5373-4A42-B325-AA2261DED9B8}"/>
              </a:ext>
            </a:extLst>
          </p:cNvPr>
          <p:cNvSpPr txBox="1"/>
          <p:nvPr/>
        </p:nvSpPr>
        <p:spPr>
          <a:xfrm>
            <a:off x="2762193" y="480563"/>
            <a:ext cx="93564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5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COOPERACIÓN </a:t>
            </a:r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INTERNACIONAL</a:t>
            </a:r>
            <a:endParaRPr lang="es-ES" sz="5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5C550779-8F5E-584C-A466-BB60FF55BB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3491254B-B07D-454C-983A-52FE8403CB17}"/>
              </a:ext>
            </a:extLst>
          </p:cNvPr>
          <p:cNvCxnSpPr>
            <a:cxnSpLocks/>
          </p:cNvCxnSpPr>
          <p:nvPr/>
        </p:nvCxnSpPr>
        <p:spPr>
          <a:xfrm flipV="1">
            <a:off x="529925" y="1079500"/>
            <a:ext cx="2232268" cy="3202081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698C7F6-2CE7-7E42-B0F3-343B5AEFDCC7}"/>
              </a:ext>
            </a:extLst>
          </p:cNvPr>
          <p:cNvSpPr/>
          <p:nvPr/>
        </p:nvSpPr>
        <p:spPr>
          <a:xfrm>
            <a:off x="11310651" y="100849"/>
            <a:ext cx="881349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385B87-CEE0-49BC-846A-9818DC634B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0" t="19779" b="4632"/>
          <a:stretch/>
        </p:blipFill>
        <p:spPr>
          <a:xfrm>
            <a:off x="2960378" y="2337604"/>
            <a:ext cx="8629801" cy="391003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53C0405B-7557-714D-B703-C539468EA10B}"/>
              </a:ext>
            </a:extLst>
          </p:cNvPr>
          <p:cNvSpPr/>
          <p:nvPr/>
        </p:nvSpPr>
        <p:spPr>
          <a:xfrm>
            <a:off x="0" y="6557963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F71CA05-CFFC-1142-BB8E-35111BEAEA9A}"/>
              </a:ext>
            </a:extLst>
          </p:cNvPr>
          <p:cNvSpPr/>
          <p:nvPr/>
        </p:nvSpPr>
        <p:spPr>
          <a:xfrm>
            <a:off x="7344971" y="2285036"/>
            <a:ext cx="146260" cy="3962600"/>
          </a:xfrm>
          <a:prstGeom prst="rect">
            <a:avLst/>
          </a:prstGeom>
          <a:solidFill>
            <a:srgbClr val="3132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54DAFA-BDEE-2C4C-93F8-6EA72E054A43}"/>
              </a:ext>
            </a:extLst>
          </p:cNvPr>
          <p:cNvSpPr/>
          <p:nvPr/>
        </p:nvSpPr>
        <p:spPr>
          <a:xfrm>
            <a:off x="3280167" y="3581399"/>
            <a:ext cx="3920733" cy="670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322E70-B7DA-454B-8ED5-FA9CE31AD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6834" y="3606242"/>
            <a:ext cx="1787465" cy="5960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3D0F8D-AA17-E449-9ADE-F3256FDC8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8521" y="3603401"/>
            <a:ext cx="1787465" cy="59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64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CDF716A-7D19-3643-B9F8-807B71478F39}"/>
              </a:ext>
            </a:extLst>
          </p:cNvPr>
          <p:cNvSpPr txBox="1"/>
          <p:nvPr/>
        </p:nvSpPr>
        <p:spPr>
          <a:xfrm>
            <a:off x="125754" y="6488668"/>
            <a:ext cx="69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>
                <a:solidFill>
                  <a:schemeClr val="bg1">
                    <a:lumMod val="65000"/>
                  </a:schemeClr>
                </a:solidFill>
              </a:rPr>
              <a:t>invitacion a exponer a Mauricio Solorzano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AF4B3D-7BF3-CF44-9293-2FB2EE16D246}"/>
              </a:ext>
            </a:extLst>
          </p:cNvPr>
          <p:cNvSpPr txBox="1"/>
          <p:nvPr/>
        </p:nvSpPr>
        <p:spPr>
          <a:xfrm>
            <a:off x="2526205" y="2285036"/>
            <a:ext cx="93564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NUEVAS DISPOSICIONES LEGALES </a:t>
            </a:r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LA PRODUCTIVIDAD</a:t>
            </a:r>
          </a:p>
          <a:p>
            <a:pPr algn="l"/>
            <a:endParaRPr lang="es-ES" sz="5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23909D34-6548-AE40-818A-D25D952E9B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B1AB4E88-8DC6-E841-B01A-F68F8C1C4CFE}"/>
              </a:ext>
            </a:extLst>
          </p:cNvPr>
          <p:cNvCxnSpPr>
            <a:cxnSpLocks/>
          </p:cNvCxnSpPr>
          <p:nvPr/>
        </p:nvCxnSpPr>
        <p:spPr>
          <a:xfrm flipV="1">
            <a:off x="529925" y="2743200"/>
            <a:ext cx="1983576" cy="15383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6F7CE62-F58E-BA4F-AF3A-06820B1347F4}"/>
              </a:ext>
            </a:extLst>
          </p:cNvPr>
          <p:cNvSpPr/>
          <p:nvPr/>
        </p:nvSpPr>
        <p:spPr>
          <a:xfrm>
            <a:off x="11310651" y="100849"/>
            <a:ext cx="881349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</p:spTree>
    <p:extLst>
      <p:ext uri="{BB962C8B-B14F-4D97-AF65-F5344CB8AC3E}">
        <p14:creationId xmlns:p14="http://schemas.microsoft.com/office/powerpoint/2010/main" val="3083950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3A33573-057B-0243-A6A1-7A58F3AF5A3A}"/>
              </a:ext>
            </a:extLst>
          </p:cNvPr>
          <p:cNvSpPr txBox="1"/>
          <p:nvPr/>
        </p:nvSpPr>
        <p:spPr>
          <a:xfrm>
            <a:off x="2526205" y="2285036"/>
            <a:ext cx="9356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5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 PREDIOS </a:t>
            </a:r>
            <a:r>
              <a:rPr lang="es-ES" sz="54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REFORESTACIÓN</a:t>
            </a:r>
          </a:p>
          <a:p>
            <a:pPr algn="l"/>
            <a:endParaRPr lang="es-ES" sz="5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es-ES" sz="5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822E2F35-1B88-994B-9F34-18EA963AB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552" y="5622653"/>
            <a:ext cx="2207744" cy="1241856"/>
          </a:xfrm>
          <a:prstGeom prst="rect">
            <a:avLst/>
          </a:prstGeom>
        </p:spPr>
      </p:pic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8C9B3D0F-939F-C44E-889B-8F53CCBC76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F639934-C783-7248-9575-17AF2757CDFF}"/>
              </a:ext>
            </a:extLst>
          </p:cNvPr>
          <p:cNvCxnSpPr>
            <a:cxnSpLocks/>
          </p:cNvCxnSpPr>
          <p:nvPr/>
        </p:nvCxnSpPr>
        <p:spPr>
          <a:xfrm flipV="1">
            <a:off x="529925" y="2743200"/>
            <a:ext cx="1983576" cy="15383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592AF1A-C59A-7C45-A131-917CE2746455}"/>
              </a:ext>
            </a:extLst>
          </p:cNvPr>
          <p:cNvSpPr/>
          <p:nvPr/>
        </p:nvSpPr>
        <p:spPr>
          <a:xfrm>
            <a:off x="11310651" y="100849"/>
            <a:ext cx="881349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</p:spTree>
    <p:extLst>
      <p:ext uri="{BB962C8B-B14F-4D97-AF65-F5344CB8AC3E}">
        <p14:creationId xmlns:p14="http://schemas.microsoft.com/office/powerpoint/2010/main" val="14575821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505727A-9E12-AD43-A8D0-AFBCBE65CB1D}"/>
              </a:ext>
            </a:extLst>
          </p:cNvPr>
          <p:cNvSpPr/>
          <p:nvPr/>
        </p:nvSpPr>
        <p:spPr>
          <a:xfrm>
            <a:off x="2483528" y="3709486"/>
            <a:ext cx="2119028" cy="2410035"/>
          </a:xfrm>
          <a:prstGeom prst="rect">
            <a:avLst/>
          </a:prstGeom>
          <a:solidFill>
            <a:srgbClr val="5E6191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Políticas que incentiven la Legalización</a:t>
            </a: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EE5AA47-5485-364C-A624-60D5BFE36B80}"/>
              </a:ext>
            </a:extLst>
          </p:cNvPr>
          <p:cNvSpPr txBox="1"/>
          <p:nvPr/>
        </p:nvSpPr>
        <p:spPr>
          <a:xfrm>
            <a:off x="2660102" y="870732"/>
            <a:ext cx="93564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4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ESTRATEGIA </a:t>
            </a:r>
          </a:p>
          <a:p>
            <a:pPr algn="l"/>
            <a:r>
              <a:rPr lang="es-ES" sz="40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DESALOJOS SAE 2020</a:t>
            </a:r>
            <a:endParaRPr lang="es-ES" sz="4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Picture 4" descr="Icon&#10;&#10;Description automatically generated">
            <a:extLst>
              <a:ext uri="{FF2B5EF4-FFF2-40B4-BE49-F238E27FC236}">
                <a16:creationId xmlns:a16="http://schemas.microsoft.com/office/drawing/2014/main" id="{793CB477-8ABC-F843-8EE4-FB4ABDDF2E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46886" t="22483" r="32412" b="19453"/>
          <a:stretch/>
        </p:blipFill>
        <p:spPr>
          <a:xfrm>
            <a:off x="-12704" y="2285036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9B48C5C3-EAE8-8840-BE5E-797B319A92DC}"/>
              </a:ext>
            </a:extLst>
          </p:cNvPr>
          <p:cNvCxnSpPr>
            <a:cxnSpLocks/>
          </p:cNvCxnSpPr>
          <p:nvPr/>
        </p:nvCxnSpPr>
        <p:spPr>
          <a:xfrm flipV="1">
            <a:off x="498742" y="1243105"/>
            <a:ext cx="2161360" cy="3078620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CA860B6-36B9-0049-B1A0-EC500A4C818B}"/>
              </a:ext>
            </a:extLst>
          </p:cNvPr>
          <p:cNvSpPr/>
          <p:nvPr/>
        </p:nvSpPr>
        <p:spPr>
          <a:xfrm>
            <a:off x="11310651" y="100849"/>
            <a:ext cx="881349" cy="276999"/>
          </a:xfrm>
          <a:prstGeom prst="rect">
            <a:avLst/>
          </a:prstGeom>
          <a:solidFill>
            <a:srgbClr val="7779A9"/>
          </a:solidFill>
        </p:spPr>
        <p:txBody>
          <a:bodyPr wrap="squar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23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0C26BAC1-EE76-BB42-AC2E-32682BE77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57304"/>
            <a:ext cx="1532702" cy="862145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397B694E-BF5C-5345-9561-ADCF41A36DFF}"/>
              </a:ext>
            </a:extLst>
          </p:cNvPr>
          <p:cNvSpPr/>
          <p:nvPr/>
        </p:nvSpPr>
        <p:spPr>
          <a:xfrm>
            <a:off x="0" y="6557963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pic>
        <p:nvPicPr>
          <p:cNvPr id="21" name="Picture 4" descr="Icon&#10;&#10;Description automatically generated">
            <a:extLst>
              <a:ext uri="{FF2B5EF4-FFF2-40B4-BE49-F238E27FC236}">
                <a16:creationId xmlns:a16="http://schemas.microsoft.com/office/drawing/2014/main" id="{106F12A3-C457-3B4E-93C0-9BB704E3CD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5089" t="24317" r="32098" b="17619"/>
          <a:stretch/>
        </p:blipFill>
        <p:spPr>
          <a:xfrm>
            <a:off x="2559744" y="264786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41A251B0-F5BA-1444-ABA4-734C327D3B3E}"/>
              </a:ext>
            </a:extLst>
          </p:cNvPr>
          <p:cNvSpPr/>
          <p:nvPr/>
        </p:nvSpPr>
        <p:spPr>
          <a:xfrm>
            <a:off x="4896528" y="3722186"/>
            <a:ext cx="2119028" cy="2410035"/>
          </a:xfrm>
          <a:prstGeom prst="rect">
            <a:avLst/>
          </a:prstGeom>
          <a:solidFill>
            <a:srgbClr val="5E6191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Mandato de Saneamiento sin Representación con opción de Arrendamiento</a:t>
            </a:r>
          </a:p>
        </p:txBody>
      </p:sp>
      <p:pic>
        <p:nvPicPr>
          <p:cNvPr id="36" name="Picture 4" descr="Icon&#10;&#10;Description automatically generated">
            <a:extLst>
              <a:ext uri="{FF2B5EF4-FFF2-40B4-BE49-F238E27FC236}">
                <a16:creationId xmlns:a16="http://schemas.microsoft.com/office/drawing/2014/main" id="{E8BD5618-C5F9-7C4A-B89E-49721CF4B9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5089" t="24317" r="32098" b="17619"/>
          <a:stretch/>
        </p:blipFill>
        <p:spPr>
          <a:xfrm>
            <a:off x="4972744" y="266056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9AA8611A-6DEC-2B42-97B7-C2EF93FCCAC7}"/>
              </a:ext>
            </a:extLst>
          </p:cNvPr>
          <p:cNvSpPr/>
          <p:nvPr/>
        </p:nvSpPr>
        <p:spPr>
          <a:xfrm>
            <a:off x="7360328" y="3722186"/>
            <a:ext cx="2119028" cy="2410035"/>
          </a:xfrm>
          <a:prstGeom prst="rect">
            <a:avLst/>
          </a:prstGeom>
          <a:solidFill>
            <a:srgbClr val="5E6191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Registro de Ocupantes Irregulares, relaciones con gremios</a:t>
            </a:r>
          </a:p>
        </p:txBody>
      </p:sp>
      <p:pic>
        <p:nvPicPr>
          <p:cNvPr id="38" name="Picture 4" descr="Icon&#10;&#10;Description automatically generated">
            <a:extLst>
              <a:ext uri="{FF2B5EF4-FFF2-40B4-BE49-F238E27FC236}">
                <a16:creationId xmlns:a16="http://schemas.microsoft.com/office/drawing/2014/main" id="{9E2363A4-AD6E-B64B-8081-7E36C85662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5089" t="24317" r="32098" b="17619"/>
          <a:stretch/>
        </p:blipFill>
        <p:spPr>
          <a:xfrm>
            <a:off x="7436544" y="266056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39" name="Rectángulo 38">
            <a:extLst>
              <a:ext uri="{FF2B5EF4-FFF2-40B4-BE49-F238E27FC236}">
                <a16:creationId xmlns:a16="http://schemas.microsoft.com/office/drawing/2014/main" id="{A23C88C4-5582-0141-912D-A31002183402}"/>
              </a:ext>
            </a:extLst>
          </p:cNvPr>
          <p:cNvSpPr/>
          <p:nvPr/>
        </p:nvSpPr>
        <p:spPr>
          <a:xfrm>
            <a:off x="9836828" y="3709486"/>
            <a:ext cx="2119028" cy="2410035"/>
          </a:xfrm>
          <a:prstGeom prst="rect">
            <a:avLst/>
          </a:prstGeom>
          <a:solidFill>
            <a:srgbClr val="5E6191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CO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O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Ejecución de Facultades de policía administrativa</a:t>
            </a:r>
          </a:p>
        </p:txBody>
      </p:sp>
      <p:pic>
        <p:nvPicPr>
          <p:cNvPr id="40" name="Picture 4" descr="Icon&#10;&#10;Description automatically generated">
            <a:extLst>
              <a:ext uri="{FF2B5EF4-FFF2-40B4-BE49-F238E27FC236}">
                <a16:creationId xmlns:a16="http://schemas.microsoft.com/office/drawing/2014/main" id="{696A55F3-E6C3-224E-90CD-AB0AE53A4F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5089" t="24317" r="32098" b="17619"/>
          <a:stretch/>
        </p:blipFill>
        <p:spPr>
          <a:xfrm>
            <a:off x="9913044" y="2647865"/>
            <a:ext cx="1968562" cy="1959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42" name="Elipse 41">
            <a:extLst>
              <a:ext uri="{FF2B5EF4-FFF2-40B4-BE49-F238E27FC236}">
                <a16:creationId xmlns:a16="http://schemas.microsoft.com/office/drawing/2014/main" id="{FE85638E-FA42-884A-9F7B-39EF1A6C4433}"/>
              </a:ext>
            </a:extLst>
          </p:cNvPr>
          <p:cNvSpPr/>
          <p:nvPr/>
        </p:nvSpPr>
        <p:spPr>
          <a:xfrm>
            <a:off x="2862187" y="2927897"/>
            <a:ext cx="1354213" cy="1357748"/>
          </a:xfrm>
          <a:prstGeom prst="ellipse">
            <a:avLst/>
          </a:prstGeom>
          <a:solidFill>
            <a:srgbClr val="474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9D1CCC4B-AF31-5C4C-9CB1-F37E1582814F}"/>
              </a:ext>
            </a:extLst>
          </p:cNvPr>
          <p:cNvSpPr/>
          <p:nvPr/>
        </p:nvSpPr>
        <p:spPr>
          <a:xfrm>
            <a:off x="5281288" y="2940597"/>
            <a:ext cx="1354213" cy="1357748"/>
          </a:xfrm>
          <a:prstGeom prst="ellipse">
            <a:avLst/>
          </a:prstGeom>
          <a:solidFill>
            <a:srgbClr val="474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BA196FF-5727-D042-AA6E-7060F0F7709D}"/>
              </a:ext>
            </a:extLst>
          </p:cNvPr>
          <p:cNvSpPr/>
          <p:nvPr/>
        </p:nvSpPr>
        <p:spPr>
          <a:xfrm>
            <a:off x="7750069" y="2940597"/>
            <a:ext cx="1354213" cy="1357748"/>
          </a:xfrm>
          <a:prstGeom prst="ellipse">
            <a:avLst/>
          </a:prstGeom>
          <a:solidFill>
            <a:srgbClr val="474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B019D8E9-571E-544D-A1B9-F21FBFBB512A}"/>
              </a:ext>
            </a:extLst>
          </p:cNvPr>
          <p:cNvSpPr/>
          <p:nvPr/>
        </p:nvSpPr>
        <p:spPr>
          <a:xfrm>
            <a:off x="10219235" y="2928166"/>
            <a:ext cx="1354213" cy="1357748"/>
          </a:xfrm>
          <a:prstGeom prst="ellipse">
            <a:avLst/>
          </a:prstGeom>
          <a:solidFill>
            <a:srgbClr val="474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13D5285-8150-EB4F-A8EF-76FEAF7A29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6383" y="3149350"/>
            <a:ext cx="911453" cy="91145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DAB41FC-0D73-FA47-B2F2-1C782C0640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9386" y="3114726"/>
            <a:ext cx="946077" cy="946077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AFFA882D-B48E-1A40-826D-5CD33C188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274" y="3114726"/>
            <a:ext cx="992977" cy="992977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ABFB7A8E-B4C7-8745-AE9E-943CDC652D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5187" y="3162953"/>
            <a:ext cx="929309" cy="92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371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0242" y="34312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17200" y="7908767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96809" y="7970287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861" y="7867572"/>
            <a:ext cx="1035948" cy="57476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D096205-644C-9746-954C-7C0F053FE30F}"/>
              </a:ext>
            </a:extLst>
          </p:cNvPr>
          <p:cNvSpPr txBox="1"/>
          <p:nvPr/>
        </p:nvSpPr>
        <p:spPr>
          <a:xfrm>
            <a:off x="-63394" y="3418503"/>
            <a:ext cx="2848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DEL CONOCIMIENTO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AAECBB5-9AE5-7242-A306-128ACC568D65}"/>
              </a:ext>
            </a:extLst>
          </p:cNvPr>
          <p:cNvSpPr txBox="1"/>
          <p:nvPr/>
        </p:nvSpPr>
        <p:spPr>
          <a:xfrm>
            <a:off x="2400273" y="3429000"/>
            <a:ext cx="2261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ESTIMADOS DE RENTA MASIVOS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341F61-0AA1-BE4A-A7F5-B4334D5E9639}"/>
              </a:ext>
            </a:extLst>
          </p:cNvPr>
          <p:cNvSpPr txBox="1"/>
          <p:nvPr/>
        </p:nvSpPr>
        <p:spPr>
          <a:xfrm>
            <a:off x="4409088" y="3425965"/>
            <a:ext cx="2376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DE VENTA DE SOCIEDADES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EC407EA-75FC-9D42-86A6-49F6418C562D}"/>
              </a:ext>
            </a:extLst>
          </p:cNvPr>
          <p:cNvSpPr txBox="1"/>
          <p:nvPr/>
        </p:nvSpPr>
        <p:spPr>
          <a:xfrm>
            <a:off x="6868642" y="3415472"/>
            <a:ext cx="29358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GIT GESTIÓN DE INTELIGENCIA DEL NEGOCIO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FF2843B-D417-F647-97BC-BEFAFD9AA130}"/>
              </a:ext>
            </a:extLst>
          </p:cNvPr>
          <p:cNvSpPr txBox="1"/>
          <p:nvPr/>
        </p:nvSpPr>
        <p:spPr>
          <a:xfrm>
            <a:off x="2490912" y="1091571"/>
            <a:ext cx="9609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E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ACCIONES QUE FORTALECEN LA </a:t>
            </a:r>
            <a:r>
              <a:rPr lang="es-ES" sz="36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PARA EL 2021</a:t>
            </a:r>
          </a:p>
        </p:txBody>
      </p:sp>
      <p:pic>
        <p:nvPicPr>
          <p:cNvPr id="23" name="Picture 4" descr="Icon&#10;&#10;Description automatically generated">
            <a:extLst>
              <a:ext uri="{FF2B5EF4-FFF2-40B4-BE49-F238E27FC236}">
                <a16:creationId xmlns:a16="http://schemas.microsoft.com/office/drawing/2014/main" id="{1B3B6430-452C-DC43-8D05-09C7FEC27E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597996" y="4116063"/>
            <a:ext cx="1525441" cy="151840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5" name="Picture 4" descr="Icon&#10;&#10;Description automatically generated">
            <a:extLst>
              <a:ext uri="{FF2B5EF4-FFF2-40B4-BE49-F238E27FC236}">
                <a16:creationId xmlns:a16="http://schemas.microsoft.com/office/drawing/2014/main" id="{603001D3-938C-5243-82F2-07CED70794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2970598" y="4122296"/>
            <a:ext cx="1525441" cy="151840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8" name="Picture 4" descr="Icon&#10;&#10;Description automatically generated">
            <a:extLst>
              <a:ext uri="{FF2B5EF4-FFF2-40B4-BE49-F238E27FC236}">
                <a16:creationId xmlns:a16="http://schemas.microsoft.com/office/drawing/2014/main" id="{2D051061-7601-D74E-A3EA-3C9C5AB900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7720223" y="4097752"/>
            <a:ext cx="1545666" cy="153854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34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7B2C7EA1-8395-0D4E-85BC-D515BD5AB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394" y="70173"/>
            <a:ext cx="1532702" cy="862145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2A6B8E7A-D3C6-4A48-B70C-AD7BCFC1D1FA}"/>
              </a:ext>
            </a:extLst>
          </p:cNvPr>
          <p:cNvSpPr/>
          <p:nvPr/>
        </p:nvSpPr>
        <p:spPr>
          <a:xfrm>
            <a:off x="11337985" y="99430"/>
            <a:ext cx="856966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 V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A53EC7DC-47DE-664A-BD7E-C3A5D8F20AC7}"/>
              </a:ext>
            </a:extLst>
          </p:cNvPr>
          <p:cNvSpPr/>
          <p:nvPr/>
        </p:nvSpPr>
        <p:spPr>
          <a:xfrm>
            <a:off x="0" y="6512603"/>
            <a:ext cx="12192000" cy="287168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pic>
        <p:nvPicPr>
          <p:cNvPr id="37" name="Picture 4" descr="Icon&#10;&#10;Description automatically generated">
            <a:extLst>
              <a:ext uri="{FF2B5EF4-FFF2-40B4-BE49-F238E27FC236}">
                <a16:creationId xmlns:a16="http://schemas.microsoft.com/office/drawing/2014/main" id="{9B8FAECE-A644-1A47-957A-E65C42370D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5363810" y="4109596"/>
            <a:ext cx="1540680" cy="153357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EE1D67-C4F3-3744-968C-4156FF7A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7479" y="1201582"/>
            <a:ext cx="1200329" cy="1200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7F22F1E-7F62-1643-9777-9BFE6390A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4899" y="4379598"/>
            <a:ext cx="974001" cy="97400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CCE241-C0A4-DD4D-B377-5A00B44F20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144" y="4311152"/>
            <a:ext cx="952500" cy="95250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B555CC63-3324-AC46-B09F-0E356B9235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451" y="4452235"/>
            <a:ext cx="877104" cy="87710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1FCE62E-B269-3548-8576-EEAF88D9CD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0969" y="4450253"/>
            <a:ext cx="903346" cy="903346"/>
          </a:xfrm>
          <a:prstGeom prst="rect">
            <a:avLst/>
          </a:prstGeom>
        </p:spPr>
      </p:pic>
      <p:pic>
        <p:nvPicPr>
          <p:cNvPr id="24" name="Picture 4" descr="Icon&#10;&#10;Description automatically generated">
            <a:extLst>
              <a:ext uri="{FF2B5EF4-FFF2-40B4-BE49-F238E27FC236}">
                <a16:creationId xmlns:a16="http://schemas.microsoft.com/office/drawing/2014/main" id="{C5C0C4F9-59F6-4EB2-BBEE-40FCFEAE08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35089" t="24317" r="32098" b="17619"/>
          <a:stretch/>
        </p:blipFill>
        <p:spPr>
          <a:xfrm>
            <a:off x="10081622" y="4092191"/>
            <a:ext cx="1545666" cy="153854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7" name="CuadroTexto 29">
            <a:extLst>
              <a:ext uri="{FF2B5EF4-FFF2-40B4-BE49-F238E27FC236}">
                <a16:creationId xmlns:a16="http://schemas.microsoft.com/office/drawing/2014/main" id="{15556757-FEB6-48B8-81D2-E68B1245583B}"/>
              </a:ext>
            </a:extLst>
          </p:cNvPr>
          <p:cNvSpPr txBox="1"/>
          <p:nvPr/>
        </p:nvSpPr>
        <p:spPr>
          <a:xfrm>
            <a:off x="9240458" y="3435013"/>
            <a:ext cx="29358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r>
              <a:rPr lang="es-ES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GRUPO ESPECIAL DE INVESTIGACIÓN DE DELITOS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6510C14-09C9-C64C-8E68-593A7C988B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71589" y="4367850"/>
            <a:ext cx="965731" cy="96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22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0" y="9724"/>
            <a:ext cx="12179296" cy="6848276"/>
          </a:xfrm>
          <a:prstGeom prst="rect">
            <a:avLst/>
          </a:prstGeom>
          <a:solidFill>
            <a:srgbClr val="292A47"/>
          </a:solidFill>
          <a:ln>
            <a:solidFill>
              <a:srgbClr val="3132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E9961F3-9177-5D48-A367-336509FFA221}"/>
              </a:ext>
            </a:extLst>
          </p:cNvPr>
          <p:cNvSpPr txBox="1"/>
          <p:nvPr/>
        </p:nvSpPr>
        <p:spPr>
          <a:xfrm>
            <a:off x="1651001" y="2674507"/>
            <a:ext cx="10607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DESAFÍOS, RETOS Y </a:t>
            </a:r>
            <a:r>
              <a:rPr lang="es-MX" sz="6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OPORTUNIDADES 2021</a:t>
            </a:r>
            <a:endParaRPr lang="es-MX" sz="48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CD8A9DB2-4A7D-1F4A-B9F6-D4A48225C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50" y="368894"/>
            <a:ext cx="2144439" cy="657092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0B09DB-D93A-2745-B521-0DEEF87FBC67}"/>
              </a:ext>
            </a:extLst>
          </p:cNvPr>
          <p:cNvSpPr txBox="1"/>
          <p:nvPr/>
        </p:nvSpPr>
        <p:spPr>
          <a:xfrm>
            <a:off x="9881938" y="192504"/>
            <a:ext cx="2326996" cy="584775"/>
          </a:xfrm>
          <a:prstGeom prst="rect">
            <a:avLst/>
          </a:prstGeom>
          <a:solidFill>
            <a:srgbClr val="CDCDCD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800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3200" b="1">
                <a:solidFill>
                  <a:srgbClr val="293166"/>
                </a:solidFill>
                <a:latin typeface="Didot" panose="02000503000000020003" pitchFamily="2" charset="-79"/>
                <a:cs typeface="Didot"/>
              </a:rPr>
              <a:t>VI</a:t>
            </a:r>
            <a:endParaRPr lang="es-CO" sz="2800" b="1">
              <a:solidFill>
                <a:srgbClr val="293166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14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03A0148-FDFA-7844-AE61-09BA516D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4CF4C2BD-F9D4-DB46-8B0E-E6E405EF1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15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Icon&#10;&#10;Description automatically generated">
            <a:extLst>
              <a:ext uri="{FF2B5EF4-FFF2-40B4-BE49-F238E27FC236}">
                <a16:creationId xmlns:a16="http://schemas.microsoft.com/office/drawing/2014/main" id="{EC3C8D3E-98B8-4D48-9C32-9C438308BF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46886" t="22483" r="32412" b="19453"/>
          <a:stretch/>
        </p:blipFill>
        <p:spPr>
          <a:xfrm>
            <a:off x="0" y="99855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2481645" y="260711"/>
            <a:ext cx="939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VENTA </a:t>
            </a:r>
            <a:r>
              <a:rPr lang="es-CO" sz="36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MASIVA</a:t>
            </a:r>
            <a:endParaRPr lang="es-ES" sz="3600">
              <a:solidFill>
                <a:srgbClr val="FE68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39352" y="29336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pic>
        <p:nvPicPr>
          <p:cNvPr id="13" name="Picture 4" descr="Icon&#10;&#10;Description automatically generated">
            <a:extLst>
              <a:ext uri="{FF2B5EF4-FFF2-40B4-BE49-F238E27FC236}">
                <a16:creationId xmlns:a16="http://schemas.microsoft.com/office/drawing/2014/main" id="{EFA9FEB6-4216-CE40-848D-15FE10D699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526205" y="1305421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D096205-644C-9746-954C-7C0F053FE30F}"/>
              </a:ext>
            </a:extLst>
          </p:cNvPr>
          <p:cNvSpPr txBox="1"/>
          <p:nvPr/>
        </p:nvSpPr>
        <p:spPr>
          <a:xfrm>
            <a:off x="3659230" y="1575609"/>
            <a:ext cx="7152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5204 FMI por $1,353 billones.</a:t>
            </a:r>
            <a:endParaRPr lang="es-ES" b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AAECBB5-9AE5-7242-A306-128ACC568D65}"/>
              </a:ext>
            </a:extLst>
          </p:cNvPr>
          <p:cNvSpPr txBox="1"/>
          <p:nvPr/>
        </p:nvSpPr>
        <p:spPr>
          <a:xfrm>
            <a:off x="3679752" y="2582343"/>
            <a:ext cx="8287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Aprobación de descuento de acuerdo con modelo de costo beneficio en Ley de Presupuesto.</a:t>
            </a:r>
          </a:p>
        </p:txBody>
      </p:sp>
      <p:pic>
        <p:nvPicPr>
          <p:cNvPr id="18" name="Picture 4" descr="Icon&#10;&#10;Description automatically generated">
            <a:extLst>
              <a:ext uri="{FF2B5EF4-FFF2-40B4-BE49-F238E27FC236}">
                <a16:creationId xmlns:a16="http://schemas.microsoft.com/office/drawing/2014/main" id="{B9411A3D-1D69-8546-8938-9194875CF4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526205" y="2499735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2" name="Picture 4" descr="Icon&#10;&#10;Description automatically generated">
            <a:extLst>
              <a:ext uri="{FF2B5EF4-FFF2-40B4-BE49-F238E27FC236}">
                <a16:creationId xmlns:a16="http://schemas.microsoft.com/office/drawing/2014/main" id="{2515AC22-CA06-D742-B343-3488A516EB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526205" y="3694051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36F2098-CBB9-654E-9E4F-5F58B1838558}"/>
              </a:ext>
            </a:extLst>
          </p:cNvPr>
          <p:cNvSpPr txBox="1"/>
          <p:nvPr/>
        </p:nvSpPr>
        <p:spPr>
          <a:xfrm>
            <a:off x="3679752" y="3937285"/>
            <a:ext cx="8431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Modelo de costo beneficio realizado por Ernst &amp; Young.</a:t>
            </a:r>
          </a:p>
        </p:txBody>
      </p:sp>
      <p:pic>
        <p:nvPicPr>
          <p:cNvPr id="24" name="Picture 4" descr="Icon&#10;&#10;Description automatically generated">
            <a:extLst>
              <a:ext uri="{FF2B5EF4-FFF2-40B4-BE49-F238E27FC236}">
                <a16:creationId xmlns:a16="http://schemas.microsoft.com/office/drawing/2014/main" id="{23C12148-E2AB-764D-85FF-515C7A0711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526205" y="4925692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D7B6285-7583-CA4A-ABB4-6B9500B3594F}"/>
              </a:ext>
            </a:extLst>
          </p:cNvPr>
          <p:cNvSpPr txBox="1"/>
          <p:nvPr/>
        </p:nvSpPr>
        <p:spPr>
          <a:xfrm>
            <a:off x="3679752" y="4989639"/>
            <a:ext cx="8287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Realización de Modelo de precio mínimo por parte del estructurador  Debtx.</a:t>
            </a:r>
          </a:p>
        </p:txBody>
      </p:sp>
      <p:pic>
        <p:nvPicPr>
          <p:cNvPr id="20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D188B787-C82F-CA45-AF02-3A7376420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752" y="1758277"/>
            <a:ext cx="1415618" cy="796285"/>
          </a:xfrm>
          <a:prstGeom prst="rect">
            <a:avLst/>
          </a:prstGeom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086BD736-B1A2-6B45-BF86-171020C6DB5E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612057" y="558021"/>
            <a:ext cx="1914148" cy="1200256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2D62A28-DB9D-FB46-A152-AA02D067016E}"/>
              </a:ext>
            </a:extLst>
          </p:cNvPr>
          <p:cNvSpPr/>
          <p:nvPr/>
        </p:nvSpPr>
        <p:spPr>
          <a:xfrm>
            <a:off x="11306727" y="99430"/>
            <a:ext cx="919482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 VI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BC188F5-AD85-3C4F-8B63-EA7E874E52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1906" y="1510314"/>
            <a:ext cx="681622" cy="6816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99812C-E96B-9648-B671-BB05610760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7727" y="2788106"/>
            <a:ext cx="595801" cy="595801"/>
          </a:xfrm>
          <a:prstGeom prst="rect">
            <a:avLst/>
          </a:prstGeom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752B845-0922-2343-99D3-4E17584E5F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5336" y="4007672"/>
            <a:ext cx="538192" cy="538192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A1C747D-B753-6344-869C-1C57CF05E8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0841" y="5178784"/>
            <a:ext cx="603752" cy="603752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AE5861B3-3F9C-3B4D-8C9F-458EABB74207}"/>
              </a:ext>
            </a:extLst>
          </p:cNvPr>
          <p:cNvSpPr/>
          <p:nvPr/>
        </p:nvSpPr>
        <p:spPr>
          <a:xfrm>
            <a:off x="0" y="6570832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</p:spTree>
    <p:extLst>
      <p:ext uri="{BB962C8B-B14F-4D97-AF65-F5344CB8AC3E}">
        <p14:creationId xmlns:p14="http://schemas.microsoft.com/office/powerpoint/2010/main" val="1568020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4" descr="Icon&#10;&#10;Description automatically generated">
            <a:extLst>
              <a:ext uri="{FF2B5EF4-FFF2-40B4-BE49-F238E27FC236}">
                <a16:creationId xmlns:a16="http://schemas.microsoft.com/office/drawing/2014/main" id="{A589910D-2DF8-4646-981E-45F08A6A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481645" y="4962907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C970F30-E5BB-5C4F-9B3F-7FF6E5BD9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3179" y="5249893"/>
            <a:ext cx="573088" cy="573088"/>
          </a:xfrm>
          <a:prstGeom prst="rect">
            <a:avLst/>
          </a:prstGeom>
        </p:spPr>
      </p:pic>
      <p:sp>
        <p:nvSpPr>
          <p:cNvPr id="4" name="AutoShape 2" descr="Agencia de Desarrollo Rural">
            <a:extLst>
              <a:ext uri="{FF2B5EF4-FFF2-40B4-BE49-F238E27FC236}">
                <a16:creationId xmlns:a16="http://schemas.microsoft.com/office/drawing/2014/main" id="{42D8CC6F-266D-9A4A-9D4D-60288ECFB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4792" y="297082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584FFF1C-C9CB-0746-A0E6-ECE6C091225E}"/>
              </a:ext>
            </a:extLst>
          </p:cNvPr>
          <p:cNvSpPr/>
          <p:nvPr/>
        </p:nvSpPr>
        <p:spPr>
          <a:xfrm>
            <a:off x="1700558" y="7754160"/>
            <a:ext cx="477078" cy="4923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/>
              <a:t>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31E7E2C-87A1-4747-A671-5AC4075E4CC3}"/>
              </a:ext>
            </a:extLst>
          </p:cNvPr>
          <p:cNvSpPr txBox="1"/>
          <p:nvPr/>
        </p:nvSpPr>
        <p:spPr>
          <a:xfrm>
            <a:off x="3280167" y="7815680"/>
            <a:ext cx="6017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/>
              <a:t>Devolución de renta por parte de la Dian por $ 4.305 millones  </a:t>
            </a:r>
          </a:p>
        </p:txBody>
      </p:sp>
      <p:pic>
        <p:nvPicPr>
          <p:cNvPr id="33" name="Imagen 3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7F581C-6AE5-464A-BE79-A32F76D4F8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19" y="7712965"/>
            <a:ext cx="1035948" cy="57476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D096205-644C-9746-954C-7C0F053FE30F}"/>
              </a:ext>
            </a:extLst>
          </p:cNvPr>
          <p:cNvSpPr txBox="1"/>
          <p:nvPr/>
        </p:nvSpPr>
        <p:spPr>
          <a:xfrm>
            <a:off x="3592232" y="1452499"/>
            <a:ext cx="8517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20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Activación de contrato de investigación y pago de pasivos por parte de la firma Tessi.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AAECBB5-9AE5-7242-A306-128ACC568D65}"/>
              </a:ext>
            </a:extLst>
          </p:cNvPr>
          <p:cNvSpPr txBox="1"/>
          <p:nvPr/>
        </p:nvSpPr>
        <p:spPr>
          <a:xfrm>
            <a:off x="3612753" y="2770397"/>
            <a:ext cx="8517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20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Elaboración de términos de referencia de proceso de transferencia de activos por parte de la Vicepresidencia Jurídica.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4B737AF-D198-8C4B-834F-E14CEF886F95}"/>
              </a:ext>
            </a:extLst>
          </p:cNvPr>
          <p:cNvSpPr txBox="1"/>
          <p:nvPr/>
        </p:nvSpPr>
        <p:spPr>
          <a:xfrm>
            <a:off x="3592233" y="3894041"/>
            <a:ext cx="8517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20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Aprobación para contratación de firma de transparencia internacional por parte de INL.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29FF4DB-4E34-1140-82D9-7586F886497F}"/>
              </a:ext>
            </a:extLst>
          </p:cNvPr>
          <p:cNvSpPr txBox="1"/>
          <p:nvPr/>
        </p:nvSpPr>
        <p:spPr>
          <a:xfrm>
            <a:off x="3634017" y="5148780"/>
            <a:ext cx="8517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20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Nuevo cronograma de venta masiva. Fecha de subasta 26 de abril de 2021.</a:t>
            </a:r>
          </a:p>
        </p:txBody>
      </p:sp>
      <p:pic>
        <p:nvPicPr>
          <p:cNvPr id="25" name="Picture 4" descr="Icon&#10;&#10;Description automatically generated">
            <a:extLst>
              <a:ext uri="{FF2B5EF4-FFF2-40B4-BE49-F238E27FC236}">
                <a16:creationId xmlns:a16="http://schemas.microsoft.com/office/drawing/2014/main" id="{70534423-296F-6C47-B09D-DC62AA052D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46886" t="22483" r="32412" b="19453"/>
          <a:stretch/>
        </p:blipFill>
        <p:spPr>
          <a:xfrm>
            <a:off x="0" y="99855"/>
            <a:ext cx="2430453" cy="3834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1F7D3D35-B55D-4A49-9819-B43B6724F81E}"/>
              </a:ext>
            </a:extLst>
          </p:cNvPr>
          <p:cNvSpPr txBox="1"/>
          <p:nvPr/>
        </p:nvSpPr>
        <p:spPr>
          <a:xfrm>
            <a:off x="2481645" y="260711"/>
            <a:ext cx="9390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dot" panose="02000503000000020003" pitchFamily="2" charset="-79"/>
                <a:cs typeface="Didot" panose="02000503000000020003" pitchFamily="2" charset="-79"/>
              </a:defRPr>
            </a:lvl1pPr>
          </a:lstStyle>
          <a:p>
            <a:pPr algn="l"/>
            <a:r>
              <a:rPr lang="es-CO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VENTA </a:t>
            </a:r>
            <a:r>
              <a:rPr lang="es-CO" sz="3600">
                <a:solidFill>
                  <a:srgbClr val="FE68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MASIVA</a:t>
            </a:r>
            <a:endParaRPr lang="es-ES" sz="3600">
              <a:solidFill>
                <a:srgbClr val="FE68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7" name="Picture 4" descr="Icon&#10;&#10;Description automatically generated">
            <a:extLst>
              <a:ext uri="{FF2B5EF4-FFF2-40B4-BE49-F238E27FC236}">
                <a16:creationId xmlns:a16="http://schemas.microsoft.com/office/drawing/2014/main" id="{5CD4B954-0BE8-EF40-B43E-5098ECDBD7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481645" y="1342636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8" name="Picture 4" descr="Icon&#10;&#10;Description automatically generated">
            <a:extLst>
              <a:ext uri="{FF2B5EF4-FFF2-40B4-BE49-F238E27FC236}">
                <a16:creationId xmlns:a16="http://schemas.microsoft.com/office/drawing/2014/main" id="{7F1E7480-8E69-F54B-AA2E-632D87CB29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481645" y="2536950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29" name="Picture 4" descr="Icon&#10;&#10;Description automatically generated">
            <a:extLst>
              <a:ext uri="{FF2B5EF4-FFF2-40B4-BE49-F238E27FC236}">
                <a16:creationId xmlns:a16="http://schemas.microsoft.com/office/drawing/2014/main" id="{E0832BCF-6797-8B42-AEDB-05161A1FEE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35089" t="24317" r="32098" b="17619"/>
          <a:stretch/>
        </p:blipFill>
        <p:spPr>
          <a:xfrm>
            <a:off x="2481645" y="3731266"/>
            <a:ext cx="1152372" cy="114706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pic>
        <p:nvPicPr>
          <p:cNvPr id="34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CFB587B2-F197-F643-95BA-C3FA326F7E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5752" y="1758277"/>
            <a:ext cx="1415618" cy="796285"/>
          </a:xfrm>
          <a:prstGeom prst="rect">
            <a:avLst/>
          </a:prstGeom>
        </p:spPr>
      </p:pic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ABED623E-5BE2-1E41-A866-0E0507D5FE44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12057" y="558021"/>
            <a:ext cx="1914148" cy="1200256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E9B919B-2250-C145-9A7F-A57BB78D996A}"/>
              </a:ext>
            </a:extLst>
          </p:cNvPr>
          <p:cNvSpPr/>
          <p:nvPr/>
        </p:nvSpPr>
        <p:spPr>
          <a:xfrm>
            <a:off x="11306727" y="99430"/>
            <a:ext cx="919482" cy="276999"/>
          </a:xfrm>
          <a:prstGeom prst="rect">
            <a:avLst/>
          </a:prstGeom>
          <a:solidFill>
            <a:srgbClr val="7779A9"/>
          </a:solidFill>
        </p:spPr>
        <p:txBody>
          <a:bodyPr wrap="none">
            <a:spAutoFit/>
          </a:bodyPr>
          <a:lstStyle/>
          <a:p>
            <a:pPr algn="ctr"/>
            <a:r>
              <a:rPr lang="es-CO" sz="1100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Bloque </a:t>
            </a:r>
            <a:r>
              <a:rPr lang="es-CO" sz="1200" b="1">
                <a:solidFill>
                  <a:schemeClr val="bg1"/>
                </a:solidFill>
                <a:latin typeface="Didot" panose="02000503000000020003" pitchFamily="2" charset="-79"/>
                <a:cs typeface="Didot"/>
              </a:rPr>
              <a:t> VI </a:t>
            </a:r>
            <a:endParaRPr lang="es-CO" sz="1100" b="1">
              <a:solidFill>
                <a:schemeClr val="bg1"/>
              </a:solidFill>
              <a:latin typeface="Didot" panose="02000503000000020003" pitchFamily="2" charset="-79"/>
              <a:cs typeface="Didot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9872116-0814-1045-8FDD-289D982D4234}"/>
              </a:ext>
            </a:extLst>
          </p:cNvPr>
          <p:cNvSpPr/>
          <p:nvPr/>
        </p:nvSpPr>
        <p:spPr>
          <a:xfrm>
            <a:off x="0" y="6570832"/>
            <a:ext cx="12219477" cy="242733"/>
          </a:xfrm>
          <a:prstGeom prst="rect">
            <a:avLst/>
          </a:prstGeom>
          <a:solidFill>
            <a:srgbClr val="48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www.saesas.gov.co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F9C5BD46-B965-1B42-BC38-8A0824B012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7227" y="1549930"/>
            <a:ext cx="732471" cy="732471"/>
          </a:xfrm>
          <a:prstGeom prst="rect">
            <a:avLst/>
          </a:prstGeom>
          <a:noFill/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7C6E7E0F-4644-C748-B319-96D5BA5214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5778" y="4035700"/>
            <a:ext cx="538192" cy="53819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FCA6E6A5-CED0-1541-8001-EEAD4F9AE26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56429"/>
          <a:stretch/>
        </p:blipFill>
        <p:spPr>
          <a:xfrm>
            <a:off x="2956323" y="2685956"/>
            <a:ext cx="369944" cy="84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85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Resultados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r>
              <a:rPr lang="es-CO" sz="3200" dirty="0"/>
              <a:t>Se recibieron 39 encuestas de satisfacción.</a:t>
            </a:r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E432CB-234F-4C7D-BC40-394190B6D5F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289934" y="2740024"/>
            <a:ext cx="6821732" cy="24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901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BF7106-0F52-4CCD-9C3E-EBDFF4A9C3D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610777" y="1999908"/>
            <a:ext cx="6151481" cy="172632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6FF250C-BF48-4F4B-B706-0A64E7B67AA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2610778" y="3994930"/>
            <a:ext cx="6151482" cy="184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38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Resultados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FED4B9-8DA2-4B30-8B37-2D1898B0166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215737" y="1598198"/>
            <a:ext cx="5612130" cy="170116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20287A0-B756-487C-9C08-84E85054CFC4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302001" y="3429000"/>
            <a:ext cx="5612130" cy="10134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91FA7AA-C830-490F-873E-C09C76B462FA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4329737" y="4629508"/>
            <a:ext cx="5612130" cy="154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61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Resultados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DA95116-2C4B-4D72-92D0-0AE69E6B49C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899318" y="2192655"/>
            <a:ext cx="6129272" cy="146494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5B27263-FF94-4E4C-B210-96E51B834CA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2899317" y="3932507"/>
            <a:ext cx="6129271" cy="160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727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Resultados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DA95116-2C4B-4D72-92D0-0AE69E6B49C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899317" y="1864311"/>
            <a:ext cx="6750709" cy="17932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5B27263-FF94-4E4C-B210-96E51B834CA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2899317" y="3932507"/>
            <a:ext cx="6750709" cy="160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60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3. Resultados Encuesta de Satisfacción Evento Rendición de Cuentas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795753F-30FE-4323-96AB-F723E4E0C48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961460" y="2552307"/>
            <a:ext cx="6439991" cy="202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73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4. Conclusiones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r>
              <a:rPr lang="es-MX" sz="2800" dirty="0"/>
              <a:t>La Sociedad de Activos Especiales construye diariamente sus logros bajo valores corporativos. Dentro de ellos se destaca la probidad con el fin de generar confianza en la ciudadanía. </a:t>
            </a:r>
            <a:endParaRPr lang="es-CO" sz="2800" dirty="0"/>
          </a:p>
          <a:p>
            <a:pPr algn="just"/>
            <a:r>
              <a:rPr lang="es-MX" sz="2800" dirty="0"/>
              <a:t> </a:t>
            </a:r>
            <a:endParaRPr lang="es-CO" sz="2800" dirty="0"/>
          </a:p>
          <a:p>
            <a:pPr algn="just"/>
            <a:r>
              <a:rPr lang="es-MX" sz="2800" dirty="0"/>
              <a:t>Por ello, ejecuta gestiones productivas enfocadas al ahorro de recursos, la creación de un valor diferencial en el mercado y reducir cargas administrativas para el Estado.</a:t>
            </a:r>
            <a:endParaRPr lang="es-CO" sz="2800" dirty="0"/>
          </a:p>
          <a:p>
            <a:pPr algn="just"/>
            <a:r>
              <a:rPr lang="es-MX" sz="2800" dirty="0"/>
              <a:t> </a:t>
            </a:r>
            <a:endParaRPr lang="es-CO" sz="2800" dirty="0"/>
          </a:p>
          <a:p>
            <a:pPr algn="just"/>
            <a:r>
              <a:rPr lang="es-MX" sz="2800" dirty="0"/>
              <a:t>Es así que la transparencia y la productividad son la fuerza que motiva a SAE para ser siempre una empresa competitiva. </a:t>
            </a:r>
            <a:endParaRPr lang="es-CO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278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62850" y="214255"/>
            <a:ext cx="10307829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4. Conclusiones</a:t>
            </a:r>
            <a:endParaRPr lang="es-ES" sz="2000" dirty="0"/>
          </a:p>
          <a:p>
            <a:pPr algn="just"/>
            <a:endParaRPr lang="es-ES" sz="2800" dirty="0"/>
          </a:p>
          <a:p>
            <a:pPr algn="just"/>
            <a:r>
              <a:rPr lang="es-MX" sz="2800" dirty="0"/>
              <a:t>Actualmente, el mundo vive consiente del impacto de nuestras acciones con el entorno.</a:t>
            </a:r>
            <a:endParaRPr lang="es-CO" sz="2800" dirty="0"/>
          </a:p>
          <a:p>
            <a:pPr algn="just"/>
            <a:r>
              <a:rPr lang="es-MX" sz="2800" dirty="0"/>
              <a:t> </a:t>
            </a:r>
            <a:endParaRPr lang="es-CO" sz="2800" dirty="0"/>
          </a:p>
          <a:p>
            <a:pPr algn="just"/>
            <a:r>
              <a:rPr lang="es-MX" sz="2800" dirty="0"/>
              <a:t>SAE no es ajena a esto y lleva en su ADN un compromiso social con el país.</a:t>
            </a:r>
            <a:endParaRPr lang="es-CO" sz="2800" dirty="0"/>
          </a:p>
          <a:p>
            <a:pPr algn="just"/>
            <a:r>
              <a:rPr lang="es-MX" sz="2800" dirty="0"/>
              <a:t> </a:t>
            </a:r>
            <a:endParaRPr lang="es-CO" sz="2800" dirty="0"/>
          </a:p>
          <a:p>
            <a:pPr algn="just"/>
            <a:r>
              <a:rPr lang="es-MX" sz="2800" dirty="0"/>
              <a:t>Es así que SAE también es inversión social. Hoy la dirección de la Entidad está enfocada en apoyar al Gobierno Nacional con proyectos de alto impacto en el desarrollo y la equidad de nuestro país, transformando lo que fue ilegal en beneficio para la ciudadanía.  </a:t>
            </a:r>
            <a:endParaRPr lang="es-CO" sz="28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987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45CDC1-D749-104D-B80F-F95CCEF06BEE}"/>
              </a:ext>
            </a:extLst>
          </p:cNvPr>
          <p:cNvSpPr/>
          <p:nvPr/>
        </p:nvSpPr>
        <p:spPr>
          <a:xfrm>
            <a:off x="-1" y="0"/>
            <a:ext cx="12208933" cy="6858000"/>
          </a:xfrm>
          <a:prstGeom prst="rect">
            <a:avLst/>
          </a:prstGeom>
          <a:solidFill>
            <a:srgbClr val="BBB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42749" y="265398"/>
            <a:ext cx="1030782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4. Conclusiones</a:t>
            </a:r>
            <a:endParaRPr lang="es-ES" sz="2000" dirty="0"/>
          </a:p>
          <a:p>
            <a:pPr algn="just"/>
            <a:endParaRPr lang="es-ES" sz="2800" dirty="0"/>
          </a:p>
          <a:p>
            <a:r>
              <a:rPr lang="es-MX" sz="3200" dirty="0"/>
              <a:t>En medio de una crisis económica, la Sociedad de Activos Especiales vivió el periodo de mayor productividad en sus 6 años de historia. </a:t>
            </a:r>
            <a:endParaRPr lang="es-CO" sz="3200" dirty="0"/>
          </a:p>
          <a:p>
            <a:r>
              <a:rPr lang="es-MX" sz="3200" dirty="0"/>
              <a:t> </a:t>
            </a:r>
            <a:endParaRPr lang="es-CO" sz="3200" dirty="0"/>
          </a:p>
          <a:p>
            <a:r>
              <a:rPr lang="es-MX" sz="3200" dirty="0"/>
              <a:t>Además de esto, sembró las semillas para un año 2021 altamente productivo. </a:t>
            </a:r>
            <a:endParaRPr lang="es-CO" sz="3200" dirty="0"/>
          </a:p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7559F3D8-70AD-2B49-B978-80396F840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24" t="27774" r="30627" b="16400"/>
          <a:stretch/>
        </p:blipFill>
        <p:spPr>
          <a:xfrm>
            <a:off x="233170" y="362076"/>
            <a:ext cx="2144439" cy="6570922"/>
          </a:xfrm>
          <a:prstGeom prst="rect">
            <a:avLst/>
          </a:prstGeom>
        </p:spPr>
      </p:pic>
      <p:pic>
        <p:nvPicPr>
          <p:cNvPr id="1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AD70995-51F1-414F-A6A4-3669AE1B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211" y="5801748"/>
            <a:ext cx="2144439" cy="120624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0EA99EC5-DBDD-9345-BBCC-99623F121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6177638"/>
            <a:ext cx="3302000" cy="5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898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2EF844E75CAF4385A68085FACD193C" ma:contentTypeVersion="9" ma:contentTypeDescription="Crear nuevo documento." ma:contentTypeScope="" ma:versionID="d6772de6defbb92b5fc15f2708d04610">
  <xsd:schema xmlns:xsd="http://www.w3.org/2001/XMLSchema" xmlns:xs="http://www.w3.org/2001/XMLSchema" xmlns:p="http://schemas.microsoft.com/office/2006/metadata/properties" xmlns:ns3="cb001576-12d9-49c5-b46c-58579723e4e4" xmlns:ns4="91a4e1a1-2fe6-4262-bc95-8c51e9ea7738" targetNamespace="http://schemas.microsoft.com/office/2006/metadata/properties" ma:root="true" ma:fieldsID="147f8515198c624bdefb95a4015cc401" ns3:_="" ns4:_="">
    <xsd:import namespace="cb001576-12d9-49c5-b46c-58579723e4e4"/>
    <xsd:import namespace="91a4e1a1-2fe6-4262-bc95-8c51e9ea773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01576-12d9-49c5-b46c-58579723e4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4e1a1-2fe6-4262-bc95-8c51e9ea7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F5695-1BCB-4C25-B78D-9AF1AE07533C}">
  <ds:schemaRefs>
    <ds:schemaRef ds:uri="91a4e1a1-2fe6-4262-bc95-8c51e9ea7738"/>
    <ds:schemaRef ds:uri="cb001576-12d9-49c5-b46c-58579723e4e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0B28CD5-1293-4ED6-9947-9D0B839AF330}">
  <ds:schemaRefs>
    <ds:schemaRef ds:uri="http://purl.org/dc/elements/1.1/"/>
    <ds:schemaRef ds:uri="http://schemas.microsoft.com/office/infopath/2007/PartnerControls"/>
    <ds:schemaRef ds:uri="cb001576-12d9-49c5-b46c-58579723e4e4"/>
    <ds:schemaRef ds:uri="http://purl.org/dc/dcmitype/"/>
    <ds:schemaRef ds:uri="http://purl.org/dc/terms/"/>
    <ds:schemaRef ds:uri="http://schemas.microsoft.com/office/2006/documentManagement/types"/>
    <ds:schemaRef ds:uri="91a4e1a1-2fe6-4262-bc95-8c51e9ea7738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D9484D-6325-4FB6-8653-989B4D3E60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1505</TotalTime>
  <Words>2125</Words>
  <Application>Microsoft Office PowerPoint</Application>
  <PresentationFormat>Panorámica</PresentationFormat>
  <Paragraphs>451</Paragraphs>
  <Slides>60</Slides>
  <Notes>52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8" baseType="lpstr">
      <vt:lpstr>Arial</vt:lpstr>
      <vt:lpstr>Arial Narrow</vt:lpstr>
      <vt:lpstr>Calibri</vt:lpstr>
      <vt:lpstr>Calibri Light</vt:lpstr>
      <vt:lpstr>Didot</vt:lpstr>
      <vt:lpstr>Lato Regular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21</cp:revision>
  <cp:lastPrinted>2020-12-09T03:39:18Z</cp:lastPrinted>
  <dcterms:created xsi:type="dcterms:W3CDTF">2015-02-19T23:51:59Z</dcterms:created>
  <dcterms:modified xsi:type="dcterms:W3CDTF">2020-12-17T15:04:39Z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0x010100D82EF844E75CAF4385A68085FACD193C</vt:lpwstr>
  </property>
</Properties>
</file>